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389" r:id="rId2"/>
    <p:sldId id="416" r:id="rId3"/>
    <p:sldId id="366" r:id="rId4"/>
    <p:sldId id="372" r:id="rId5"/>
    <p:sldId id="367" r:id="rId6"/>
    <p:sldId id="371" r:id="rId7"/>
    <p:sldId id="448" r:id="rId8"/>
    <p:sldId id="417" r:id="rId9"/>
    <p:sldId id="418" r:id="rId10"/>
    <p:sldId id="419" r:id="rId11"/>
    <p:sldId id="423" r:id="rId12"/>
    <p:sldId id="430" r:id="rId13"/>
    <p:sldId id="431" r:id="rId14"/>
    <p:sldId id="432" r:id="rId15"/>
    <p:sldId id="437" r:id="rId16"/>
    <p:sldId id="438" r:id="rId17"/>
    <p:sldId id="439" r:id="rId18"/>
    <p:sldId id="440" r:id="rId19"/>
    <p:sldId id="443" r:id="rId20"/>
    <p:sldId id="446" r:id="rId21"/>
    <p:sldId id="452" r:id="rId22"/>
    <p:sldId id="453" r:id="rId23"/>
    <p:sldId id="451" r:id="rId24"/>
    <p:sldId id="447" r:id="rId25"/>
  </p:sldIdLst>
  <p:sldSz cx="9144000" cy="6858000" type="screen4x3"/>
  <p:notesSz cx="6858000" cy="9144000"/>
  <p:defaultTextStyle>
    <a:defPPr>
      <a:defRPr lang="es-CL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C0CAC"/>
    <a:srgbClr val="00FF66"/>
    <a:srgbClr val="FFFF00"/>
    <a:srgbClr val="330099"/>
    <a:srgbClr val="CC0000"/>
    <a:srgbClr val="FF6633"/>
    <a:srgbClr val="30209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1"/>
    <p:restoredTop sz="94674"/>
  </p:normalViewPr>
  <p:slideViewPr>
    <p:cSldViewPr>
      <p:cViewPr varScale="1">
        <p:scale>
          <a:sx n="124" d="100"/>
          <a:sy n="124" d="100"/>
        </p:scale>
        <p:origin x="168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6" d="100"/>
          <a:sy n="36" d="100"/>
        </p:scale>
        <p:origin x="-15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fld id="{E4DE35CE-1751-764C-81C2-5B78B1E0A35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238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762000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762000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cs typeface="+mn-cs"/>
              </a:defRPr>
            </a:lvl1pPr>
          </a:lstStyle>
          <a:p>
            <a:pPr>
              <a:defRPr/>
            </a:pPr>
            <a:fld id="{197A38A6-7F31-5C47-8DBD-038C17BB8CC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editar el estilo del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</p:spTree>
    <p:extLst>
      <p:ext uri="{BB962C8B-B14F-4D97-AF65-F5344CB8AC3E}">
        <p14:creationId xmlns:p14="http://schemas.microsoft.com/office/powerpoint/2010/main" val="212450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7A38A6-7F31-5C47-8DBD-038C17BB8CC6}" type="slidenum">
              <a:rPr lang="es-CL" smtClean="0"/>
              <a:pPr>
                <a:defRPr/>
              </a:pPr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0334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Elipse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_tradnl"/>
              <a:t>Haga clic para modificar el estilo de subtítulo del patrón</a:t>
            </a:r>
            <a:endParaRPr lang="en-US"/>
          </a:p>
        </p:txBody>
      </p:sp>
      <p:sp>
        <p:nvSpPr>
          <p:cNvPr id="6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7" name="Marcador de pie de pá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8" name="Marcador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5DE2C1-CC14-3B40-AA99-52051B6287F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129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Marcador de fech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Marcador de número de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ADA7A-4D53-3B48-8973-D073C918F15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140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Marcador de fech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Marcador de número de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8A6A8-5C41-D94F-BB1E-20B74D33070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650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Marcador de fech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Marcador de número de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1980-CAD9-754A-839E-E1FBD209AF3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646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Rectángulo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Elipse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Elipse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8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9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10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B7B568-B001-3341-A3C3-07BF35CD724D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251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5" name="Marcador de fech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Marcador de número de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8FB2B-2201-0043-BB60-39D65FF8AAF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330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3CDF00-9E1D-7247-873A-AF8EAA9DA40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587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fech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Marcador de número de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29759-6475-3442-9784-8AB299F3DAA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296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" name="Rectángulo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5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6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327AE4-2F63-C94D-A25F-575579B790D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258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A22F58-EDA2-3343-9857-86E4AF2250A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941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algn="l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  <a:cs typeface="+mn-cs"/>
            </a:endParaRPr>
          </a:p>
        </p:txBody>
      </p:sp>
      <p:sp>
        <p:nvSpPr>
          <p:cNvPr id="6" name="Proceso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Proceso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lang="en-U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8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9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10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150BB6-49E6-CB43-B251-C6AE646758CD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613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8" name="Elipse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Ani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Rectángulo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Marcador de título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21513" name="Marcador de texto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24" name="Marcador de fech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10" name="Marcador de pie de pá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s-CL"/>
          </a:p>
        </p:txBody>
      </p:sp>
      <p:sp>
        <p:nvSpPr>
          <p:cNvPr id="22" name="Marcador de número de diapositiva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F4252D2-B8FC-074C-9FFF-A0705D48AB4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  <p:sp>
        <p:nvSpPr>
          <p:cNvPr id="15" name="Rectángulo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79" r:id="rId4"/>
    <p:sldLayoutId id="2147483685" r:id="rId5"/>
    <p:sldLayoutId id="2147483680" r:id="rId6"/>
    <p:sldLayoutId id="2147483686" r:id="rId7"/>
    <p:sldLayoutId id="2147483687" r:id="rId8"/>
    <p:sldLayoutId id="2147483688" r:id="rId9"/>
    <p:sldLayoutId id="2147483681" r:id="rId10"/>
    <p:sldLayoutId id="214748368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ＭＳ Ｐゴシック" charset="0"/>
          <a:cs typeface="ＭＳ Ｐゴシック" charset="0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charset="0"/>
          <a:ea typeface="ＭＳ Ｐゴシック" charset="0"/>
          <a:cs typeface="ＭＳ Ｐゴシック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charset="0"/>
        <a:buChar char="◦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charset="0"/>
        <a:buChar char="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charset="0"/>
        <a:buChar char="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charset="0"/>
        <a:buChar char="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s-CL" sz="5400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</a:br>
            <a:r>
              <a:rPr lang="es-CL" sz="5400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  <a:t>Teoría de la Economía Urbana Discreta</a:t>
            </a:r>
          </a:p>
        </p:txBody>
      </p:sp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sz="2400" dirty="0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  <a:t>Capítulo 3</a:t>
            </a:r>
            <a:endParaRPr lang="es-ES_tradnl" sz="2400" dirty="0"/>
          </a:p>
        </p:txBody>
      </p:sp>
      <p:sp>
        <p:nvSpPr>
          <p:cNvPr id="307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8B11F0-DC5B-EF43-9F0E-0408FC31AE84}" type="slidenum">
              <a:rPr lang="es-CL" sz="1400" b="0"/>
              <a:pPr/>
              <a:t>1</a:t>
            </a:fld>
            <a:endParaRPr lang="es-CL" sz="1400" b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7772400" cy="685800"/>
          </a:xfrm>
        </p:spPr>
        <p:txBody>
          <a:bodyPr lIns="90488" tIns="44450" rIns="90488" bIns="44450"/>
          <a:lstStyle/>
          <a:p>
            <a:pPr fontAlgn="auto">
              <a:spcAft>
                <a:spcPts val="0"/>
              </a:spcAft>
              <a:defRPr/>
            </a:pPr>
            <a:r>
              <a:rPr lang="es-CL" sz="3600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Supuestos</a:t>
            </a:r>
          </a:p>
        </p:txBody>
      </p:sp>
      <p:sp>
        <p:nvSpPr>
          <p:cNvPr id="921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235772-993A-D444-B5BD-0868CF9FFE81}" type="slidenum">
              <a:rPr lang="es-CL" sz="1400" b="0"/>
              <a:pPr/>
              <a:t>10</a:t>
            </a:fld>
            <a:endParaRPr lang="es-CL" sz="1400" b="0"/>
          </a:p>
        </p:txBody>
      </p:sp>
      <p:grpSp>
        <p:nvGrpSpPr>
          <p:cNvPr id="9219" name="Group 13"/>
          <p:cNvGrpSpPr>
            <a:grpSpLocks/>
          </p:cNvGrpSpPr>
          <p:nvPr/>
        </p:nvGrpSpPr>
        <p:grpSpPr bwMode="auto">
          <a:xfrm>
            <a:off x="827088" y="1476375"/>
            <a:ext cx="6499225" cy="4489450"/>
            <a:chOff x="517" y="600"/>
            <a:chExt cx="4717" cy="3314"/>
          </a:xfrm>
        </p:grpSpPr>
        <p:sp>
          <p:nvSpPr>
            <p:cNvPr id="9223" name="Line 4"/>
            <p:cNvSpPr>
              <a:spLocks noChangeShapeType="1"/>
            </p:cNvSpPr>
            <p:nvPr/>
          </p:nvSpPr>
          <p:spPr bwMode="auto">
            <a:xfrm>
              <a:off x="816" y="624"/>
              <a:ext cx="0" cy="288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224" name="Line 5"/>
            <p:cNvSpPr>
              <a:spLocks noChangeShapeType="1"/>
            </p:cNvSpPr>
            <p:nvPr/>
          </p:nvSpPr>
          <p:spPr bwMode="auto">
            <a:xfrm>
              <a:off x="816" y="3504"/>
              <a:ext cx="4272" cy="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225" name="Freeform 6"/>
            <p:cNvSpPr>
              <a:spLocks/>
            </p:cNvSpPr>
            <p:nvPr/>
          </p:nvSpPr>
          <p:spPr bwMode="auto">
            <a:xfrm>
              <a:off x="1104" y="768"/>
              <a:ext cx="3216" cy="2496"/>
            </a:xfrm>
            <a:custGeom>
              <a:avLst/>
              <a:gdLst>
                <a:gd name="T0" fmla="*/ 0 w 3216"/>
                <a:gd name="T1" fmla="*/ 0 h 2496"/>
                <a:gd name="T2" fmla="*/ 240 w 3216"/>
                <a:gd name="T3" fmla="*/ 864 h 2496"/>
                <a:gd name="T4" fmla="*/ 912 w 3216"/>
                <a:gd name="T5" fmla="*/ 1632 h 2496"/>
                <a:gd name="T6" fmla="*/ 1968 w 3216"/>
                <a:gd name="T7" fmla="*/ 2160 h 2496"/>
                <a:gd name="T8" fmla="*/ 3216 w 3216"/>
                <a:gd name="T9" fmla="*/ 2496 h 2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16"/>
                <a:gd name="T16" fmla="*/ 0 h 2496"/>
                <a:gd name="T17" fmla="*/ 3216 w 3216"/>
                <a:gd name="T18" fmla="*/ 2496 h 2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16" h="2496">
                  <a:moveTo>
                    <a:pt x="0" y="0"/>
                  </a:moveTo>
                  <a:cubicBezTo>
                    <a:pt x="44" y="296"/>
                    <a:pt x="88" y="592"/>
                    <a:pt x="240" y="864"/>
                  </a:cubicBezTo>
                  <a:cubicBezTo>
                    <a:pt x="392" y="1136"/>
                    <a:pt x="624" y="1416"/>
                    <a:pt x="912" y="1632"/>
                  </a:cubicBezTo>
                  <a:cubicBezTo>
                    <a:pt x="1200" y="1848"/>
                    <a:pt x="1584" y="2016"/>
                    <a:pt x="1968" y="2160"/>
                  </a:cubicBezTo>
                  <a:cubicBezTo>
                    <a:pt x="2352" y="2304"/>
                    <a:pt x="2992" y="2432"/>
                    <a:pt x="3216" y="2496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226" name="Freeform 7"/>
            <p:cNvSpPr>
              <a:spLocks/>
            </p:cNvSpPr>
            <p:nvPr/>
          </p:nvSpPr>
          <p:spPr bwMode="auto">
            <a:xfrm>
              <a:off x="1296" y="864"/>
              <a:ext cx="2688" cy="2400"/>
            </a:xfrm>
            <a:custGeom>
              <a:avLst/>
              <a:gdLst>
                <a:gd name="T0" fmla="*/ 0 w 2688"/>
                <a:gd name="T1" fmla="*/ 2400 h 2400"/>
                <a:gd name="T2" fmla="*/ 816 w 2688"/>
                <a:gd name="T3" fmla="*/ 2208 h 2400"/>
                <a:gd name="T4" fmla="*/ 1536 w 2688"/>
                <a:gd name="T5" fmla="*/ 1728 h 2400"/>
                <a:gd name="T6" fmla="*/ 2352 w 2688"/>
                <a:gd name="T7" fmla="*/ 576 h 2400"/>
                <a:gd name="T8" fmla="*/ 2688 w 2688"/>
                <a:gd name="T9" fmla="*/ 0 h 24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88"/>
                <a:gd name="T16" fmla="*/ 0 h 2400"/>
                <a:gd name="T17" fmla="*/ 2688 w 2688"/>
                <a:gd name="T18" fmla="*/ 2400 h 24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88" h="2400">
                  <a:moveTo>
                    <a:pt x="0" y="2400"/>
                  </a:moveTo>
                  <a:cubicBezTo>
                    <a:pt x="280" y="2360"/>
                    <a:pt x="560" y="2320"/>
                    <a:pt x="816" y="2208"/>
                  </a:cubicBezTo>
                  <a:cubicBezTo>
                    <a:pt x="1072" y="2096"/>
                    <a:pt x="1280" y="2000"/>
                    <a:pt x="1536" y="1728"/>
                  </a:cubicBezTo>
                  <a:cubicBezTo>
                    <a:pt x="1792" y="1456"/>
                    <a:pt x="2160" y="864"/>
                    <a:pt x="2352" y="576"/>
                  </a:cubicBezTo>
                  <a:cubicBezTo>
                    <a:pt x="2544" y="288"/>
                    <a:pt x="2624" y="104"/>
                    <a:pt x="2688" y="0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6376" name="Text Box 8"/>
            <p:cNvSpPr txBox="1">
              <a:spLocks noChangeArrowheads="1"/>
            </p:cNvSpPr>
            <p:nvPr/>
          </p:nvSpPr>
          <p:spPr bwMode="auto">
            <a:xfrm>
              <a:off x="4273" y="3096"/>
              <a:ext cx="477" cy="337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P(t)</a:t>
              </a:r>
              <a:endParaRPr lang="es-ES_tradnl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6377" name="Text Box 9"/>
            <p:cNvSpPr txBox="1">
              <a:spLocks noChangeArrowheads="1"/>
            </p:cNvSpPr>
            <p:nvPr/>
          </p:nvSpPr>
          <p:spPr bwMode="auto">
            <a:xfrm>
              <a:off x="3955" y="792"/>
              <a:ext cx="453" cy="336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k(t)</a:t>
              </a:r>
            </a:p>
          </p:txBody>
        </p:sp>
        <p:sp>
          <p:nvSpPr>
            <p:cNvPr id="186378" name="Text Box 10"/>
            <p:cNvSpPr txBox="1">
              <a:spLocks noChangeArrowheads="1"/>
            </p:cNvSpPr>
            <p:nvPr/>
          </p:nvSpPr>
          <p:spPr bwMode="auto">
            <a:xfrm>
              <a:off x="5039" y="3528"/>
              <a:ext cx="195" cy="334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</a:t>
              </a:r>
              <a:endParaRPr lang="es-ES_tradnl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86379" name="Text Box 11"/>
            <p:cNvSpPr txBox="1">
              <a:spLocks noChangeArrowheads="1"/>
            </p:cNvSpPr>
            <p:nvPr/>
          </p:nvSpPr>
          <p:spPr bwMode="auto">
            <a:xfrm>
              <a:off x="517" y="3577"/>
              <a:ext cx="601" cy="337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CBD</a:t>
              </a:r>
            </a:p>
          </p:txBody>
        </p:sp>
        <p:sp>
          <p:nvSpPr>
            <p:cNvPr id="186380" name="Text Box 12"/>
            <p:cNvSpPr txBox="1">
              <a:spLocks noChangeArrowheads="1"/>
            </p:cNvSpPr>
            <p:nvPr/>
          </p:nvSpPr>
          <p:spPr bwMode="auto">
            <a:xfrm>
              <a:off x="549" y="600"/>
              <a:ext cx="244" cy="337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$</a:t>
              </a:r>
            </a:p>
          </p:txBody>
        </p:sp>
      </p:grpSp>
      <p:graphicFrame>
        <p:nvGraphicFramePr>
          <p:cNvPr id="9220" name="Object 1024"/>
          <p:cNvGraphicFramePr>
            <a:graphicFrameLocks noChangeAspect="1"/>
          </p:cNvGraphicFramePr>
          <p:nvPr/>
        </p:nvGraphicFramePr>
        <p:xfrm>
          <a:off x="6477000" y="1752600"/>
          <a:ext cx="7620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Ecuación" r:id="rId3" imgW="457002" imgH="393529" progId="Equation.3">
                  <p:embed/>
                </p:oleObj>
              </mc:Choice>
              <mc:Fallback>
                <p:oleObj name="Ecuación" r:id="rId3" imgW="45700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752600"/>
                        <a:ext cx="762000" cy="654050"/>
                      </a:xfrm>
                      <a:prstGeom prst="rect">
                        <a:avLst/>
                      </a:prstGeom>
                      <a:solidFill>
                        <a:srgbClr val="C9CFC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025"/>
          <p:cNvGraphicFramePr>
            <a:graphicFrameLocks noChangeAspect="1"/>
          </p:cNvGraphicFramePr>
          <p:nvPr/>
        </p:nvGraphicFramePr>
        <p:xfrm>
          <a:off x="6858000" y="4572000"/>
          <a:ext cx="7620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Equation" r:id="rId5" imgW="469696" imgH="393529" progId="Equation.3">
                  <p:embed/>
                </p:oleObj>
              </mc:Choice>
              <mc:Fallback>
                <p:oleObj name="Equation" r:id="rId5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572000"/>
                        <a:ext cx="762000" cy="636588"/>
                      </a:xfrm>
                      <a:prstGeom prst="rect">
                        <a:avLst/>
                      </a:prstGeom>
                      <a:solidFill>
                        <a:srgbClr val="C9CFC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384" name="Text Box 16"/>
          <p:cNvSpPr txBox="1">
            <a:spLocks noChangeArrowheads="1"/>
          </p:cNvSpPr>
          <p:nvPr/>
        </p:nvSpPr>
        <p:spPr bwMode="auto">
          <a:xfrm>
            <a:off x="6129338" y="3686175"/>
            <a:ext cx="2671762" cy="4619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s-ES_tradn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Precios exógenos</a:t>
            </a:r>
          </a:p>
        </p:txBody>
      </p:sp>
    </p:spTree>
    <p:extLst>
      <p:ext uri="{BB962C8B-B14F-4D97-AF65-F5344CB8AC3E}">
        <p14:creationId xmlns:p14="http://schemas.microsoft.com/office/powerpoint/2010/main" val="182909948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7772400" cy="685800"/>
          </a:xfrm>
        </p:spPr>
        <p:txBody>
          <a:bodyPr lIns="90488" tIns="44450" rIns="90488" bIns="44450"/>
          <a:lstStyle/>
          <a:p>
            <a:pPr fontAlgn="auto">
              <a:spcAft>
                <a:spcPts val="0"/>
              </a:spcAft>
              <a:defRPr/>
            </a:pPr>
            <a:r>
              <a:rPr lang="es-ES_tradnl" sz="360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Disposición a pagar del hogar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190056"/>
            <a:ext cx="8382000" cy="43434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sz="2000" dirty="0">
                <a:latin typeface="Times New Roman" charset="0"/>
              </a:rPr>
              <a:t>Definición: conjunto de precios que el individuo está dispuesto a pagar a diversas distancias para obtener un nivel de utilidad dado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s-ES_tradnl" sz="2000" dirty="0">
              <a:latin typeface="Times New Roman" charset="0"/>
            </a:endParaRP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000" dirty="0">
                <a:latin typeface="Times New Roman" charset="0"/>
              </a:rPr>
              <a:t> Es propia de cada individuo (gustos e ingreso)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000" dirty="0">
                <a:latin typeface="Times New Roman" charset="0"/>
              </a:rPr>
              <a:t> Referida a un nivel de utilidad DP(U): una familia de curvas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000" dirty="0">
                <a:latin typeface="Times New Roman" charset="0"/>
              </a:rPr>
              <a:t> Crece con el tamaño del terreno (</a:t>
            </a:r>
            <a:r>
              <a:rPr lang="es-ES_tradnl" sz="2000" i="1" dirty="0">
                <a:latin typeface="Times New Roman" charset="0"/>
              </a:rPr>
              <a:t>q</a:t>
            </a:r>
            <a:r>
              <a:rPr lang="es-ES_tradnl" sz="2000" dirty="0">
                <a:latin typeface="Times New Roman" charset="0"/>
              </a:rPr>
              <a:t>) y decrece con la distancia (</a:t>
            </a:r>
            <a:r>
              <a:rPr lang="es-ES_tradnl" sz="2000" i="1" dirty="0">
                <a:latin typeface="Times New Roman" charset="0"/>
              </a:rPr>
              <a:t>t</a:t>
            </a:r>
            <a:r>
              <a:rPr lang="es-ES_tradnl" sz="2000" dirty="0">
                <a:latin typeface="Times New Roman" charset="0"/>
              </a:rPr>
              <a:t>). 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000" dirty="0">
                <a:latin typeface="Times New Roman" charset="0"/>
              </a:rPr>
              <a:t> No depende del precio del suelo ni tiene necesaria relación con la curva de precios reales.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endParaRPr lang="es-ES_tradnl" sz="2000" dirty="0">
              <a:latin typeface="Times New Roman" charset="0"/>
            </a:endParaRPr>
          </a:p>
        </p:txBody>
      </p:sp>
      <p:sp>
        <p:nvSpPr>
          <p:cNvPr id="13315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ED42888-3B36-2748-A942-B892CA92393A}" type="slidenum">
              <a:rPr lang="es-CL" sz="1400" b="0"/>
              <a:pPr/>
              <a:t>11</a:t>
            </a:fld>
            <a:endParaRPr lang="es-CL" sz="1400" b="0"/>
          </a:p>
        </p:txBody>
      </p:sp>
      <p:sp>
        <p:nvSpPr>
          <p:cNvPr id="6" name="Text Box 1066"/>
          <p:cNvSpPr txBox="1">
            <a:spLocks noChangeArrowheads="1"/>
          </p:cNvSpPr>
          <p:nvPr/>
        </p:nvSpPr>
        <p:spPr bwMode="auto">
          <a:xfrm>
            <a:off x="3042132" y="2310652"/>
            <a:ext cx="352211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s-ES_tradnl" sz="3200" b="0" i="1" dirty="0" err="1"/>
              <a:t>DP</a:t>
            </a:r>
            <a:r>
              <a:rPr lang="es-ES_tradnl" sz="3200" b="0" i="1" baseline="-25000" dirty="0" err="1"/>
              <a:t>i</a:t>
            </a:r>
            <a:r>
              <a:rPr lang="es-ES_tradnl" sz="3200" b="0" i="1" dirty="0"/>
              <a:t>( t</a:t>
            </a:r>
            <a:r>
              <a:rPr lang="es-ES_tradnl" sz="3200" b="0" i="1" baseline="-25000" dirty="0"/>
              <a:t>i</a:t>
            </a:r>
            <a:r>
              <a:rPr lang="es-ES_tradnl" sz="3200" b="0" i="1" dirty="0"/>
              <a:t> , q, y , </a:t>
            </a:r>
            <a:r>
              <a:rPr lang="es-ES_tradnl" sz="3200" b="0" i="1" dirty="0" err="1"/>
              <a:t>p</a:t>
            </a:r>
            <a:r>
              <a:rPr lang="es-ES_tradnl" sz="3200" b="0" i="1" baseline="-25000" dirty="0" err="1"/>
              <a:t>x</a:t>
            </a:r>
            <a:r>
              <a:rPr lang="es-ES_tradnl" sz="3200" b="0" i="1" dirty="0"/>
              <a:t> , u 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2547317" y="1396841"/>
                <a:ext cx="4258345" cy="73866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charset="0"/>
                        </a:rPr>
                        <m:t>𝑀𝑎𝑥</m:t>
                      </m:r>
                      <m:r>
                        <a:rPr lang="es-ES" b="0" i="1" smtClean="0">
                          <a:latin typeface="Cambria Math" charset="0"/>
                        </a:rPr>
                        <m:t> </m:t>
                      </m:r>
                      <m:r>
                        <a:rPr lang="es-ES" b="0" i="1" smtClean="0">
                          <a:latin typeface="Cambria Math" charset="0"/>
                        </a:rPr>
                        <m:t>𝑈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charset="0"/>
                            </a:rPr>
                            <m:t>𝑥</m:t>
                          </m:r>
                          <m:r>
                            <a:rPr lang="es-ES" b="0" i="1" smtClean="0">
                              <a:latin typeface="Cambria Math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charset="0"/>
                            </a:rPr>
                            <m:t>𝑞</m:t>
                          </m:r>
                          <m:r>
                            <a:rPr lang="es-ES" b="0" i="1" smtClean="0">
                              <a:latin typeface="Cambria Math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charset="0"/>
                            </a:rPr>
                            <m:t>𝑡</m:t>
                          </m:r>
                        </m:e>
                      </m:d>
                      <m:r>
                        <a:rPr lang="es-ES" b="0" i="1" smtClean="0">
                          <a:latin typeface="Cambria Math" charset="0"/>
                        </a:rPr>
                        <m:t> </m:t>
                      </m:r>
                    </m:oMath>
                  </m:oMathPara>
                </a14:m>
                <a:endParaRPr lang="es-ES" b="0" i="1" dirty="0">
                  <a:latin typeface="Cambria Math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charset="0"/>
                        </a:rPr>
                        <m:t>𝑠</m:t>
                      </m:r>
                      <m:r>
                        <a:rPr lang="es-ES" b="0" i="1" smtClean="0">
                          <a:latin typeface="Cambria Math" charset="0"/>
                        </a:rPr>
                        <m:t>.</m:t>
                      </m:r>
                      <m:r>
                        <a:rPr lang="es-ES" b="0" i="1" smtClean="0">
                          <a:latin typeface="Cambria Math" charset="0"/>
                        </a:rPr>
                        <m:t>𝑎</m:t>
                      </m:r>
                      <m:r>
                        <a:rPr lang="es-ES" b="0" i="1" smtClean="0">
                          <a:latin typeface="Cambria Math" charset="0"/>
                        </a:rPr>
                        <m:t>.   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charset="0"/>
                            </a:rPr>
                            <m:t>𝑝</m:t>
                          </m:r>
                        </m:e>
                        <m:sub>
                          <m:r>
                            <a:rPr lang="es-ES" b="0" i="1" smtClean="0">
                              <a:latin typeface="Cambria Math" charset="0"/>
                            </a:rPr>
                            <m:t>𝑥</m:t>
                          </m:r>
                        </m:sub>
                      </m:sSub>
                      <m:r>
                        <a:rPr lang="es-ES" b="0" i="1" smtClean="0">
                          <a:latin typeface="Cambria Math" charset="0"/>
                        </a:rPr>
                        <m:t>𝑥</m:t>
                      </m:r>
                      <m:r>
                        <a:rPr lang="es-ES" b="0" i="1" smtClean="0">
                          <a:latin typeface="Cambria Math" charset="0"/>
                        </a:rPr>
                        <m:t>+</m:t>
                      </m:r>
                      <m:r>
                        <a:rPr lang="es-ES" b="0" i="1" smtClean="0">
                          <a:latin typeface="Cambria Math" charset="0"/>
                        </a:rPr>
                        <m:t>𝐷</m:t>
                      </m:r>
                      <m:sSub>
                        <m:sSub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0" i="1" smtClean="0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s-ES" b="0" i="1" smtClean="0">
                              <a:latin typeface="Cambria Math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charset="0"/>
                            </a:rPr>
                            <m:t>𝑡</m:t>
                          </m:r>
                          <m:r>
                            <a:rPr lang="es-ES" b="0" i="1" smtClean="0">
                              <a:latin typeface="Cambria Math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charset="0"/>
                            </a:rPr>
                            <m:t>𝑞</m:t>
                          </m:r>
                        </m:e>
                      </m:d>
                      <m:r>
                        <a:rPr lang="es-ES" b="0" i="1" smtClean="0">
                          <a:latin typeface="Cambria Math" charset="0"/>
                        </a:rPr>
                        <m:t>+</m:t>
                      </m:r>
                      <m:r>
                        <a:rPr lang="es-ES" b="0" i="1" smtClean="0">
                          <a:latin typeface="Cambria Math" charset="0"/>
                        </a:rPr>
                        <m:t>𝑘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charset="0"/>
                            </a:rPr>
                            <m:t>𝑡</m:t>
                          </m:r>
                        </m:e>
                      </m:d>
                      <m:r>
                        <a:rPr lang="es-ES" b="0" i="1" smtClean="0">
                          <a:latin typeface="Cambria Math" charset="0"/>
                        </a:rPr>
                        <m:t>=</m:t>
                      </m:r>
                      <m:r>
                        <a:rPr lang="es-ES" b="0" i="1" smtClean="0">
                          <a:latin typeface="Cambria Math" charset="0"/>
                        </a:rPr>
                        <m:t>𝑦</m:t>
                      </m:r>
                    </m:oMath>
                  </m:oMathPara>
                </a14:m>
                <a:endParaRPr lang="es-ES" b="0" i="1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7317" y="1396841"/>
                <a:ext cx="4258345" cy="738664"/>
              </a:xfrm>
              <a:prstGeom prst="rect">
                <a:avLst/>
              </a:prstGeom>
              <a:blipFill rotWithShape="0">
                <a:blip r:embed="rId2"/>
                <a:stretch>
                  <a:fillRect l="-1429" t="-67480" r="-286" b="-86992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90145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71550" y="76200"/>
            <a:ext cx="77152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DP: cambio en nivel de utilidad</a:t>
            </a:r>
          </a:p>
        </p:txBody>
      </p:sp>
      <p:sp>
        <p:nvSpPr>
          <p:cNvPr id="17410" name="Rectangle 1027"/>
          <p:cNvSpPr>
            <a:spLocks noGrp="1" noChangeArrowheads="1"/>
          </p:cNvSpPr>
          <p:nvPr>
            <p:ph idx="1"/>
          </p:nvPr>
        </p:nvSpPr>
        <p:spPr>
          <a:xfrm>
            <a:off x="891480" y="5450160"/>
            <a:ext cx="8001000" cy="1219200"/>
          </a:xfrm>
        </p:spPr>
        <p:txBody>
          <a:bodyPr/>
          <a:lstStyle/>
          <a:p>
            <a:r>
              <a:rPr lang="es-ES_tradnl" sz="2400" dirty="0">
                <a:latin typeface="Times New Roman" charset="0"/>
              </a:rPr>
              <a:t>La disposición a pagar decrece con la utilidad (</a:t>
            </a:r>
            <a:r>
              <a:rPr lang="es-ES_tradnl" sz="2400" i="1" dirty="0">
                <a:latin typeface="Times New Roman" charset="0"/>
              </a:rPr>
              <a:t>DP&gt;DP’</a:t>
            </a:r>
            <a:r>
              <a:rPr lang="es-ES_tradnl" altLang="ja-JP" sz="2400" dirty="0">
                <a:latin typeface="Times New Roman" charset="0"/>
              </a:rPr>
              <a:t>)</a:t>
            </a:r>
          </a:p>
          <a:p>
            <a:r>
              <a:rPr lang="es-ES_tradnl" sz="2400" dirty="0">
                <a:latin typeface="Times New Roman" charset="0"/>
              </a:rPr>
              <a:t>El consumo de terreno crece con la utilidad </a:t>
            </a:r>
          </a:p>
        </p:txBody>
      </p:sp>
      <p:sp>
        <p:nvSpPr>
          <p:cNvPr id="17411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8ACF22-9950-1141-A63C-ED65D0F1A267}" type="slidenum">
              <a:rPr lang="es-CL" sz="1400" b="0"/>
              <a:pPr/>
              <a:t>12</a:t>
            </a:fld>
            <a:endParaRPr lang="es-CL" sz="1400" b="0"/>
          </a:p>
        </p:txBody>
      </p:sp>
      <p:sp>
        <p:nvSpPr>
          <p:cNvPr id="30" name="Text Box 1066"/>
          <p:cNvSpPr txBox="1">
            <a:spLocks noChangeArrowheads="1"/>
          </p:cNvSpPr>
          <p:nvPr/>
        </p:nvSpPr>
        <p:spPr bwMode="auto">
          <a:xfrm>
            <a:off x="3006614" y="981582"/>
            <a:ext cx="33842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s-ES_tradnl" sz="3200" b="0" i="1" dirty="0" err="1"/>
              <a:t>DP</a:t>
            </a:r>
            <a:r>
              <a:rPr lang="es-ES_tradnl" sz="3200" b="0" i="1" baseline="-25000" dirty="0" err="1"/>
              <a:t>i</a:t>
            </a:r>
            <a:r>
              <a:rPr lang="es-ES_tradnl" sz="3200" b="0" i="1" dirty="0"/>
              <a:t>( u; t</a:t>
            </a:r>
            <a:r>
              <a:rPr lang="es-ES_tradnl" sz="3200" b="0" i="1" baseline="-25000" dirty="0"/>
              <a:t>0</a:t>
            </a:r>
            <a:r>
              <a:rPr lang="es-ES_tradnl" sz="3200" b="0" i="1" dirty="0"/>
              <a:t>, </a:t>
            </a:r>
            <a:r>
              <a:rPr lang="es-ES_tradnl" sz="3200" b="0" i="1" dirty="0" err="1"/>
              <a:t>q</a:t>
            </a:r>
            <a:r>
              <a:rPr lang="es-ES_tradnl" sz="3200" b="0" i="1" baseline="-25000" dirty="0" err="1"/>
              <a:t>i</a:t>
            </a:r>
            <a:r>
              <a:rPr lang="es-ES_tradnl" sz="3200" b="0" i="1" dirty="0"/>
              <a:t>, y , </a:t>
            </a:r>
            <a:r>
              <a:rPr lang="es-ES_tradnl" sz="3200" b="0" i="1" dirty="0" err="1"/>
              <a:t>p</a:t>
            </a:r>
            <a:r>
              <a:rPr lang="es-ES_tradnl" sz="3200" b="0" i="1" baseline="-25000" dirty="0" err="1"/>
              <a:t>x</a:t>
            </a:r>
            <a:r>
              <a:rPr lang="es-ES_tradnl" sz="3200" b="0" i="1" dirty="0"/>
              <a:t>)</a:t>
            </a:r>
          </a:p>
        </p:txBody>
      </p:sp>
      <p:grpSp>
        <p:nvGrpSpPr>
          <p:cNvPr id="5" name="Agrupar 4"/>
          <p:cNvGrpSpPr/>
          <p:nvPr/>
        </p:nvGrpSpPr>
        <p:grpSpPr>
          <a:xfrm>
            <a:off x="1648820" y="1700808"/>
            <a:ext cx="6379564" cy="3456384"/>
            <a:chOff x="1397496" y="1628800"/>
            <a:chExt cx="6379564" cy="3456384"/>
          </a:xfrm>
        </p:grpSpPr>
        <p:grpSp>
          <p:nvGrpSpPr>
            <p:cNvPr id="3" name="Agrupar 2"/>
            <p:cNvGrpSpPr/>
            <p:nvPr/>
          </p:nvGrpSpPr>
          <p:grpSpPr>
            <a:xfrm>
              <a:off x="1397496" y="1694012"/>
              <a:ext cx="6379564" cy="3391172"/>
              <a:chOff x="1397496" y="1694012"/>
              <a:chExt cx="6379564" cy="3391172"/>
            </a:xfrm>
          </p:grpSpPr>
          <p:grpSp>
            <p:nvGrpSpPr>
              <p:cNvPr id="17412" name="Agrupar 1"/>
              <p:cNvGrpSpPr>
                <a:grpSpLocks/>
              </p:cNvGrpSpPr>
              <p:nvPr/>
            </p:nvGrpSpPr>
            <p:grpSpPr bwMode="auto">
              <a:xfrm>
                <a:off x="1397496" y="1867322"/>
                <a:ext cx="6379564" cy="3217862"/>
                <a:chOff x="1116211" y="1296988"/>
                <a:chExt cx="6379564" cy="3217862"/>
              </a:xfrm>
            </p:grpSpPr>
            <p:cxnSp>
              <p:nvCxnSpPr>
                <p:cNvPr id="17413" name="Straight Arrow Connector 25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454621" y="2743200"/>
                  <a:ext cx="2895600" cy="3175"/>
                </a:xfrm>
                <a:prstGeom prst="straightConnector1">
                  <a:avLst/>
                </a:prstGeom>
                <a:noFill/>
                <a:ln w="12699">
                  <a:solidFill>
                    <a:schemeClr val="tx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414" name="Straight Arrow Connector 27"/>
                <p:cNvCxnSpPr>
                  <a:cxnSpLocks noChangeShapeType="1"/>
                </p:cNvCxnSpPr>
                <p:nvPr/>
              </p:nvCxnSpPr>
              <p:spPr bwMode="auto">
                <a:xfrm>
                  <a:off x="1902420" y="4191000"/>
                  <a:ext cx="5181600" cy="1588"/>
                </a:xfrm>
                <a:prstGeom prst="straightConnector1">
                  <a:avLst/>
                </a:prstGeom>
                <a:noFill/>
                <a:ln w="12699">
                  <a:solidFill>
                    <a:schemeClr val="tx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7415" name="Freeform 32"/>
                <p:cNvSpPr>
                  <a:spLocks noChangeArrowheads="1"/>
                </p:cNvSpPr>
                <p:nvPr/>
              </p:nvSpPr>
              <p:spPr bwMode="auto">
                <a:xfrm>
                  <a:off x="2237383" y="1593850"/>
                  <a:ext cx="3551237" cy="2292350"/>
                </a:xfrm>
                <a:custGeom>
                  <a:avLst/>
                  <a:gdLst>
                    <a:gd name="T0" fmla="*/ 0 w 2526951"/>
                    <a:gd name="T1" fmla="*/ 0 h 1658619"/>
                    <a:gd name="T2" fmla="*/ 852585 w 2526951"/>
                    <a:gd name="T3" fmla="*/ 3855354 h 1658619"/>
                    <a:gd name="T4" fmla="*/ 4476086 w 2526951"/>
                    <a:gd name="T5" fmla="*/ 6730528 h 1658619"/>
                    <a:gd name="T6" fmla="*/ 13854559 w 2526951"/>
                    <a:gd name="T7" fmla="*/ 8364154 h 1658619"/>
                    <a:gd name="T8" fmla="*/ 13854559 w 2526951"/>
                    <a:gd name="T9" fmla="*/ 8364154 h 16586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26951"/>
                    <a:gd name="T16" fmla="*/ 0 h 1658619"/>
                    <a:gd name="T17" fmla="*/ 2526951 w 2526951"/>
                    <a:gd name="T18" fmla="*/ 1658619 h 16586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26951" h="1658619">
                      <a:moveTo>
                        <a:pt x="0" y="0"/>
                      </a:moveTo>
                      <a:cubicBezTo>
                        <a:pt x="9719" y="271037"/>
                        <a:pt x="19438" y="542075"/>
                        <a:pt x="155504" y="764520"/>
                      </a:cubicBezTo>
                      <a:cubicBezTo>
                        <a:pt x="291570" y="986965"/>
                        <a:pt x="421158" y="1185654"/>
                        <a:pt x="816399" y="1334670"/>
                      </a:cubicBezTo>
                      <a:cubicBezTo>
                        <a:pt x="1211640" y="1483686"/>
                        <a:pt x="2526951" y="1658619"/>
                        <a:pt x="2526951" y="1658619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_tradnl"/>
                </a:p>
              </p:txBody>
            </p:sp>
            <p:cxnSp>
              <p:nvCxnSpPr>
                <p:cNvPr id="17416" name="Straight Connector 34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1635720" y="2247900"/>
                  <a:ext cx="2209800" cy="1676400"/>
                </a:xfrm>
                <a:prstGeom prst="line">
                  <a:avLst/>
                </a:prstGeom>
                <a:noFill/>
                <a:ln w="12699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7417" name="TextBox 37"/>
                <p:cNvSpPr txBox="1">
                  <a:spLocks noChangeArrowheads="1"/>
                </p:cNvSpPr>
                <p:nvPr/>
              </p:nvSpPr>
              <p:spPr bwMode="auto">
                <a:xfrm>
                  <a:off x="7053858" y="4038600"/>
                  <a:ext cx="398462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2000" i="1"/>
                    <a:t>q</a:t>
                  </a:r>
                </a:p>
              </p:txBody>
            </p:sp>
            <p:sp>
              <p:nvSpPr>
                <p:cNvPr id="17418" name="TextBox 38"/>
                <p:cNvSpPr txBox="1">
                  <a:spLocks noChangeArrowheads="1"/>
                </p:cNvSpPr>
                <p:nvPr/>
              </p:nvSpPr>
              <p:spPr bwMode="auto">
                <a:xfrm>
                  <a:off x="1264245" y="1752600"/>
                  <a:ext cx="688975" cy="369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800" i="1" dirty="0"/>
                    <a:t>y-kt</a:t>
                  </a:r>
                  <a:r>
                    <a:rPr lang="en-US" sz="1800" i="1" baseline="-25000" dirty="0"/>
                    <a:t>0</a:t>
                  </a:r>
                  <a:endParaRPr lang="en-US" sz="1800" i="1" dirty="0"/>
                </a:p>
              </p:txBody>
            </p:sp>
            <p:cxnSp>
              <p:nvCxnSpPr>
                <p:cNvPr id="17419" name="Straight Connector 41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1826221" y="3505200"/>
                  <a:ext cx="1371600" cy="3175"/>
                </a:xfrm>
                <a:prstGeom prst="line">
                  <a:avLst/>
                </a:prstGeom>
                <a:noFill/>
                <a:ln w="12699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420" name="Straight Connector 4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435821" y="3581400"/>
                  <a:ext cx="1219200" cy="3175"/>
                </a:xfrm>
                <a:prstGeom prst="line">
                  <a:avLst/>
                </a:prstGeom>
                <a:noFill/>
                <a:ln w="12699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7421" name="TextBox 45"/>
                <p:cNvSpPr txBox="1">
                  <a:spLocks noChangeArrowheads="1"/>
                </p:cNvSpPr>
                <p:nvPr/>
              </p:nvSpPr>
              <p:spPr bwMode="auto">
                <a:xfrm>
                  <a:off x="2889845" y="4095750"/>
                  <a:ext cx="5588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2000" i="1" dirty="0">
                      <a:solidFill>
                        <a:srgbClr val="4B3E21"/>
                      </a:solidFill>
                    </a:rPr>
                    <a:t>q’</a:t>
                  </a:r>
                  <a:r>
                    <a:rPr lang="en-US" altLang="ja-JP" sz="2000" i="1" baseline="-25000" dirty="0">
                      <a:solidFill>
                        <a:srgbClr val="4B3E21"/>
                      </a:solidFill>
                    </a:rPr>
                    <a:t>0</a:t>
                  </a:r>
                  <a:endParaRPr lang="en-US" sz="2000" i="1" dirty="0">
                    <a:solidFill>
                      <a:srgbClr val="4B3E21"/>
                    </a:solidFill>
                  </a:endParaRPr>
                </a:p>
              </p:txBody>
            </p:sp>
            <p:sp>
              <p:nvSpPr>
                <p:cNvPr id="17422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2323108" y="4114800"/>
                  <a:ext cx="473075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2000" i="1"/>
                    <a:t>q</a:t>
                  </a:r>
                  <a:r>
                    <a:rPr lang="en-US" sz="2000" i="1" baseline="-25000"/>
                    <a:t>0</a:t>
                  </a:r>
                  <a:endParaRPr lang="en-US" sz="2000" i="1"/>
                </a:p>
              </p:txBody>
            </p:sp>
            <p:sp>
              <p:nvSpPr>
                <p:cNvPr id="17423" name="Freeform 49"/>
                <p:cNvSpPr>
                  <a:spLocks noChangeArrowheads="1"/>
                </p:cNvSpPr>
                <p:nvPr/>
              </p:nvSpPr>
              <p:spPr bwMode="auto">
                <a:xfrm>
                  <a:off x="2465983" y="1441450"/>
                  <a:ext cx="3551237" cy="2292350"/>
                </a:xfrm>
                <a:custGeom>
                  <a:avLst/>
                  <a:gdLst>
                    <a:gd name="T0" fmla="*/ 0 w 2526951"/>
                    <a:gd name="T1" fmla="*/ 0 h 1658619"/>
                    <a:gd name="T2" fmla="*/ 852585 w 2526951"/>
                    <a:gd name="T3" fmla="*/ 3855354 h 1658619"/>
                    <a:gd name="T4" fmla="*/ 4476086 w 2526951"/>
                    <a:gd name="T5" fmla="*/ 6730528 h 1658619"/>
                    <a:gd name="T6" fmla="*/ 13854559 w 2526951"/>
                    <a:gd name="T7" fmla="*/ 8364154 h 1658619"/>
                    <a:gd name="T8" fmla="*/ 13854559 w 2526951"/>
                    <a:gd name="T9" fmla="*/ 8364154 h 16586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26951"/>
                    <a:gd name="T16" fmla="*/ 0 h 1658619"/>
                    <a:gd name="T17" fmla="*/ 2526951 w 2526951"/>
                    <a:gd name="T18" fmla="*/ 1658619 h 16586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26951" h="1658619">
                      <a:moveTo>
                        <a:pt x="0" y="0"/>
                      </a:moveTo>
                      <a:cubicBezTo>
                        <a:pt x="9719" y="271037"/>
                        <a:pt x="19438" y="542075"/>
                        <a:pt x="155504" y="764520"/>
                      </a:cubicBezTo>
                      <a:cubicBezTo>
                        <a:pt x="291570" y="986965"/>
                        <a:pt x="421158" y="1185654"/>
                        <a:pt x="816399" y="1334670"/>
                      </a:cubicBezTo>
                      <a:cubicBezTo>
                        <a:pt x="1211640" y="1483686"/>
                        <a:pt x="2526951" y="1658619"/>
                        <a:pt x="2526951" y="1658619"/>
                      </a:cubicBezTo>
                    </a:path>
                  </a:pathLst>
                </a:custGeom>
                <a:noFill/>
                <a:ln w="28575">
                  <a:solidFill>
                    <a:srgbClr val="40404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_tradnl"/>
                </a:p>
              </p:txBody>
            </p:sp>
            <p:cxnSp>
              <p:nvCxnSpPr>
                <p:cNvPr id="17424" name="Straight Connector 51"/>
                <p:cNvCxnSpPr>
                  <a:cxnSpLocks noChangeShapeType="1"/>
                  <a:stCxn id="17418" idx="3"/>
                </p:cNvCxnSpPr>
                <p:nvPr/>
              </p:nvCxnSpPr>
              <p:spPr bwMode="auto">
                <a:xfrm>
                  <a:off x="1953220" y="1936750"/>
                  <a:ext cx="2387600" cy="2254250"/>
                </a:xfrm>
                <a:prstGeom prst="line">
                  <a:avLst/>
                </a:prstGeom>
                <a:noFill/>
                <a:ln w="12699">
                  <a:solidFill>
                    <a:srgbClr val="40404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7425" name="TextBox 55"/>
                <p:cNvSpPr txBox="1">
                  <a:spLocks noChangeArrowheads="1"/>
                </p:cNvSpPr>
                <p:nvPr/>
              </p:nvSpPr>
              <p:spPr bwMode="auto">
                <a:xfrm>
                  <a:off x="5374682" y="1844824"/>
                  <a:ext cx="2121093" cy="6463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800" i="1" dirty="0" err="1"/>
                    <a:t>p</a:t>
                  </a:r>
                  <a:r>
                    <a:rPr lang="en-US" sz="1800" i="1" baseline="-25000" dirty="0" err="1"/>
                    <a:t>x</a:t>
                  </a:r>
                  <a:r>
                    <a:rPr lang="en-US" sz="1800" i="1" dirty="0"/>
                    <a:t> x + DP(t)q = y-kt</a:t>
                  </a:r>
                  <a:r>
                    <a:rPr lang="en-US" sz="1800" i="1" baseline="-25000" dirty="0"/>
                    <a:t>0</a:t>
                  </a:r>
                </a:p>
                <a:p>
                  <a:r>
                    <a:rPr lang="en-US" sz="1800" i="1" dirty="0"/>
                    <a:t>u</a:t>
                  </a:r>
                  <a:r>
                    <a:rPr lang="en-US" sz="1800" i="1" baseline="-25000" dirty="0"/>
                    <a:t>1</a:t>
                  </a:r>
                  <a:r>
                    <a:rPr lang="en-US" sz="1800" i="1" dirty="0"/>
                    <a:t> &gt;u</a:t>
                  </a:r>
                  <a:r>
                    <a:rPr lang="en-US" sz="1800" i="1" baseline="-25000" dirty="0"/>
                    <a:t>0</a:t>
                  </a:r>
                  <a:endParaRPr lang="en-US" sz="1800" i="1" dirty="0"/>
                </a:p>
              </p:txBody>
            </p:sp>
            <p:sp>
              <p:nvSpPr>
                <p:cNvPr id="17426" name="TextBox 56"/>
                <p:cNvSpPr txBox="1">
                  <a:spLocks noChangeArrowheads="1"/>
                </p:cNvSpPr>
                <p:nvPr/>
              </p:nvSpPr>
              <p:spPr bwMode="auto">
                <a:xfrm>
                  <a:off x="5971183" y="3505200"/>
                  <a:ext cx="428625" cy="338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600" i="1">
                      <a:solidFill>
                        <a:srgbClr val="4B3E21"/>
                      </a:solidFill>
                    </a:rPr>
                    <a:t>u</a:t>
                  </a:r>
                  <a:r>
                    <a:rPr lang="en-US" sz="1600" i="1" baseline="-25000">
                      <a:solidFill>
                        <a:srgbClr val="4B3E21"/>
                      </a:solidFill>
                    </a:rPr>
                    <a:t>1</a:t>
                  </a:r>
                  <a:endParaRPr lang="en-US" sz="1600" i="1">
                    <a:solidFill>
                      <a:srgbClr val="4B3E21"/>
                    </a:solidFill>
                  </a:endParaRPr>
                </a:p>
              </p:txBody>
            </p:sp>
            <p:sp>
              <p:nvSpPr>
                <p:cNvPr id="17427" name="TextBox 57"/>
                <p:cNvSpPr txBox="1">
                  <a:spLocks noChangeArrowheads="1"/>
                </p:cNvSpPr>
                <p:nvPr/>
              </p:nvSpPr>
              <p:spPr bwMode="auto">
                <a:xfrm>
                  <a:off x="5864820" y="3733800"/>
                  <a:ext cx="428625" cy="338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600" i="1">
                      <a:solidFill>
                        <a:srgbClr val="4B3E21"/>
                      </a:solidFill>
                    </a:rPr>
                    <a:t>u</a:t>
                  </a:r>
                  <a:r>
                    <a:rPr lang="en-US" sz="1600" i="1" baseline="-25000">
                      <a:solidFill>
                        <a:srgbClr val="4B3E21"/>
                      </a:solidFill>
                    </a:rPr>
                    <a:t>o</a:t>
                  </a:r>
                  <a:endParaRPr lang="en-US" sz="1600" i="1">
                    <a:solidFill>
                      <a:srgbClr val="4B3E21"/>
                    </a:solidFill>
                  </a:endParaRPr>
                </a:p>
              </p:txBody>
            </p:sp>
            <p:sp>
              <p:nvSpPr>
                <p:cNvPr id="17428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3242932" y="3657600"/>
                  <a:ext cx="651140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400" i="1" dirty="0"/>
                    <a:t>DP(t</a:t>
                  </a:r>
                  <a:r>
                    <a:rPr lang="en-US" sz="1400" i="1" baseline="-25000" dirty="0"/>
                    <a:t>0</a:t>
                  </a:r>
                  <a:r>
                    <a:rPr lang="en-US" sz="1400" i="1" dirty="0"/>
                    <a:t>)</a:t>
                  </a:r>
                </a:p>
              </p:txBody>
            </p:sp>
            <p:sp>
              <p:nvSpPr>
                <p:cNvPr id="17429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3919713" y="3730625"/>
                  <a:ext cx="710451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400" i="1" dirty="0">
                      <a:solidFill>
                        <a:srgbClr val="4B3E21"/>
                      </a:solidFill>
                    </a:rPr>
                    <a:t>DP’(t</a:t>
                  </a:r>
                  <a:r>
                    <a:rPr lang="en-US" sz="1400" i="1" baseline="-25000" dirty="0">
                      <a:solidFill>
                        <a:srgbClr val="4B3E21"/>
                      </a:solidFill>
                    </a:rPr>
                    <a:t>0</a:t>
                  </a:r>
                  <a:r>
                    <a:rPr lang="en-US" sz="1400" i="1" dirty="0">
                      <a:solidFill>
                        <a:srgbClr val="4B3E21"/>
                      </a:solidFill>
                    </a:rPr>
                    <a:t>)</a:t>
                  </a:r>
                </a:p>
              </p:txBody>
            </p:sp>
            <p:cxnSp>
              <p:nvCxnSpPr>
                <p:cNvPr id="17430" name="Straight Connector 21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902420" y="2819400"/>
                  <a:ext cx="609600" cy="1588"/>
                </a:xfrm>
                <a:prstGeom prst="line">
                  <a:avLst/>
                </a:prstGeom>
                <a:noFill/>
                <a:ln w="12699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7431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1116211" y="2586390"/>
                  <a:ext cx="587732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 sz="1600" i="1" dirty="0"/>
                    <a:t>p</a:t>
                  </a:r>
                  <a:r>
                    <a:rPr lang="en-US" sz="1600" i="1" baseline="-25000" dirty="0"/>
                    <a:t>x</a:t>
                  </a:r>
                  <a:r>
                    <a:rPr lang="en-US" sz="1600" i="1" dirty="0"/>
                    <a:t>x</a:t>
                  </a:r>
                  <a:r>
                    <a:rPr lang="en-US" sz="1600" i="1" baseline="-25000" dirty="0"/>
                    <a:t>0</a:t>
                  </a:r>
                  <a:endParaRPr lang="en-US" sz="1800" i="1" dirty="0"/>
                </a:p>
              </p:txBody>
            </p:sp>
          </p:grpSp>
          <p:sp>
            <p:nvSpPr>
              <p:cNvPr id="25" name="Llamada con línea 2 24"/>
              <p:cNvSpPr/>
              <p:nvPr/>
            </p:nvSpPr>
            <p:spPr>
              <a:xfrm>
                <a:off x="5285928" y="3495278"/>
                <a:ext cx="1728192" cy="360040"/>
              </a:xfrm>
              <a:prstGeom prst="borderCallout2">
                <a:avLst>
                  <a:gd name="adj1" fmla="val 18750"/>
                  <a:gd name="adj2" fmla="val -8333"/>
                  <a:gd name="adj3" fmla="val 18750"/>
                  <a:gd name="adj4" fmla="val -16667"/>
                  <a:gd name="adj5" fmla="val 228823"/>
                  <a:gd name="adj6" fmla="val -60343"/>
                </a:avLst>
              </a:prstGeom>
              <a:solidFill>
                <a:srgbClr val="FFFFFF"/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0" dirty="0">
                    <a:solidFill>
                      <a:srgbClr val="4B3E21"/>
                    </a:solidFill>
                  </a:rPr>
                  <a:t>P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endiente </a:t>
                </a:r>
                <a:r>
                  <a:rPr lang="es-ES" sz="1200" b="0" dirty="0">
                    <a:solidFill>
                      <a:srgbClr val="4B3E21"/>
                    </a:solidFill>
                  </a:rPr>
                  <a:t>–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p(t</a:t>
                </a:r>
                <a:r>
                  <a:rPr lang="es-ES_tradnl" sz="1200" b="0" baseline="-25000" dirty="0">
                    <a:solidFill>
                      <a:srgbClr val="4B3E21"/>
                    </a:solidFill>
                  </a:rPr>
                  <a:t>0,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u</a:t>
                </a:r>
                <a:r>
                  <a:rPr lang="es-ES_tradnl" sz="1200" b="0" baseline="-25000" dirty="0">
                    <a:solidFill>
                      <a:srgbClr val="4B3E21"/>
                    </a:solidFill>
                  </a:rPr>
                  <a:t>1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)</a:t>
                </a:r>
              </a:p>
            </p:txBody>
          </p:sp>
          <p:sp>
            <p:nvSpPr>
              <p:cNvPr id="26" name="Llamada con línea 2 25"/>
              <p:cNvSpPr/>
              <p:nvPr/>
            </p:nvSpPr>
            <p:spPr>
              <a:xfrm>
                <a:off x="3341712" y="2343150"/>
                <a:ext cx="1728192" cy="360040"/>
              </a:xfrm>
              <a:prstGeom prst="borderCallout2">
                <a:avLst>
                  <a:gd name="adj1" fmla="val 18750"/>
                  <a:gd name="adj2" fmla="val -8333"/>
                  <a:gd name="adj3" fmla="val 18750"/>
                  <a:gd name="adj4" fmla="val -16667"/>
                  <a:gd name="adj5" fmla="val 146271"/>
                  <a:gd name="adj6" fmla="val -54088"/>
                </a:avLst>
              </a:prstGeom>
              <a:solidFill>
                <a:srgbClr val="FFFFFF"/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0" dirty="0">
                    <a:solidFill>
                      <a:srgbClr val="4B3E21"/>
                    </a:solidFill>
                  </a:rPr>
                  <a:t>P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endiente </a:t>
                </a:r>
                <a:r>
                  <a:rPr lang="es-ES" sz="1200" b="0" dirty="0">
                    <a:solidFill>
                      <a:srgbClr val="4B3E21"/>
                    </a:solidFill>
                  </a:rPr>
                  <a:t>–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p(t</a:t>
                </a:r>
                <a:r>
                  <a:rPr lang="es-ES_tradnl" sz="1200" b="0" baseline="-25000" dirty="0">
                    <a:solidFill>
                      <a:srgbClr val="4B3E21"/>
                    </a:solidFill>
                  </a:rPr>
                  <a:t>0,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u</a:t>
                </a:r>
                <a:r>
                  <a:rPr lang="es-ES_tradnl" sz="1200" b="0" baseline="-25000" dirty="0">
                    <a:solidFill>
                      <a:srgbClr val="4B3E21"/>
                    </a:solidFill>
                  </a:rPr>
                  <a:t>0</a:t>
                </a:r>
                <a:r>
                  <a:rPr lang="es-ES_tradnl" sz="1200" b="0" dirty="0">
                    <a:solidFill>
                      <a:srgbClr val="4B3E21"/>
                    </a:solidFill>
                  </a:rPr>
                  <a:t>)</a:t>
                </a:r>
              </a:p>
            </p:txBody>
          </p:sp>
          <p:cxnSp>
            <p:nvCxnSpPr>
              <p:cNvPr id="27" name="Straight Connector 21"/>
              <p:cNvCxnSpPr>
                <a:cxnSpLocks noChangeShapeType="1"/>
              </p:cNvCxnSpPr>
              <p:nvPr/>
            </p:nvCxnSpPr>
            <p:spPr bwMode="auto">
              <a:xfrm flipH="1">
                <a:off x="2189584" y="3567285"/>
                <a:ext cx="1152128" cy="1"/>
              </a:xfrm>
              <a:prstGeom prst="line">
                <a:avLst/>
              </a:prstGeom>
              <a:noFill/>
              <a:ln w="12699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" name="TextBox 22"/>
              <p:cNvSpPr txBox="1">
                <a:spLocks noChangeArrowheads="1"/>
              </p:cNvSpPr>
              <p:nvPr/>
            </p:nvSpPr>
            <p:spPr bwMode="auto">
              <a:xfrm>
                <a:off x="1628326" y="3372748"/>
                <a:ext cx="678803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s-ES" sz="1600" i="1" dirty="0"/>
                  <a:t>p</a:t>
                </a:r>
                <a:r>
                  <a:rPr lang="en-US" sz="1600" i="1" baseline="-25000" dirty="0"/>
                  <a:t>x</a:t>
                </a:r>
                <a:r>
                  <a:rPr lang="en-US" sz="1600" i="1" dirty="0"/>
                  <a:t>x’</a:t>
                </a:r>
                <a:r>
                  <a:rPr lang="en-US" sz="1600" i="1" baseline="-25000" dirty="0"/>
                  <a:t>0</a:t>
                </a:r>
                <a:endParaRPr lang="en-US" sz="1800" i="1" dirty="0"/>
              </a:p>
            </p:txBody>
          </p:sp>
          <p:sp>
            <p:nvSpPr>
              <p:cNvPr id="2" name="CuadroTexto 1"/>
              <p:cNvSpPr txBox="1"/>
              <p:nvPr/>
            </p:nvSpPr>
            <p:spPr>
              <a:xfrm>
                <a:off x="3223324" y="1694012"/>
                <a:ext cx="27975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_tradnl" b="0" i="1" dirty="0"/>
                  <a:t>Distancia t constante</a:t>
                </a:r>
              </a:p>
            </p:txBody>
          </p:sp>
        </p:grpSp>
        <p:sp>
          <p:nvSpPr>
            <p:cNvPr id="4" name="CuadroTexto 3"/>
            <p:cNvSpPr txBox="1"/>
            <p:nvPr/>
          </p:nvSpPr>
          <p:spPr>
            <a:xfrm>
              <a:off x="1709313" y="1628800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1800" b="0" i="1"/>
                <a:t>DP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52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71550" y="76200"/>
            <a:ext cx="77152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DP: variación con la distancia</a:t>
            </a:r>
          </a:p>
        </p:txBody>
      </p:sp>
      <p:sp>
        <p:nvSpPr>
          <p:cNvPr id="18434" name="Rectangle 1027"/>
          <p:cNvSpPr>
            <a:spLocks noGrp="1" noChangeArrowheads="1"/>
          </p:cNvSpPr>
          <p:nvPr>
            <p:ph idx="1"/>
          </p:nvPr>
        </p:nvSpPr>
        <p:spPr>
          <a:xfrm>
            <a:off x="891480" y="4891608"/>
            <a:ext cx="8001000" cy="2209800"/>
          </a:xfrm>
        </p:spPr>
        <p:txBody>
          <a:bodyPr/>
          <a:lstStyle/>
          <a:p>
            <a:r>
              <a:rPr lang="es-ES_tradnl" sz="2000" dirty="0">
                <a:latin typeface="Times New Roman" charset="0"/>
              </a:rPr>
              <a:t> </a:t>
            </a:r>
            <a:r>
              <a:rPr lang="es-ES_tradnl" sz="2000" i="1" dirty="0" err="1">
                <a:latin typeface="Times New Roman" charset="0"/>
              </a:rPr>
              <a:t>DP</a:t>
            </a:r>
            <a:r>
              <a:rPr lang="es-ES_tradnl" sz="2000" i="1" baseline="-25000" dirty="0" err="1">
                <a:latin typeface="Times New Roman" charset="0"/>
              </a:rPr>
              <a:t>i</a:t>
            </a:r>
            <a:r>
              <a:rPr lang="es-ES_tradnl" sz="2000" dirty="0">
                <a:latin typeface="Times New Roman" charset="0"/>
              </a:rPr>
              <a:t> tiene valor único condicional en (</a:t>
            </a:r>
            <a:r>
              <a:rPr lang="es-ES_tradnl" sz="2000" i="1" dirty="0">
                <a:latin typeface="Times New Roman" charset="0"/>
              </a:rPr>
              <a:t>t, q, y, </a:t>
            </a:r>
            <a:r>
              <a:rPr lang="es-ES_tradnl" sz="2000" i="1" dirty="0" err="1">
                <a:latin typeface="Times New Roman" charset="0"/>
              </a:rPr>
              <a:t>p</a:t>
            </a:r>
            <a:r>
              <a:rPr lang="es-ES_tradnl" sz="2000" i="1" baseline="-25000" dirty="0" err="1">
                <a:latin typeface="Times New Roman" charset="0"/>
              </a:rPr>
              <a:t>x</a:t>
            </a:r>
            <a:r>
              <a:rPr lang="es-ES_tradnl" sz="2000" i="1" dirty="0">
                <a:latin typeface="Times New Roman" charset="0"/>
              </a:rPr>
              <a:t>, u)</a:t>
            </a:r>
            <a:endParaRPr lang="es-ES_tradnl" sz="2000" dirty="0">
              <a:latin typeface="Times New Roman" charset="0"/>
            </a:endParaRPr>
          </a:p>
          <a:p>
            <a:r>
              <a:rPr lang="es-ES_tradnl" sz="2000" dirty="0">
                <a:latin typeface="Times New Roman" charset="0"/>
              </a:rPr>
              <a:t>Curvas de nivel inferior representan MAYOR satisfacción</a:t>
            </a:r>
          </a:p>
          <a:p>
            <a:r>
              <a:rPr lang="es-ES_tradnl" sz="2000" dirty="0">
                <a:latin typeface="Times New Roman" charset="0"/>
              </a:rPr>
              <a:t>Para un mismo individuo NO se interceptan</a:t>
            </a:r>
          </a:p>
          <a:p>
            <a:r>
              <a:rPr lang="es-ES_tradnl" sz="2000" dirty="0">
                <a:latin typeface="Times New Roman" charset="0"/>
              </a:rPr>
              <a:t>Efecto ingreso terreno más barato compensa costo </a:t>
            </a:r>
            <a:r>
              <a:rPr lang="es-ES_tradnl" sz="2000" dirty="0" err="1">
                <a:latin typeface="Times New Roman" charset="0"/>
              </a:rPr>
              <a:t>tpte</a:t>
            </a:r>
            <a:r>
              <a:rPr lang="es-ES_tradnl" sz="2000" dirty="0">
                <a:latin typeface="Times New Roman" charset="0"/>
              </a:rPr>
              <a:t> para mantener nivel utilidad</a:t>
            </a:r>
          </a:p>
          <a:p>
            <a:endParaRPr lang="es-ES_tradnl" sz="2000" dirty="0">
              <a:latin typeface="Times New Roman" charset="0"/>
            </a:endParaRPr>
          </a:p>
        </p:txBody>
      </p:sp>
      <p:sp>
        <p:nvSpPr>
          <p:cNvPr id="18435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40F117-106E-EA40-AD41-E4D35641768C}" type="slidenum">
              <a:rPr lang="es-CL" sz="1400" b="0"/>
              <a:pPr/>
              <a:t>13</a:t>
            </a:fld>
            <a:endParaRPr lang="es-CL" sz="1400" b="0"/>
          </a:p>
        </p:txBody>
      </p:sp>
      <p:grpSp>
        <p:nvGrpSpPr>
          <p:cNvPr id="2" name="Group 1064"/>
          <p:cNvGrpSpPr>
            <a:grpSpLocks/>
          </p:cNvGrpSpPr>
          <p:nvPr/>
        </p:nvGrpSpPr>
        <p:grpSpPr bwMode="auto">
          <a:xfrm>
            <a:off x="1152797" y="898376"/>
            <a:ext cx="6659563" cy="4114800"/>
            <a:chOff x="234" y="672"/>
            <a:chExt cx="4195" cy="2592"/>
          </a:xfrm>
        </p:grpSpPr>
        <p:sp>
          <p:nvSpPr>
            <p:cNvPr id="18439" name="Rectangle 1032"/>
            <p:cNvSpPr>
              <a:spLocks noChangeArrowheads="1"/>
            </p:cNvSpPr>
            <p:nvPr/>
          </p:nvSpPr>
          <p:spPr bwMode="auto">
            <a:xfrm>
              <a:off x="234" y="672"/>
              <a:ext cx="24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ES_tradnl" i="1"/>
                <a:t>p</a:t>
              </a:r>
              <a:r>
                <a:rPr lang="es-ES_tradnl" i="1" baseline="-25000"/>
                <a:t>i</a:t>
              </a:r>
              <a:endParaRPr lang="es-ES_tradnl" baseline="-25000"/>
            </a:p>
          </p:txBody>
        </p:sp>
        <p:grpSp>
          <p:nvGrpSpPr>
            <p:cNvPr id="18440" name="Group 1063"/>
            <p:cNvGrpSpPr>
              <a:grpSpLocks/>
            </p:cNvGrpSpPr>
            <p:nvPr/>
          </p:nvGrpSpPr>
          <p:grpSpPr bwMode="auto">
            <a:xfrm>
              <a:off x="463" y="864"/>
              <a:ext cx="3966" cy="2400"/>
              <a:chOff x="463" y="1056"/>
              <a:chExt cx="4350" cy="2726"/>
            </a:xfrm>
          </p:grpSpPr>
          <p:sp>
            <p:nvSpPr>
              <p:cNvPr id="18441" name="Line 1029"/>
              <p:cNvSpPr>
                <a:spLocks noChangeShapeType="1"/>
              </p:cNvSpPr>
              <p:nvPr/>
            </p:nvSpPr>
            <p:spPr bwMode="auto">
              <a:xfrm>
                <a:off x="463" y="1060"/>
                <a:ext cx="0" cy="23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ES_tradnl"/>
              </a:p>
            </p:txBody>
          </p:sp>
          <p:sp>
            <p:nvSpPr>
              <p:cNvPr id="18442" name="Line 1030"/>
              <p:cNvSpPr>
                <a:spLocks noChangeShapeType="1"/>
              </p:cNvSpPr>
              <p:nvPr/>
            </p:nvSpPr>
            <p:spPr bwMode="auto">
              <a:xfrm>
                <a:off x="467" y="3408"/>
                <a:ext cx="40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ES_tradnl"/>
              </a:p>
            </p:txBody>
          </p:sp>
          <p:sp>
            <p:nvSpPr>
              <p:cNvPr id="18443" name="Rectangle 1031"/>
              <p:cNvSpPr>
                <a:spLocks noChangeArrowheads="1"/>
              </p:cNvSpPr>
              <p:nvPr/>
            </p:nvSpPr>
            <p:spPr bwMode="auto">
              <a:xfrm>
                <a:off x="4303" y="3359"/>
                <a:ext cx="195" cy="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l" defTabSz="762000"/>
                <a:r>
                  <a:rPr lang="es-ES_tradnl"/>
                  <a:t>t</a:t>
                </a:r>
              </a:p>
            </p:txBody>
          </p:sp>
          <p:sp>
            <p:nvSpPr>
              <p:cNvPr id="18444" name="Arc 1033"/>
              <p:cNvSpPr>
                <a:spLocks/>
              </p:cNvSpPr>
              <p:nvPr/>
            </p:nvSpPr>
            <p:spPr bwMode="auto">
              <a:xfrm rot="60000">
                <a:off x="528" y="1637"/>
                <a:ext cx="3682" cy="1723"/>
              </a:xfrm>
              <a:custGeom>
                <a:avLst/>
                <a:gdLst>
                  <a:gd name="T0" fmla="*/ 0 w 21600"/>
                  <a:gd name="T1" fmla="*/ 0 h 21613"/>
                  <a:gd name="T2" fmla="*/ 0 w 21600"/>
                  <a:gd name="T3" fmla="*/ 0 h 21613"/>
                  <a:gd name="T4" fmla="*/ 0 w 21600"/>
                  <a:gd name="T5" fmla="*/ 0 h 2161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13"/>
                  <a:gd name="T11" fmla="*/ 21600 w 21600"/>
                  <a:gd name="T12" fmla="*/ 21613 h 216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13" fill="none" extrusionOk="0">
                    <a:moveTo>
                      <a:pt x="21594" y="21612"/>
                    </a:moveTo>
                    <a:cubicBezTo>
                      <a:pt x="9666" y="21609"/>
                      <a:pt x="0" y="11940"/>
                      <a:pt x="0" y="13"/>
                    </a:cubicBezTo>
                    <a:cubicBezTo>
                      <a:pt x="-1" y="8"/>
                      <a:pt x="0" y="4"/>
                      <a:pt x="0" y="0"/>
                    </a:cubicBezTo>
                  </a:path>
                  <a:path w="21600" h="21613" stroke="0" extrusionOk="0">
                    <a:moveTo>
                      <a:pt x="21594" y="21612"/>
                    </a:moveTo>
                    <a:cubicBezTo>
                      <a:pt x="9666" y="21609"/>
                      <a:pt x="0" y="11940"/>
                      <a:pt x="0" y="13"/>
                    </a:cubicBezTo>
                    <a:cubicBezTo>
                      <a:pt x="-1" y="8"/>
                      <a:pt x="0" y="4"/>
                      <a:pt x="0" y="0"/>
                    </a:cubicBezTo>
                    <a:lnTo>
                      <a:pt x="21600" y="13"/>
                    </a:lnTo>
                    <a:lnTo>
                      <a:pt x="21594" y="21612"/>
                    </a:lnTo>
                    <a:close/>
                  </a:path>
                </a:pathLst>
              </a:custGeom>
              <a:noFill/>
              <a:ln w="508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_tradnl"/>
              </a:p>
            </p:txBody>
          </p:sp>
          <p:sp>
            <p:nvSpPr>
              <p:cNvPr id="18445" name="Rectangle 1043"/>
              <p:cNvSpPr>
                <a:spLocks noChangeArrowheads="1"/>
              </p:cNvSpPr>
              <p:nvPr/>
            </p:nvSpPr>
            <p:spPr bwMode="auto">
              <a:xfrm>
                <a:off x="1029" y="3446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8446" name="Rectangle 1046"/>
              <p:cNvSpPr>
                <a:spLocks noChangeArrowheads="1"/>
              </p:cNvSpPr>
              <p:nvPr/>
            </p:nvSpPr>
            <p:spPr bwMode="auto">
              <a:xfrm>
                <a:off x="1029" y="3254"/>
                <a:ext cx="2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8447" name="Rectangle 1053"/>
              <p:cNvSpPr>
                <a:spLocks noChangeArrowheads="1"/>
              </p:cNvSpPr>
              <p:nvPr/>
            </p:nvSpPr>
            <p:spPr bwMode="auto">
              <a:xfrm>
                <a:off x="3525" y="349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8448" name="Arc 1057"/>
              <p:cNvSpPr>
                <a:spLocks/>
              </p:cNvSpPr>
              <p:nvPr/>
            </p:nvSpPr>
            <p:spPr bwMode="auto">
              <a:xfrm rot="60000">
                <a:off x="607" y="1301"/>
                <a:ext cx="3682" cy="1723"/>
              </a:xfrm>
              <a:custGeom>
                <a:avLst/>
                <a:gdLst>
                  <a:gd name="T0" fmla="*/ 0 w 21600"/>
                  <a:gd name="T1" fmla="*/ 0 h 21613"/>
                  <a:gd name="T2" fmla="*/ 0 w 21600"/>
                  <a:gd name="T3" fmla="*/ 0 h 21613"/>
                  <a:gd name="T4" fmla="*/ 0 w 21600"/>
                  <a:gd name="T5" fmla="*/ 0 h 2161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13"/>
                  <a:gd name="T11" fmla="*/ 21600 w 21600"/>
                  <a:gd name="T12" fmla="*/ 21613 h 216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13" fill="none" extrusionOk="0">
                    <a:moveTo>
                      <a:pt x="21594" y="21612"/>
                    </a:moveTo>
                    <a:cubicBezTo>
                      <a:pt x="9666" y="21609"/>
                      <a:pt x="0" y="11940"/>
                      <a:pt x="0" y="13"/>
                    </a:cubicBezTo>
                    <a:cubicBezTo>
                      <a:pt x="-1" y="8"/>
                      <a:pt x="0" y="4"/>
                      <a:pt x="0" y="0"/>
                    </a:cubicBezTo>
                  </a:path>
                  <a:path w="21600" h="21613" stroke="0" extrusionOk="0">
                    <a:moveTo>
                      <a:pt x="21594" y="21612"/>
                    </a:moveTo>
                    <a:cubicBezTo>
                      <a:pt x="9666" y="21609"/>
                      <a:pt x="0" y="11940"/>
                      <a:pt x="0" y="13"/>
                    </a:cubicBezTo>
                    <a:cubicBezTo>
                      <a:pt x="-1" y="8"/>
                      <a:pt x="0" y="4"/>
                      <a:pt x="0" y="0"/>
                    </a:cubicBezTo>
                    <a:lnTo>
                      <a:pt x="21600" y="13"/>
                    </a:lnTo>
                    <a:lnTo>
                      <a:pt x="21594" y="21612"/>
                    </a:lnTo>
                    <a:close/>
                  </a:path>
                </a:pathLst>
              </a:custGeom>
              <a:noFill/>
              <a:ln w="508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_tradnl"/>
              </a:p>
            </p:txBody>
          </p:sp>
          <p:sp>
            <p:nvSpPr>
              <p:cNvPr id="18449" name="Arc 1058"/>
              <p:cNvSpPr>
                <a:spLocks/>
              </p:cNvSpPr>
              <p:nvPr/>
            </p:nvSpPr>
            <p:spPr bwMode="auto">
              <a:xfrm rot="60000">
                <a:off x="720" y="1056"/>
                <a:ext cx="3682" cy="1723"/>
              </a:xfrm>
              <a:custGeom>
                <a:avLst/>
                <a:gdLst>
                  <a:gd name="T0" fmla="*/ 0 w 21600"/>
                  <a:gd name="T1" fmla="*/ 0 h 21613"/>
                  <a:gd name="T2" fmla="*/ 0 w 21600"/>
                  <a:gd name="T3" fmla="*/ 0 h 21613"/>
                  <a:gd name="T4" fmla="*/ 0 w 21600"/>
                  <a:gd name="T5" fmla="*/ 0 h 2161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13"/>
                  <a:gd name="T11" fmla="*/ 21600 w 21600"/>
                  <a:gd name="T12" fmla="*/ 21613 h 216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13" fill="none" extrusionOk="0">
                    <a:moveTo>
                      <a:pt x="21594" y="21612"/>
                    </a:moveTo>
                    <a:cubicBezTo>
                      <a:pt x="9666" y="21609"/>
                      <a:pt x="0" y="11940"/>
                      <a:pt x="0" y="13"/>
                    </a:cubicBezTo>
                    <a:cubicBezTo>
                      <a:pt x="-1" y="8"/>
                      <a:pt x="0" y="4"/>
                      <a:pt x="0" y="0"/>
                    </a:cubicBezTo>
                  </a:path>
                  <a:path w="21600" h="21613" stroke="0" extrusionOk="0">
                    <a:moveTo>
                      <a:pt x="21594" y="21612"/>
                    </a:moveTo>
                    <a:cubicBezTo>
                      <a:pt x="9666" y="21609"/>
                      <a:pt x="0" y="11940"/>
                      <a:pt x="0" y="13"/>
                    </a:cubicBezTo>
                    <a:cubicBezTo>
                      <a:pt x="-1" y="8"/>
                      <a:pt x="0" y="4"/>
                      <a:pt x="0" y="0"/>
                    </a:cubicBezTo>
                    <a:lnTo>
                      <a:pt x="21600" y="13"/>
                    </a:lnTo>
                    <a:lnTo>
                      <a:pt x="21594" y="21612"/>
                    </a:lnTo>
                    <a:close/>
                  </a:path>
                </a:pathLst>
              </a:custGeom>
              <a:noFill/>
              <a:ln w="508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_tradnl"/>
              </a:p>
            </p:txBody>
          </p:sp>
          <p:sp>
            <p:nvSpPr>
              <p:cNvPr id="199715" name="Text Box 1059"/>
              <p:cNvSpPr txBox="1">
                <a:spLocks noChangeArrowheads="1"/>
              </p:cNvSpPr>
              <p:nvPr/>
            </p:nvSpPr>
            <p:spPr bwMode="auto">
              <a:xfrm>
                <a:off x="4402" y="2572"/>
                <a:ext cx="315" cy="327"/>
              </a:xfrm>
              <a:prstGeom prst="rect">
                <a:avLst/>
              </a:prstGeom>
              <a:noFill/>
              <a:ln w="12699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s-ES_tradnl" i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u</a:t>
                </a:r>
                <a:r>
                  <a:rPr lang="es-ES_tradnl" i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</a:t>
                </a:r>
                <a:endParaRPr lang="es-ES_tradnl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99716" name="Text Box 1060"/>
              <p:cNvSpPr txBox="1">
                <a:spLocks noChangeArrowheads="1"/>
              </p:cNvSpPr>
              <p:nvPr/>
            </p:nvSpPr>
            <p:spPr bwMode="auto">
              <a:xfrm>
                <a:off x="4450" y="2861"/>
                <a:ext cx="315" cy="327"/>
              </a:xfrm>
              <a:prstGeom prst="rect">
                <a:avLst/>
              </a:prstGeom>
              <a:noFill/>
              <a:ln w="12699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s-ES_tradnl" i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u</a:t>
                </a:r>
                <a:r>
                  <a:rPr lang="es-ES_tradnl" i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  <a:endParaRPr lang="es-ES_tradnl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99717" name="Text Box 1061"/>
              <p:cNvSpPr txBox="1">
                <a:spLocks noChangeArrowheads="1"/>
              </p:cNvSpPr>
              <p:nvPr/>
            </p:nvSpPr>
            <p:spPr bwMode="auto">
              <a:xfrm>
                <a:off x="4498" y="3148"/>
                <a:ext cx="315" cy="327"/>
              </a:xfrm>
              <a:prstGeom prst="rect">
                <a:avLst/>
              </a:prstGeom>
              <a:noFill/>
              <a:ln w="12699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s-ES_tradnl" i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u</a:t>
                </a:r>
                <a:r>
                  <a:rPr lang="es-ES_tradnl" i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  <a:endParaRPr lang="es-ES_tradnl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sp>
        <p:nvSpPr>
          <p:cNvPr id="199721" name="Text Box 1065"/>
          <p:cNvSpPr txBox="1">
            <a:spLocks noChangeArrowheads="1"/>
          </p:cNvSpPr>
          <p:nvPr/>
        </p:nvSpPr>
        <p:spPr bwMode="auto">
          <a:xfrm>
            <a:off x="7019925" y="2708275"/>
            <a:ext cx="1676400" cy="4619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s-ES_tradnl" i="1" dirty="0">
                <a:solidFill>
                  <a:srgbClr val="967D4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u</a:t>
            </a:r>
            <a:r>
              <a:rPr lang="es-ES_tradnl" i="1" baseline="-25000" dirty="0">
                <a:solidFill>
                  <a:srgbClr val="967D4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</a:t>
            </a:r>
            <a:r>
              <a:rPr lang="es-ES_tradnl" i="1" dirty="0">
                <a:solidFill>
                  <a:srgbClr val="967D4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&lt; u</a:t>
            </a:r>
            <a:r>
              <a:rPr lang="es-ES_tradnl" i="1" baseline="-25000" dirty="0">
                <a:solidFill>
                  <a:srgbClr val="967D4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s-ES_tradnl" i="1" dirty="0">
                <a:solidFill>
                  <a:srgbClr val="967D4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&lt; u</a:t>
            </a:r>
            <a:r>
              <a:rPr lang="es-ES_tradnl" i="1" baseline="-25000" dirty="0">
                <a:solidFill>
                  <a:srgbClr val="967D4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endParaRPr lang="es-ES_tradnl" dirty="0">
              <a:solidFill>
                <a:srgbClr val="967D4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438" name="Text Box 1066"/>
          <p:cNvSpPr txBox="1">
            <a:spLocks noChangeArrowheads="1"/>
          </p:cNvSpPr>
          <p:nvPr/>
        </p:nvSpPr>
        <p:spPr bwMode="auto">
          <a:xfrm>
            <a:off x="3664405" y="1173170"/>
            <a:ext cx="36920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s-ES_tradnl" sz="3200" b="0" i="1" dirty="0" err="1"/>
              <a:t>DP</a:t>
            </a:r>
            <a:r>
              <a:rPr lang="es-ES_tradnl" sz="3200" b="0" i="1" baseline="-25000" dirty="0" err="1"/>
              <a:t>i</a:t>
            </a:r>
            <a:r>
              <a:rPr lang="es-ES_tradnl" sz="3200" b="0" i="1" dirty="0"/>
              <a:t>( t</a:t>
            </a:r>
            <a:r>
              <a:rPr lang="es-ES_tradnl" sz="3200" b="0" i="1" baseline="-25000" dirty="0"/>
              <a:t>i</a:t>
            </a:r>
            <a:r>
              <a:rPr lang="es-ES_tradnl" sz="3200" b="0" i="1" dirty="0"/>
              <a:t> ; q</a:t>
            </a:r>
            <a:r>
              <a:rPr lang="es-ES_tradnl" sz="3200" b="0" i="1" baseline="-25000" dirty="0"/>
              <a:t>0</a:t>
            </a:r>
            <a:r>
              <a:rPr lang="es-ES_tradnl" sz="3200" b="0" i="1" dirty="0"/>
              <a:t>, y , </a:t>
            </a:r>
            <a:r>
              <a:rPr lang="es-ES_tradnl" sz="3200" b="0" i="1" dirty="0" err="1"/>
              <a:t>p</a:t>
            </a:r>
            <a:r>
              <a:rPr lang="es-ES_tradnl" sz="3200" b="0" i="1" baseline="-25000" dirty="0" err="1"/>
              <a:t>x</a:t>
            </a:r>
            <a:r>
              <a:rPr lang="es-ES_tradnl" sz="3200" b="0" i="1" dirty="0"/>
              <a:t> , u )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4025977" y="1808068"/>
            <a:ext cx="2737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0" i="1" dirty="0"/>
              <a:t>Tamaño q constante</a:t>
            </a:r>
          </a:p>
        </p:txBody>
      </p:sp>
    </p:spTree>
    <p:extLst>
      <p:ext uri="{BB962C8B-B14F-4D97-AF65-F5344CB8AC3E}">
        <p14:creationId xmlns:p14="http://schemas.microsoft.com/office/powerpoint/2010/main" val="85577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97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52400"/>
            <a:ext cx="80772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3600" dirty="0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  <a:t>Localización de equilibrio del hogar:</a:t>
            </a:r>
            <a:r>
              <a:rPr lang="es-ES_tradnl" dirty="0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  <a:t> </a:t>
            </a:r>
            <a:br>
              <a:rPr lang="es-ES_tradnl" dirty="0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</a:br>
            <a:r>
              <a:rPr lang="es-ES_tradnl" sz="3200" dirty="0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  <a:t>precios exógenos</a:t>
            </a:r>
            <a:endParaRPr lang="es-ES_tradnl" dirty="0">
              <a:solidFill>
                <a:schemeClr val="tx2">
                  <a:satMod val="130000"/>
                </a:schemeClr>
              </a:solidFill>
              <a:latin typeface="Times New Roman" charset="0"/>
            </a:endParaRPr>
          </a:p>
        </p:txBody>
      </p:sp>
      <p:sp>
        <p:nvSpPr>
          <p:cNvPr id="1945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5ABC00-F3CF-FC4D-A2E7-5A4C96E5955C}" type="slidenum">
              <a:rPr lang="es-CL" sz="1400" b="0"/>
              <a:pPr/>
              <a:t>14</a:t>
            </a:fld>
            <a:endParaRPr lang="es-CL" sz="1400" b="0"/>
          </a:p>
        </p:txBody>
      </p:sp>
      <p:grpSp>
        <p:nvGrpSpPr>
          <p:cNvPr id="2" name="Agrupar 1"/>
          <p:cNvGrpSpPr/>
          <p:nvPr/>
        </p:nvGrpSpPr>
        <p:grpSpPr>
          <a:xfrm>
            <a:off x="980772" y="1604808"/>
            <a:ext cx="8416819" cy="4282808"/>
            <a:chOff x="292100" y="2194192"/>
            <a:chExt cx="8416819" cy="4282808"/>
          </a:xfrm>
        </p:grpSpPr>
        <p:sp>
          <p:nvSpPr>
            <p:cNvPr id="19461" name="Text Box 23"/>
            <p:cNvSpPr txBox="1">
              <a:spLocks noChangeArrowheads="1"/>
            </p:cNvSpPr>
            <p:nvPr/>
          </p:nvSpPr>
          <p:spPr bwMode="auto">
            <a:xfrm>
              <a:off x="3304374" y="2194192"/>
              <a:ext cx="3206750" cy="1569660"/>
            </a:xfrm>
            <a:prstGeom prst="rect">
              <a:avLst/>
            </a:prstGeom>
            <a:noFill/>
            <a:ln w="12699">
              <a:solidFill>
                <a:srgbClr val="40404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sz="3200" i="1" dirty="0"/>
                <a:t>(t*,q*):</a:t>
              </a:r>
            </a:p>
            <a:p>
              <a:r>
                <a:rPr lang="es-ES_tradnl" sz="3200" i="1" dirty="0"/>
                <a:t>t*(</a:t>
              </a:r>
              <a:r>
                <a:rPr lang="es-ES_tradnl" sz="3200" i="1" dirty="0" err="1"/>
                <a:t>q,y,p</a:t>
              </a:r>
              <a:r>
                <a:rPr lang="es-ES_tradnl" sz="3200" i="1" baseline="-25000" dirty="0" err="1"/>
                <a:t>x</a:t>
              </a:r>
              <a:r>
                <a:rPr lang="es-ES_tradnl" sz="3200" i="1" dirty="0" err="1"/>
                <a:t>,u</a:t>
              </a:r>
              <a:r>
                <a:rPr lang="es-ES_tradnl" sz="3200" i="1" dirty="0"/>
                <a:t>; p</a:t>
              </a:r>
              <a:r>
                <a:rPr lang="es-ES_tradnl" sz="2800" i="1" dirty="0"/>
                <a:t>(t)</a:t>
              </a:r>
              <a:r>
                <a:rPr lang="es-ES_tradnl" sz="3200" i="1" dirty="0"/>
                <a:t>)</a:t>
              </a:r>
            </a:p>
            <a:p>
              <a:r>
                <a:rPr lang="es-ES_tradnl" sz="3200" i="1" dirty="0"/>
                <a:t>q*(</a:t>
              </a:r>
              <a:r>
                <a:rPr lang="es-ES_tradnl" sz="3200" i="1" dirty="0" err="1"/>
                <a:t>t,y,p</a:t>
              </a:r>
              <a:r>
                <a:rPr lang="es-ES_tradnl" sz="3200" i="1" baseline="-25000" dirty="0" err="1"/>
                <a:t>x</a:t>
              </a:r>
              <a:r>
                <a:rPr lang="es-ES_tradnl" sz="3200" i="1" dirty="0" err="1"/>
                <a:t>,u</a:t>
              </a:r>
              <a:r>
                <a:rPr lang="es-ES_tradnl" sz="3200" i="1" dirty="0"/>
                <a:t>; p</a:t>
              </a:r>
              <a:r>
                <a:rPr lang="es-ES_tradnl" sz="2800" i="1" dirty="0"/>
                <a:t>(t)</a:t>
              </a:r>
              <a:r>
                <a:rPr lang="es-ES_tradnl" sz="3200" i="1" dirty="0"/>
                <a:t>)</a:t>
              </a:r>
              <a:endParaRPr lang="es-ES_tradnl" sz="3200" dirty="0"/>
            </a:p>
          </p:txBody>
        </p:sp>
        <p:sp>
          <p:nvSpPr>
            <p:cNvPr id="19462" name="Rectangle 4"/>
            <p:cNvSpPr>
              <a:spLocks noChangeArrowheads="1"/>
            </p:cNvSpPr>
            <p:nvPr/>
          </p:nvSpPr>
          <p:spPr bwMode="auto">
            <a:xfrm>
              <a:off x="381000" y="2362200"/>
              <a:ext cx="333375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ES_tradnl" i="1"/>
                <a:t>p</a:t>
              </a:r>
              <a:endParaRPr lang="es-ES_tradnl" baseline="-25000"/>
            </a:p>
          </p:txBody>
        </p:sp>
        <p:sp>
          <p:nvSpPr>
            <p:cNvPr id="19463" name="Line 6"/>
            <p:cNvSpPr>
              <a:spLocks noChangeShapeType="1"/>
            </p:cNvSpPr>
            <p:nvPr/>
          </p:nvSpPr>
          <p:spPr bwMode="auto">
            <a:xfrm>
              <a:off x="744538" y="2673350"/>
              <a:ext cx="0" cy="32750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64" name="Line 7"/>
            <p:cNvSpPr>
              <a:spLocks noChangeShapeType="1"/>
            </p:cNvSpPr>
            <p:nvPr/>
          </p:nvSpPr>
          <p:spPr bwMode="auto">
            <a:xfrm>
              <a:off x="750888" y="5954713"/>
              <a:ext cx="58229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65" name="Rectangle 8"/>
            <p:cNvSpPr>
              <a:spLocks noChangeArrowheads="1"/>
            </p:cNvSpPr>
            <p:nvPr/>
          </p:nvSpPr>
          <p:spPr bwMode="auto">
            <a:xfrm>
              <a:off x="6302375" y="5886450"/>
              <a:ext cx="282575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ES_tradnl"/>
                <a:t>t</a:t>
              </a: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1563688" y="6007100"/>
              <a:ext cx="306387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1563688" y="5738813"/>
              <a:ext cx="32385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5176838" y="6073775"/>
              <a:ext cx="306387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9469" name="Arc 13"/>
            <p:cNvSpPr>
              <a:spLocks/>
            </p:cNvSpPr>
            <p:nvPr/>
          </p:nvSpPr>
          <p:spPr bwMode="auto">
            <a:xfrm rot="60000">
              <a:off x="952500" y="3009900"/>
              <a:ext cx="5329238" cy="2408238"/>
            </a:xfrm>
            <a:custGeom>
              <a:avLst/>
              <a:gdLst>
                <a:gd name="T0" fmla="*/ 2147483647 w 21600"/>
                <a:gd name="T1" fmla="*/ 2147483647 h 21613"/>
                <a:gd name="T2" fmla="*/ 0 w 21600"/>
                <a:gd name="T3" fmla="*/ 0 h 21613"/>
                <a:gd name="T4" fmla="*/ 2147483647 w 21600"/>
                <a:gd name="T5" fmla="*/ 2147483647 h 216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13"/>
                <a:gd name="T11" fmla="*/ 21600 w 21600"/>
                <a:gd name="T12" fmla="*/ 21613 h 216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13" fill="none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</a:path>
                <a:path w="21600" h="21613" stroke="0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  <a:lnTo>
                    <a:pt x="21600" y="13"/>
                  </a:lnTo>
                  <a:lnTo>
                    <a:pt x="21594" y="21612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70" name="Text Box 16"/>
            <p:cNvSpPr txBox="1">
              <a:spLocks noChangeArrowheads="1"/>
            </p:cNvSpPr>
            <p:nvPr/>
          </p:nvSpPr>
          <p:spPr bwMode="auto">
            <a:xfrm>
              <a:off x="6274516" y="5187306"/>
              <a:ext cx="213693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i="1" dirty="0" err="1"/>
                <a:t>DP</a:t>
              </a:r>
              <a:r>
                <a:rPr lang="es-ES_tradnl" i="1" baseline="-25000" dirty="0" err="1"/>
                <a:t>i</a:t>
              </a:r>
              <a:r>
                <a:rPr lang="es-ES_tradnl" i="1" dirty="0"/>
                <a:t>(t,q;y,p</a:t>
              </a:r>
              <a:r>
                <a:rPr lang="es-ES_tradnl" i="1" baseline="-25000" dirty="0"/>
                <a:t>x,</a:t>
              </a:r>
              <a:r>
                <a:rPr lang="es-ES_tradnl" i="1" dirty="0"/>
                <a:t>u</a:t>
              </a:r>
              <a:r>
                <a:rPr lang="es-ES_tradnl" i="1" baseline="-25000" dirty="0"/>
                <a:t>2</a:t>
              </a:r>
              <a:r>
                <a:rPr lang="es-ES_tradnl" i="1" dirty="0"/>
                <a:t> )</a:t>
              </a:r>
              <a:endParaRPr lang="es-ES_tradnl" dirty="0"/>
            </a:p>
          </p:txBody>
        </p:sp>
        <p:sp>
          <p:nvSpPr>
            <p:cNvPr id="19471" name="Line 21"/>
            <p:cNvSpPr>
              <a:spLocks noChangeShapeType="1"/>
            </p:cNvSpPr>
            <p:nvPr/>
          </p:nvSpPr>
          <p:spPr bwMode="auto">
            <a:xfrm>
              <a:off x="1828800" y="4343400"/>
              <a:ext cx="0" cy="16002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2541" name="Text Box 29"/>
            <p:cNvSpPr txBox="1">
              <a:spLocks noChangeArrowheads="1"/>
            </p:cNvSpPr>
            <p:nvPr/>
          </p:nvSpPr>
          <p:spPr bwMode="auto">
            <a:xfrm>
              <a:off x="1676400" y="5867400"/>
              <a:ext cx="420688" cy="457200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t*</a:t>
              </a:r>
            </a:p>
          </p:txBody>
        </p:sp>
        <p:sp>
          <p:nvSpPr>
            <p:cNvPr id="19474" name="Line 32"/>
            <p:cNvSpPr>
              <a:spLocks noChangeShapeType="1"/>
            </p:cNvSpPr>
            <p:nvPr/>
          </p:nvSpPr>
          <p:spPr bwMode="auto">
            <a:xfrm flipH="1">
              <a:off x="1547813" y="3200400"/>
              <a:ext cx="433387" cy="5159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76" name="Line 34"/>
            <p:cNvSpPr>
              <a:spLocks noChangeShapeType="1"/>
            </p:cNvSpPr>
            <p:nvPr/>
          </p:nvSpPr>
          <p:spPr bwMode="auto">
            <a:xfrm flipH="1">
              <a:off x="762000" y="4343400"/>
              <a:ext cx="1066800" cy="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2547" name="Text Box 35"/>
            <p:cNvSpPr txBox="1">
              <a:spLocks noChangeArrowheads="1"/>
            </p:cNvSpPr>
            <p:nvPr/>
          </p:nvSpPr>
          <p:spPr bwMode="auto">
            <a:xfrm>
              <a:off x="292100" y="4038600"/>
              <a:ext cx="546100" cy="457200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CL" i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  <a:r>
                <a:rPr lang="es-CL" i="1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  <a:r>
                <a:rPr lang="es-CL" i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  <p:sp>
          <p:nvSpPr>
            <p:cNvPr id="19478" name="Arc 37"/>
            <p:cNvSpPr>
              <a:spLocks/>
            </p:cNvSpPr>
            <p:nvPr/>
          </p:nvSpPr>
          <p:spPr bwMode="auto">
            <a:xfrm rot="60000">
              <a:off x="1104900" y="2743200"/>
              <a:ext cx="5329238" cy="2408238"/>
            </a:xfrm>
            <a:custGeom>
              <a:avLst/>
              <a:gdLst>
                <a:gd name="T0" fmla="*/ 2147483647 w 21600"/>
                <a:gd name="T1" fmla="*/ 2147483647 h 21613"/>
                <a:gd name="T2" fmla="*/ 0 w 21600"/>
                <a:gd name="T3" fmla="*/ 0 h 21613"/>
                <a:gd name="T4" fmla="*/ 2147483647 w 21600"/>
                <a:gd name="T5" fmla="*/ 2147483647 h 216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13"/>
                <a:gd name="T11" fmla="*/ 21600 w 21600"/>
                <a:gd name="T12" fmla="*/ 21613 h 216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13" fill="none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</a:path>
                <a:path w="21600" h="21613" stroke="0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  <a:lnTo>
                    <a:pt x="21600" y="13"/>
                  </a:lnTo>
                  <a:lnTo>
                    <a:pt x="21594" y="21612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79" name="Arc 38"/>
            <p:cNvSpPr>
              <a:spLocks/>
            </p:cNvSpPr>
            <p:nvPr/>
          </p:nvSpPr>
          <p:spPr bwMode="auto">
            <a:xfrm rot="60000">
              <a:off x="838200" y="3352800"/>
              <a:ext cx="5329238" cy="2408238"/>
            </a:xfrm>
            <a:custGeom>
              <a:avLst/>
              <a:gdLst>
                <a:gd name="T0" fmla="*/ 2147483647 w 21600"/>
                <a:gd name="T1" fmla="*/ 2147483647 h 21613"/>
                <a:gd name="T2" fmla="*/ 0 w 21600"/>
                <a:gd name="T3" fmla="*/ 0 h 21613"/>
                <a:gd name="T4" fmla="*/ 2147483647 w 21600"/>
                <a:gd name="T5" fmla="*/ 2147483647 h 216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13"/>
                <a:gd name="T11" fmla="*/ 21600 w 21600"/>
                <a:gd name="T12" fmla="*/ 21613 h 216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13" fill="none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</a:path>
                <a:path w="21600" h="21613" stroke="0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  <a:lnTo>
                    <a:pt x="21600" y="13"/>
                  </a:lnTo>
                  <a:lnTo>
                    <a:pt x="21594" y="21612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80" name="Freeform 36"/>
            <p:cNvSpPr>
              <a:spLocks/>
            </p:cNvSpPr>
            <p:nvPr/>
          </p:nvSpPr>
          <p:spPr bwMode="auto">
            <a:xfrm>
              <a:off x="1447800" y="2895600"/>
              <a:ext cx="4267200" cy="2133600"/>
            </a:xfrm>
            <a:custGeom>
              <a:avLst/>
              <a:gdLst>
                <a:gd name="T0" fmla="*/ 0 w 2688"/>
                <a:gd name="T1" fmla="*/ 0 h 1344"/>
                <a:gd name="T2" fmla="*/ 2147483647 w 2688"/>
                <a:gd name="T3" fmla="*/ 2147483647 h 1344"/>
                <a:gd name="T4" fmla="*/ 2147483647 w 2688"/>
                <a:gd name="T5" fmla="*/ 2147483647 h 1344"/>
                <a:gd name="T6" fmla="*/ 2147483647 w 2688"/>
                <a:gd name="T7" fmla="*/ 2147483647 h 1344"/>
                <a:gd name="T8" fmla="*/ 2147483647 w 2688"/>
                <a:gd name="T9" fmla="*/ 2147483647 h 1344"/>
                <a:gd name="T10" fmla="*/ 2147483647 w 2688"/>
                <a:gd name="T11" fmla="*/ 2147483647 h 1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88"/>
                <a:gd name="T19" fmla="*/ 0 h 1344"/>
                <a:gd name="T20" fmla="*/ 2688 w 2688"/>
                <a:gd name="T21" fmla="*/ 1344 h 13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88" h="1344">
                  <a:moveTo>
                    <a:pt x="0" y="0"/>
                  </a:moveTo>
                  <a:cubicBezTo>
                    <a:pt x="4" y="168"/>
                    <a:pt x="8" y="336"/>
                    <a:pt x="48" y="480"/>
                  </a:cubicBezTo>
                  <a:cubicBezTo>
                    <a:pt x="88" y="624"/>
                    <a:pt x="104" y="768"/>
                    <a:pt x="240" y="864"/>
                  </a:cubicBezTo>
                  <a:cubicBezTo>
                    <a:pt x="376" y="960"/>
                    <a:pt x="608" y="992"/>
                    <a:pt x="864" y="1056"/>
                  </a:cubicBezTo>
                  <a:cubicBezTo>
                    <a:pt x="1120" y="1120"/>
                    <a:pt x="1472" y="1200"/>
                    <a:pt x="1776" y="1248"/>
                  </a:cubicBezTo>
                  <a:cubicBezTo>
                    <a:pt x="2080" y="1296"/>
                    <a:pt x="2528" y="1328"/>
                    <a:pt x="2688" y="1344"/>
                  </a:cubicBezTo>
                </a:path>
              </a:pathLst>
            </a:custGeom>
            <a:noFill/>
            <a:ln w="571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481" name="Text Box 39"/>
            <p:cNvSpPr txBox="1">
              <a:spLocks noChangeArrowheads="1"/>
            </p:cNvSpPr>
            <p:nvPr/>
          </p:nvSpPr>
          <p:spPr bwMode="auto">
            <a:xfrm>
              <a:off x="6281844" y="4798368"/>
              <a:ext cx="24270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i="1" dirty="0" err="1"/>
                <a:t>DP</a:t>
              </a:r>
              <a:r>
                <a:rPr lang="es-ES_tradnl" i="1" baseline="-25000" dirty="0" err="1"/>
                <a:t>i</a:t>
              </a:r>
              <a:r>
                <a:rPr lang="es-ES_tradnl" i="1" dirty="0"/>
                <a:t>(</a:t>
              </a:r>
              <a:r>
                <a:rPr lang="es-ES_tradnl" i="1" dirty="0" err="1"/>
                <a:t>t,q</a:t>
              </a:r>
              <a:r>
                <a:rPr lang="es-ES_tradnl" i="1" dirty="0"/>
                <a:t>(t);y,p</a:t>
              </a:r>
              <a:r>
                <a:rPr lang="es-ES_tradnl" i="1" baseline="-25000" dirty="0"/>
                <a:t>x,</a:t>
              </a:r>
              <a:r>
                <a:rPr lang="es-ES_tradnl" i="1" dirty="0"/>
                <a:t>u</a:t>
              </a:r>
              <a:r>
                <a:rPr lang="es-ES_tradnl" i="1" baseline="-25000" dirty="0"/>
                <a:t>1</a:t>
              </a:r>
              <a:r>
                <a:rPr lang="es-ES_tradnl" i="1" dirty="0"/>
                <a:t> )</a:t>
              </a:r>
              <a:endParaRPr lang="es-ES_tradnl" dirty="0"/>
            </a:p>
          </p:txBody>
        </p:sp>
        <p:sp>
          <p:nvSpPr>
            <p:cNvPr id="19482" name="Text Box 40"/>
            <p:cNvSpPr txBox="1">
              <a:spLocks noChangeArrowheads="1"/>
            </p:cNvSpPr>
            <p:nvPr/>
          </p:nvSpPr>
          <p:spPr bwMode="auto">
            <a:xfrm>
              <a:off x="6274516" y="5560368"/>
              <a:ext cx="213693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i="1" dirty="0" err="1"/>
                <a:t>DP</a:t>
              </a:r>
              <a:r>
                <a:rPr lang="es-ES_tradnl" i="1" baseline="-25000" dirty="0" err="1"/>
                <a:t>i</a:t>
              </a:r>
              <a:r>
                <a:rPr lang="es-ES_tradnl" i="1" dirty="0"/>
                <a:t>(t,q;y,p</a:t>
              </a:r>
              <a:r>
                <a:rPr lang="es-ES_tradnl" i="1" baseline="-25000" dirty="0"/>
                <a:t>x,</a:t>
              </a:r>
              <a:r>
                <a:rPr lang="es-ES_tradnl" i="1" dirty="0"/>
                <a:t>u</a:t>
              </a:r>
              <a:r>
                <a:rPr lang="es-ES_tradnl" i="1" baseline="-25000" dirty="0"/>
                <a:t>3</a:t>
              </a:r>
              <a:r>
                <a:rPr lang="es-ES_tradnl" i="1" dirty="0"/>
                <a:t> )</a:t>
              </a:r>
              <a:endParaRPr lang="es-ES_tradnl" dirty="0"/>
            </a:p>
          </p:txBody>
        </p:sp>
      </p:grp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1187624" y="6097088"/>
            <a:ext cx="7727776" cy="46166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s-ES_tradnl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Condición de equilibrio individual condicional en </a:t>
            </a:r>
            <a:r>
              <a:rPr lang="es-ES_tradnl" b="0" dirty="0"/>
              <a:t>(</a:t>
            </a:r>
            <a:r>
              <a:rPr lang="es-ES_tradnl" b="0" i="1" dirty="0" err="1"/>
              <a:t>q,y,p</a:t>
            </a:r>
            <a:r>
              <a:rPr lang="es-ES_tradnl" b="0" i="1" baseline="-25000" dirty="0" err="1"/>
              <a:t>x</a:t>
            </a:r>
            <a:r>
              <a:rPr lang="es-ES_tradnl" b="0" i="1" dirty="0" err="1"/>
              <a:t>,u;P</a:t>
            </a:r>
            <a:r>
              <a:rPr lang="es-ES_tradnl" b="0" i="1" dirty="0"/>
              <a:t>)</a:t>
            </a:r>
            <a:endParaRPr lang="es-ES_tradnl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209943" y="3889742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i="1" dirty="0"/>
              <a:t>p(t)</a:t>
            </a:r>
          </a:p>
        </p:txBody>
      </p:sp>
    </p:spTree>
    <p:extLst>
      <p:ext uri="{BB962C8B-B14F-4D97-AF65-F5344CB8AC3E}">
        <p14:creationId xmlns:p14="http://schemas.microsoft.com/office/powerpoint/2010/main" val="99555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181100" y="53752"/>
            <a:ext cx="771525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3600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Localización: Equilibrio de mercado (sin producción)</a:t>
            </a:r>
          </a:p>
        </p:txBody>
      </p:sp>
      <p:sp>
        <p:nvSpPr>
          <p:cNvPr id="2457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05DE5D6-3B7E-C147-BAFD-BC3572A7E343}" type="slidenum">
              <a:rPr lang="es-CL" sz="1400" b="0"/>
              <a:pPr/>
              <a:t>15</a:t>
            </a:fld>
            <a:endParaRPr lang="es-CL" sz="1400" b="0"/>
          </a:p>
        </p:txBody>
      </p:sp>
      <p:grpSp>
        <p:nvGrpSpPr>
          <p:cNvPr id="2" name="Agrupar 1"/>
          <p:cNvGrpSpPr/>
          <p:nvPr/>
        </p:nvGrpSpPr>
        <p:grpSpPr>
          <a:xfrm>
            <a:off x="1128340" y="1685379"/>
            <a:ext cx="7404100" cy="4479925"/>
            <a:chOff x="1128340" y="1685379"/>
            <a:chExt cx="7404100" cy="4479925"/>
          </a:xfrm>
        </p:grpSpPr>
        <p:sp>
          <p:nvSpPr>
            <p:cNvPr id="24579" name="Rectangle 6"/>
            <p:cNvSpPr>
              <a:spLocks noChangeArrowheads="1"/>
            </p:cNvSpPr>
            <p:nvPr/>
          </p:nvSpPr>
          <p:spPr bwMode="auto">
            <a:xfrm>
              <a:off x="8207003" y="5322342"/>
              <a:ext cx="265112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/>
                <a:t>t</a:t>
              </a:r>
              <a:endParaRPr lang="es-CL"/>
            </a:p>
          </p:txBody>
        </p:sp>
        <p:sp>
          <p:nvSpPr>
            <p:cNvPr id="24580" name="Rectangle 18"/>
            <p:cNvSpPr>
              <a:spLocks noChangeArrowheads="1"/>
            </p:cNvSpPr>
            <p:nvPr/>
          </p:nvSpPr>
          <p:spPr bwMode="auto">
            <a:xfrm>
              <a:off x="2649165" y="5631904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581" name="Rectangle 19"/>
            <p:cNvSpPr>
              <a:spLocks noChangeArrowheads="1"/>
            </p:cNvSpPr>
            <p:nvPr/>
          </p:nvSpPr>
          <p:spPr bwMode="auto">
            <a:xfrm>
              <a:off x="2182440" y="5495379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1</a:t>
              </a:r>
            </a:p>
          </p:txBody>
        </p:sp>
        <p:sp>
          <p:nvSpPr>
            <p:cNvPr id="24582" name="Rectangle 21"/>
            <p:cNvSpPr>
              <a:spLocks noChangeArrowheads="1"/>
            </p:cNvSpPr>
            <p:nvPr/>
          </p:nvSpPr>
          <p:spPr bwMode="auto">
            <a:xfrm>
              <a:off x="2649165" y="5327104"/>
              <a:ext cx="35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583" name="Rectangle 28"/>
            <p:cNvSpPr>
              <a:spLocks noChangeArrowheads="1"/>
            </p:cNvSpPr>
            <p:nvPr/>
          </p:nvSpPr>
          <p:spPr bwMode="auto">
            <a:xfrm>
              <a:off x="6611565" y="5708104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4584" name="Rectangle 40"/>
            <p:cNvSpPr>
              <a:spLocks noChangeArrowheads="1"/>
            </p:cNvSpPr>
            <p:nvPr/>
          </p:nvSpPr>
          <p:spPr bwMode="auto">
            <a:xfrm>
              <a:off x="3731840" y="5495379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2</a:t>
              </a:r>
            </a:p>
          </p:txBody>
        </p:sp>
        <p:sp>
          <p:nvSpPr>
            <p:cNvPr id="24585" name="Rectangle 41"/>
            <p:cNvSpPr>
              <a:spLocks noChangeArrowheads="1"/>
            </p:cNvSpPr>
            <p:nvPr/>
          </p:nvSpPr>
          <p:spPr bwMode="auto">
            <a:xfrm>
              <a:off x="4951040" y="5495379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3</a:t>
              </a:r>
            </a:p>
          </p:txBody>
        </p:sp>
        <p:sp>
          <p:nvSpPr>
            <p:cNvPr id="24586" name="Line 54"/>
            <p:cNvSpPr>
              <a:spLocks noChangeShapeType="1"/>
            </p:cNvSpPr>
            <p:nvPr/>
          </p:nvSpPr>
          <p:spPr bwMode="auto">
            <a:xfrm flipH="1" flipV="1">
              <a:off x="2360240" y="4657179"/>
              <a:ext cx="0" cy="9144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587" name="Line 55"/>
            <p:cNvSpPr>
              <a:spLocks noChangeShapeType="1"/>
            </p:cNvSpPr>
            <p:nvPr/>
          </p:nvSpPr>
          <p:spPr bwMode="auto">
            <a:xfrm flipH="1" flipV="1">
              <a:off x="3884240" y="4733379"/>
              <a:ext cx="0" cy="8382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588" name="Line 56"/>
            <p:cNvSpPr>
              <a:spLocks noChangeShapeType="1"/>
            </p:cNvSpPr>
            <p:nvPr/>
          </p:nvSpPr>
          <p:spPr bwMode="auto">
            <a:xfrm flipH="1" flipV="1">
              <a:off x="5103440" y="4885779"/>
              <a:ext cx="0" cy="6858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589" name="Line 57"/>
            <p:cNvSpPr>
              <a:spLocks noChangeShapeType="1"/>
            </p:cNvSpPr>
            <p:nvPr/>
          </p:nvSpPr>
          <p:spPr bwMode="auto">
            <a:xfrm>
              <a:off x="1750640" y="4657179"/>
              <a:ext cx="5486400" cy="228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590" name="Line 5"/>
            <p:cNvSpPr>
              <a:spLocks noChangeShapeType="1"/>
            </p:cNvSpPr>
            <p:nvPr/>
          </p:nvSpPr>
          <p:spPr bwMode="auto">
            <a:xfrm>
              <a:off x="1756990" y="5571579"/>
              <a:ext cx="6388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591" name="Line 4"/>
            <p:cNvSpPr>
              <a:spLocks noChangeShapeType="1"/>
            </p:cNvSpPr>
            <p:nvPr/>
          </p:nvSpPr>
          <p:spPr bwMode="auto">
            <a:xfrm>
              <a:off x="1750640" y="1913979"/>
              <a:ext cx="0" cy="3721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7690" name="Text Box 58"/>
            <p:cNvSpPr txBox="1">
              <a:spLocks noChangeArrowheads="1"/>
            </p:cNvSpPr>
            <p:nvPr/>
          </p:nvSpPr>
          <p:spPr bwMode="auto">
            <a:xfrm>
              <a:off x="1128340" y="1685379"/>
              <a:ext cx="393700" cy="457200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  <a:r>
                <a:rPr lang="es-ES_tradnl" i="1" baseline="-25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  <a:endParaRPr lang="es-ES_tradnl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4593" name="Text Box 60"/>
            <p:cNvSpPr txBox="1">
              <a:spLocks noChangeArrowheads="1"/>
            </p:cNvSpPr>
            <p:nvPr/>
          </p:nvSpPr>
          <p:spPr bwMode="auto">
            <a:xfrm>
              <a:off x="7368803" y="4657179"/>
              <a:ext cx="11636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b="0"/>
                <a:t>agrícola</a:t>
              </a:r>
            </a:p>
          </p:txBody>
        </p:sp>
        <p:sp>
          <p:nvSpPr>
            <p:cNvPr id="24594" name="Text Box 61"/>
            <p:cNvSpPr txBox="1">
              <a:spLocks noChangeArrowheads="1"/>
            </p:cNvSpPr>
            <p:nvPr/>
          </p:nvSpPr>
          <p:spPr bwMode="auto">
            <a:xfrm>
              <a:off x="4398590" y="2737892"/>
              <a:ext cx="3371850" cy="118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/>
                <a:t>3 lugares residenciales y otros de agricultura</a:t>
              </a:r>
            </a:p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773510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15AD2B-8D80-984E-A8E5-F97C351A51FF}" type="slidenum">
              <a:rPr lang="es-CL" sz="1400" b="0"/>
              <a:pPr/>
              <a:t>16</a:t>
            </a:fld>
            <a:endParaRPr lang="es-CL" sz="1400" b="0"/>
          </a:p>
        </p:txBody>
      </p:sp>
      <p:grpSp>
        <p:nvGrpSpPr>
          <p:cNvPr id="25603" name="Agrupar 1"/>
          <p:cNvGrpSpPr>
            <a:grpSpLocks/>
          </p:cNvGrpSpPr>
          <p:nvPr/>
        </p:nvGrpSpPr>
        <p:grpSpPr bwMode="auto">
          <a:xfrm>
            <a:off x="1331913" y="1612900"/>
            <a:ext cx="7343775" cy="4479925"/>
            <a:chOff x="1332681" y="1066800"/>
            <a:chExt cx="7343775" cy="4479925"/>
          </a:xfrm>
        </p:grpSpPr>
        <p:sp>
          <p:nvSpPr>
            <p:cNvPr id="25604" name="Line 1026"/>
            <p:cNvSpPr>
              <a:spLocks noChangeShapeType="1"/>
            </p:cNvSpPr>
            <p:nvPr/>
          </p:nvSpPr>
          <p:spPr bwMode="auto">
            <a:xfrm>
              <a:off x="1954981" y="2057400"/>
              <a:ext cx="1905000" cy="28956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05" name="Line 1027"/>
            <p:cNvSpPr>
              <a:spLocks noChangeShapeType="1"/>
            </p:cNvSpPr>
            <p:nvPr/>
          </p:nvSpPr>
          <p:spPr bwMode="auto">
            <a:xfrm>
              <a:off x="2107381" y="1295400"/>
              <a:ext cx="2362200" cy="36576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06" name="Rectangle 1029"/>
            <p:cNvSpPr>
              <a:spLocks noChangeArrowheads="1"/>
            </p:cNvSpPr>
            <p:nvPr/>
          </p:nvSpPr>
          <p:spPr bwMode="auto">
            <a:xfrm>
              <a:off x="8411344" y="4703763"/>
              <a:ext cx="265112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/>
                <a:t>t</a:t>
              </a:r>
              <a:endParaRPr lang="es-CL"/>
            </a:p>
          </p:txBody>
        </p:sp>
        <p:sp>
          <p:nvSpPr>
            <p:cNvPr id="25607" name="Rectangle 1030"/>
            <p:cNvSpPr>
              <a:spLocks noChangeArrowheads="1"/>
            </p:cNvSpPr>
            <p:nvPr/>
          </p:nvSpPr>
          <p:spPr bwMode="auto">
            <a:xfrm>
              <a:off x="2853506" y="501332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608" name="Rectangle 1031"/>
            <p:cNvSpPr>
              <a:spLocks noChangeArrowheads="1"/>
            </p:cNvSpPr>
            <p:nvPr/>
          </p:nvSpPr>
          <p:spPr bwMode="auto">
            <a:xfrm>
              <a:off x="2386781" y="4876800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1</a:t>
              </a:r>
            </a:p>
          </p:txBody>
        </p:sp>
        <p:sp>
          <p:nvSpPr>
            <p:cNvPr id="25609" name="Rectangle 1032"/>
            <p:cNvSpPr>
              <a:spLocks noChangeArrowheads="1"/>
            </p:cNvSpPr>
            <p:nvPr/>
          </p:nvSpPr>
          <p:spPr bwMode="auto">
            <a:xfrm>
              <a:off x="2853506" y="4708525"/>
              <a:ext cx="35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610" name="Rectangle 1033"/>
            <p:cNvSpPr>
              <a:spLocks noChangeArrowheads="1"/>
            </p:cNvSpPr>
            <p:nvPr/>
          </p:nvSpPr>
          <p:spPr bwMode="auto">
            <a:xfrm>
              <a:off x="6815906" y="508952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5611" name="Rectangle 1034"/>
            <p:cNvSpPr>
              <a:spLocks noChangeArrowheads="1"/>
            </p:cNvSpPr>
            <p:nvPr/>
          </p:nvSpPr>
          <p:spPr bwMode="auto">
            <a:xfrm>
              <a:off x="3936181" y="4876800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2</a:t>
              </a:r>
            </a:p>
          </p:txBody>
        </p:sp>
        <p:sp>
          <p:nvSpPr>
            <p:cNvPr id="25612" name="Rectangle 1035"/>
            <p:cNvSpPr>
              <a:spLocks noChangeArrowheads="1"/>
            </p:cNvSpPr>
            <p:nvPr/>
          </p:nvSpPr>
          <p:spPr bwMode="auto">
            <a:xfrm>
              <a:off x="5002981" y="4876800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3</a:t>
              </a:r>
            </a:p>
          </p:txBody>
        </p:sp>
        <p:sp>
          <p:nvSpPr>
            <p:cNvPr id="201740" name="Line 1036"/>
            <p:cNvSpPr>
              <a:spLocks noChangeShapeType="1"/>
            </p:cNvSpPr>
            <p:nvPr/>
          </p:nvSpPr>
          <p:spPr bwMode="auto">
            <a:xfrm>
              <a:off x="1954981" y="2971800"/>
              <a:ext cx="4648200" cy="19812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1741" name="Line 1037"/>
            <p:cNvSpPr>
              <a:spLocks noChangeShapeType="1"/>
            </p:cNvSpPr>
            <p:nvPr/>
          </p:nvSpPr>
          <p:spPr bwMode="auto">
            <a:xfrm>
              <a:off x="1954981" y="2590800"/>
              <a:ext cx="5486400" cy="23622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5615" name="Line 1038"/>
            <p:cNvSpPr>
              <a:spLocks noChangeShapeType="1"/>
            </p:cNvSpPr>
            <p:nvPr/>
          </p:nvSpPr>
          <p:spPr bwMode="auto">
            <a:xfrm>
              <a:off x="2031181" y="2286000"/>
              <a:ext cx="3124200" cy="2667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16" name="Line 1039"/>
            <p:cNvSpPr>
              <a:spLocks noChangeShapeType="1"/>
            </p:cNvSpPr>
            <p:nvPr/>
          </p:nvSpPr>
          <p:spPr bwMode="auto">
            <a:xfrm>
              <a:off x="2031181" y="1752600"/>
              <a:ext cx="3810000" cy="3200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17" name="Line 1040"/>
            <p:cNvSpPr>
              <a:spLocks noChangeShapeType="1"/>
            </p:cNvSpPr>
            <p:nvPr/>
          </p:nvSpPr>
          <p:spPr bwMode="auto">
            <a:xfrm>
              <a:off x="1954981" y="1524000"/>
              <a:ext cx="2209800" cy="34290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1745" name="Line 1041"/>
            <p:cNvSpPr>
              <a:spLocks noChangeShapeType="1"/>
            </p:cNvSpPr>
            <p:nvPr/>
          </p:nvSpPr>
          <p:spPr bwMode="auto">
            <a:xfrm>
              <a:off x="1954981" y="2819400"/>
              <a:ext cx="4953000" cy="21336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5619" name="Line 1042"/>
            <p:cNvSpPr>
              <a:spLocks noChangeShapeType="1"/>
            </p:cNvSpPr>
            <p:nvPr/>
          </p:nvSpPr>
          <p:spPr bwMode="auto">
            <a:xfrm>
              <a:off x="1954981" y="1981200"/>
              <a:ext cx="3581400" cy="2971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20" name="Line 1043"/>
            <p:cNvSpPr>
              <a:spLocks noChangeShapeType="1"/>
            </p:cNvSpPr>
            <p:nvPr/>
          </p:nvSpPr>
          <p:spPr bwMode="auto">
            <a:xfrm flipH="1" flipV="1">
              <a:off x="2564581" y="1828800"/>
              <a:ext cx="0" cy="31242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21" name="Line 1044"/>
            <p:cNvSpPr>
              <a:spLocks noChangeShapeType="1"/>
            </p:cNvSpPr>
            <p:nvPr/>
          </p:nvSpPr>
          <p:spPr bwMode="auto">
            <a:xfrm flipH="1" flipV="1">
              <a:off x="4088581" y="3200400"/>
              <a:ext cx="0" cy="17526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22" name="Line 1045"/>
            <p:cNvSpPr>
              <a:spLocks noChangeShapeType="1"/>
            </p:cNvSpPr>
            <p:nvPr/>
          </p:nvSpPr>
          <p:spPr bwMode="auto">
            <a:xfrm flipH="1" flipV="1">
              <a:off x="5155381" y="3810000"/>
              <a:ext cx="0" cy="11430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23" name="Line 1046"/>
            <p:cNvSpPr>
              <a:spLocks noChangeShapeType="1"/>
            </p:cNvSpPr>
            <p:nvPr/>
          </p:nvSpPr>
          <p:spPr bwMode="auto">
            <a:xfrm>
              <a:off x="1954981" y="4114800"/>
              <a:ext cx="5486400" cy="1524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24" name="Line 1047"/>
            <p:cNvSpPr>
              <a:spLocks noChangeShapeType="1"/>
            </p:cNvSpPr>
            <p:nvPr/>
          </p:nvSpPr>
          <p:spPr bwMode="auto">
            <a:xfrm>
              <a:off x="1961331" y="4953000"/>
              <a:ext cx="6388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25" name="Line 1048"/>
            <p:cNvSpPr>
              <a:spLocks noChangeShapeType="1"/>
            </p:cNvSpPr>
            <p:nvPr/>
          </p:nvSpPr>
          <p:spPr bwMode="auto">
            <a:xfrm>
              <a:off x="1954981" y="1295400"/>
              <a:ext cx="0" cy="3721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1753" name="Text Box 1049"/>
            <p:cNvSpPr txBox="1">
              <a:spLocks noChangeArrowheads="1"/>
            </p:cNvSpPr>
            <p:nvPr/>
          </p:nvSpPr>
          <p:spPr bwMode="auto">
            <a:xfrm>
              <a:off x="1332681" y="1066800"/>
              <a:ext cx="393700" cy="457200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  <a:r>
                <a:rPr lang="es-ES_tradnl" i="1" baseline="-25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  <a:endParaRPr lang="es-ES_tradnl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627" name="Text Box 1050"/>
            <p:cNvSpPr txBox="1">
              <a:spLocks noChangeArrowheads="1"/>
            </p:cNvSpPr>
            <p:nvPr/>
          </p:nvSpPr>
          <p:spPr bwMode="auto">
            <a:xfrm>
              <a:off x="7585844" y="4038600"/>
              <a:ext cx="102711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b="0" i="1"/>
                <a:t>p</a:t>
              </a:r>
              <a:r>
                <a:rPr lang="es-ES_tradnl" b="0" i="1" baseline="-25000"/>
                <a:t>agrícola</a:t>
              </a:r>
            </a:p>
          </p:txBody>
        </p:sp>
        <p:sp>
          <p:nvSpPr>
            <p:cNvPr id="25628" name="Text Box 1051"/>
            <p:cNvSpPr txBox="1">
              <a:spLocks noChangeArrowheads="1"/>
            </p:cNvSpPr>
            <p:nvPr/>
          </p:nvSpPr>
          <p:spPr bwMode="auto">
            <a:xfrm>
              <a:off x="4602931" y="2119313"/>
              <a:ext cx="3371850" cy="118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/>
                <a:t>3 residentes y agricultores</a:t>
              </a:r>
            </a:p>
            <a:p>
              <a:endParaRPr lang="es-ES_tradnl"/>
            </a:p>
          </p:txBody>
        </p:sp>
        <p:sp>
          <p:nvSpPr>
            <p:cNvPr id="25629" name="Text Box 1052"/>
            <p:cNvSpPr txBox="1">
              <a:spLocks noChangeArrowheads="1"/>
            </p:cNvSpPr>
            <p:nvPr/>
          </p:nvSpPr>
          <p:spPr bwMode="auto">
            <a:xfrm>
              <a:off x="2858557" y="1293168"/>
              <a:ext cx="10567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b="0" i="1" dirty="0"/>
                <a:t>DP</a:t>
              </a:r>
              <a:r>
                <a:rPr lang="es-ES_tradnl" b="0" i="1" baseline="-25000" dirty="0"/>
                <a:t>1</a:t>
              </a:r>
              <a:r>
                <a:rPr lang="es-ES_tradnl" b="0" i="1" dirty="0"/>
                <a:t>(u)</a:t>
              </a:r>
            </a:p>
          </p:txBody>
        </p:sp>
        <p:sp>
          <p:nvSpPr>
            <p:cNvPr id="25630" name="Line 1053"/>
            <p:cNvSpPr>
              <a:spLocks noChangeShapeType="1"/>
            </p:cNvSpPr>
            <p:nvPr/>
          </p:nvSpPr>
          <p:spPr bwMode="auto">
            <a:xfrm flipH="1">
              <a:off x="2640781" y="1752600"/>
              <a:ext cx="457200" cy="3048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31" name="Text Box 1054"/>
            <p:cNvSpPr txBox="1">
              <a:spLocks noChangeArrowheads="1"/>
            </p:cNvSpPr>
            <p:nvPr/>
          </p:nvSpPr>
          <p:spPr bwMode="auto">
            <a:xfrm>
              <a:off x="3544357" y="2055168"/>
              <a:ext cx="10567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b="0" i="1" dirty="0"/>
                <a:t>DP</a:t>
              </a:r>
              <a:r>
                <a:rPr lang="es-ES_tradnl" b="0" i="1" baseline="-25000" dirty="0"/>
                <a:t>2</a:t>
              </a:r>
              <a:r>
                <a:rPr lang="es-ES_tradnl" b="0" i="1" dirty="0"/>
                <a:t>(u)</a:t>
              </a:r>
            </a:p>
          </p:txBody>
        </p:sp>
        <p:sp>
          <p:nvSpPr>
            <p:cNvPr id="25632" name="Line 1055"/>
            <p:cNvSpPr>
              <a:spLocks noChangeShapeType="1"/>
            </p:cNvSpPr>
            <p:nvPr/>
          </p:nvSpPr>
          <p:spPr bwMode="auto">
            <a:xfrm flipH="1">
              <a:off x="3555181" y="2514600"/>
              <a:ext cx="304800" cy="381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633" name="Text Box 1056"/>
            <p:cNvSpPr txBox="1">
              <a:spLocks noChangeArrowheads="1"/>
            </p:cNvSpPr>
            <p:nvPr/>
          </p:nvSpPr>
          <p:spPr bwMode="auto">
            <a:xfrm>
              <a:off x="4992157" y="3198168"/>
              <a:ext cx="10567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b="0" i="1" dirty="0"/>
                <a:t>DP</a:t>
              </a:r>
              <a:r>
                <a:rPr lang="es-ES_tradnl" b="0" i="1" baseline="-25000" dirty="0"/>
                <a:t>3</a:t>
              </a:r>
              <a:r>
                <a:rPr lang="es-ES_tradnl" b="0" i="1" dirty="0"/>
                <a:t>(u)</a:t>
              </a:r>
            </a:p>
          </p:txBody>
        </p:sp>
        <p:sp>
          <p:nvSpPr>
            <p:cNvPr id="25634" name="Line 1057"/>
            <p:cNvSpPr>
              <a:spLocks noChangeShapeType="1"/>
            </p:cNvSpPr>
            <p:nvPr/>
          </p:nvSpPr>
          <p:spPr bwMode="auto">
            <a:xfrm flipH="1">
              <a:off x="5002981" y="3657600"/>
              <a:ext cx="152400" cy="228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37" name="Rectangle 1028"/>
          <p:cNvSpPr txBox="1">
            <a:spLocks noChangeArrowheads="1"/>
          </p:cNvSpPr>
          <p:nvPr/>
        </p:nvSpPr>
        <p:spPr>
          <a:xfrm>
            <a:off x="1181100" y="125760"/>
            <a:ext cx="7715250" cy="1143000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ＭＳ Ｐゴシック" charset="0"/>
                <a:cs typeface="ＭＳ Ｐゴシック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9pPr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600" b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Localización: Equilibrio de mercado (sin producción)</a:t>
            </a:r>
            <a:endParaRPr lang="es-ES_tradnl" sz="3600" b="0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910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4A9D10-5873-7148-AFA1-46E5331B6563}" type="slidenum">
              <a:rPr lang="es-CL" sz="1400" b="0"/>
              <a:pPr/>
              <a:t>17</a:t>
            </a:fld>
            <a:endParaRPr lang="es-CL" sz="1400" b="0"/>
          </a:p>
        </p:txBody>
      </p:sp>
      <p:grpSp>
        <p:nvGrpSpPr>
          <p:cNvPr id="3" name="Agrupar 2"/>
          <p:cNvGrpSpPr/>
          <p:nvPr/>
        </p:nvGrpSpPr>
        <p:grpSpPr>
          <a:xfrm>
            <a:off x="1375543" y="1380902"/>
            <a:ext cx="7588945" cy="4424362"/>
            <a:chOff x="1375543" y="1380902"/>
            <a:chExt cx="7588945" cy="4424362"/>
          </a:xfrm>
        </p:grpSpPr>
        <p:sp>
          <p:nvSpPr>
            <p:cNvPr id="26627" name="Line 2"/>
            <p:cNvSpPr>
              <a:spLocks noChangeShapeType="1"/>
            </p:cNvSpPr>
            <p:nvPr/>
          </p:nvSpPr>
          <p:spPr bwMode="auto">
            <a:xfrm>
              <a:off x="1947043" y="2315939"/>
              <a:ext cx="1905000" cy="289560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28" name="Line 3"/>
            <p:cNvSpPr>
              <a:spLocks noChangeShapeType="1"/>
            </p:cNvSpPr>
            <p:nvPr/>
          </p:nvSpPr>
          <p:spPr bwMode="auto">
            <a:xfrm>
              <a:off x="2099443" y="1553939"/>
              <a:ext cx="2362200" cy="365760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8403406" y="4962302"/>
              <a:ext cx="2730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/>
                <a:t>t</a:t>
              </a:r>
              <a:endParaRPr lang="es-CL"/>
            </a:p>
          </p:txBody>
        </p:sp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2845568" y="5271864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2378843" y="5135339"/>
              <a:ext cx="406400" cy="458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1</a:t>
              </a:r>
            </a:p>
          </p:txBody>
        </p:sp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>
              <a:off x="2845568" y="4967064"/>
              <a:ext cx="35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6807968" y="5348064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6634" name="Rectangle 10"/>
            <p:cNvSpPr>
              <a:spLocks noChangeArrowheads="1"/>
            </p:cNvSpPr>
            <p:nvPr/>
          </p:nvSpPr>
          <p:spPr bwMode="auto">
            <a:xfrm>
              <a:off x="3928243" y="5135339"/>
              <a:ext cx="406400" cy="458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2</a:t>
              </a:r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5147443" y="5135339"/>
              <a:ext cx="406400" cy="458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3</a:t>
              </a:r>
            </a:p>
          </p:txBody>
        </p:sp>
        <p:sp>
          <p:nvSpPr>
            <p:cNvPr id="26636" name="Line 12"/>
            <p:cNvSpPr>
              <a:spLocks noChangeShapeType="1"/>
            </p:cNvSpPr>
            <p:nvPr/>
          </p:nvSpPr>
          <p:spPr bwMode="auto">
            <a:xfrm>
              <a:off x="1947043" y="3230339"/>
              <a:ext cx="4648200" cy="198120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37" name="Line 13"/>
            <p:cNvSpPr>
              <a:spLocks noChangeShapeType="1"/>
            </p:cNvSpPr>
            <p:nvPr/>
          </p:nvSpPr>
          <p:spPr bwMode="auto">
            <a:xfrm>
              <a:off x="1947043" y="2849339"/>
              <a:ext cx="5486400" cy="236220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38" name="Line 14"/>
            <p:cNvSpPr>
              <a:spLocks noChangeShapeType="1"/>
            </p:cNvSpPr>
            <p:nvPr/>
          </p:nvSpPr>
          <p:spPr bwMode="auto">
            <a:xfrm>
              <a:off x="2023243" y="2544539"/>
              <a:ext cx="3124200" cy="2667000"/>
            </a:xfrm>
            <a:prstGeom prst="line">
              <a:avLst/>
            </a:prstGeom>
            <a:noFill/>
            <a:ln w="28575">
              <a:solidFill>
                <a:srgbClr val="5F5F5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39" name="Line 15"/>
            <p:cNvSpPr>
              <a:spLocks noChangeShapeType="1"/>
            </p:cNvSpPr>
            <p:nvPr/>
          </p:nvSpPr>
          <p:spPr bwMode="auto">
            <a:xfrm>
              <a:off x="2023243" y="2011139"/>
              <a:ext cx="3810000" cy="3200400"/>
            </a:xfrm>
            <a:prstGeom prst="line">
              <a:avLst/>
            </a:prstGeom>
            <a:noFill/>
            <a:ln w="28575">
              <a:solidFill>
                <a:srgbClr val="5F5F5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0" name="Line 16"/>
            <p:cNvSpPr>
              <a:spLocks noChangeShapeType="1"/>
            </p:cNvSpPr>
            <p:nvPr/>
          </p:nvSpPr>
          <p:spPr bwMode="auto">
            <a:xfrm>
              <a:off x="1947043" y="1782539"/>
              <a:ext cx="2209800" cy="3429000"/>
            </a:xfrm>
            <a:prstGeom prst="line">
              <a:avLst/>
            </a:prstGeom>
            <a:noFill/>
            <a:ln w="5715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1" name="Line 17"/>
            <p:cNvSpPr>
              <a:spLocks noChangeShapeType="1"/>
            </p:cNvSpPr>
            <p:nvPr/>
          </p:nvSpPr>
          <p:spPr bwMode="auto">
            <a:xfrm>
              <a:off x="1947043" y="3077939"/>
              <a:ext cx="4953000" cy="213360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929" name="Line 18"/>
            <p:cNvSpPr>
              <a:spLocks noChangeShapeType="1"/>
            </p:cNvSpPr>
            <p:nvPr/>
          </p:nvSpPr>
          <p:spPr bwMode="auto">
            <a:xfrm>
              <a:off x="1947043" y="2239739"/>
              <a:ext cx="3581400" cy="2971800"/>
            </a:xfrm>
            <a:prstGeom prst="line">
              <a:avLst/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_tradnl"/>
            </a:p>
          </p:txBody>
        </p:sp>
        <p:sp>
          <p:nvSpPr>
            <p:cNvPr id="26643" name="Line 19"/>
            <p:cNvSpPr>
              <a:spLocks noChangeShapeType="1"/>
            </p:cNvSpPr>
            <p:nvPr/>
          </p:nvSpPr>
          <p:spPr bwMode="auto">
            <a:xfrm flipH="1" flipV="1">
              <a:off x="2556643" y="2696939"/>
              <a:ext cx="0" cy="25146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4" name="Line 20"/>
            <p:cNvSpPr>
              <a:spLocks noChangeShapeType="1"/>
            </p:cNvSpPr>
            <p:nvPr/>
          </p:nvSpPr>
          <p:spPr bwMode="auto">
            <a:xfrm flipH="1" flipV="1">
              <a:off x="4080643" y="3992339"/>
              <a:ext cx="0" cy="12192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5" name="Line 21"/>
            <p:cNvSpPr>
              <a:spLocks noChangeShapeType="1"/>
            </p:cNvSpPr>
            <p:nvPr/>
          </p:nvSpPr>
          <p:spPr bwMode="auto">
            <a:xfrm flipH="1" flipV="1">
              <a:off x="5299843" y="4525739"/>
              <a:ext cx="0" cy="685800"/>
            </a:xfrm>
            <a:prstGeom prst="line">
              <a:avLst/>
            </a:prstGeom>
            <a:noFill/>
            <a:ln w="12699">
              <a:solidFill>
                <a:srgbClr val="808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6" name="Line 22"/>
            <p:cNvSpPr>
              <a:spLocks noChangeShapeType="1"/>
            </p:cNvSpPr>
            <p:nvPr/>
          </p:nvSpPr>
          <p:spPr bwMode="auto">
            <a:xfrm>
              <a:off x="1947043" y="4297139"/>
              <a:ext cx="5486400" cy="381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7" name="Line 23"/>
            <p:cNvSpPr>
              <a:spLocks noChangeShapeType="1"/>
            </p:cNvSpPr>
            <p:nvPr/>
          </p:nvSpPr>
          <p:spPr bwMode="auto">
            <a:xfrm>
              <a:off x="1953393" y="5211539"/>
              <a:ext cx="6388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648" name="Line 24"/>
            <p:cNvSpPr>
              <a:spLocks noChangeShapeType="1"/>
            </p:cNvSpPr>
            <p:nvPr/>
          </p:nvSpPr>
          <p:spPr bwMode="auto">
            <a:xfrm>
              <a:off x="1947043" y="1553939"/>
              <a:ext cx="0" cy="3721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2777" name="Text Box 25"/>
            <p:cNvSpPr txBox="1">
              <a:spLocks noChangeArrowheads="1"/>
            </p:cNvSpPr>
            <p:nvPr/>
          </p:nvSpPr>
          <p:spPr bwMode="auto">
            <a:xfrm>
              <a:off x="1375543" y="1380902"/>
              <a:ext cx="441325" cy="461962"/>
            </a:xfrm>
            <a:prstGeom prst="rect">
              <a:avLst/>
            </a:prstGeom>
            <a:noFill/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_tradnl" i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</a:t>
              </a:r>
              <a:r>
                <a:rPr lang="es-ES_tradnl" i="1" baseline="-25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</a:t>
              </a:r>
              <a:endParaRPr lang="es-ES_tradnl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650" name="Text Box 26"/>
            <p:cNvSpPr txBox="1">
              <a:spLocks noChangeArrowheads="1"/>
            </p:cNvSpPr>
            <p:nvPr/>
          </p:nvSpPr>
          <p:spPr bwMode="auto">
            <a:xfrm>
              <a:off x="7388416" y="4437112"/>
              <a:ext cx="15760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 sz="1800" b="0"/>
                <a:t>Precio agrícola</a:t>
              </a:r>
              <a:endParaRPr lang="es-ES_tradnl" sz="1800" b="0" dirty="0"/>
            </a:p>
          </p:txBody>
        </p:sp>
        <p:sp>
          <p:nvSpPr>
            <p:cNvPr id="26651" name="Text Box 27"/>
            <p:cNvSpPr txBox="1">
              <a:spLocks noChangeArrowheads="1"/>
            </p:cNvSpPr>
            <p:nvPr/>
          </p:nvSpPr>
          <p:spPr bwMode="auto">
            <a:xfrm>
              <a:off x="4594993" y="2371502"/>
              <a:ext cx="337185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699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s-ES_tradnl"/>
                <a:t>3 residentes y agricultores</a:t>
              </a:r>
            </a:p>
            <a:p>
              <a:endParaRPr lang="es-ES_tradnl"/>
            </a:p>
          </p:txBody>
        </p:sp>
      </p:grpSp>
      <p:sp>
        <p:nvSpPr>
          <p:cNvPr id="31" name="Rectangle 1028"/>
          <p:cNvSpPr txBox="1">
            <a:spLocks noChangeArrowheads="1"/>
          </p:cNvSpPr>
          <p:nvPr/>
        </p:nvSpPr>
        <p:spPr>
          <a:xfrm>
            <a:off x="1181100" y="-76200"/>
            <a:ext cx="7715250" cy="1143000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ＭＳ Ｐゴシック" charset="0"/>
                <a:cs typeface="ＭＳ Ｐゴシック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9pPr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600" b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Localización: Equilibrio de mercado (sin producción)</a:t>
            </a:r>
            <a:endParaRPr lang="es-ES_tradnl" sz="3600" b="0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62315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49F25E-2900-3747-A534-D8695E2098F2}" type="slidenum">
              <a:rPr lang="es-CL" sz="1400" b="0"/>
              <a:pPr/>
              <a:t>18</a:t>
            </a:fld>
            <a:endParaRPr lang="es-CL" sz="1400" b="0"/>
          </a:p>
        </p:txBody>
      </p:sp>
      <p:grpSp>
        <p:nvGrpSpPr>
          <p:cNvPr id="3" name="Agrupar 2"/>
          <p:cNvGrpSpPr/>
          <p:nvPr/>
        </p:nvGrpSpPr>
        <p:grpSpPr>
          <a:xfrm>
            <a:off x="1569789" y="1434554"/>
            <a:ext cx="7178675" cy="4730750"/>
            <a:chOff x="1569789" y="1434554"/>
            <a:chExt cx="7178675" cy="4730750"/>
          </a:xfrm>
        </p:grpSpPr>
        <p:sp>
          <p:nvSpPr>
            <p:cNvPr id="27651" name="Line 3"/>
            <p:cNvSpPr>
              <a:spLocks noChangeShapeType="1"/>
            </p:cNvSpPr>
            <p:nvPr/>
          </p:nvSpPr>
          <p:spPr bwMode="auto">
            <a:xfrm>
              <a:off x="2026989" y="1599654"/>
              <a:ext cx="0" cy="3721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>
              <a:off x="2033339" y="5327104"/>
              <a:ext cx="6388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8483352" y="5077867"/>
              <a:ext cx="265112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/>
                <a:t>t</a:t>
              </a:r>
              <a:endParaRPr lang="es-CL"/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1569789" y="1593304"/>
              <a:ext cx="307975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 i="1"/>
                <a:t>p</a:t>
              </a:r>
              <a:endParaRPr lang="es-CL" sz="2000"/>
            </a:p>
          </p:txBody>
        </p:sp>
        <p:sp>
          <p:nvSpPr>
            <p:cNvPr id="27655" name="Arc 7"/>
            <p:cNvSpPr>
              <a:spLocks/>
            </p:cNvSpPr>
            <p:nvPr/>
          </p:nvSpPr>
          <p:spPr bwMode="auto">
            <a:xfrm rot="60000">
              <a:off x="2130177" y="2285454"/>
              <a:ext cx="5845175" cy="2735263"/>
            </a:xfrm>
            <a:custGeom>
              <a:avLst/>
              <a:gdLst>
                <a:gd name="T0" fmla="*/ 2147483647 w 21600"/>
                <a:gd name="T1" fmla="*/ 2147483647 h 21613"/>
                <a:gd name="T2" fmla="*/ 0 w 21600"/>
                <a:gd name="T3" fmla="*/ 0 h 21613"/>
                <a:gd name="T4" fmla="*/ 2147483647 w 21600"/>
                <a:gd name="T5" fmla="*/ 2147483647 h 216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13"/>
                <a:gd name="T11" fmla="*/ 21600 w 21600"/>
                <a:gd name="T12" fmla="*/ 21613 h 216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13" fill="none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</a:path>
                <a:path w="21600" h="21613" stroke="0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  <a:lnTo>
                    <a:pt x="21600" y="13"/>
                  </a:lnTo>
                  <a:lnTo>
                    <a:pt x="21594" y="21612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56" name="Arc 8"/>
            <p:cNvSpPr>
              <a:spLocks/>
            </p:cNvSpPr>
            <p:nvPr/>
          </p:nvSpPr>
          <p:spPr bwMode="auto">
            <a:xfrm rot="300000">
              <a:off x="3597027" y="2080667"/>
              <a:ext cx="2108200" cy="3249612"/>
            </a:xfrm>
            <a:custGeom>
              <a:avLst/>
              <a:gdLst>
                <a:gd name="T0" fmla="*/ 2147483647 w 16607"/>
                <a:gd name="T1" fmla="*/ 2147483647 h 21600"/>
                <a:gd name="T2" fmla="*/ 0 w 16607"/>
                <a:gd name="T3" fmla="*/ 2147483647 h 21600"/>
                <a:gd name="T4" fmla="*/ 2147483647 w 16607"/>
                <a:gd name="T5" fmla="*/ 0 h 21600"/>
                <a:gd name="T6" fmla="*/ 0 60000 65536"/>
                <a:gd name="T7" fmla="*/ 0 60000 65536"/>
                <a:gd name="T8" fmla="*/ 0 60000 65536"/>
                <a:gd name="T9" fmla="*/ 0 w 16607"/>
                <a:gd name="T10" fmla="*/ 0 h 21600"/>
                <a:gd name="T11" fmla="*/ 16607 w 1660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07" h="21600" fill="none" extrusionOk="0">
                  <a:moveTo>
                    <a:pt x="16607" y="21600"/>
                  </a:moveTo>
                  <a:cubicBezTo>
                    <a:pt x="10189" y="21600"/>
                    <a:pt x="4103" y="18746"/>
                    <a:pt x="0" y="13811"/>
                  </a:cubicBezTo>
                </a:path>
                <a:path w="16607" h="21600" stroke="0" extrusionOk="0">
                  <a:moveTo>
                    <a:pt x="16607" y="21600"/>
                  </a:moveTo>
                  <a:cubicBezTo>
                    <a:pt x="10189" y="21600"/>
                    <a:pt x="4103" y="18746"/>
                    <a:pt x="0" y="13811"/>
                  </a:cubicBezTo>
                  <a:lnTo>
                    <a:pt x="16607" y="0"/>
                  </a:lnTo>
                  <a:lnTo>
                    <a:pt x="16607" y="21600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57" name="Arc 9"/>
            <p:cNvSpPr>
              <a:spLocks/>
            </p:cNvSpPr>
            <p:nvPr/>
          </p:nvSpPr>
          <p:spPr bwMode="auto">
            <a:xfrm rot="120000">
              <a:off x="2047627" y="4030117"/>
              <a:ext cx="6007100" cy="738187"/>
            </a:xfrm>
            <a:custGeom>
              <a:avLst/>
              <a:gdLst>
                <a:gd name="T0" fmla="*/ 2147483647 w 21600"/>
                <a:gd name="T1" fmla="*/ 2147483647 h 19510"/>
                <a:gd name="T2" fmla="*/ 0 w 21600"/>
                <a:gd name="T3" fmla="*/ 0 h 19510"/>
                <a:gd name="T4" fmla="*/ 2147483647 w 21600"/>
                <a:gd name="T5" fmla="*/ 2147483647 h 19510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510"/>
                <a:gd name="T11" fmla="*/ 21600 w 21600"/>
                <a:gd name="T12" fmla="*/ 19510 h 195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510" fill="none" extrusionOk="0">
                  <a:moveTo>
                    <a:pt x="12243" y="19510"/>
                  </a:moveTo>
                  <a:cubicBezTo>
                    <a:pt x="4759" y="15913"/>
                    <a:pt x="0" y="8345"/>
                    <a:pt x="0" y="42"/>
                  </a:cubicBezTo>
                  <a:cubicBezTo>
                    <a:pt x="-1" y="28"/>
                    <a:pt x="0" y="14"/>
                    <a:pt x="0" y="0"/>
                  </a:cubicBezTo>
                </a:path>
                <a:path w="21600" h="19510" stroke="0" extrusionOk="0">
                  <a:moveTo>
                    <a:pt x="12243" y="19510"/>
                  </a:moveTo>
                  <a:cubicBezTo>
                    <a:pt x="4759" y="15913"/>
                    <a:pt x="0" y="8345"/>
                    <a:pt x="0" y="42"/>
                  </a:cubicBezTo>
                  <a:cubicBezTo>
                    <a:pt x="-1" y="28"/>
                    <a:pt x="0" y="14"/>
                    <a:pt x="0" y="0"/>
                  </a:cubicBezTo>
                  <a:lnTo>
                    <a:pt x="21600" y="42"/>
                  </a:lnTo>
                  <a:lnTo>
                    <a:pt x="12243" y="19510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2844552" y="1434554"/>
              <a:ext cx="390525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 i="1"/>
                <a:t>p</a:t>
              </a:r>
              <a:r>
                <a:rPr lang="es-CL" sz="2000" i="1" baseline="-25000"/>
                <a:t>1</a:t>
              </a:r>
              <a:endParaRPr lang="es-CL" sz="2000"/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3550989" y="4114254"/>
              <a:ext cx="0" cy="1206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5684589" y="4876254"/>
              <a:ext cx="0" cy="444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2925514" y="5387429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2" name="Rectangle 14"/>
            <p:cNvSpPr>
              <a:spLocks noChangeArrowheads="1"/>
            </p:cNvSpPr>
            <p:nvPr/>
          </p:nvSpPr>
          <p:spPr bwMode="auto">
            <a:xfrm>
              <a:off x="2560389" y="5708104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1</a:t>
              </a:r>
            </a:p>
          </p:txBody>
        </p:sp>
        <p:sp>
          <p:nvSpPr>
            <p:cNvPr id="27663" name="Rectangle 15"/>
            <p:cNvSpPr>
              <a:spLocks noChangeArrowheads="1"/>
            </p:cNvSpPr>
            <p:nvPr/>
          </p:nvSpPr>
          <p:spPr bwMode="auto">
            <a:xfrm>
              <a:off x="2925514" y="5082629"/>
              <a:ext cx="35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4" name="Rectangle 16"/>
            <p:cNvSpPr>
              <a:spLocks noChangeArrowheads="1"/>
            </p:cNvSpPr>
            <p:nvPr/>
          </p:nvSpPr>
          <p:spPr bwMode="auto">
            <a:xfrm>
              <a:off x="3377952" y="5077867"/>
              <a:ext cx="352425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+</a:t>
              </a:r>
            </a:p>
          </p:txBody>
        </p:sp>
        <p:sp>
          <p:nvSpPr>
            <p:cNvPr id="27665" name="Rectangle 17"/>
            <p:cNvSpPr>
              <a:spLocks noChangeArrowheads="1"/>
            </p:cNvSpPr>
            <p:nvPr/>
          </p:nvSpPr>
          <p:spPr bwMode="auto">
            <a:xfrm>
              <a:off x="5511552" y="5077867"/>
              <a:ext cx="352425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+</a:t>
              </a:r>
            </a:p>
          </p:txBody>
        </p:sp>
        <p:sp>
          <p:nvSpPr>
            <p:cNvPr id="27666" name="Rectangle 18"/>
            <p:cNvSpPr>
              <a:spLocks noChangeArrowheads="1"/>
            </p:cNvSpPr>
            <p:nvPr/>
          </p:nvSpPr>
          <p:spPr bwMode="auto">
            <a:xfrm>
              <a:off x="6887914" y="5463629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667" name="Rectangle 19"/>
            <p:cNvSpPr>
              <a:spLocks noChangeArrowheads="1"/>
            </p:cNvSpPr>
            <p:nvPr/>
          </p:nvSpPr>
          <p:spPr bwMode="auto">
            <a:xfrm>
              <a:off x="6959352" y="5077867"/>
              <a:ext cx="352425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+</a:t>
              </a:r>
            </a:p>
          </p:txBody>
        </p:sp>
        <p:sp>
          <p:nvSpPr>
            <p:cNvPr id="27668" name="Line 20"/>
            <p:cNvSpPr>
              <a:spLocks noChangeShapeType="1"/>
            </p:cNvSpPr>
            <p:nvPr/>
          </p:nvSpPr>
          <p:spPr bwMode="auto">
            <a:xfrm flipV="1">
              <a:off x="7132389" y="4863554"/>
              <a:ext cx="0" cy="469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69" name="Line 21"/>
            <p:cNvSpPr>
              <a:spLocks noChangeShapeType="1"/>
            </p:cNvSpPr>
            <p:nvPr/>
          </p:nvSpPr>
          <p:spPr bwMode="auto">
            <a:xfrm flipH="1">
              <a:off x="2020639" y="4946104"/>
              <a:ext cx="5118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0" name="Arc 22"/>
            <p:cNvSpPr>
              <a:spLocks/>
            </p:cNvSpPr>
            <p:nvPr/>
          </p:nvSpPr>
          <p:spPr bwMode="auto">
            <a:xfrm rot="192077">
              <a:off x="3017589" y="2050504"/>
              <a:ext cx="2741613" cy="2028825"/>
            </a:xfrm>
            <a:custGeom>
              <a:avLst/>
              <a:gdLst>
                <a:gd name="T0" fmla="*/ 2147483647 w 21600"/>
                <a:gd name="T1" fmla="*/ 2147483647 h 13484"/>
                <a:gd name="T2" fmla="*/ 0 w 21600"/>
                <a:gd name="T3" fmla="*/ 0 h 13484"/>
                <a:gd name="T4" fmla="*/ 2147483647 w 21600"/>
                <a:gd name="T5" fmla="*/ 2147483647 h 13484"/>
                <a:gd name="T6" fmla="*/ 0 60000 65536"/>
                <a:gd name="T7" fmla="*/ 0 60000 65536"/>
                <a:gd name="T8" fmla="*/ 0 60000 65536"/>
                <a:gd name="T9" fmla="*/ 0 w 21600"/>
                <a:gd name="T10" fmla="*/ 0 h 13484"/>
                <a:gd name="T11" fmla="*/ 21600 w 21600"/>
                <a:gd name="T12" fmla="*/ 13484 h 134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3484" fill="none" extrusionOk="0">
                  <a:moveTo>
                    <a:pt x="4716" y="13484"/>
                  </a:moveTo>
                  <a:cubicBezTo>
                    <a:pt x="1663" y="9657"/>
                    <a:pt x="0" y="4906"/>
                    <a:pt x="0" y="11"/>
                  </a:cubicBezTo>
                  <a:cubicBezTo>
                    <a:pt x="-1" y="7"/>
                    <a:pt x="0" y="3"/>
                    <a:pt x="0" y="0"/>
                  </a:cubicBezTo>
                </a:path>
                <a:path w="21600" h="13484" stroke="0" extrusionOk="0">
                  <a:moveTo>
                    <a:pt x="4716" y="13484"/>
                  </a:moveTo>
                  <a:cubicBezTo>
                    <a:pt x="1663" y="9657"/>
                    <a:pt x="0" y="4906"/>
                    <a:pt x="0" y="11"/>
                  </a:cubicBezTo>
                  <a:cubicBezTo>
                    <a:pt x="-1" y="7"/>
                    <a:pt x="0" y="3"/>
                    <a:pt x="0" y="0"/>
                  </a:cubicBezTo>
                  <a:lnTo>
                    <a:pt x="21600" y="11"/>
                  </a:lnTo>
                  <a:lnTo>
                    <a:pt x="4716" y="13484"/>
                  </a:lnTo>
                  <a:close/>
                </a:path>
              </a:pathLst>
            </a:custGeom>
            <a:noFill/>
            <a:ln w="76200" cap="rnd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1" name="Arc 23"/>
            <p:cNvSpPr>
              <a:spLocks/>
            </p:cNvSpPr>
            <p:nvPr/>
          </p:nvSpPr>
          <p:spPr bwMode="auto">
            <a:xfrm rot="60000">
              <a:off x="3549402" y="2301329"/>
              <a:ext cx="4422775" cy="2528888"/>
            </a:xfrm>
            <a:custGeom>
              <a:avLst/>
              <a:gdLst>
                <a:gd name="T0" fmla="*/ 2147483647 w 16342"/>
                <a:gd name="T1" fmla="*/ 2147483647 h 19987"/>
                <a:gd name="T2" fmla="*/ 0 w 16342"/>
                <a:gd name="T3" fmla="*/ 2147483647 h 19987"/>
                <a:gd name="T4" fmla="*/ 2147483647 w 16342"/>
                <a:gd name="T5" fmla="*/ 0 h 19987"/>
                <a:gd name="T6" fmla="*/ 0 60000 65536"/>
                <a:gd name="T7" fmla="*/ 0 60000 65536"/>
                <a:gd name="T8" fmla="*/ 0 60000 65536"/>
                <a:gd name="T9" fmla="*/ 0 w 16342"/>
                <a:gd name="T10" fmla="*/ 0 h 19987"/>
                <a:gd name="T11" fmla="*/ 16342 w 16342"/>
                <a:gd name="T12" fmla="*/ 19987 h 1998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342" h="19987" fill="none" extrusionOk="0">
                  <a:moveTo>
                    <a:pt x="8151" y="19986"/>
                  </a:moveTo>
                  <a:cubicBezTo>
                    <a:pt x="5011" y="18700"/>
                    <a:pt x="2219" y="16691"/>
                    <a:pt x="0" y="14124"/>
                  </a:cubicBezTo>
                </a:path>
                <a:path w="16342" h="19987" stroke="0" extrusionOk="0">
                  <a:moveTo>
                    <a:pt x="8151" y="19986"/>
                  </a:moveTo>
                  <a:cubicBezTo>
                    <a:pt x="5011" y="18700"/>
                    <a:pt x="2219" y="16691"/>
                    <a:pt x="0" y="14124"/>
                  </a:cubicBezTo>
                  <a:lnTo>
                    <a:pt x="16342" y="0"/>
                  </a:lnTo>
                  <a:lnTo>
                    <a:pt x="8151" y="19986"/>
                  </a:lnTo>
                  <a:close/>
                </a:path>
              </a:pathLst>
            </a:custGeom>
            <a:noFill/>
            <a:ln w="76200" cap="rnd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2" name="Arc 24"/>
            <p:cNvSpPr>
              <a:spLocks/>
            </p:cNvSpPr>
            <p:nvPr/>
          </p:nvSpPr>
          <p:spPr bwMode="auto">
            <a:xfrm rot="120000">
              <a:off x="5703639" y="4107904"/>
              <a:ext cx="2328863" cy="817563"/>
            </a:xfrm>
            <a:custGeom>
              <a:avLst/>
              <a:gdLst>
                <a:gd name="T0" fmla="*/ 2147483647 w 8377"/>
                <a:gd name="T1" fmla="*/ 2147483647 h 21600"/>
                <a:gd name="T2" fmla="*/ 0 w 8377"/>
                <a:gd name="T3" fmla="*/ 2147483647 h 21600"/>
                <a:gd name="T4" fmla="*/ 2147483647 w 8377"/>
                <a:gd name="T5" fmla="*/ 0 h 21600"/>
                <a:gd name="T6" fmla="*/ 0 60000 65536"/>
                <a:gd name="T7" fmla="*/ 0 60000 65536"/>
                <a:gd name="T8" fmla="*/ 0 60000 65536"/>
                <a:gd name="T9" fmla="*/ 0 w 8377"/>
                <a:gd name="T10" fmla="*/ 0 h 21600"/>
                <a:gd name="T11" fmla="*/ 8377 w 837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77" h="21600" fill="none" extrusionOk="0">
                  <a:moveTo>
                    <a:pt x="8371" y="21599"/>
                  </a:moveTo>
                  <a:cubicBezTo>
                    <a:pt x="5496" y="21599"/>
                    <a:pt x="2650" y="21024"/>
                    <a:pt x="0" y="19909"/>
                  </a:cubicBezTo>
                </a:path>
                <a:path w="8377" h="21600" stroke="0" extrusionOk="0">
                  <a:moveTo>
                    <a:pt x="8371" y="21599"/>
                  </a:moveTo>
                  <a:cubicBezTo>
                    <a:pt x="5496" y="21599"/>
                    <a:pt x="2650" y="21024"/>
                    <a:pt x="0" y="19909"/>
                  </a:cubicBezTo>
                  <a:lnTo>
                    <a:pt x="8377" y="0"/>
                  </a:lnTo>
                  <a:lnTo>
                    <a:pt x="8371" y="21599"/>
                  </a:lnTo>
                  <a:close/>
                </a:path>
              </a:pathLst>
            </a:custGeom>
            <a:noFill/>
            <a:ln w="76200" cap="rnd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3" name="Rectangle 25"/>
            <p:cNvSpPr>
              <a:spLocks noChangeArrowheads="1"/>
            </p:cNvSpPr>
            <p:nvPr/>
          </p:nvSpPr>
          <p:spPr bwMode="auto">
            <a:xfrm>
              <a:off x="2179389" y="1898104"/>
              <a:ext cx="390525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l" defTabSz="762000"/>
              <a:r>
                <a:rPr lang="es-CL" sz="2000" i="1"/>
                <a:t>p</a:t>
              </a:r>
              <a:r>
                <a:rPr lang="es-CL" sz="2000" i="1" baseline="-25000"/>
                <a:t>2</a:t>
              </a:r>
              <a:endParaRPr lang="es-CL" sz="2000"/>
            </a:p>
          </p:txBody>
        </p:sp>
        <p:sp>
          <p:nvSpPr>
            <p:cNvPr id="27674" name="Rectangle 26"/>
            <p:cNvSpPr>
              <a:spLocks noChangeArrowheads="1"/>
            </p:cNvSpPr>
            <p:nvPr/>
          </p:nvSpPr>
          <p:spPr bwMode="auto">
            <a:xfrm>
              <a:off x="2026989" y="3498304"/>
              <a:ext cx="457200" cy="393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sz="2000" i="1"/>
                <a:t>p</a:t>
              </a:r>
              <a:r>
                <a:rPr lang="es-CL" sz="2000" i="1" baseline="-25000"/>
                <a:t>3</a:t>
              </a:r>
              <a:endParaRPr lang="es-CL" sz="2000"/>
            </a:p>
          </p:txBody>
        </p:sp>
        <p:sp>
          <p:nvSpPr>
            <p:cNvPr id="27675" name="Line 27"/>
            <p:cNvSpPr>
              <a:spLocks noChangeShapeType="1"/>
            </p:cNvSpPr>
            <p:nvPr/>
          </p:nvSpPr>
          <p:spPr bwMode="auto">
            <a:xfrm>
              <a:off x="2026989" y="5631904"/>
              <a:ext cx="1524000" cy="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6" name="Line 28"/>
            <p:cNvSpPr>
              <a:spLocks noChangeShapeType="1"/>
            </p:cNvSpPr>
            <p:nvPr/>
          </p:nvSpPr>
          <p:spPr bwMode="auto">
            <a:xfrm>
              <a:off x="3550989" y="5631904"/>
              <a:ext cx="2133600" cy="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7" name="Line 29"/>
            <p:cNvSpPr>
              <a:spLocks noChangeShapeType="1"/>
            </p:cNvSpPr>
            <p:nvPr/>
          </p:nvSpPr>
          <p:spPr bwMode="auto">
            <a:xfrm>
              <a:off x="5684589" y="5631904"/>
              <a:ext cx="1447800" cy="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78" name="Rectangle 30"/>
            <p:cNvSpPr>
              <a:spLocks noChangeArrowheads="1"/>
            </p:cNvSpPr>
            <p:nvPr/>
          </p:nvSpPr>
          <p:spPr bwMode="auto">
            <a:xfrm>
              <a:off x="4287589" y="5711279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2</a:t>
              </a:r>
            </a:p>
          </p:txBody>
        </p:sp>
        <p:sp>
          <p:nvSpPr>
            <p:cNvPr id="27679" name="Rectangle 31"/>
            <p:cNvSpPr>
              <a:spLocks noChangeArrowheads="1"/>
            </p:cNvSpPr>
            <p:nvPr/>
          </p:nvSpPr>
          <p:spPr bwMode="auto">
            <a:xfrm>
              <a:off x="6268789" y="5708104"/>
              <a:ext cx="406400" cy="454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l" defTabSz="762000"/>
              <a:r>
                <a:rPr lang="es-CL" b="0"/>
                <a:t>3</a:t>
              </a:r>
            </a:p>
          </p:txBody>
        </p:sp>
        <p:sp>
          <p:nvSpPr>
            <p:cNvPr id="27680" name="Arc 32"/>
            <p:cNvSpPr>
              <a:spLocks/>
            </p:cNvSpPr>
            <p:nvPr/>
          </p:nvSpPr>
          <p:spPr bwMode="auto">
            <a:xfrm rot="60000">
              <a:off x="1950789" y="2437854"/>
              <a:ext cx="5845175" cy="2735263"/>
            </a:xfrm>
            <a:custGeom>
              <a:avLst/>
              <a:gdLst>
                <a:gd name="T0" fmla="*/ 2147483647 w 21600"/>
                <a:gd name="T1" fmla="*/ 2147483647 h 21613"/>
                <a:gd name="T2" fmla="*/ 0 w 21600"/>
                <a:gd name="T3" fmla="*/ 0 h 21613"/>
                <a:gd name="T4" fmla="*/ 2147483647 w 21600"/>
                <a:gd name="T5" fmla="*/ 2147483647 h 216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13"/>
                <a:gd name="T11" fmla="*/ 21600 w 21600"/>
                <a:gd name="T12" fmla="*/ 21613 h 216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13" fill="none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</a:path>
                <a:path w="21600" h="21613" stroke="0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  <a:lnTo>
                    <a:pt x="21600" y="13"/>
                  </a:lnTo>
                  <a:lnTo>
                    <a:pt x="21594" y="21612"/>
                  </a:lnTo>
                  <a:close/>
                </a:path>
              </a:pathLst>
            </a:custGeom>
            <a:noFill/>
            <a:ln w="31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681" name="Arc 33"/>
            <p:cNvSpPr>
              <a:spLocks/>
            </p:cNvSpPr>
            <p:nvPr/>
          </p:nvSpPr>
          <p:spPr bwMode="auto">
            <a:xfrm rot="60000">
              <a:off x="2430214" y="2202904"/>
              <a:ext cx="5845175" cy="2735263"/>
            </a:xfrm>
            <a:custGeom>
              <a:avLst/>
              <a:gdLst>
                <a:gd name="T0" fmla="*/ 2147483647 w 21600"/>
                <a:gd name="T1" fmla="*/ 2147483647 h 21613"/>
                <a:gd name="T2" fmla="*/ 0 w 21600"/>
                <a:gd name="T3" fmla="*/ 0 h 21613"/>
                <a:gd name="T4" fmla="*/ 2147483647 w 21600"/>
                <a:gd name="T5" fmla="*/ 2147483647 h 216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13"/>
                <a:gd name="T11" fmla="*/ 21600 w 21600"/>
                <a:gd name="T12" fmla="*/ 21613 h 216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13" fill="none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</a:path>
                <a:path w="21600" h="21613" stroke="0" extrusionOk="0">
                  <a:moveTo>
                    <a:pt x="21594" y="21612"/>
                  </a:moveTo>
                  <a:cubicBezTo>
                    <a:pt x="9666" y="21609"/>
                    <a:pt x="0" y="11940"/>
                    <a:pt x="0" y="13"/>
                  </a:cubicBezTo>
                  <a:cubicBezTo>
                    <a:pt x="-1" y="8"/>
                    <a:pt x="0" y="4"/>
                    <a:pt x="0" y="0"/>
                  </a:cubicBezTo>
                  <a:lnTo>
                    <a:pt x="21600" y="13"/>
                  </a:lnTo>
                  <a:lnTo>
                    <a:pt x="21594" y="21612"/>
                  </a:lnTo>
                  <a:close/>
                </a:path>
              </a:pathLst>
            </a:custGeom>
            <a:noFill/>
            <a:ln w="31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37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181100" y="125760"/>
            <a:ext cx="771525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3600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Localización: Equilibrio de mercado (sin producción)</a:t>
            </a:r>
          </a:p>
        </p:txBody>
      </p:sp>
    </p:spTree>
    <p:extLst>
      <p:ext uri="{BB962C8B-B14F-4D97-AF65-F5344CB8AC3E}">
        <p14:creationId xmlns:p14="http://schemas.microsoft.com/office/powerpoint/2010/main" val="1689556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Equilibrio</a:t>
            </a:r>
            <a:r>
              <a:rPr lang="en-US" dirty="0"/>
              <a:t> </a:t>
            </a:r>
            <a:r>
              <a:rPr lang="pt-BR" dirty="0"/>
              <a:t>(</a:t>
            </a:r>
            <a:r>
              <a:rPr lang="pt-BR" i="1" dirty="0"/>
              <a:t>E</a:t>
            </a:r>
            <a:r>
              <a:rPr lang="pt-BR" dirty="0"/>
              <a:t>)</a:t>
            </a:r>
            <a:r>
              <a:rPr lang="en-US" dirty="0"/>
              <a:t>: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29759-6475-3442-9784-8AB299F3DAA4}" type="slidenum">
              <a:rPr lang="es-CL" smtClean="0"/>
              <a:pPr>
                <a:defRPr/>
              </a:pPr>
              <a:t>19</a:t>
            </a:fld>
            <a:endParaRPr lang="es-CL"/>
          </a:p>
        </p:txBody>
      </p:sp>
      <p:cxnSp>
        <p:nvCxnSpPr>
          <p:cNvPr id="5" name="Conector recto 4"/>
          <p:cNvCxnSpPr/>
          <p:nvPr/>
        </p:nvCxnSpPr>
        <p:spPr>
          <a:xfrm>
            <a:off x="1979712" y="2132856"/>
            <a:ext cx="0" cy="3312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1979712" y="5445224"/>
            <a:ext cx="61926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Arco 8"/>
          <p:cNvSpPr/>
          <p:nvPr/>
        </p:nvSpPr>
        <p:spPr>
          <a:xfrm rot="11235988">
            <a:off x="1979545" y="1736883"/>
            <a:ext cx="8716780" cy="2773065"/>
          </a:xfrm>
          <a:prstGeom prst="arc">
            <a:avLst>
              <a:gd name="adj1" fmla="val 15215119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onector recto 10"/>
          <p:cNvCxnSpPr>
            <a:stCxn id="9" idx="0"/>
          </p:cNvCxnSpPr>
          <p:nvPr/>
        </p:nvCxnSpPr>
        <p:spPr>
          <a:xfrm>
            <a:off x="6566743" y="4544251"/>
            <a:ext cx="15669" cy="900973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1979711" y="4459592"/>
            <a:ext cx="5400601" cy="12153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6419906" y="5487615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Cambria" charset="0"/>
                <a:ea typeface="Cambria" charset="0"/>
                <a:cs typeface="Cambria" charset="0"/>
              </a:rPr>
              <a:t>L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1405850" y="4082586"/>
            <a:ext cx="558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Cambria" charset="0"/>
                <a:ea typeface="Cambria" charset="0"/>
                <a:cs typeface="Cambria" charset="0"/>
              </a:rPr>
              <a:t>p</a:t>
            </a:r>
            <a:r>
              <a:rPr lang="en-US" b="0" i="1" baseline="-25000">
                <a:latin typeface="Cambria" charset="0"/>
                <a:ea typeface="Cambria" charset="0"/>
                <a:cs typeface="Cambria" charset="0"/>
              </a:rPr>
              <a:t>ag</a:t>
            </a:r>
            <a:endParaRPr lang="en-US" b="0" i="1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509712" y="2339751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Cambria" charset="0"/>
                <a:ea typeface="Cambria" charset="0"/>
                <a:cs typeface="Cambria" charset="0"/>
              </a:rPr>
              <a:t>p</a:t>
            </a:r>
            <a:r>
              <a:rPr lang="en-US" b="0" i="1" baseline="-25000">
                <a:latin typeface="Cambria" charset="0"/>
                <a:ea typeface="Cambria" charset="0"/>
                <a:cs typeface="Cambria" charset="0"/>
              </a:rPr>
              <a:t>1</a:t>
            </a:r>
            <a:endParaRPr lang="en-US" b="0" i="1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962726" y="537321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/>
              <a:t>q</a:t>
            </a:r>
            <a:r>
              <a:rPr lang="en-US" sz="1800" i="1" baseline="-25000"/>
              <a:t>1</a:t>
            </a:r>
            <a:endParaRPr lang="en-US" sz="1800" i="1"/>
          </a:p>
        </p:txBody>
      </p:sp>
      <p:sp>
        <p:nvSpPr>
          <p:cNvPr id="19" name="CuadroTexto 18"/>
          <p:cNvSpPr txBox="1"/>
          <p:nvPr/>
        </p:nvSpPr>
        <p:spPr>
          <a:xfrm>
            <a:off x="2483768" y="537321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/>
              <a:t>q</a:t>
            </a:r>
            <a:r>
              <a:rPr lang="en-US" sz="1800" i="1" baseline="-25000" dirty="0"/>
              <a:t>2</a:t>
            </a:r>
            <a:endParaRPr lang="en-US" sz="1800" i="1" dirty="0"/>
          </a:p>
        </p:txBody>
      </p:sp>
      <p:sp>
        <p:nvSpPr>
          <p:cNvPr id="20" name="CuadroTexto 19"/>
          <p:cNvSpPr txBox="1"/>
          <p:nvPr/>
        </p:nvSpPr>
        <p:spPr>
          <a:xfrm>
            <a:off x="6139345" y="537321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err="1"/>
              <a:t>q</a:t>
            </a:r>
            <a:r>
              <a:rPr lang="en-US" sz="1800" i="1" baseline="-25000" dirty="0" err="1"/>
              <a:t>N</a:t>
            </a:r>
            <a:endParaRPr lang="en-US" sz="1800" i="1" dirty="0"/>
          </a:p>
        </p:txBody>
      </p:sp>
      <p:cxnSp>
        <p:nvCxnSpPr>
          <p:cNvPr id="22" name="Conector recto 21"/>
          <p:cNvCxnSpPr/>
          <p:nvPr/>
        </p:nvCxnSpPr>
        <p:spPr>
          <a:xfrm>
            <a:off x="2411760" y="5373216"/>
            <a:ext cx="0" cy="1846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843808" y="5373216"/>
            <a:ext cx="0" cy="1846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6012160" y="5343449"/>
            <a:ext cx="0" cy="2457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ángulo 26"/>
              <p:cNvSpPr/>
              <p:nvPr/>
            </p:nvSpPr>
            <p:spPr>
              <a:xfrm>
                <a:off x="4354985" y="2580776"/>
                <a:ext cx="4129849" cy="6350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dirty="0" err="1"/>
                  <a:t>Analizar</a:t>
                </a:r>
                <a:r>
                  <a:rPr lang="en-US" b="0" dirty="0"/>
                  <a:t> </a:t>
                </a:r>
                <a:r>
                  <a:rPr lang="en-US" b="0" dirty="0" err="1"/>
                  <a:t>signo</a:t>
                </a:r>
                <a:r>
                  <a:rPr lang="en-US" b="0" dirty="0"/>
                  <a:t> de: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𝑢</m:t>
                        </m:r>
                      </m:num>
                      <m:den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𝑥</m:t>
                        </m:r>
                      </m:den>
                    </m:f>
                    <m:r>
                      <a:rPr lang="en-US" i="0">
                        <a:latin typeface="Cambria Math" charset="0"/>
                      </a:rPr>
                      <m:t>,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</m:num>
                      <m:den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𝑥</m:t>
                        </m:r>
                      </m:den>
                    </m:f>
                    <m:r>
                      <a:rPr lang="en-US" i="0">
                        <a:latin typeface="Cambria Math" charset="0"/>
                      </a:rPr>
                      <m:t>,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𝑞</m:t>
                        </m:r>
                      </m:num>
                      <m:den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𝑥</m:t>
                        </m:r>
                      </m:den>
                    </m:f>
                    <m:r>
                      <a:rPr lang="en-US" i="0">
                        <a:latin typeface="Cambria Math" charset="0"/>
                      </a:rPr>
                      <m:t>,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𝐿</m:t>
                        </m:r>
                      </m:num>
                      <m:den>
                        <m:r>
                          <a:rPr lang="en-US" i="0">
                            <a:latin typeface="Cambria Math" charset="0"/>
                          </a:rPr>
                          <m:t>𝜕</m:t>
                        </m:r>
                        <m:r>
                          <a:rPr lang="en-US" i="1">
                            <a:latin typeface="Cambria Math" charset="0"/>
                          </a:rPr>
                          <m:t>𝑥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7" name="Rectá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985" y="2580776"/>
                <a:ext cx="4129849" cy="635046"/>
              </a:xfrm>
              <a:prstGeom prst="rect">
                <a:avLst/>
              </a:prstGeom>
              <a:blipFill rotWithShape="0">
                <a:blip r:embed="rId2"/>
                <a:stretch>
                  <a:fillRect l="-1770" b="-7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ángulo 30"/>
              <p:cNvSpPr/>
              <p:nvPr/>
            </p:nvSpPr>
            <p:spPr>
              <a:xfrm>
                <a:off x="2701917" y="1475042"/>
                <a:ext cx="4507003" cy="5181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i="0">
                                  <a:latin typeface="Cambria Math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i="0"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i="0">
                                  <a:latin typeface="Cambria Math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i="0"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en-US" i="0">
                                  <a:latin typeface="Cambria Math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i="0"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US" i="0">
                                  <a:latin typeface="Cambria Math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i="0">
                              <a:latin typeface="Cambria Math" charset="0"/>
                            </a:rPr>
                            <m:t>)=</m:t>
                          </m:r>
                          <m:r>
                            <a:rPr lang="en-US" i="1" smtClean="0">
                              <a:latin typeface="Cambria Math" charset="0"/>
                            </a:rPr>
                            <m:t>𝐸</m:t>
                          </m:r>
                          <m:r>
                            <a:rPr lang="en-US" i="0">
                              <a:latin typeface="Cambria Math" charset="0"/>
                            </a:rPr>
                            <m:t>(</m:t>
                          </m:r>
                          <m:r>
                            <a:rPr lang="en-US" i="1">
                              <a:latin typeface="Cambria Math" charset="0"/>
                            </a:rPr>
                            <m:t>𝑁</m:t>
                          </m:r>
                          <m:r>
                            <a:rPr lang="en-US" i="0">
                              <a:latin typeface="Cambria Math" charset="0"/>
                            </a:rPr>
                            <m:t>, </m:t>
                          </m:r>
                          <m:r>
                            <a:rPr lang="en-US" i="1">
                              <a:latin typeface="Cambria Math" charset="0"/>
                            </a:rPr>
                            <m:t>𝑦</m:t>
                          </m:r>
                          <m:r>
                            <a:rPr lang="en-US" i="0">
                              <a:latin typeface="Cambria Math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i="0">
                              <a:latin typeface="Cambria Math" charset="0"/>
                            </a:rPr>
                            <m:t> , 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𝑎𝑔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Rectá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1917" y="1475042"/>
                <a:ext cx="4507003" cy="51815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153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s-CL" sz="5400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</a:br>
            <a:r>
              <a:rPr lang="es-CL" sz="5400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  <a:t>M</a:t>
            </a:r>
            <a:r>
              <a:rPr lang="es-CL" sz="5400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  <a:t>odelos clásicos Ecnomía Urbana continua:</a:t>
            </a:r>
            <a:br>
              <a:rPr lang="es-CL" sz="5400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</a:br>
            <a:br>
              <a:rPr lang="es-CL" sz="5400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</a:br>
            <a:r>
              <a:rPr lang="es-CL" sz="5400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  <a:t>- </a:t>
            </a:r>
            <a:r>
              <a:rPr lang="es-CL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  <a:t>Von Thunen (1863)</a:t>
            </a:r>
            <a:br>
              <a:rPr lang="es-CL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</a:br>
            <a:r>
              <a:rPr lang="es-CL" cap="none" dirty="0">
                <a:solidFill>
                  <a:schemeClr val="tx2">
                    <a:satMod val="130000"/>
                  </a:schemeClr>
                </a:solidFill>
                <a:latin typeface="Times New Roman" charset="0"/>
                <a:ea typeface="+mj-ea"/>
                <a:cs typeface="+mj-cs"/>
              </a:rPr>
              <a:t>- Alonso (1964)</a:t>
            </a:r>
          </a:p>
        </p:txBody>
      </p:sp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sz="2400" dirty="0"/>
          </a:p>
        </p:txBody>
      </p:sp>
      <p:sp>
        <p:nvSpPr>
          <p:cNvPr id="307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8B11F0-DC5B-EF43-9F0E-0408FC31AE84}" type="slidenum">
              <a:rPr lang="es-CL" sz="1400" b="0"/>
              <a:pPr/>
              <a:t>2</a:t>
            </a:fld>
            <a:endParaRPr lang="es-CL" sz="1400" b="0"/>
          </a:p>
        </p:txBody>
      </p:sp>
    </p:spTree>
    <p:extLst>
      <p:ext uri="{BB962C8B-B14F-4D97-AF65-F5344CB8AC3E}">
        <p14:creationId xmlns:p14="http://schemas.microsoft.com/office/powerpoint/2010/main" val="861366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71550" y="76200"/>
            <a:ext cx="77152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/>
              <a:t>Tamaño de la ciudad</a:t>
            </a:r>
            <a:r>
              <a:rPr lang="es-ES_tradnl" dirty="0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  <a:t>.</a:t>
            </a:r>
          </a:p>
        </p:txBody>
      </p:sp>
      <p:sp>
        <p:nvSpPr>
          <p:cNvPr id="32770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6F048B-F5F7-CA4C-A071-941289E9E606}" type="slidenum">
              <a:rPr lang="es-CL" sz="1400" b="0"/>
              <a:pPr/>
              <a:t>20</a:t>
            </a:fld>
            <a:endParaRPr lang="es-CL" sz="1400" b="0"/>
          </a:p>
        </p:txBody>
      </p:sp>
      <p:graphicFrame>
        <p:nvGraphicFramePr>
          <p:cNvPr id="32771" name="Object 2"/>
          <p:cNvGraphicFramePr>
            <a:graphicFrameLocks noChangeAspect="1"/>
          </p:cNvGraphicFramePr>
          <p:nvPr/>
        </p:nvGraphicFramePr>
        <p:xfrm>
          <a:off x="3460750" y="2119313"/>
          <a:ext cx="165893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0" name="Equation" r:id="rId3" imgW="698500" imgH="215900" progId="Equation.DSMT4">
                  <p:embed/>
                </p:oleObj>
              </mc:Choice>
              <mc:Fallback>
                <p:oleObj name="Equation" r:id="rId3" imgW="698500" imgH="215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2119313"/>
                        <a:ext cx="1658938" cy="5127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5"/>
          <p:cNvGraphicFramePr>
            <a:graphicFrameLocks noChangeAspect="1"/>
          </p:cNvGraphicFramePr>
          <p:nvPr/>
        </p:nvGraphicFramePr>
        <p:xfrm>
          <a:off x="2840038" y="3049588"/>
          <a:ext cx="25939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1" name="Equation" r:id="rId5" imgW="1092200" imgH="330200" progId="Equation.3">
                  <p:embed/>
                </p:oleObj>
              </mc:Choice>
              <mc:Fallback>
                <p:oleObj name="Equation" r:id="rId5" imgW="10922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3049588"/>
                        <a:ext cx="2593975" cy="7842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4860032" y="126876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00" b="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</a:rPr>
              <a:t>Límite urbano</a:t>
            </a:r>
          </a:p>
        </p:txBody>
      </p:sp>
      <p:cxnSp>
        <p:nvCxnSpPr>
          <p:cNvPr id="6" name="Conector angular 5"/>
          <p:cNvCxnSpPr>
            <a:endCxn id="4" idx="1"/>
          </p:cNvCxnSpPr>
          <p:nvPr/>
        </p:nvCxnSpPr>
        <p:spPr>
          <a:xfrm flipV="1">
            <a:off x="3964582" y="1453426"/>
            <a:ext cx="895450" cy="676616"/>
          </a:xfrm>
          <a:prstGeom prst="bentConnector3">
            <a:avLst>
              <a:gd name="adj1" fmla="val -296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5850564" y="1636713"/>
            <a:ext cx="2249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b="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</a:rPr>
              <a:t>Utilidad </a:t>
            </a:r>
            <a:r>
              <a:rPr lang="es-ES_tradnl" sz="1800" b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</a:rPr>
              <a:t>en equilibrio</a:t>
            </a:r>
            <a:endParaRPr lang="es-ES_tradnl" sz="1800" b="0" dirty="0">
              <a:solidFill>
                <a:srgbClr val="572314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</a:endParaRPr>
          </a:p>
        </p:txBody>
      </p:sp>
      <p:cxnSp>
        <p:nvCxnSpPr>
          <p:cNvPr id="13" name="Conector angular 12"/>
          <p:cNvCxnSpPr>
            <a:stCxn id="32771" idx="0"/>
          </p:cNvCxnSpPr>
          <p:nvPr/>
        </p:nvCxnSpPr>
        <p:spPr>
          <a:xfrm rot="5400000" flipH="1" flipV="1">
            <a:off x="4921425" y="1190175"/>
            <a:ext cx="297933" cy="156034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6012160" y="21955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b="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</a:rPr>
              <a:t>Renta agrícola</a:t>
            </a:r>
          </a:p>
        </p:txBody>
      </p:sp>
      <p:cxnSp>
        <p:nvCxnSpPr>
          <p:cNvPr id="16" name="Conector recto de flecha 15"/>
          <p:cNvCxnSpPr/>
          <p:nvPr/>
        </p:nvCxnSpPr>
        <p:spPr>
          <a:xfrm>
            <a:off x="5434013" y="2375694"/>
            <a:ext cx="5781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angular 19"/>
          <p:cNvCxnSpPr/>
          <p:nvPr/>
        </p:nvCxnSpPr>
        <p:spPr>
          <a:xfrm>
            <a:off x="3059832" y="3833813"/>
            <a:ext cx="1230387" cy="531291"/>
          </a:xfrm>
          <a:prstGeom prst="bentConnector3">
            <a:avLst>
              <a:gd name="adj1" fmla="val 85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uadroTexto 26"/>
          <p:cNvSpPr txBox="1"/>
          <p:nvPr/>
        </p:nvSpPr>
        <p:spPr>
          <a:xfrm>
            <a:off x="4290219" y="4164877"/>
            <a:ext cx="1935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b="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</a:rPr>
              <a:t>Población</a:t>
            </a:r>
          </a:p>
        </p:txBody>
      </p:sp>
    </p:spTree>
    <p:extLst>
      <p:ext uri="{BB962C8B-B14F-4D97-AF65-F5344CB8AC3E}">
        <p14:creationId xmlns:p14="http://schemas.microsoft.com/office/powerpoint/2010/main" val="1808602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Evolución uso del suelo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29759-6475-3442-9784-8AB299F3DAA4}" type="slidenum">
              <a:rPr lang="es-CL" smtClean="0"/>
              <a:pPr>
                <a:defRPr/>
              </a:pPr>
              <a:t>21</a:t>
            </a:fld>
            <a:endParaRPr lang="es-CL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501" y="1296144"/>
            <a:ext cx="6549891" cy="558924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5004048" y="1296144"/>
            <a:ext cx="3384376" cy="5589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390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Evolución uso del suelo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29759-6475-3442-9784-8AB299F3DAA4}" type="slidenum">
              <a:rPr lang="es-CL" smtClean="0"/>
              <a:pPr>
                <a:defRPr/>
              </a:pPr>
              <a:t>22</a:t>
            </a:fld>
            <a:endParaRPr lang="es-CL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501" y="1268760"/>
            <a:ext cx="6549891" cy="55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09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Efectos del transporte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29759-6475-3442-9784-8AB299F3DAA4}" type="slidenum">
              <a:rPr lang="es-CL" smtClean="0"/>
              <a:pPr>
                <a:defRPr/>
              </a:pPr>
              <a:t>23</a:t>
            </a:fld>
            <a:endParaRPr lang="es-CL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848" y="1297012"/>
            <a:ext cx="7467600" cy="4940300"/>
          </a:xfrm>
          <a:prstGeom prst="rect">
            <a:avLst/>
          </a:prstGeom>
        </p:spPr>
      </p:pic>
      <p:grpSp>
        <p:nvGrpSpPr>
          <p:cNvPr id="12" name="Agrupar 11"/>
          <p:cNvGrpSpPr/>
          <p:nvPr/>
        </p:nvGrpSpPr>
        <p:grpSpPr>
          <a:xfrm>
            <a:off x="6559749" y="2564904"/>
            <a:ext cx="2345464" cy="1418674"/>
            <a:chOff x="6588224" y="548680"/>
            <a:chExt cx="2345464" cy="1418674"/>
          </a:xfrm>
        </p:grpSpPr>
        <p:cxnSp>
          <p:nvCxnSpPr>
            <p:cNvPr id="6" name="Conector recto 5"/>
            <p:cNvCxnSpPr/>
            <p:nvPr/>
          </p:nvCxnSpPr>
          <p:spPr>
            <a:xfrm>
              <a:off x="7956376" y="548680"/>
              <a:ext cx="0" cy="1152128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orma libre 6"/>
            <p:cNvSpPr/>
            <p:nvPr/>
          </p:nvSpPr>
          <p:spPr>
            <a:xfrm>
              <a:off x="6948654" y="804786"/>
              <a:ext cx="1882750" cy="751060"/>
            </a:xfrm>
            <a:custGeom>
              <a:avLst/>
              <a:gdLst>
                <a:gd name="connsiteX0" fmla="*/ 0 w 1871818"/>
                <a:gd name="connsiteY0" fmla="*/ 689751 h 689751"/>
                <a:gd name="connsiteX1" fmla="*/ 545910 w 1871818"/>
                <a:gd name="connsiteY1" fmla="*/ 430443 h 689751"/>
                <a:gd name="connsiteX2" fmla="*/ 859809 w 1871818"/>
                <a:gd name="connsiteY2" fmla="*/ 102897 h 689751"/>
                <a:gd name="connsiteX3" fmla="*/ 1064525 w 1871818"/>
                <a:gd name="connsiteY3" fmla="*/ 7363 h 689751"/>
                <a:gd name="connsiteX4" fmla="*/ 1282889 w 1871818"/>
                <a:gd name="connsiteY4" fmla="*/ 266670 h 689751"/>
                <a:gd name="connsiteX5" fmla="*/ 1514901 w 1871818"/>
                <a:gd name="connsiteY5" fmla="*/ 498682 h 689751"/>
                <a:gd name="connsiteX6" fmla="*/ 1842447 w 1871818"/>
                <a:gd name="connsiteY6" fmla="*/ 635160 h 689751"/>
                <a:gd name="connsiteX7" fmla="*/ 1856095 w 1871818"/>
                <a:gd name="connsiteY7" fmla="*/ 648807 h 689751"/>
                <a:gd name="connsiteX0" fmla="*/ 0 w 1871818"/>
                <a:gd name="connsiteY0" fmla="*/ 692121 h 692121"/>
                <a:gd name="connsiteX1" fmla="*/ 668740 w 1871818"/>
                <a:gd name="connsiteY1" fmla="*/ 569291 h 692121"/>
                <a:gd name="connsiteX2" fmla="*/ 859809 w 1871818"/>
                <a:gd name="connsiteY2" fmla="*/ 105267 h 692121"/>
                <a:gd name="connsiteX3" fmla="*/ 1064525 w 1871818"/>
                <a:gd name="connsiteY3" fmla="*/ 9733 h 692121"/>
                <a:gd name="connsiteX4" fmla="*/ 1282889 w 1871818"/>
                <a:gd name="connsiteY4" fmla="*/ 269040 h 692121"/>
                <a:gd name="connsiteX5" fmla="*/ 1514901 w 1871818"/>
                <a:gd name="connsiteY5" fmla="*/ 501052 h 692121"/>
                <a:gd name="connsiteX6" fmla="*/ 1842447 w 1871818"/>
                <a:gd name="connsiteY6" fmla="*/ 637530 h 692121"/>
                <a:gd name="connsiteX7" fmla="*/ 1856095 w 1871818"/>
                <a:gd name="connsiteY7" fmla="*/ 651177 h 692121"/>
                <a:gd name="connsiteX0" fmla="*/ 0 w 1871818"/>
                <a:gd name="connsiteY0" fmla="*/ 684294 h 684294"/>
                <a:gd name="connsiteX1" fmla="*/ 668740 w 1871818"/>
                <a:gd name="connsiteY1" fmla="*/ 561464 h 684294"/>
                <a:gd name="connsiteX2" fmla="*/ 887105 w 1871818"/>
                <a:gd name="connsiteY2" fmla="*/ 165679 h 684294"/>
                <a:gd name="connsiteX3" fmla="*/ 1064525 w 1871818"/>
                <a:gd name="connsiteY3" fmla="*/ 1906 h 684294"/>
                <a:gd name="connsiteX4" fmla="*/ 1282889 w 1871818"/>
                <a:gd name="connsiteY4" fmla="*/ 261213 h 684294"/>
                <a:gd name="connsiteX5" fmla="*/ 1514901 w 1871818"/>
                <a:gd name="connsiteY5" fmla="*/ 493225 h 684294"/>
                <a:gd name="connsiteX6" fmla="*/ 1842447 w 1871818"/>
                <a:gd name="connsiteY6" fmla="*/ 629703 h 684294"/>
                <a:gd name="connsiteX7" fmla="*/ 1856095 w 1871818"/>
                <a:gd name="connsiteY7" fmla="*/ 643350 h 684294"/>
                <a:gd name="connsiteX0" fmla="*/ 0 w 1871818"/>
                <a:gd name="connsiteY0" fmla="*/ 686432 h 686432"/>
                <a:gd name="connsiteX1" fmla="*/ 668740 w 1871818"/>
                <a:gd name="connsiteY1" fmla="*/ 563602 h 686432"/>
                <a:gd name="connsiteX2" fmla="*/ 887105 w 1871818"/>
                <a:gd name="connsiteY2" fmla="*/ 167817 h 686432"/>
                <a:gd name="connsiteX3" fmla="*/ 1064525 w 1871818"/>
                <a:gd name="connsiteY3" fmla="*/ 4044 h 686432"/>
                <a:gd name="connsiteX4" fmla="*/ 1214650 w 1871818"/>
                <a:gd name="connsiteY4" fmla="*/ 317942 h 686432"/>
                <a:gd name="connsiteX5" fmla="*/ 1514901 w 1871818"/>
                <a:gd name="connsiteY5" fmla="*/ 495363 h 686432"/>
                <a:gd name="connsiteX6" fmla="*/ 1842447 w 1871818"/>
                <a:gd name="connsiteY6" fmla="*/ 631841 h 686432"/>
                <a:gd name="connsiteX7" fmla="*/ 1856095 w 1871818"/>
                <a:gd name="connsiteY7" fmla="*/ 645488 h 686432"/>
                <a:gd name="connsiteX0" fmla="*/ 0 w 1886753"/>
                <a:gd name="connsiteY0" fmla="*/ 686432 h 686432"/>
                <a:gd name="connsiteX1" fmla="*/ 668740 w 1886753"/>
                <a:gd name="connsiteY1" fmla="*/ 563602 h 686432"/>
                <a:gd name="connsiteX2" fmla="*/ 887105 w 1886753"/>
                <a:gd name="connsiteY2" fmla="*/ 167817 h 686432"/>
                <a:gd name="connsiteX3" fmla="*/ 1064525 w 1886753"/>
                <a:gd name="connsiteY3" fmla="*/ 4044 h 686432"/>
                <a:gd name="connsiteX4" fmla="*/ 1214650 w 1886753"/>
                <a:gd name="connsiteY4" fmla="*/ 317942 h 686432"/>
                <a:gd name="connsiteX5" fmla="*/ 1310184 w 1886753"/>
                <a:gd name="connsiteY5" fmla="*/ 604545 h 686432"/>
                <a:gd name="connsiteX6" fmla="*/ 1842447 w 1886753"/>
                <a:gd name="connsiteY6" fmla="*/ 631841 h 686432"/>
                <a:gd name="connsiteX7" fmla="*/ 1856095 w 1886753"/>
                <a:gd name="connsiteY7" fmla="*/ 645488 h 686432"/>
                <a:gd name="connsiteX0" fmla="*/ 0 w 1882750"/>
                <a:gd name="connsiteY0" fmla="*/ 686432 h 686432"/>
                <a:gd name="connsiteX1" fmla="*/ 668740 w 1882750"/>
                <a:gd name="connsiteY1" fmla="*/ 563602 h 686432"/>
                <a:gd name="connsiteX2" fmla="*/ 887105 w 1882750"/>
                <a:gd name="connsiteY2" fmla="*/ 167817 h 686432"/>
                <a:gd name="connsiteX3" fmla="*/ 1064525 w 1882750"/>
                <a:gd name="connsiteY3" fmla="*/ 4044 h 686432"/>
                <a:gd name="connsiteX4" fmla="*/ 1214650 w 1882750"/>
                <a:gd name="connsiteY4" fmla="*/ 317942 h 686432"/>
                <a:gd name="connsiteX5" fmla="*/ 1364775 w 1882750"/>
                <a:gd name="connsiteY5" fmla="*/ 577250 h 686432"/>
                <a:gd name="connsiteX6" fmla="*/ 1842447 w 1882750"/>
                <a:gd name="connsiteY6" fmla="*/ 631841 h 686432"/>
                <a:gd name="connsiteX7" fmla="*/ 1856095 w 1882750"/>
                <a:gd name="connsiteY7" fmla="*/ 645488 h 686432"/>
                <a:gd name="connsiteX0" fmla="*/ 0 w 1882750"/>
                <a:gd name="connsiteY0" fmla="*/ 753358 h 753358"/>
                <a:gd name="connsiteX1" fmla="*/ 668740 w 1882750"/>
                <a:gd name="connsiteY1" fmla="*/ 630528 h 753358"/>
                <a:gd name="connsiteX2" fmla="*/ 887105 w 1882750"/>
                <a:gd name="connsiteY2" fmla="*/ 234743 h 753358"/>
                <a:gd name="connsiteX3" fmla="*/ 1023582 w 1882750"/>
                <a:gd name="connsiteY3" fmla="*/ 2731 h 753358"/>
                <a:gd name="connsiteX4" fmla="*/ 1214650 w 1882750"/>
                <a:gd name="connsiteY4" fmla="*/ 384868 h 753358"/>
                <a:gd name="connsiteX5" fmla="*/ 1364775 w 1882750"/>
                <a:gd name="connsiteY5" fmla="*/ 644176 h 753358"/>
                <a:gd name="connsiteX6" fmla="*/ 1842447 w 1882750"/>
                <a:gd name="connsiteY6" fmla="*/ 698767 h 753358"/>
                <a:gd name="connsiteX7" fmla="*/ 1856095 w 1882750"/>
                <a:gd name="connsiteY7" fmla="*/ 712414 h 753358"/>
                <a:gd name="connsiteX0" fmla="*/ 0 w 1882750"/>
                <a:gd name="connsiteY0" fmla="*/ 751060 h 751060"/>
                <a:gd name="connsiteX1" fmla="*/ 668740 w 1882750"/>
                <a:gd name="connsiteY1" fmla="*/ 628230 h 751060"/>
                <a:gd name="connsiteX2" fmla="*/ 887105 w 1882750"/>
                <a:gd name="connsiteY2" fmla="*/ 232445 h 751060"/>
                <a:gd name="connsiteX3" fmla="*/ 1023582 w 1882750"/>
                <a:gd name="connsiteY3" fmla="*/ 433 h 751060"/>
                <a:gd name="connsiteX4" fmla="*/ 1187354 w 1882750"/>
                <a:gd name="connsiteY4" fmla="*/ 287036 h 751060"/>
                <a:gd name="connsiteX5" fmla="*/ 1364775 w 1882750"/>
                <a:gd name="connsiteY5" fmla="*/ 641878 h 751060"/>
                <a:gd name="connsiteX6" fmla="*/ 1842447 w 1882750"/>
                <a:gd name="connsiteY6" fmla="*/ 696469 h 751060"/>
                <a:gd name="connsiteX7" fmla="*/ 1856095 w 1882750"/>
                <a:gd name="connsiteY7" fmla="*/ 710116 h 751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82750" h="751060">
                  <a:moveTo>
                    <a:pt x="0" y="751060"/>
                  </a:moveTo>
                  <a:cubicBezTo>
                    <a:pt x="201304" y="670310"/>
                    <a:pt x="520889" y="714666"/>
                    <a:pt x="668740" y="628230"/>
                  </a:cubicBezTo>
                  <a:cubicBezTo>
                    <a:pt x="816591" y="541794"/>
                    <a:pt x="827965" y="337078"/>
                    <a:pt x="887105" y="232445"/>
                  </a:cubicBezTo>
                  <a:cubicBezTo>
                    <a:pt x="946245" y="127812"/>
                    <a:pt x="973541" y="-8666"/>
                    <a:pt x="1023582" y="433"/>
                  </a:cubicBezTo>
                  <a:cubicBezTo>
                    <a:pt x="1073624" y="9532"/>
                    <a:pt x="1130489" y="180129"/>
                    <a:pt x="1187354" y="287036"/>
                  </a:cubicBezTo>
                  <a:cubicBezTo>
                    <a:pt x="1244220" y="393944"/>
                    <a:pt x="1255593" y="573639"/>
                    <a:pt x="1364775" y="641878"/>
                  </a:cubicBezTo>
                  <a:cubicBezTo>
                    <a:pt x="1473957" y="710117"/>
                    <a:pt x="1760560" y="685096"/>
                    <a:pt x="1842447" y="696469"/>
                  </a:cubicBezTo>
                  <a:cubicBezTo>
                    <a:pt x="1924334" y="707842"/>
                    <a:pt x="1856095" y="710116"/>
                    <a:pt x="1856095" y="710116"/>
                  </a:cubicBez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cxnSp>
          <p:nvCxnSpPr>
            <p:cNvPr id="8" name="Conector recto 7"/>
            <p:cNvCxnSpPr/>
            <p:nvPr/>
          </p:nvCxnSpPr>
          <p:spPr>
            <a:xfrm flipH="1">
              <a:off x="6588224" y="1700808"/>
              <a:ext cx="2345464" cy="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uadroTexto 10"/>
            <p:cNvSpPr txBox="1"/>
            <p:nvPr/>
          </p:nvSpPr>
          <p:spPr>
            <a:xfrm>
              <a:off x="7205280" y="1628800"/>
              <a:ext cx="15449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_tradnl" sz="1600" b="0">
                  <a:solidFill>
                    <a:srgbClr val="572314"/>
                  </a:solidFill>
                  <a:effectLst>
                    <a:outerShdw blurRad="50000" dist="30000" dir="5400000" algn="tl" rotWithShape="0">
                      <a:srgbClr val="000000">
                        <a:alpha val="30000"/>
                      </a:srgbClr>
                    </a:outerShdw>
                  </a:effectLst>
                  <a:latin typeface="+mj-lt"/>
                </a:rPr>
                <a:t>Corte uso suelo</a:t>
              </a:r>
              <a:endParaRPr lang="es-ES_tradnl" sz="1600" b="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66857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  <a:latin typeface="Times New Roman" charset="0"/>
              </a:rPr>
              <a:t>Propiedades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charset="0"/>
              </a:rPr>
              <a:t>Renta</a:t>
            </a:r>
            <a:r>
              <a:rPr lang="en-US" dirty="0">
                <a:latin typeface="Times New Roman" charset="0"/>
              </a:rPr>
              <a:t> del </a:t>
            </a:r>
            <a:r>
              <a:rPr lang="en-US" dirty="0" err="1">
                <a:latin typeface="Times New Roman" charset="0"/>
              </a:rPr>
              <a:t>suelo</a:t>
            </a:r>
            <a:r>
              <a:rPr lang="en-US" dirty="0">
                <a:latin typeface="Times New Roman" charset="0"/>
              </a:rPr>
              <a:t> y </a:t>
            </a:r>
            <a:r>
              <a:rPr lang="en-US" dirty="0" err="1">
                <a:latin typeface="Times New Roman" charset="0"/>
              </a:rPr>
              <a:t>propiedades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 err="1">
                <a:latin typeface="Times New Roman" charset="0"/>
              </a:rPr>
              <a:t>decrece</a:t>
            </a:r>
            <a:r>
              <a:rPr lang="en-US" dirty="0">
                <a:latin typeface="Times New Roman" charset="0"/>
              </a:rPr>
              <a:t> con </a:t>
            </a:r>
            <a:r>
              <a:rPr lang="en-US" dirty="0" err="1">
                <a:latin typeface="Times New Roman" charset="0"/>
              </a:rPr>
              <a:t>distancia</a:t>
            </a:r>
            <a:r>
              <a:rPr lang="en-US" dirty="0">
                <a:latin typeface="Times New Roman" charset="0"/>
              </a:rPr>
              <a:t> (con el </a:t>
            </a:r>
            <a:r>
              <a:rPr lang="en-US" dirty="0" err="1">
                <a:latin typeface="Times New Roman" charset="0"/>
              </a:rPr>
              <a:t>acceso</a:t>
            </a:r>
            <a:r>
              <a:rPr lang="en-US" dirty="0">
                <a:latin typeface="Times New Roman" charset="0"/>
              </a:rPr>
              <a:t>)</a:t>
            </a:r>
          </a:p>
          <a:p>
            <a:r>
              <a:rPr lang="en-US" dirty="0">
                <a:latin typeface="Times New Roman" charset="0"/>
              </a:rPr>
              <a:t>A mayor </a:t>
            </a:r>
            <a:r>
              <a:rPr lang="en-US" dirty="0" err="1">
                <a:latin typeface="Times New Roman" charset="0"/>
              </a:rPr>
              <a:t>distancia</a:t>
            </a:r>
            <a:r>
              <a:rPr lang="en-US" dirty="0">
                <a:latin typeface="Times New Roman" charset="0"/>
              </a:rPr>
              <a:t> del </a:t>
            </a:r>
            <a:r>
              <a:rPr lang="en-US" dirty="0" err="1">
                <a:latin typeface="Times New Roman" charset="0"/>
              </a:rPr>
              <a:t>centro</a:t>
            </a:r>
            <a:r>
              <a:rPr lang="en-US" dirty="0">
                <a:latin typeface="Times New Roman" charset="0"/>
              </a:rPr>
              <a:t> mayor </a:t>
            </a:r>
            <a:r>
              <a:rPr lang="en-US" dirty="0" err="1">
                <a:latin typeface="Times New Roman" charset="0"/>
              </a:rPr>
              <a:t>consumo</a:t>
            </a:r>
            <a:r>
              <a:rPr lang="en-US" dirty="0">
                <a:latin typeface="Times New Roman" charset="0"/>
              </a:rPr>
              <a:t> de </a:t>
            </a:r>
            <a:r>
              <a:rPr lang="en-US" dirty="0" err="1">
                <a:latin typeface="Times New Roman" charset="0"/>
              </a:rPr>
              <a:t>terreno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 err="1">
                <a:latin typeface="Times New Roman" charset="0"/>
              </a:rPr>
              <a:t>por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 err="1">
                <a:latin typeface="Times New Roman" charset="0"/>
              </a:rPr>
              <a:t>hogar</a:t>
            </a:r>
            <a:r>
              <a:rPr lang="en-US" dirty="0">
                <a:latin typeface="Times New Roman" charset="0"/>
              </a:rPr>
              <a:t> y </a:t>
            </a:r>
            <a:r>
              <a:rPr lang="en-US" dirty="0" err="1">
                <a:latin typeface="Times New Roman" charset="0"/>
              </a:rPr>
              <a:t>menor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 err="1">
                <a:latin typeface="Times New Roman" charset="0"/>
              </a:rPr>
              <a:t>densidad</a:t>
            </a:r>
            <a:endParaRPr lang="en-US" dirty="0">
              <a:latin typeface="Times New Roman" charset="0"/>
            </a:endParaRP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7AE4F6-B4E9-AE44-BBAB-F1A4A203B992}" type="slidenum">
              <a:rPr lang="es-CL" sz="1400" b="0"/>
              <a:pPr/>
              <a:t>24</a:t>
            </a:fld>
            <a:endParaRPr lang="es-CL" sz="1400" b="0"/>
          </a:p>
        </p:txBody>
      </p:sp>
    </p:spTree>
    <p:extLst>
      <p:ext uri="{BB962C8B-B14F-4D97-AF65-F5344CB8AC3E}">
        <p14:creationId xmlns:p14="http://schemas.microsoft.com/office/powerpoint/2010/main" val="1973802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35062" y="928689"/>
            <a:ext cx="8153400" cy="609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defTabSz="762000" fontAlgn="auto">
              <a:spcAft>
                <a:spcPts val="0"/>
              </a:spcAft>
              <a:defRPr/>
            </a:pPr>
            <a:r>
              <a:rPr lang="es-ES_tradnl" sz="32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Modelo clásico1: </a:t>
            </a:r>
            <a:br>
              <a:rPr lang="es-ES_tradnl" sz="32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</a:br>
            <a:r>
              <a:rPr lang="es-ES_tradnl" sz="32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Teoría de la renta agrícola, monocultivo</a:t>
            </a:r>
            <a:br>
              <a:rPr lang="es-ES_tradnl" sz="32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</a:br>
            <a:r>
              <a:rPr lang="es-ES_tradnl" sz="27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Von </a:t>
            </a:r>
            <a:r>
              <a:rPr lang="es-ES_tradnl" sz="2700" b="1" dirty="0" err="1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Thunen</a:t>
            </a:r>
            <a:r>
              <a:rPr lang="es-ES_tradnl" sz="27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 (1863)</a:t>
            </a:r>
          </a:p>
        </p:txBody>
      </p:sp>
      <p:sp>
        <p:nvSpPr>
          <p:cNvPr id="184323" name="Line 3"/>
          <p:cNvSpPr>
            <a:spLocks noChangeShapeType="1"/>
          </p:cNvSpPr>
          <p:nvPr/>
        </p:nvSpPr>
        <p:spPr bwMode="auto">
          <a:xfrm>
            <a:off x="4191000" y="2163763"/>
            <a:ext cx="0" cy="2995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4324" name="Line 4"/>
          <p:cNvSpPr>
            <a:spLocks noChangeShapeType="1"/>
          </p:cNvSpPr>
          <p:nvPr/>
        </p:nvSpPr>
        <p:spPr bwMode="auto">
          <a:xfrm>
            <a:off x="4191000" y="5135563"/>
            <a:ext cx="4419600" cy="46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5546725" y="2376488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>
                <a:cs typeface="+mn-cs"/>
              </a:rPr>
              <a:t>S</a:t>
            </a:r>
            <a:r>
              <a:rPr lang="es-ES_tradnl" sz="2000" b="0" baseline="-25000">
                <a:cs typeface="+mn-cs"/>
              </a:rPr>
              <a:t>i</a:t>
            </a:r>
            <a:r>
              <a:rPr lang="es-ES_tradnl" b="0">
                <a:cs typeface="+mn-cs"/>
              </a:rPr>
              <a:t> = </a:t>
            </a:r>
            <a:r>
              <a:rPr lang="es-ES_tradnl">
                <a:cs typeface="+mn-cs"/>
              </a:rPr>
              <a:t>q</a:t>
            </a:r>
            <a:r>
              <a:rPr lang="es-ES_tradnl" sz="2000" b="0">
                <a:cs typeface="+mn-cs"/>
              </a:rPr>
              <a:t> </a:t>
            </a:r>
            <a:r>
              <a:rPr lang="es-ES_tradnl" b="0">
                <a:cs typeface="+mn-cs"/>
              </a:rPr>
              <a:t>(</a:t>
            </a:r>
            <a:r>
              <a:rPr lang="es-ES_tradnl">
                <a:cs typeface="+mn-cs"/>
              </a:rPr>
              <a:t>p</a:t>
            </a:r>
            <a:r>
              <a:rPr lang="es-ES_tradnl" b="0">
                <a:cs typeface="+mn-cs"/>
              </a:rPr>
              <a:t>-</a:t>
            </a:r>
            <a:r>
              <a:rPr lang="es-ES_tradnl">
                <a:cs typeface="+mn-cs"/>
              </a:rPr>
              <a:t>c</a:t>
            </a:r>
            <a:r>
              <a:rPr lang="es-ES_tradnl" b="0">
                <a:cs typeface="+mn-cs"/>
              </a:rPr>
              <a:t>-</a:t>
            </a:r>
            <a:r>
              <a:rPr lang="es-ES_tradnl">
                <a:cs typeface="+mn-cs"/>
              </a:rPr>
              <a:t>k</a:t>
            </a:r>
            <a:r>
              <a:rPr lang="es-ES_tradnl" sz="2000" b="0">
                <a:cs typeface="+mn-cs"/>
              </a:rPr>
              <a:t>·</a:t>
            </a:r>
            <a:r>
              <a:rPr lang="es-ES_tradnl">
                <a:cs typeface="+mn-cs"/>
              </a:rPr>
              <a:t>d</a:t>
            </a:r>
            <a:r>
              <a:rPr lang="es-ES_tradnl" sz="2000" b="0" baseline="-25000">
                <a:cs typeface="+mn-cs"/>
              </a:rPr>
              <a:t>i</a:t>
            </a:r>
            <a:r>
              <a:rPr lang="es-ES_tradnl" b="0">
                <a:cs typeface="+mn-cs"/>
              </a:rPr>
              <a:t>)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3489325" y="1995488"/>
            <a:ext cx="542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b="0">
                <a:cs typeface="+mn-cs"/>
              </a:rPr>
              <a:t>S</a:t>
            </a:r>
            <a:endParaRPr lang="es-ES_tradnl" sz="1800" b="0">
              <a:cs typeface="+mn-cs"/>
            </a:endParaRPr>
          </a:p>
        </p:txBody>
      </p:sp>
      <p:sp>
        <p:nvSpPr>
          <p:cNvPr id="184327" name="Line 7"/>
          <p:cNvSpPr>
            <a:spLocks noChangeShapeType="1"/>
          </p:cNvSpPr>
          <p:nvPr/>
        </p:nvSpPr>
        <p:spPr bwMode="auto">
          <a:xfrm>
            <a:off x="4191000" y="2697163"/>
            <a:ext cx="3814763" cy="244475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4328" name="Rectangle 8"/>
          <p:cNvSpPr>
            <a:spLocks noChangeArrowheads="1"/>
          </p:cNvSpPr>
          <p:nvPr/>
        </p:nvSpPr>
        <p:spPr bwMode="auto">
          <a:xfrm>
            <a:off x="5546725" y="5241925"/>
            <a:ext cx="258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i</a:t>
            </a:r>
          </a:p>
        </p:txBody>
      </p:sp>
      <p:sp>
        <p:nvSpPr>
          <p:cNvPr id="184329" name="Line 9"/>
          <p:cNvSpPr>
            <a:spLocks noChangeShapeType="1"/>
          </p:cNvSpPr>
          <p:nvPr/>
        </p:nvSpPr>
        <p:spPr bwMode="auto">
          <a:xfrm flipV="1">
            <a:off x="5638800" y="3611563"/>
            <a:ext cx="0" cy="149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4330" name="Line 10"/>
          <p:cNvSpPr>
            <a:spLocks noChangeShapeType="1"/>
          </p:cNvSpPr>
          <p:nvPr/>
        </p:nvSpPr>
        <p:spPr bwMode="auto">
          <a:xfrm flipH="1">
            <a:off x="4191000" y="3611563"/>
            <a:ext cx="14795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4331" name="Rectangle 11"/>
          <p:cNvSpPr>
            <a:spLocks noChangeArrowheads="1"/>
          </p:cNvSpPr>
          <p:nvPr/>
        </p:nvSpPr>
        <p:spPr bwMode="auto">
          <a:xfrm>
            <a:off x="3784600" y="3367088"/>
            <a:ext cx="63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b="0">
                <a:cs typeface="+mn-cs"/>
              </a:rPr>
              <a:t>S</a:t>
            </a:r>
            <a:r>
              <a:rPr lang="es-ES_tradnl" sz="2000" b="0" baseline="-25000">
                <a:cs typeface="+mn-cs"/>
              </a:rPr>
              <a:t>i</a:t>
            </a:r>
            <a:endParaRPr lang="es-ES_tradnl" sz="2000" b="0">
              <a:cs typeface="+mn-cs"/>
            </a:endParaRPr>
          </a:p>
        </p:txBody>
      </p:sp>
      <p:sp>
        <p:nvSpPr>
          <p:cNvPr id="184332" name="Line 12"/>
          <p:cNvSpPr>
            <a:spLocks noChangeShapeType="1"/>
          </p:cNvSpPr>
          <p:nvPr/>
        </p:nvSpPr>
        <p:spPr bwMode="auto">
          <a:xfrm flipH="1">
            <a:off x="6019800" y="2773363"/>
            <a:ext cx="388938" cy="94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4334" name="Rectangle 14"/>
          <p:cNvSpPr>
            <a:spLocks noChangeArrowheads="1"/>
          </p:cNvSpPr>
          <p:nvPr/>
        </p:nvSpPr>
        <p:spPr bwMode="auto">
          <a:xfrm>
            <a:off x="1660525" y="5821363"/>
            <a:ext cx="6192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Valle plano, con información perfecta y plena competencia</a:t>
            </a: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7832725" y="5165725"/>
            <a:ext cx="361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>
                <a:cs typeface="+mn-cs"/>
              </a:rPr>
              <a:t>L</a:t>
            </a:r>
          </a:p>
        </p:txBody>
      </p:sp>
      <p:sp>
        <p:nvSpPr>
          <p:cNvPr id="184336" name="Rectangle 16"/>
          <p:cNvSpPr>
            <a:spLocks noChangeArrowheads="1"/>
          </p:cNvSpPr>
          <p:nvPr/>
        </p:nvSpPr>
        <p:spPr bwMode="auto">
          <a:xfrm>
            <a:off x="4098925" y="52419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0</a:t>
            </a: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1736725" y="6278563"/>
            <a:ext cx="6950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Si  S</a:t>
            </a:r>
            <a:r>
              <a:rPr lang="es-ES_tradnl" sz="2000" b="0" baseline="-25000">
                <a:cs typeface="+mn-cs"/>
              </a:rPr>
              <a:t>i</a:t>
            </a:r>
            <a:r>
              <a:rPr lang="es-ES_tradnl" sz="2000" b="0">
                <a:cs typeface="+mn-cs"/>
              </a:rPr>
              <a:t>=renta en i   entonces  cualquier lote es indiferente</a:t>
            </a: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3790950" y="2468563"/>
            <a:ext cx="407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s-ES_tradnl" sz="2000" b="0">
                <a:cs typeface="+mn-cs"/>
              </a:rPr>
              <a:t>S</a:t>
            </a:r>
            <a:r>
              <a:rPr lang="es-ES_tradnl" sz="2000" b="0" baseline="30000">
                <a:cs typeface="+mn-cs"/>
              </a:rPr>
              <a:t>0</a:t>
            </a:r>
            <a:endParaRPr lang="es-ES_tradnl" sz="2000" b="0" baseline="-25000">
              <a:cs typeface="+mn-cs"/>
            </a:endParaRPr>
          </a:p>
        </p:txBody>
      </p:sp>
      <p:sp>
        <p:nvSpPr>
          <p:cNvPr id="184341" name="Text Box 21"/>
          <p:cNvSpPr txBox="1">
            <a:spLocks noChangeArrowheads="1"/>
          </p:cNvSpPr>
          <p:nvPr/>
        </p:nvSpPr>
        <p:spPr bwMode="auto">
          <a:xfrm>
            <a:off x="228600" y="2581275"/>
            <a:ext cx="3375025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5715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7145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s-ES_tradnl" sz="2000" b="0" dirty="0">
                <a:cs typeface="+mn-cs"/>
              </a:rPr>
              <a:t>q: cantidad producida por m</a:t>
            </a:r>
            <a:r>
              <a:rPr lang="es-ES_tradnl" sz="2000" b="0" baseline="30000" dirty="0">
                <a:cs typeface="+mn-cs"/>
              </a:rPr>
              <a:t>2</a:t>
            </a:r>
            <a:endParaRPr lang="es-ES_tradnl" sz="2000" b="0" dirty="0">
              <a:cs typeface="+mn-cs"/>
            </a:endParaRPr>
          </a:p>
          <a:p>
            <a:pPr>
              <a:defRPr/>
            </a:pPr>
            <a:r>
              <a:rPr lang="es-ES_tradnl" sz="2000" b="0" dirty="0">
                <a:cs typeface="+mn-cs"/>
              </a:rPr>
              <a:t>p: precio unitario de venta en 0</a:t>
            </a:r>
          </a:p>
          <a:p>
            <a:pPr>
              <a:defRPr/>
            </a:pPr>
            <a:r>
              <a:rPr lang="es-ES_tradnl" sz="2000" b="0" dirty="0">
                <a:cs typeface="+mn-cs"/>
              </a:rPr>
              <a:t>c: costo unitario de producción</a:t>
            </a:r>
          </a:p>
          <a:p>
            <a:pPr>
              <a:defRPr/>
            </a:pPr>
            <a:r>
              <a:rPr lang="es-ES_tradnl" sz="2000" b="0" dirty="0">
                <a:cs typeface="+mn-cs"/>
              </a:rPr>
              <a:t> k: costo unitario de </a:t>
            </a:r>
            <a:r>
              <a:rPr lang="es-ES_tradnl" sz="1800" b="0" dirty="0">
                <a:cs typeface="+mn-cs"/>
              </a:rPr>
              <a:t>transporte</a:t>
            </a:r>
          </a:p>
          <a:p>
            <a:pPr>
              <a:defRPr/>
            </a:pPr>
            <a:r>
              <a:rPr lang="es-ES_tradnl" sz="2000" b="0" dirty="0">
                <a:cs typeface="+mn-cs"/>
              </a:rPr>
              <a:t>d: distancia de 0 a i </a:t>
            </a:r>
          </a:p>
          <a:p>
            <a:pPr>
              <a:defRPr/>
            </a:pPr>
            <a:endParaRPr lang="es-ES_tradnl" sz="2000" b="0" dirty="0"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81000" y="381000"/>
            <a:ext cx="7696200" cy="609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defTabSz="762000" fontAlgn="auto">
              <a:spcAft>
                <a:spcPts val="0"/>
              </a:spcAft>
              <a:defRPr/>
            </a:pPr>
            <a:r>
              <a:rPr lang="es-ES_tradnl" sz="32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Modelo de la renta agrícola: monocultivo</a:t>
            </a:r>
            <a:br>
              <a:rPr lang="es-ES_tradnl" sz="32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</a:br>
            <a:endParaRPr lang="es-ES_tradnl" sz="2400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193539" name="Line 1027"/>
          <p:cNvSpPr>
            <a:spLocks noChangeShapeType="1"/>
          </p:cNvSpPr>
          <p:nvPr/>
        </p:nvSpPr>
        <p:spPr bwMode="auto">
          <a:xfrm>
            <a:off x="3886200" y="1752600"/>
            <a:ext cx="0" cy="2995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40" name="Line 1028"/>
          <p:cNvSpPr>
            <a:spLocks noChangeShapeType="1"/>
          </p:cNvSpPr>
          <p:nvPr/>
        </p:nvSpPr>
        <p:spPr bwMode="auto">
          <a:xfrm>
            <a:off x="3886200" y="4724400"/>
            <a:ext cx="495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41" name="Rectangle 1029"/>
          <p:cNvSpPr>
            <a:spLocks noChangeArrowheads="1"/>
          </p:cNvSpPr>
          <p:nvPr/>
        </p:nvSpPr>
        <p:spPr bwMode="auto">
          <a:xfrm>
            <a:off x="5241925" y="1965325"/>
            <a:ext cx="32924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Cono de mercado</a:t>
            </a:r>
            <a:endParaRPr lang="es-ES_tradnl" b="0">
              <a:cs typeface="+mn-cs"/>
            </a:endParaRPr>
          </a:p>
        </p:txBody>
      </p:sp>
      <p:sp>
        <p:nvSpPr>
          <p:cNvPr id="193542" name="Rectangle 1030"/>
          <p:cNvSpPr>
            <a:spLocks noChangeArrowheads="1"/>
          </p:cNvSpPr>
          <p:nvPr/>
        </p:nvSpPr>
        <p:spPr bwMode="auto">
          <a:xfrm>
            <a:off x="3184525" y="1584325"/>
            <a:ext cx="542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b="0">
                <a:cs typeface="+mn-cs"/>
              </a:rPr>
              <a:t>S</a:t>
            </a:r>
            <a:r>
              <a:rPr lang="es-ES_tradnl" sz="1800" b="0">
                <a:cs typeface="+mn-cs"/>
              </a:rPr>
              <a:t>m</a:t>
            </a:r>
          </a:p>
        </p:txBody>
      </p:sp>
      <p:sp>
        <p:nvSpPr>
          <p:cNvPr id="193543" name="Line 1031"/>
          <p:cNvSpPr>
            <a:spLocks noChangeShapeType="1"/>
          </p:cNvSpPr>
          <p:nvPr/>
        </p:nvSpPr>
        <p:spPr bwMode="auto">
          <a:xfrm>
            <a:off x="3886200" y="2286000"/>
            <a:ext cx="3814763" cy="244475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44" name="Rectangle 1032"/>
          <p:cNvSpPr>
            <a:spLocks noChangeArrowheads="1"/>
          </p:cNvSpPr>
          <p:nvPr/>
        </p:nvSpPr>
        <p:spPr bwMode="auto">
          <a:xfrm>
            <a:off x="5241925" y="4830763"/>
            <a:ext cx="258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j</a:t>
            </a:r>
          </a:p>
        </p:txBody>
      </p:sp>
      <p:sp>
        <p:nvSpPr>
          <p:cNvPr id="193545" name="Line 1033"/>
          <p:cNvSpPr>
            <a:spLocks noChangeShapeType="1"/>
          </p:cNvSpPr>
          <p:nvPr/>
        </p:nvSpPr>
        <p:spPr bwMode="auto">
          <a:xfrm flipV="1">
            <a:off x="5334000" y="3200400"/>
            <a:ext cx="0" cy="149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46" name="Line 1034"/>
          <p:cNvSpPr>
            <a:spLocks noChangeShapeType="1"/>
          </p:cNvSpPr>
          <p:nvPr/>
        </p:nvSpPr>
        <p:spPr bwMode="auto">
          <a:xfrm flipH="1">
            <a:off x="3886200" y="3200400"/>
            <a:ext cx="14795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47" name="Rectangle 1035"/>
          <p:cNvSpPr>
            <a:spLocks noChangeArrowheads="1"/>
          </p:cNvSpPr>
          <p:nvPr/>
        </p:nvSpPr>
        <p:spPr bwMode="auto">
          <a:xfrm>
            <a:off x="3260725" y="2955925"/>
            <a:ext cx="63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b="0">
                <a:cs typeface="+mn-cs"/>
              </a:rPr>
              <a:t>S</a:t>
            </a:r>
            <a:r>
              <a:rPr lang="es-ES_tradnl" sz="2000" b="0">
                <a:cs typeface="+mn-cs"/>
              </a:rPr>
              <a:t>mj</a:t>
            </a:r>
          </a:p>
        </p:txBody>
      </p:sp>
      <p:sp>
        <p:nvSpPr>
          <p:cNvPr id="193548" name="Line 1036"/>
          <p:cNvSpPr>
            <a:spLocks noChangeShapeType="1"/>
          </p:cNvSpPr>
          <p:nvPr/>
        </p:nvSpPr>
        <p:spPr bwMode="auto">
          <a:xfrm flipH="1">
            <a:off x="5715000" y="2362200"/>
            <a:ext cx="388938" cy="946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50" name="Rectangle 1038"/>
          <p:cNvSpPr>
            <a:spLocks noChangeArrowheads="1"/>
          </p:cNvSpPr>
          <p:nvPr/>
        </p:nvSpPr>
        <p:spPr bwMode="auto">
          <a:xfrm>
            <a:off x="1660525" y="5821363"/>
            <a:ext cx="6192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Valle plano, con información perfecta y plena competencia</a:t>
            </a:r>
          </a:p>
        </p:txBody>
      </p:sp>
      <p:sp>
        <p:nvSpPr>
          <p:cNvPr id="193551" name="Rectangle 1039"/>
          <p:cNvSpPr>
            <a:spLocks noChangeArrowheads="1"/>
          </p:cNvSpPr>
          <p:nvPr/>
        </p:nvSpPr>
        <p:spPr bwMode="auto">
          <a:xfrm>
            <a:off x="7527925" y="4754563"/>
            <a:ext cx="361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>
                <a:cs typeface="+mn-cs"/>
              </a:rPr>
              <a:t>L</a:t>
            </a:r>
          </a:p>
        </p:txBody>
      </p:sp>
      <p:sp>
        <p:nvSpPr>
          <p:cNvPr id="193552" name="Rectangle 1040"/>
          <p:cNvSpPr>
            <a:spLocks noChangeArrowheads="1"/>
          </p:cNvSpPr>
          <p:nvPr/>
        </p:nvSpPr>
        <p:spPr bwMode="auto">
          <a:xfrm>
            <a:off x="3794125" y="48307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0</a:t>
            </a:r>
          </a:p>
        </p:txBody>
      </p:sp>
      <p:sp>
        <p:nvSpPr>
          <p:cNvPr id="193553" name="Oval 1041"/>
          <p:cNvSpPr>
            <a:spLocks noChangeArrowheads="1"/>
          </p:cNvSpPr>
          <p:nvPr/>
        </p:nvSpPr>
        <p:spPr bwMode="auto">
          <a:xfrm>
            <a:off x="387350" y="3968750"/>
            <a:ext cx="7302500" cy="17399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3554" name="Rectangle 1042"/>
          <p:cNvSpPr>
            <a:spLocks noChangeArrowheads="1"/>
          </p:cNvSpPr>
          <p:nvPr/>
        </p:nvSpPr>
        <p:spPr bwMode="auto">
          <a:xfrm>
            <a:off x="5241925" y="1554163"/>
            <a:ext cx="2193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>
                <a:cs typeface="+mn-cs"/>
              </a:rPr>
              <a:t>Excedente o  renta</a:t>
            </a:r>
          </a:p>
        </p:txBody>
      </p:sp>
      <p:sp>
        <p:nvSpPr>
          <p:cNvPr id="193555" name="Rectangle 1043"/>
          <p:cNvSpPr>
            <a:spLocks noChangeArrowheads="1"/>
          </p:cNvSpPr>
          <p:nvPr/>
        </p:nvSpPr>
        <p:spPr bwMode="auto">
          <a:xfrm>
            <a:off x="1736725" y="6278563"/>
            <a:ext cx="5807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 b="0">
                <a:cs typeface="+mn-cs"/>
              </a:rPr>
              <a:t>Si  Smj=renta j   entonces  cualquier lote es indiferente</a:t>
            </a:r>
          </a:p>
        </p:txBody>
      </p:sp>
      <p:sp>
        <p:nvSpPr>
          <p:cNvPr id="193556" name="Line 1044"/>
          <p:cNvSpPr>
            <a:spLocks noChangeShapeType="1"/>
          </p:cNvSpPr>
          <p:nvPr/>
        </p:nvSpPr>
        <p:spPr bwMode="auto">
          <a:xfrm flipV="1">
            <a:off x="381000" y="2286000"/>
            <a:ext cx="3505200" cy="2438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1000"/>
            <a:ext cx="7772400" cy="685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defTabSz="762000" fontAlgn="auto">
              <a:spcAft>
                <a:spcPts val="0"/>
              </a:spcAft>
              <a:defRPr/>
            </a:pPr>
            <a:r>
              <a:rPr lang="es-ES_tradnl" sz="3200" b="1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Modelo de renta agrícola: multicultivo</a:t>
            </a:r>
            <a:br>
              <a:rPr lang="es-ES_tradnl" sz="3200" b="1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</a:br>
            <a:endParaRPr lang="es-ES_tradnl" sz="3200" b="1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86372" name="Line 4"/>
          <p:cNvSpPr>
            <a:spLocks noChangeShapeType="1"/>
          </p:cNvSpPr>
          <p:nvPr/>
        </p:nvSpPr>
        <p:spPr bwMode="auto">
          <a:xfrm>
            <a:off x="1905000" y="22860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73" name="Line 5"/>
          <p:cNvSpPr>
            <a:spLocks noChangeShapeType="1"/>
          </p:cNvSpPr>
          <p:nvPr/>
        </p:nvSpPr>
        <p:spPr bwMode="auto">
          <a:xfrm>
            <a:off x="1905000" y="5181600"/>
            <a:ext cx="5715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74" name="Rectangle 6"/>
          <p:cNvSpPr>
            <a:spLocks noChangeArrowheads="1"/>
          </p:cNvSpPr>
          <p:nvPr/>
        </p:nvSpPr>
        <p:spPr bwMode="auto">
          <a:xfrm>
            <a:off x="7527925" y="5241925"/>
            <a:ext cx="407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800" b="0">
                <a:cs typeface="+mn-cs"/>
              </a:rPr>
              <a:t>d</a:t>
            </a:r>
            <a:r>
              <a:rPr lang="es-ES_tradnl" sz="2000" b="0" baseline="-25000">
                <a:cs typeface="+mn-cs"/>
              </a:rPr>
              <a:t>i</a:t>
            </a:r>
            <a:endParaRPr lang="es-ES_tradnl" sz="2000" b="0">
              <a:cs typeface="+mn-cs"/>
            </a:endParaRPr>
          </a:p>
        </p:txBody>
      </p:sp>
      <p:sp>
        <p:nvSpPr>
          <p:cNvPr id="186375" name="Rectangle 7"/>
          <p:cNvSpPr>
            <a:spLocks noChangeArrowheads="1"/>
          </p:cNvSpPr>
          <p:nvPr/>
        </p:nvSpPr>
        <p:spPr bwMode="auto">
          <a:xfrm>
            <a:off x="1431925" y="21177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b="0">
                <a:cs typeface="+mn-cs"/>
              </a:rPr>
              <a:t>S</a:t>
            </a:r>
          </a:p>
        </p:txBody>
      </p:sp>
      <p:sp>
        <p:nvSpPr>
          <p:cNvPr id="186376" name="Rectangle 8"/>
          <p:cNvSpPr>
            <a:spLocks noChangeArrowheads="1"/>
          </p:cNvSpPr>
          <p:nvPr/>
        </p:nvSpPr>
        <p:spPr bwMode="auto">
          <a:xfrm>
            <a:off x="3260725" y="5135563"/>
            <a:ext cx="25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78" name="Line 10"/>
          <p:cNvSpPr>
            <a:spLocks noChangeShapeType="1"/>
          </p:cNvSpPr>
          <p:nvPr/>
        </p:nvSpPr>
        <p:spPr bwMode="auto">
          <a:xfrm>
            <a:off x="1905000" y="2971800"/>
            <a:ext cx="17526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79" name="Line 11"/>
          <p:cNvSpPr>
            <a:spLocks noChangeShapeType="1"/>
          </p:cNvSpPr>
          <p:nvPr/>
        </p:nvSpPr>
        <p:spPr bwMode="auto">
          <a:xfrm>
            <a:off x="1905000" y="3733800"/>
            <a:ext cx="3124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80" name="Line 12"/>
          <p:cNvSpPr>
            <a:spLocks noChangeShapeType="1"/>
          </p:cNvSpPr>
          <p:nvPr/>
        </p:nvSpPr>
        <p:spPr bwMode="auto">
          <a:xfrm>
            <a:off x="1905000" y="4419600"/>
            <a:ext cx="50292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81" name="Rectangle 13"/>
          <p:cNvSpPr>
            <a:spLocks noChangeArrowheads="1"/>
          </p:cNvSpPr>
          <p:nvPr/>
        </p:nvSpPr>
        <p:spPr bwMode="auto">
          <a:xfrm>
            <a:off x="2422525" y="3252788"/>
            <a:ext cx="619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1800">
                <a:cs typeface="+mn-cs"/>
              </a:rPr>
              <a:t>m=1</a:t>
            </a:r>
          </a:p>
        </p:txBody>
      </p:sp>
      <p:sp>
        <p:nvSpPr>
          <p:cNvPr id="186382" name="Rectangle 14"/>
          <p:cNvSpPr>
            <a:spLocks noChangeArrowheads="1"/>
          </p:cNvSpPr>
          <p:nvPr/>
        </p:nvSpPr>
        <p:spPr bwMode="auto">
          <a:xfrm>
            <a:off x="3108325" y="4014788"/>
            <a:ext cx="619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1800">
                <a:cs typeface="+mn-cs"/>
              </a:rPr>
              <a:t>m=2</a:t>
            </a:r>
          </a:p>
        </p:txBody>
      </p:sp>
      <p:sp>
        <p:nvSpPr>
          <p:cNvPr id="186383" name="Rectangle 15"/>
          <p:cNvSpPr>
            <a:spLocks noChangeArrowheads="1"/>
          </p:cNvSpPr>
          <p:nvPr/>
        </p:nvSpPr>
        <p:spPr bwMode="auto">
          <a:xfrm>
            <a:off x="5165725" y="4548188"/>
            <a:ext cx="619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1800">
                <a:cs typeface="+mn-cs"/>
              </a:rPr>
              <a:t>m=3</a:t>
            </a:r>
          </a:p>
        </p:txBody>
      </p:sp>
      <p:sp>
        <p:nvSpPr>
          <p:cNvPr id="186384" name="Line 16"/>
          <p:cNvSpPr>
            <a:spLocks noChangeShapeType="1"/>
          </p:cNvSpPr>
          <p:nvPr/>
        </p:nvSpPr>
        <p:spPr bwMode="auto">
          <a:xfrm>
            <a:off x="2819400" y="41910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85" name="Line 17"/>
          <p:cNvSpPr>
            <a:spLocks noChangeShapeType="1"/>
          </p:cNvSpPr>
          <p:nvPr/>
        </p:nvSpPr>
        <p:spPr bwMode="auto">
          <a:xfrm>
            <a:off x="4114800" y="4724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86" name="Rectangle 18"/>
          <p:cNvSpPr>
            <a:spLocks noChangeArrowheads="1"/>
          </p:cNvSpPr>
          <p:nvPr/>
        </p:nvSpPr>
        <p:spPr bwMode="auto">
          <a:xfrm>
            <a:off x="2651125" y="5233988"/>
            <a:ext cx="45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1800">
                <a:cs typeface="+mn-cs"/>
              </a:rPr>
              <a:t>L1</a:t>
            </a:r>
          </a:p>
        </p:txBody>
      </p:sp>
      <p:sp>
        <p:nvSpPr>
          <p:cNvPr id="186387" name="Rectangle 19"/>
          <p:cNvSpPr>
            <a:spLocks noChangeArrowheads="1"/>
          </p:cNvSpPr>
          <p:nvPr/>
        </p:nvSpPr>
        <p:spPr bwMode="auto">
          <a:xfrm>
            <a:off x="4022725" y="5233988"/>
            <a:ext cx="473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1800">
                <a:cs typeface="+mn-cs"/>
              </a:rPr>
              <a:t>L2</a:t>
            </a:r>
          </a:p>
        </p:txBody>
      </p:sp>
      <p:sp>
        <p:nvSpPr>
          <p:cNvPr id="186388" name="Rectangle 20"/>
          <p:cNvSpPr>
            <a:spLocks noChangeArrowheads="1"/>
          </p:cNvSpPr>
          <p:nvPr/>
        </p:nvSpPr>
        <p:spPr bwMode="auto">
          <a:xfrm>
            <a:off x="6613525" y="5233988"/>
            <a:ext cx="473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1800">
                <a:cs typeface="+mn-cs"/>
              </a:rPr>
              <a:t>L3</a:t>
            </a:r>
          </a:p>
        </p:txBody>
      </p:sp>
      <p:sp>
        <p:nvSpPr>
          <p:cNvPr id="186389" name="Line 21"/>
          <p:cNvSpPr>
            <a:spLocks noChangeShapeType="1"/>
          </p:cNvSpPr>
          <p:nvPr/>
        </p:nvSpPr>
        <p:spPr bwMode="auto">
          <a:xfrm>
            <a:off x="1905000" y="5791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0" name="Line 22"/>
          <p:cNvSpPr>
            <a:spLocks noChangeShapeType="1"/>
          </p:cNvSpPr>
          <p:nvPr/>
        </p:nvSpPr>
        <p:spPr bwMode="auto">
          <a:xfrm>
            <a:off x="2819400" y="5791200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1" name="Line 23"/>
          <p:cNvSpPr>
            <a:spLocks noChangeShapeType="1"/>
          </p:cNvSpPr>
          <p:nvPr/>
        </p:nvSpPr>
        <p:spPr bwMode="auto">
          <a:xfrm>
            <a:off x="4191000" y="5791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2" name="Line 24"/>
          <p:cNvSpPr>
            <a:spLocks noChangeShapeType="1"/>
          </p:cNvSpPr>
          <p:nvPr/>
        </p:nvSpPr>
        <p:spPr bwMode="auto">
          <a:xfrm>
            <a:off x="1905000" y="5486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3" name="Line 25"/>
          <p:cNvSpPr>
            <a:spLocks noChangeShapeType="1"/>
          </p:cNvSpPr>
          <p:nvPr/>
        </p:nvSpPr>
        <p:spPr bwMode="auto">
          <a:xfrm>
            <a:off x="2819400" y="5562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4" name="Line 26"/>
          <p:cNvSpPr>
            <a:spLocks noChangeShapeType="1"/>
          </p:cNvSpPr>
          <p:nvPr/>
        </p:nvSpPr>
        <p:spPr bwMode="auto">
          <a:xfrm>
            <a:off x="4191000" y="5562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5" name="Line 27"/>
          <p:cNvSpPr>
            <a:spLocks noChangeShapeType="1"/>
          </p:cNvSpPr>
          <p:nvPr/>
        </p:nvSpPr>
        <p:spPr bwMode="auto">
          <a:xfrm>
            <a:off x="6934200" y="5562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6" name="Rectangle 28"/>
          <p:cNvSpPr>
            <a:spLocks noChangeArrowheads="1"/>
          </p:cNvSpPr>
          <p:nvPr/>
        </p:nvSpPr>
        <p:spPr bwMode="auto">
          <a:xfrm>
            <a:off x="3946525" y="3535363"/>
            <a:ext cx="3825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 sz="2000">
                <a:cs typeface="+mn-cs"/>
              </a:rPr>
              <a:t>Sm</a:t>
            </a:r>
          </a:p>
        </p:txBody>
      </p:sp>
      <p:sp>
        <p:nvSpPr>
          <p:cNvPr id="186397" name="Line 29"/>
          <p:cNvSpPr>
            <a:spLocks noChangeShapeType="1"/>
          </p:cNvSpPr>
          <p:nvPr/>
        </p:nvSpPr>
        <p:spPr bwMode="auto">
          <a:xfrm>
            <a:off x="1905000" y="2971800"/>
            <a:ext cx="17526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8" name="Line 30"/>
          <p:cNvSpPr>
            <a:spLocks noChangeShapeType="1"/>
          </p:cNvSpPr>
          <p:nvPr/>
        </p:nvSpPr>
        <p:spPr bwMode="auto">
          <a:xfrm>
            <a:off x="1905000" y="2971800"/>
            <a:ext cx="990600" cy="121920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399" name="Line 31"/>
          <p:cNvSpPr>
            <a:spLocks noChangeShapeType="1"/>
          </p:cNvSpPr>
          <p:nvPr/>
        </p:nvSpPr>
        <p:spPr bwMode="auto">
          <a:xfrm>
            <a:off x="2895600" y="4191000"/>
            <a:ext cx="1219200" cy="53340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400" name="Line 32"/>
          <p:cNvSpPr>
            <a:spLocks noChangeShapeType="1"/>
          </p:cNvSpPr>
          <p:nvPr/>
        </p:nvSpPr>
        <p:spPr bwMode="auto">
          <a:xfrm>
            <a:off x="4114800" y="4724400"/>
            <a:ext cx="2819400" cy="45720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401" name="Line 33"/>
          <p:cNvSpPr>
            <a:spLocks noChangeShapeType="1"/>
          </p:cNvSpPr>
          <p:nvPr/>
        </p:nvSpPr>
        <p:spPr bwMode="auto">
          <a:xfrm flipH="1">
            <a:off x="2895600" y="38100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402" name="Line 34"/>
          <p:cNvSpPr>
            <a:spLocks noChangeShapeType="1"/>
          </p:cNvSpPr>
          <p:nvPr/>
        </p:nvSpPr>
        <p:spPr bwMode="auto">
          <a:xfrm flipH="1">
            <a:off x="3810000" y="3886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403" name="Line 35"/>
          <p:cNvSpPr>
            <a:spLocks noChangeShapeType="1"/>
          </p:cNvSpPr>
          <p:nvPr/>
        </p:nvSpPr>
        <p:spPr bwMode="auto">
          <a:xfrm>
            <a:off x="4343400" y="3962400"/>
            <a:ext cx="304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6404" name="Rectangle 36"/>
          <p:cNvSpPr>
            <a:spLocks noChangeArrowheads="1"/>
          </p:cNvSpPr>
          <p:nvPr/>
        </p:nvSpPr>
        <p:spPr bwMode="auto">
          <a:xfrm>
            <a:off x="4953000" y="2376488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>
              <a:defRPr/>
            </a:pPr>
            <a:r>
              <a:rPr lang="es-ES_tradnl">
                <a:cs typeface="+mn-cs"/>
              </a:rPr>
              <a:t>S</a:t>
            </a:r>
            <a:r>
              <a:rPr lang="es-ES_tradnl" baseline="-25000">
                <a:cs typeface="+mn-cs"/>
              </a:rPr>
              <a:t>m</a:t>
            </a:r>
            <a:r>
              <a:rPr lang="es-ES_tradnl" sz="2000" b="0" baseline="-25000">
                <a:cs typeface="+mn-cs"/>
              </a:rPr>
              <a:t>i</a:t>
            </a:r>
            <a:r>
              <a:rPr lang="es-ES_tradnl" b="0">
                <a:cs typeface="+mn-cs"/>
              </a:rPr>
              <a:t> = </a:t>
            </a:r>
            <a:r>
              <a:rPr lang="es-ES_tradnl">
                <a:cs typeface="+mn-cs"/>
              </a:rPr>
              <a:t>q</a:t>
            </a:r>
            <a:r>
              <a:rPr lang="es-ES_tradnl" baseline="-25000">
                <a:cs typeface="+mn-cs"/>
              </a:rPr>
              <a:t>m</a:t>
            </a:r>
            <a:r>
              <a:rPr lang="es-ES_tradnl" sz="2000" b="0">
                <a:cs typeface="+mn-cs"/>
              </a:rPr>
              <a:t> </a:t>
            </a:r>
            <a:r>
              <a:rPr lang="es-ES_tradnl" b="0">
                <a:cs typeface="+mn-cs"/>
              </a:rPr>
              <a:t>(</a:t>
            </a:r>
            <a:r>
              <a:rPr lang="es-ES_tradnl">
                <a:cs typeface="+mn-cs"/>
              </a:rPr>
              <a:t>p</a:t>
            </a:r>
            <a:r>
              <a:rPr lang="es-ES_tradnl" baseline="-25000">
                <a:cs typeface="+mn-cs"/>
              </a:rPr>
              <a:t>m</a:t>
            </a:r>
            <a:r>
              <a:rPr lang="es-ES_tradnl" b="0">
                <a:cs typeface="+mn-cs"/>
              </a:rPr>
              <a:t>-</a:t>
            </a:r>
            <a:r>
              <a:rPr lang="es-ES_tradnl">
                <a:cs typeface="+mn-cs"/>
              </a:rPr>
              <a:t>c</a:t>
            </a:r>
            <a:r>
              <a:rPr lang="es-ES_tradnl" baseline="-25000">
                <a:cs typeface="+mn-cs"/>
              </a:rPr>
              <a:t>m</a:t>
            </a:r>
            <a:r>
              <a:rPr lang="es-ES_tradnl" b="0">
                <a:cs typeface="+mn-cs"/>
              </a:rPr>
              <a:t>-</a:t>
            </a:r>
            <a:r>
              <a:rPr lang="es-ES_tradnl">
                <a:cs typeface="+mn-cs"/>
              </a:rPr>
              <a:t>k</a:t>
            </a:r>
            <a:r>
              <a:rPr lang="es-ES_tradnl" baseline="-25000">
                <a:cs typeface="+mn-cs"/>
              </a:rPr>
              <a:t>m</a:t>
            </a:r>
            <a:r>
              <a:rPr lang="es-ES_tradnl" sz="2000" b="0">
                <a:cs typeface="+mn-cs"/>
              </a:rPr>
              <a:t>·</a:t>
            </a:r>
            <a:r>
              <a:rPr lang="es-ES_tradnl">
                <a:cs typeface="+mn-cs"/>
              </a:rPr>
              <a:t>d</a:t>
            </a:r>
            <a:r>
              <a:rPr lang="es-ES_tradnl" sz="2000" b="0" baseline="-25000">
                <a:cs typeface="+mn-cs"/>
              </a:rPr>
              <a:t>i</a:t>
            </a:r>
            <a:r>
              <a:rPr lang="es-ES_tradnl" b="0">
                <a:cs typeface="+mn-cs"/>
              </a:rPr>
              <a:t>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7772400" cy="5334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762000" fontAlgn="auto">
              <a:spcAft>
                <a:spcPts val="0"/>
              </a:spcAft>
              <a:defRPr/>
            </a:pPr>
            <a:r>
              <a:rPr lang="es-ES_tradnl" sz="280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Cultivo monocéntrico: conos de mercado</a:t>
            </a:r>
          </a:p>
        </p:txBody>
      </p:sp>
      <p:sp>
        <p:nvSpPr>
          <p:cNvPr id="191491" name="Line 3"/>
          <p:cNvSpPr>
            <a:spLocks noChangeShapeType="1"/>
          </p:cNvSpPr>
          <p:nvPr/>
        </p:nvSpPr>
        <p:spPr bwMode="auto">
          <a:xfrm>
            <a:off x="3886200" y="1276350"/>
            <a:ext cx="0" cy="2171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492" name="Line 4"/>
          <p:cNvSpPr>
            <a:spLocks noChangeShapeType="1"/>
          </p:cNvSpPr>
          <p:nvPr/>
        </p:nvSpPr>
        <p:spPr bwMode="auto">
          <a:xfrm>
            <a:off x="3914775" y="3429000"/>
            <a:ext cx="4286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8270875" y="3354388"/>
            <a:ext cx="31273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9850" tIns="34925" rIns="69850" bIns="34925">
            <a:spAutoFit/>
          </a:bodyPr>
          <a:lstStyle/>
          <a:p>
            <a:pPr algn="l" defTabSz="428625">
              <a:defRPr/>
            </a:pPr>
            <a:r>
              <a:rPr lang="es-ES_tradnl" sz="2000" b="0">
                <a:cs typeface="+mn-cs"/>
              </a:rPr>
              <a:t>d</a:t>
            </a:r>
            <a:r>
              <a:rPr lang="es-ES_tradnl" sz="2000" b="0" baseline="-25000">
                <a:cs typeface="+mn-cs"/>
              </a:rPr>
              <a:t>i</a:t>
            </a:r>
            <a:endParaRPr lang="es-ES_tradnl" sz="2000" b="0">
              <a:cs typeface="+mn-cs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3379788" y="1098550"/>
            <a:ext cx="26670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9850" tIns="34925" rIns="69850" bIns="34925">
            <a:spAutoFit/>
          </a:bodyPr>
          <a:lstStyle/>
          <a:p>
            <a:pPr algn="l" defTabSz="428625">
              <a:defRPr/>
            </a:pPr>
            <a:r>
              <a:rPr lang="es-ES_tradnl" sz="1800" b="0">
                <a:cs typeface="+mn-cs"/>
              </a:rPr>
              <a:t>S</a:t>
            </a:r>
          </a:p>
        </p:txBody>
      </p:sp>
      <p:sp>
        <p:nvSpPr>
          <p:cNvPr id="191495" name="Rectangle 7"/>
          <p:cNvSpPr>
            <a:spLocks noChangeArrowheads="1"/>
          </p:cNvSpPr>
          <p:nvPr/>
        </p:nvSpPr>
        <p:spPr bwMode="auto">
          <a:xfrm>
            <a:off x="4511675" y="3432175"/>
            <a:ext cx="19050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>
            <a:off x="4200525" y="2314575"/>
            <a:ext cx="2343150" cy="1085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497" name="Line 9"/>
          <p:cNvSpPr>
            <a:spLocks noChangeShapeType="1"/>
          </p:cNvSpPr>
          <p:nvPr/>
        </p:nvSpPr>
        <p:spPr bwMode="auto">
          <a:xfrm>
            <a:off x="3829050" y="2762250"/>
            <a:ext cx="37719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498" name="Line 10"/>
          <p:cNvSpPr>
            <a:spLocks noChangeShapeType="1"/>
          </p:cNvSpPr>
          <p:nvPr/>
        </p:nvSpPr>
        <p:spPr bwMode="auto">
          <a:xfrm>
            <a:off x="4876800" y="2714625"/>
            <a:ext cx="0" cy="742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499" name="Line 11"/>
          <p:cNvSpPr>
            <a:spLocks noChangeShapeType="1"/>
          </p:cNvSpPr>
          <p:nvPr/>
        </p:nvSpPr>
        <p:spPr bwMode="auto">
          <a:xfrm>
            <a:off x="5791200" y="310515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0" name="Rectangle 12"/>
          <p:cNvSpPr>
            <a:spLocks noChangeArrowheads="1"/>
          </p:cNvSpPr>
          <p:nvPr/>
        </p:nvSpPr>
        <p:spPr bwMode="auto">
          <a:xfrm>
            <a:off x="3925888" y="3571875"/>
            <a:ext cx="347662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9850" tIns="34925" rIns="69850" bIns="34925">
            <a:spAutoFit/>
          </a:bodyPr>
          <a:lstStyle/>
          <a:p>
            <a:pPr algn="l" defTabSz="428625">
              <a:defRPr/>
            </a:pPr>
            <a:r>
              <a:rPr lang="es-ES_tradnl" sz="1400">
                <a:cs typeface="+mn-cs"/>
              </a:rPr>
              <a:t>L1</a:t>
            </a:r>
          </a:p>
        </p:txBody>
      </p:sp>
      <p:sp>
        <p:nvSpPr>
          <p:cNvPr id="191501" name="Rectangle 13"/>
          <p:cNvSpPr>
            <a:spLocks noChangeArrowheads="1"/>
          </p:cNvSpPr>
          <p:nvPr/>
        </p:nvSpPr>
        <p:spPr bwMode="auto">
          <a:xfrm>
            <a:off x="5375275" y="3525838"/>
            <a:ext cx="357188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9850" tIns="34925" rIns="69850" bIns="34925">
            <a:spAutoFit/>
          </a:bodyPr>
          <a:lstStyle/>
          <a:p>
            <a:pPr algn="l" defTabSz="428625">
              <a:defRPr/>
            </a:pPr>
            <a:r>
              <a:rPr lang="es-ES_tradnl" sz="1400">
                <a:cs typeface="+mn-cs"/>
              </a:rPr>
              <a:t>L2</a:t>
            </a:r>
          </a:p>
        </p:txBody>
      </p:sp>
      <p:sp>
        <p:nvSpPr>
          <p:cNvPr id="191502" name="Rectangle 14"/>
          <p:cNvSpPr>
            <a:spLocks noChangeArrowheads="1"/>
          </p:cNvSpPr>
          <p:nvPr/>
        </p:nvSpPr>
        <p:spPr bwMode="auto">
          <a:xfrm>
            <a:off x="6975475" y="3602038"/>
            <a:ext cx="357188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9850" tIns="34925" rIns="69850" bIns="34925">
            <a:spAutoFit/>
          </a:bodyPr>
          <a:lstStyle/>
          <a:p>
            <a:pPr algn="l" defTabSz="428625">
              <a:defRPr/>
            </a:pPr>
            <a:r>
              <a:rPr lang="es-ES_tradnl" sz="1400">
                <a:cs typeface="+mn-cs"/>
              </a:rPr>
              <a:t>L3</a:t>
            </a:r>
          </a:p>
        </p:txBody>
      </p:sp>
      <p:sp>
        <p:nvSpPr>
          <p:cNvPr id="191503" name="Line 15"/>
          <p:cNvSpPr>
            <a:spLocks noChangeShapeType="1"/>
          </p:cNvSpPr>
          <p:nvPr/>
        </p:nvSpPr>
        <p:spPr bwMode="auto">
          <a:xfrm>
            <a:off x="4029075" y="1571625"/>
            <a:ext cx="1314450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4" name="Line 16"/>
          <p:cNvSpPr>
            <a:spLocks noChangeShapeType="1"/>
          </p:cNvSpPr>
          <p:nvPr/>
        </p:nvSpPr>
        <p:spPr bwMode="auto">
          <a:xfrm>
            <a:off x="4162425" y="1752600"/>
            <a:ext cx="742950" cy="91440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4953000" y="2657475"/>
            <a:ext cx="914400" cy="40005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6" name="Line 18"/>
          <p:cNvSpPr>
            <a:spLocks noChangeShapeType="1"/>
          </p:cNvSpPr>
          <p:nvPr/>
        </p:nvSpPr>
        <p:spPr bwMode="auto">
          <a:xfrm>
            <a:off x="5762625" y="3028950"/>
            <a:ext cx="2114550" cy="342900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7" name="Arco 19"/>
          <p:cNvSpPr>
            <a:spLocks/>
          </p:cNvSpPr>
          <p:nvPr/>
        </p:nvSpPr>
        <p:spPr bwMode="auto">
          <a:xfrm>
            <a:off x="3810000" y="3429000"/>
            <a:ext cx="1066800" cy="6858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8" name="Arco 20"/>
          <p:cNvSpPr>
            <a:spLocks/>
          </p:cNvSpPr>
          <p:nvPr/>
        </p:nvSpPr>
        <p:spPr bwMode="auto">
          <a:xfrm>
            <a:off x="3886200" y="3429000"/>
            <a:ext cx="1905000" cy="13716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09" name="Arco 21"/>
          <p:cNvSpPr>
            <a:spLocks/>
          </p:cNvSpPr>
          <p:nvPr/>
        </p:nvSpPr>
        <p:spPr bwMode="auto">
          <a:xfrm>
            <a:off x="2820988" y="3429000"/>
            <a:ext cx="990600" cy="6858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10" name="Arco 22"/>
          <p:cNvSpPr>
            <a:spLocks/>
          </p:cNvSpPr>
          <p:nvPr/>
        </p:nvSpPr>
        <p:spPr bwMode="auto">
          <a:xfrm>
            <a:off x="2058988" y="3429000"/>
            <a:ext cx="1828800" cy="1371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11" name="Line 23"/>
          <p:cNvSpPr>
            <a:spLocks noChangeShapeType="1"/>
          </p:cNvSpPr>
          <p:nvPr/>
        </p:nvSpPr>
        <p:spPr bwMode="auto">
          <a:xfrm>
            <a:off x="3886200" y="3429000"/>
            <a:ext cx="0" cy="3276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12" name="Arco 24"/>
          <p:cNvSpPr>
            <a:spLocks/>
          </p:cNvSpPr>
          <p:nvPr/>
        </p:nvSpPr>
        <p:spPr bwMode="auto">
          <a:xfrm>
            <a:off x="3886200" y="3429000"/>
            <a:ext cx="3962400" cy="29718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513" name="Arco 25"/>
          <p:cNvSpPr>
            <a:spLocks/>
          </p:cNvSpPr>
          <p:nvPr/>
        </p:nvSpPr>
        <p:spPr bwMode="auto">
          <a:xfrm>
            <a:off x="77788" y="3352800"/>
            <a:ext cx="3810000" cy="3048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95536" y="647700"/>
            <a:ext cx="7772400" cy="685800"/>
          </a:xfrm>
        </p:spPr>
        <p:txBody>
          <a:bodyPr lIns="90488" tIns="44450" rIns="90488" bIns="4445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L" sz="36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Modelo clásico 2:  Teoría de localización residencial</a:t>
            </a:r>
          </a:p>
        </p:txBody>
      </p:sp>
      <p:sp>
        <p:nvSpPr>
          <p:cNvPr id="1894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508762" y="1988840"/>
            <a:ext cx="8077200" cy="5181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sz="2400" dirty="0">
                <a:latin typeface="Times New Roman" charset="0"/>
              </a:rPr>
              <a:t>Supuestos: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400" dirty="0">
                <a:latin typeface="Times New Roman" charset="0"/>
              </a:rPr>
              <a:t> Explanada homogénea: idéntica calidad, lista para usar, compra y venta libre, se aceptan hoyos.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400" dirty="0">
                <a:latin typeface="Times New Roman" charset="0"/>
              </a:rPr>
              <a:t> Información perfecta, no hay restricciones legales ni sociales.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400" dirty="0">
                <a:latin typeface="Times New Roman" charset="0"/>
              </a:rPr>
              <a:t> Compradores maximizan utilidad, vendedores maximizan ganancia.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400" dirty="0">
                <a:latin typeface="Times New Roman" charset="0"/>
              </a:rPr>
              <a:t> Precio: </a:t>
            </a:r>
            <a:r>
              <a:rPr lang="es-ES_tradnl" sz="2400" dirty="0">
                <a:solidFill>
                  <a:srgbClr val="FF6633"/>
                </a:solidFill>
                <a:latin typeface="Times New Roman" charset="0"/>
              </a:rPr>
              <a:t>Arriendo</a:t>
            </a:r>
            <a:r>
              <a:rPr lang="es-ES_tradnl" sz="2400" dirty="0">
                <a:latin typeface="Times New Roman" charset="0"/>
              </a:rPr>
              <a:t>, venta y costo de propiedad.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ES_tradnl" sz="2400" dirty="0">
                <a:latin typeface="Times New Roman" charset="0"/>
              </a:rPr>
              <a:t> Tamaño terreno: trivial para un solo ocupante, una fracción para múltiples ocupantes. </a:t>
            </a:r>
          </a:p>
          <a:p>
            <a:pPr fontAlgn="auto">
              <a:spcAft>
                <a:spcPts val="0"/>
              </a:spcAft>
              <a:buFont typeface="Monotype Sorts" charset="0"/>
              <a:buChar char="n"/>
              <a:defRPr/>
            </a:pPr>
            <a:endParaRPr lang="es-ES_tradnl" sz="2400" dirty="0">
              <a:latin typeface="Times New Roman" charset="0"/>
            </a:endParaRPr>
          </a:p>
        </p:txBody>
      </p:sp>
      <p:sp>
        <p:nvSpPr>
          <p:cNvPr id="6147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E620BC-AE53-8C45-B04F-FD875CE33CA5}" type="slidenum">
              <a:rPr lang="es-CL" sz="1400" b="0"/>
              <a:pPr/>
              <a:t>7</a:t>
            </a:fld>
            <a:endParaRPr lang="es-CL" sz="1400" b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1091208"/>
            <a:ext cx="8153400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>
            <a:normAutofit fontScale="97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ＭＳ Ｐゴシック" charset="0"/>
                <a:cs typeface="ＭＳ Ｐゴシック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9pPr>
            <a:extLst/>
          </a:lstStyle>
          <a:p>
            <a:pPr defTabSz="762000" eaLnBrk="1" fontAlgn="auto" hangingPunct="1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W.  Alonso (1964)</a:t>
            </a:r>
            <a:endParaRPr lang="es-ES_tradnl" sz="1800" b="0" dirty="0">
              <a:solidFill>
                <a:schemeClr val="tx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510148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7772400" cy="685800"/>
          </a:xfrm>
        </p:spPr>
        <p:txBody>
          <a:bodyPr lIns="90488" tIns="44450" rIns="90488" bIns="44450"/>
          <a:lstStyle/>
          <a:p>
            <a:pPr fontAlgn="auto">
              <a:spcAft>
                <a:spcPts val="0"/>
              </a:spcAft>
              <a:defRPr/>
            </a:pPr>
            <a:r>
              <a:rPr lang="es-CL" sz="360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Alonso....Equilibrio del hogar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371600"/>
            <a:ext cx="8610600" cy="5181600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" charset="0"/>
              <a:buNone/>
              <a:defRPr/>
            </a:pPr>
            <a:r>
              <a:rPr lang="es-CL" sz="2400" dirty="0">
                <a:latin typeface="Times New Roman" charset="0"/>
              </a:rPr>
              <a:t>Decisión</a:t>
            </a:r>
          </a:p>
          <a:p>
            <a:pPr lvl="1" algn="just" fontAlgn="auto">
              <a:spcAft>
                <a:spcPts val="0"/>
              </a:spcAft>
              <a:buFont typeface="Wingdings" charset="0"/>
              <a:buChar char="§"/>
              <a:defRPr/>
            </a:pPr>
            <a:r>
              <a:rPr lang="es-CL" sz="2400" dirty="0">
                <a:latin typeface="Times New Roman" charset="0"/>
              </a:rPr>
              <a:t> Tamaño del terreno</a:t>
            </a:r>
          </a:p>
          <a:p>
            <a:pPr lvl="1" algn="just" fontAlgn="auto">
              <a:spcAft>
                <a:spcPts val="0"/>
              </a:spcAft>
              <a:buFont typeface="Wingdings" charset="0"/>
              <a:buChar char="§"/>
              <a:defRPr/>
            </a:pPr>
            <a:r>
              <a:rPr lang="es-CL" sz="2400" dirty="0">
                <a:latin typeface="Times New Roman" charset="0"/>
              </a:rPr>
              <a:t> Distancia del centro CBD</a:t>
            </a:r>
          </a:p>
          <a:p>
            <a:pPr algn="just"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CL" sz="2400" dirty="0">
                <a:latin typeface="Times New Roman" charset="0"/>
              </a:rPr>
              <a:t>Unidad de decisión: </a:t>
            </a:r>
            <a:r>
              <a:rPr lang="es-CL" sz="2000" dirty="0">
                <a:latin typeface="Times New Roman" charset="0"/>
              </a:rPr>
              <a:t>"hombre económico”, individuo puede representar un hogar (opinantes o no). </a:t>
            </a:r>
            <a:endParaRPr lang="es-CL" sz="2400" dirty="0">
              <a:latin typeface="Times New Roman" charset="0"/>
            </a:endParaRPr>
          </a:p>
          <a:p>
            <a:pPr algn="just"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CL" sz="2400" dirty="0">
                <a:latin typeface="Times New Roman" charset="0"/>
              </a:rPr>
              <a:t>Transporte: idéntico en todas direcciones.</a:t>
            </a:r>
          </a:p>
          <a:p>
            <a:pPr algn="just"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CL" sz="2400" dirty="0">
                <a:latin typeface="Times New Roman" charset="0"/>
              </a:rPr>
              <a:t>Monocentro: empleo y servicios concentrados en CBD.</a:t>
            </a:r>
          </a:p>
          <a:p>
            <a:pPr algn="just" fontAlgn="auto">
              <a:spcAft>
                <a:spcPts val="0"/>
              </a:spcAft>
              <a:buFont typeface="Monotype Sorts" charset="0"/>
              <a:buChar char="n"/>
              <a:defRPr/>
            </a:pPr>
            <a:r>
              <a:rPr lang="es-CL" sz="2400" dirty="0">
                <a:latin typeface="Times New Roman" charset="0"/>
              </a:rPr>
              <a:t>Equilibrio:	consiste en definir la cantidad de terreno y localización que el individuo comprará.</a:t>
            </a:r>
          </a:p>
          <a:p>
            <a:pPr lvl="3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CL" sz="2400" dirty="0">
              <a:latin typeface="Times New Roman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s-ES_tradnl" sz="2400" dirty="0">
              <a:latin typeface="Times New Roman" charset="0"/>
            </a:endParaRPr>
          </a:p>
        </p:txBody>
      </p:sp>
      <p:sp>
        <p:nvSpPr>
          <p:cNvPr id="7171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93DF23-4118-5B41-9C51-5122CBE27135}" type="slidenum">
              <a:rPr lang="es-CL" sz="1400" b="0"/>
              <a:pPr/>
              <a:t>8</a:t>
            </a:fld>
            <a:endParaRPr lang="es-CL" sz="1400" b="0"/>
          </a:p>
        </p:txBody>
      </p:sp>
    </p:spTree>
    <p:extLst>
      <p:ext uri="{BB962C8B-B14F-4D97-AF65-F5344CB8AC3E}">
        <p14:creationId xmlns:p14="http://schemas.microsoft.com/office/powerpoint/2010/main" val="157177951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7772400" cy="685800"/>
          </a:xfrm>
        </p:spPr>
        <p:txBody>
          <a:bodyPr lIns="90488" tIns="44450" rIns="90488" bIns="44450"/>
          <a:lstStyle/>
          <a:p>
            <a:pPr fontAlgn="auto">
              <a:spcAft>
                <a:spcPts val="0"/>
              </a:spcAft>
              <a:defRPr/>
            </a:pPr>
            <a:r>
              <a:rPr lang="es-CL" sz="360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Alonso...Equilibrio del hogar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124200"/>
            <a:ext cx="7315200" cy="3352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x: </a:t>
            </a:r>
            <a:r>
              <a:rPr lang="es-ES_tradnl">
                <a:latin typeface="Times New Roman" charset="0"/>
              </a:rPr>
              <a:t>bienes de consumo a precio </a:t>
            </a:r>
            <a:r>
              <a:rPr lang="es-ES_tradnl" i="1">
                <a:latin typeface="Times New Roman" charset="0"/>
              </a:rPr>
              <a:t>p</a:t>
            </a:r>
            <a:r>
              <a:rPr lang="es-ES_tradnl" i="1" baseline="-25000">
                <a:latin typeface="Times New Roman" charset="0"/>
              </a:rPr>
              <a:t>x</a:t>
            </a:r>
            <a:endParaRPr lang="es-ES_tradnl">
              <a:latin typeface="Times New Roman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t: </a:t>
            </a:r>
            <a:r>
              <a:rPr lang="es-ES_tradnl">
                <a:latin typeface="Times New Roman" charset="0"/>
              </a:rPr>
              <a:t>distancia al CBD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q</a:t>
            </a:r>
            <a:r>
              <a:rPr lang="es-ES_tradnl">
                <a:latin typeface="Times New Roman" charset="0"/>
              </a:rPr>
              <a:t>: tamaño de terreno a precio en m</a:t>
            </a:r>
            <a:r>
              <a:rPr lang="es-ES_tradnl" baseline="30000">
                <a:latin typeface="Times New Roman" charset="0"/>
              </a:rPr>
              <a:t>2</a:t>
            </a:r>
            <a:endParaRPr lang="es-ES_tradnl">
              <a:latin typeface="Times New Roman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P(t):</a:t>
            </a:r>
            <a:r>
              <a:rPr lang="es-ES_tradnl">
                <a:latin typeface="Times New Roman" charset="0"/>
              </a:rPr>
              <a:t> precio suelo</a:t>
            </a:r>
            <a:r>
              <a:rPr lang="es-ES_tradnl" i="1">
                <a:latin typeface="Times New Roman" charset="0"/>
              </a:rPr>
              <a:t> </a:t>
            </a:r>
            <a:r>
              <a:rPr lang="es-ES_tradnl">
                <a:latin typeface="Times New Roman" charset="0"/>
              </a:rPr>
              <a:t>localizado en </a:t>
            </a:r>
            <a:r>
              <a:rPr lang="es-ES_tradnl" i="1">
                <a:latin typeface="Times New Roman" charset="0"/>
              </a:rPr>
              <a:t>t</a:t>
            </a:r>
            <a:r>
              <a:rPr lang="es-ES_tradnl">
                <a:latin typeface="Times New Roman" charset="0"/>
              </a:rPr>
              <a:t> por m</a:t>
            </a:r>
            <a:r>
              <a:rPr lang="es-ES_tradnl" baseline="30000">
                <a:latin typeface="Times New Roman" charset="0"/>
              </a:rPr>
              <a:t>2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k(t)</a:t>
            </a:r>
            <a:r>
              <a:rPr lang="es-ES_tradnl">
                <a:latin typeface="Times New Roman" charset="0"/>
              </a:rPr>
              <a:t>: costo de transporte desde </a:t>
            </a:r>
            <a:r>
              <a:rPr lang="es-ES_tradnl" i="1">
                <a:latin typeface="Times New Roman" charset="0"/>
              </a:rPr>
              <a:t>t</a:t>
            </a:r>
            <a:r>
              <a:rPr lang="es-ES_tradnl">
                <a:latin typeface="Times New Roman" charset="0"/>
              </a:rPr>
              <a:t> al CBD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y</a:t>
            </a:r>
            <a:r>
              <a:rPr lang="es-ES_tradnl">
                <a:latin typeface="Times New Roman" charset="0"/>
              </a:rPr>
              <a:t>: ingreso del hogar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_tradnl" i="1">
                <a:latin typeface="Times New Roman" charset="0"/>
              </a:rPr>
              <a:t> </a:t>
            </a:r>
          </a:p>
        </p:txBody>
      </p:sp>
      <p:sp>
        <p:nvSpPr>
          <p:cNvPr id="8195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76200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B0CED7-E752-0044-B1EA-1CCADBFE9AA3}" type="slidenum">
              <a:rPr lang="es-CL" sz="1400" b="0"/>
              <a:pPr/>
              <a:t>9</a:t>
            </a:fld>
            <a:endParaRPr lang="es-CL" sz="1400" b="0"/>
          </a:p>
        </p:txBody>
      </p:sp>
      <p:graphicFrame>
        <p:nvGraphicFramePr>
          <p:cNvPr id="8196" name="Object 1024"/>
          <p:cNvGraphicFramePr>
            <a:graphicFrameLocks noChangeAspect="1"/>
          </p:cNvGraphicFramePr>
          <p:nvPr/>
        </p:nvGraphicFramePr>
        <p:xfrm>
          <a:off x="2741613" y="1447800"/>
          <a:ext cx="411797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1765300" imgH="431800" progId="Equation.3">
                  <p:embed/>
                </p:oleObj>
              </mc:Choice>
              <mc:Fallback>
                <p:oleObj name="Equation" r:id="rId3" imgW="17653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1447800"/>
                        <a:ext cx="4117975" cy="1003300"/>
                      </a:xfrm>
                      <a:prstGeom prst="rect">
                        <a:avLst/>
                      </a:prstGeom>
                      <a:solidFill>
                        <a:srgbClr val="C9CFCD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49" name="Text Box 5"/>
          <p:cNvSpPr txBox="1">
            <a:spLocks noChangeArrowheads="1"/>
          </p:cNvSpPr>
          <p:nvPr/>
        </p:nvSpPr>
        <p:spPr bwMode="auto">
          <a:xfrm>
            <a:off x="614363" y="1417638"/>
            <a:ext cx="1528762" cy="8223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s-ES_tradnl">
                <a:effectLst>
                  <a:outerShdw blurRad="38100" dist="38100" dir="2700000" algn="tl">
                    <a:srgbClr val="000000"/>
                  </a:outerShdw>
                </a:effectLst>
              </a:rPr>
              <a:t>Problema </a:t>
            </a:r>
          </a:p>
          <a:p>
            <a:pPr>
              <a:defRPr/>
            </a:pPr>
            <a:r>
              <a:rPr lang="es-ES_tradnl">
                <a:effectLst>
                  <a:outerShdw blurRad="38100" dist="38100" dir="2700000" algn="tl">
                    <a:srgbClr val="000000"/>
                  </a:outerShdw>
                </a:effectLst>
              </a:rPr>
              <a:t>del hogar</a:t>
            </a:r>
          </a:p>
        </p:txBody>
      </p:sp>
    </p:spTree>
    <p:extLst>
      <p:ext uri="{BB962C8B-B14F-4D97-AF65-F5344CB8AC3E}">
        <p14:creationId xmlns:p14="http://schemas.microsoft.com/office/powerpoint/2010/main" val="114541353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Solsticio.thmx</Template>
  <TotalTime>9984</TotalTime>
  <Pages>13</Pages>
  <Words>1000</Words>
  <Application>Microsoft Macintosh PowerPoint</Application>
  <PresentationFormat>Presentación en pantalla (4:3)</PresentationFormat>
  <Paragraphs>215</Paragraphs>
  <Slides>24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24</vt:i4>
      </vt:variant>
    </vt:vector>
  </HeadingPairs>
  <TitlesOfParts>
    <vt:vector size="37" baseType="lpstr">
      <vt:lpstr>ＭＳ Ｐゴシック</vt:lpstr>
      <vt:lpstr>Arial</vt:lpstr>
      <vt:lpstr>Cambria</vt:lpstr>
      <vt:lpstr>Cambria Math</vt:lpstr>
      <vt:lpstr>Gill Sans MT</vt:lpstr>
      <vt:lpstr>Monotype Sorts</vt:lpstr>
      <vt:lpstr>Times New Roman</vt:lpstr>
      <vt:lpstr>Verdana</vt:lpstr>
      <vt:lpstr>Wingdings</vt:lpstr>
      <vt:lpstr>Wingdings 2</vt:lpstr>
      <vt:lpstr>Solsticio</vt:lpstr>
      <vt:lpstr>Equation</vt:lpstr>
      <vt:lpstr>Ecuación</vt:lpstr>
      <vt:lpstr> Teoría de la Economía Urbana Discreta</vt:lpstr>
      <vt:lpstr> Modelos clásicos Ecnomía Urbana continua:  - Von Thunen (1863) - Alonso (1964)</vt:lpstr>
      <vt:lpstr>Modelo clásico1:  Teoría de la renta agrícola, monocultivo Von Thunen (1863)</vt:lpstr>
      <vt:lpstr>Modelo de la renta agrícola: monocultivo </vt:lpstr>
      <vt:lpstr>Modelo de renta agrícola: multicultivo </vt:lpstr>
      <vt:lpstr>Cultivo monocéntrico: conos de mercado</vt:lpstr>
      <vt:lpstr>Modelo clásico 2:  Teoría de localización residencial</vt:lpstr>
      <vt:lpstr>Alonso....Equilibrio del hogar</vt:lpstr>
      <vt:lpstr>Alonso...Equilibrio del hogar</vt:lpstr>
      <vt:lpstr>Supuestos</vt:lpstr>
      <vt:lpstr>Disposición a pagar del hogar</vt:lpstr>
      <vt:lpstr>DP: cambio en nivel de utilidad</vt:lpstr>
      <vt:lpstr>DP: variación con la distancia</vt:lpstr>
      <vt:lpstr>Localización de equilibrio del hogar:  precios exógenos</vt:lpstr>
      <vt:lpstr>Localización: Equilibrio de mercado (sin producción)</vt:lpstr>
      <vt:lpstr>Presentación de PowerPoint</vt:lpstr>
      <vt:lpstr>Presentación de PowerPoint</vt:lpstr>
      <vt:lpstr>Localización: Equilibrio de mercado (sin producción)</vt:lpstr>
      <vt:lpstr>Equilibrio (E):</vt:lpstr>
      <vt:lpstr>Tamaño de la ciudad.</vt:lpstr>
      <vt:lpstr>Evolución uso del suelo</vt:lpstr>
      <vt:lpstr>Evolución uso del suelo</vt:lpstr>
      <vt:lpstr>Efectos del transporte</vt:lpstr>
      <vt:lpstr>Propiedades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</dc:title>
  <dc:subject/>
  <dc:creator/>
  <cp:keywords/>
  <dc:description/>
  <cp:lastModifiedBy>Francisco Javier Martinez Concha (fmartine)</cp:lastModifiedBy>
  <cp:revision>126</cp:revision>
  <cp:lastPrinted>1601-01-01T00:00:00Z</cp:lastPrinted>
  <dcterms:created xsi:type="dcterms:W3CDTF">1996-07-03T13:57:26Z</dcterms:created>
  <dcterms:modified xsi:type="dcterms:W3CDTF">2021-09-08T18:20:33Z</dcterms:modified>
</cp:coreProperties>
</file>