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2"/>
  </p:notesMasterIdLst>
  <p:sldIdLst>
    <p:sldId id="291" r:id="rId2"/>
    <p:sldId id="296" r:id="rId3"/>
    <p:sldId id="29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5" r:id="rId26"/>
    <p:sldId id="286" r:id="rId27"/>
    <p:sldId id="287" r:id="rId28"/>
    <p:sldId id="288" r:id="rId29"/>
    <p:sldId id="289" r:id="rId30"/>
    <p:sldId id="290" r:id="rId31"/>
  </p:sldIdLst>
  <p:sldSz cx="12192000" cy="6858000"/>
  <p:notesSz cx="6858000" cy="9144000"/>
  <p:defaultTextStyle>
    <a:defPPr>
      <a:defRPr lang="es-ES_trad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55"/>
    <p:restoredTop sz="94675"/>
  </p:normalViewPr>
  <p:slideViewPr>
    <p:cSldViewPr snapToGrid="0" snapToObjects="1">
      <p:cViewPr varScale="1">
        <p:scale>
          <a:sx n="95" d="100"/>
          <a:sy n="95" d="100"/>
        </p:scale>
        <p:origin x="208" y="12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6.emf"/><Relationship Id="rId1" Type="http://schemas.openxmlformats.org/officeDocument/2006/relationships/image" Target="../media/image35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353C0B-3EFE-224D-B49E-9FBCF423F842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S_tradnl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C34E2C-D0B0-904B-BF15-2325601EDF54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784479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EEE8B4-B4AB-AE4E-A642-B276FBB0EB7F}" type="slidenum">
              <a:rPr lang="es-CL"/>
              <a:pPr>
                <a:defRPr/>
              </a:pPr>
              <a:t>7</a:t>
            </a:fld>
            <a:endParaRPr lang="es-CL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buFontTx/>
              <a:buChar char="-"/>
            </a:pPr>
            <a:r>
              <a:rPr lang="es-CL"/>
              <a:t>Para contenido del curso, comentar que el enfoque estará no solo en lo analítico, sino en la intuición económica….Pensar como un economista….</a:t>
            </a:r>
          </a:p>
          <a:p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2067858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2C922502-5781-AE43-B29B-9F27289B9EAE}" type="slidenum">
              <a:rPr lang="en-US" sz="1000" b="0"/>
              <a:pPr/>
              <a:t>21</a:t>
            </a:fld>
            <a:endParaRPr lang="en-US" sz="1000" b="0"/>
          </a:p>
        </p:txBody>
      </p:sp>
      <p:sp>
        <p:nvSpPr>
          <p:cNvPr id="44034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96203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39B9755-35AC-8746-8FFC-73CE8EA66D9D}" type="slidenum">
              <a:rPr lang="en-US" sz="1000" b="0"/>
              <a:pPr/>
              <a:t>22</a:t>
            </a:fld>
            <a:endParaRPr lang="en-US" sz="1000" b="0"/>
          </a:p>
        </p:txBody>
      </p:sp>
      <p:sp>
        <p:nvSpPr>
          <p:cNvPr id="46082" name="Rectangle 2"/>
          <p:cNvSpPr>
            <a:spLocks noGrp="1" noRot="1" noChangeAspect="1" noChangeArrowheads="1"/>
          </p:cNvSpPr>
          <p:nvPr>
            <p:ph type="sldImg"/>
          </p:nvPr>
        </p:nvSpPr>
        <p:spPr>
          <a:xfrm>
            <a:off x="393700" y="692150"/>
            <a:ext cx="6070600" cy="3416300"/>
          </a:xfrm>
          <a:solidFill>
            <a:srgbClr val="FFFFFF"/>
          </a:solidFill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solidFill>
            <a:srgbClr val="FFFFFF"/>
          </a:solidFill>
          <a:ln>
            <a:solidFill>
              <a:srgbClr val="000000"/>
            </a:solidFill>
          </a:ln>
          <a:extLs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/>
          <a:p>
            <a:pPr eaLnBrk="1" hangingPunct="1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331833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_tradnl"/>
              <a:t>Haga clic para modificar el estilo de subtítulo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95253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0174830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426012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840278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338292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6454043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1643577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0301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3876530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125057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_tradnl"/>
              <a:t>Clic para editar título</a:t>
            </a:r>
          </a:p>
        </p:txBody>
      </p:sp>
      <p:sp>
        <p:nvSpPr>
          <p:cNvPr id="3" name="Marcador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_tradnl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_tradnl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_tradnl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14953899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/>
              <a:t>Clic para editar título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/>
              <a:t>Haga clic para modificar el estilo de texto del patrón</a:t>
            </a:r>
          </a:p>
          <a:p>
            <a:pPr lvl="1"/>
            <a:r>
              <a:rPr lang="es-ES_tradnl"/>
              <a:t>Segundo nivel</a:t>
            </a:r>
          </a:p>
          <a:p>
            <a:pPr lvl="2"/>
            <a:r>
              <a:rPr lang="es-ES_tradnl"/>
              <a:t>Tercer nivel</a:t>
            </a:r>
          </a:p>
          <a:p>
            <a:pPr lvl="3"/>
            <a:r>
              <a:rPr lang="es-ES_tradnl"/>
              <a:t>Cuarto nivel</a:t>
            </a:r>
          </a:p>
          <a:p>
            <a:pPr lvl="4"/>
            <a:r>
              <a:rPr lang="es-ES_tradnl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74CA5A-34FF-5E44-95A2-07A6426020EC}" type="datetimeFigureOut">
              <a:rPr lang="es-ES_tradnl" smtClean="0"/>
              <a:t>7/8/22</a:t>
            </a:fld>
            <a:endParaRPr lang="es-ES_tradnl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_tradnl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1BD831A-DB85-D345-8F8C-C3FD02AD7BF8}" type="slidenum">
              <a:rPr lang="es-ES_tradnl" smtClean="0"/>
              <a:t>‹Nº›</a:t>
            </a:fld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63726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18.emf"/><Relationship Id="rId4" Type="http://schemas.openxmlformats.org/officeDocument/2006/relationships/image" Target="../media/image20.emf"/><Relationship Id="rId9" Type="http://schemas.openxmlformats.org/officeDocument/2006/relationships/oleObject" Target="../embeddings/oleObject1.bin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10" Type="http://schemas.openxmlformats.org/officeDocument/2006/relationships/image" Target="../media/image18.emf"/><Relationship Id="rId4" Type="http://schemas.openxmlformats.org/officeDocument/2006/relationships/image" Target="../media/image26.png"/><Relationship Id="rId9" Type="http://schemas.openxmlformats.org/officeDocument/2006/relationships/oleObject" Target="../embeddings/oleObject2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34.png"/><Relationship Id="rId4" Type="http://schemas.openxmlformats.org/officeDocument/2006/relationships/image" Target="../media/image33.e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file:///Macintosh%20HD:Users:fmartine:Mis%20documentos:PAPERS:2%20Working%20Papers:Scale%20Laws:Working%20paper:Working%20Ppaper%2021-6-2011.docx!OLE_LINK1" TargetMode="Externa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35.emf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759076" y="762000"/>
            <a:ext cx="7908925" cy="4114800"/>
          </a:xfrm>
        </p:spPr>
        <p:txBody>
          <a:bodyPr>
            <a:normAutofit/>
          </a:bodyPr>
          <a:lstStyle/>
          <a:p>
            <a:pPr marL="342900" indent="-342900">
              <a:defRPr/>
            </a:pPr>
            <a:r>
              <a:rPr lang="es-CL" sz="4400" b="1" dirty="0">
                <a:latin typeface="Times New Roman" charset="0"/>
              </a:rPr>
              <a:t>Economía Urbana y Transporte</a:t>
            </a:r>
          </a:p>
          <a:p>
            <a:pPr marL="342900" indent="-342900">
              <a:defRPr/>
            </a:pPr>
            <a:r>
              <a:rPr lang="es-CL" sz="4400" b="1" dirty="0">
                <a:latin typeface="Times New Roman" charset="0"/>
              </a:rPr>
              <a:t>CI 5306</a:t>
            </a:r>
          </a:p>
          <a:p>
            <a:pPr marL="342900" indent="-342900">
              <a:defRPr/>
            </a:pPr>
            <a:endParaRPr lang="es-CL" sz="4000" b="1" dirty="0">
              <a:latin typeface="Times New Roman" charset="0"/>
            </a:endParaRPr>
          </a:p>
        </p:txBody>
      </p:sp>
      <p:sp>
        <p:nvSpPr>
          <p:cNvPr id="1638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82CA3371-80C5-2744-910A-5C418AA6689E}" type="slidenum">
              <a:rPr lang="es-CL" sz="1400" b="0"/>
              <a:pPr/>
              <a:t>1</a:t>
            </a:fld>
            <a:endParaRPr lang="es-CL" sz="1400" b="0"/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099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6389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99614" y="5029200"/>
            <a:ext cx="1068387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Rectangle 6"/>
          <p:cNvSpPr>
            <a:spLocks noChangeArrowheads="1"/>
          </p:cNvSpPr>
          <p:nvPr/>
        </p:nvSpPr>
        <p:spPr bwMode="auto">
          <a:xfrm>
            <a:off x="3575050" y="5157788"/>
            <a:ext cx="5638800" cy="1524000"/>
          </a:xfrm>
          <a:prstGeom prst="rect">
            <a:avLst/>
          </a:prstGeom>
          <a:ln w="9525">
            <a:noFill/>
            <a:miter lim="800000"/>
            <a:headEnd/>
            <a:tailEnd/>
          </a:ln>
          <a:effectLst/>
        </p:spPr>
        <p:txBody>
          <a:bodyPr wrap="none" lIns="92075" tIns="46038" rIns="92075" bIns="46038" anchor="ctr"/>
          <a:lstStyle/>
          <a:p>
            <a:pPr lvl="4">
              <a:defRPr/>
            </a:pPr>
            <a:r>
              <a:rPr lang="es-CL" sz="28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Prof. FRANCISCO J. MARTÍNEZ C.</a:t>
            </a:r>
          </a:p>
          <a:p>
            <a:pPr lvl="4">
              <a:defRPr/>
            </a:pPr>
            <a:r>
              <a:rPr lang="es-CL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fmartine@ing.uchile.cl</a:t>
            </a:r>
          </a:p>
          <a:p>
            <a:pPr lvl="4">
              <a:defRPr/>
            </a:pPr>
            <a:endParaRPr lang="es-CL" dirty="0"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lvl="4">
              <a:defRPr/>
            </a:pPr>
            <a:endParaRPr lang="es-CL" dirty="0"/>
          </a:p>
        </p:txBody>
      </p:sp>
      <p:sp>
        <p:nvSpPr>
          <p:cNvPr id="16391" name="CuadroTexto 3"/>
          <p:cNvSpPr txBox="1">
            <a:spLocks noChangeArrowheads="1"/>
          </p:cNvSpPr>
          <p:nvPr/>
        </p:nvSpPr>
        <p:spPr bwMode="auto">
          <a:xfrm>
            <a:off x="3446463" y="-889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endParaRPr lang="es-ES_tradnl"/>
          </a:p>
        </p:txBody>
      </p:sp>
      <p:pic>
        <p:nvPicPr>
          <p:cNvPr id="9" name="Picture 2" descr="http://alainbertaud.com/wp-content/uploads/2013/06/jakarta-lond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3251" y="2347913"/>
            <a:ext cx="6264275" cy="26654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25000045"/>
      </p:ext>
    </p:extLst>
  </p:cSld>
  <p:clrMapOvr>
    <a:masterClrMapping/>
  </p:clrMapOvr>
  <p:transition spd="med" advTm="14733">
    <p:rand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0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0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00" grpId="0" build="p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>
              <a:defRPr/>
            </a:pPr>
            <a:r>
              <a:rPr lang="en-US" sz="3200" dirty="0" err="1"/>
              <a:t>Crecimiento</a:t>
            </a:r>
            <a:r>
              <a:rPr lang="en-US" sz="3200" dirty="0"/>
              <a:t> </a:t>
            </a:r>
            <a:r>
              <a:rPr lang="en-US" sz="3200" dirty="0" err="1"/>
              <a:t>poblacional</a:t>
            </a:r>
            <a:r>
              <a:rPr lang="en-US" sz="3200" dirty="0"/>
              <a:t> de Santiago</a:t>
            </a:r>
          </a:p>
        </p:txBody>
      </p:sp>
      <p:pic>
        <p:nvPicPr>
          <p:cNvPr id="31746" name="Picture 2" descr="https://upload.wikimedia.org/wikipedia/commons/thumb/6/62/Poblaci%C3%B3n_de_Santiago_de_Chile.svg/700px-Poblaci%C3%B3n_de_Santiago_de_Chile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6988" y="1773238"/>
            <a:ext cx="6667500" cy="4762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90670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039091" y="457200"/>
            <a:ext cx="10293927" cy="11001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F271C"/>
                </a:solidFill>
              </a:rPr>
              <a:t>OBSERVACIÓN 4: CORRELACIÓN URBANIZACIÓN RIQUEZA</a:t>
            </a:r>
          </a:p>
        </p:txBody>
      </p:sp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3" y="1773239"/>
            <a:ext cx="7035800" cy="4505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787583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62950" cy="11001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F271C"/>
                </a:solidFill>
              </a:rPr>
              <a:t>OBSERVACIÓN 5: LAS CIUDADES SE AGLOMERAN</a:t>
            </a:r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4189" y="1671638"/>
            <a:ext cx="8518525" cy="434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23547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62950" cy="11001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F271C"/>
                </a:solidFill>
              </a:rPr>
              <a:t>OBSERVACIÓN 5 : LAS FIRMAS SE AGLOMERAN</a:t>
            </a:r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0013" y="1628775"/>
            <a:ext cx="6578600" cy="4394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486116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62950" cy="11001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F271C"/>
                </a:solidFill>
              </a:rPr>
              <a:t>OBSERVACIÓN 5 : LAS PERSONAS SE AGLOMERAN</a:t>
            </a:r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48075" y="1412876"/>
            <a:ext cx="5219700" cy="52054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2278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63975" y="1484313"/>
            <a:ext cx="4229100" cy="514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1 Título"/>
          <p:cNvSpPr txBox="1">
            <a:spLocks/>
          </p:cNvSpPr>
          <p:nvPr/>
        </p:nvSpPr>
        <p:spPr>
          <a:xfrm>
            <a:off x="2244438" y="581890"/>
            <a:ext cx="8362950" cy="1100138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3200" b="1">
                <a:solidFill>
                  <a:srgbClr val="4F271C"/>
                </a:solidFill>
              </a:rPr>
              <a:t>OBSERVACIÓN 5 : LAS PERSONAS SE AGLOMERAN</a:t>
            </a:r>
            <a:endParaRPr lang="en-US" sz="3200" b="1" dirty="0">
              <a:solidFill>
                <a:srgbClr val="4F27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93944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62950" cy="11001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F271C"/>
                </a:solidFill>
              </a:rPr>
              <a:t>OBSERVACIÓN 6: PRECIO/M2 DE SUELO VARÍA</a:t>
            </a:r>
          </a:p>
        </p:txBody>
      </p:sp>
      <p:pic>
        <p:nvPicPr>
          <p:cNvPr id="378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218" y="1484313"/>
            <a:ext cx="6402533" cy="50681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8790988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692727" y="457200"/>
            <a:ext cx="10557164" cy="11001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F271C"/>
                </a:solidFill>
              </a:rPr>
              <a:t>OBSERVACIÓN 6: TAMAÑOS HETEROGENEOS DE EDIFICIOS</a:t>
            </a:r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2889" y="1844676"/>
            <a:ext cx="6848475" cy="429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6499246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927350" y="188913"/>
            <a:ext cx="74993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ES" dirty="0"/>
              <a:t>Observación 8: Leyes de escala</a:t>
            </a:r>
            <a:br>
              <a:rPr lang="es-ES" dirty="0"/>
            </a:br>
            <a:r>
              <a:rPr lang="es-ES" sz="3100" dirty="0" err="1"/>
              <a:t>America’s</a:t>
            </a:r>
            <a:r>
              <a:rPr lang="es-ES" sz="3100" dirty="0"/>
              <a:t> </a:t>
            </a:r>
            <a:r>
              <a:rPr lang="es-ES" sz="3100" dirty="0" err="1"/>
              <a:t>Cities</a:t>
            </a:r>
            <a:r>
              <a:rPr lang="es-ES" sz="3100" dirty="0"/>
              <a:t> </a:t>
            </a:r>
            <a:r>
              <a:rPr lang="es-ES" sz="3100" dirty="0" err="1"/>
              <a:t>Zipf’s</a:t>
            </a:r>
            <a:r>
              <a:rPr lang="es-ES" sz="3100" dirty="0"/>
              <a:t> </a:t>
            </a:r>
            <a:r>
              <a:rPr lang="es-ES" sz="3100" dirty="0" err="1"/>
              <a:t>laws</a:t>
            </a:r>
            <a:endParaRPr lang="es-ES" sz="3100" dirty="0"/>
          </a:p>
        </p:txBody>
      </p:sp>
      <p:grpSp>
        <p:nvGrpSpPr>
          <p:cNvPr id="39938" name="Agrupar 9"/>
          <p:cNvGrpSpPr>
            <a:grpSpLocks/>
          </p:cNvGrpSpPr>
          <p:nvPr/>
        </p:nvGrpSpPr>
        <p:grpSpPr bwMode="auto">
          <a:xfrm>
            <a:off x="1657350" y="1692275"/>
            <a:ext cx="3003550" cy="1733550"/>
            <a:chOff x="807310" y="1692823"/>
            <a:chExt cx="3002491" cy="1732821"/>
          </a:xfrm>
        </p:grpSpPr>
        <p:pic>
          <p:nvPicPr>
            <p:cNvPr id="39958" name="Imagen 6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7310" y="1692823"/>
              <a:ext cx="3002491" cy="173282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9" name="CuadroTexto 7"/>
            <p:cNvSpPr txBox="1">
              <a:spLocks noChangeArrowheads="1"/>
            </p:cNvSpPr>
            <p:nvPr/>
          </p:nvSpPr>
          <p:spPr bwMode="auto">
            <a:xfrm>
              <a:off x="2530202" y="2662124"/>
              <a:ext cx="10865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600"/>
                <a:t>Argentina</a:t>
              </a:r>
            </a:p>
          </p:txBody>
        </p:sp>
      </p:grpSp>
      <p:grpSp>
        <p:nvGrpSpPr>
          <p:cNvPr id="39939" name="Agrupar 14"/>
          <p:cNvGrpSpPr>
            <a:grpSpLocks/>
          </p:cNvGrpSpPr>
          <p:nvPr/>
        </p:nvGrpSpPr>
        <p:grpSpPr bwMode="auto">
          <a:xfrm>
            <a:off x="4625975" y="1692276"/>
            <a:ext cx="3049588" cy="1755775"/>
            <a:chOff x="3133000" y="1692823"/>
            <a:chExt cx="3048421" cy="1754661"/>
          </a:xfrm>
        </p:grpSpPr>
        <p:pic>
          <p:nvPicPr>
            <p:cNvPr id="39956" name="Imagen 8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33000" y="1692823"/>
              <a:ext cx="3048421" cy="17546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7" name="CuadroTexto 10"/>
            <p:cNvSpPr txBox="1">
              <a:spLocks noChangeArrowheads="1"/>
            </p:cNvSpPr>
            <p:nvPr/>
          </p:nvSpPr>
          <p:spPr bwMode="auto">
            <a:xfrm>
              <a:off x="5101669" y="2679579"/>
              <a:ext cx="868848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600"/>
                <a:t>Canada</a:t>
              </a:r>
            </a:p>
          </p:txBody>
        </p:sp>
      </p:grpSp>
      <p:grpSp>
        <p:nvGrpSpPr>
          <p:cNvPr id="39940" name="Agrupar 13"/>
          <p:cNvGrpSpPr>
            <a:grpSpLocks/>
          </p:cNvGrpSpPr>
          <p:nvPr/>
        </p:nvGrpSpPr>
        <p:grpSpPr bwMode="auto">
          <a:xfrm>
            <a:off x="7624764" y="1692276"/>
            <a:ext cx="2911475" cy="1755775"/>
            <a:chOff x="2184400" y="1723421"/>
            <a:chExt cx="2910688" cy="1684318"/>
          </a:xfrm>
        </p:grpSpPr>
        <p:pic>
          <p:nvPicPr>
            <p:cNvPr id="39954" name="Imagen 11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184400" y="1723421"/>
              <a:ext cx="2910688" cy="16843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5" name="CuadroTexto 12"/>
            <p:cNvSpPr txBox="1">
              <a:spLocks noChangeArrowheads="1"/>
            </p:cNvSpPr>
            <p:nvPr/>
          </p:nvSpPr>
          <p:spPr bwMode="auto">
            <a:xfrm>
              <a:off x="3915797" y="2679579"/>
              <a:ext cx="1043876" cy="3249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600"/>
                <a:t>Colombia</a:t>
              </a:r>
            </a:p>
          </p:txBody>
        </p:sp>
      </p:grpSp>
      <p:grpSp>
        <p:nvGrpSpPr>
          <p:cNvPr id="39941" name="Agrupar 17"/>
          <p:cNvGrpSpPr>
            <a:grpSpLocks/>
          </p:cNvGrpSpPr>
          <p:nvPr/>
        </p:nvGrpSpPr>
        <p:grpSpPr bwMode="auto">
          <a:xfrm>
            <a:off x="1657351" y="3746500"/>
            <a:ext cx="3021013" cy="1741488"/>
            <a:chOff x="2304203" y="1712103"/>
            <a:chExt cx="3020394" cy="1740978"/>
          </a:xfrm>
        </p:grpSpPr>
        <p:pic>
          <p:nvPicPr>
            <p:cNvPr id="39952" name="Imagen 15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04203" y="1712103"/>
              <a:ext cx="3020394" cy="17409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3" name="CuadroTexto 16"/>
            <p:cNvSpPr txBox="1">
              <a:spLocks noChangeArrowheads="1"/>
            </p:cNvSpPr>
            <p:nvPr/>
          </p:nvSpPr>
          <p:spPr bwMode="auto">
            <a:xfrm>
              <a:off x="4075195" y="2646820"/>
              <a:ext cx="822661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600"/>
                <a:t>Mexico</a:t>
              </a:r>
            </a:p>
          </p:txBody>
        </p:sp>
      </p:grpSp>
      <p:grpSp>
        <p:nvGrpSpPr>
          <p:cNvPr id="39942" name="Agrupar 22"/>
          <p:cNvGrpSpPr>
            <a:grpSpLocks/>
          </p:cNvGrpSpPr>
          <p:nvPr/>
        </p:nvGrpSpPr>
        <p:grpSpPr bwMode="auto">
          <a:xfrm>
            <a:off x="4625975" y="3716339"/>
            <a:ext cx="2959100" cy="1709737"/>
            <a:chOff x="3102398" y="3716344"/>
            <a:chExt cx="2959190" cy="1709051"/>
          </a:xfrm>
        </p:grpSpPr>
        <p:pic>
          <p:nvPicPr>
            <p:cNvPr id="39950" name="Imagen 18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398" y="3716344"/>
              <a:ext cx="2959190" cy="170905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51" name="CuadroTexto 19"/>
            <p:cNvSpPr txBox="1">
              <a:spLocks noChangeArrowheads="1"/>
            </p:cNvSpPr>
            <p:nvPr/>
          </p:nvSpPr>
          <p:spPr bwMode="auto">
            <a:xfrm>
              <a:off x="4557839" y="4712249"/>
              <a:ext cx="1353055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600"/>
                <a:t>United States</a:t>
              </a:r>
            </a:p>
          </p:txBody>
        </p:sp>
      </p:grpSp>
      <p:grpSp>
        <p:nvGrpSpPr>
          <p:cNvPr id="39943" name="Agrupar 23"/>
          <p:cNvGrpSpPr>
            <a:grpSpLocks/>
          </p:cNvGrpSpPr>
          <p:nvPr/>
        </p:nvGrpSpPr>
        <p:grpSpPr bwMode="auto">
          <a:xfrm>
            <a:off x="7578725" y="3725863"/>
            <a:ext cx="2973388" cy="1700212"/>
            <a:chOff x="6101344" y="3726618"/>
            <a:chExt cx="2971890" cy="1698777"/>
          </a:xfrm>
        </p:grpSpPr>
        <p:pic>
          <p:nvPicPr>
            <p:cNvPr id="39948" name="Imagen 20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101344" y="3726618"/>
              <a:ext cx="2971890" cy="169877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949" name="CuadroTexto 21"/>
            <p:cNvSpPr txBox="1">
              <a:spLocks noChangeArrowheads="1"/>
            </p:cNvSpPr>
            <p:nvPr/>
          </p:nvSpPr>
          <p:spPr bwMode="auto">
            <a:xfrm>
              <a:off x="7808616" y="4681651"/>
              <a:ext cx="1069524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600"/>
                <a:t>Venezuela</a:t>
              </a:r>
            </a:p>
          </p:txBody>
        </p:sp>
      </p:grpSp>
      <p:sp>
        <p:nvSpPr>
          <p:cNvPr id="39944" name="CuadroTexto 24"/>
          <p:cNvSpPr txBox="1">
            <a:spLocks noChangeArrowheads="1"/>
          </p:cNvSpPr>
          <p:nvPr/>
        </p:nvSpPr>
        <p:spPr bwMode="auto">
          <a:xfrm>
            <a:off x="4487864" y="5921375"/>
            <a:ext cx="22367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1600"/>
              <a:t>Zipf in graphs America</a:t>
            </a:r>
          </a:p>
        </p:txBody>
      </p:sp>
      <p:graphicFrame>
        <p:nvGraphicFramePr>
          <p:cNvPr id="39945" name="Objeto 25"/>
          <p:cNvGraphicFramePr>
            <a:graphicFrameLocks noChangeAspect="1"/>
          </p:cNvGraphicFramePr>
          <p:nvPr/>
        </p:nvGraphicFramePr>
        <p:xfrm>
          <a:off x="4457700" y="1355725"/>
          <a:ext cx="32781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" name="Equation" r:id="rId9" imgW="1930400" imgH="203200" progId="Equation.3">
                  <p:embed/>
                </p:oleObj>
              </mc:Choice>
              <mc:Fallback>
                <p:oleObj name="Equation" r:id="rId9" imgW="193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1355725"/>
                        <a:ext cx="327818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946" name="CuadroTexto 2"/>
          <p:cNvSpPr txBox="1">
            <a:spLocks noChangeArrowheads="1"/>
          </p:cNvSpPr>
          <p:nvPr/>
        </p:nvSpPr>
        <p:spPr bwMode="auto">
          <a:xfrm>
            <a:off x="3678239" y="3175000"/>
            <a:ext cx="1004887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1600"/>
              <a:t>Log rank</a:t>
            </a:r>
          </a:p>
        </p:txBody>
      </p:sp>
      <p:sp>
        <p:nvSpPr>
          <p:cNvPr id="39947" name="CuadroTexto 26"/>
          <p:cNvSpPr txBox="1">
            <a:spLocks noChangeArrowheads="1"/>
          </p:cNvSpPr>
          <p:nvPr/>
        </p:nvSpPr>
        <p:spPr bwMode="auto">
          <a:xfrm rot="-5400000">
            <a:off x="889794" y="2243931"/>
            <a:ext cx="1524000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1600"/>
              <a:t>Log population</a:t>
            </a:r>
          </a:p>
        </p:txBody>
      </p:sp>
    </p:spTree>
    <p:extLst>
      <p:ext uri="{BB962C8B-B14F-4D97-AF65-F5344CB8AC3E}">
        <p14:creationId xmlns:p14="http://schemas.microsoft.com/office/powerpoint/2010/main" val="1279168785"/>
      </p:ext>
    </p:extLst>
  </p:cSld>
  <p:clrMapOvr>
    <a:masterClrMapping/>
  </p:clrMapOvr>
  <p:transition spd="slow"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66988" y="341313"/>
            <a:ext cx="749935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dirty="0"/>
              <a:t> Observación 8: Leyes de escala</a:t>
            </a:r>
            <a:br>
              <a:rPr lang="es-ES" dirty="0"/>
            </a:br>
            <a:r>
              <a:rPr lang="es-ES" sz="3600" dirty="0" err="1"/>
              <a:t>Europe</a:t>
            </a:r>
            <a:r>
              <a:rPr lang="es-ES" sz="3600" dirty="0"/>
              <a:t> </a:t>
            </a:r>
            <a:r>
              <a:rPr lang="es-ES" sz="3600" dirty="0" err="1"/>
              <a:t>Cities</a:t>
            </a:r>
            <a:r>
              <a:rPr lang="es-ES" sz="3600" dirty="0"/>
              <a:t> </a:t>
            </a:r>
            <a:r>
              <a:rPr lang="es-ES" sz="3600" dirty="0" err="1"/>
              <a:t>Zipf’s</a:t>
            </a:r>
            <a:r>
              <a:rPr lang="es-ES" sz="3600" dirty="0"/>
              <a:t> </a:t>
            </a:r>
            <a:r>
              <a:rPr lang="es-ES" sz="3600" dirty="0" err="1"/>
              <a:t>laws</a:t>
            </a:r>
            <a:br>
              <a:rPr lang="es-ES" sz="3600" dirty="0"/>
            </a:br>
            <a:endParaRPr lang="es-ES" dirty="0"/>
          </a:p>
        </p:txBody>
      </p:sp>
      <p:sp>
        <p:nvSpPr>
          <p:cNvPr id="40962" name="CuadroTexto 24"/>
          <p:cNvSpPr txBox="1">
            <a:spLocks noChangeArrowheads="1"/>
          </p:cNvSpPr>
          <p:nvPr/>
        </p:nvSpPr>
        <p:spPr bwMode="auto">
          <a:xfrm>
            <a:off x="4364038" y="5921375"/>
            <a:ext cx="238125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1800"/>
              <a:t>Zipf in graphs Europe</a:t>
            </a:r>
          </a:p>
        </p:txBody>
      </p:sp>
      <p:grpSp>
        <p:nvGrpSpPr>
          <p:cNvPr id="40963" name="Agrupar 26"/>
          <p:cNvGrpSpPr>
            <a:grpSpLocks/>
          </p:cNvGrpSpPr>
          <p:nvPr/>
        </p:nvGrpSpPr>
        <p:grpSpPr bwMode="auto">
          <a:xfrm>
            <a:off x="1703389" y="2063751"/>
            <a:ext cx="2820987" cy="1584325"/>
            <a:chOff x="0" y="1493936"/>
            <a:chExt cx="2712204" cy="1585149"/>
          </a:xfrm>
        </p:grpSpPr>
        <p:pic>
          <p:nvPicPr>
            <p:cNvPr id="40980" name="Imagen 4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1493936"/>
              <a:ext cx="2712204" cy="15851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81" name="CuadroTexto 5"/>
            <p:cNvSpPr txBox="1">
              <a:spLocks noChangeArrowheads="1"/>
            </p:cNvSpPr>
            <p:nvPr/>
          </p:nvSpPr>
          <p:spPr bwMode="auto">
            <a:xfrm>
              <a:off x="1691493" y="2402028"/>
              <a:ext cx="892854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800"/>
                <a:t>Austria</a:t>
              </a:r>
            </a:p>
          </p:txBody>
        </p:sp>
      </p:grpSp>
      <p:grpSp>
        <p:nvGrpSpPr>
          <p:cNvPr id="40964" name="Agrupar 34"/>
          <p:cNvGrpSpPr>
            <a:grpSpLocks/>
          </p:cNvGrpSpPr>
          <p:nvPr/>
        </p:nvGrpSpPr>
        <p:grpSpPr bwMode="auto">
          <a:xfrm>
            <a:off x="4665663" y="2017713"/>
            <a:ext cx="2851150" cy="1630362"/>
            <a:chOff x="3102398" y="1447720"/>
            <a:chExt cx="2852679" cy="1631365"/>
          </a:xfrm>
        </p:grpSpPr>
        <p:pic>
          <p:nvPicPr>
            <p:cNvPr id="40978" name="Imagen 2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398" y="1447720"/>
              <a:ext cx="2852679" cy="1631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9" name="CuadroTexto 27"/>
            <p:cNvSpPr txBox="1">
              <a:spLocks noChangeArrowheads="1"/>
            </p:cNvSpPr>
            <p:nvPr/>
          </p:nvSpPr>
          <p:spPr bwMode="auto">
            <a:xfrm>
              <a:off x="4881441" y="2371428"/>
              <a:ext cx="1005428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800"/>
                <a:t>Belgium</a:t>
              </a:r>
            </a:p>
          </p:txBody>
        </p:sp>
      </p:grpSp>
      <p:grpSp>
        <p:nvGrpSpPr>
          <p:cNvPr id="40965" name="Agrupar 33"/>
          <p:cNvGrpSpPr>
            <a:grpSpLocks/>
          </p:cNvGrpSpPr>
          <p:nvPr/>
        </p:nvGrpSpPr>
        <p:grpSpPr bwMode="auto">
          <a:xfrm>
            <a:off x="7516813" y="1916113"/>
            <a:ext cx="3073400" cy="1693862"/>
            <a:chOff x="5955077" y="1447720"/>
            <a:chExt cx="3072253" cy="1608035"/>
          </a:xfrm>
        </p:grpSpPr>
        <p:pic>
          <p:nvPicPr>
            <p:cNvPr id="40976" name="Imagen 28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77" y="1447720"/>
              <a:ext cx="3072253" cy="16080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7" name="CuadroTexto 29"/>
            <p:cNvSpPr txBox="1">
              <a:spLocks noChangeArrowheads="1"/>
            </p:cNvSpPr>
            <p:nvPr/>
          </p:nvSpPr>
          <p:spPr bwMode="auto">
            <a:xfrm>
              <a:off x="7829521" y="2417325"/>
              <a:ext cx="1043486" cy="35061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800"/>
                <a:t>Bulgaria</a:t>
              </a:r>
            </a:p>
          </p:txBody>
        </p:sp>
      </p:grpSp>
      <p:grpSp>
        <p:nvGrpSpPr>
          <p:cNvPr id="40966" name="Agrupar 32"/>
          <p:cNvGrpSpPr>
            <a:grpSpLocks/>
          </p:cNvGrpSpPr>
          <p:nvPr/>
        </p:nvGrpSpPr>
        <p:grpSpPr bwMode="auto">
          <a:xfrm>
            <a:off x="1919289" y="4176713"/>
            <a:ext cx="3101975" cy="1484312"/>
            <a:chOff x="0" y="3406379"/>
            <a:chExt cx="3102398" cy="1485316"/>
          </a:xfrm>
        </p:grpSpPr>
        <p:pic>
          <p:nvPicPr>
            <p:cNvPr id="40974" name="Imagen 30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406379"/>
              <a:ext cx="3102398" cy="148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5" name="CuadroTexto 31"/>
            <p:cNvSpPr txBox="1">
              <a:spLocks noChangeArrowheads="1"/>
            </p:cNvSpPr>
            <p:nvPr/>
          </p:nvSpPr>
          <p:spPr bwMode="auto">
            <a:xfrm>
              <a:off x="1894684" y="4268564"/>
              <a:ext cx="877163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800"/>
                <a:t>France</a:t>
              </a:r>
            </a:p>
          </p:txBody>
        </p:sp>
      </p:grpSp>
      <p:grpSp>
        <p:nvGrpSpPr>
          <p:cNvPr id="40967" name="Agrupar 40"/>
          <p:cNvGrpSpPr>
            <a:grpSpLocks/>
          </p:cNvGrpSpPr>
          <p:nvPr/>
        </p:nvGrpSpPr>
        <p:grpSpPr bwMode="auto">
          <a:xfrm>
            <a:off x="5021264" y="4176713"/>
            <a:ext cx="2852737" cy="1484312"/>
            <a:chOff x="3102398" y="3406379"/>
            <a:chExt cx="2852679" cy="1485316"/>
          </a:xfrm>
        </p:grpSpPr>
        <p:pic>
          <p:nvPicPr>
            <p:cNvPr id="40972" name="Imagen 35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02398" y="3406379"/>
              <a:ext cx="2852679" cy="14853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3" name="CuadroTexto 36"/>
            <p:cNvSpPr txBox="1">
              <a:spLocks noChangeArrowheads="1"/>
            </p:cNvSpPr>
            <p:nvPr/>
          </p:nvSpPr>
          <p:spPr bwMode="auto">
            <a:xfrm>
              <a:off x="4942194" y="4222667"/>
              <a:ext cx="646331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800"/>
                <a:t>Italy</a:t>
              </a:r>
            </a:p>
          </p:txBody>
        </p:sp>
      </p:grpSp>
      <p:grpSp>
        <p:nvGrpSpPr>
          <p:cNvPr id="40968" name="Agrupar 39"/>
          <p:cNvGrpSpPr>
            <a:grpSpLocks/>
          </p:cNvGrpSpPr>
          <p:nvPr/>
        </p:nvGrpSpPr>
        <p:grpSpPr bwMode="auto">
          <a:xfrm>
            <a:off x="7404101" y="4176714"/>
            <a:ext cx="3071813" cy="1406525"/>
            <a:chOff x="5955077" y="3406379"/>
            <a:chExt cx="3072253" cy="1407071"/>
          </a:xfrm>
        </p:grpSpPr>
        <p:pic>
          <p:nvPicPr>
            <p:cNvPr id="40970" name="Imagen 37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55077" y="3406379"/>
              <a:ext cx="3072253" cy="14070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0971" name="CuadroTexto 38"/>
            <p:cNvSpPr txBox="1">
              <a:spLocks noChangeArrowheads="1"/>
            </p:cNvSpPr>
            <p:nvPr/>
          </p:nvSpPr>
          <p:spPr bwMode="auto">
            <a:xfrm>
              <a:off x="7526416" y="4161471"/>
              <a:ext cx="1402936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  <a:cs typeface="ＭＳ Ｐゴシック" charset="0"/>
                </a:defRPr>
              </a:lvl1pPr>
              <a:lvl2pPr marL="742950" indent="-28575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2pPr>
              <a:lvl3pPr marL="11430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3pPr>
              <a:lvl4pPr marL="16002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4pPr>
              <a:lvl5pPr marL="2057400" indent="-228600"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5pPr>
              <a:lvl6pPr marL="25146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6pPr>
              <a:lvl7pPr marL="29718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7pPr>
              <a:lvl8pPr marL="34290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8pPr>
              <a:lvl9pPr marL="3886200" indent="-228600" algn="ctr" eaLnBrk="0" fontAlgn="base" hangingPunct="0">
                <a:spcBef>
                  <a:spcPct val="0"/>
                </a:spcBef>
                <a:spcAft>
                  <a:spcPct val="0"/>
                </a:spcAft>
                <a:defRPr sz="2400" b="1">
                  <a:solidFill>
                    <a:schemeClr val="tx1"/>
                  </a:solidFill>
                  <a:latin typeface="Times New Roman" charset="0"/>
                  <a:ea typeface="ＭＳ Ｐゴシック" charset="0"/>
                </a:defRPr>
              </a:lvl9pPr>
            </a:lstStyle>
            <a:p>
              <a:r>
                <a:rPr lang="es-ES" sz="1800"/>
                <a:t>Netherlands</a:t>
              </a:r>
            </a:p>
          </p:txBody>
        </p:sp>
      </p:grpSp>
      <p:graphicFrame>
        <p:nvGraphicFramePr>
          <p:cNvPr id="40969" name="Objeto 41"/>
          <p:cNvGraphicFramePr>
            <a:graphicFrameLocks noChangeAspect="1"/>
          </p:cNvGraphicFramePr>
          <p:nvPr/>
        </p:nvGraphicFramePr>
        <p:xfrm>
          <a:off x="4457700" y="1500189"/>
          <a:ext cx="3278188" cy="344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5" name="Equation" r:id="rId9" imgW="1930400" imgH="203200" progId="Equation.3">
                  <p:embed/>
                </p:oleObj>
              </mc:Choice>
              <mc:Fallback>
                <p:oleObj name="Equation" r:id="rId9" imgW="1930400" imgH="203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57700" y="1500189"/>
                        <a:ext cx="3278188" cy="34448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210913452"/>
      </p:ext>
    </p:extLst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ChangeArrowheads="1"/>
          </p:cNvSpPr>
          <p:nvPr>
            <p:ph type="ctrTitle"/>
          </p:nvPr>
        </p:nvSpPr>
        <p:spPr>
          <a:xfrm>
            <a:off x="2667000" y="0"/>
            <a:ext cx="7772400" cy="1143000"/>
          </a:xfrm>
        </p:spPr>
        <p:txBody>
          <a:bodyPr/>
          <a:lstStyle/>
          <a:p>
            <a:pPr>
              <a:defRPr/>
            </a:pPr>
            <a:r>
              <a:rPr lang="es-CL" dirty="0">
                <a:solidFill>
                  <a:srgbClr val="4F271C"/>
                </a:solidFill>
                <a:latin typeface="Times New Roman" charset="0"/>
                <a:ea typeface="+mj-ea"/>
                <a:cs typeface="+mj-cs"/>
              </a:rPr>
              <a:t>Contenido del Curso</a:t>
            </a:r>
          </a:p>
        </p:txBody>
      </p:sp>
      <p:sp>
        <p:nvSpPr>
          <p:cNvPr id="55299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3FC4E91C-14B3-7F49-9546-1775BD4F5FBD}" type="slidenum">
              <a:rPr lang="es-CL" sz="1400" b="0"/>
              <a:pPr/>
              <a:t>2</a:t>
            </a:fld>
            <a:endParaRPr lang="es-CL" sz="1400" b="0"/>
          </a:p>
        </p:txBody>
      </p:sp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2209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4648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s-ES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2108200"/>
            <a:ext cx="7703244" cy="3625056"/>
          </a:xfrm>
          <a:prstGeom prst="rect">
            <a:avLst/>
          </a:prstGeom>
        </p:spPr>
      </p:pic>
      <p:sp>
        <p:nvSpPr>
          <p:cNvPr id="3" name="Marco 2"/>
          <p:cNvSpPr/>
          <p:nvPr/>
        </p:nvSpPr>
        <p:spPr>
          <a:xfrm>
            <a:off x="2535382" y="2521527"/>
            <a:ext cx="8049491" cy="263237"/>
          </a:xfrm>
          <a:prstGeom prst="fram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9282778"/>
      </p:ext>
    </p:extLst>
  </p:cSld>
  <p:clrMapOvr>
    <a:masterClrMapping/>
  </p:clrMapOvr>
  <p:transition spd="med" advTm="17900">
    <p:rand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5422A18E-3E1E-2C4C-824A-F3B1FFC77913}" type="slidenum">
              <a:rPr lang="es-CL" sz="1400" b="0"/>
              <a:pPr/>
              <a:t>20</a:t>
            </a:fld>
            <a:endParaRPr lang="es-CL" sz="1400" b="0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1274619" y="1309832"/>
            <a:ext cx="8054976" cy="4470400"/>
          </a:xfrm>
          <a:prstGeom prst="rect">
            <a:avLst/>
          </a:prstGeom>
          <a:noFill/>
          <a:ln>
            <a:noFill/>
          </a:ln>
          <a:effectLst>
            <a:outerShdw dist="38099" sx="1000" sy="1000" algn="ctr" rotWithShape="0">
              <a:srgbClr val="000000"/>
            </a:outerShdw>
          </a:effectLst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2075" tIns="46038" rIns="92075" bIns="46038" anchor="ctr"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  <a:ea typeface="ＭＳ Ｐゴシック" charset="0"/>
                <a:cs typeface="ＭＳ Ｐゴシック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>
              <a:defRPr/>
            </a:pPr>
            <a:r>
              <a:rPr lang="en-US" sz="2800" dirty="0">
                <a:cs typeface="+mj-cs"/>
              </a:rPr>
              <a:t>OBSERVACIÓN 9: LEYES DE POTENCIA EN CIUDADES</a:t>
            </a:r>
          </a:p>
          <a:p>
            <a:pPr>
              <a:defRPr/>
            </a:pPr>
            <a:endParaRPr lang="en-US" sz="2800" dirty="0">
              <a:cs typeface="+mj-cs"/>
            </a:endParaRPr>
          </a:p>
          <a:p>
            <a:pPr>
              <a:defRPr/>
            </a:pPr>
            <a:r>
              <a:rPr lang="en-US" sz="3600" dirty="0">
                <a:cs typeface="+mj-cs"/>
              </a:rPr>
              <a:t>               </a:t>
            </a:r>
            <a:r>
              <a:rPr lang="en-US" sz="3600" i="1" dirty="0">
                <a:latin typeface="Bookman Old Style"/>
                <a:cs typeface="Bookman Old Style"/>
              </a:rPr>
              <a:t>Y/Y</a:t>
            </a:r>
            <a:r>
              <a:rPr lang="en-US" sz="3600" i="1" baseline="-25000" dirty="0">
                <a:latin typeface="Bookman Old Style"/>
                <a:cs typeface="Bookman Old Style"/>
              </a:rPr>
              <a:t>0</a:t>
            </a:r>
            <a:r>
              <a:rPr lang="en-US" sz="3600" i="1" dirty="0">
                <a:latin typeface="Bookman Old Style"/>
                <a:cs typeface="Bookman Old Style"/>
              </a:rPr>
              <a:t>=N</a:t>
            </a:r>
            <a:r>
              <a:rPr lang="en-US" sz="3600" i="1" baseline="30000" dirty="0">
                <a:latin typeface="Bookman Old Style"/>
                <a:cs typeface="Bookman Old Style"/>
              </a:rPr>
              <a:t>β</a:t>
            </a:r>
          </a:p>
          <a:p>
            <a:pPr>
              <a:defRPr/>
            </a:pPr>
            <a:endParaRPr lang="en-US" sz="3600" i="1" baseline="30000" dirty="0">
              <a:latin typeface="Bookman Old Style"/>
              <a:cs typeface="Bookman Old Style"/>
            </a:endParaRPr>
          </a:p>
          <a:p>
            <a:pPr>
              <a:defRPr/>
            </a:pPr>
            <a:endParaRPr lang="en-US" sz="3600" i="1" baseline="30000" dirty="0"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n-US" sz="2000" i="1" dirty="0">
                <a:latin typeface="Bookman Old Style"/>
                <a:cs typeface="Bookman Old Style"/>
              </a:rPr>
              <a:t>Y</a:t>
            </a:r>
            <a:r>
              <a:rPr lang="en-US" sz="2000" dirty="0">
                <a:latin typeface="Bookman Old Style"/>
                <a:cs typeface="Bookman Old Style"/>
              </a:rPr>
              <a:t>:   Variable (input y outputs)</a:t>
            </a:r>
          </a:p>
          <a:p>
            <a:pPr>
              <a:defRPr/>
            </a:pPr>
            <a:endParaRPr lang="en-US" sz="2000" dirty="0"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n-US" sz="2000" dirty="0">
                <a:latin typeface="Bookman Old Style"/>
                <a:cs typeface="Bookman Old Style"/>
              </a:rPr>
              <a:t>N :  </a:t>
            </a:r>
            <a:r>
              <a:rPr lang="en-US" sz="2000" dirty="0" err="1">
                <a:latin typeface="Bookman Old Style"/>
                <a:cs typeface="Bookman Old Style"/>
              </a:rPr>
              <a:t>Población</a:t>
            </a:r>
            <a:endParaRPr lang="en-US" sz="2000" dirty="0">
              <a:latin typeface="Bookman Old Style"/>
              <a:cs typeface="Bookman Old Style"/>
            </a:endParaRPr>
          </a:p>
          <a:p>
            <a:pPr>
              <a:defRPr/>
            </a:pPr>
            <a:endParaRPr lang="en-US" sz="2000" baseline="30000" dirty="0"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n-US" sz="2000" dirty="0">
                <a:latin typeface="Bookman Old Style"/>
                <a:cs typeface="Bookman Old Style"/>
              </a:rPr>
              <a:t>Y</a:t>
            </a:r>
            <a:r>
              <a:rPr lang="en-US" sz="2000" baseline="-25000" dirty="0">
                <a:latin typeface="Bookman Old Style"/>
                <a:cs typeface="Bookman Old Style"/>
              </a:rPr>
              <a:t>0 </a:t>
            </a:r>
            <a:r>
              <a:rPr lang="en-US" sz="2000" dirty="0">
                <a:latin typeface="Bookman Old Style"/>
                <a:cs typeface="Bookman Old Style"/>
              </a:rPr>
              <a:t>: </a:t>
            </a:r>
            <a:r>
              <a:rPr lang="en-US" sz="2000" dirty="0" err="1">
                <a:latin typeface="Bookman Old Style"/>
                <a:cs typeface="Bookman Old Style"/>
              </a:rPr>
              <a:t>Línea</a:t>
            </a:r>
            <a:r>
              <a:rPr lang="en-US" sz="2000" dirty="0">
                <a:latin typeface="Bookman Old Style"/>
                <a:cs typeface="Bookman Old Style"/>
              </a:rPr>
              <a:t> Base </a:t>
            </a:r>
            <a:r>
              <a:rPr lang="en-US" sz="2000" dirty="0" err="1">
                <a:latin typeface="Bookman Old Style"/>
                <a:cs typeface="Bookman Old Style"/>
              </a:rPr>
              <a:t>specífica</a:t>
            </a:r>
            <a:r>
              <a:rPr lang="en-US" sz="2000" dirty="0">
                <a:latin typeface="Bookman Old Style"/>
                <a:cs typeface="Bookman Old Style"/>
              </a:rPr>
              <a:t> </a:t>
            </a:r>
            <a:r>
              <a:rPr lang="en-US" sz="2000" dirty="0" err="1">
                <a:latin typeface="Bookman Old Style"/>
                <a:cs typeface="Bookman Old Style"/>
              </a:rPr>
              <a:t>para</a:t>
            </a:r>
            <a:r>
              <a:rPr lang="en-US" sz="2000" dirty="0">
                <a:latin typeface="Bookman Old Style"/>
                <a:cs typeface="Bookman Old Style"/>
              </a:rPr>
              <a:t> </a:t>
            </a:r>
            <a:r>
              <a:rPr lang="en-US" sz="2000" dirty="0" err="1">
                <a:latin typeface="Bookman Old Style"/>
                <a:cs typeface="Bookman Old Style"/>
              </a:rPr>
              <a:t>cada</a:t>
            </a:r>
            <a:r>
              <a:rPr lang="en-US" sz="2000" dirty="0">
                <a:latin typeface="Bookman Old Style"/>
                <a:cs typeface="Bookman Old Style"/>
              </a:rPr>
              <a:t> </a:t>
            </a:r>
            <a:r>
              <a:rPr lang="en-US" sz="2000" dirty="0" err="1">
                <a:latin typeface="Bookman Old Style"/>
                <a:cs typeface="Bookman Old Style"/>
              </a:rPr>
              <a:t>exonomía</a:t>
            </a:r>
            <a:endParaRPr lang="en-US" sz="2000" dirty="0">
              <a:latin typeface="Bookman Old Style"/>
              <a:cs typeface="Bookman Old Style"/>
            </a:endParaRPr>
          </a:p>
          <a:p>
            <a:pPr>
              <a:defRPr/>
            </a:pPr>
            <a:endParaRPr lang="en-US" sz="3600" baseline="30000" dirty="0">
              <a:latin typeface="Bookman Old Style"/>
              <a:cs typeface="Bookman Old Style"/>
            </a:endParaRPr>
          </a:p>
          <a:p>
            <a:pPr>
              <a:defRPr/>
            </a:pPr>
            <a:r>
              <a:rPr lang="en-US" sz="2000" dirty="0">
                <a:latin typeface="Bookman Old Style"/>
                <a:cs typeface="Bookman Old Style"/>
              </a:rPr>
              <a:t>β:</a:t>
            </a:r>
            <a:r>
              <a:rPr lang="en-US" sz="2000" baseline="30000" dirty="0">
                <a:latin typeface="Bookman Old Style"/>
                <a:cs typeface="Bookman Old Style"/>
              </a:rPr>
              <a:t> </a:t>
            </a:r>
            <a:r>
              <a:rPr lang="en-US" sz="2000" dirty="0">
                <a:latin typeface="Bookman Old Style"/>
                <a:cs typeface="Bookman Old Style"/>
              </a:rPr>
              <a:t> Factor de </a:t>
            </a:r>
            <a:r>
              <a:rPr lang="en-US" sz="2000" dirty="0" err="1">
                <a:latin typeface="Bookman Old Style"/>
                <a:cs typeface="Bookman Old Style"/>
              </a:rPr>
              <a:t>escala</a:t>
            </a:r>
            <a:r>
              <a:rPr lang="en-US" sz="2000" dirty="0">
                <a:latin typeface="Bookman Old Style"/>
                <a:cs typeface="Bookman Old Style"/>
              </a:rPr>
              <a:t>, </a:t>
            </a:r>
            <a:r>
              <a:rPr lang="en-US" sz="2000" dirty="0" err="1">
                <a:latin typeface="Bookman Old Style"/>
                <a:cs typeface="Bookman Old Style"/>
              </a:rPr>
              <a:t>común</a:t>
            </a:r>
            <a:r>
              <a:rPr lang="en-US" sz="2000" dirty="0">
                <a:latin typeface="Bookman Old Style"/>
                <a:cs typeface="Bookman Old Style"/>
              </a:rPr>
              <a:t> </a:t>
            </a:r>
            <a:r>
              <a:rPr lang="en-US" sz="2000" dirty="0" err="1">
                <a:latin typeface="Bookman Old Style"/>
                <a:cs typeface="Bookman Old Style"/>
              </a:rPr>
              <a:t>para</a:t>
            </a:r>
            <a:r>
              <a:rPr lang="en-US" sz="2000" dirty="0">
                <a:latin typeface="Bookman Old Style"/>
                <a:cs typeface="Bookman Old Style"/>
              </a:rPr>
              <a:t> </a:t>
            </a:r>
            <a:r>
              <a:rPr lang="en-US" sz="2000" dirty="0" err="1">
                <a:latin typeface="Bookman Old Style"/>
                <a:cs typeface="Bookman Old Style"/>
              </a:rPr>
              <a:t>todas</a:t>
            </a:r>
            <a:r>
              <a:rPr lang="en-US" sz="2000" dirty="0">
                <a:latin typeface="Bookman Old Style"/>
                <a:cs typeface="Bookman Old Style"/>
              </a:rPr>
              <a:t> la </a:t>
            </a:r>
            <a:r>
              <a:rPr lang="en-US" sz="2000" dirty="0" err="1">
                <a:latin typeface="Bookman Old Style"/>
                <a:cs typeface="Bookman Old Style"/>
              </a:rPr>
              <a:t>ciudades</a:t>
            </a:r>
            <a:endParaRPr lang="en-US" sz="2000" dirty="0">
              <a:latin typeface="Bookman Old Style"/>
              <a:cs typeface="Bookman Old Style"/>
            </a:endParaRPr>
          </a:p>
          <a:p>
            <a:pPr>
              <a:defRPr/>
            </a:pPr>
            <a:endParaRPr lang="en-US" sz="2000" dirty="0">
              <a:latin typeface="Bookman Old Style"/>
              <a:cs typeface="Bookman Old Style"/>
            </a:endParaRPr>
          </a:p>
          <a:p>
            <a:pPr>
              <a:defRPr/>
            </a:pPr>
            <a:endParaRPr lang="en-US" sz="2000" dirty="0">
              <a:latin typeface="Bookman Old Style"/>
              <a:cs typeface="Bookman Old Style"/>
            </a:endParaRPr>
          </a:p>
        </p:txBody>
      </p:sp>
    </p:spTree>
    <p:extLst>
      <p:ext uri="{BB962C8B-B14F-4D97-AF65-F5344CB8AC3E}">
        <p14:creationId xmlns:p14="http://schemas.microsoft.com/office/powerpoint/2010/main" val="1218210302"/>
      </p:ext>
    </p:extLst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345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54400" y="1739900"/>
            <a:ext cx="4660900" cy="456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p:sp>
        <p:nvSpPr>
          <p:cNvPr id="1043459" name="Rectangle 3"/>
          <p:cNvSpPr>
            <a:spLocks noChangeArrowheads="1"/>
          </p:cNvSpPr>
          <p:nvPr/>
        </p:nvSpPr>
        <p:spPr bwMode="auto">
          <a:xfrm>
            <a:off x="2438400" y="6351588"/>
            <a:ext cx="5786438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sz="1600"/>
              <a:t>Kuhnert, Helbing &amp; West, Physica A363, 96-103 (2003)</a:t>
            </a:r>
          </a:p>
        </p:txBody>
      </p:sp>
      <p:sp>
        <p:nvSpPr>
          <p:cNvPr id="43011" name="Título 1"/>
          <p:cNvSpPr txBox="1">
            <a:spLocks/>
          </p:cNvSpPr>
          <p:nvPr/>
        </p:nvSpPr>
        <p:spPr bwMode="auto">
          <a:xfrm>
            <a:off x="1025237" y="485775"/>
            <a:ext cx="9185564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 hangingPunct="1"/>
            <a:r>
              <a:rPr lang="es-ES" sz="3200" dirty="0">
                <a:latin typeface="+mj-lt"/>
                <a:ea typeface="+mj-ea"/>
                <a:cs typeface="+mj-cs"/>
              </a:rPr>
              <a:t>OBSERVACIÓN 9: ECONOMÍAS DE ESCALA</a:t>
            </a:r>
          </a:p>
          <a:p>
            <a:pPr eaLnBrk="1" hangingPunct="1"/>
            <a:r>
              <a:rPr lang="es-ES" b="0" dirty="0">
                <a:solidFill>
                  <a:srgbClr val="4F271C"/>
                </a:solidFill>
                <a:latin typeface="Gill Sans MT" charset="0"/>
              </a:rPr>
              <a:t>Sub linear: gas </a:t>
            </a:r>
            <a:r>
              <a:rPr lang="es-ES" b="0" dirty="0" err="1">
                <a:solidFill>
                  <a:srgbClr val="4F271C"/>
                </a:solidFill>
                <a:latin typeface="Gill Sans MT" charset="0"/>
              </a:rPr>
              <a:t>stations</a:t>
            </a:r>
            <a:r>
              <a:rPr lang="es-ES" b="0" dirty="0">
                <a:solidFill>
                  <a:srgbClr val="4F271C"/>
                </a:solidFill>
                <a:latin typeface="Gill Sans MT" charset="0"/>
              </a:rPr>
              <a:t>, </a:t>
            </a:r>
            <a:r>
              <a:rPr lang="es-ES" b="0" dirty="0" err="1">
                <a:solidFill>
                  <a:srgbClr val="4F271C"/>
                </a:solidFill>
                <a:latin typeface="Gill Sans MT" charset="0"/>
              </a:rPr>
              <a:t>roads</a:t>
            </a:r>
            <a:r>
              <a:rPr lang="es-ES" b="0" dirty="0">
                <a:solidFill>
                  <a:srgbClr val="4F271C"/>
                </a:solidFill>
                <a:latin typeface="Gill Sans MT" charset="0"/>
              </a:rPr>
              <a:t>, non-</a:t>
            </a:r>
            <a:r>
              <a:rPr lang="es-ES" b="0" dirty="0" err="1">
                <a:solidFill>
                  <a:srgbClr val="4F271C"/>
                </a:solidFill>
                <a:latin typeface="Gill Sans MT" charset="0"/>
              </a:rPr>
              <a:t>residential</a:t>
            </a:r>
            <a:r>
              <a:rPr lang="es-ES" b="0" dirty="0">
                <a:solidFill>
                  <a:srgbClr val="4F271C"/>
                </a:solidFill>
                <a:latin typeface="Gill Sans MT" charset="0"/>
              </a:rPr>
              <a:t>, </a:t>
            </a:r>
            <a:r>
              <a:rPr lang="es-ES" b="0" dirty="0" err="1">
                <a:solidFill>
                  <a:srgbClr val="4F271C"/>
                </a:solidFill>
                <a:latin typeface="Gill Sans MT" charset="0"/>
              </a:rPr>
              <a:t>energy</a:t>
            </a:r>
            <a:r>
              <a:rPr lang="es-ES" b="0" dirty="0">
                <a:solidFill>
                  <a:srgbClr val="4F271C"/>
                </a:solidFill>
                <a:latin typeface="Gill Sans MT" charset="0"/>
              </a:rPr>
              <a:t>…</a:t>
            </a:r>
            <a:br>
              <a:rPr lang="es-ES" b="0" dirty="0">
                <a:solidFill>
                  <a:srgbClr val="4F271C"/>
                </a:solidFill>
                <a:latin typeface="Gill Sans MT" charset="0"/>
              </a:rPr>
            </a:br>
            <a:endParaRPr lang="es-ES" b="0" dirty="0">
              <a:solidFill>
                <a:srgbClr val="4F271C"/>
              </a:solidFill>
              <a:latin typeface="Gill Sans MT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7697979"/>
      </p:ext>
    </p:extLst>
  </p:cSld>
  <p:clrMapOvr>
    <a:masterClrMapping/>
  </p:clrMapOvr>
  <p:transition spd="slow"/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4300" y="1352550"/>
            <a:ext cx="6565900" cy="5132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58" name="Título 1"/>
          <p:cNvSpPr txBox="1">
            <a:spLocks/>
          </p:cNvSpPr>
          <p:nvPr/>
        </p:nvSpPr>
        <p:spPr bwMode="auto">
          <a:xfrm>
            <a:off x="1052946" y="64294"/>
            <a:ext cx="9476509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4572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sz="3200" dirty="0">
                <a:latin typeface="+mj-lt"/>
                <a:ea typeface="+mj-ea"/>
                <a:cs typeface="+mj-cs"/>
              </a:rPr>
              <a:t>OBSERVACIÓN 9 : Retornos crecientes a escala</a:t>
            </a:r>
          </a:p>
          <a:p>
            <a:pPr eaLnBrk="1" hangingPunct="1"/>
            <a:r>
              <a:rPr lang="es-ES" sz="3200" dirty="0" err="1">
                <a:latin typeface="+mj-lt"/>
                <a:ea typeface="+mj-ea"/>
                <a:cs typeface="+mj-cs"/>
              </a:rPr>
              <a:t>Super</a:t>
            </a:r>
            <a:r>
              <a:rPr lang="es-ES" sz="3200" dirty="0">
                <a:latin typeface="+mj-lt"/>
                <a:ea typeface="+mj-ea"/>
                <a:cs typeface="+mj-cs"/>
              </a:rPr>
              <a:t> linear: </a:t>
            </a:r>
            <a:r>
              <a:rPr lang="es-ES_tradnl" sz="3200" dirty="0" err="1">
                <a:latin typeface="+mj-lt"/>
                <a:ea typeface="+mj-ea"/>
                <a:cs typeface="+mj-cs"/>
              </a:rPr>
              <a:t>income</a:t>
            </a:r>
            <a:r>
              <a:rPr lang="es-ES_tradnl" sz="3200" dirty="0">
                <a:latin typeface="+mj-lt"/>
                <a:ea typeface="+mj-ea"/>
                <a:cs typeface="+mj-cs"/>
              </a:rPr>
              <a:t>, PGB, </a:t>
            </a:r>
            <a:r>
              <a:rPr lang="es-ES_tradnl" sz="3200" dirty="0" err="1">
                <a:latin typeface="+mj-lt"/>
                <a:ea typeface="+mj-ea"/>
                <a:cs typeface="+mj-cs"/>
              </a:rPr>
              <a:t>patents</a:t>
            </a:r>
            <a:r>
              <a:rPr lang="es-ES_tradnl" sz="3200" dirty="0">
                <a:latin typeface="+mj-lt"/>
                <a:ea typeface="+mj-ea"/>
                <a:cs typeface="+mj-cs"/>
              </a:rPr>
              <a:t>, </a:t>
            </a:r>
            <a:r>
              <a:rPr lang="es-ES_tradnl" sz="3200" dirty="0" err="1">
                <a:latin typeface="+mj-lt"/>
                <a:ea typeface="+mj-ea"/>
                <a:cs typeface="+mj-cs"/>
              </a:rPr>
              <a:t>crime</a:t>
            </a:r>
            <a:endParaRPr lang="es-ES" sz="3200" dirty="0">
              <a:latin typeface="+mj-lt"/>
              <a:ea typeface="+mj-ea"/>
              <a:cs typeface="+mj-cs"/>
            </a:endParaRPr>
          </a:p>
        </p:txBody>
      </p:sp>
      <p:cxnSp>
        <p:nvCxnSpPr>
          <p:cNvPr id="5" name="Conector recto 4"/>
          <p:cNvCxnSpPr/>
          <p:nvPr/>
        </p:nvCxnSpPr>
        <p:spPr>
          <a:xfrm flipV="1">
            <a:off x="3359150" y="2205038"/>
            <a:ext cx="5473700" cy="3744912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13418969"/>
      </p:ext>
    </p:extLst>
  </p:cSld>
  <p:clrMapOvr>
    <a:masterClrMapping/>
  </p:clrMapOvr>
  <p:transition advClick="0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981200" y="393268"/>
            <a:ext cx="8686800" cy="1039091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ES" sz="4000" dirty="0"/>
              <a:t>Observación 9: Leyes de potencia</a:t>
            </a:r>
            <a:br>
              <a:rPr lang="es-ES" dirty="0"/>
            </a:br>
            <a:endParaRPr lang="es-ES" dirty="0"/>
          </a:p>
        </p:txBody>
      </p:sp>
      <p:graphicFrame>
        <p:nvGraphicFramePr>
          <p:cNvPr id="47106" name="Objeto 41"/>
          <p:cNvGraphicFramePr>
            <a:graphicFrameLocks noChangeAspect="1"/>
          </p:cNvGraphicFramePr>
          <p:nvPr/>
        </p:nvGraphicFramePr>
        <p:xfrm>
          <a:off x="4876800" y="985839"/>
          <a:ext cx="2438400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9" name="Equation" r:id="rId3" imgW="1435100" imgH="241300" progId="Equation.3">
                  <p:embed/>
                </p:oleObj>
              </mc:Choice>
              <mc:Fallback>
                <p:oleObj name="Equation" r:id="rId3" imgW="1435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6800" y="985839"/>
                        <a:ext cx="2438400" cy="409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7107" name="Imagen 8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9900" y="1485901"/>
            <a:ext cx="6389688" cy="4695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ángulo 9"/>
          <p:cNvSpPr/>
          <p:nvPr/>
        </p:nvSpPr>
        <p:spPr>
          <a:xfrm>
            <a:off x="3451870" y="5492521"/>
            <a:ext cx="5768313" cy="566081"/>
          </a:xfrm>
          <a:prstGeom prst="rect">
            <a:avLst/>
          </a:prstGeom>
          <a:solidFill>
            <a:schemeClr val="tx2">
              <a:lumMod val="20000"/>
              <a:lumOff val="80000"/>
              <a:alpha val="2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sp>
        <p:nvSpPr>
          <p:cNvPr id="43" name="Rectángulo 42"/>
          <p:cNvSpPr/>
          <p:nvPr/>
        </p:nvSpPr>
        <p:spPr>
          <a:xfrm>
            <a:off x="3451870" y="1743548"/>
            <a:ext cx="5768313" cy="2035428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sp>
        <p:nvSpPr>
          <p:cNvPr id="47110" name="CuadroTexto 10"/>
          <p:cNvSpPr txBox="1">
            <a:spLocks noChangeArrowheads="1"/>
          </p:cNvSpPr>
          <p:nvPr/>
        </p:nvSpPr>
        <p:spPr bwMode="auto">
          <a:xfrm>
            <a:off x="2797175" y="6456364"/>
            <a:ext cx="729783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s-ES" b="0"/>
              <a:t>BETTENCOURT, LOBO, WEST (EUR. PHYS. J, 2008) </a:t>
            </a:r>
          </a:p>
        </p:txBody>
      </p:sp>
      <p:sp>
        <p:nvSpPr>
          <p:cNvPr id="44" name="Rectángulo 43"/>
          <p:cNvSpPr/>
          <p:nvPr/>
        </p:nvSpPr>
        <p:spPr>
          <a:xfrm>
            <a:off x="3466561" y="4115565"/>
            <a:ext cx="5768313" cy="16766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sp>
        <p:nvSpPr>
          <p:cNvPr id="45" name="Rectángulo 44"/>
          <p:cNvSpPr/>
          <p:nvPr/>
        </p:nvSpPr>
        <p:spPr>
          <a:xfrm>
            <a:off x="3465951" y="4283264"/>
            <a:ext cx="5768313" cy="167666"/>
          </a:xfrm>
          <a:prstGeom prst="rect">
            <a:avLst/>
          </a:prstGeom>
          <a:solidFill>
            <a:srgbClr val="FF00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sp>
        <p:nvSpPr>
          <p:cNvPr id="46" name="Rectángulo 45"/>
          <p:cNvSpPr/>
          <p:nvPr/>
        </p:nvSpPr>
        <p:spPr>
          <a:xfrm>
            <a:off x="3481252" y="4466852"/>
            <a:ext cx="5768313" cy="167666"/>
          </a:xfrm>
          <a:prstGeom prst="rect">
            <a:avLst/>
          </a:prstGeom>
          <a:solidFill>
            <a:srgbClr val="FFFF00">
              <a:alpha val="20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sp>
        <p:nvSpPr>
          <p:cNvPr id="3" name="CuadroTexto 2"/>
          <p:cNvSpPr txBox="1"/>
          <p:nvPr/>
        </p:nvSpPr>
        <p:spPr>
          <a:xfrm rot="16200000">
            <a:off x="1761332" y="2709070"/>
            <a:ext cx="94615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Outputs</a:t>
            </a:r>
          </a:p>
        </p:txBody>
      </p:sp>
      <p:sp>
        <p:nvSpPr>
          <p:cNvPr id="12" name="CuadroTexto 11"/>
          <p:cNvSpPr txBox="1"/>
          <p:nvPr/>
        </p:nvSpPr>
        <p:spPr>
          <a:xfrm rot="16200000">
            <a:off x="1847057" y="4250532"/>
            <a:ext cx="774700" cy="36988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Inputs</a:t>
            </a:r>
          </a:p>
        </p:txBody>
      </p:sp>
      <p:cxnSp>
        <p:nvCxnSpPr>
          <p:cNvPr id="5" name="Conector recto 4"/>
          <p:cNvCxnSpPr/>
          <p:nvPr/>
        </p:nvCxnSpPr>
        <p:spPr>
          <a:xfrm>
            <a:off x="1981200" y="3778250"/>
            <a:ext cx="1485900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818561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ángulo 9"/>
          <p:cNvSpPr/>
          <p:nvPr/>
        </p:nvSpPr>
        <p:spPr>
          <a:xfrm>
            <a:off x="3243702" y="4941738"/>
            <a:ext cx="4798338" cy="1682945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sp>
        <p:nvSpPr>
          <p:cNvPr id="9" name="Rectángulo 8"/>
          <p:cNvSpPr/>
          <p:nvPr/>
        </p:nvSpPr>
        <p:spPr>
          <a:xfrm>
            <a:off x="3213100" y="1040366"/>
            <a:ext cx="4859542" cy="2249026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>
              <a:defRPr/>
            </a:pPr>
            <a:endParaRPr lang="es-ES"/>
          </a:p>
        </p:txBody>
      </p:sp>
      <p:graphicFrame>
        <p:nvGraphicFramePr>
          <p:cNvPr id="48131" name="Objeto 7"/>
          <p:cNvGraphicFramePr>
            <a:graphicFrameLocks noChangeAspect="1"/>
          </p:cNvGraphicFramePr>
          <p:nvPr/>
        </p:nvGraphicFramePr>
        <p:xfrm>
          <a:off x="3182938" y="50800"/>
          <a:ext cx="5765800" cy="675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Documento" r:id="rId3" imgW="5765800" imgH="6756400" progId="Word.Document.12">
                  <p:link updateAutomatic="1"/>
                </p:oleObj>
              </mc:Choice>
              <mc:Fallback>
                <p:oleObj name="Documento" r:id="rId3" imgW="5765800" imgH="6756400" progId="Word.Document.12">
                  <p:link updateAutomatic="1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2938" y="50800"/>
                        <a:ext cx="5765800" cy="675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2" name="Objeto 10"/>
          <p:cNvGraphicFramePr>
            <a:graphicFrameLocks noChangeAspect="1"/>
          </p:cNvGraphicFramePr>
          <p:nvPr/>
        </p:nvGraphicFramePr>
        <p:xfrm>
          <a:off x="8413751" y="641350"/>
          <a:ext cx="2030413" cy="407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Equation" r:id="rId5" imgW="1435100" imgH="241300" progId="Equation.3">
                  <p:embed/>
                </p:oleObj>
              </mc:Choice>
              <mc:Fallback>
                <p:oleObj name="Equation" r:id="rId5" imgW="1435100" imgH="2413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13751" y="641350"/>
                        <a:ext cx="2030413" cy="4079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 xmlns="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xmlns="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CuadroTexto 5"/>
          <p:cNvSpPr txBox="1"/>
          <p:nvPr/>
        </p:nvSpPr>
        <p:spPr>
          <a:xfrm rot="16200000">
            <a:off x="1693069" y="5464969"/>
            <a:ext cx="946150" cy="3698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Outputs</a:t>
            </a:r>
          </a:p>
        </p:txBody>
      </p:sp>
      <p:sp>
        <p:nvSpPr>
          <p:cNvPr id="7" name="CuadroTexto 6"/>
          <p:cNvSpPr txBox="1"/>
          <p:nvPr/>
        </p:nvSpPr>
        <p:spPr>
          <a:xfrm rot="16200000">
            <a:off x="1778000" y="2894013"/>
            <a:ext cx="774700" cy="368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Inputs</a:t>
            </a:r>
          </a:p>
        </p:txBody>
      </p:sp>
      <p:cxnSp>
        <p:nvCxnSpPr>
          <p:cNvPr id="12" name="Conector recto 11"/>
          <p:cNvCxnSpPr/>
          <p:nvPr/>
        </p:nvCxnSpPr>
        <p:spPr>
          <a:xfrm flipV="1">
            <a:off x="1981201" y="4938713"/>
            <a:ext cx="1262063" cy="635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693757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819400" y="2514600"/>
            <a:ext cx="6400800" cy="1752600"/>
          </a:xfrm>
        </p:spPr>
        <p:txBody>
          <a:bodyPr>
            <a:normAutofit fontScale="92500" lnSpcReduction="10000"/>
          </a:bodyPr>
          <a:lstStyle/>
          <a:p>
            <a:pPr>
              <a:defRPr/>
            </a:pPr>
            <a:br>
              <a:rPr lang="es-CL" sz="4400" b="1" dirty="0">
                <a:latin typeface="Times New Roman" charset="0"/>
              </a:rPr>
            </a:br>
            <a:r>
              <a:rPr lang="es-CL" sz="4400" dirty="0">
                <a:latin typeface="Times New Roman" charset="0"/>
              </a:rPr>
              <a:t> Descripción general del   	mercado del suelo</a:t>
            </a:r>
          </a:p>
        </p:txBody>
      </p:sp>
      <p:sp>
        <p:nvSpPr>
          <p:cNvPr id="57346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798FA33-3BFE-094F-87E1-14EEB9A01F7C}" type="slidenum">
              <a:rPr lang="es-CL" sz="1400" b="0"/>
              <a:pPr/>
              <a:t>25</a:t>
            </a:fld>
            <a:endParaRPr lang="es-CL" sz="1400" b="0"/>
          </a:p>
        </p:txBody>
      </p:sp>
    </p:spTree>
    <p:extLst>
      <p:ext uri="{BB962C8B-B14F-4D97-AF65-F5344CB8AC3E}">
        <p14:creationId xmlns:p14="http://schemas.microsoft.com/office/powerpoint/2010/main" val="58675590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100" y="152400"/>
            <a:ext cx="7715250" cy="114300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s-CL" sz="4000" dirty="0">
                <a:solidFill>
                  <a:srgbClr val="000000"/>
                </a:solidFill>
              </a:rPr>
              <a:t>AGENTES: muy variados y complejos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idx="1"/>
          </p:nvPr>
        </p:nvSpPr>
        <p:spPr>
          <a:xfrm>
            <a:off x="2757488" y="2057400"/>
            <a:ext cx="7791450" cy="4114800"/>
          </a:xfrm>
        </p:spPr>
        <p:txBody>
          <a:bodyPr>
            <a:norm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s-CL" dirty="0">
                <a:latin typeface="Times New Roman" charset="0"/>
                <a:ea typeface="+mn-ea"/>
                <a:cs typeface="+mn-cs"/>
              </a:rPr>
              <a:t>LOS USUARIOS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s-CL" dirty="0">
                <a:latin typeface="Times New Roman" charset="0"/>
                <a:ea typeface="+mn-ea"/>
              </a:rPr>
              <a:t>hogares y firmas individuos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s-CL" dirty="0">
                <a:latin typeface="Times New Roman" charset="0"/>
                <a:ea typeface="+mn-ea"/>
              </a:rPr>
              <a:t>actividades </a:t>
            </a:r>
            <a:r>
              <a:rPr lang="es-ES" dirty="0">
                <a:latin typeface="Times New Roman" charset="0"/>
                <a:ea typeface="+mn-ea"/>
              </a:rPr>
              <a:t>–</a:t>
            </a:r>
            <a:r>
              <a:rPr lang="es-CL" dirty="0">
                <a:latin typeface="Times New Roman" charset="0"/>
                <a:ea typeface="+mn-ea"/>
              </a:rPr>
              <a:t> viajes: interaciones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s-CL" dirty="0">
                <a:latin typeface="Times New Roman" charset="0"/>
                <a:ea typeface="+mn-ea"/>
                <a:cs typeface="+mn-cs"/>
              </a:rPr>
              <a:t>LOS OPERADORES 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s-CL" dirty="0">
                <a:latin typeface="Times New Roman" charset="0"/>
                <a:ea typeface="+mn-ea"/>
              </a:rPr>
              <a:t>mercado inmobiliario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s-CL" dirty="0">
                <a:latin typeface="Times New Roman" charset="0"/>
                <a:ea typeface="+mn-ea"/>
              </a:rPr>
              <a:t>transporte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s-CL" dirty="0">
                <a:latin typeface="Times New Roman" charset="0"/>
                <a:ea typeface="+mn-ea"/>
                <a:cs typeface="+mn-cs"/>
              </a:rPr>
              <a:t>EL ESTADO</a:t>
            </a:r>
          </a:p>
          <a:p>
            <a:pPr marL="640080" lvl="1" indent="-237744">
              <a:buFont typeface="Verdana"/>
              <a:buChar char="◦"/>
              <a:defRPr/>
            </a:pPr>
            <a:r>
              <a:rPr lang="es-CL" dirty="0">
                <a:latin typeface="Times New Roman" charset="0"/>
                <a:ea typeface="+mn-ea"/>
              </a:rPr>
              <a:t>normativa, regulaciones e incentivos económicos</a:t>
            </a:r>
          </a:p>
        </p:txBody>
      </p:sp>
      <p:sp>
        <p:nvSpPr>
          <p:cNvPr id="59395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4FBF57DD-AADA-6648-9850-E88C0BC169DC}" type="slidenum">
              <a:rPr lang="es-CL" sz="1400" b="0"/>
              <a:pPr/>
              <a:t>26</a:t>
            </a:fld>
            <a:endParaRPr lang="es-CL" sz="1400" b="0"/>
          </a:p>
        </p:txBody>
      </p:sp>
    </p:spTree>
    <p:extLst>
      <p:ext uri="{BB962C8B-B14F-4D97-AF65-F5344CB8AC3E}">
        <p14:creationId xmlns:p14="http://schemas.microsoft.com/office/powerpoint/2010/main" val="208288873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100" y="152400"/>
            <a:ext cx="7715250" cy="1143000"/>
          </a:xfrm>
        </p:spPr>
        <p:txBody>
          <a:bodyPr/>
          <a:lstStyle/>
          <a:p>
            <a:pPr>
              <a:defRPr/>
            </a:pPr>
            <a:r>
              <a:rPr lang="es-CL" sz="4000" dirty="0">
                <a:solidFill>
                  <a:srgbClr val="000000"/>
                </a:solidFill>
                <a:latin typeface="Times New Roman" charset="0"/>
              </a:rPr>
              <a:t>ENFOQUE</a:t>
            </a:r>
            <a:r>
              <a:rPr lang="es-CL" sz="3600" dirty="0">
                <a:solidFill>
                  <a:srgbClr val="000000"/>
                </a:solidFill>
                <a:latin typeface="Times New Roman" charset="0"/>
              </a:rPr>
              <a:t> : microeconómico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447800"/>
            <a:ext cx="7791450" cy="5105400"/>
          </a:xfrm>
        </p:spPr>
        <p:txBody>
          <a:bodyPr>
            <a:normAutofit/>
          </a:bodyPr>
          <a:lstStyle/>
          <a:p>
            <a:pPr marL="365760" indent="-283464">
              <a:buFont typeface="Wingdings 2"/>
              <a:buChar char=""/>
              <a:defRPr/>
            </a:pPr>
            <a:r>
              <a:rPr lang="es-CL" dirty="0">
                <a:latin typeface="Times New Roman" charset="0"/>
              </a:rPr>
              <a:t>Todos los agentes tienen preferencias individuales definidas por su ambiente. </a:t>
            </a:r>
          </a:p>
          <a:p>
            <a:pPr marL="365760" indent="-283464">
              <a:buNone/>
              <a:defRPr/>
            </a:pPr>
            <a:r>
              <a:rPr lang="es-CL" sz="2400" dirty="0">
                <a:latin typeface="Times New Roman" charset="0"/>
              </a:rPr>
              <a:t>	Pero, se pueden agrupar en categorías socioeconomicas homogeneas (</a:t>
            </a:r>
            <a:r>
              <a:rPr lang="es-CL" sz="2400" i="1" dirty="0">
                <a:latin typeface="Times New Roman" charset="0"/>
              </a:rPr>
              <a:t>h).</a:t>
            </a:r>
            <a:endParaRPr lang="es-CL" i="1" dirty="0">
              <a:latin typeface="Times New Roman" charset="0"/>
            </a:endParaRPr>
          </a:p>
          <a:p>
            <a:pPr marL="365760" indent="-283464">
              <a:buFont typeface="Wingdings 2"/>
              <a:buChar char=""/>
              <a:defRPr/>
            </a:pPr>
            <a:r>
              <a:rPr lang="es-CL" dirty="0">
                <a:latin typeface="Times New Roman" charset="0"/>
              </a:rPr>
              <a:t>Las preferencias se definen sobre los atributos de los bienes (</a:t>
            </a:r>
            <a:r>
              <a:rPr lang="es-CL" i="1" dirty="0">
                <a:latin typeface="Times New Roman" charset="0"/>
              </a:rPr>
              <a:t>z). 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s-CL" dirty="0">
                <a:latin typeface="Times New Roman" charset="0"/>
              </a:rPr>
              <a:t>Los agentes son racionales: máx Utilidad</a:t>
            </a:r>
          </a:p>
          <a:p>
            <a:pPr marL="365760" indent="-283464">
              <a:buFont typeface="Wingdings 2"/>
              <a:buChar char=""/>
              <a:defRPr/>
            </a:pPr>
            <a:r>
              <a:rPr lang="es-CL" dirty="0">
                <a:latin typeface="Times New Roman" charset="0"/>
              </a:rPr>
              <a:t>Estrategia: modelar los agentes como “iguales” pero con reglas de comportamiento (utilidades) diferenciadas</a:t>
            </a:r>
          </a:p>
          <a:p>
            <a:pPr marL="365760" indent="-283464">
              <a:buFont typeface="Wingdings 2"/>
              <a:buChar char=""/>
              <a:defRPr/>
            </a:pPr>
            <a:endParaRPr lang="es-CL" dirty="0">
              <a:latin typeface="Times New Roman" charset="0"/>
              <a:ea typeface="+mn-ea"/>
              <a:cs typeface="+mn-cs"/>
            </a:endParaRPr>
          </a:p>
        </p:txBody>
      </p:sp>
      <p:sp>
        <p:nvSpPr>
          <p:cNvPr id="60419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E0F3E909-E7A9-8547-8EAB-29E9235C6B57}" type="slidenum">
              <a:rPr lang="es-CL" sz="1400" b="0"/>
              <a:pPr/>
              <a:t>27</a:t>
            </a:fld>
            <a:endParaRPr lang="es-CL" sz="1400" b="0"/>
          </a:p>
        </p:txBody>
      </p:sp>
    </p:spTree>
    <p:extLst>
      <p:ext uri="{BB962C8B-B14F-4D97-AF65-F5344CB8AC3E}">
        <p14:creationId xmlns:p14="http://schemas.microsoft.com/office/powerpoint/2010/main" val="1260000934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100" y="152400"/>
            <a:ext cx="7715250" cy="1143000"/>
          </a:xfrm>
        </p:spPr>
        <p:txBody>
          <a:bodyPr/>
          <a:lstStyle/>
          <a:p>
            <a:pPr>
              <a:defRPr/>
            </a:pPr>
            <a:r>
              <a:rPr lang="es-CL" sz="3600" dirty="0">
                <a:solidFill>
                  <a:srgbClr val="000000"/>
                </a:solidFill>
                <a:latin typeface="Times New Roman" charset="0"/>
              </a:rPr>
              <a:t>ATRIBUTOS: múltiples y variados</a:t>
            </a:r>
          </a:p>
        </p:txBody>
      </p:sp>
      <p:sp>
        <p:nvSpPr>
          <p:cNvPr id="61442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447800"/>
            <a:ext cx="7791450" cy="5105400"/>
          </a:xfrm>
        </p:spPr>
        <p:txBody>
          <a:bodyPr/>
          <a:lstStyle/>
          <a:p>
            <a:pPr eaLnBrk="1" hangingPunct="1"/>
            <a:r>
              <a:rPr lang="es-CL">
                <a:latin typeface="Times New Roman" charset="0"/>
              </a:rPr>
              <a:t>Los atributos son </a:t>
            </a:r>
            <a:r>
              <a:rPr lang="es-CL">
                <a:solidFill>
                  <a:srgbClr val="00FF66"/>
                </a:solidFill>
                <a:latin typeface="Times New Roman" charset="0"/>
              </a:rPr>
              <a:t>múltiples </a:t>
            </a:r>
            <a:endParaRPr lang="es-CL">
              <a:latin typeface="Times New Roman" charset="0"/>
            </a:endParaRPr>
          </a:p>
          <a:p>
            <a:pPr eaLnBrk="1" hangingPunct="1"/>
            <a:r>
              <a:rPr lang="es-CL">
                <a:latin typeface="Times New Roman" charset="0"/>
              </a:rPr>
              <a:t>Describen</a:t>
            </a:r>
          </a:p>
          <a:p>
            <a:pPr lvl="1" eaLnBrk="1" hangingPunct="1"/>
            <a:r>
              <a:rPr lang="es-CL">
                <a:latin typeface="Times New Roman" charset="0"/>
              </a:rPr>
              <a:t>la propiedad (</a:t>
            </a:r>
            <a:r>
              <a:rPr lang="es-CL" i="1">
                <a:latin typeface="Times New Roman" charset="0"/>
              </a:rPr>
              <a:t>v): </a:t>
            </a:r>
            <a:r>
              <a:rPr lang="es-CL" i="1">
                <a:solidFill>
                  <a:srgbClr val="00FF66"/>
                </a:solidFill>
                <a:latin typeface="Times New Roman" charset="0"/>
              </a:rPr>
              <a:t>terreno, vivienda, vista</a:t>
            </a:r>
            <a:r>
              <a:rPr lang="es-CL" i="1">
                <a:latin typeface="Times New Roman" charset="0"/>
              </a:rPr>
              <a:t>..</a:t>
            </a:r>
            <a:r>
              <a:rPr lang="es-CL">
                <a:latin typeface="Times New Roman" charset="0"/>
              </a:rPr>
              <a:t> </a:t>
            </a:r>
          </a:p>
          <a:p>
            <a:pPr lvl="1" eaLnBrk="1" hangingPunct="1"/>
            <a:r>
              <a:rPr lang="es-CL">
                <a:latin typeface="Times New Roman" charset="0"/>
              </a:rPr>
              <a:t>la localización (</a:t>
            </a:r>
            <a:r>
              <a:rPr lang="es-CL" i="1">
                <a:latin typeface="Times New Roman" charset="0"/>
              </a:rPr>
              <a:t>i</a:t>
            </a:r>
            <a:r>
              <a:rPr lang="es-CL">
                <a:latin typeface="Times New Roman" charset="0"/>
              </a:rPr>
              <a:t>) :  </a:t>
            </a:r>
            <a:r>
              <a:rPr lang="es-CL" i="1">
                <a:solidFill>
                  <a:srgbClr val="00FF66"/>
                </a:solidFill>
                <a:latin typeface="Times New Roman" charset="0"/>
              </a:rPr>
              <a:t>barrio, accesibilidad</a:t>
            </a:r>
            <a:endParaRPr lang="es-CL" i="1">
              <a:latin typeface="Times New Roman" charset="0"/>
            </a:endParaRPr>
          </a:p>
          <a:p>
            <a:pPr eaLnBrk="1" hangingPunct="1"/>
            <a:r>
              <a:rPr lang="es-CL">
                <a:latin typeface="Times New Roman" charset="0"/>
              </a:rPr>
              <a:t>Accesibilidad dependen del sistema de transporte</a:t>
            </a:r>
          </a:p>
          <a:p>
            <a:pPr eaLnBrk="1" hangingPunct="1"/>
            <a:r>
              <a:rPr lang="es-CL">
                <a:latin typeface="Times New Roman" charset="0"/>
              </a:rPr>
              <a:t>Dependen de la localización: </a:t>
            </a:r>
            <a:r>
              <a:rPr lang="es-CL">
                <a:solidFill>
                  <a:srgbClr val="00FF66"/>
                </a:solidFill>
                <a:latin typeface="Times New Roman" charset="0"/>
              </a:rPr>
              <a:t>externalidades</a:t>
            </a:r>
            <a:r>
              <a:rPr lang="es-CL">
                <a:latin typeface="Times New Roman" charset="0"/>
              </a:rPr>
              <a:t> por economías de aglomeración, ambiente construido</a:t>
            </a:r>
            <a:r>
              <a:rPr lang="es-CL" i="1">
                <a:latin typeface="Times New Roman" charset="0"/>
              </a:rPr>
              <a:t>.</a:t>
            </a:r>
          </a:p>
          <a:p>
            <a:pPr eaLnBrk="1" hangingPunct="1"/>
            <a:endParaRPr lang="es-CL">
              <a:latin typeface="Times New Roman" charset="0"/>
            </a:endParaRPr>
          </a:p>
        </p:txBody>
      </p:sp>
      <p:sp>
        <p:nvSpPr>
          <p:cNvPr id="61443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D09DBE90-D22B-4B47-AB49-DB743B28AF25}" type="slidenum">
              <a:rPr lang="es-CL" sz="1400" b="0"/>
              <a:pPr/>
              <a:t>28</a:t>
            </a:fld>
            <a:endParaRPr lang="es-CL" sz="1400" b="0"/>
          </a:p>
        </p:txBody>
      </p:sp>
    </p:spTree>
    <p:extLst>
      <p:ext uri="{BB962C8B-B14F-4D97-AF65-F5344CB8AC3E}">
        <p14:creationId xmlns:p14="http://schemas.microsoft.com/office/powerpoint/2010/main" val="60403103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>
          <a:xfrm>
            <a:off x="2705100" y="152400"/>
            <a:ext cx="7715250" cy="1143000"/>
          </a:xfrm>
        </p:spPr>
        <p:txBody>
          <a:bodyPr/>
          <a:lstStyle/>
          <a:p>
            <a:pPr>
              <a:defRPr/>
            </a:pPr>
            <a:r>
              <a:rPr lang="es-CL" sz="3600" dirty="0">
                <a:solidFill>
                  <a:srgbClr val="000000"/>
                </a:solidFill>
              </a:rPr>
              <a:t>EL MERCADO: especulativo</a:t>
            </a:r>
          </a:p>
        </p:txBody>
      </p:sp>
      <p:sp>
        <p:nvSpPr>
          <p:cNvPr id="62466" name="Rectangle 3"/>
          <p:cNvSpPr>
            <a:spLocks noGrp="1" noChangeArrowheads="1"/>
          </p:cNvSpPr>
          <p:nvPr>
            <p:ph idx="1"/>
          </p:nvPr>
        </p:nvSpPr>
        <p:spPr>
          <a:xfrm>
            <a:off x="2667000" y="1447800"/>
            <a:ext cx="7791450" cy="5105400"/>
          </a:xfrm>
        </p:spPr>
        <p:txBody>
          <a:bodyPr/>
          <a:lstStyle/>
          <a:p>
            <a:pPr eaLnBrk="1" hangingPunct="1"/>
            <a:r>
              <a:rPr lang="es-CL">
                <a:latin typeface="Times New Roman" charset="0"/>
              </a:rPr>
              <a:t>Bien </a:t>
            </a:r>
            <a:r>
              <a:rPr lang="es-CL" i="1">
                <a:solidFill>
                  <a:srgbClr val="FF6600"/>
                </a:solidFill>
                <a:latin typeface="Times New Roman" charset="0"/>
              </a:rPr>
              <a:t>cuasi-único</a:t>
            </a:r>
            <a:r>
              <a:rPr lang="es-CL">
                <a:latin typeface="Times New Roman" charset="0"/>
              </a:rPr>
              <a:t>: localización captura las ventajas de localización o externalidades.</a:t>
            </a:r>
          </a:p>
          <a:p>
            <a:pPr eaLnBrk="1" hangingPunct="1"/>
            <a:r>
              <a:rPr lang="es-CL">
                <a:latin typeface="Times New Roman" charset="0"/>
              </a:rPr>
              <a:t>El bien transado es la </a:t>
            </a:r>
            <a:r>
              <a:rPr lang="es-CL" i="1">
                <a:solidFill>
                  <a:srgbClr val="FF6600"/>
                </a:solidFill>
                <a:latin typeface="Times New Roman" charset="0"/>
              </a:rPr>
              <a:t>localización</a:t>
            </a:r>
          </a:p>
          <a:p>
            <a:pPr eaLnBrk="1" hangingPunct="1"/>
            <a:r>
              <a:rPr lang="es-CL">
                <a:latin typeface="Times New Roman" charset="0"/>
              </a:rPr>
              <a:t>El método de transacción es el </a:t>
            </a:r>
            <a:r>
              <a:rPr lang="es-CL" i="1">
                <a:solidFill>
                  <a:srgbClr val="FF6600"/>
                </a:solidFill>
                <a:latin typeface="Times New Roman" charset="0"/>
              </a:rPr>
              <a:t>remate</a:t>
            </a:r>
            <a:endParaRPr lang="es-CL">
              <a:solidFill>
                <a:srgbClr val="FF6600"/>
              </a:solidFill>
              <a:latin typeface="Times New Roman" charset="0"/>
            </a:endParaRPr>
          </a:p>
          <a:p>
            <a:pPr eaLnBrk="1" hangingPunct="1"/>
            <a:r>
              <a:rPr lang="es-CL">
                <a:latin typeface="Times New Roman" charset="0"/>
              </a:rPr>
              <a:t>Todos los agentes </a:t>
            </a:r>
            <a:r>
              <a:rPr lang="es-CL">
                <a:solidFill>
                  <a:srgbClr val="FF6600"/>
                </a:solidFill>
                <a:latin typeface="Times New Roman" charset="0"/>
              </a:rPr>
              <a:t>compiten</a:t>
            </a:r>
            <a:r>
              <a:rPr lang="es-CL">
                <a:latin typeface="Times New Roman" charset="0"/>
              </a:rPr>
              <a:t> por una localización (exepto regulaciones)</a:t>
            </a:r>
          </a:p>
          <a:p>
            <a:pPr eaLnBrk="1" hangingPunct="1"/>
            <a:r>
              <a:rPr lang="es-CL">
                <a:latin typeface="Times New Roman" charset="0"/>
              </a:rPr>
              <a:t>Valor de la propiedad o </a:t>
            </a:r>
            <a:r>
              <a:rPr lang="es-CL">
                <a:solidFill>
                  <a:srgbClr val="FF6600"/>
                </a:solidFill>
                <a:latin typeface="Times New Roman" charset="0"/>
              </a:rPr>
              <a:t>renta</a:t>
            </a:r>
            <a:r>
              <a:rPr lang="es-CL">
                <a:latin typeface="Times New Roman" charset="0"/>
              </a:rPr>
              <a:t> consistente con el mercado de remates</a:t>
            </a:r>
          </a:p>
          <a:p>
            <a:pPr eaLnBrk="1" hangingPunct="1"/>
            <a:r>
              <a:rPr lang="es-CL">
                <a:latin typeface="Times New Roman" charset="0"/>
              </a:rPr>
              <a:t>Aceptar</a:t>
            </a:r>
            <a:r>
              <a:rPr lang="es-CL">
                <a:solidFill>
                  <a:srgbClr val="FF6600"/>
                </a:solidFill>
                <a:latin typeface="Times New Roman" charset="0"/>
              </a:rPr>
              <a:t> especulación</a:t>
            </a:r>
            <a:r>
              <a:rPr lang="es-CL">
                <a:latin typeface="Times New Roman" charset="0"/>
              </a:rPr>
              <a:t> </a:t>
            </a:r>
          </a:p>
        </p:txBody>
      </p:sp>
      <p:sp>
        <p:nvSpPr>
          <p:cNvPr id="62467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A6D86F06-EF92-2641-B7E8-7ABC67306D45}" type="slidenum">
              <a:rPr lang="es-CL" sz="1400" b="0"/>
              <a:pPr/>
              <a:t>29</a:t>
            </a:fld>
            <a:endParaRPr lang="es-CL" sz="1400" b="0"/>
          </a:p>
        </p:txBody>
      </p:sp>
    </p:spTree>
    <p:extLst>
      <p:ext uri="{BB962C8B-B14F-4D97-AF65-F5344CB8AC3E}">
        <p14:creationId xmlns:p14="http://schemas.microsoft.com/office/powerpoint/2010/main" val="201973899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>
          <a:xfrm>
            <a:off x="4102100" y="2600325"/>
            <a:ext cx="6400800" cy="2286000"/>
          </a:xfrm>
        </p:spPr>
        <p:txBody>
          <a:bodyPr/>
          <a:lstStyle/>
          <a:p>
            <a:pPr>
              <a:defRPr/>
            </a:pPr>
            <a:r>
              <a:rPr lang="es-ES_tradnl" dirty="0"/>
              <a:t>Observaciones de las ciudades</a:t>
            </a: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>
          <a:xfrm>
            <a:off x="4102100" y="1066801"/>
            <a:ext cx="6400800" cy="1509713"/>
          </a:xfrm>
        </p:spPr>
        <p:txBody>
          <a:bodyPr/>
          <a:lstStyle/>
          <a:p>
            <a:pPr>
              <a:defRPr/>
            </a:pPr>
            <a:endParaRPr lang="es-ES_tradnl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0CFAAA6-E3F9-F141-9B04-0E2774B79747}" type="slidenum">
              <a:rPr lang="es-CL" smtClean="0"/>
              <a:pPr>
                <a:defRPr/>
              </a:pPr>
              <a:t>3</a:t>
            </a:fld>
            <a:endParaRPr lang="es-CL"/>
          </a:p>
        </p:txBody>
      </p:sp>
    </p:spTree>
    <p:extLst>
      <p:ext uri="{BB962C8B-B14F-4D97-AF65-F5344CB8AC3E}">
        <p14:creationId xmlns:p14="http://schemas.microsoft.com/office/powerpoint/2010/main" val="122529403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2705100" y="152400"/>
            <a:ext cx="7715250" cy="1143000"/>
          </a:xfrm>
        </p:spPr>
        <p:txBody>
          <a:bodyPr/>
          <a:lstStyle/>
          <a:p>
            <a:pPr>
              <a:defRPr/>
            </a:pPr>
            <a:r>
              <a:rPr lang="es-CL" sz="3600" dirty="0">
                <a:solidFill>
                  <a:schemeClr val="tx2"/>
                </a:solidFill>
                <a:latin typeface="Times New Roman" charset="0"/>
              </a:rPr>
              <a:t>POLÍTICAS: integrables</a:t>
            </a:r>
          </a:p>
        </p:txBody>
      </p:sp>
      <p:sp>
        <p:nvSpPr>
          <p:cNvPr id="63490" name="Rectangle 1027"/>
          <p:cNvSpPr>
            <a:spLocks noGrp="1" noChangeArrowheads="1"/>
          </p:cNvSpPr>
          <p:nvPr>
            <p:ph idx="1"/>
          </p:nvPr>
        </p:nvSpPr>
        <p:spPr>
          <a:xfrm>
            <a:off x="2667000" y="1447800"/>
            <a:ext cx="7791450" cy="5105400"/>
          </a:xfrm>
        </p:spPr>
        <p:txBody>
          <a:bodyPr/>
          <a:lstStyle/>
          <a:p>
            <a:pPr eaLnBrk="1" hangingPunct="1"/>
            <a:r>
              <a:rPr lang="es-CL">
                <a:latin typeface="Times New Roman" charset="0"/>
              </a:rPr>
              <a:t>Planos reguladores</a:t>
            </a:r>
          </a:p>
          <a:p>
            <a:pPr lvl="1" eaLnBrk="1" hangingPunct="1"/>
            <a:r>
              <a:rPr lang="es-CL">
                <a:latin typeface="Times New Roman" charset="0"/>
              </a:rPr>
              <a:t>tamaño de predio, máx. o mín.</a:t>
            </a:r>
          </a:p>
          <a:p>
            <a:pPr lvl="1" eaLnBrk="1" hangingPunct="1"/>
            <a:r>
              <a:rPr lang="es-CL">
                <a:latin typeface="Times New Roman" charset="0"/>
              </a:rPr>
              <a:t>densidad de construcción</a:t>
            </a:r>
          </a:p>
          <a:p>
            <a:pPr lvl="1" eaLnBrk="1" hangingPunct="1"/>
            <a:r>
              <a:rPr lang="es-CL">
                <a:latin typeface="Times New Roman" charset="0"/>
              </a:rPr>
              <a:t>usos permitidos (resid., indust., comercial)</a:t>
            </a:r>
          </a:p>
          <a:p>
            <a:pPr lvl="1" eaLnBrk="1" hangingPunct="1"/>
            <a:r>
              <a:rPr lang="es-CL">
                <a:latin typeface="Times New Roman" charset="0"/>
              </a:rPr>
              <a:t>altura máxima</a:t>
            </a:r>
          </a:p>
          <a:p>
            <a:pPr eaLnBrk="1" hangingPunct="1"/>
            <a:r>
              <a:rPr lang="es-CL">
                <a:latin typeface="Times New Roman" charset="0"/>
              </a:rPr>
              <a:t>Incentivos: subsidios e impuestos</a:t>
            </a:r>
          </a:p>
          <a:p>
            <a:pPr eaLnBrk="1" hangingPunct="1"/>
            <a:r>
              <a:rPr lang="es-CL">
                <a:latin typeface="Times New Roman" charset="0"/>
              </a:rPr>
              <a:t>Sensible a políticas de transporte</a:t>
            </a:r>
          </a:p>
          <a:p>
            <a:pPr eaLnBrk="1" hangingPunct="1"/>
            <a:r>
              <a:rPr lang="es-CL">
                <a:latin typeface="Times New Roman" charset="0"/>
              </a:rPr>
              <a:t>Regulación óptima en US&amp;T</a:t>
            </a:r>
          </a:p>
        </p:txBody>
      </p:sp>
      <p:sp>
        <p:nvSpPr>
          <p:cNvPr id="63491" name="5 Marcador de número de diapositiva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>
            <a:lvl1pPr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 defTabSz="7620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defTabSz="7620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92080A22-AAD2-6B40-93C0-4F57D87FB7D6}" type="slidenum">
              <a:rPr lang="es-CL" sz="1400" b="0"/>
              <a:pPr/>
              <a:t>30</a:t>
            </a:fld>
            <a:endParaRPr lang="es-CL" sz="1400" b="0"/>
          </a:p>
        </p:txBody>
      </p:sp>
    </p:spTree>
    <p:extLst>
      <p:ext uri="{BB962C8B-B14F-4D97-AF65-F5344CB8AC3E}">
        <p14:creationId xmlns:p14="http://schemas.microsoft.com/office/powerpoint/2010/main" val="17526723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001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F271C"/>
                </a:solidFill>
              </a:rPr>
              <a:t>OBSERVACIÓN 1: EL MUNDO ES URBANO</a:t>
            </a:r>
          </a:p>
        </p:txBody>
      </p:sp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1" y="1690892"/>
            <a:ext cx="8247063" cy="42687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8937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1" name="Picture 2" descr="Incremento de la población urbana en&#10;                      Chile&#10;100&#10;&#10;&#10; 90&#10;&#10;&#10; 80&#10;&#10;&#10; 70&#10;&#10;&#10; 60&#10;&#10;&#10; 50&#10;                      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24114" y="620714"/>
            <a:ext cx="7488237" cy="561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43610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001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F271C"/>
                </a:solidFill>
              </a:rPr>
              <a:t>OBSERVACIÓN 2: MIGRACIÓN A CIUDADES</a:t>
            </a:r>
          </a:p>
        </p:txBody>
      </p:sp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92314" y="1509713"/>
            <a:ext cx="8027987" cy="43672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892815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title"/>
          </p:nvPr>
        </p:nvSpPr>
        <p:spPr>
          <a:xfrm>
            <a:off x="2225676" y="547688"/>
            <a:ext cx="7758113" cy="4635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s-CL" sz="2800" b="1" dirty="0">
                <a:solidFill>
                  <a:srgbClr val="4F271C"/>
                </a:solidFill>
              </a:rPr>
              <a:t>¿Qué es una ciudad?</a:t>
            </a:r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 bwMode="auto">
          <a:xfrm>
            <a:off x="2209800" y="1196975"/>
            <a:ext cx="7772400" cy="5111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buFont typeface="Wingdings" pitchFamily="2" charset="2"/>
              <a:buChar char="n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80000"/>
              <a:buFont typeface="Wingdings" pitchFamily="2" charset="2"/>
              <a:buChar char="¨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65000"/>
              <a:buFont typeface="Wingdings" pitchFamily="2" charset="2"/>
              <a:buChar char="n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SzPct val="70000"/>
              <a:buFont typeface="Wingdings" pitchFamily="2" charset="2"/>
              <a:buChar char="¨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500063" indent="-442913">
              <a:lnSpc>
                <a:spcPct val="150000"/>
              </a:lnSpc>
              <a:defRPr/>
            </a:pPr>
            <a:r>
              <a:rPr lang="es-CL" sz="2400" dirty="0"/>
              <a:t>Alta densidad poblacional</a:t>
            </a:r>
          </a:p>
          <a:p>
            <a:pPr marL="500063" indent="-442913">
              <a:lnSpc>
                <a:spcPct val="150000"/>
              </a:lnSpc>
              <a:defRPr/>
            </a:pPr>
            <a:r>
              <a:rPr lang="es-CL" sz="2400" dirty="0"/>
              <a:t>Gente y firmas queriendo reducir distancias</a:t>
            </a:r>
          </a:p>
          <a:p>
            <a:pPr marL="500063" indent="-442913">
              <a:lnSpc>
                <a:spcPct val="150000"/>
              </a:lnSpc>
              <a:defRPr/>
            </a:pPr>
            <a:r>
              <a:rPr lang="es-CL" sz="2400" dirty="0"/>
              <a:t>Pero la distancia es función de la tecnología</a:t>
            </a:r>
          </a:p>
          <a:p>
            <a:pPr marL="500063" indent="-442913">
              <a:lnSpc>
                <a:spcPct val="150000"/>
              </a:lnSpc>
              <a:defRPr/>
            </a:pPr>
            <a:endParaRPr lang="es-CL" sz="2400" dirty="0"/>
          </a:p>
          <a:p>
            <a:pPr marL="900113" lvl="1" indent="-442913">
              <a:lnSpc>
                <a:spcPct val="150000"/>
              </a:lnSpc>
              <a:defRPr/>
            </a:pPr>
            <a:endParaRPr lang="es-CL" sz="1800" dirty="0"/>
          </a:p>
          <a:p>
            <a:pPr marL="900113" lvl="1" indent="-442913">
              <a:lnSpc>
                <a:spcPct val="150000"/>
              </a:lnSpc>
              <a:defRPr/>
            </a:pPr>
            <a:endParaRPr lang="es-CL" sz="1800" dirty="0"/>
          </a:p>
          <a:p>
            <a:pPr marL="900113" lvl="1" indent="-442913">
              <a:lnSpc>
                <a:spcPct val="150000"/>
              </a:lnSpc>
              <a:defRPr/>
            </a:pPr>
            <a:endParaRPr lang="es-CL" sz="1800" dirty="0"/>
          </a:p>
          <a:p>
            <a:pPr marL="900113" lvl="1" indent="-442913">
              <a:lnSpc>
                <a:spcPct val="150000"/>
              </a:lnSpc>
              <a:defRPr/>
            </a:pPr>
            <a:endParaRPr lang="es-CL" sz="1800" dirty="0"/>
          </a:p>
          <a:p>
            <a:pPr marL="900113" lvl="1" indent="-442913">
              <a:lnSpc>
                <a:spcPct val="150000"/>
              </a:lnSpc>
              <a:defRPr/>
            </a:pPr>
            <a:endParaRPr lang="es-CL" sz="1800" dirty="0"/>
          </a:p>
          <a:p>
            <a:pPr marL="500063" indent="-442913">
              <a:lnSpc>
                <a:spcPct val="150000"/>
              </a:lnSpc>
              <a:defRPr/>
            </a:pPr>
            <a:r>
              <a:rPr lang="es-CL" sz="2400" dirty="0"/>
              <a:t>¿Qué creen que debiese suceder entonces?</a:t>
            </a:r>
          </a:p>
          <a:p>
            <a:pPr lvl="1">
              <a:defRPr/>
            </a:pPr>
            <a:endParaRPr lang="es-CL" sz="2000" dirty="0"/>
          </a:p>
        </p:txBody>
      </p:sp>
      <p:pic>
        <p:nvPicPr>
          <p:cNvPr id="2765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1450" y="3500438"/>
            <a:ext cx="6192838" cy="237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41936277"/>
      </p:ext>
    </p:extLst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229600" cy="11001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F271C"/>
                </a:solidFill>
              </a:rPr>
              <a:t>OBSERVACIÓN 3: LAS CIUDADES CRECEN!</a:t>
            </a:r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70325" y="1773239"/>
            <a:ext cx="4476750" cy="467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3478090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81200" y="457200"/>
            <a:ext cx="8362950" cy="1100138"/>
          </a:xfrm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/>
          </a:bodyPr>
          <a:lstStyle/>
          <a:p>
            <a:pPr>
              <a:defRPr/>
            </a:pPr>
            <a:r>
              <a:rPr lang="en-US" sz="3200" b="1" dirty="0">
                <a:solidFill>
                  <a:srgbClr val="4F271C"/>
                </a:solidFill>
              </a:rPr>
              <a:t>OBSERVACIÓN 3: LAS CIUDADES CRECEN! HARTO</a:t>
            </a:r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2514" y="1392239"/>
            <a:ext cx="7589837" cy="47005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23" name="2 CuadroTexto"/>
          <p:cNvSpPr txBox="1">
            <a:spLocks noChangeArrowheads="1"/>
          </p:cNvSpPr>
          <p:nvPr/>
        </p:nvSpPr>
        <p:spPr bwMode="auto">
          <a:xfrm>
            <a:off x="4008439" y="6165851"/>
            <a:ext cx="3959225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r>
              <a:rPr lang="en-US"/>
              <a:t>¿Que llama la atención aquí?</a:t>
            </a:r>
          </a:p>
        </p:txBody>
      </p:sp>
    </p:spTree>
    <p:extLst>
      <p:ext uri="{BB962C8B-B14F-4D97-AF65-F5344CB8AC3E}">
        <p14:creationId xmlns:p14="http://schemas.microsoft.com/office/powerpoint/2010/main" val="63031583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42</TotalTime>
  <Words>607</Words>
  <Application>Microsoft Macintosh PowerPoint</Application>
  <PresentationFormat>Panorámica</PresentationFormat>
  <Paragraphs>124</Paragraphs>
  <Slides>30</Slides>
  <Notes>3</Notes>
  <HiddenSlides>0</HiddenSlides>
  <MMClips>0</MMClips>
  <ScaleCrop>false</ScaleCrop>
  <HeadingPairs>
    <vt:vector size="10" baseType="variant">
      <vt:variant>
        <vt:lpstr>Fuentes usadas</vt:lpstr>
      </vt:variant>
      <vt:variant>
        <vt:i4>10</vt:i4>
      </vt:variant>
      <vt:variant>
        <vt:lpstr>Tema</vt:lpstr>
      </vt:variant>
      <vt:variant>
        <vt:i4>1</vt:i4>
      </vt:variant>
      <vt:variant>
        <vt:lpstr>Vínculos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43" baseType="lpstr">
      <vt:lpstr>ＭＳ Ｐゴシック</vt:lpstr>
      <vt:lpstr>Arial</vt:lpstr>
      <vt:lpstr>Bookman Old Style</vt:lpstr>
      <vt:lpstr>Calibri</vt:lpstr>
      <vt:lpstr>Calibri Light</vt:lpstr>
      <vt:lpstr>Gill Sans MT</vt:lpstr>
      <vt:lpstr>Times New Roman</vt:lpstr>
      <vt:lpstr>Verdana</vt:lpstr>
      <vt:lpstr>Wingdings</vt:lpstr>
      <vt:lpstr>Wingdings 2</vt:lpstr>
      <vt:lpstr>Tema de Office</vt:lpstr>
      <vt:lpstr>file:///Macintosh%20HD:Users:fmartine:Mis%20documentos:PAPERS:2%20Working%20Papers:Scale%20Laws:Working%20paper:Working%20Ppaper%2021-6-2011.docx!OLE_LINK1</vt:lpstr>
      <vt:lpstr>Equation</vt:lpstr>
      <vt:lpstr>Presentación de PowerPoint</vt:lpstr>
      <vt:lpstr>Contenido del Curso</vt:lpstr>
      <vt:lpstr>Observaciones de las ciudades</vt:lpstr>
      <vt:lpstr>OBSERVACIÓN 1: EL MUNDO ES URBANO</vt:lpstr>
      <vt:lpstr>Presentación de PowerPoint</vt:lpstr>
      <vt:lpstr>OBSERVACIÓN 2: MIGRACIÓN A CIUDADES</vt:lpstr>
      <vt:lpstr>¿Qué es una ciudad?</vt:lpstr>
      <vt:lpstr>OBSERVACIÓN 3: LAS CIUDADES CRECEN!</vt:lpstr>
      <vt:lpstr>OBSERVACIÓN 3: LAS CIUDADES CRECEN! HARTO</vt:lpstr>
      <vt:lpstr>Crecimiento poblacional de Santiago</vt:lpstr>
      <vt:lpstr>OBSERVACIÓN 4: CORRELACIÓN URBANIZACIÓN RIQUEZA</vt:lpstr>
      <vt:lpstr>OBSERVACIÓN 5: LAS CIUDADES SE AGLOMERAN</vt:lpstr>
      <vt:lpstr>OBSERVACIÓN 5 : LAS FIRMAS SE AGLOMERAN</vt:lpstr>
      <vt:lpstr>OBSERVACIÓN 5 : LAS PERSONAS SE AGLOMERAN</vt:lpstr>
      <vt:lpstr>Presentación de PowerPoint</vt:lpstr>
      <vt:lpstr>OBSERVACIÓN 6: PRECIO/M2 DE SUELO VARÍA</vt:lpstr>
      <vt:lpstr>OBSERVACIÓN 6: TAMAÑOS HETEROGENEOS DE EDIFICIOS</vt:lpstr>
      <vt:lpstr>Observación 8: Leyes de escala America’s Cities Zipf’s laws</vt:lpstr>
      <vt:lpstr> Observación 8: Leyes de escala Europe Cities Zipf’s laws </vt:lpstr>
      <vt:lpstr>Presentación de PowerPoint</vt:lpstr>
      <vt:lpstr>Presentación de PowerPoint</vt:lpstr>
      <vt:lpstr>Presentación de PowerPoint</vt:lpstr>
      <vt:lpstr>Observación 9: Leyes de potencia </vt:lpstr>
      <vt:lpstr>Presentación de PowerPoint</vt:lpstr>
      <vt:lpstr>Presentación de PowerPoint</vt:lpstr>
      <vt:lpstr>AGENTES: muy variados y complejos</vt:lpstr>
      <vt:lpstr>ENFOQUE : microeconómico</vt:lpstr>
      <vt:lpstr>ATRIBUTOS: múltiples y variados</vt:lpstr>
      <vt:lpstr>EL MERCADO: especulativo</vt:lpstr>
      <vt:lpstr>POLÍTICAS: integrables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Microsoft Office User</dc:creator>
  <cp:lastModifiedBy>Microsoft Office User</cp:lastModifiedBy>
  <cp:revision>6</cp:revision>
  <dcterms:created xsi:type="dcterms:W3CDTF">2020-08-31T22:50:45Z</dcterms:created>
  <dcterms:modified xsi:type="dcterms:W3CDTF">2022-08-07T17:02:09Z</dcterms:modified>
</cp:coreProperties>
</file>