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6" r:id="rId5"/>
    <p:sldMasterId id="214748368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y="51435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  <p:embeddedFont>
      <p:font typeface="Corbel"/>
      <p:regular r:id="rId29"/>
      <p:bold r:id="rId30"/>
      <p:italic r:id="rId31"/>
      <p:boldItalic r:id="rId32"/>
    </p:embeddedFont>
    <p:embeddedFont>
      <p:font typeface="Rowdies"/>
      <p:regular r:id="rId33"/>
      <p:bold r:id="rId34"/>
    </p:embeddedFont>
    <p:embeddedFont>
      <p:font typeface="Rubik"/>
      <p:regular r:id="rId35"/>
      <p:bold r:id="rId36"/>
      <p:italic r:id="rId37"/>
      <p:boldItalic r:id="rId38"/>
    </p:embeddedFont>
    <p:embeddedFont>
      <p:font typeface="Rowdies Light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2DBAA4C-1EDF-436B-B2A8-2D17CFB45FC6}">
  <a:tblStyle styleId="{92DBAA4C-1EDF-436B-B2A8-2D17CFB45F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wdiesLight-bold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Corbel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Corbel-italic.fntdata"/><Relationship Id="rId30" Type="http://schemas.openxmlformats.org/officeDocument/2006/relationships/font" Target="fonts/Corbel-bold.fntdata"/><Relationship Id="rId11" Type="http://schemas.openxmlformats.org/officeDocument/2006/relationships/slide" Target="slides/slide4.xml"/><Relationship Id="rId33" Type="http://schemas.openxmlformats.org/officeDocument/2006/relationships/font" Target="fonts/Rowdies-regular.fntdata"/><Relationship Id="rId10" Type="http://schemas.openxmlformats.org/officeDocument/2006/relationships/slide" Target="slides/slide3.xml"/><Relationship Id="rId32" Type="http://schemas.openxmlformats.org/officeDocument/2006/relationships/font" Target="fonts/Corbel-boldItalic.fntdata"/><Relationship Id="rId13" Type="http://schemas.openxmlformats.org/officeDocument/2006/relationships/slide" Target="slides/slide6.xml"/><Relationship Id="rId35" Type="http://schemas.openxmlformats.org/officeDocument/2006/relationships/font" Target="fonts/Rubik-regular.fntdata"/><Relationship Id="rId12" Type="http://schemas.openxmlformats.org/officeDocument/2006/relationships/slide" Target="slides/slide5.xml"/><Relationship Id="rId34" Type="http://schemas.openxmlformats.org/officeDocument/2006/relationships/font" Target="fonts/Rowdies-bold.fntdata"/><Relationship Id="rId15" Type="http://schemas.openxmlformats.org/officeDocument/2006/relationships/slide" Target="slides/slide8.xml"/><Relationship Id="rId37" Type="http://schemas.openxmlformats.org/officeDocument/2006/relationships/font" Target="fonts/Rubik-italic.fntdata"/><Relationship Id="rId14" Type="http://schemas.openxmlformats.org/officeDocument/2006/relationships/slide" Target="slides/slide7.xml"/><Relationship Id="rId36" Type="http://schemas.openxmlformats.org/officeDocument/2006/relationships/font" Target="fonts/Rubik-bold.fntdata"/><Relationship Id="rId17" Type="http://schemas.openxmlformats.org/officeDocument/2006/relationships/slide" Target="slides/slide10.xml"/><Relationship Id="rId39" Type="http://schemas.openxmlformats.org/officeDocument/2006/relationships/font" Target="fonts/RowdiesLight-regular.fntdata"/><Relationship Id="rId16" Type="http://schemas.openxmlformats.org/officeDocument/2006/relationships/slide" Target="slides/slide9.xml"/><Relationship Id="rId38" Type="http://schemas.openxmlformats.org/officeDocument/2006/relationships/font" Target="fonts/Rubik-bold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f1cff9b032_0_1487:notes"/>
          <p:cNvSpPr txBox="1"/>
          <p:nvPr>
            <p:ph idx="1" type="body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g2f1cff9b032_0_1487:notes"/>
          <p:cNvSpPr/>
          <p:nvPr>
            <p:ph idx="2" type="sldImg"/>
          </p:nvPr>
        </p:nvSpPr>
        <p:spPr>
          <a:xfrm>
            <a:off x="685800" y="1143000"/>
            <a:ext cx="54864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f1cff9b032_0_2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2f1cff9b032_0_2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f1fc6110cf_1_0:notes"/>
          <p:cNvSpPr txBox="1"/>
          <p:nvPr>
            <p:ph idx="1" type="body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g2f1fc6110cf_1_0:notes"/>
          <p:cNvSpPr/>
          <p:nvPr>
            <p:ph idx="2" type="sldImg"/>
          </p:nvPr>
        </p:nvSpPr>
        <p:spPr>
          <a:xfrm>
            <a:off x="685800" y="1143000"/>
            <a:ext cx="54864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f1cff9b032_0_834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g2f1cff9b032_0_834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g2f1cff9b032_0_834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f1cff9b032_0_816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g2f1cff9b032_0_816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6" name="Google Shape;326;g2f1cff9b032_0_816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f1cff9b032_0_824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g2f1cff9b032_0_824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00" lIns="108225" spcFirstLastPara="1" rIns="108225" wrap="square" tIns="54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5" name="Google Shape;335;g2f1cff9b032_0_824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54100" lIns="108225" spcFirstLastPara="1" rIns="108225" wrap="square" tIns="541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f1cff9b032_0_967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g2f1cff9b032_0_967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6" name="Google Shape;346;g2f1cff9b032_0_967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f1cff9b032_0_432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g2f1cff9b032_0_432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5" name="Google Shape;355;g2f1cff9b032_0_432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f1cff9b032_0_1095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2f1cff9b032_0_1095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g2f1cff9b032_0_1095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f1cff9b032_0_416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2f1cff9b032_0_416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"/>
              <a:t>Quería compartirles primero mi filosofía, </a:t>
            </a:r>
            <a:endParaRPr/>
          </a:p>
        </p:txBody>
      </p:sp>
      <p:sp>
        <p:nvSpPr>
          <p:cNvPr id="201" name="Google Shape;201;g2f1cff9b032_0_416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f1fc6110cf_1_36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2f1fc6110cf_1_36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g2f1fc6110cf_1_36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f1fc6110cf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f1fc6110cf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f1fc6110cf_1_28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2f1fc6110cf_1_28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g2f1fc6110cf_1_28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f1cff9b032_0_424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2f1cff9b032_0_424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g2f1cff9b032_0_424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f1cff9b032_0_1969:notes"/>
          <p:cNvSpPr/>
          <p:nvPr>
            <p:ph idx="2" type="sldImg"/>
          </p:nvPr>
        </p:nvSpPr>
        <p:spPr>
          <a:xfrm>
            <a:off x="-2035402" y="1522016"/>
            <a:ext cx="7742700" cy="7621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2f1cff9b032_0_1969:notes"/>
          <p:cNvSpPr txBox="1"/>
          <p:nvPr>
            <p:ph idx="1" type="body"/>
          </p:nvPr>
        </p:nvSpPr>
        <p:spPr>
          <a:xfrm>
            <a:off x="367394" y="9652000"/>
            <a:ext cx="2939100" cy="9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14050" lIns="114050" spcFirstLastPara="1" rIns="114050" wrap="square" tIns="114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"/>
              <a:t>Diapo de uso interno docente, exponerla solo si les estudiantes lo solicitan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249" name="Google Shape;249;g2f1cff9b032_0_1969:notes"/>
          <p:cNvSpPr txBox="1"/>
          <p:nvPr>
            <p:ph idx="10" type="dt"/>
          </p:nvPr>
        </p:nvSpPr>
        <p:spPr>
          <a:xfrm>
            <a:off x="2775008" y="4"/>
            <a:ext cx="21228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57000" lIns="114050" spcFirstLastPara="1" rIns="114050" wrap="square" tIns="57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16y17/08/2021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2f1cff9b032_0_1969:notes"/>
          <p:cNvSpPr txBox="1"/>
          <p:nvPr>
            <p:ph idx="11" type="ftr"/>
          </p:nvPr>
        </p:nvSpPr>
        <p:spPr>
          <a:xfrm>
            <a:off x="0" y="10858505"/>
            <a:ext cx="21228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b" bIns="57000" lIns="114050" spcFirstLastPara="1" rIns="114050" wrap="square" tIns="57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CD1201 Proyecto de Innovación en Ingeniería y Ciencias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2f1cff9b032_0_1969:notes"/>
          <p:cNvSpPr txBox="1"/>
          <p:nvPr>
            <p:ph idx="3" type="hdr"/>
          </p:nvPr>
        </p:nvSpPr>
        <p:spPr>
          <a:xfrm>
            <a:off x="0" y="4"/>
            <a:ext cx="21228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57000" lIns="114050" spcFirstLastPara="1" rIns="114050" wrap="square" tIns="57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2021-2 clase 01 Introducción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f1cff9b032_0_19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2f1cff9b032_0_19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f1cff9b032_0_2081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2f1cff9b032_0_2081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g2f1cff9b032_0_2081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 1">
  <p:cSld name="TITLE_15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0" name="Google Shape;60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 1">
  <p:cSld name="OBJECT_2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OBJECT_1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16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0" y="4902975"/>
            <a:ext cx="914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0" y="4453200"/>
            <a:ext cx="9144000" cy="69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/>
          <p:nvPr>
            <p:ph idx="12" type="sldNum"/>
          </p:nvPr>
        </p:nvSpPr>
        <p:spPr>
          <a:xfrm>
            <a:off x="0" y="4902975"/>
            <a:ext cx="28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 poi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/>
          <p:nvPr>
            <p:ph idx="12" type="sldNum"/>
          </p:nvPr>
        </p:nvSpPr>
        <p:spPr>
          <a:xfrm>
            <a:off x="0" y="4902975"/>
            <a:ext cx="914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 1">
  <p:cSld name="TITLE_15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7" name="Google Shape;87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8" name="Google Shape;8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cuerpo 1">
  <p:cSld name="TITLE_AND_BODY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">
  <p:cSld name="TITLE_4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4" name="Google Shape;9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" name="Google Shape;101;p2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2" name="Google Shape;102;p2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3" name="Google Shape;10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" name="Google Shape;109;p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0" name="Google Shape;11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3" name="Google Shape;11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7" name="Google Shape;117;p3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8" name="Google Shape;118;p3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" name="Google Shape;11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22" name="Google Shape;12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3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6" name="Google Shape;126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5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35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35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OBJECT_1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6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36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36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35" name="Google Shape;135;p36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6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6"/>
          <p:cNvSpPr txBox="1"/>
          <p:nvPr/>
        </p:nvSpPr>
        <p:spPr>
          <a:xfrm>
            <a:off x="4702428" y="4937387"/>
            <a:ext cx="43638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CD1100-Desafío de Innovación en Ingeniería y Ciencias, FCFM, Hélice – Ciencias e Ingeniería para un Mundo Mejor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7"/>
          <p:cNvSpPr txBox="1"/>
          <p:nvPr>
            <p:ph type="ctrTitle"/>
          </p:nvPr>
        </p:nvSpPr>
        <p:spPr>
          <a:xfrm>
            <a:off x="98695" y="381000"/>
            <a:ext cx="89466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200"/>
              <a:buFont typeface="Arial"/>
              <a:buNone/>
              <a:defRPr sz="4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0" name="Google Shape;140;p37"/>
          <p:cNvSpPr txBox="1"/>
          <p:nvPr>
            <p:ph idx="1" type="subTitle"/>
          </p:nvPr>
        </p:nvSpPr>
        <p:spPr>
          <a:xfrm>
            <a:off x="311699" y="1634022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9pPr>
          </a:lstStyle>
          <a:p/>
        </p:txBody>
      </p:sp>
      <p:sp>
        <p:nvSpPr>
          <p:cNvPr id="141" name="Google Shape;141;p37"/>
          <p:cNvSpPr txBox="1"/>
          <p:nvPr>
            <p:ph idx="12" type="sldNum"/>
          </p:nvPr>
        </p:nvSpPr>
        <p:spPr>
          <a:xfrm>
            <a:off x="8472458" y="46414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42" name="Google Shape;142;p37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7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7"/>
          <p:cNvSpPr txBox="1"/>
          <p:nvPr/>
        </p:nvSpPr>
        <p:spPr>
          <a:xfrm>
            <a:off x="3497580" y="4937387"/>
            <a:ext cx="5568600" cy="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CD1201 Proyecto de Innovación en Ingeniería y Ciencias, FCFM, Hélice – Área de Ingeniería e Innovación</a:t>
            </a:r>
            <a:endParaRPr b="1" i="1" sz="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8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47" name="Google Shape;147;p38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8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8"/>
          <p:cNvSpPr txBox="1"/>
          <p:nvPr/>
        </p:nvSpPr>
        <p:spPr>
          <a:xfrm>
            <a:off x="4081553" y="4852044"/>
            <a:ext cx="5062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Área Ingeniería e Innovación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3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9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52" name="Google Shape;152;p39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9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9"/>
          <p:cNvSpPr txBox="1"/>
          <p:nvPr/>
        </p:nvSpPr>
        <p:spPr>
          <a:xfrm>
            <a:off x="4081553" y="4852044"/>
            <a:ext cx="5062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Área Ingeniería e Innovación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eño personalizado">
  <p:cSld name="1_Diseño personalizado">
    <p:bg>
      <p:bgPr>
        <a:solidFill>
          <a:srgbClr val="EFEFEF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40"/>
          <p:cNvPicPr preferRelativeResize="0"/>
          <p:nvPr/>
        </p:nvPicPr>
        <p:blipFill rotWithShape="1">
          <a:blip r:embed="rId2">
            <a:alphaModFix/>
          </a:blip>
          <a:srcRect b="0" l="797" r="797" t="0"/>
          <a:stretch/>
        </p:blipFill>
        <p:spPr>
          <a:xfrm>
            <a:off x="-208867" y="1"/>
            <a:ext cx="4572600" cy="5143500"/>
          </a:xfrm>
          <a:prstGeom prst="parallelogram">
            <a:avLst>
              <a:gd fmla="val 24038" name="adj"/>
            </a:avLst>
          </a:prstGeom>
          <a:noFill/>
          <a:ln>
            <a:noFill/>
          </a:ln>
        </p:spPr>
      </p:pic>
      <p:sp>
        <p:nvSpPr>
          <p:cNvPr id="157" name="Google Shape;157;p40"/>
          <p:cNvSpPr txBox="1"/>
          <p:nvPr>
            <p:ph idx="1" type="body"/>
          </p:nvPr>
        </p:nvSpPr>
        <p:spPr>
          <a:xfrm>
            <a:off x="352423" y="702600"/>
            <a:ext cx="14952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40"/>
          <p:cNvSpPr txBox="1"/>
          <p:nvPr>
            <p:ph idx="2" type="body"/>
          </p:nvPr>
        </p:nvSpPr>
        <p:spPr>
          <a:xfrm>
            <a:off x="352481" y="1090875"/>
            <a:ext cx="30384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p40"/>
          <p:cNvSpPr/>
          <p:nvPr/>
        </p:nvSpPr>
        <p:spPr>
          <a:xfrm>
            <a:off x="4304744" y="3807899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0" name="Google Shape;160;p40"/>
          <p:cNvCxnSpPr/>
          <p:nvPr/>
        </p:nvCxnSpPr>
        <p:spPr>
          <a:xfrm>
            <a:off x="4352672" y="1833131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1" name="Google Shape;161;p40"/>
          <p:cNvCxnSpPr/>
          <p:nvPr/>
        </p:nvCxnSpPr>
        <p:spPr>
          <a:xfrm>
            <a:off x="4352672" y="2265838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2" name="Google Shape;162;p40"/>
          <p:cNvCxnSpPr/>
          <p:nvPr/>
        </p:nvCxnSpPr>
        <p:spPr>
          <a:xfrm>
            <a:off x="4353886" y="2687115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3" name="Google Shape;163;p40"/>
          <p:cNvCxnSpPr/>
          <p:nvPr/>
        </p:nvCxnSpPr>
        <p:spPr>
          <a:xfrm>
            <a:off x="4352672" y="3108392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4" name="Google Shape;164;p40"/>
          <p:cNvCxnSpPr/>
          <p:nvPr/>
        </p:nvCxnSpPr>
        <p:spPr>
          <a:xfrm>
            <a:off x="4352672" y="3962099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5" name="Google Shape;165;p40"/>
          <p:cNvCxnSpPr/>
          <p:nvPr/>
        </p:nvCxnSpPr>
        <p:spPr>
          <a:xfrm>
            <a:off x="4363791" y="3535320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6" name="Google Shape;166;p40"/>
          <p:cNvSpPr txBox="1"/>
          <p:nvPr>
            <p:ph idx="3" type="body"/>
          </p:nvPr>
        </p:nvSpPr>
        <p:spPr>
          <a:xfrm>
            <a:off x="4413802" y="1542931"/>
            <a:ext cx="524100" cy="30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625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40"/>
          <p:cNvSpPr txBox="1"/>
          <p:nvPr>
            <p:ph idx="4" type="body"/>
          </p:nvPr>
        </p:nvSpPr>
        <p:spPr>
          <a:xfrm>
            <a:off x="4846639" y="1545046"/>
            <a:ext cx="1716600" cy="28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38888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40"/>
          <p:cNvSpPr/>
          <p:nvPr/>
        </p:nvSpPr>
        <p:spPr>
          <a:xfrm>
            <a:off x="4311273" y="4225887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0"/>
          <p:cNvSpPr/>
          <p:nvPr/>
        </p:nvSpPr>
        <p:spPr>
          <a:xfrm>
            <a:off x="4304744" y="3389911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40"/>
          <p:cNvSpPr/>
          <p:nvPr/>
        </p:nvSpPr>
        <p:spPr>
          <a:xfrm>
            <a:off x="4304744" y="2959694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40"/>
          <p:cNvSpPr/>
          <p:nvPr/>
        </p:nvSpPr>
        <p:spPr>
          <a:xfrm>
            <a:off x="4303050" y="2105710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40"/>
          <p:cNvSpPr/>
          <p:nvPr/>
        </p:nvSpPr>
        <p:spPr>
          <a:xfrm>
            <a:off x="4302203" y="2536095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40"/>
          <p:cNvSpPr/>
          <p:nvPr/>
        </p:nvSpPr>
        <p:spPr>
          <a:xfrm>
            <a:off x="4302203" y="1697443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37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4.gif"/><Relationship Id="rId7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4.gif"/><Relationship Id="rId7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hyperlink" Target="https://www.technologyreview.com/2024/07/03/1094668/polyester-clothing-recycling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/>
          <p:nvPr/>
        </p:nvSpPr>
        <p:spPr>
          <a:xfrm>
            <a:off x="0" y="3911300"/>
            <a:ext cx="6099000" cy="123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41"/>
          <p:cNvPicPr preferRelativeResize="0"/>
          <p:nvPr/>
        </p:nvPicPr>
        <p:blipFill rotWithShape="1">
          <a:blip r:embed="rId3">
            <a:alphaModFix amt="25000"/>
          </a:blip>
          <a:srcRect b="0" l="19478" r="23567" t="0"/>
          <a:stretch/>
        </p:blipFill>
        <p:spPr>
          <a:xfrm>
            <a:off x="1659025" y="130375"/>
            <a:ext cx="2780951" cy="488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1"/>
          <p:cNvSpPr/>
          <p:nvPr/>
        </p:nvSpPr>
        <p:spPr>
          <a:xfrm>
            <a:off x="0" y="3911300"/>
            <a:ext cx="9144000" cy="123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41"/>
          <p:cNvSpPr txBox="1"/>
          <p:nvPr>
            <p:ph type="ctrTitle"/>
          </p:nvPr>
        </p:nvSpPr>
        <p:spPr>
          <a:xfrm>
            <a:off x="360950" y="736275"/>
            <a:ext cx="4343400" cy="23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Century Gothic"/>
              <a:buNone/>
            </a:pPr>
            <a:r>
              <a:rPr b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Proyecto de </a:t>
            </a:r>
            <a:br>
              <a:rPr b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s" sz="3900">
                <a:solidFill>
                  <a:srgbClr val="9900FF"/>
                </a:solidFill>
                <a:latin typeface="Rubik"/>
                <a:ea typeface="Rubik"/>
                <a:cs typeface="Rubik"/>
                <a:sym typeface="Rubik"/>
              </a:rPr>
              <a:t>INNOVACIÓN</a:t>
            </a:r>
            <a:br>
              <a:rPr b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en </a:t>
            </a:r>
            <a:r>
              <a:rPr i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Ingeniería</a:t>
            </a:r>
            <a:br>
              <a:rPr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y </a:t>
            </a:r>
            <a:r>
              <a:rPr i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Ciencias</a:t>
            </a:r>
            <a:endParaRPr i="1" sz="50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descr="Logo&#10;&#10;Description automatically generated" id="182" name="Google Shape;182;p41"/>
          <p:cNvPicPr preferRelativeResize="0"/>
          <p:nvPr/>
        </p:nvPicPr>
        <p:blipFill rotWithShape="1">
          <a:blip r:embed="rId4">
            <a:alphaModFix/>
          </a:blip>
          <a:srcRect b="37803" l="13146" r="25908" t="31853"/>
          <a:stretch/>
        </p:blipFill>
        <p:spPr>
          <a:xfrm>
            <a:off x="5416100" y="4253083"/>
            <a:ext cx="1624639" cy="57190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1"/>
          <p:cNvSpPr/>
          <p:nvPr/>
        </p:nvSpPr>
        <p:spPr>
          <a:xfrm>
            <a:off x="6099100" y="0"/>
            <a:ext cx="3045000" cy="38316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41"/>
          <p:cNvSpPr txBox="1"/>
          <p:nvPr/>
        </p:nvSpPr>
        <p:spPr>
          <a:xfrm>
            <a:off x="6343650" y="305475"/>
            <a:ext cx="23952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s" sz="1900" u="none" cap="none" strike="noStrike">
                <a:solidFill>
                  <a:srgbClr val="F1BC25"/>
                </a:solidFill>
                <a:latin typeface="Rowdies Light"/>
                <a:ea typeface="Rowdies Light"/>
                <a:cs typeface="Rowdies Light"/>
                <a:sym typeface="Rowdies Light"/>
              </a:rPr>
              <a:t>CD1201 Sección </a:t>
            </a:r>
            <a:r>
              <a:rPr lang="es" sz="1900">
                <a:solidFill>
                  <a:srgbClr val="F1BC25"/>
                </a:solidFill>
                <a:latin typeface="Rowdies Light"/>
                <a:ea typeface="Rowdies Light"/>
                <a:cs typeface="Rowdies Light"/>
                <a:sym typeface="Rowdies Light"/>
              </a:rPr>
              <a:t>12</a:t>
            </a:r>
            <a:endParaRPr i="0" sz="1900" u="none" cap="none" strike="noStrike">
              <a:solidFill>
                <a:srgbClr val="F1BC25"/>
              </a:solidFill>
              <a:latin typeface="Rowdies Light"/>
              <a:ea typeface="Rowdies Light"/>
              <a:cs typeface="Rowdies Light"/>
              <a:sym typeface="Rowdies Light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900">
                <a:solidFill>
                  <a:srgbClr val="F1F1F1"/>
                </a:solidFill>
                <a:latin typeface="Rubik"/>
                <a:ea typeface="Rubik"/>
                <a:cs typeface="Rubik"/>
                <a:sym typeface="Rubik"/>
              </a:rPr>
              <a:t>Unidad 1</a:t>
            </a:r>
            <a:endParaRPr i="1" sz="23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85" name="Google Shape;185;p41"/>
          <p:cNvPicPr preferRelativeResize="0"/>
          <p:nvPr/>
        </p:nvPicPr>
        <p:blipFill rotWithShape="1">
          <a:blip r:embed="rId5">
            <a:alphaModFix/>
          </a:blip>
          <a:srcRect b="27001" l="0" r="45613" t="0"/>
          <a:stretch/>
        </p:blipFill>
        <p:spPr>
          <a:xfrm>
            <a:off x="7621424" y="4131937"/>
            <a:ext cx="1159926" cy="768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41"/>
          <p:cNvCxnSpPr/>
          <p:nvPr/>
        </p:nvCxnSpPr>
        <p:spPr>
          <a:xfrm>
            <a:off x="7277293" y="4419056"/>
            <a:ext cx="0" cy="354900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7" name="Google Shape;18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3050" y="1163550"/>
            <a:ext cx="4758300" cy="2646600"/>
          </a:xfrm>
          <a:prstGeom prst="round2SameRect">
            <a:avLst>
              <a:gd fmla="val 10599" name="adj1"/>
              <a:gd fmla="val 0" name="adj2"/>
            </a:avLst>
          </a:prstGeom>
          <a:noFill/>
          <a:ln>
            <a:noFill/>
          </a:ln>
        </p:spPr>
      </p:pic>
      <p:grpSp>
        <p:nvGrpSpPr>
          <p:cNvPr id="188" name="Google Shape;188;p41"/>
          <p:cNvGrpSpPr/>
          <p:nvPr/>
        </p:nvGrpSpPr>
        <p:grpSpPr>
          <a:xfrm>
            <a:off x="360950" y="4073075"/>
            <a:ext cx="6278400" cy="324600"/>
            <a:chOff x="360950" y="4073075"/>
            <a:chExt cx="6278400" cy="324600"/>
          </a:xfrm>
        </p:grpSpPr>
        <p:sp>
          <p:nvSpPr>
            <p:cNvPr id="189" name="Google Shape;189;p41"/>
            <p:cNvSpPr/>
            <p:nvPr/>
          </p:nvSpPr>
          <p:spPr>
            <a:xfrm>
              <a:off x="360950" y="4163525"/>
              <a:ext cx="143700" cy="14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1"/>
            <p:cNvSpPr/>
            <p:nvPr/>
          </p:nvSpPr>
          <p:spPr>
            <a:xfrm>
              <a:off x="504650" y="4073075"/>
              <a:ext cx="61347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s" sz="1500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Pablo Pérez M.</a:t>
              </a:r>
              <a:r>
                <a:rPr b="1"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 </a:t>
              </a:r>
              <a:r>
                <a:rPr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- </a:t>
              </a:r>
              <a:r>
                <a:rPr i="0" lang="es" sz="1500" u="none" cap="none" strike="noStrike">
                  <a:solidFill>
                    <a:srgbClr val="1155CC"/>
                  </a:solidFill>
                  <a:latin typeface="Rubik"/>
                  <a:ea typeface="Rubik"/>
                  <a:cs typeface="Rubik"/>
                  <a:sym typeface="Rubik"/>
                </a:rPr>
                <a:t>Profesor</a:t>
              </a:r>
              <a:endParaRPr i="0" sz="1200" u="none" cap="none" strike="noStrike">
                <a:solidFill>
                  <a:srgbClr val="666666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91" name="Google Shape;191;p41"/>
          <p:cNvGrpSpPr/>
          <p:nvPr/>
        </p:nvGrpSpPr>
        <p:grpSpPr>
          <a:xfrm>
            <a:off x="360950" y="4353638"/>
            <a:ext cx="6278400" cy="324600"/>
            <a:chOff x="360950" y="4353638"/>
            <a:chExt cx="6278400" cy="324600"/>
          </a:xfrm>
        </p:grpSpPr>
        <p:sp>
          <p:nvSpPr>
            <p:cNvPr id="192" name="Google Shape;192;p41"/>
            <p:cNvSpPr/>
            <p:nvPr/>
          </p:nvSpPr>
          <p:spPr>
            <a:xfrm>
              <a:off x="360950" y="4444088"/>
              <a:ext cx="143700" cy="143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1"/>
            <p:cNvSpPr/>
            <p:nvPr/>
          </p:nvSpPr>
          <p:spPr>
            <a:xfrm>
              <a:off x="504650" y="4353638"/>
              <a:ext cx="61347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" sz="1500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Carlos Antil, Javiera Roco S.</a:t>
              </a:r>
              <a:r>
                <a:rPr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- </a:t>
              </a:r>
              <a:r>
                <a:rPr lang="es" sz="1500">
                  <a:solidFill>
                    <a:srgbClr val="FF0000"/>
                  </a:solidFill>
                  <a:latin typeface="Rubik"/>
                  <a:ea typeface="Rubik"/>
                  <a:cs typeface="Rubik"/>
                  <a:sym typeface="Rubik"/>
                </a:rPr>
                <a:t>Auxiliares</a:t>
              </a:r>
              <a:endParaRPr i="0" sz="1200" u="none" cap="none" strike="noStrike">
                <a:solidFill>
                  <a:srgbClr val="FF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194" name="Google Shape;194;p41"/>
          <p:cNvGrpSpPr/>
          <p:nvPr/>
        </p:nvGrpSpPr>
        <p:grpSpPr>
          <a:xfrm>
            <a:off x="360950" y="4634213"/>
            <a:ext cx="6278400" cy="324600"/>
            <a:chOff x="360950" y="4634213"/>
            <a:chExt cx="6278400" cy="324600"/>
          </a:xfrm>
        </p:grpSpPr>
        <p:sp>
          <p:nvSpPr>
            <p:cNvPr id="195" name="Google Shape;195;p41"/>
            <p:cNvSpPr/>
            <p:nvPr/>
          </p:nvSpPr>
          <p:spPr>
            <a:xfrm>
              <a:off x="360950" y="4724663"/>
              <a:ext cx="143700" cy="143700"/>
            </a:xfrm>
            <a:prstGeom prst="ellipse">
              <a:avLst/>
            </a:prstGeom>
            <a:solidFill>
              <a:srgbClr val="9D0DF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41"/>
            <p:cNvSpPr/>
            <p:nvPr/>
          </p:nvSpPr>
          <p:spPr>
            <a:xfrm>
              <a:off x="504650" y="4634213"/>
              <a:ext cx="61347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" sz="1500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Vicente González</a:t>
              </a:r>
              <a:r>
                <a:rPr b="1"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 </a:t>
              </a:r>
              <a:r>
                <a:rPr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- </a:t>
              </a:r>
              <a:r>
                <a:rPr lang="es" sz="1500">
                  <a:solidFill>
                    <a:srgbClr val="9D0DF5"/>
                  </a:solidFill>
                  <a:latin typeface="Rubik"/>
                  <a:ea typeface="Rubik"/>
                  <a:cs typeface="Rubik"/>
                  <a:sym typeface="Rubik"/>
                </a:rPr>
                <a:t>Ayudante</a:t>
              </a:r>
              <a:endParaRPr i="0" sz="1200" u="none" cap="none" strike="noStrike">
                <a:solidFill>
                  <a:srgbClr val="9D0DF5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197" name="Google Shape;197;p41"/>
          <p:cNvSpPr/>
          <p:nvPr/>
        </p:nvSpPr>
        <p:spPr>
          <a:xfrm flipH="1">
            <a:off x="0" y="3779050"/>
            <a:ext cx="9144000" cy="1389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0"/>
          <p:cNvSpPr/>
          <p:nvPr/>
        </p:nvSpPr>
        <p:spPr>
          <a:xfrm>
            <a:off x="0" y="0"/>
            <a:ext cx="9144000" cy="2570400"/>
          </a:xfrm>
          <a:prstGeom prst="rect">
            <a:avLst/>
          </a:prstGeom>
          <a:solidFill>
            <a:srgbClr val="DF29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0"/>
          <p:cNvSpPr txBox="1"/>
          <p:nvPr/>
        </p:nvSpPr>
        <p:spPr>
          <a:xfrm>
            <a:off x="3168000" y="75495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" sz="2400">
                <a:solidFill>
                  <a:schemeClr val="lt1"/>
                </a:solidFill>
                <a:highlight>
                  <a:schemeClr val="dk1"/>
                </a:highlight>
                <a:latin typeface="Rowdies"/>
                <a:ea typeface="Rowdies"/>
                <a:cs typeface="Rowdies"/>
                <a:sym typeface="Rowdies"/>
              </a:rPr>
              <a:t>SINTAXIS</a:t>
            </a:r>
            <a:endParaRPr b="0" i="0" sz="2400" u="none" cap="none" strike="noStrike">
              <a:solidFill>
                <a:schemeClr val="lt1"/>
              </a:solidFill>
              <a:highlight>
                <a:schemeClr val="dk1"/>
              </a:highlight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277" name="Google Shape;277;p50"/>
          <p:cNvSpPr txBox="1"/>
          <p:nvPr/>
        </p:nvSpPr>
        <p:spPr>
          <a:xfrm>
            <a:off x="762850" y="1625650"/>
            <a:ext cx="76182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"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Si bien,</a:t>
            </a:r>
            <a:r>
              <a:rPr lang="es" sz="1300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b="1" lang="es" sz="1300">
                <a:solidFill>
                  <a:srgbClr val="DF2942"/>
                </a:solidFill>
                <a:highlight>
                  <a:schemeClr val="accent6"/>
                </a:highlight>
                <a:latin typeface="Rubik"/>
                <a:ea typeface="Rubik"/>
                <a:cs typeface="Rubik"/>
                <a:sym typeface="Rubik"/>
              </a:rPr>
              <a:t>existen muchas maneras de modelar un problema</a:t>
            </a:r>
            <a:r>
              <a:rPr lang="es"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en </a:t>
            </a:r>
            <a:r>
              <a:rPr i="1" lang="es" sz="1900">
                <a:solidFill>
                  <a:schemeClr val="lt1"/>
                </a:solidFill>
                <a:highlight>
                  <a:schemeClr val="accent5"/>
                </a:highlight>
                <a:latin typeface="Rowdies"/>
                <a:ea typeface="Rowdies"/>
                <a:cs typeface="Rowdies"/>
                <a:sym typeface="Rowdies"/>
              </a:rPr>
              <a:t>HÉLICE</a:t>
            </a:r>
            <a:r>
              <a:rPr i="1" lang="es" sz="1900">
                <a:solidFill>
                  <a:schemeClr val="lt1"/>
                </a:solidFill>
                <a:latin typeface="Rowdies"/>
                <a:ea typeface="Rowdies"/>
                <a:cs typeface="Rowdies"/>
                <a:sym typeface="Rowdies"/>
              </a:rPr>
              <a:t> </a:t>
            </a:r>
            <a:r>
              <a:rPr lang="es"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utilizamos esta:</a:t>
            </a:r>
            <a:endParaRPr i="0" sz="1300" u="none" cap="none" strike="noStrike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278" name="Google Shape;278;p50"/>
          <p:cNvGrpSpPr/>
          <p:nvPr/>
        </p:nvGrpSpPr>
        <p:grpSpPr>
          <a:xfrm>
            <a:off x="310100" y="347475"/>
            <a:ext cx="8523800" cy="478625"/>
            <a:chOff x="310100" y="347475"/>
            <a:chExt cx="8523800" cy="478625"/>
          </a:xfrm>
        </p:grpSpPr>
        <p:pic>
          <p:nvPicPr>
            <p:cNvPr id="279" name="Google Shape;279;p50"/>
            <p:cNvPicPr preferRelativeResize="0"/>
            <p:nvPr/>
          </p:nvPicPr>
          <p:blipFill rotWithShape="1">
            <a:blip r:embed="rId3">
              <a:alphaModFix amt="50000"/>
            </a:blip>
            <a:srcRect b="0" l="19478" r="23567" t="0"/>
            <a:stretch/>
          </p:blipFill>
          <p:spPr>
            <a:xfrm>
              <a:off x="310100" y="347475"/>
              <a:ext cx="272600" cy="47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50"/>
            <p:cNvPicPr preferRelativeResize="0"/>
            <p:nvPr/>
          </p:nvPicPr>
          <p:blipFill rotWithShape="1">
            <a:blip r:embed="rId3">
              <a:alphaModFix amt="50000"/>
            </a:blip>
            <a:srcRect b="0" l="19478" r="23567" t="0"/>
            <a:stretch/>
          </p:blipFill>
          <p:spPr>
            <a:xfrm>
              <a:off x="8561300" y="347475"/>
              <a:ext cx="272600" cy="478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1" name="Google Shape;281;p50"/>
          <p:cNvSpPr/>
          <p:nvPr/>
        </p:nvSpPr>
        <p:spPr>
          <a:xfrm>
            <a:off x="983100" y="3136275"/>
            <a:ext cx="1140600" cy="118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latin typeface="Rowdies Light"/>
                <a:ea typeface="Rowdies Light"/>
                <a:cs typeface="Rowdies Light"/>
                <a:sym typeface="Rowdies Light"/>
              </a:rPr>
              <a:t>USUARIO</a:t>
            </a:r>
            <a:endParaRPr sz="1100">
              <a:solidFill>
                <a:schemeClr val="dk1"/>
              </a:solidFill>
              <a:latin typeface="Rowdies Light"/>
              <a:ea typeface="Rowdies Light"/>
              <a:cs typeface="Rowdies Light"/>
              <a:sym typeface="Rowdie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latin typeface="Rowdies Light"/>
                <a:ea typeface="Rowdies Light"/>
                <a:cs typeface="Rowdies Light"/>
                <a:sym typeface="Rowdies Light"/>
              </a:rPr>
              <a:t>(+contexto)</a:t>
            </a:r>
            <a:endParaRPr sz="1100">
              <a:solidFill>
                <a:schemeClr val="dk1"/>
              </a:solidFill>
              <a:latin typeface="Rowdies Light"/>
              <a:ea typeface="Rowdies Light"/>
              <a:cs typeface="Rowdies Light"/>
              <a:sym typeface="Rowdies Light"/>
            </a:endParaRPr>
          </a:p>
        </p:txBody>
      </p:sp>
      <p:sp>
        <p:nvSpPr>
          <p:cNvPr id="282" name="Google Shape;282;p50"/>
          <p:cNvSpPr/>
          <p:nvPr/>
        </p:nvSpPr>
        <p:spPr>
          <a:xfrm>
            <a:off x="2492400" y="3136275"/>
            <a:ext cx="1140600" cy="118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latin typeface="Rowdies Light"/>
                <a:ea typeface="Rowdies Light"/>
                <a:cs typeface="Rowdies Light"/>
                <a:sym typeface="Rowdies Light"/>
              </a:rPr>
              <a:t>NECESIDAD</a:t>
            </a:r>
            <a:endParaRPr sz="1100">
              <a:solidFill>
                <a:schemeClr val="dk1"/>
              </a:solidFill>
              <a:latin typeface="Rowdies Light"/>
              <a:ea typeface="Rowdies Light"/>
              <a:cs typeface="Rowdies Light"/>
              <a:sym typeface="Rowdies Light"/>
            </a:endParaRPr>
          </a:p>
        </p:txBody>
      </p:sp>
      <p:sp>
        <p:nvSpPr>
          <p:cNvPr id="283" name="Google Shape;283;p50"/>
          <p:cNvSpPr/>
          <p:nvPr/>
        </p:nvSpPr>
        <p:spPr>
          <a:xfrm>
            <a:off x="4001700" y="3136275"/>
            <a:ext cx="1140600" cy="118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latin typeface="Rowdies Light"/>
                <a:ea typeface="Rowdies Light"/>
                <a:cs typeface="Rowdies Light"/>
                <a:sym typeface="Rowdies Light"/>
              </a:rPr>
              <a:t>SÍNTOMA(S)</a:t>
            </a:r>
            <a:endParaRPr sz="1100">
              <a:solidFill>
                <a:schemeClr val="dk1"/>
              </a:solidFill>
              <a:latin typeface="Rowdies Light"/>
              <a:ea typeface="Rowdies Light"/>
              <a:cs typeface="Rowdies Light"/>
              <a:sym typeface="Rowdies Light"/>
            </a:endParaRPr>
          </a:p>
        </p:txBody>
      </p:sp>
      <p:sp>
        <p:nvSpPr>
          <p:cNvPr id="284" name="Google Shape;284;p50"/>
          <p:cNvSpPr/>
          <p:nvPr/>
        </p:nvSpPr>
        <p:spPr>
          <a:xfrm>
            <a:off x="5511000" y="3136275"/>
            <a:ext cx="1140600" cy="118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latin typeface="Rowdies Light"/>
                <a:ea typeface="Rowdies Light"/>
                <a:cs typeface="Rowdies Light"/>
                <a:sym typeface="Rowdies Light"/>
              </a:rPr>
              <a:t>EVIDENCIAS</a:t>
            </a:r>
            <a:endParaRPr sz="1100">
              <a:solidFill>
                <a:schemeClr val="dk1"/>
              </a:solidFill>
              <a:latin typeface="Rowdies Light"/>
              <a:ea typeface="Rowdies Light"/>
              <a:cs typeface="Rowdies Light"/>
              <a:sym typeface="Rowdies Light"/>
            </a:endParaRPr>
          </a:p>
        </p:txBody>
      </p:sp>
      <p:sp>
        <p:nvSpPr>
          <p:cNvPr id="285" name="Google Shape;285;p50"/>
          <p:cNvSpPr/>
          <p:nvPr/>
        </p:nvSpPr>
        <p:spPr>
          <a:xfrm>
            <a:off x="7020300" y="3136275"/>
            <a:ext cx="1140600" cy="118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latin typeface="Rowdies Light"/>
                <a:ea typeface="Rowdies Light"/>
                <a:cs typeface="Rowdies Light"/>
                <a:sym typeface="Rowdies Light"/>
              </a:rPr>
              <a:t>HALLAZGOS (+insights)</a:t>
            </a:r>
            <a:endParaRPr sz="1100">
              <a:solidFill>
                <a:schemeClr val="dk1"/>
              </a:solidFill>
              <a:latin typeface="Rowdies Light"/>
              <a:ea typeface="Rowdies Light"/>
              <a:cs typeface="Rowdies Light"/>
              <a:sym typeface="Rowdies Light"/>
            </a:endParaRPr>
          </a:p>
        </p:txBody>
      </p:sp>
      <p:sp>
        <p:nvSpPr>
          <p:cNvPr id="286" name="Google Shape;286;p50"/>
          <p:cNvSpPr txBox="1"/>
          <p:nvPr/>
        </p:nvSpPr>
        <p:spPr>
          <a:xfrm>
            <a:off x="2167800" y="3549825"/>
            <a:ext cx="28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Rowdies"/>
                <a:ea typeface="Rowdies"/>
                <a:cs typeface="Rowdies"/>
                <a:sym typeface="Rowdies"/>
              </a:rPr>
              <a:t>+</a:t>
            </a:r>
            <a:endParaRPr b="1" sz="1100"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287" name="Google Shape;287;p50"/>
          <p:cNvSpPr txBox="1"/>
          <p:nvPr/>
        </p:nvSpPr>
        <p:spPr>
          <a:xfrm>
            <a:off x="3677100" y="3549825"/>
            <a:ext cx="28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Rowdies"/>
                <a:ea typeface="Rowdies"/>
                <a:cs typeface="Rowdies"/>
                <a:sym typeface="Rowdies"/>
              </a:rPr>
              <a:t>+</a:t>
            </a:r>
            <a:endParaRPr b="1" sz="1100"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288" name="Google Shape;288;p50"/>
          <p:cNvSpPr txBox="1"/>
          <p:nvPr/>
        </p:nvSpPr>
        <p:spPr>
          <a:xfrm>
            <a:off x="5186400" y="3549825"/>
            <a:ext cx="28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Rowdies"/>
                <a:ea typeface="Rowdies"/>
                <a:cs typeface="Rowdies"/>
                <a:sym typeface="Rowdies"/>
              </a:rPr>
              <a:t>+</a:t>
            </a:r>
            <a:endParaRPr b="1" sz="1100"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289" name="Google Shape;289;p50"/>
          <p:cNvSpPr txBox="1"/>
          <p:nvPr/>
        </p:nvSpPr>
        <p:spPr>
          <a:xfrm>
            <a:off x="6695700" y="3549825"/>
            <a:ext cx="28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Rowdies"/>
                <a:ea typeface="Rowdies"/>
                <a:cs typeface="Rowdies"/>
                <a:sym typeface="Rowdies"/>
              </a:rPr>
              <a:t>+</a:t>
            </a:r>
            <a:endParaRPr b="1" sz="1100">
              <a:latin typeface="Rowdies"/>
              <a:ea typeface="Rowdies"/>
              <a:cs typeface="Rowdies"/>
              <a:sym typeface="Rowdie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1"/>
          <p:cNvSpPr/>
          <p:nvPr/>
        </p:nvSpPr>
        <p:spPr>
          <a:xfrm>
            <a:off x="0" y="3911300"/>
            <a:ext cx="6099000" cy="123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51"/>
          <p:cNvPicPr preferRelativeResize="0"/>
          <p:nvPr/>
        </p:nvPicPr>
        <p:blipFill rotWithShape="1">
          <a:blip r:embed="rId3">
            <a:alphaModFix amt="25000"/>
          </a:blip>
          <a:srcRect b="0" l="19478" r="23567" t="0"/>
          <a:stretch/>
        </p:blipFill>
        <p:spPr>
          <a:xfrm>
            <a:off x="1659025" y="130375"/>
            <a:ext cx="2780951" cy="488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1"/>
          <p:cNvSpPr/>
          <p:nvPr/>
        </p:nvSpPr>
        <p:spPr>
          <a:xfrm>
            <a:off x="0" y="3911300"/>
            <a:ext cx="9144000" cy="123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51"/>
          <p:cNvSpPr txBox="1"/>
          <p:nvPr>
            <p:ph type="ctrTitle"/>
          </p:nvPr>
        </p:nvSpPr>
        <p:spPr>
          <a:xfrm>
            <a:off x="360950" y="736275"/>
            <a:ext cx="4343400" cy="23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Century Gothic"/>
              <a:buNone/>
            </a:pPr>
            <a:r>
              <a:rPr b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Proyecto de </a:t>
            </a:r>
            <a:br>
              <a:rPr b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s" sz="3900">
                <a:solidFill>
                  <a:srgbClr val="9900FF"/>
                </a:solidFill>
                <a:latin typeface="Rubik"/>
                <a:ea typeface="Rubik"/>
                <a:cs typeface="Rubik"/>
                <a:sym typeface="Rubik"/>
              </a:rPr>
              <a:t>INNOVACIÓN</a:t>
            </a:r>
            <a:br>
              <a:rPr b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en </a:t>
            </a:r>
            <a:r>
              <a:rPr i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Ingeniería</a:t>
            </a:r>
            <a:br>
              <a:rPr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y </a:t>
            </a:r>
            <a:r>
              <a:rPr i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Ciencias</a:t>
            </a:r>
            <a:endParaRPr i="1" sz="50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descr="Logo&#10;&#10;Description automatically generated" id="298" name="Google Shape;298;p51"/>
          <p:cNvPicPr preferRelativeResize="0"/>
          <p:nvPr/>
        </p:nvPicPr>
        <p:blipFill rotWithShape="1">
          <a:blip r:embed="rId4">
            <a:alphaModFix/>
          </a:blip>
          <a:srcRect b="37803" l="13146" r="25908" t="31853"/>
          <a:stretch/>
        </p:blipFill>
        <p:spPr>
          <a:xfrm>
            <a:off x="5416100" y="4253083"/>
            <a:ext cx="1624639" cy="57190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1"/>
          <p:cNvSpPr/>
          <p:nvPr/>
        </p:nvSpPr>
        <p:spPr>
          <a:xfrm>
            <a:off x="6099100" y="0"/>
            <a:ext cx="3045000" cy="38316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51"/>
          <p:cNvSpPr txBox="1"/>
          <p:nvPr/>
        </p:nvSpPr>
        <p:spPr>
          <a:xfrm>
            <a:off x="6343650" y="305475"/>
            <a:ext cx="23952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s" sz="1900" u="none" cap="none" strike="noStrike">
                <a:solidFill>
                  <a:srgbClr val="F1BC25"/>
                </a:solidFill>
                <a:latin typeface="Rowdies Light"/>
                <a:ea typeface="Rowdies Light"/>
                <a:cs typeface="Rowdies Light"/>
                <a:sym typeface="Rowdies Light"/>
              </a:rPr>
              <a:t>CD1201 Sección </a:t>
            </a:r>
            <a:r>
              <a:rPr lang="es" sz="1900">
                <a:solidFill>
                  <a:srgbClr val="F1BC25"/>
                </a:solidFill>
                <a:latin typeface="Rowdies Light"/>
                <a:ea typeface="Rowdies Light"/>
                <a:cs typeface="Rowdies Light"/>
                <a:sym typeface="Rowdies Light"/>
              </a:rPr>
              <a:t>12</a:t>
            </a:r>
            <a:endParaRPr i="0" sz="1900" u="none" cap="none" strike="noStrike">
              <a:solidFill>
                <a:srgbClr val="F1BC25"/>
              </a:solidFill>
              <a:latin typeface="Rowdies Light"/>
              <a:ea typeface="Rowdies Light"/>
              <a:cs typeface="Rowdies Light"/>
              <a:sym typeface="Rowdies Light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900">
                <a:solidFill>
                  <a:srgbClr val="F1F1F1"/>
                </a:solidFill>
                <a:latin typeface="Rubik"/>
                <a:ea typeface="Rubik"/>
                <a:cs typeface="Rubik"/>
                <a:sym typeface="Rubik"/>
              </a:rPr>
              <a:t>Unidad 1</a:t>
            </a:r>
            <a:endParaRPr i="1" sz="23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01" name="Google Shape;301;p51"/>
          <p:cNvPicPr preferRelativeResize="0"/>
          <p:nvPr/>
        </p:nvPicPr>
        <p:blipFill rotWithShape="1">
          <a:blip r:embed="rId5">
            <a:alphaModFix/>
          </a:blip>
          <a:srcRect b="27001" l="0" r="45613" t="0"/>
          <a:stretch/>
        </p:blipFill>
        <p:spPr>
          <a:xfrm>
            <a:off x="7621424" y="4131937"/>
            <a:ext cx="1159926" cy="768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51"/>
          <p:cNvCxnSpPr/>
          <p:nvPr/>
        </p:nvCxnSpPr>
        <p:spPr>
          <a:xfrm>
            <a:off x="7277293" y="4419056"/>
            <a:ext cx="0" cy="354900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3" name="Google Shape;30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3050" y="1163550"/>
            <a:ext cx="4758300" cy="2646600"/>
          </a:xfrm>
          <a:prstGeom prst="round2SameRect">
            <a:avLst>
              <a:gd fmla="val 10599" name="adj1"/>
              <a:gd fmla="val 0" name="adj2"/>
            </a:avLst>
          </a:prstGeom>
          <a:noFill/>
          <a:ln>
            <a:noFill/>
          </a:ln>
        </p:spPr>
      </p:pic>
      <p:grpSp>
        <p:nvGrpSpPr>
          <p:cNvPr id="304" name="Google Shape;304;p51"/>
          <p:cNvGrpSpPr/>
          <p:nvPr/>
        </p:nvGrpSpPr>
        <p:grpSpPr>
          <a:xfrm>
            <a:off x="360950" y="4073075"/>
            <a:ext cx="6278400" cy="324600"/>
            <a:chOff x="360950" y="4073075"/>
            <a:chExt cx="6278400" cy="324600"/>
          </a:xfrm>
        </p:grpSpPr>
        <p:sp>
          <p:nvSpPr>
            <p:cNvPr id="305" name="Google Shape;305;p51"/>
            <p:cNvSpPr/>
            <p:nvPr/>
          </p:nvSpPr>
          <p:spPr>
            <a:xfrm>
              <a:off x="360950" y="4163525"/>
              <a:ext cx="143700" cy="14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51"/>
            <p:cNvSpPr/>
            <p:nvPr/>
          </p:nvSpPr>
          <p:spPr>
            <a:xfrm>
              <a:off x="504650" y="4073075"/>
              <a:ext cx="61347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s" sz="1500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Pablo Pérez M.</a:t>
              </a:r>
              <a:r>
                <a:rPr b="1"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 </a:t>
              </a:r>
              <a:r>
                <a:rPr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- </a:t>
              </a:r>
              <a:r>
                <a:rPr i="0" lang="es" sz="1500" u="none" cap="none" strike="noStrike">
                  <a:solidFill>
                    <a:srgbClr val="1155CC"/>
                  </a:solidFill>
                  <a:latin typeface="Rubik"/>
                  <a:ea typeface="Rubik"/>
                  <a:cs typeface="Rubik"/>
                  <a:sym typeface="Rubik"/>
                </a:rPr>
                <a:t>Profesor</a:t>
              </a:r>
              <a:endParaRPr i="0" sz="1200" u="none" cap="none" strike="noStrike">
                <a:solidFill>
                  <a:srgbClr val="666666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307" name="Google Shape;307;p51"/>
          <p:cNvGrpSpPr/>
          <p:nvPr/>
        </p:nvGrpSpPr>
        <p:grpSpPr>
          <a:xfrm>
            <a:off x="360950" y="4353638"/>
            <a:ext cx="6278400" cy="324600"/>
            <a:chOff x="360950" y="4353638"/>
            <a:chExt cx="6278400" cy="324600"/>
          </a:xfrm>
        </p:grpSpPr>
        <p:sp>
          <p:nvSpPr>
            <p:cNvPr id="308" name="Google Shape;308;p51"/>
            <p:cNvSpPr/>
            <p:nvPr/>
          </p:nvSpPr>
          <p:spPr>
            <a:xfrm>
              <a:off x="360950" y="4444088"/>
              <a:ext cx="143700" cy="143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51"/>
            <p:cNvSpPr/>
            <p:nvPr/>
          </p:nvSpPr>
          <p:spPr>
            <a:xfrm>
              <a:off x="504650" y="4353638"/>
              <a:ext cx="61347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" sz="1500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Carlos Antil, Javiera Roco S.</a:t>
              </a:r>
              <a:r>
                <a:rPr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- </a:t>
              </a:r>
              <a:r>
                <a:rPr lang="es" sz="1500">
                  <a:solidFill>
                    <a:srgbClr val="FF0000"/>
                  </a:solidFill>
                  <a:latin typeface="Rubik"/>
                  <a:ea typeface="Rubik"/>
                  <a:cs typeface="Rubik"/>
                  <a:sym typeface="Rubik"/>
                </a:rPr>
                <a:t>Auxiliares</a:t>
              </a:r>
              <a:endParaRPr i="0" sz="1200" u="none" cap="none" strike="noStrike">
                <a:solidFill>
                  <a:srgbClr val="FF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310" name="Google Shape;310;p51"/>
          <p:cNvGrpSpPr/>
          <p:nvPr/>
        </p:nvGrpSpPr>
        <p:grpSpPr>
          <a:xfrm>
            <a:off x="360950" y="4634213"/>
            <a:ext cx="6278400" cy="324600"/>
            <a:chOff x="360950" y="4634213"/>
            <a:chExt cx="6278400" cy="324600"/>
          </a:xfrm>
        </p:grpSpPr>
        <p:sp>
          <p:nvSpPr>
            <p:cNvPr id="311" name="Google Shape;311;p51"/>
            <p:cNvSpPr/>
            <p:nvPr/>
          </p:nvSpPr>
          <p:spPr>
            <a:xfrm>
              <a:off x="360950" y="4724663"/>
              <a:ext cx="143700" cy="143700"/>
            </a:xfrm>
            <a:prstGeom prst="ellipse">
              <a:avLst/>
            </a:prstGeom>
            <a:solidFill>
              <a:srgbClr val="9D0DF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51"/>
            <p:cNvSpPr/>
            <p:nvPr/>
          </p:nvSpPr>
          <p:spPr>
            <a:xfrm>
              <a:off x="504650" y="4634213"/>
              <a:ext cx="61347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" sz="1500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Vicente González</a:t>
              </a:r>
              <a:r>
                <a:rPr b="1"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 </a:t>
              </a:r>
              <a:r>
                <a:rPr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- </a:t>
              </a:r>
              <a:r>
                <a:rPr lang="es" sz="1500">
                  <a:solidFill>
                    <a:srgbClr val="9D0DF5"/>
                  </a:solidFill>
                  <a:latin typeface="Rubik"/>
                  <a:ea typeface="Rubik"/>
                  <a:cs typeface="Rubik"/>
                  <a:sym typeface="Rubik"/>
                </a:rPr>
                <a:t>Ayudante</a:t>
              </a:r>
              <a:endParaRPr i="0" sz="1200" u="none" cap="none" strike="noStrike">
                <a:solidFill>
                  <a:srgbClr val="9D0DF5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313" name="Google Shape;313;p51"/>
          <p:cNvSpPr/>
          <p:nvPr/>
        </p:nvSpPr>
        <p:spPr>
          <a:xfrm flipH="1">
            <a:off x="0" y="3779050"/>
            <a:ext cx="9144000" cy="1389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2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2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2200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Actividad 3.2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Definir Matriz de Problema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" name="Google Shape;321;p52"/>
          <p:cNvSpPr/>
          <p:nvPr/>
        </p:nvSpPr>
        <p:spPr>
          <a:xfrm>
            <a:off x="318775" y="1160295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Instrucciones de entregable:</a:t>
            </a:r>
            <a:endParaRPr b="1"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 partir de lo revisado en clase identificar, construir la </a:t>
            </a: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matriz de problema.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Revisar redacción y ortografía. 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Entregable:</a:t>
            </a: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PDF de matriz de problema subida a u-cursos. </a:t>
            </a:r>
            <a:endParaRPr b="0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p52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3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53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" sz="2200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Actividad 3.1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Árbol de problemas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Google Shape;330;p53"/>
          <p:cNvSpPr/>
          <p:nvPr/>
        </p:nvSpPr>
        <p:spPr>
          <a:xfrm>
            <a:off x="318775" y="1160295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Instrucciones de entregable:</a:t>
            </a:r>
            <a:endParaRPr b="1" i="0" sz="18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AutoNum type="arabicPeriod"/>
            </a:pPr>
            <a:r>
              <a:rPr lang="es" sz="18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Realizar el árbol de problemas visto en clases, rellenar con la información que obtuvieron de la Tarea 1. 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AutoNum type="alphaLcPeriod"/>
            </a:pPr>
            <a:r>
              <a:rPr lang="es" sz="18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Escribir una lista de hechos/observaciones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AutoNum type="alphaLcPeriod"/>
            </a:pPr>
            <a:r>
              <a:rPr lang="es" sz="18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Preguntarse  ¿por qué ocurre cada uno? (metodología de los 5 porque)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AutoNum type="alphaLcPeriod"/>
            </a:pPr>
            <a:r>
              <a:rPr lang="es" sz="18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Categorizarlos según causa o consecuencia y ubicarlos en el árbol.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AutoNum type="arabicPeriod"/>
            </a:pPr>
            <a:r>
              <a:rPr lang="es" sz="18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El árbol debe tener al menos 3 niveles. 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AutoNum type="arabicPeriod"/>
            </a:pPr>
            <a:r>
              <a:rPr lang="es" sz="18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Encontrar por lo menos 1 hallazgo. 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Entregable:</a:t>
            </a:r>
            <a:r>
              <a:rPr lang="es" sz="18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Subir a u-cursos, foto de árbol de problemas. 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1" name="Google Shape;331;p53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4"/>
          <p:cNvPicPr preferRelativeResize="0"/>
          <p:nvPr/>
        </p:nvPicPr>
        <p:blipFill rotWithShape="1">
          <a:blip r:embed="rId3">
            <a:alphaModFix amt="48000"/>
          </a:blip>
          <a:srcRect b="0" l="0" r="0" t="0"/>
          <a:stretch/>
        </p:blipFill>
        <p:spPr>
          <a:xfrm>
            <a:off x="7556981" y="3578270"/>
            <a:ext cx="1457325" cy="1457342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4"/>
          <p:cNvSpPr/>
          <p:nvPr/>
        </p:nvSpPr>
        <p:spPr>
          <a:xfrm>
            <a:off x="4167025" y="662250"/>
            <a:ext cx="49767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4"/>
          <p:cNvSpPr txBox="1"/>
          <p:nvPr/>
        </p:nvSpPr>
        <p:spPr>
          <a:xfrm>
            <a:off x="1653300" y="204750"/>
            <a:ext cx="70575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" sz="2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Árbol del Problema</a:t>
            </a:r>
            <a:endParaRPr b="1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0" name="Google Shape;340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2306" y="782494"/>
            <a:ext cx="3025518" cy="3711487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4"/>
          <p:cNvSpPr txBox="1"/>
          <p:nvPr/>
        </p:nvSpPr>
        <p:spPr>
          <a:xfrm>
            <a:off x="3490500" y="1966181"/>
            <a:ext cx="53439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Rellena las distintas partes del árbol del siguiente modo: en el tronco, pon el problema principal; en las raíces, ubica las distintas causas que has detectado que conducen a este problema; en las ramas, ubica las consecuencias de este desafío.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" sz="1400" u="none" cap="none" strike="noStrike">
                <a:solidFill>
                  <a:srgbClr val="9100AB"/>
                </a:solidFill>
                <a:latin typeface="Roboto"/>
                <a:ea typeface="Roboto"/>
                <a:cs typeface="Roboto"/>
                <a:sym typeface="Roboto"/>
              </a:rPr>
              <a:t>Conectar la información </a:t>
            </a:r>
            <a:r>
              <a:rPr b="0" i="0" lang="es" sz="1400" u="none" cap="none" strike="noStrike">
                <a:solidFill>
                  <a:srgbClr val="9100AB"/>
                </a:solidFill>
                <a:latin typeface="Roboto"/>
                <a:ea typeface="Roboto"/>
                <a:cs typeface="Roboto"/>
                <a:sym typeface="Roboto"/>
              </a:rPr>
              <a:t>de manera</a:t>
            </a:r>
            <a:r>
              <a:rPr b="1" i="0" lang="es" sz="1400" u="none" cap="none" strike="noStrike">
                <a:solidFill>
                  <a:srgbClr val="9100AB"/>
                </a:solidFill>
                <a:latin typeface="Roboto"/>
                <a:ea typeface="Roboto"/>
                <a:cs typeface="Roboto"/>
                <a:sym typeface="Roboto"/>
              </a:rPr>
              <a:t> clara, explícita y creativa.</a:t>
            </a:r>
            <a:endParaRPr b="1" i="0" sz="1400" u="none" cap="none" strike="noStrike">
              <a:solidFill>
                <a:srgbClr val="9100A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 solo información dispersa, aquí es donde encontramos la </a:t>
            </a:r>
            <a:r>
              <a:rPr b="0" i="0" lang="es" sz="1400" u="none" cap="none" strike="noStrike">
                <a:solidFill>
                  <a:srgbClr val="FFFFFF"/>
                </a:solidFill>
                <a:highlight>
                  <a:srgbClr val="DF2942"/>
                </a:highlight>
                <a:latin typeface="Roboto"/>
                <a:ea typeface="Roboto"/>
                <a:cs typeface="Roboto"/>
                <a:sym typeface="Roboto"/>
              </a:rPr>
              <a:t>oportunidad de innovación, lo desafiante.</a:t>
            </a:r>
            <a:endParaRPr b="0" i="0" sz="1400" u="none" cap="none" strike="noStrike">
              <a:solidFill>
                <a:srgbClr val="FFFFFF"/>
              </a:solidFill>
              <a:highlight>
                <a:srgbClr val="DF2942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p54"/>
          <p:cNvSpPr txBox="1"/>
          <p:nvPr/>
        </p:nvSpPr>
        <p:spPr>
          <a:xfrm>
            <a:off x="290625" y="4118400"/>
            <a:ext cx="31689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es" sz="1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Es una técnica que se emplea para identificar una situación negativa (problema central), la cual se intentará solucionar en un futuro analizando relaciones de tipo causa-efecto.</a:t>
            </a:r>
            <a:endParaRPr b="0" i="1" sz="11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5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5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Actividad 4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" sz="2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Trivia Proyectos de Innovación 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0" name="Google Shape;350;p55"/>
          <p:cNvSpPr/>
          <p:nvPr/>
        </p:nvSpPr>
        <p:spPr>
          <a:xfrm>
            <a:off x="318775" y="1160295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" sz="2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Instrucciones:</a:t>
            </a:r>
            <a:endParaRPr b="1" i="0" sz="21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AutoNum type="arabicPeriod"/>
            </a:pPr>
            <a:r>
              <a:rPr b="0" i="0" lang="es" sz="2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Reunirse en equipos.</a:t>
            </a:r>
            <a:endParaRPr b="0" i="0" sz="21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AutoNum type="arabicPeriod"/>
            </a:pPr>
            <a:r>
              <a:rPr b="0" i="0" lang="es" sz="2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Cada equipo tendrá un representante por ronda. No se pueden repetir los representantes.</a:t>
            </a:r>
            <a:endParaRPr b="0" i="0" sz="21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AutoNum type="arabicPeriod"/>
            </a:pPr>
            <a:r>
              <a:rPr b="0" i="0" lang="es" sz="2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Cada representante tendrá 30 segundos para responder la pregunta que se le asignará aleatoriamente.</a:t>
            </a:r>
            <a:endParaRPr b="0" i="0" sz="21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AutoNum type="arabicPeriod"/>
            </a:pPr>
            <a:r>
              <a:rPr b="0" i="0" lang="es" sz="2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Si responde bien, obtiene un punto. Si no, queda en 0. </a:t>
            </a:r>
            <a:endParaRPr b="0" i="0" sz="21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619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AutoNum type="arabicPeriod"/>
            </a:pPr>
            <a:r>
              <a:rPr b="0" i="0" lang="es" sz="2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Los 3 primeros equipos se llevarán décimas para el informe 1. </a:t>
            </a:r>
            <a:endParaRPr b="0" i="0" sz="21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1" name="Google Shape;351;p55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6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 Tarea 1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s" sz="2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Observación de campo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56"/>
          <p:cNvSpPr/>
          <p:nvPr/>
        </p:nvSpPr>
        <p:spPr>
          <a:xfrm>
            <a:off x="318775" y="1160295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INSTRUCCIONES</a:t>
            </a:r>
            <a:endParaRPr b="1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</a:pPr>
            <a:r>
              <a:rPr b="0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Planificar observaciones de campo, a partir de las técnicas aprendidas en clase (elegir al menos una técnica)</a:t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</a:pPr>
            <a:r>
              <a:rPr b="0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Salir a terreno a realizar observaciones de campo, utilizando algunas de las técnicas de observación vistas en clase. Cada integrante del equipo debe realizar las observaciones por el equipo. </a:t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</a:pPr>
            <a:r>
              <a:rPr b="0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Realizar registros. Utilizando algunos de los medios mencionados: Notas de campo / Dibujos / Fotografías / Vídeos / Grabación de Audios / Entrevistas / Encuestas</a:t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Entregable:</a:t>
            </a:r>
            <a:r>
              <a:rPr b="0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Subir a  u-cursos la planificación y supuestos de una técnica aprendida + herramienta completada con las observaciones que encontraron + min un registro de su investigación.</a:t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56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7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 Entrega 1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s" sz="2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Informe 1 </a:t>
            </a:r>
            <a:endParaRPr b="1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57"/>
          <p:cNvSpPr/>
          <p:nvPr/>
        </p:nvSpPr>
        <p:spPr>
          <a:xfrm>
            <a:off x="318775" y="1160295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INSTRUCCIONES</a:t>
            </a:r>
            <a:endParaRPr b="1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Entregable:</a:t>
            </a:r>
            <a:r>
              <a:rPr b="0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Avances del Informe 1.</a:t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57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2"/>
          <p:cNvSpPr/>
          <p:nvPr/>
        </p:nvSpPr>
        <p:spPr>
          <a:xfrm>
            <a:off x="-150" y="0"/>
            <a:ext cx="9144000" cy="927300"/>
          </a:xfrm>
          <a:prstGeom prst="rect">
            <a:avLst/>
          </a:prstGeom>
          <a:solidFill>
            <a:srgbClr val="00A0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2"/>
          <p:cNvSpPr txBox="1"/>
          <p:nvPr/>
        </p:nvSpPr>
        <p:spPr>
          <a:xfrm>
            <a:off x="52850" y="90450"/>
            <a:ext cx="86580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Reglas del chat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42"/>
          <p:cNvSpPr/>
          <p:nvPr/>
        </p:nvSpPr>
        <p:spPr>
          <a:xfrm>
            <a:off x="266325" y="1160300"/>
            <a:ext cx="8599800" cy="30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Filosofía de docencia (y de vida???)</a:t>
            </a:r>
            <a:endParaRPr b="1"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Aprendizaje = Conversación 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182880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“no existen malas preguntas, faltan buenas respuestas”</a:t>
            </a:r>
            <a:endParaRPr i="1"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Interrumpan, pregunten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Respeto, honestidad y dignidad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Descanso: distraerse es un derecho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42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3"/>
          <p:cNvSpPr/>
          <p:nvPr/>
        </p:nvSpPr>
        <p:spPr>
          <a:xfrm>
            <a:off x="-150" y="0"/>
            <a:ext cx="9144000" cy="927300"/>
          </a:xfrm>
          <a:prstGeom prst="rect">
            <a:avLst/>
          </a:prstGeom>
          <a:solidFill>
            <a:srgbClr val="00A0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3"/>
          <p:cNvSpPr txBox="1"/>
          <p:nvPr/>
        </p:nvSpPr>
        <p:spPr>
          <a:xfrm>
            <a:off x="52850" y="90450"/>
            <a:ext cx="86580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Reglas del chat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43"/>
          <p:cNvSpPr/>
          <p:nvPr/>
        </p:nvSpPr>
        <p:spPr>
          <a:xfrm>
            <a:off x="318775" y="1160303"/>
            <a:ext cx="8367900" cy="30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¿Qué haremos en laboratorio?</a:t>
            </a:r>
            <a:endParaRPr b="1"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1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●"/>
            </a:pPr>
            <a:r>
              <a:rPr b="1"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Todas</a:t>
            </a:r>
            <a:r>
              <a:rPr lang="es"/>
              <a:t> las semanas deben avanzar en su proyecto y escribir la </a:t>
            </a:r>
            <a:r>
              <a:rPr b="1" lang="es" sz="1700"/>
              <a:t>bitácora</a:t>
            </a:r>
            <a:endParaRPr b="1" sz="1700"/>
          </a:p>
          <a:p>
            <a:pPr indent="-3111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s" sz="1700"/>
              <a:t>Reuniones </a:t>
            </a:r>
            <a:r>
              <a:rPr lang="es"/>
              <a:t>virtuales con el </a:t>
            </a:r>
            <a:r>
              <a:rPr b="1" lang="es" sz="1700"/>
              <a:t>profesor </a:t>
            </a:r>
            <a:r>
              <a:rPr lang="es"/>
              <a:t>(15 min), al menos</a:t>
            </a:r>
            <a:r>
              <a:rPr b="1" lang="es" sz="1700"/>
              <a:t> 4 veces</a:t>
            </a:r>
            <a:r>
              <a:rPr lang="es"/>
              <a:t> durante el curso, registradas en el </a:t>
            </a:r>
            <a:r>
              <a:rPr b="1" lang="es" sz="1700"/>
              <a:t>blog</a:t>
            </a:r>
            <a:endParaRPr b="1" sz="17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/>
              <a:t>¿Coevaluación?</a:t>
            </a:r>
            <a:endParaRPr b="1" sz="1700"/>
          </a:p>
          <a:p>
            <a:pPr indent="-3175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Tomársela </a:t>
            </a:r>
            <a:r>
              <a:rPr b="1" lang="es" sz="1700"/>
              <a:t>en serio</a:t>
            </a:r>
            <a:endParaRPr b="1" sz="17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/>
              <a:t>¿Chat GPT?</a:t>
            </a:r>
            <a:endParaRPr b="1" sz="1700"/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43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sed clothes sit in a landfill in the desert." id="220" name="Google Shape;220;p44"/>
          <p:cNvPicPr preferRelativeResize="0"/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0" y="0"/>
            <a:ext cx="914398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4"/>
          <p:cNvSpPr txBox="1"/>
          <p:nvPr>
            <p:ph type="ctrTitle"/>
          </p:nvPr>
        </p:nvSpPr>
        <p:spPr>
          <a:xfrm>
            <a:off x="311700" y="290950"/>
            <a:ext cx="8532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980">
                <a:solidFill>
                  <a:schemeClr val="lt2"/>
                </a:solidFill>
              </a:rPr>
              <a:t>"Un proceso que disuelve poliéster podría hacer que la ropa </a:t>
            </a:r>
            <a:endParaRPr sz="398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980">
                <a:solidFill>
                  <a:schemeClr val="lt2"/>
                </a:solidFill>
              </a:rPr>
              <a:t>moderna sea reciclable."</a:t>
            </a:r>
            <a:endParaRPr sz="3980">
              <a:solidFill>
                <a:schemeClr val="lt2"/>
              </a:solidFill>
            </a:endParaRPr>
          </a:p>
        </p:txBody>
      </p:sp>
      <p:sp>
        <p:nvSpPr>
          <p:cNvPr id="222" name="Google Shape;222;p44"/>
          <p:cNvSpPr/>
          <p:nvPr/>
        </p:nvSpPr>
        <p:spPr>
          <a:xfrm>
            <a:off x="6170100" y="0"/>
            <a:ext cx="2973900" cy="306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DF29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4"/>
          <p:cNvSpPr txBox="1"/>
          <p:nvPr/>
        </p:nvSpPr>
        <p:spPr>
          <a:xfrm>
            <a:off x="6633775" y="-53900"/>
            <a:ext cx="2922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2"/>
                </a:solidFill>
              </a:rPr>
              <a:t>Noticia de la semana</a:t>
            </a:r>
            <a:endParaRPr sz="1500">
              <a:solidFill>
                <a:schemeClr val="lt2"/>
              </a:solidFill>
            </a:endParaRPr>
          </a:p>
        </p:txBody>
      </p:sp>
      <p:pic>
        <p:nvPicPr>
          <p:cNvPr id="224" name="Google Shape;224;p44"/>
          <p:cNvPicPr preferRelativeResize="0"/>
          <p:nvPr/>
        </p:nvPicPr>
        <p:blipFill rotWithShape="1">
          <a:blip r:embed="rId4">
            <a:alphaModFix/>
          </a:blip>
          <a:srcRect b="48922" l="0" r="0" t="0"/>
          <a:stretch/>
        </p:blipFill>
        <p:spPr>
          <a:xfrm>
            <a:off x="311700" y="2485875"/>
            <a:ext cx="5578426" cy="116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2901" y="1163475"/>
            <a:ext cx="2654200" cy="3714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6" name="Google Shape;226;p44"/>
          <p:cNvGraphicFramePr/>
          <p:nvPr/>
        </p:nvGraphicFramePr>
        <p:xfrm>
          <a:off x="311700" y="4054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{92DBAA4C-1EDF-436B-B2A8-2D17CFB45FC6}</a:tableStyleId>
              </a:tblPr>
              <a:tblGrid>
                <a:gridCol w="1859475"/>
                <a:gridCol w="1859475"/>
                <a:gridCol w="18594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>
                          <a:solidFill>
                            <a:schemeClr val="lt2"/>
                          </a:solidFill>
                        </a:rPr>
                        <a:t>Problema</a:t>
                      </a:r>
                      <a:endParaRPr b="1"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>
                          <a:solidFill>
                            <a:schemeClr val="lt2"/>
                          </a:solidFill>
                        </a:rPr>
                        <a:t>Innovación</a:t>
                      </a:r>
                      <a:endParaRPr b="1"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>
                          <a:solidFill>
                            <a:schemeClr val="lt2"/>
                          </a:solidFill>
                        </a:rPr>
                        <a:t>Desventajas</a:t>
                      </a:r>
                      <a:endParaRPr b="1"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2"/>
                          </a:solidFill>
                        </a:rPr>
                        <a:t>0.5% se recicla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2"/>
                          </a:solidFill>
                        </a:rPr>
                        <a:t>15 min vs +1 h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lt2"/>
                          </a:solidFill>
                        </a:rPr>
                        <a:t>Caro y no reutilizable</a:t>
                      </a:r>
                      <a:endParaRPr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27" name="Google Shape;227;p44"/>
          <p:cNvSpPr txBox="1"/>
          <p:nvPr/>
        </p:nvSpPr>
        <p:spPr>
          <a:xfrm>
            <a:off x="311700" y="161750"/>
            <a:ext cx="819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6"/>
              </a:rPr>
              <a:t>https://www.technologyreview.com/2024/07/03/1094668/polyester-clothing-recycling/</a:t>
            </a:r>
            <a:endParaRPr sz="10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5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5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Actividad </a:t>
            </a:r>
            <a:r>
              <a:rPr lang="es" sz="2200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.1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" sz="2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Armado de equipos (3</a:t>
            </a: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 min)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5" name="Google Shape;235;p45"/>
          <p:cNvSpPr/>
          <p:nvPr/>
        </p:nvSpPr>
        <p:spPr>
          <a:xfrm>
            <a:off x="318775" y="1160295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Instrucciones de entregable:</a:t>
            </a:r>
            <a:endParaRPr b="1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</a:pP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Cada uno debe responder las siguientes preguntas a su equipo:</a:t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○"/>
            </a:pP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¿Cómo prefiero que me llamen?</a:t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○"/>
            </a:pP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¿Que es para mí un buen</a:t>
            </a:r>
            <a:r>
              <a:rPr lang="es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y un mal</a:t>
            </a: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equipo?</a:t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○"/>
            </a:pP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¿</a:t>
            </a:r>
            <a:r>
              <a:rPr lang="es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Cuáles son mis fortalezas y debilidades al trabajar en equipo?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○"/>
            </a:pPr>
            <a:r>
              <a:rPr lang="es" sz="15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¿Verano o invierno? ¿perro o gato? ¿té o café? ¿quedarse en casa o salir?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○"/>
            </a:pPr>
            <a:r>
              <a:rPr lang="es" sz="15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Cuenten algún hobbie o dato freak personal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</a:pP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Escoger un nombre de equipo</a:t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</a:pP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Establecer reglas básicas de comunicación y cumplimiento</a:t>
            </a:r>
            <a:r>
              <a:rPr lang="es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</a:pP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Planificar un horario extra donde podrían trabajar, si es necesario</a:t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Entregable</a:t>
            </a: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: subir a u-cursos (</a:t>
            </a:r>
            <a:r>
              <a:rPr lang="es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pdf)</a:t>
            </a:r>
            <a:r>
              <a:rPr b="0" i="0" lang="es" sz="15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un contrato de equipo con nombre del equipo, reglas básicas. </a:t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45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6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6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 Actividad </a:t>
            </a:r>
            <a:r>
              <a:rPr lang="es" sz="2200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.2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Design Thinking (15 min)</a:t>
            </a:r>
            <a:endParaRPr b="1" sz="2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4" name="Google Shape;244;p46"/>
          <p:cNvSpPr/>
          <p:nvPr/>
        </p:nvSpPr>
        <p:spPr>
          <a:xfrm>
            <a:off x="318775" y="1160295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s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Poner prueba el Design Thinking. Para esto deberán: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lang="es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Pensar un problema de su vida diaria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lang="es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Utilizando los pasos del design thinking, solucionarlo “teóricamente”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lang="es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Deben elegir a una persona para que lo presente (1 min)  </a:t>
            </a:r>
            <a:endParaRPr b="1"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46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7"/>
          <p:cNvSpPr txBox="1"/>
          <p:nvPr/>
        </p:nvSpPr>
        <p:spPr>
          <a:xfrm>
            <a:off x="511200" y="1263075"/>
            <a:ext cx="4065600" cy="45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1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Pasos del Design Thinking:</a:t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</a:t>
            </a:r>
            <a:r>
              <a:rPr b="1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Empatizar</a:t>
            </a:r>
            <a:r>
              <a:rPr b="0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Comprender las necesidades de los usuarios.</a:t>
            </a:r>
            <a:endParaRPr b="0" i="0" sz="15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b="1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Definir:</a:t>
            </a:r>
            <a:r>
              <a:rPr b="0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Establecer claramente el problema a resolver.</a:t>
            </a:r>
            <a:endParaRPr b="0" i="0" sz="15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3. </a:t>
            </a:r>
            <a:r>
              <a:rPr b="1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Idear:</a:t>
            </a:r>
            <a:r>
              <a:rPr b="0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Generar ideas creativas para abordar el problema.</a:t>
            </a:r>
            <a:endParaRPr b="0" i="0" sz="15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4.</a:t>
            </a:r>
            <a:r>
              <a:rPr b="1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Prototipar:</a:t>
            </a:r>
            <a:r>
              <a:rPr b="0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Construir versiones tempranas de las soluciones.</a:t>
            </a:r>
            <a:endParaRPr b="0" i="0" sz="15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5. </a:t>
            </a:r>
            <a:r>
              <a:rPr b="1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Probar</a:t>
            </a:r>
            <a:r>
              <a:rPr b="0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 Obtener retroalimentación de los usuarios sobre los prototipos.</a:t>
            </a:r>
            <a:endParaRPr b="0" i="0" sz="15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6. </a:t>
            </a:r>
            <a:r>
              <a:rPr b="1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Implementar: </a:t>
            </a:r>
            <a:r>
              <a:rPr b="0" i="0" lang="es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Llevar la solución final al mercado.</a:t>
            </a:r>
            <a:endParaRPr b="0" i="0" sz="15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55" name="Google Shape;255;p47"/>
          <p:cNvSpPr txBox="1"/>
          <p:nvPr/>
        </p:nvSpPr>
        <p:spPr>
          <a:xfrm>
            <a:off x="229949" y="329500"/>
            <a:ext cx="8684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s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CD1201 - Proyecto de Innovación</a:t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s" sz="2700" u="none" cap="none" strike="noStrike">
                <a:solidFill>
                  <a:srgbClr val="FFFFFF"/>
                </a:solidFill>
                <a:highlight>
                  <a:srgbClr val="000000"/>
                </a:highlight>
                <a:latin typeface="Roboto"/>
                <a:ea typeface="Roboto"/>
                <a:cs typeface="Roboto"/>
                <a:sym typeface="Roboto"/>
              </a:rPr>
              <a:t>Practiquemos el Design Thinking</a:t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6" name="Google Shape;25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5577" y="1882550"/>
            <a:ext cx="4225576" cy="278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488" y="152400"/>
            <a:ext cx="735301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9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9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 Actividad </a:t>
            </a:r>
            <a:r>
              <a:rPr lang="es" sz="2200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r>
              <a:rPr lang="es" sz="2200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" sz="2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Definir Problemática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49"/>
          <p:cNvSpPr/>
          <p:nvPr/>
        </p:nvSpPr>
        <p:spPr>
          <a:xfrm>
            <a:off x="318775" y="1160295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Instrucciones de entregable:</a:t>
            </a:r>
            <a:endParaRPr b="1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Conversar acerca </a:t>
            </a: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 los problemas que más les interesan (lluvia de ideas!)</a:t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Realizar una investigación rápida de ellos. </a:t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Definir un</a:t>
            </a: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problema preliminar</a:t>
            </a:r>
            <a:r>
              <a:rPr b="0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Entregable: </a:t>
            </a: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Problemática a estudiar con </a:t>
            </a:r>
            <a:r>
              <a:rPr b="1"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sintaxis </a:t>
            </a: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del curso </a:t>
            </a: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b="1"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Bitácora </a:t>
            </a:r>
            <a:r>
              <a:rPr b="1"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Blog</a:t>
            </a: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)</a:t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0" name="Google Shape;270;p49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