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05" r:id="rId1"/>
  </p:sldMasterIdLst>
  <p:notesMasterIdLst>
    <p:notesMasterId r:id="rId36"/>
  </p:notesMasterIdLst>
  <p:handoutMasterIdLst>
    <p:handoutMasterId r:id="rId37"/>
  </p:handoutMasterIdLst>
  <p:sldIdLst>
    <p:sldId id="256" r:id="rId2"/>
    <p:sldId id="315" r:id="rId3"/>
    <p:sldId id="336" r:id="rId4"/>
    <p:sldId id="337" r:id="rId5"/>
    <p:sldId id="335" r:id="rId6"/>
    <p:sldId id="316" r:id="rId7"/>
    <p:sldId id="317" r:id="rId8"/>
    <p:sldId id="318" r:id="rId9"/>
    <p:sldId id="320" r:id="rId10"/>
    <p:sldId id="334" r:id="rId11"/>
    <p:sldId id="331" r:id="rId12"/>
    <p:sldId id="321" r:id="rId13"/>
    <p:sldId id="338" r:id="rId14"/>
    <p:sldId id="339" r:id="rId15"/>
    <p:sldId id="340" r:id="rId16"/>
    <p:sldId id="341" r:id="rId17"/>
    <p:sldId id="346" r:id="rId18"/>
    <p:sldId id="356" r:id="rId19"/>
    <p:sldId id="343" r:id="rId20"/>
    <p:sldId id="344" r:id="rId21"/>
    <p:sldId id="345" r:id="rId22"/>
    <p:sldId id="347" r:id="rId23"/>
    <p:sldId id="324" r:id="rId24"/>
    <p:sldId id="328" r:id="rId25"/>
    <p:sldId id="355" r:id="rId26"/>
    <p:sldId id="349" r:id="rId27"/>
    <p:sldId id="350" r:id="rId28"/>
    <p:sldId id="351" r:id="rId29"/>
    <p:sldId id="352" r:id="rId30"/>
    <p:sldId id="353" r:id="rId31"/>
    <p:sldId id="354" r:id="rId32"/>
    <p:sldId id="357" r:id="rId33"/>
    <p:sldId id="358" r:id="rId34"/>
    <p:sldId id="359" r:id="rId35"/>
  </p:sldIdLst>
  <p:sldSz cx="9144000" cy="6858000" type="screen4x3"/>
  <p:notesSz cx="6881813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2CE74"/>
    <a:srgbClr val="FF6600"/>
    <a:srgbClr val="E6E6E6"/>
    <a:srgbClr val="F2F2F2"/>
    <a:srgbClr val="1A1604"/>
    <a:srgbClr val="C519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34551" autoAdjust="0"/>
    <p:restoredTop sz="86353" autoAdjust="0"/>
  </p:normalViewPr>
  <p:slideViewPr>
    <p:cSldViewPr>
      <p:cViewPr varScale="1">
        <p:scale>
          <a:sx n="64" d="100"/>
          <a:sy n="64" d="100"/>
        </p:scale>
        <p:origin x="3032" y="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16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-98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image" Target="../media/image12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913" cy="465138"/>
          </a:xfrm>
          <a:prstGeom prst="rect">
            <a:avLst/>
          </a:prstGeom>
        </p:spPr>
        <p:txBody>
          <a:bodyPr vert="horz" lIns="87938" tIns="43969" rIns="87938" bIns="43969" rtlCol="0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897313" y="0"/>
            <a:ext cx="2982912" cy="465138"/>
          </a:xfrm>
          <a:prstGeom prst="rect">
            <a:avLst/>
          </a:prstGeom>
        </p:spPr>
        <p:txBody>
          <a:bodyPr vert="horz" lIns="87938" tIns="43969" rIns="87938" bIns="43969" rtlCol="0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B2CFD04E-45BC-496E-8E84-F9C31BD00461}" type="datetimeFigureOut">
              <a:rPr lang="es-CL"/>
              <a:pPr>
                <a:defRPr/>
              </a:pPr>
              <a:t>27-08-2024</a:t>
            </a:fld>
            <a:endParaRPr lang="es-CL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831263"/>
            <a:ext cx="2982913" cy="465137"/>
          </a:xfrm>
          <a:prstGeom prst="rect">
            <a:avLst/>
          </a:prstGeom>
        </p:spPr>
        <p:txBody>
          <a:bodyPr vert="horz" lIns="87938" tIns="43969" rIns="87938" bIns="43969" rtlCol="0" anchor="b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97313" y="8831263"/>
            <a:ext cx="2982912" cy="465137"/>
          </a:xfrm>
          <a:prstGeom prst="rect">
            <a:avLst/>
          </a:prstGeom>
        </p:spPr>
        <p:txBody>
          <a:bodyPr vert="horz" lIns="87938" tIns="43969" rIns="87938" bIns="43969" rtlCol="0" anchor="b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386222AA-B47A-48DF-8C85-3C373B219380}" type="slidenum">
              <a:rPr lang="es-CL"/>
              <a:pPr>
                <a:defRPr/>
              </a:pPr>
              <a:t>‹Nº›</a:t>
            </a:fld>
            <a:endParaRPr lang="es-C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82913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7938" tIns="43969" rIns="87938" bIns="43969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97313" y="0"/>
            <a:ext cx="2982912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7938" tIns="43969" rIns="87938" bIns="43969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17600" y="698500"/>
            <a:ext cx="4646613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4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8975" y="4416425"/>
            <a:ext cx="5505450" cy="418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7938" tIns="43969" rIns="87938" bIns="4396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Haga clic para modificar el estilo de texto del patrón</a:t>
            </a:r>
          </a:p>
          <a:p>
            <a:pPr lvl="1"/>
            <a:r>
              <a:rPr lang="en-US" noProof="0" smtClean="0"/>
              <a:t>Segundo nivel</a:t>
            </a:r>
          </a:p>
          <a:p>
            <a:pPr lvl="2"/>
            <a:r>
              <a:rPr lang="en-US" noProof="0" smtClean="0"/>
              <a:t>Tercer nivel</a:t>
            </a:r>
          </a:p>
          <a:p>
            <a:pPr lvl="3"/>
            <a:r>
              <a:rPr lang="en-US" noProof="0" smtClean="0"/>
              <a:t>Cuarto nivel</a:t>
            </a:r>
          </a:p>
          <a:p>
            <a:pPr lvl="4"/>
            <a:r>
              <a:rPr lang="en-US" noProof="0" smtClean="0"/>
              <a:t>Quinto nivel</a:t>
            </a:r>
          </a:p>
        </p:txBody>
      </p:sp>
      <p:sp>
        <p:nvSpPr>
          <p:cNvPr id="399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1263"/>
            <a:ext cx="2982913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7938" tIns="43969" rIns="87938" bIns="43969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99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97313" y="8831263"/>
            <a:ext cx="2982912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7938" tIns="43969" rIns="87938" bIns="43969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86FBACC2-BB19-4082-9A17-0C06AAA459C5}" type="slidenum">
              <a:rPr lang="en-US" altLang="es-CL"/>
              <a:pPr>
                <a:defRPr/>
              </a:pPr>
              <a:t>‹Nº›</a:t>
            </a:fld>
            <a:endParaRPr lang="en-US" altLang="es-C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14375" indent="-27463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098550" indent="-2190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538288" indent="-2190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1978025" indent="-2190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435225" indent="-2190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892425" indent="-2190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349625" indent="-2190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06825" indent="-2190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660291F-7367-4209-A892-8A722A987232}" type="slidenum">
              <a:rPr lang="en-US" altLang="es-CL" smtClean="0"/>
              <a:pPr>
                <a:spcBef>
                  <a:spcPct val="0"/>
                </a:spcBef>
              </a:pPr>
              <a:t>1</a:t>
            </a:fld>
            <a:endParaRPr lang="en-US" altLang="es-CL" smtClean="0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CL" altLang="es-CL" smtClean="0"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3827" y="8847852"/>
            <a:ext cx="2972590" cy="464421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7316" tIns="43658" rIns="87316" bIns="43658"/>
          <a:lstStyle>
            <a:lvl1pPr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08025" indent="-271463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090613" indent="-217488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527175" indent="-217488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963738" indent="-217488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420938" indent="-217488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878138" indent="-217488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335338" indent="-217488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792538" indent="-217488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CA0983A5-D8B6-44CA-A82B-47D58B6369CA}" type="slidenum">
              <a:rPr lang="en-US" altLang="es-CL" sz="1100" smtClean="0">
                <a:cs typeface="Arial" panose="020B0604020202020204" pitchFamily="34" charset="0"/>
              </a:rPr>
              <a:pPr>
                <a:spcBef>
                  <a:spcPct val="0"/>
                </a:spcBef>
              </a:pPr>
              <a:t>16</a:t>
            </a:fld>
            <a:endParaRPr lang="en-US" altLang="es-CL" sz="1100" smtClean="0">
              <a:cs typeface="Arial" panose="020B0604020202020204" pitchFamily="34" charset="0"/>
            </a:endParaRPr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CL" altLang="es-CL" smtClean="0"/>
          </a:p>
        </p:txBody>
      </p:sp>
    </p:spTree>
    <p:extLst>
      <p:ext uri="{BB962C8B-B14F-4D97-AF65-F5344CB8AC3E}">
        <p14:creationId xmlns:p14="http://schemas.microsoft.com/office/powerpoint/2010/main" val="24758981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3827" y="8847852"/>
            <a:ext cx="2972590" cy="464421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7316" tIns="43658" rIns="87316" bIns="43658"/>
          <a:lstStyle>
            <a:lvl1pPr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08025" indent="-271463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090613" indent="-217488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527175" indent="-217488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963738" indent="-217488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420938" indent="-217488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878138" indent="-217488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335338" indent="-217488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792538" indent="-217488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FFDE121A-DB57-4488-B684-63C34BB4A497}" type="slidenum">
              <a:rPr lang="en-US" altLang="es-CL" sz="1100" smtClean="0">
                <a:cs typeface="Arial" panose="020B0604020202020204" pitchFamily="34" charset="0"/>
              </a:rPr>
              <a:pPr>
                <a:spcBef>
                  <a:spcPct val="0"/>
                </a:spcBef>
              </a:pPr>
              <a:t>19</a:t>
            </a:fld>
            <a:endParaRPr lang="en-US" altLang="es-CL" sz="1100" smtClean="0">
              <a:cs typeface="Arial" panose="020B0604020202020204" pitchFamily="34" charset="0"/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CL" altLang="es-CL" smtClean="0"/>
          </a:p>
        </p:txBody>
      </p:sp>
    </p:spTree>
    <p:extLst>
      <p:ext uri="{BB962C8B-B14F-4D97-AF65-F5344CB8AC3E}">
        <p14:creationId xmlns:p14="http://schemas.microsoft.com/office/powerpoint/2010/main" val="8282154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3827" y="8847852"/>
            <a:ext cx="2972590" cy="464421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7316" tIns="43658" rIns="87316" bIns="43658"/>
          <a:lstStyle>
            <a:lvl1pPr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08025" indent="-271463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090613" indent="-217488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527175" indent="-217488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963738" indent="-217488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420938" indent="-217488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878138" indent="-217488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335338" indent="-217488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792538" indent="-217488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FFDE121A-DB57-4488-B684-63C34BB4A497}" type="slidenum">
              <a:rPr lang="en-US" altLang="es-CL" sz="1100" smtClean="0">
                <a:cs typeface="Arial" panose="020B0604020202020204" pitchFamily="34" charset="0"/>
              </a:rPr>
              <a:pPr>
                <a:spcBef>
                  <a:spcPct val="0"/>
                </a:spcBef>
              </a:pPr>
              <a:t>20</a:t>
            </a:fld>
            <a:endParaRPr lang="en-US" altLang="es-CL" sz="1100" smtClean="0">
              <a:cs typeface="Arial" panose="020B0604020202020204" pitchFamily="34" charset="0"/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CL" altLang="es-CL" smtClean="0"/>
          </a:p>
        </p:txBody>
      </p:sp>
    </p:spTree>
    <p:extLst>
      <p:ext uri="{BB962C8B-B14F-4D97-AF65-F5344CB8AC3E}">
        <p14:creationId xmlns:p14="http://schemas.microsoft.com/office/powerpoint/2010/main" val="11413407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3827" y="8847852"/>
            <a:ext cx="2972590" cy="464421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7316" tIns="43658" rIns="87316" bIns="43658"/>
          <a:lstStyle>
            <a:lvl1pPr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08025" indent="-271463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090613" indent="-217488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527175" indent="-217488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963738" indent="-217488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420938" indent="-217488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878138" indent="-217488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335338" indent="-217488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792538" indent="-217488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FFDE121A-DB57-4488-B684-63C34BB4A497}" type="slidenum">
              <a:rPr lang="en-US" altLang="es-CL" sz="1100" smtClean="0">
                <a:cs typeface="Arial" panose="020B0604020202020204" pitchFamily="34" charset="0"/>
              </a:rPr>
              <a:pPr>
                <a:spcBef>
                  <a:spcPct val="0"/>
                </a:spcBef>
              </a:pPr>
              <a:t>21</a:t>
            </a:fld>
            <a:endParaRPr lang="en-US" altLang="es-CL" sz="1100" smtClean="0">
              <a:cs typeface="Arial" panose="020B0604020202020204" pitchFamily="34" charset="0"/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CL" altLang="es-CL" smtClean="0"/>
          </a:p>
        </p:txBody>
      </p:sp>
    </p:spTree>
    <p:extLst>
      <p:ext uri="{BB962C8B-B14F-4D97-AF65-F5344CB8AC3E}">
        <p14:creationId xmlns:p14="http://schemas.microsoft.com/office/powerpoint/2010/main" val="23682072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3827" y="8847852"/>
            <a:ext cx="2972590" cy="464421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7316" tIns="43658" rIns="87316" bIns="43658"/>
          <a:lstStyle>
            <a:lvl1pPr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08025" indent="-271463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090613" indent="-217488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527175" indent="-217488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963738" indent="-217488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420938" indent="-217488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878138" indent="-217488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335338" indent="-217488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792538" indent="-217488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FFDE121A-DB57-4488-B684-63C34BB4A497}" type="slidenum">
              <a:rPr lang="en-US" altLang="es-CL" sz="1100" smtClean="0">
                <a:cs typeface="Arial" panose="020B0604020202020204" pitchFamily="34" charset="0"/>
              </a:rPr>
              <a:pPr>
                <a:spcBef>
                  <a:spcPct val="0"/>
                </a:spcBef>
              </a:pPr>
              <a:t>22</a:t>
            </a:fld>
            <a:endParaRPr lang="en-US" altLang="es-CL" sz="1100" smtClean="0">
              <a:cs typeface="Arial" panose="020B0604020202020204" pitchFamily="34" charset="0"/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CL" altLang="es-CL" smtClean="0"/>
          </a:p>
        </p:txBody>
      </p:sp>
    </p:spTree>
    <p:extLst>
      <p:ext uri="{BB962C8B-B14F-4D97-AF65-F5344CB8AC3E}">
        <p14:creationId xmlns:p14="http://schemas.microsoft.com/office/powerpoint/2010/main" val="24788847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393C2B59-2FA0-4F7A-A52E-FD7254CB143A}" type="slidenum">
              <a:rPr lang="en-US" altLang="es-CL" sz="1300" smtClean="0"/>
              <a:pPr>
                <a:spcBef>
                  <a:spcPct val="0"/>
                </a:spcBef>
              </a:pPr>
              <a:t>23</a:t>
            </a:fld>
            <a:endParaRPr lang="en-US" altLang="es-CL" sz="1300" smtClean="0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s-CL" smtClean="0"/>
          </a:p>
        </p:txBody>
      </p:sp>
    </p:spTree>
    <p:extLst>
      <p:ext uri="{BB962C8B-B14F-4D97-AF65-F5344CB8AC3E}">
        <p14:creationId xmlns:p14="http://schemas.microsoft.com/office/powerpoint/2010/main" val="19879953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D3022B9-4CD3-45E2-B4E1-3949FDBC6965}" type="slidenum">
              <a:rPr lang="en-US" altLang="es-CL" smtClean="0"/>
              <a:pPr>
                <a:spcBef>
                  <a:spcPct val="0"/>
                </a:spcBef>
              </a:pPr>
              <a:t>26</a:t>
            </a:fld>
            <a:endParaRPr lang="en-US" altLang="es-CL" smtClean="0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CL" altLang="es-CL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40386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14375" indent="-27463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098550" indent="-2190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538288" indent="-2190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1978025" indent="-2190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435225" indent="-219075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892425" indent="-219075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349625" indent="-219075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06825" indent="-219075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2F784AA-C972-4155-9A77-182EA69393F0}" type="slidenum">
              <a:rPr lang="en-US" altLang="es-CL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en-US" altLang="es-CL" smtClean="0"/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CL" altLang="es-CL" dirty="0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599074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14375" indent="-27463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098550" indent="-2190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538288" indent="-2190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1978025" indent="-2190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435225" indent="-219075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892425" indent="-219075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349625" indent="-219075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06825" indent="-219075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2F784AA-C972-4155-9A77-182EA69393F0}" type="slidenum">
              <a:rPr lang="en-US" altLang="es-CL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lang="en-US" altLang="es-CL" smtClean="0"/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CL" altLang="es-CL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93293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14375" indent="-27463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098550" indent="-2190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538288" indent="-2190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1978025" indent="-2190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435225" indent="-219075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892425" indent="-219075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349625" indent="-219075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06825" indent="-219075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2F784AA-C972-4155-9A77-182EA69393F0}" type="slidenum">
              <a:rPr lang="en-US" altLang="es-CL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29</a:t>
            </a:fld>
            <a:endParaRPr lang="en-US" altLang="es-CL" smtClean="0"/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CL" altLang="es-CL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67319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3823489E-1A37-41B7-9597-D68314DE3B9D}" type="slidenum">
              <a:rPr lang="en-US" altLang="es-CL" sz="1300" smtClean="0"/>
              <a:pPr>
                <a:spcBef>
                  <a:spcPct val="0"/>
                </a:spcBef>
              </a:pPr>
              <a:t>2</a:t>
            </a:fld>
            <a:endParaRPr lang="en-US" altLang="es-CL" sz="1300" smtClean="0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s-CL" smtClean="0"/>
          </a:p>
        </p:txBody>
      </p:sp>
    </p:spTree>
    <p:extLst>
      <p:ext uri="{BB962C8B-B14F-4D97-AF65-F5344CB8AC3E}">
        <p14:creationId xmlns:p14="http://schemas.microsoft.com/office/powerpoint/2010/main" val="261758683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14375" indent="-27463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098550" indent="-2190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538288" indent="-2190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1978025" indent="-2190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435225" indent="-219075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892425" indent="-219075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349625" indent="-219075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06825" indent="-219075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2F784AA-C972-4155-9A77-182EA69393F0}" type="slidenum">
              <a:rPr lang="en-US" altLang="es-CL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30</a:t>
            </a:fld>
            <a:endParaRPr lang="en-US" altLang="es-CL" smtClean="0"/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CL" altLang="es-CL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73540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14375" indent="-27463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098550" indent="-2190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538288" indent="-2190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1978025" indent="-2190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435225" indent="-2190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892425" indent="-2190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349625" indent="-2190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06825" indent="-2190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660291F-7367-4209-A892-8A722A987232}" type="slidenum">
              <a:rPr lang="en-US" altLang="es-CL" smtClean="0"/>
              <a:pPr>
                <a:spcBef>
                  <a:spcPct val="0"/>
                </a:spcBef>
              </a:pPr>
              <a:t>34</a:t>
            </a:fld>
            <a:endParaRPr lang="en-US" altLang="es-CL" smtClean="0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CL" altLang="es-CL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16242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97903" y="8830660"/>
            <a:ext cx="2982418" cy="46420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7316" tIns="43658" rIns="87316" bIns="43658"/>
          <a:lstStyle>
            <a:lvl1pPr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09443" indent="-27286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091451" indent="-218290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528031" indent="-218290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1964611" indent="-218290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401192" indent="-218290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837772" indent="-218290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274352" indent="-218290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710932" indent="-218290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2FA2F09-55F8-476F-9AB8-6922200EFDC1}" type="slidenum">
              <a:rPr lang="en-US" altLang="es-CL" smtClean="0"/>
              <a:pPr eaLnBrk="1" hangingPunct="1">
                <a:spcBef>
                  <a:spcPct val="0"/>
                </a:spcBef>
              </a:pPr>
              <a:t>3</a:t>
            </a:fld>
            <a:endParaRPr lang="en-US" altLang="es-CL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CL" altLang="es-CL" dirty="0"/>
          </a:p>
        </p:txBody>
      </p:sp>
    </p:spTree>
    <p:extLst>
      <p:ext uri="{BB962C8B-B14F-4D97-AF65-F5344CB8AC3E}">
        <p14:creationId xmlns:p14="http://schemas.microsoft.com/office/powerpoint/2010/main" val="7555874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97903" y="8830660"/>
            <a:ext cx="2982418" cy="46420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7316" tIns="43658" rIns="87316" bIns="43658"/>
          <a:lstStyle>
            <a:lvl1pPr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09443" indent="-27286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091451" indent="-218290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528031" indent="-218290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1964611" indent="-218290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401192" indent="-218290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837772" indent="-218290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274352" indent="-218290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710932" indent="-218290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2FA2F09-55F8-476F-9AB8-6922200EFDC1}" type="slidenum">
              <a:rPr lang="en-US" altLang="es-CL" smtClean="0"/>
              <a:pPr eaLnBrk="1" hangingPunct="1">
                <a:spcBef>
                  <a:spcPct val="0"/>
                </a:spcBef>
              </a:pPr>
              <a:t>4</a:t>
            </a:fld>
            <a:endParaRPr lang="en-US" altLang="es-CL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CL" altLang="es-CL" dirty="0"/>
          </a:p>
        </p:txBody>
      </p:sp>
    </p:spTree>
    <p:extLst>
      <p:ext uri="{BB962C8B-B14F-4D97-AF65-F5344CB8AC3E}">
        <p14:creationId xmlns:p14="http://schemas.microsoft.com/office/powerpoint/2010/main" val="7769965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97313" y="8831263"/>
            <a:ext cx="2982912" cy="4635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7316" tIns="43658" rIns="87316" bIns="43658"/>
          <a:lstStyle>
            <a:lvl1pPr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08025" indent="-271463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090613" indent="-217488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527175" indent="-217488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963738" indent="-217488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420938" indent="-217488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878138" indent="-217488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335338" indent="-217488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792538" indent="-217488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432B281E-A93C-4004-8460-3A7A10E6A6D6}" type="slidenum">
              <a:rPr lang="en-US" altLang="es-CL" sz="1100" smtClean="0">
                <a:cs typeface="Arial" panose="020B0604020202020204" pitchFamily="34" charset="0"/>
              </a:rPr>
              <a:pPr>
                <a:spcBef>
                  <a:spcPct val="0"/>
                </a:spcBef>
              </a:pPr>
              <a:t>6</a:t>
            </a:fld>
            <a:endParaRPr lang="en-US" altLang="es-CL" sz="1100" smtClean="0">
              <a:cs typeface="Arial" panose="020B0604020202020204" pitchFamily="34" charset="0"/>
            </a:endParaRPr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CL" altLang="es-CL" smtClean="0"/>
          </a:p>
        </p:txBody>
      </p:sp>
    </p:spTree>
    <p:extLst>
      <p:ext uri="{BB962C8B-B14F-4D97-AF65-F5344CB8AC3E}">
        <p14:creationId xmlns:p14="http://schemas.microsoft.com/office/powerpoint/2010/main" val="26790210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97313" y="8831263"/>
            <a:ext cx="2982912" cy="4635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7316" tIns="43658" rIns="87316" bIns="43658"/>
          <a:lstStyle>
            <a:lvl1pPr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08025" indent="-271463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090613" indent="-217488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527175" indent="-217488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963738" indent="-217488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420938" indent="-217488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878138" indent="-217488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335338" indent="-217488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792538" indent="-217488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16F65861-0D97-4EB7-88BE-2710FEC588D8}" type="slidenum">
              <a:rPr lang="en-US" altLang="es-CL" sz="1100" smtClean="0">
                <a:cs typeface="Arial" panose="020B0604020202020204" pitchFamily="34" charset="0"/>
              </a:rPr>
              <a:pPr>
                <a:spcBef>
                  <a:spcPct val="0"/>
                </a:spcBef>
              </a:pPr>
              <a:t>9</a:t>
            </a:fld>
            <a:endParaRPr lang="en-US" altLang="es-CL" sz="1100" smtClean="0">
              <a:cs typeface="Arial" panose="020B0604020202020204" pitchFamily="34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CL" altLang="es-CL" smtClean="0"/>
          </a:p>
        </p:txBody>
      </p:sp>
    </p:spTree>
    <p:extLst>
      <p:ext uri="{BB962C8B-B14F-4D97-AF65-F5344CB8AC3E}">
        <p14:creationId xmlns:p14="http://schemas.microsoft.com/office/powerpoint/2010/main" val="7593764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97313" y="8831263"/>
            <a:ext cx="2982912" cy="4635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7316" tIns="43658" rIns="87316" bIns="43658"/>
          <a:lstStyle>
            <a:lvl1pPr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08025" indent="-271463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090613" indent="-217488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527175" indent="-217488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963738" indent="-217488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420938" indent="-217488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878138" indent="-217488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335338" indent="-217488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792538" indent="-217488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C17059B2-A4E8-4CBC-A198-895B76729C26}" type="slidenum">
              <a:rPr lang="en-US" altLang="es-CL" sz="1100" smtClean="0">
                <a:cs typeface="Arial" panose="020B0604020202020204" pitchFamily="34" charset="0"/>
              </a:rPr>
              <a:pPr>
                <a:spcBef>
                  <a:spcPct val="0"/>
                </a:spcBef>
              </a:pPr>
              <a:t>12</a:t>
            </a:fld>
            <a:endParaRPr lang="en-US" altLang="es-CL" sz="1100" smtClean="0">
              <a:cs typeface="Arial" panose="020B0604020202020204" pitchFamily="34" charset="0"/>
            </a:endParaRPr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CL" altLang="es-CL" smtClean="0"/>
          </a:p>
        </p:txBody>
      </p:sp>
    </p:spTree>
    <p:extLst>
      <p:ext uri="{BB962C8B-B14F-4D97-AF65-F5344CB8AC3E}">
        <p14:creationId xmlns:p14="http://schemas.microsoft.com/office/powerpoint/2010/main" val="17280992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3827" y="8847852"/>
            <a:ext cx="2972590" cy="464421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7316" tIns="43658" rIns="87316" bIns="43658"/>
          <a:lstStyle>
            <a:lvl1pPr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08025" indent="-271463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090613" indent="-217488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527175" indent="-217488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963738" indent="-217488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420938" indent="-217488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878138" indent="-217488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335338" indent="-217488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792538" indent="-217488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FFDE121A-DB57-4488-B684-63C34BB4A497}" type="slidenum">
              <a:rPr lang="en-US" altLang="es-CL" sz="1100" smtClean="0">
                <a:cs typeface="Arial" panose="020B0604020202020204" pitchFamily="34" charset="0"/>
              </a:rPr>
              <a:pPr>
                <a:spcBef>
                  <a:spcPct val="0"/>
                </a:spcBef>
              </a:pPr>
              <a:t>14</a:t>
            </a:fld>
            <a:endParaRPr lang="en-US" altLang="es-CL" sz="1100" smtClean="0">
              <a:cs typeface="Arial" panose="020B0604020202020204" pitchFamily="34" charset="0"/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CL" altLang="es-CL" smtClean="0"/>
          </a:p>
        </p:txBody>
      </p:sp>
    </p:spTree>
    <p:extLst>
      <p:ext uri="{BB962C8B-B14F-4D97-AF65-F5344CB8AC3E}">
        <p14:creationId xmlns:p14="http://schemas.microsoft.com/office/powerpoint/2010/main" val="21613614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3827" y="8847852"/>
            <a:ext cx="2972590" cy="464421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7316" tIns="43658" rIns="87316" bIns="43658"/>
          <a:lstStyle>
            <a:lvl1pPr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08025" indent="-271463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090613" indent="-217488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527175" indent="-217488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963738" indent="-217488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420938" indent="-217488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878138" indent="-217488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335338" indent="-217488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792538" indent="-217488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CA0983A5-D8B6-44CA-A82B-47D58B6369CA}" type="slidenum">
              <a:rPr lang="en-US" altLang="es-CL" sz="1100" smtClean="0">
                <a:cs typeface="Arial" panose="020B0604020202020204" pitchFamily="34" charset="0"/>
              </a:rPr>
              <a:pPr>
                <a:spcBef>
                  <a:spcPct val="0"/>
                </a:spcBef>
              </a:pPr>
              <a:t>15</a:t>
            </a:fld>
            <a:endParaRPr lang="en-US" altLang="es-CL" sz="1100" smtClean="0">
              <a:cs typeface="Arial" panose="020B0604020202020204" pitchFamily="34" charset="0"/>
            </a:endParaRPr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CL" altLang="es-CL" smtClean="0"/>
          </a:p>
        </p:txBody>
      </p:sp>
    </p:spTree>
    <p:extLst>
      <p:ext uri="{BB962C8B-B14F-4D97-AF65-F5344CB8AC3E}">
        <p14:creationId xmlns:p14="http://schemas.microsoft.com/office/powerpoint/2010/main" val="17950255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2628" y="770467"/>
            <a:ext cx="8086725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000" spc="-120" baseline="0">
                <a:solidFill>
                  <a:srgbClr val="FFFFFF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0634" y="4198409"/>
            <a:ext cx="6921151" cy="1645920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75000"/>
                  </a:srgbClr>
                </a:solidFill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75000"/>
                  </a:srgbClr>
                </a:solidFill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pPr>
              <a:defRPr/>
            </a:pPr>
            <a:fld id="{E957CDC2-DD9D-4F4F-BE51-E9C3D320A113}" type="slidenum">
              <a:rPr lang="es-ES" altLang="es-CL" smtClean="0"/>
              <a:pPr>
                <a:defRPr/>
              </a:pPr>
              <a:t>‹Nº›</a:t>
            </a:fld>
            <a:endParaRPr lang="es-ES" altLang="es-CL"/>
          </a:p>
        </p:txBody>
      </p:sp>
    </p:spTree>
    <p:extLst>
      <p:ext uri="{BB962C8B-B14F-4D97-AF65-F5344CB8AC3E}">
        <p14:creationId xmlns:p14="http://schemas.microsoft.com/office/powerpoint/2010/main" val="8470976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57CDC2-DD9D-4F4F-BE51-E9C3D320A113}" type="slidenum">
              <a:rPr lang="es-ES" altLang="es-CL" smtClean="0"/>
              <a:pPr>
                <a:defRPr/>
              </a:pPr>
              <a:t>‹Nº›</a:t>
            </a:fld>
            <a:endParaRPr lang="es-ES" altLang="es-CL"/>
          </a:p>
        </p:txBody>
      </p:sp>
    </p:spTree>
    <p:extLst>
      <p:ext uri="{BB962C8B-B14F-4D97-AF65-F5344CB8AC3E}">
        <p14:creationId xmlns:p14="http://schemas.microsoft.com/office/powerpoint/2010/main" val="36933102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7963" y="695325"/>
            <a:ext cx="1971675" cy="4800600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8644" y="714376"/>
            <a:ext cx="5800725" cy="5400675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57CDC2-DD9D-4F4F-BE51-E9C3D320A113}" type="slidenum">
              <a:rPr lang="es-ES" altLang="es-CL" smtClean="0"/>
              <a:pPr>
                <a:defRPr/>
              </a:pPr>
              <a:t>‹Nº›</a:t>
            </a:fld>
            <a:endParaRPr lang="es-ES" altLang="es-CL"/>
          </a:p>
        </p:txBody>
      </p:sp>
    </p:spTree>
    <p:extLst>
      <p:ext uri="{BB962C8B-B14F-4D97-AF65-F5344CB8AC3E}">
        <p14:creationId xmlns:p14="http://schemas.microsoft.com/office/powerpoint/2010/main" val="9595473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990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s-CL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066800" y="1143000"/>
            <a:ext cx="36195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C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38700" y="1143000"/>
            <a:ext cx="36195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CL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EA1707-7BB9-46C0-BC5D-315AE7D61A89}" type="slidenum">
              <a:rPr lang="es-ES" altLang="es-CL"/>
              <a:pPr>
                <a:defRPr/>
              </a:pPr>
              <a:t>‹Nº›</a:t>
            </a:fld>
            <a:endParaRPr lang="es-ES" altLang="es-CL"/>
          </a:p>
        </p:txBody>
      </p:sp>
    </p:spTree>
    <p:extLst>
      <p:ext uri="{BB962C8B-B14F-4D97-AF65-F5344CB8AC3E}">
        <p14:creationId xmlns:p14="http://schemas.microsoft.com/office/powerpoint/2010/main" val="35067557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67638" cy="11382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8560839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ítulo y grá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304800"/>
            <a:ext cx="77724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gráfico"/>
          <p:cNvSpPr>
            <a:spLocks noGrp="1"/>
          </p:cNvSpPr>
          <p:nvPr>
            <p:ph type="chart" idx="1"/>
          </p:nvPr>
        </p:nvSpPr>
        <p:spPr>
          <a:xfrm>
            <a:off x="838200" y="1905000"/>
            <a:ext cx="7772400" cy="4114800"/>
          </a:xfrm>
        </p:spPr>
        <p:txBody>
          <a:bodyPr/>
          <a:lstStyle/>
          <a:p>
            <a:pPr lvl="0"/>
            <a:endParaRPr lang="es-CL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880204-2F64-40B6-8D44-8C75DFC603C5}" type="slidenum">
              <a:rPr lang="es-ES" altLang="es-CL"/>
              <a:pPr>
                <a:defRPr/>
              </a:pPr>
              <a:t>‹Nº›</a:t>
            </a:fld>
            <a:endParaRPr lang="es-ES" altLang="es-CL"/>
          </a:p>
        </p:txBody>
      </p:sp>
    </p:spTree>
    <p:extLst>
      <p:ext uri="{BB962C8B-B14F-4D97-AF65-F5344CB8AC3E}">
        <p14:creationId xmlns:p14="http://schemas.microsoft.com/office/powerpoint/2010/main" val="26254586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57CDC2-DD9D-4F4F-BE51-E9C3D320A113}" type="slidenum">
              <a:rPr lang="es-ES" altLang="es-CL" smtClean="0"/>
              <a:pPr>
                <a:defRPr/>
              </a:pPr>
              <a:t>‹Nº›</a:t>
            </a:fld>
            <a:endParaRPr lang="es-ES" altLang="es-CL"/>
          </a:p>
        </p:txBody>
      </p:sp>
    </p:spTree>
    <p:extLst>
      <p:ext uri="{BB962C8B-B14F-4D97-AF65-F5344CB8AC3E}">
        <p14:creationId xmlns:p14="http://schemas.microsoft.com/office/powerpoint/2010/main" val="12800048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2628" y="767419"/>
            <a:ext cx="8085582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000" b="0" baseline="0">
                <a:solidFill>
                  <a:schemeClr val="accent1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0634" y="4187275"/>
            <a:ext cx="6919722" cy="1645920"/>
          </a:xfrm>
        </p:spPr>
        <p:txBody>
          <a:bodyPr anchor="t">
            <a:normAutofit/>
          </a:bodyPr>
          <a:lstStyle>
            <a:lvl1pPr marL="0" indent="0">
              <a:buNone/>
              <a:defRPr sz="28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57CDC2-DD9D-4F4F-BE51-E9C3D320A113}" type="slidenum">
              <a:rPr lang="es-ES" altLang="es-CL" smtClean="0"/>
              <a:pPr>
                <a:defRPr/>
              </a:pPr>
              <a:t>‹Nº›</a:t>
            </a:fld>
            <a:endParaRPr lang="es-ES" altLang="es-CL"/>
          </a:p>
        </p:txBody>
      </p:sp>
    </p:spTree>
    <p:extLst>
      <p:ext uri="{BB962C8B-B14F-4D97-AF65-F5344CB8AC3E}">
        <p14:creationId xmlns:p14="http://schemas.microsoft.com/office/powerpoint/2010/main" val="40535665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7492" y="1993392"/>
            <a:ext cx="3806190" cy="3767328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7738" y="1993392"/>
            <a:ext cx="3806190" cy="3767328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57CDC2-DD9D-4F4F-BE51-E9C3D320A113}" type="slidenum">
              <a:rPr lang="es-ES" altLang="es-CL" smtClean="0"/>
              <a:pPr>
                <a:defRPr/>
              </a:pPr>
              <a:t>‹Nº›</a:t>
            </a:fld>
            <a:endParaRPr lang="es-ES" altLang="es-CL"/>
          </a:p>
        </p:txBody>
      </p:sp>
    </p:spTree>
    <p:extLst>
      <p:ext uri="{BB962C8B-B14F-4D97-AF65-F5344CB8AC3E}">
        <p14:creationId xmlns:p14="http://schemas.microsoft.com/office/powerpoint/2010/main" val="16873164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7492" y="2032000"/>
            <a:ext cx="3806190" cy="72340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7492" y="2736150"/>
            <a:ext cx="3806190" cy="32004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66310" y="2029968"/>
            <a:ext cx="3806190" cy="722376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 cap="all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66310" y="2734056"/>
            <a:ext cx="3806190" cy="32004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57CDC2-DD9D-4F4F-BE51-E9C3D320A113}" type="slidenum">
              <a:rPr lang="es-ES" altLang="es-CL" smtClean="0"/>
              <a:pPr>
                <a:defRPr/>
              </a:pPr>
              <a:t>‹Nº›</a:t>
            </a:fld>
            <a:endParaRPr lang="es-ES" altLang="es-CL"/>
          </a:p>
        </p:txBody>
      </p:sp>
    </p:spTree>
    <p:extLst>
      <p:ext uri="{BB962C8B-B14F-4D97-AF65-F5344CB8AC3E}">
        <p14:creationId xmlns:p14="http://schemas.microsoft.com/office/powerpoint/2010/main" val="41387260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57CDC2-DD9D-4F4F-BE51-E9C3D320A113}" type="slidenum">
              <a:rPr lang="es-ES" altLang="es-CL" smtClean="0"/>
              <a:pPr>
                <a:defRPr/>
              </a:pPr>
              <a:t>‹Nº›</a:t>
            </a:fld>
            <a:endParaRPr lang="es-ES" altLang="es-CL"/>
          </a:p>
        </p:txBody>
      </p:sp>
    </p:spTree>
    <p:extLst>
      <p:ext uri="{BB962C8B-B14F-4D97-AF65-F5344CB8AC3E}">
        <p14:creationId xmlns:p14="http://schemas.microsoft.com/office/powerpoint/2010/main" val="18967865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57CDC2-DD9D-4F4F-BE51-E9C3D320A113}" type="slidenum">
              <a:rPr lang="es-ES" altLang="es-CL" smtClean="0"/>
              <a:pPr>
                <a:defRPr/>
              </a:pPr>
              <a:t>‹Nº›</a:t>
            </a:fld>
            <a:endParaRPr lang="es-ES" altLang="es-CL"/>
          </a:p>
        </p:txBody>
      </p:sp>
    </p:spTree>
    <p:extLst>
      <p:ext uri="{BB962C8B-B14F-4D97-AF65-F5344CB8AC3E}">
        <p14:creationId xmlns:p14="http://schemas.microsoft.com/office/powerpoint/2010/main" val="23028684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715000" y="0"/>
            <a:ext cx="3429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6196053" y="542282"/>
            <a:ext cx="253746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3600">
                <a:solidFill>
                  <a:srgbClr val="FFFFFF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" y="762000"/>
            <a:ext cx="4572000" cy="4572000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06987" y="2511813"/>
            <a:ext cx="254889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>
                <a:solidFill>
                  <a:srgbClr val="40404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pPr>
              <a:defRPr/>
            </a:pPr>
            <a:fld id="{E957CDC2-DD9D-4F4F-BE51-E9C3D320A113}" type="slidenum">
              <a:rPr lang="es-ES" altLang="es-CL" smtClean="0"/>
              <a:pPr>
                <a:defRPr/>
              </a:pPr>
              <a:t>‹Nº›</a:t>
            </a:fld>
            <a:endParaRPr lang="es-ES" altLang="es-CL"/>
          </a:p>
        </p:txBody>
      </p:sp>
    </p:spTree>
    <p:extLst>
      <p:ext uri="{BB962C8B-B14F-4D97-AF65-F5344CB8AC3E}">
        <p14:creationId xmlns:p14="http://schemas.microsoft.com/office/powerpoint/2010/main" val="5378414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918" y="5418668"/>
            <a:ext cx="8085582" cy="613283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9144000" cy="5330952"/>
          </a:xfrm>
          <a:blipFill>
            <a:blip r:embed="rId2"/>
            <a:stretch>
              <a:fillRect/>
            </a:stretch>
          </a:blip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rgbClr val="4D4D4D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7492" y="5909735"/>
            <a:ext cx="6922008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1200"/>
              </a:spcBef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75000"/>
                  </a:srgbClr>
                </a:solidFill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75000"/>
                  </a:srgbClr>
                </a:solidFill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pPr>
              <a:defRPr/>
            </a:pPr>
            <a:fld id="{E957CDC2-DD9D-4F4F-BE51-E9C3D320A113}" type="slidenum">
              <a:rPr lang="es-ES" altLang="es-CL" smtClean="0"/>
              <a:pPr>
                <a:defRPr/>
              </a:pPr>
              <a:t>‹Nº›</a:t>
            </a:fld>
            <a:endParaRPr lang="es-ES" altLang="es-CL"/>
          </a:p>
        </p:txBody>
      </p:sp>
    </p:spTree>
    <p:extLst>
      <p:ext uri="{BB962C8B-B14F-4D97-AF65-F5344CB8AC3E}">
        <p14:creationId xmlns:p14="http://schemas.microsoft.com/office/powerpoint/2010/main" val="13281257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2919" y="499533"/>
            <a:ext cx="8079581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7206" y="1993393"/>
            <a:ext cx="8065294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4350" y="6412447"/>
            <a:ext cx="30861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75000"/>
                  </a:schemeClr>
                </a:solidFill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4350" y="6554697"/>
            <a:ext cx="37719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75000"/>
                  </a:schemeClr>
                </a:solidFill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41193" y="5829748"/>
            <a:ext cx="219456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0" b="0">
                <a:ln>
                  <a:noFill/>
                </a:ln>
                <a:solidFill>
                  <a:schemeClr val="accent1">
                    <a:alpha val="20000"/>
                  </a:schemeClr>
                </a:solidFill>
                <a:latin typeface="+mj-lt"/>
              </a:defRPr>
            </a:lvl1pPr>
          </a:lstStyle>
          <a:p>
            <a:pPr>
              <a:defRPr/>
            </a:pPr>
            <a:fld id="{E957CDC2-DD9D-4F4F-BE51-E9C3D320A113}" type="slidenum">
              <a:rPr lang="es-ES" altLang="es-CL" smtClean="0"/>
              <a:pPr>
                <a:defRPr/>
              </a:pPr>
              <a:t>‹Nº›</a:t>
            </a:fld>
            <a:endParaRPr lang="es-ES" altLang="es-CL"/>
          </a:p>
        </p:txBody>
      </p:sp>
    </p:spTree>
    <p:extLst>
      <p:ext uri="{BB962C8B-B14F-4D97-AF65-F5344CB8AC3E}">
        <p14:creationId xmlns:p14="http://schemas.microsoft.com/office/powerpoint/2010/main" val="1698333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6" r:id="rId1"/>
    <p:sldLayoutId id="2147484107" r:id="rId2"/>
    <p:sldLayoutId id="2147484108" r:id="rId3"/>
    <p:sldLayoutId id="2147484109" r:id="rId4"/>
    <p:sldLayoutId id="2147484110" r:id="rId5"/>
    <p:sldLayoutId id="2147484111" r:id="rId6"/>
    <p:sldLayoutId id="2147484112" r:id="rId7"/>
    <p:sldLayoutId id="2147484113" r:id="rId8"/>
    <p:sldLayoutId id="2147484114" r:id="rId9"/>
    <p:sldLayoutId id="2147484115" r:id="rId10"/>
    <p:sldLayoutId id="2147484116" r:id="rId11"/>
    <p:sldLayoutId id="2147484118" r:id="rId12"/>
    <p:sldLayoutId id="2147484119" r:id="rId13"/>
    <p:sldLayoutId id="2147484120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274320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.bin"/><Relationship Id="rId3" Type="http://schemas.openxmlformats.org/officeDocument/2006/relationships/image" Target="../media/image15.png"/><Relationship Id="rId7" Type="http://schemas.openxmlformats.org/officeDocument/2006/relationships/image" Target="../media/image13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7.bin"/><Relationship Id="rId5" Type="http://schemas.openxmlformats.org/officeDocument/2006/relationships/image" Target="../media/image12.emf"/><Relationship Id="rId4" Type="http://schemas.openxmlformats.org/officeDocument/2006/relationships/oleObject" Target="../embeddings/oleObject6.bin"/><Relationship Id="rId9" Type="http://schemas.openxmlformats.org/officeDocument/2006/relationships/image" Target="../media/image14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4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3.w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3.wmf"/><Relationship Id="rId4" Type="http://schemas.openxmlformats.org/officeDocument/2006/relationships/oleObject" Target="../embeddings/oleObject10.bin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25.wmf"/><Relationship Id="rId5" Type="http://schemas.openxmlformats.org/officeDocument/2006/relationships/oleObject" Target="../embeddings/oleObject11.bin"/><Relationship Id="rId4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hyperlink" Target="https://tablero-digital.dcc.uchile.cl/" TargetMode="Externa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wmf"/><Relationship Id="rId3" Type="http://schemas.openxmlformats.org/officeDocument/2006/relationships/video" Target="../media/media1.wmv"/><Relationship Id="rId7" Type="http://schemas.openxmlformats.org/officeDocument/2006/relationships/oleObject" Target="../embeddings/oleObject3.bin"/><Relationship Id="rId2" Type="http://schemas.microsoft.com/office/2007/relationships/media" Target="../media/media1.wmv"/><Relationship Id="rId1" Type="http://schemas.openxmlformats.org/officeDocument/2006/relationships/vmlDrawing" Target="../drawings/vmlDrawing3.v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3.wmf"/><Relationship Id="rId4" Type="http://schemas.openxmlformats.org/officeDocument/2006/relationships/oleObject" Target="../embeddings/oleObject4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3.wmf"/><Relationship Id="rId4" Type="http://schemas.openxmlformats.org/officeDocument/2006/relationships/oleObject" Target="../embeddings/oleObject5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9512" y="0"/>
            <a:ext cx="8568952" cy="3645024"/>
          </a:xfrm>
        </p:spPr>
        <p:txBody>
          <a:bodyPr/>
          <a:lstStyle/>
          <a:p>
            <a:pPr algn="ctr" eaLnBrk="1" hangingPunct="1"/>
            <a:r>
              <a:rPr lang="es-CL" altLang="es-CL" sz="7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Concepción de la Solución </a:t>
            </a:r>
            <a:br>
              <a:rPr lang="es-CL" altLang="es-CL" sz="7200" b="1" i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L" altLang="es-CL" sz="3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(usualmente es un MVP)</a:t>
            </a:r>
            <a:endParaRPr lang="es-CL" altLang="es-CL" sz="3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699792" y="5373216"/>
            <a:ext cx="3272408" cy="352068"/>
          </a:xfrm>
        </p:spPr>
        <p:txBody>
          <a:bodyPr>
            <a:noAutofit/>
          </a:bodyPr>
          <a:lstStyle/>
          <a:p>
            <a:pPr algn="ctr" eaLnBrk="1" hangingPunct="1"/>
            <a:r>
              <a:rPr lang="es-CL" altLang="es-CL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Sergio Ochoa </a:t>
            </a:r>
            <a:r>
              <a:rPr lang="es-CL" altLang="es-CL" sz="2400" smtClean="0">
                <a:latin typeface="Arial" panose="020B0604020202020204" pitchFamily="34" charset="0"/>
                <a:cs typeface="Arial" panose="020B0604020202020204" pitchFamily="34" charset="0"/>
              </a:rPr>
              <a:t>D.   </a:t>
            </a:r>
            <a:endParaRPr lang="es-CL" altLang="es-CL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1144" y="4725144"/>
            <a:ext cx="2132856" cy="2132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Marcador de contenido 2"/>
          <p:cNvSpPr>
            <a:spLocks noGrp="1"/>
          </p:cNvSpPr>
          <p:nvPr>
            <p:ph idx="1"/>
          </p:nvPr>
        </p:nvSpPr>
        <p:spPr>
          <a:xfrm>
            <a:off x="234058" y="1484784"/>
            <a:ext cx="8658422" cy="718760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10000"/>
              </a:lnSpc>
              <a:buFontTx/>
              <a:buNone/>
            </a:pPr>
            <a:r>
              <a:rPr lang="es-CL" altLang="en-US" sz="2800" b="1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Maximizar la efectividad </a:t>
            </a:r>
            <a:r>
              <a:rPr lang="es-CL" alt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 </a:t>
            </a:r>
            <a:r>
              <a:rPr lang="es-CL" altLang="en-US" sz="2800" b="1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minimizar los riesgos </a:t>
            </a:r>
            <a:r>
              <a:rPr lang="es-CL" alt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el desarrollo del producto:</a:t>
            </a:r>
            <a:endParaRPr lang="en-US" altLang="en-US" sz="2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0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203544"/>
            <a:ext cx="6121400" cy="462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4" name="Rectangle 2"/>
          <p:cNvSpPr>
            <a:spLocks noGrp="1" noChangeArrowheads="1"/>
          </p:cNvSpPr>
          <p:nvPr>
            <p:ph type="title"/>
          </p:nvPr>
        </p:nvSpPr>
        <p:spPr>
          <a:xfrm>
            <a:off x="234058" y="199355"/>
            <a:ext cx="8898830" cy="1141413"/>
          </a:xfrm>
        </p:spPr>
        <p:txBody>
          <a:bodyPr/>
          <a:lstStyle/>
          <a:p>
            <a:pPr eaLnBrk="1" hangingPunct="1">
              <a:lnSpc>
                <a:spcPts val="4000"/>
              </a:lnSpc>
            </a:pPr>
            <a:r>
              <a:rPr lang="es-ES" altLang="es-CL" sz="4000" dirty="0" smtClean="0">
                <a:latin typeface="Arial" panose="020B0604020202020204" pitchFamily="34" charset="0"/>
              </a:rPr>
              <a:t>(Re)Pensar y Revisar la Solución al Problema </a:t>
            </a:r>
            <a:r>
              <a:rPr lang="es-ES" altLang="es-CL" sz="2800" dirty="0" smtClean="0">
                <a:latin typeface="Arial" panose="020B0604020202020204" pitchFamily="34" charset="0"/>
              </a:rPr>
              <a:t>(o sea, el MVP)</a:t>
            </a:r>
          </a:p>
        </p:txBody>
      </p:sp>
    </p:spTree>
    <p:extLst>
      <p:ext uri="{BB962C8B-B14F-4D97-AF65-F5344CB8AC3E}">
        <p14:creationId xmlns:p14="http://schemas.microsoft.com/office/powerpoint/2010/main" val="1420661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0" y="72246"/>
            <a:ext cx="9073263" cy="981075"/>
          </a:xfrm>
          <a:prstGeom prst="rect">
            <a:avLst/>
          </a:prstGeom>
          <a:extLst/>
        </p:spPr>
        <p:txBody>
          <a:bodyPr vert="horz" lIns="91440" tIns="45720" rIns="91440" bIns="45720" rtlCol="0" anchor="ctr">
            <a:normAutofit fontScale="97500"/>
          </a:bodyPr>
          <a:lstStyle>
            <a:lvl1pPr defTabSz="914400">
              <a:lnSpc>
                <a:spcPct val="80000"/>
              </a:lnSpc>
              <a:spcBef>
                <a:spcPct val="0"/>
              </a:spcBef>
              <a:buNone/>
              <a:defRPr sz="4800" spc="-120" baseline="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s-ES" altLang="es-CL" dirty="0" smtClean="0"/>
              <a:t>¿Cómo definir la Solución?</a:t>
            </a:r>
            <a:endParaRPr lang="es-ES" altLang="es-CL" dirty="0"/>
          </a:p>
        </p:txBody>
      </p:sp>
      <p:sp>
        <p:nvSpPr>
          <p:cNvPr id="5" name="Marcador de contenido 2"/>
          <p:cNvSpPr txBox="1">
            <a:spLocks/>
          </p:cNvSpPr>
          <p:nvPr/>
        </p:nvSpPr>
        <p:spPr>
          <a:xfrm>
            <a:off x="482949" y="1161673"/>
            <a:ext cx="8196201" cy="13681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74320" indent="-3429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48640" indent="-54864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0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22960" indent="-82296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97280" indent="-109728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2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4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6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8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Tx/>
              <a:buNone/>
            </a:pPr>
            <a:r>
              <a:rPr lang="es-CL" alt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Enfocarse en las arquitecturas de referencia </a:t>
            </a:r>
            <a:r>
              <a:rPr lang="es-CL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(o recomendaciones)</a:t>
            </a:r>
            <a:r>
              <a:rPr lang="es-CL" alt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para </a:t>
            </a:r>
            <a:r>
              <a:rPr lang="es-CL" alt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el tipo de software de la solución</a:t>
            </a:r>
            <a:r>
              <a:rPr lang="es-CL" alt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… para no tener que reinventar la rueda.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233" y="4903853"/>
            <a:ext cx="2916871" cy="1851789"/>
          </a:xfrm>
          <a:prstGeom prst="rect">
            <a:avLst/>
          </a:prstGeom>
        </p:spPr>
      </p:pic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482949" y="2906274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7" name="Objeto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45070062"/>
              </p:ext>
            </p:extLst>
          </p:nvPr>
        </p:nvGraphicFramePr>
        <p:xfrm>
          <a:off x="206233" y="2953794"/>
          <a:ext cx="4809131" cy="1456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5" name="Visio" r:id="rId4" imgW="9324894" imgH="2819377" progId="Visio.Drawing.15">
                  <p:embed/>
                </p:oleObj>
              </mc:Choice>
              <mc:Fallback>
                <p:oleObj name="Visio" r:id="rId4" imgW="9324894" imgH="2819377" progId="Visio.Drawing.15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6233" y="2953794"/>
                        <a:ext cx="4809131" cy="145661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4"/>
          <p:cNvSpPr>
            <a:spLocks noChangeArrowheads="1"/>
          </p:cNvSpPr>
          <p:nvPr/>
        </p:nvSpPr>
        <p:spPr bwMode="auto">
          <a:xfrm flipV="1">
            <a:off x="7342291" y="4447269"/>
            <a:ext cx="6509843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9" name="Objeto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53379150"/>
              </p:ext>
            </p:extLst>
          </p:nvPr>
        </p:nvGraphicFramePr>
        <p:xfrm>
          <a:off x="6017821" y="2746529"/>
          <a:ext cx="3055442" cy="17761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6" name="Visio" r:id="rId6" imgW="7181974" imgH="4181327" progId="Visio.Drawing.15">
                  <p:embed/>
                </p:oleObj>
              </mc:Choice>
              <mc:Fallback>
                <p:oleObj name="Visio" r:id="rId6" imgW="7181974" imgH="4181327" progId="Visio.Drawing.15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7821" y="2746529"/>
                        <a:ext cx="3055442" cy="177610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6"/>
          <p:cNvSpPr>
            <a:spLocks noChangeArrowheads="1"/>
          </p:cNvSpPr>
          <p:nvPr/>
        </p:nvSpPr>
        <p:spPr bwMode="auto">
          <a:xfrm flipV="1">
            <a:off x="5752625" y="4067173"/>
            <a:ext cx="6601299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1" name="Objeto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47916919"/>
              </p:ext>
            </p:extLst>
          </p:nvPr>
        </p:nvGraphicFramePr>
        <p:xfrm>
          <a:off x="4860032" y="4843229"/>
          <a:ext cx="4283968" cy="20147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7" name="Visio" r:id="rId8" imgW="9048855" imgH="4248313" progId="Visio.Drawing.15">
                  <p:embed/>
                </p:oleObj>
              </mc:Choice>
              <mc:Fallback>
                <p:oleObj name="Visio" r:id="rId8" imgW="9048855" imgH="4248313" progId="Visio.Drawing.15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60032" y="4843229"/>
                        <a:ext cx="4283968" cy="201477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21494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157350"/>
            <a:ext cx="8496944" cy="981075"/>
          </a:xfrm>
        </p:spPr>
        <p:txBody>
          <a:bodyPr>
            <a:normAutofit/>
          </a:bodyPr>
          <a:lstStyle/>
          <a:p>
            <a:pPr eaLnBrk="1" hangingPunct="1"/>
            <a:r>
              <a:rPr lang="es-ES" altLang="es-CL" dirty="0" smtClean="0">
                <a:latin typeface="Arial" panose="020B0604020202020204" pitchFamily="34" charset="0"/>
                <a:cs typeface="Arial" panose="020B0604020202020204" pitchFamily="34" charset="0"/>
              </a:rPr>
              <a:t>Estructura </a:t>
            </a:r>
            <a:r>
              <a:rPr lang="es-ES" altLang="es-CL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(Arq.) </a:t>
            </a:r>
            <a:r>
              <a:rPr lang="es-ES" altLang="es-CL" dirty="0" smtClean="0">
                <a:latin typeface="Arial" panose="020B0604020202020204" pitchFamily="34" charset="0"/>
                <a:cs typeface="Arial" panose="020B0604020202020204" pitchFamily="34" charset="0"/>
              </a:rPr>
              <a:t>de la Solución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536" y="1318607"/>
            <a:ext cx="8497069" cy="1439862"/>
          </a:xfrm>
        </p:spPr>
        <p:txBody>
          <a:bodyPr>
            <a:normAutofit fontScale="92500"/>
          </a:bodyPr>
          <a:lstStyle/>
          <a:p>
            <a:pPr marL="0" indent="0" algn="just" eaLnBrk="1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Tx/>
              <a:buNone/>
              <a:defRPr/>
            </a:pPr>
            <a:r>
              <a:rPr lang="es-ES" altLang="es-CL" sz="2500" dirty="0">
                <a:latin typeface="Arial" panose="020B0604020202020204" pitchFamily="34" charset="0"/>
                <a:cs typeface="Arial" panose="020B0604020202020204" pitchFamily="34" charset="0"/>
              </a:rPr>
              <a:t>En la </a:t>
            </a:r>
            <a:r>
              <a:rPr lang="es-ES" altLang="es-CL" sz="2500" b="1" i="1" dirty="0">
                <a:latin typeface="Arial" panose="020B0604020202020204" pitchFamily="34" charset="0"/>
                <a:cs typeface="Arial" panose="020B0604020202020204" pitchFamily="34" charset="0"/>
              </a:rPr>
              <a:t>Etapa de Concepción </a:t>
            </a:r>
            <a:r>
              <a:rPr lang="es-ES" altLang="es-CL" sz="2500" dirty="0">
                <a:latin typeface="Arial" panose="020B0604020202020204" pitchFamily="34" charset="0"/>
                <a:cs typeface="Arial" panose="020B0604020202020204" pitchFamily="34" charset="0"/>
              </a:rPr>
              <a:t>de la solución hay que tratar de clarificar tanto como se pueda, las </a:t>
            </a:r>
            <a:r>
              <a:rPr lang="es-ES" altLang="es-CL" sz="25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Interfaces de Usuario </a:t>
            </a:r>
            <a:r>
              <a:rPr lang="es-ES" altLang="es-CL" sz="2500" dirty="0">
                <a:latin typeface="Arial" panose="020B0604020202020204" pitchFamily="34" charset="0"/>
                <a:cs typeface="Arial" panose="020B0604020202020204" pitchFamily="34" charset="0"/>
              </a:rPr>
              <a:t>y el </a:t>
            </a:r>
            <a:r>
              <a:rPr lang="es-ES" altLang="es-CL" sz="25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Modelo de Datos</a:t>
            </a:r>
            <a:r>
              <a:rPr lang="es-ES" altLang="es-CL" sz="25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ES" altLang="es-CL" sz="2500" b="1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Estos son elementos críticos</a:t>
            </a:r>
            <a:r>
              <a:rPr lang="es-ES" altLang="es-CL" sz="25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s-ES" altLang="es-C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66700" indent="-266700" algn="just" eaLnBrk="1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  <a:defRPr/>
            </a:pPr>
            <a:endParaRPr lang="es-ES" altLang="es-CL" dirty="0">
              <a:latin typeface="Arial" charset="0"/>
              <a:cs typeface="Times New Roman" pitchFamily="18" charset="0"/>
            </a:endParaRPr>
          </a:p>
        </p:txBody>
      </p:sp>
      <p:grpSp>
        <p:nvGrpSpPr>
          <p:cNvPr id="16388" name="Grupo 3"/>
          <p:cNvGrpSpPr>
            <a:grpSpLocks/>
          </p:cNvGrpSpPr>
          <p:nvPr/>
        </p:nvGrpSpPr>
        <p:grpSpPr bwMode="auto">
          <a:xfrm>
            <a:off x="1871439" y="3100878"/>
            <a:ext cx="5545138" cy="1873250"/>
            <a:chOff x="1885814" y="2780928"/>
            <a:chExt cx="5347456" cy="1872208"/>
          </a:xfrm>
        </p:grpSpPr>
        <p:sp>
          <p:nvSpPr>
            <p:cNvPr id="16390" name="Rectángulo 1"/>
            <p:cNvSpPr>
              <a:spLocks noChangeArrowheads="1"/>
            </p:cNvSpPr>
            <p:nvPr/>
          </p:nvSpPr>
          <p:spPr bwMode="auto">
            <a:xfrm>
              <a:off x="1885814" y="2780928"/>
              <a:ext cx="5328592" cy="504056"/>
            </a:xfrm>
            <a:prstGeom prst="rect">
              <a:avLst/>
            </a:prstGeom>
            <a:solidFill>
              <a:srgbClr val="00B8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s-CL" alt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Capa 3:</a:t>
              </a:r>
              <a:r>
                <a:rPr lang="es-CL" alt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Interfaces de Usuario</a:t>
              </a:r>
            </a:p>
          </p:txBody>
        </p:sp>
        <p:sp>
          <p:nvSpPr>
            <p:cNvPr id="5" name="Rectángulo 4"/>
            <p:cNvSpPr/>
            <p:nvPr/>
          </p:nvSpPr>
          <p:spPr bwMode="auto">
            <a:xfrm>
              <a:off x="1885814" y="3356870"/>
              <a:ext cx="5329085" cy="7203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>
                <a:defRPr/>
              </a:pPr>
              <a:endParaRPr lang="es-CL" sz="800" dirty="0">
                <a:cs typeface="Arial" panose="020B0604020202020204" pitchFamily="34" charset="0"/>
              </a:endParaRPr>
            </a:p>
            <a:p>
              <a:pPr algn="ctr">
                <a:defRPr/>
              </a:pPr>
              <a:r>
                <a:rPr lang="es-CL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Capa </a:t>
              </a:r>
              <a:r>
                <a:rPr lang="es-CL" sz="1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2 - </a:t>
              </a:r>
              <a:r>
                <a:rPr lang="es-CL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Lógica de Negocio: </a:t>
              </a:r>
              <a:r>
                <a:rPr lang="es-CL" sz="1300" dirty="0">
                  <a:latin typeface="Arial" panose="020B0604020202020204" pitchFamily="34" charset="0"/>
                  <a:cs typeface="Arial" panose="020B0604020202020204" pitchFamily="34" charset="0"/>
                </a:rPr>
                <a:t>Esto usualmente demora un poco en estar claro,.. esto </a:t>
              </a:r>
              <a:r>
                <a:rPr lang="es-CL" sz="13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tiene </a:t>
              </a:r>
              <a:r>
                <a:rPr lang="es-CL" sz="1300" dirty="0">
                  <a:latin typeface="Arial" panose="020B0604020202020204" pitchFamily="34" charset="0"/>
                  <a:cs typeface="Arial" panose="020B0604020202020204" pitchFamily="34" charset="0"/>
                </a:rPr>
                <a:t>que ver con los procesos a </a:t>
              </a:r>
              <a:r>
                <a:rPr lang="es-CL" sz="13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apoyar.</a:t>
              </a:r>
              <a:endParaRPr lang="es-CL" sz="13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392" name="Rectángulo 5"/>
            <p:cNvSpPr>
              <a:spLocks noChangeArrowheads="1"/>
            </p:cNvSpPr>
            <p:nvPr/>
          </p:nvSpPr>
          <p:spPr bwMode="auto">
            <a:xfrm>
              <a:off x="1904678" y="4149080"/>
              <a:ext cx="5328592" cy="504056"/>
            </a:xfrm>
            <a:prstGeom prst="rect">
              <a:avLst/>
            </a:prstGeom>
            <a:solidFill>
              <a:srgbClr val="00B8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s-CL" altLang="en-US" sz="24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Capa 1: </a:t>
              </a:r>
              <a:r>
                <a:rPr lang="es-CL" altLang="en-US" sz="240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Espacio de Datos</a:t>
              </a:r>
            </a:p>
          </p:txBody>
        </p:sp>
      </p:grpSp>
      <p:sp>
        <p:nvSpPr>
          <p:cNvPr id="16389" name="CuadroTexto 2"/>
          <p:cNvSpPr txBox="1">
            <a:spLocks noChangeArrowheads="1"/>
          </p:cNvSpPr>
          <p:nvPr/>
        </p:nvSpPr>
        <p:spPr bwMode="auto">
          <a:xfrm>
            <a:off x="395536" y="5350857"/>
            <a:ext cx="8497069" cy="1246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600"/>
              </a:spcBef>
              <a:spcAft>
                <a:spcPts val="600"/>
              </a:spcAft>
              <a:buFontTx/>
              <a:buNone/>
            </a:pPr>
            <a:r>
              <a:rPr lang="es-CL" altLang="en-US" sz="2500" dirty="0">
                <a:latin typeface="Arial" panose="020B0604020202020204" pitchFamily="34" charset="0"/>
                <a:cs typeface="Times New Roman" panose="02020603050405020304" pitchFamily="18" charset="0"/>
              </a:rPr>
              <a:t>Para poder hacer una propuesta para la </a:t>
            </a:r>
            <a:r>
              <a:rPr lang="es-CL" altLang="en-US" sz="2500" b="1" i="1" dirty="0">
                <a:latin typeface="Arial" panose="020B0604020202020204" pitchFamily="34" charset="0"/>
                <a:cs typeface="Times New Roman" panose="02020603050405020304" pitchFamily="18" charset="0"/>
              </a:rPr>
              <a:t>Capa 1 </a:t>
            </a:r>
            <a:r>
              <a:rPr lang="es-CL" altLang="en-US" sz="2500" dirty="0">
                <a:latin typeface="Arial" panose="020B0604020202020204" pitchFamily="34" charset="0"/>
                <a:cs typeface="Times New Roman" panose="02020603050405020304" pitchFamily="18" charset="0"/>
              </a:rPr>
              <a:t>(Datos) y la </a:t>
            </a:r>
            <a:r>
              <a:rPr lang="es-CL" altLang="en-US" sz="2500" b="1" i="1" dirty="0">
                <a:latin typeface="Arial" panose="020B0604020202020204" pitchFamily="34" charset="0"/>
                <a:cs typeface="Times New Roman" panose="02020603050405020304" pitchFamily="18" charset="0"/>
              </a:rPr>
              <a:t>Capa 3 </a:t>
            </a:r>
            <a:r>
              <a:rPr lang="es-CL" altLang="en-US" sz="2500" dirty="0">
                <a:latin typeface="Arial" panose="020B0604020202020204" pitchFamily="34" charset="0"/>
                <a:cs typeface="Times New Roman" panose="02020603050405020304" pitchFamily="18" charset="0"/>
              </a:rPr>
              <a:t>(Interfaces de Usuario), hay que entender el </a:t>
            </a:r>
            <a:r>
              <a:rPr lang="es-CL" altLang="en-US" sz="2500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problema y contexto </a:t>
            </a:r>
            <a:r>
              <a:rPr lang="es-CL" altLang="en-US" sz="2500" dirty="0">
                <a:latin typeface="Arial" panose="020B0604020202020204" pitchFamily="34" charset="0"/>
                <a:cs typeface="Times New Roman" panose="02020603050405020304" pitchFamily="18" charset="0"/>
              </a:rPr>
              <a:t>que se va a abordar.</a:t>
            </a:r>
          </a:p>
        </p:txBody>
      </p:sp>
    </p:spTree>
    <p:extLst>
      <p:ext uri="{BB962C8B-B14F-4D97-AF65-F5344CB8AC3E}">
        <p14:creationId xmlns:p14="http://schemas.microsoft.com/office/powerpoint/2010/main" val="2907080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11560" y="2852936"/>
            <a:ext cx="7770813" cy="1438275"/>
          </a:xfrm>
        </p:spPr>
        <p:txBody>
          <a:bodyPr/>
          <a:lstStyle/>
          <a:p>
            <a:pPr algn="ctr"/>
            <a:r>
              <a:rPr lang="es-CL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Abordando la Concepción de Sistemas de Información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34361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563" name="Grupo 3"/>
          <p:cNvGrpSpPr>
            <a:grpSpLocks/>
          </p:cNvGrpSpPr>
          <p:nvPr/>
        </p:nvGrpSpPr>
        <p:grpSpPr bwMode="auto">
          <a:xfrm>
            <a:off x="5065713" y="5517234"/>
            <a:ext cx="4057650" cy="1296144"/>
            <a:chOff x="1885814" y="2635316"/>
            <a:chExt cx="5347456" cy="1950664"/>
          </a:xfrm>
        </p:grpSpPr>
        <p:sp>
          <p:nvSpPr>
            <p:cNvPr id="66566" name="Rectángulo 1"/>
            <p:cNvSpPr>
              <a:spLocks noChangeArrowheads="1"/>
            </p:cNvSpPr>
            <p:nvPr/>
          </p:nvSpPr>
          <p:spPr bwMode="auto">
            <a:xfrm>
              <a:off x="1885814" y="2635316"/>
              <a:ext cx="5328592" cy="604205"/>
            </a:xfrm>
            <a:prstGeom prst="rect">
              <a:avLst/>
            </a:prstGeom>
            <a:solidFill>
              <a:srgbClr val="92CE74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s-CL" altLang="en-US" sz="1800" dirty="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Capa 3: Interfaces de Usuario</a:t>
              </a:r>
            </a:p>
          </p:txBody>
        </p:sp>
        <p:sp>
          <p:nvSpPr>
            <p:cNvPr id="66568" name="Rectángulo 5"/>
            <p:cNvSpPr>
              <a:spLocks noChangeArrowheads="1"/>
            </p:cNvSpPr>
            <p:nvPr/>
          </p:nvSpPr>
          <p:spPr bwMode="auto">
            <a:xfrm>
              <a:off x="1885814" y="3965690"/>
              <a:ext cx="5347456" cy="620290"/>
            </a:xfrm>
            <a:prstGeom prst="rect">
              <a:avLst/>
            </a:prstGeom>
            <a:solidFill>
              <a:srgbClr val="9BD4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s-CL" altLang="en-US" sz="1800" dirty="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Capa 1: Espacio de Datos</a:t>
              </a:r>
            </a:p>
          </p:txBody>
        </p:sp>
      </p:grp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273576" y="163028"/>
            <a:ext cx="8811965" cy="1052513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defRPr/>
            </a:pPr>
            <a:r>
              <a:rPr lang="es-CL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Estructura de un Sistema de Información</a:t>
            </a:r>
            <a:endParaRPr lang="es-CL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ángulo 1"/>
          <p:cNvSpPr>
            <a:spLocks noChangeArrowheads="1"/>
          </p:cNvSpPr>
          <p:nvPr/>
        </p:nvSpPr>
        <p:spPr bwMode="auto">
          <a:xfrm>
            <a:off x="5065713" y="5959359"/>
            <a:ext cx="4043336" cy="401203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s-CL" altLang="en-US" sz="18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Capa </a:t>
            </a:r>
            <a:r>
              <a:rPr lang="es-CL" altLang="en-US" sz="1800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2: Lógica de Negocio</a:t>
            </a:r>
            <a:endParaRPr lang="es-CL" altLang="en-US" sz="1800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100" y="1762125"/>
            <a:ext cx="9220200" cy="33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592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215515" y="143304"/>
            <a:ext cx="8856984" cy="72072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s-ES" altLang="es-CL" dirty="0" smtClean="0">
                <a:latin typeface="Arial" panose="020B0604020202020204" pitchFamily="34" charset="0"/>
                <a:cs typeface="Arial" panose="020B0604020202020204" pitchFamily="34" charset="0"/>
              </a:rPr>
              <a:t>Tablero para Sistemas de Información</a:t>
            </a:r>
          </a:p>
        </p:txBody>
      </p:sp>
      <p:grpSp>
        <p:nvGrpSpPr>
          <p:cNvPr id="63492" name="Grupo 8"/>
          <p:cNvGrpSpPr>
            <a:grpSpLocks/>
          </p:cNvGrpSpPr>
          <p:nvPr/>
        </p:nvGrpSpPr>
        <p:grpSpPr bwMode="auto">
          <a:xfrm>
            <a:off x="827584" y="1256382"/>
            <a:ext cx="7632848" cy="5052938"/>
            <a:chOff x="17934" y="781713"/>
            <a:chExt cx="6497761" cy="4261231"/>
          </a:xfrm>
        </p:grpSpPr>
        <p:pic>
          <p:nvPicPr>
            <p:cNvPr id="63493" name="Imagen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34" y="781713"/>
              <a:ext cx="6497761" cy="4261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3494" name="Rectángulo 7"/>
            <p:cNvSpPr>
              <a:spLocks noChangeArrowheads="1"/>
            </p:cNvSpPr>
            <p:nvPr/>
          </p:nvSpPr>
          <p:spPr bwMode="auto">
            <a:xfrm>
              <a:off x="41744" y="1433089"/>
              <a:ext cx="2150714" cy="1240501"/>
            </a:xfrm>
            <a:prstGeom prst="rect">
              <a:avLst/>
            </a:prstGeom>
            <a:solidFill>
              <a:srgbClr val="C5FEB8">
                <a:alpha val="23137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rgbClr val="000066"/>
                </a:solidFill>
              </a:endParaRPr>
            </a:p>
          </p:txBody>
        </p:sp>
        <p:sp>
          <p:nvSpPr>
            <p:cNvPr id="63495" name="Rectángulo 11"/>
            <p:cNvSpPr>
              <a:spLocks noChangeArrowheads="1"/>
            </p:cNvSpPr>
            <p:nvPr/>
          </p:nvSpPr>
          <p:spPr bwMode="auto">
            <a:xfrm>
              <a:off x="4338414" y="1433089"/>
              <a:ext cx="2150714" cy="1240501"/>
            </a:xfrm>
            <a:prstGeom prst="rect">
              <a:avLst/>
            </a:prstGeom>
            <a:solidFill>
              <a:srgbClr val="C5FEB8">
                <a:alpha val="23137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rgbClr val="000066"/>
                </a:solidFill>
              </a:endParaRPr>
            </a:p>
          </p:txBody>
        </p:sp>
        <p:sp>
          <p:nvSpPr>
            <p:cNvPr id="63496" name="Rectángulo 12"/>
            <p:cNvSpPr>
              <a:spLocks noChangeArrowheads="1"/>
            </p:cNvSpPr>
            <p:nvPr/>
          </p:nvSpPr>
          <p:spPr bwMode="auto">
            <a:xfrm>
              <a:off x="4338414" y="2683114"/>
              <a:ext cx="2150714" cy="1298661"/>
            </a:xfrm>
            <a:prstGeom prst="rect">
              <a:avLst/>
            </a:prstGeom>
            <a:solidFill>
              <a:srgbClr val="C5FEB8">
                <a:alpha val="23137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rgbClr val="000066"/>
                </a:solidFill>
              </a:endParaRPr>
            </a:p>
          </p:txBody>
        </p:sp>
        <p:sp>
          <p:nvSpPr>
            <p:cNvPr id="63497" name="Rectángulo 13"/>
            <p:cNvSpPr>
              <a:spLocks noChangeArrowheads="1"/>
            </p:cNvSpPr>
            <p:nvPr/>
          </p:nvSpPr>
          <p:spPr bwMode="auto">
            <a:xfrm>
              <a:off x="2191457" y="1423565"/>
              <a:ext cx="2150714" cy="2558210"/>
            </a:xfrm>
            <a:prstGeom prst="rect">
              <a:avLst/>
            </a:prstGeom>
            <a:solidFill>
              <a:srgbClr val="00B0F0">
                <a:alpha val="23137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rgbClr val="000066"/>
                </a:solidFill>
              </a:endParaRPr>
            </a:p>
          </p:txBody>
        </p:sp>
        <p:sp>
          <p:nvSpPr>
            <p:cNvPr id="15" name="Rectángulo 14"/>
            <p:cNvSpPr/>
            <p:nvPr/>
          </p:nvSpPr>
          <p:spPr bwMode="auto">
            <a:xfrm>
              <a:off x="41747" y="3982399"/>
              <a:ext cx="6434259" cy="554087"/>
            </a:xfrm>
            <a:prstGeom prst="rect">
              <a:avLst/>
            </a:prstGeom>
            <a:solidFill>
              <a:schemeClr val="bg1">
                <a:lumMod val="85000"/>
                <a:alpha val="23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66"/>
                </a:solidFill>
                <a:latin typeface="Times New Roman" pitchFamily="18" charset="0"/>
              </a:endParaRPr>
            </a:p>
          </p:txBody>
        </p:sp>
        <p:sp>
          <p:nvSpPr>
            <p:cNvPr id="16" name="Rectángulo 15"/>
            <p:cNvSpPr/>
            <p:nvPr/>
          </p:nvSpPr>
          <p:spPr bwMode="auto">
            <a:xfrm>
              <a:off x="36984" y="2683708"/>
              <a:ext cx="2151104" cy="1289165"/>
            </a:xfrm>
            <a:prstGeom prst="rect">
              <a:avLst/>
            </a:prstGeom>
            <a:solidFill>
              <a:schemeClr val="bg1">
                <a:lumMod val="85000"/>
                <a:alpha val="23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66"/>
                </a:solidFill>
                <a:latin typeface="Times New Roman" pitchFamily="18" charset="0"/>
              </a:endParaRPr>
            </a:p>
          </p:txBody>
        </p:sp>
      </p:grpSp>
      <p:pic>
        <p:nvPicPr>
          <p:cNvPr id="21" name="Imagen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529" y="2276872"/>
            <a:ext cx="9148529" cy="3307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685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196367" y="90008"/>
            <a:ext cx="8926996" cy="72072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s-ES" altLang="es-CL" dirty="0" smtClean="0">
                <a:latin typeface="Arial" panose="020B0604020202020204" pitchFamily="34" charset="0"/>
                <a:cs typeface="Arial" panose="020B0604020202020204" pitchFamily="34" charset="0"/>
              </a:rPr>
              <a:t>Tablero para Sistemas de Información</a:t>
            </a:r>
          </a:p>
        </p:txBody>
      </p:sp>
      <p:sp>
        <p:nvSpPr>
          <p:cNvPr id="20" name="Rectángulo 1"/>
          <p:cNvSpPr>
            <a:spLocks noChangeArrowheads="1"/>
          </p:cNvSpPr>
          <p:nvPr/>
        </p:nvSpPr>
        <p:spPr bwMode="auto">
          <a:xfrm>
            <a:off x="5065713" y="5959359"/>
            <a:ext cx="4043336" cy="401203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s-CL" altLang="en-US" sz="18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Capa </a:t>
            </a:r>
            <a:r>
              <a:rPr lang="es-CL" altLang="en-US" sz="1800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2: Lógica de Negocio</a:t>
            </a:r>
            <a:endParaRPr lang="es-CL" altLang="en-US" sz="1800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4" name="Grupo 3"/>
          <p:cNvGrpSpPr>
            <a:grpSpLocks/>
          </p:cNvGrpSpPr>
          <p:nvPr/>
        </p:nvGrpSpPr>
        <p:grpSpPr bwMode="auto">
          <a:xfrm>
            <a:off x="5065713" y="5517234"/>
            <a:ext cx="4057650" cy="1296144"/>
            <a:chOff x="1885814" y="2635316"/>
            <a:chExt cx="5347456" cy="1950664"/>
          </a:xfrm>
        </p:grpSpPr>
        <p:sp>
          <p:nvSpPr>
            <p:cNvPr id="25" name="Rectángulo 1"/>
            <p:cNvSpPr>
              <a:spLocks noChangeArrowheads="1"/>
            </p:cNvSpPr>
            <p:nvPr/>
          </p:nvSpPr>
          <p:spPr bwMode="auto">
            <a:xfrm>
              <a:off x="1885814" y="2635316"/>
              <a:ext cx="5328592" cy="604205"/>
            </a:xfrm>
            <a:prstGeom prst="rect">
              <a:avLst/>
            </a:prstGeom>
            <a:solidFill>
              <a:srgbClr val="92CE74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s-CL" altLang="en-US" sz="1800" dirty="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Capa 3: Interfaces de Usuario</a:t>
              </a:r>
            </a:p>
          </p:txBody>
        </p:sp>
        <p:sp>
          <p:nvSpPr>
            <p:cNvPr id="26" name="Rectángulo 5"/>
            <p:cNvSpPr>
              <a:spLocks noChangeArrowheads="1"/>
            </p:cNvSpPr>
            <p:nvPr/>
          </p:nvSpPr>
          <p:spPr bwMode="auto">
            <a:xfrm>
              <a:off x="1885814" y="3965690"/>
              <a:ext cx="5347456" cy="620290"/>
            </a:xfrm>
            <a:prstGeom prst="rect">
              <a:avLst/>
            </a:prstGeom>
            <a:solidFill>
              <a:srgbClr val="9BD4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s-CL" altLang="en-US" sz="1800" dirty="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Capa 1: Espacio de Datos</a:t>
              </a:r>
            </a:p>
          </p:txBody>
        </p:sp>
      </p:grp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007" y="1023540"/>
            <a:ext cx="6774305" cy="4267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045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92920" y="116632"/>
            <a:ext cx="8079581" cy="1152128"/>
          </a:xfrm>
        </p:spPr>
        <p:txBody>
          <a:bodyPr>
            <a:normAutofit fontScale="90000"/>
          </a:bodyPr>
          <a:lstStyle/>
          <a:p>
            <a:r>
              <a:rPr lang="es-CL" dirty="0" smtClean="0">
                <a:latin typeface="Arial" panose="020B0604020202020204" pitchFamily="34" charset="0"/>
                <a:cs typeface="Arial" panose="020B0604020202020204" pitchFamily="34" charset="0"/>
              </a:rPr>
              <a:t>Tablero</a:t>
            </a:r>
            <a:r>
              <a:rPr lang="es-CL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dirty="0" smtClean="0">
                <a:latin typeface="Arial" panose="020B0604020202020204" pitchFamily="34" charset="0"/>
                <a:cs typeface="Arial" panose="020B0604020202020204" pitchFamily="34" charset="0"/>
              </a:rPr>
              <a:t>Completo (con requisitos)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920" y="1413930"/>
            <a:ext cx="8670864" cy="5436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274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92919" y="1916832"/>
            <a:ext cx="8079581" cy="2952327"/>
          </a:xfrm>
        </p:spPr>
        <p:txBody>
          <a:bodyPr>
            <a:normAutofit/>
          </a:bodyPr>
          <a:lstStyle/>
          <a:p>
            <a:pPr algn="ctr"/>
            <a:r>
              <a:rPr lang="es-C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Abordando la Concepción de Sistemas de Procesamiento Masivo de Datos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8929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563" name="Grupo 3"/>
          <p:cNvGrpSpPr>
            <a:grpSpLocks/>
          </p:cNvGrpSpPr>
          <p:nvPr/>
        </p:nvGrpSpPr>
        <p:grpSpPr bwMode="auto">
          <a:xfrm>
            <a:off x="5065713" y="5517234"/>
            <a:ext cx="4057650" cy="1296144"/>
            <a:chOff x="1885814" y="2635316"/>
            <a:chExt cx="5347456" cy="1950664"/>
          </a:xfrm>
        </p:grpSpPr>
        <p:sp>
          <p:nvSpPr>
            <p:cNvPr id="66566" name="Rectángulo 1"/>
            <p:cNvSpPr>
              <a:spLocks noChangeArrowheads="1"/>
            </p:cNvSpPr>
            <p:nvPr/>
          </p:nvSpPr>
          <p:spPr bwMode="auto">
            <a:xfrm>
              <a:off x="1885814" y="2635316"/>
              <a:ext cx="5328592" cy="604205"/>
            </a:xfrm>
            <a:prstGeom prst="rect">
              <a:avLst/>
            </a:prstGeom>
            <a:solidFill>
              <a:srgbClr val="92CE74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s-CL" altLang="en-US" sz="1800" dirty="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Capa 3: Interfaces de Usuario</a:t>
              </a:r>
            </a:p>
          </p:txBody>
        </p:sp>
        <p:sp>
          <p:nvSpPr>
            <p:cNvPr id="66568" name="Rectángulo 5"/>
            <p:cNvSpPr>
              <a:spLocks noChangeArrowheads="1"/>
            </p:cNvSpPr>
            <p:nvPr/>
          </p:nvSpPr>
          <p:spPr bwMode="auto">
            <a:xfrm>
              <a:off x="1885814" y="3965690"/>
              <a:ext cx="5347456" cy="620290"/>
            </a:xfrm>
            <a:prstGeom prst="rect">
              <a:avLst/>
            </a:prstGeom>
            <a:solidFill>
              <a:srgbClr val="9BD4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s-CL" altLang="en-US" sz="1800" dirty="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Capa 1: Espacio de Datos</a:t>
              </a:r>
            </a:p>
          </p:txBody>
        </p:sp>
      </p:grp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65347" y="194670"/>
            <a:ext cx="8811965" cy="1052513"/>
          </a:xfrm>
        </p:spPr>
        <p:txBody>
          <a:bodyPr>
            <a:no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es-CL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Sistemas de Procesamiento Masivo de Datos</a:t>
            </a:r>
            <a:endParaRPr lang="es-CL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ángulo 1"/>
          <p:cNvSpPr>
            <a:spLocks noChangeArrowheads="1"/>
          </p:cNvSpPr>
          <p:nvPr/>
        </p:nvSpPr>
        <p:spPr bwMode="auto">
          <a:xfrm>
            <a:off x="5065713" y="5959359"/>
            <a:ext cx="4043336" cy="401203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s-CL" altLang="en-US" sz="18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Capa </a:t>
            </a:r>
            <a:r>
              <a:rPr lang="es-CL" altLang="en-US" sz="1800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2: Lógica de Negocio</a:t>
            </a:r>
            <a:endParaRPr lang="es-CL" altLang="en-US" sz="1800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687" y="1657350"/>
            <a:ext cx="8810625" cy="3543300"/>
          </a:xfrm>
          <a:prstGeom prst="rect">
            <a:avLst/>
          </a:prstGeom>
        </p:spPr>
      </p:pic>
      <p:sp>
        <p:nvSpPr>
          <p:cNvPr id="3" name="Flecha derecha 2"/>
          <p:cNvSpPr/>
          <p:nvPr/>
        </p:nvSpPr>
        <p:spPr>
          <a:xfrm>
            <a:off x="4499991" y="6020983"/>
            <a:ext cx="513969" cy="318857"/>
          </a:xfrm>
          <a:prstGeom prst="rightArrow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917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>
          <a:xfrm>
            <a:off x="1331913" y="-14288"/>
            <a:ext cx="7772400" cy="990601"/>
          </a:xfrm>
        </p:spPr>
        <p:txBody>
          <a:bodyPr/>
          <a:lstStyle/>
          <a:p>
            <a:pPr eaLnBrk="1" hangingPunct="1"/>
            <a:r>
              <a:rPr lang="es-ES_tradnl" altLang="es-CL" dirty="0" smtClean="0">
                <a:latin typeface="Arial" panose="020B0604020202020204" pitchFamily="34" charset="0"/>
              </a:rPr>
              <a:t>Esquema General </a:t>
            </a:r>
            <a:r>
              <a:rPr lang="es-ES_tradnl" altLang="es-CL" sz="4000" dirty="0" smtClean="0">
                <a:latin typeface="Arial" panose="020B0604020202020204" pitchFamily="34" charset="0"/>
              </a:rPr>
              <a:t>(</a:t>
            </a:r>
            <a:r>
              <a:rPr lang="es-ES_tradnl" altLang="es-CL" sz="4000" dirty="0" err="1" smtClean="0">
                <a:latin typeface="Arial" panose="020B0604020202020204" pitchFamily="34" charset="0"/>
              </a:rPr>
              <a:t>Again</a:t>
            </a:r>
            <a:r>
              <a:rPr lang="es-ES_tradnl" altLang="es-CL" sz="4000" dirty="0" smtClean="0">
                <a:latin typeface="Arial" panose="020B0604020202020204" pitchFamily="34" charset="0"/>
              </a:rPr>
              <a:t>)</a:t>
            </a:r>
          </a:p>
        </p:txBody>
      </p:sp>
      <p:sp>
        <p:nvSpPr>
          <p:cNvPr id="6146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1950315-7696-429A-B5E7-EC6E02C16F36}" type="slidenum">
              <a:rPr lang="es-ES" altLang="es-CL" sz="1400" smtClean="0"/>
              <a:pPr>
                <a:spcBef>
                  <a:spcPct val="0"/>
                </a:spcBef>
                <a:buFontTx/>
                <a:buNone/>
              </a:pPr>
              <a:t>2</a:t>
            </a:fld>
            <a:endParaRPr lang="es-ES" altLang="es-CL" sz="1400" smtClean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171" y="1118317"/>
            <a:ext cx="8259301" cy="5767067"/>
          </a:xfrm>
          <a:prstGeom prst="rect">
            <a:avLst/>
          </a:prstGeom>
        </p:spPr>
      </p:pic>
      <p:sp>
        <p:nvSpPr>
          <p:cNvPr id="2" name="Rectángulo redondeado 1"/>
          <p:cNvSpPr/>
          <p:nvPr/>
        </p:nvSpPr>
        <p:spPr>
          <a:xfrm>
            <a:off x="3309329" y="2852936"/>
            <a:ext cx="2558815" cy="1154711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uadroTexto 2"/>
          <p:cNvSpPr txBox="1"/>
          <p:nvPr/>
        </p:nvSpPr>
        <p:spPr>
          <a:xfrm>
            <a:off x="4199369" y="2060848"/>
            <a:ext cx="18127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400" b="1" dirty="0" smtClean="0">
                <a:solidFill>
                  <a:srgbClr val="FF0000"/>
                </a:solidFill>
              </a:rPr>
              <a:t>Definición de la Solución</a:t>
            </a:r>
            <a:endParaRPr lang="en-US" sz="2400" b="1" dirty="0">
              <a:solidFill>
                <a:srgbClr val="FF0000"/>
              </a:solidFill>
            </a:endParaRPr>
          </a:p>
        </p:txBody>
      </p:sp>
      <p:graphicFrame>
        <p:nvGraphicFramePr>
          <p:cNvPr id="4" name="Objeto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35242166"/>
              </p:ext>
            </p:extLst>
          </p:nvPr>
        </p:nvGraphicFramePr>
        <p:xfrm>
          <a:off x="7060242" y="2399254"/>
          <a:ext cx="1671648" cy="16231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0" name="Imagen de mapa de bits" r:id="rId5" imgW="2190600" imgH="2127240" progId="Paint.Picture">
                  <p:embed/>
                </p:oleObj>
              </mc:Choice>
              <mc:Fallback>
                <p:oleObj name="Imagen de mapa de bits" r:id="rId5" imgW="2190600" imgH="212724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060242" y="2399254"/>
                        <a:ext cx="1671648" cy="16231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41276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1497285"/>
            <a:ext cx="8229600" cy="5172075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4524" y="288579"/>
            <a:ext cx="9112822" cy="838524"/>
          </a:xfrm>
        </p:spPr>
        <p:txBody>
          <a:bodyPr>
            <a:no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es-CL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Sistemas de Procesamiento Masivo de Datos</a:t>
            </a:r>
            <a:endParaRPr lang="es-CL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687" y="2237650"/>
            <a:ext cx="8810625" cy="354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420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-4318" y="152678"/>
            <a:ext cx="9112822" cy="838524"/>
          </a:xfrm>
        </p:spPr>
        <p:txBody>
          <a:bodyPr>
            <a:norm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es-CL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Sistemas de </a:t>
            </a:r>
            <a:r>
              <a:rPr lang="es-CL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Procesam</a:t>
            </a:r>
            <a:r>
              <a:rPr lang="es-CL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. Masivo de Datos</a:t>
            </a:r>
            <a:endParaRPr lang="es-CL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upo 3"/>
          <p:cNvGrpSpPr>
            <a:grpSpLocks/>
          </p:cNvGrpSpPr>
          <p:nvPr/>
        </p:nvGrpSpPr>
        <p:grpSpPr bwMode="auto">
          <a:xfrm>
            <a:off x="5065713" y="5517234"/>
            <a:ext cx="4057650" cy="1296144"/>
            <a:chOff x="1885814" y="2635316"/>
            <a:chExt cx="5347456" cy="1950664"/>
          </a:xfrm>
        </p:grpSpPr>
        <p:sp>
          <p:nvSpPr>
            <p:cNvPr id="7" name="Rectángulo 1"/>
            <p:cNvSpPr>
              <a:spLocks noChangeArrowheads="1"/>
            </p:cNvSpPr>
            <p:nvPr/>
          </p:nvSpPr>
          <p:spPr bwMode="auto">
            <a:xfrm>
              <a:off x="1885814" y="2635316"/>
              <a:ext cx="5328592" cy="604205"/>
            </a:xfrm>
            <a:prstGeom prst="rect">
              <a:avLst/>
            </a:prstGeom>
            <a:solidFill>
              <a:srgbClr val="92CE74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s-CL" altLang="en-US" sz="1800" dirty="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Capa 3: Interfaces de Usuario</a:t>
              </a:r>
            </a:p>
          </p:txBody>
        </p:sp>
        <p:sp>
          <p:nvSpPr>
            <p:cNvPr id="8" name="Rectángulo 5"/>
            <p:cNvSpPr>
              <a:spLocks noChangeArrowheads="1"/>
            </p:cNvSpPr>
            <p:nvPr/>
          </p:nvSpPr>
          <p:spPr bwMode="auto">
            <a:xfrm>
              <a:off x="1885814" y="3965690"/>
              <a:ext cx="5347456" cy="620290"/>
            </a:xfrm>
            <a:prstGeom prst="rect">
              <a:avLst/>
            </a:prstGeom>
            <a:solidFill>
              <a:srgbClr val="9BD4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s-CL" altLang="en-US" sz="1800" dirty="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Capa 1: Espacio de Datos</a:t>
              </a:r>
            </a:p>
          </p:txBody>
        </p:sp>
      </p:grpSp>
      <p:sp>
        <p:nvSpPr>
          <p:cNvPr id="9" name="Rectángulo 1"/>
          <p:cNvSpPr>
            <a:spLocks noChangeArrowheads="1"/>
          </p:cNvSpPr>
          <p:nvPr/>
        </p:nvSpPr>
        <p:spPr bwMode="auto">
          <a:xfrm>
            <a:off x="5065713" y="5959359"/>
            <a:ext cx="4043336" cy="401203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s-CL" altLang="en-US" sz="18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Capa </a:t>
            </a:r>
            <a:r>
              <a:rPr lang="es-CL" altLang="en-US" sz="1800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2: Lógica de Negocio</a:t>
            </a:r>
            <a:endParaRPr lang="es-CL" altLang="en-US" sz="1800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Flecha derecha 10"/>
          <p:cNvSpPr/>
          <p:nvPr/>
        </p:nvSpPr>
        <p:spPr>
          <a:xfrm>
            <a:off x="4499991" y="6020983"/>
            <a:ext cx="513969" cy="318857"/>
          </a:xfrm>
          <a:prstGeom prst="rightArrow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9" y="1039401"/>
            <a:ext cx="6768752" cy="4261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852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-20415" y="415712"/>
            <a:ext cx="9112822" cy="838524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defRPr/>
            </a:pPr>
            <a:r>
              <a:rPr lang="es-CL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Tablero Completo</a:t>
            </a:r>
            <a:endParaRPr lang="es-CL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045" y="1772816"/>
            <a:ext cx="8974351" cy="4536504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28952" y="1174674"/>
            <a:ext cx="39913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u="sng" dirty="0"/>
              <a:t>https://tablero-</a:t>
            </a:r>
            <a:r>
              <a:rPr lang="es-ES" u="sng" dirty="0" err="1"/>
              <a:t>digital.dcc.uchile.cl</a:t>
            </a:r>
            <a:r>
              <a:rPr lang="es-ES" u="sng" dirty="0"/>
              <a:t>/home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4349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EF33A43-C2F4-4C71-9CE9-A2A608A01D0A}" type="slidenum">
              <a:rPr lang="es-ES" altLang="es-CL" sz="1400" smtClean="0"/>
              <a:pPr>
                <a:spcBef>
                  <a:spcPct val="0"/>
                </a:spcBef>
                <a:buFontTx/>
                <a:buNone/>
              </a:pPr>
              <a:t>23</a:t>
            </a:fld>
            <a:endParaRPr lang="es-ES" altLang="es-CL" sz="1400" smtClean="0"/>
          </a:p>
        </p:txBody>
      </p:sp>
      <p:sp>
        <p:nvSpPr>
          <p:cNvPr id="41987" name="Rectangle 2"/>
          <p:cNvSpPr>
            <a:spLocks noGrp="1" noChangeArrowheads="1"/>
          </p:cNvSpPr>
          <p:nvPr>
            <p:ph type="title"/>
          </p:nvPr>
        </p:nvSpPr>
        <p:spPr>
          <a:xfrm>
            <a:off x="431601" y="188640"/>
            <a:ext cx="8494713" cy="9906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s-CL" altLang="es-CL" sz="4200" dirty="0" smtClean="0">
                <a:latin typeface="Arial" panose="020B0604020202020204" pitchFamily="34" charset="0"/>
              </a:rPr>
              <a:t>IMPORTANTE: Respecto a la Solución</a:t>
            </a:r>
            <a:endParaRPr lang="es-ES_tradnl" altLang="es-CL" sz="4200" dirty="0" smtClean="0">
              <a:latin typeface="Arial" panose="020B0604020202020204" pitchFamily="34" charset="0"/>
            </a:endParaRPr>
          </a:p>
        </p:txBody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552" y="2636912"/>
            <a:ext cx="8278813" cy="4009914"/>
          </a:xfrm>
        </p:spPr>
        <p:txBody>
          <a:bodyPr/>
          <a:lstStyle/>
          <a:p>
            <a:pPr marL="128588" eaLnBrk="1" hangingPunct="1">
              <a:spcBef>
                <a:spcPct val="40000"/>
              </a:spcBef>
              <a:spcAft>
                <a:spcPct val="50000"/>
              </a:spcAft>
              <a:buFontTx/>
              <a:buNone/>
              <a:defRPr/>
            </a:pPr>
            <a:r>
              <a:rPr lang="es-ES" b="1" dirty="0" smtClean="0">
                <a:solidFill>
                  <a:schemeClr val="tx1"/>
                </a:solidFill>
                <a:latin typeface="Arial" charset="0"/>
              </a:rPr>
              <a:t>Aspectos Fundamentales </a:t>
            </a:r>
            <a:r>
              <a:rPr lang="es-ES" dirty="0" smtClean="0">
                <a:solidFill>
                  <a:schemeClr val="tx1"/>
                </a:solidFill>
                <a:latin typeface="Arial" charset="0"/>
              </a:rPr>
              <a:t>de la Solución:</a:t>
            </a:r>
          </a:p>
          <a:p>
            <a:pPr marL="460375" indent="-233363">
              <a:spcBef>
                <a:spcPct val="40000"/>
              </a:spcBef>
              <a:spcAft>
                <a:spcPct val="50000"/>
              </a:spcAft>
              <a:buFontTx/>
              <a:buChar char="-"/>
              <a:defRPr/>
            </a:pPr>
            <a:r>
              <a:rPr lang="es-ES" i="1" dirty="0">
                <a:solidFill>
                  <a:schemeClr val="tx1"/>
                </a:solidFill>
                <a:latin typeface="Arial" charset="0"/>
              </a:rPr>
              <a:t>Usabilidad</a:t>
            </a:r>
          </a:p>
          <a:p>
            <a:pPr marL="460375" indent="-233363" eaLnBrk="1" hangingPunct="1">
              <a:spcBef>
                <a:spcPct val="40000"/>
              </a:spcBef>
              <a:spcAft>
                <a:spcPct val="50000"/>
              </a:spcAft>
              <a:buFontTx/>
              <a:buChar char="-"/>
              <a:defRPr/>
            </a:pPr>
            <a:r>
              <a:rPr lang="es-ES" i="1" dirty="0" smtClean="0">
                <a:solidFill>
                  <a:schemeClr val="tx1"/>
                </a:solidFill>
                <a:latin typeface="Arial" charset="0"/>
              </a:rPr>
              <a:t>Utilidad</a:t>
            </a:r>
            <a:endParaRPr lang="es-ES" i="1" dirty="0">
              <a:solidFill>
                <a:schemeClr val="tx1"/>
              </a:solidFill>
              <a:latin typeface="Arial" charset="0"/>
            </a:endParaRPr>
          </a:p>
          <a:p>
            <a:pPr marL="460375" indent="-233363" eaLnBrk="1" hangingPunct="1">
              <a:spcBef>
                <a:spcPct val="40000"/>
              </a:spcBef>
              <a:spcAft>
                <a:spcPts val="600"/>
              </a:spcAft>
              <a:buFontTx/>
              <a:buChar char="-"/>
              <a:defRPr/>
            </a:pPr>
            <a:r>
              <a:rPr lang="es-ES" dirty="0" smtClean="0">
                <a:solidFill>
                  <a:schemeClr val="tx1"/>
                </a:solidFill>
                <a:latin typeface="Arial" charset="0"/>
              </a:rPr>
              <a:t>… después viene el resto. </a:t>
            </a:r>
            <a:endParaRPr lang="es-ES" sz="2000" dirty="0" smtClean="0">
              <a:solidFill>
                <a:schemeClr val="tx1"/>
              </a:solidFill>
              <a:latin typeface="Arial" charset="0"/>
            </a:endParaRPr>
          </a:p>
          <a:p>
            <a:pPr eaLnBrk="1" hangingPunct="1">
              <a:spcBef>
                <a:spcPct val="40000"/>
              </a:spcBef>
              <a:spcAft>
                <a:spcPct val="40000"/>
              </a:spcAft>
              <a:buFontTx/>
              <a:buNone/>
              <a:defRPr/>
            </a:pPr>
            <a:endParaRPr lang="es-ES" dirty="0" smtClean="0">
              <a:solidFill>
                <a:schemeClr val="tx1"/>
              </a:solidFill>
              <a:latin typeface="Arial" charset="0"/>
            </a:endParaRPr>
          </a:p>
        </p:txBody>
      </p:sp>
      <p:pic>
        <p:nvPicPr>
          <p:cNvPr id="41989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2913" y="3251200"/>
            <a:ext cx="3621087" cy="361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570672" y="1340768"/>
            <a:ext cx="8425061" cy="8281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74320" indent="-3429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48640" indent="-54864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0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22960" indent="-82296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97280" indent="-109728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2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4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6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8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ct val="40000"/>
              </a:spcBef>
              <a:spcAft>
                <a:spcPct val="50000"/>
              </a:spcAft>
              <a:buFontTx/>
              <a:buNone/>
              <a:defRPr/>
            </a:pPr>
            <a:r>
              <a:rPr lang="es-ES" b="1" dirty="0" smtClean="0">
                <a:latin typeface="Arial" charset="0"/>
              </a:rPr>
              <a:t>Enfocarse</a:t>
            </a:r>
            <a:r>
              <a:rPr lang="es-ES" dirty="0" smtClean="0">
                <a:latin typeface="Arial" charset="0"/>
              </a:rPr>
              <a:t> en hacer que el producto logre</a:t>
            </a:r>
            <a:r>
              <a:rPr lang="es-ES" dirty="0" smtClean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s-ES" b="1" dirty="0" smtClean="0">
                <a:solidFill>
                  <a:schemeClr val="tx1"/>
                </a:solidFill>
                <a:latin typeface="Arial" charset="0"/>
              </a:rPr>
              <a:t>“impacto” </a:t>
            </a:r>
            <a:r>
              <a:rPr lang="es-ES" dirty="0" smtClean="0">
                <a:solidFill>
                  <a:schemeClr val="tx1"/>
                </a:solidFill>
                <a:latin typeface="Arial" charset="0"/>
              </a:rPr>
              <a:t>en la organización y en el negocio. </a:t>
            </a:r>
          </a:p>
        </p:txBody>
      </p:sp>
    </p:spTree>
    <p:extLst>
      <p:ext uri="{BB962C8B-B14F-4D97-AF65-F5344CB8AC3E}">
        <p14:creationId xmlns:p14="http://schemas.microsoft.com/office/powerpoint/2010/main" val="3394139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4 Elipse"/>
          <p:cNvSpPr>
            <a:spLocks noChangeArrowheads="1"/>
          </p:cNvSpPr>
          <p:nvPr/>
        </p:nvSpPr>
        <p:spPr bwMode="auto">
          <a:xfrm>
            <a:off x="1331913" y="1052513"/>
            <a:ext cx="6985000" cy="5761037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s-CL" altLang="es-CL" sz="200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CL" altLang="es-CL" sz="200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CL" altLang="es-CL" sz="200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CL" altLang="es-CL" sz="200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CL" altLang="es-CL" sz="200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CL" altLang="es-CL" sz="200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CL" altLang="es-CL" sz="200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CL" altLang="es-CL" sz="200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CL" altLang="es-CL" sz="200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CL" altLang="es-CL" sz="200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CL" altLang="es-CL" sz="200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CL" altLang="es-CL" sz="200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CL" altLang="es-CL" sz="200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CL" altLang="es-CL" sz="200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CL" altLang="es-CL" sz="200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CL" altLang="es-CL" sz="200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CL" altLang="es-CL" sz="20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Requisitos </a:t>
            </a:r>
            <a:r>
              <a:rPr lang="es-CL" altLang="es-CL" sz="2000" b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deseables</a:t>
            </a:r>
            <a:r>
              <a:rPr lang="es-CL" altLang="es-CL" sz="20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CL" altLang="es-CL" sz="20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(si nos sobra tiempo)</a:t>
            </a:r>
          </a:p>
        </p:txBody>
      </p:sp>
      <p:sp>
        <p:nvSpPr>
          <p:cNvPr id="5" name="4 Elipse"/>
          <p:cNvSpPr/>
          <p:nvPr/>
        </p:nvSpPr>
        <p:spPr bwMode="auto">
          <a:xfrm>
            <a:off x="2411413" y="1844675"/>
            <a:ext cx="4897437" cy="4105275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endParaRPr lang="es-CL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defRPr/>
            </a:pPr>
            <a:endParaRPr lang="es-CL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defRPr/>
            </a:pPr>
            <a:endParaRPr lang="es-CL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defRPr/>
            </a:pPr>
            <a:endParaRPr lang="es-CL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defRPr/>
            </a:pPr>
            <a:endParaRPr lang="es-CL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defRPr/>
            </a:pPr>
            <a:endParaRPr lang="es-CL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defRPr/>
            </a:pPr>
            <a:endParaRPr lang="es-CL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defRPr/>
            </a:pPr>
            <a:endParaRPr lang="es-CL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defRPr/>
            </a:pPr>
            <a:endParaRPr lang="es-CL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defRPr/>
            </a:pPr>
            <a:endParaRPr lang="es-CL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defRPr/>
            </a:pPr>
            <a:r>
              <a:rPr lang="es-CL" sz="2000" dirty="0">
                <a:latin typeface="Arial" panose="020B0604020202020204" pitchFamily="34" charset="0"/>
                <a:cs typeface="Arial" panose="020B0604020202020204" pitchFamily="34" charset="0"/>
              </a:rPr>
              <a:t>Requisitos </a:t>
            </a:r>
            <a:r>
              <a:rPr lang="es-CL" sz="2000" b="1" dirty="0">
                <a:latin typeface="Arial" panose="020B0604020202020204" pitchFamily="34" charset="0"/>
                <a:cs typeface="Arial" panose="020B0604020202020204" pitchFamily="34" charset="0"/>
              </a:rPr>
              <a:t>no mandatorios, </a:t>
            </a:r>
            <a:r>
              <a:rPr lang="es-CL" sz="2000" dirty="0">
                <a:latin typeface="Arial" panose="020B0604020202020204" pitchFamily="34" charset="0"/>
                <a:cs typeface="Arial" panose="020B0604020202020204" pitchFamily="34" charset="0"/>
              </a:rPr>
              <a:t>pero</a:t>
            </a:r>
            <a:r>
              <a:rPr lang="es-CL" sz="2000" b="1" dirty="0">
                <a:latin typeface="Arial" panose="020B0604020202020204" pitchFamily="34" charset="0"/>
                <a:cs typeface="Arial" panose="020B0604020202020204" pitchFamily="34" charset="0"/>
              </a:rPr>
              <a:t> comprometidos</a:t>
            </a:r>
          </a:p>
          <a:p>
            <a:pPr algn="ctr" eaLnBrk="1" hangingPunct="1">
              <a:defRPr/>
            </a:pPr>
            <a:r>
              <a:rPr lang="es-CL" sz="2000" dirty="0">
                <a:latin typeface="Arial" panose="020B0604020202020204" pitchFamily="34" charset="0"/>
                <a:cs typeface="Arial" panose="020B0604020202020204" pitchFamily="34" charset="0"/>
              </a:rPr>
              <a:t>en el proyecto</a:t>
            </a:r>
          </a:p>
        </p:txBody>
      </p:sp>
      <p:sp>
        <p:nvSpPr>
          <p:cNvPr id="50180" name="3 Elipse"/>
          <p:cNvSpPr>
            <a:spLocks noChangeArrowheads="1"/>
          </p:cNvSpPr>
          <p:nvPr/>
        </p:nvSpPr>
        <p:spPr bwMode="auto">
          <a:xfrm>
            <a:off x="3492500" y="2817813"/>
            <a:ext cx="2592388" cy="2087562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CL" altLang="es-CL" sz="20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Requisitos </a:t>
            </a:r>
            <a:r>
              <a:rPr lang="es-CL" altLang="es-CL" sz="2000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 </a:t>
            </a:r>
            <a:r>
              <a:rPr lang="es-CL" altLang="es-CL" sz="2000" b="1" u="sng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CORE del Proyecto</a:t>
            </a:r>
          </a:p>
        </p:txBody>
      </p:sp>
      <p:sp>
        <p:nvSpPr>
          <p:cNvPr id="50181" name="Rectangle 2"/>
          <p:cNvSpPr>
            <a:spLocks noGrp="1" noChangeArrowheads="1"/>
          </p:cNvSpPr>
          <p:nvPr>
            <p:ph type="title"/>
          </p:nvPr>
        </p:nvSpPr>
        <p:spPr>
          <a:xfrm>
            <a:off x="1" y="-17463"/>
            <a:ext cx="9150350" cy="1143001"/>
          </a:xfrm>
        </p:spPr>
        <p:txBody>
          <a:bodyPr>
            <a:normAutofit fontScale="90000"/>
          </a:bodyPr>
          <a:lstStyle/>
          <a:p>
            <a:pPr eaLnBrk="1" hangingPunct="1">
              <a:lnSpc>
                <a:spcPct val="80000"/>
              </a:lnSpc>
            </a:pPr>
            <a:r>
              <a:rPr lang="es-ES" altLang="es-CL" dirty="0" smtClean="0">
                <a:latin typeface="Arial" panose="020B0604020202020204" pitchFamily="34" charset="0"/>
              </a:rPr>
              <a:t>Finalmente… Debemos Identificar y Priorizar las Funcionalidades…</a:t>
            </a:r>
          </a:p>
        </p:txBody>
      </p:sp>
    </p:spTree>
    <p:extLst>
      <p:ext uri="{BB962C8B-B14F-4D97-AF65-F5344CB8AC3E}">
        <p14:creationId xmlns:p14="http://schemas.microsoft.com/office/powerpoint/2010/main" val="1814432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11560" y="2780928"/>
            <a:ext cx="8079581" cy="1658198"/>
          </a:xfrm>
          <a:noFill/>
        </p:spPr>
        <p:txBody>
          <a:bodyPr>
            <a:normAutofit/>
          </a:bodyPr>
          <a:lstStyle/>
          <a:p>
            <a:pPr algn="ctr"/>
            <a:r>
              <a:rPr lang="es-CL" sz="5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Producto Mínimo Viable</a:t>
            </a:r>
            <a:endParaRPr lang="en-US" sz="5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Objeto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9137330"/>
              </p:ext>
            </p:extLst>
          </p:nvPr>
        </p:nvGraphicFramePr>
        <p:xfrm>
          <a:off x="3923928" y="1628800"/>
          <a:ext cx="1102830" cy="10708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07" name="Imagen de mapa de bits" r:id="rId3" imgW="2190600" imgH="2127240" progId="Paint.Picture">
                  <p:embed/>
                </p:oleObj>
              </mc:Choice>
              <mc:Fallback>
                <p:oleObj name="Imagen de mapa de bits" r:id="rId3" imgW="2190600" imgH="2127240" progId="Paint.Picture">
                  <p:embed/>
                  <p:pic>
                    <p:nvPicPr>
                      <p:cNvPr id="2" name="Objeto 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923928" y="1628800"/>
                        <a:ext cx="1102830" cy="107086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89161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7" name="Rectangle 2"/>
          <p:cNvSpPr>
            <a:spLocks noGrp="1" noChangeArrowheads="1"/>
          </p:cNvSpPr>
          <p:nvPr>
            <p:ph type="title"/>
          </p:nvPr>
        </p:nvSpPr>
        <p:spPr>
          <a:xfrm>
            <a:off x="611559" y="180874"/>
            <a:ext cx="8532441" cy="1418927"/>
          </a:xfrm>
        </p:spPr>
        <p:txBody>
          <a:bodyPr>
            <a:noAutofit/>
          </a:bodyPr>
          <a:lstStyle/>
          <a:p>
            <a:pPr eaLnBrk="1" hangingPunct="1"/>
            <a:r>
              <a:rPr lang="es-ES" altLang="es-CL" dirty="0" smtClean="0">
                <a:latin typeface="Arial" panose="020B0604020202020204" pitchFamily="34" charset="0"/>
                <a:cs typeface="Arial" panose="020B0604020202020204" pitchFamily="34" charset="0"/>
              </a:rPr>
              <a:t>El MVP en Contexto</a:t>
            </a:r>
            <a:endParaRPr lang="es-ES_tradnl" altLang="es-CL" dirty="0" smtClean="0">
              <a:latin typeface="Arial" panose="020B0604020202020204" pitchFamily="34" charset="0"/>
            </a:endParaRPr>
          </a:p>
        </p:txBody>
      </p:sp>
      <p:sp>
        <p:nvSpPr>
          <p:cNvPr id="30725" name="Oval 4"/>
          <p:cNvSpPr>
            <a:spLocks noChangeArrowheads="1"/>
          </p:cNvSpPr>
          <p:nvPr/>
        </p:nvSpPr>
        <p:spPr bwMode="auto">
          <a:xfrm>
            <a:off x="2860849" y="2311697"/>
            <a:ext cx="2233612" cy="792163"/>
          </a:xfrm>
          <a:prstGeom prst="ellipse">
            <a:avLst/>
          </a:prstGeom>
          <a:solidFill>
            <a:schemeClr val="accent5">
              <a:lumMod val="2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CONTEXTO </a:t>
            </a:r>
          </a:p>
          <a:p>
            <a:pPr algn="ctr">
              <a:defRPr/>
            </a:pPr>
            <a:r>
              <a:rPr lang="en-US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del </a:t>
            </a:r>
            <a:r>
              <a:rPr lang="en-US" sz="20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proyecto</a:t>
            </a:r>
            <a:endParaRPr lang="en-US" sz="2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7590" name="Oval 6"/>
          <p:cNvSpPr>
            <a:spLocks noChangeArrowheads="1"/>
          </p:cNvSpPr>
          <p:nvPr/>
        </p:nvSpPr>
        <p:spPr bwMode="auto">
          <a:xfrm>
            <a:off x="827584" y="3356992"/>
            <a:ext cx="2593652" cy="919361"/>
          </a:xfrm>
          <a:prstGeom prst="ellipse">
            <a:avLst/>
          </a:prstGeom>
          <a:solidFill>
            <a:srgbClr val="CC99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s-C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PROBLEMA /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s-C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OPORTUNIDAD</a:t>
            </a:r>
            <a:endParaRPr lang="en-US" altLang="es-CL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592" name="Line 9"/>
          <p:cNvSpPr>
            <a:spLocks noChangeShapeType="1"/>
          </p:cNvSpPr>
          <p:nvPr/>
        </p:nvSpPr>
        <p:spPr bwMode="auto">
          <a:xfrm>
            <a:off x="4805536" y="2959397"/>
            <a:ext cx="1062038" cy="1423988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 type="none" w="lg" len="lg"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7593" name="Line 10"/>
          <p:cNvSpPr>
            <a:spLocks noChangeShapeType="1"/>
          </p:cNvSpPr>
          <p:nvPr/>
        </p:nvSpPr>
        <p:spPr bwMode="auto">
          <a:xfrm flipH="1">
            <a:off x="2581449" y="2959397"/>
            <a:ext cx="566737" cy="423863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27" name="Oval 7"/>
          <p:cNvSpPr>
            <a:spLocks noChangeArrowheads="1"/>
          </p:cNvSpPr>
          <p:nvPr/>
        </p:nvSpPr>
        <p:spPr bwMode="auto">
          <a:xfrm>
            <a:off x="5710412" y="5309691"/>
            <a:ext cx="2514600" cy="792162"/>
          </a:xfrm>
          <a:prstGeom prst="ellipse">
            <a:avLst/>
          </a:prstGeom>
          <a:solidFill>
            <a:schemeClr val="bg2">
              <a:lumMod val="7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s-C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ALCANCE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s-C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del </a:t>
            </a:r>
            <a:r>
              <a:rPr lang="en-US" altLang="es-CL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producto</a:t>
            </a:r>
            <a:endParaRPr lang="en-US" altLang="es-CL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228" name="Oval 7"/>
          <p:cNvSpPr>
            <a:spLocks noChangeArrowheads="1"/>
          </p:cNvSpPr>
          <p:nvPr/>
        </p:nvSpPr>
        <p:spPr bwMode="auto">
          <a:xfrm>
            <a:off x="3885104" y="5245884"/>
            <a:ext cx="1808163" cy="792162"/>
          </a:xfrm>
          <a:prstGeom prst="ellipse">
            <a:avLst/>
          </a:prstGeom>
          <a:solidFill>
            <a:schemeClr val="bg2">
              <a:lumMod val="7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CL" altLang="es-C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OBJETIVO</a:t>
            </a:r>
            <a:endParaRPr lang="en-US" altLang="es-CL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229" name="Line 9"/>
          <p:cNvSpPr>
            <a:spLocks noChangeShapeType="1"/>
          </p:cNvSpPr>
          <p:nvPr/>
        </p:nvSpPr>
        <p:spPr bwMode="auto">
          <a:xfrm>
            <a:off x="6749355" y="4932386"/>
            <a:ext cx="135807" cy="365608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30" name="Line 9"/>
          <p:cNvSpPr>
            <a:spLocks noChangeShapeType="1"/>
          </p:cNvSpPr>
          <p:nvPr/>
        </p:nvSpPr>
        <p:spPr bwMode="auto">
          <a:xfrm flipH="1">
            <a:off x="5370686" y="5153322"/>
            <a:ext cx="149225" cy="166688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7598" name="Line 9"/>
          <p:cNvSpPr>
            <a:spLocks noChangeShapeType="1"/>
          </p:cNvSpPr>
          <p:nvPr/>
        </p:nvSpPr>
        <p:spPr bwMode="auto">
          <a:xfrm>
            <a:off x="3421236" y="3840460"/>
            <a:ext cx="1455738" cy="7493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 type="none" w="lg" len="lg"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7591" name="Oval 7"/>
          <p:cNvSpPr>
            <a:spLocks noChangeArrowheads="1"/>
          </p:cNvSpPr>
          <p:nvPr/>
        </p:nvSpPr>
        <p:spPr bwMode="auto">
          <a:xfrm>
            <a:off x="4805536" y="4377035"/>
            <a:ext cx="2233613" cy="792162"/>
          </a:xfrm>
          <a:prstGeom prst="ellipse">
            <a:avLst/>
          </a:prstGeom>
          <a:solidFill>
            <a:srgbClr val="7CBF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s-CL"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SOLUCION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s-CL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altLang="es-CL" sz="2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desarrollar</a:t>
            </a:r>
            <a:endParaRPr lang="en-US" altLang="es-CL" sz="2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ángulo redondeado 15"/>
          <p:cNvSpPr/>
          <p:nvPr/>
        </p:nvSpPr>
        <p:spPr>
          <a:xfrm>
            <a:off x="3811098" y="4142653"/>
            <a:ext cx="4413913" cy="2094659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uadroTexto 16"/>
          <p:cNvSpPr txBox="1"/>
          <p:nvPr/>
        </p:nvSpPr>
        <p:spPr>
          <a:xfrm>
            <a:off x="6017602" y="3335632"/>
            <a:ext cx="21171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400" b="1" dirty="0" smtClean="0">
                <a:solidFill>
                  <a:srgbClr val="FF0000"/>
                </a:solidFill>
              </a:rPr>
              <a:t>Producto Mínimo Viable</a:t>
            </a:r>
            <a:endParaRPr lang="en-US" sz="2400" b="1" dirty="0">
              <a:solidFill>
                <a:srgbClr val="FF0000"/>
              </a:solidFill>
            </a:endParaRPr>
          </a:p>
        </p:txBody>
      </p:sp>
      <p:graphicFrame>
        <p:nvGraphicFramePr>
          <p:cNvPr id="15" name="Objeto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35085323"/>
              </p:ext>
            </p:extLst>
          </p:nvPr>
        </p:nvGraphicFramePr>
        <p:xfrm>
          <a:off x="8041170" y="26578"/>
          <a:ext cx="1102830" cy="10708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31" name="Imagen de mapa de bits" r:id="rId4" imgW="2190600" imgH="2127240" progId="Paint.Picture">
                  <p:embed/>
                </p:oleObj>
              </mc:Choice>
              <mc:Fallback>
                <p:oleObj name="Imagen de mapa de bits" r:id="rId4" imgW="2190600" imgH="2127240" progId="Paint.Picture">
                  <p:embed/>
                  <p:pic>
                    <p:nvPicPr>
                      <p:cNvPr id="2" name="Objeto 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041170" y="26578"/>
                        <a:ext cx="1102830" cy="107086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67510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6760"/>
            <a:ext cx="8280920" cy="1658937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altLang="es-CL" dirty="0" smtClean="0">
                <a:latin typeface="Arial" panose="020B0604020202020204" pitchFamily="34" charset="0"/>
              </a:rPr>
              <a:t>¿Qué es un Producto Mínimo Viable (o MVP)?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>
          <a:xfrm>
            <a:off x="827585" y="1916832"/>
            <a:ext cx="7920879" cy="2952328"/>
          </a:xfrm>
        </p:spPr>
        <p:txBody>
          <a:bodyPr>
            <a:noAutofit/>
          </a:bodyPr>
          <a:lstStyle/>
          <a:p>
            <a:pPr marL="520700" indent="-342900" eaLnBrk="1" hangingPunct="1">
              <a:lnSpc>
                <a:spcPct val="100000"/>
              </a:lnSpc>
              <a:spcAft>
                <a:spcPct val="40000"/>
              </a:spcAft>
              <a:buFont typeface="Arial" panose="020B0604020202020204" pitchFamily="34" charset="0"/>
              <a:buChar char="-"/>
            </a:pPr>
            <a:r>
              <a:rPr lang="es-ES" altLang="es-CL" sz="2800" dirty="0" smtClean="0">
                <a:latin typeface="Arial" panose="020B0604020202020204" pitchFamily="34" charset="0"/>
              </a:rPr>
              <a:t>Es un producto que se sirve para que un usuario real resuelva un problema o aproveche una oportunidad.</a:t>
            </a:r>
          </a:p>
          <a:p>
            <a:pPr marL="520700" indent="-342900" eaLnBrk="1" hangingPunct="1">
              <a:lnSpc>
                <a:spcPct val="100000"/>
              </a:lnSpc>
              <a:spcAft>
                <a:spcPct val="40000"/>
              </a:spcAft>
              <a:buFont typeface="Arial" panose="020B0604020202020204" pitchFamily="34" charset="0"/>
              <a:buChar char="-"/>
            </a:pPr>
            <a:r>
              <a:rPr lang="es-ES" altLang="es-CL" sz="2800" dirty="0" smtClean="0">
                <a:latin typeface="Arial" panose="020B0604020202020204" pitchFamily="34" charset="0"/>
              </a:rPr>
              <a:t>Producto usable y útil.</a:t>
            </a:r>
          </a:p>
          <a:p>
            <a:pPr marL="520700" indent="-342900" eaLnBrk="1" hangingPunct="1">
              <a:lnSpc>
                <a:spcPct val="100000"/>
              </a:lnSpc>
              <a:spcAft>
                <a:spcPct val="40000"/>
              </a:spcAft>
              <a:buFont typeface="Arial" panose="020B0604020202020204" pitchFamily="34" charset="0"/>
              <a:buChar char="-"/>
            </a:pPr>
            <a:r>
              <a:rPr lang="es-ES" sz="2800" dirty="0">
                <a:latin typeface="Arial" panose="020B0604020202020204" pitchFamily="34" charset="0"/>
              </a:rPr>
              <a:t>Es un </a:t>
            </a:r>
            <a:r>
              <a:rPr lang="es-ES" sz="2800" dirty="0">
                <a:solidFill>
                  <a:srgbClr val="00B0F0"/>
                </a:solidFill>
                <a:latin typeface="Arial" panose="020B0604020202020204" pitchFamily="34" charset="0"/>
              </a:rPr>
              <a:t>producto vivo</a:t>
            </a:r>
            <a:r>
              <a:rPr lang="es-ES" sz="2800" dirty="0">
                <a:latin typeface="Arial" panose="020B0604020202020204" pitchFamily="34" charset="0"/>
              </a:rPr>
              <a:t>, que </a:t>
            </a:r>
            <a:r>
              <a:rPr lang="es-ES" sz="2800" dirty="0" smtClean="0">
                <a:latin typeface="Arial" panose="020B0604020202020204" pitchFamily="34" charset="0"/>
              </a:rPr>
              <a:t>entrega retroalimentación </a:t>
            </a:r>
            <a:r>
              <a:rPr lang="es-ES" sz="2800" dirty="0">
                <a:latin typeface="Arial" panose="020B0604020202020204" pitchFamily="34" charset="0"/>
              </a:rPr>
              <a:t>para el desarrollo </a:t>
            </a:r>
            <a:r>
              <a:rPr lang="es-ES" sz="2800" dirty="0" smtClean="0">
                <a:latin typeface="Arial" panose="020B0604020202020204" pitchFamily="34" charset="0"/>
              </a:rPr>
              <a:t>futuro.</a:t>
            </a:r>
            <a:endParaRPr lang="es-ES" altLang="es-CL" sz="2800" dirty="0" smtClean="0">
              <a:latin typeface="Arial" panose="020B0604020202020204" pitchFamily="34" charset="0"/>
            </a:endParaRPr>
          </a:p>
          <a:p>
            <a:pPr marL="177800" indent="0" eaLnBrk="1" hangingPunct="1">
              <a:lnSpc>
                <a:spcPct val="100000"/>
              </a:lnSpc>
              <a:spcAft>
                <a:spcPct val="40000"/>
              </a:spcAft>
              <a:buNone/>
            </a:pPr>
            <a:endParaRPr lang="es-ES" altLang="es-CL" sz="2800" dirty="0" smtClean="0">
              <a:latin typeface="Arial" panose="020B06040202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7704" y="5301208"/>
            <a:ext cx="1657350" cy="1381125"/>
          </a:xfrm>
          <a:prstGeom prst="rect">
            <a:avLst/>
          </a:prstGeom>
        </p:spPr>
      </p:pic>
      <p:graphicFrame>
        <p:nvGraphicFramePr>
          <p:cNvPr id="3" name="Objeto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51695905"/>
              </p:ext>
            </p:extLst>
          </p:nvPr>
        </p:nvGraphicFramePr>
        <p:xfrm>
          <a:off x="3923928" y="5437348"/>
          <a:ext cx="1519204" cy="11088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69" name="Imagen de mapa de bits" r:id="rId5" imgW="2209680" imgH="1612800" progId="Paint.Picture">
                  <p:embed/>
                </p:oleObj>
              </mc:Choice>
              <mc:Fallback>
                <p:oleObj name="Imagen de mapa de bits" r:id="rId5" imgW="2209680" imgH="161280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923928" y="5437348"/>
                        <a:ext cx="1519204" cy="110884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23678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611560" y="14289"/>
            <a:ext cx="8280920" cy="1326480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altLang="es-CL" dirty="0" smtClean="0">
                <a:latin typeface="Arial" panose="020B0604020202020204" pitchFamily="34" charset="0"/>
              </a:rPr>
              <a:t>¿Cómo se desarrolla un MVP?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>
          <a:xfrm>
            <a:off x="580066" y="1268760"/>
            <a:ext cx="8168397" cy="5173345"/>
          </a:xfrm>
        </p:spPr>
        <p:txBody>
          <a:bodyPr>
            <a:noAutofit/>
          </a:bodyPr>
          <a:lstStyle/>
          <a:p>
            <a:pPr marL="177800" indent="0" eaLnBrk="1" hangingPunct="1">
              <a:lnSpc>
                <a:spcPct val="120000"/>
              </a:lnSpc>
              <a:spcAft>
                <a:spcPct val="40000"/>
              </a:spcAft>
              <a:buNone/>
            </a:pPr>
            <a:r>
              <a:rPr lang="es-ES" altLang="es-CL" sz="2600" dirty="0" smtClean="0">
                <a:solidFill>
                  <a:srgbClr val="00B0F0"/>
                </a:solidFill>
                <a:latin typeface="Arial" panose="020B0604020202020204" pitchFamily="34" charset="0"/>
              </a:rPr>
              <a:t>Se desarrolla de forma incremental</a:t>
            </a:r>
            <a:r>
              <a:rPr lang="es-ES" altLang="es-CL" sz="2600" dirty="0" smtClean="0">
                <a:latin typeface="Arial" panose="020B0604020202020204" pitchFamily="34" charset="0"/>
              </a:rPr>
              <a:t>… OJO, pero no cualquier sabor de “incremental”.</a:t>
            </a:r>
          </a:p>
          <a:p>
            <a:pPr marL="177800" indent="0" eaLnBrk="1" hangingPunct="1">
              <a:lnSpc>
                <a:spcPct val="120000"/>
              </a:lnSpc>
              <a:spcAft>
                <a:spcPct val="40000"/>
              </a:spcAft>
              <a:buNone/>
            </a:pPr>
            <a:endParaRPr lang="es-ES" altLang="es-CL" sz="2600" dirty="0">
              <a:latin typeface="Arial" panose="020B0604020202020204" pitchFamily="34" charset="0"/>
            </a:endParaRPr>
          </a:p>
          <a:p>
            <a:pPr marL="177800" indent="0" eaLnBrk="1" hangingPunct="1">
              <a:lnSpc>
                <a:spcPct val="120000"/>
              </a:lnSpc>
              <a:spcAft>
                <a:spcPct val="40000"/>
              </a:spcAft>
              <a:buNone/>
            </a:pPr>
            <a:endParaRPr lang="es-ES" altLang="es-CL" sz="2600" dirty="0" smtClean="0">
              <a:latin typeface="Arial" panose="020B0604020202020204" pitchFamily="34" charset="0"/>
            </a:endParaRPr>
          </a:p>
          <a:p>
            <a:pPr marL="177800" indent="0" eaLnBrk="1" hangingPunct="1">
              <a:lnSpc>
                <a:spcPct val="120000"/>
              </a:lnSpc>
              <a:spcAft>
                <a:spcPct val="40000"/>
              </a:spcAft>
              <a:buNone/>
            </a:pPr>
            <a:endParaRPr lang="es-ES" altLang="es-CL" sz="2600" dirty="0">
              <a:latin typeface="Arial" panose="020B0604020202020204" pitchFamily="34" charset="0"/>
            </a:endParaRPr>
          </a:p>
          <a:p>
            <a:pPr marL="177800" indent="0" eaLnBrk="1" hangingPunct="1">
              <a:lnSpc>
                <a:spcPct val="120000"/>
              </a:lnSpc>
              <a:spcAft>
                <a:spcPct val="40000"/>
              </a:spcAft>
              <a:buNone/>
            </a:pPr>
            <a:endParaRPr lang="es-ES" altLang="es-CL" sz="2600" dirty="0" smtClean="0">
              <a:latin typeface="Arial" panose="020B0604020202020204" pitchFamily="34" charset="0"/>
            </a:endParaRPr>
          </a:p>
          <a:p>
            <a:pPr marL="177800" indent="0" eaLnBrk="1" hangingPunct="1">
              <a:lnSpc>
                <a:spcPct val="120000"/>
              </a:lnSpc>
              <a:spcAft>
                <a:spcPct val="40000"/>
              </a:spcAft>
              <a:buNone/>
            </a:pPr>
            <a:r>
              <a:rPr lang="es-ES" altLang="es-CL" sz="2600" dirty="0" smtClean="0">
                <a:latin typeface="Arial" panose="020B0604020202020204" pitchFamily="34" charset="0"/>
              </a:rPr>
              <a:t>Notar que hay un </a:t>
            </a:r>
            <a:r>
              <a:rPr lang="es-ES" altLang="es-CL" sz="2600" dirty="0" smtClean="0">
                <a:solidFill>
                  <a:srgbClr val="00B0F0"/>
                </a:solidFill>
                <a:latin typeface="Arial" panose="020B0604020202020204" pitchFamily="34" charset="0"/>
              </a:rPr>
              <a:t>“as </a:t>
            </a:r>
            <a:r>
              <a:rPr lang="es-ES" altLang="es-CL" sz="2600" dirty="0" err="1" smtClean="0">
                <a:solidFill>
                  <a:srgbClr val="00B0F0"/>
                </a:solidFill>
                <a:latin typeface="Arial" panose="020B0604020202020204" pitchFamily="34" charset="0"/>
              </a:rPr>
              <a:t>is</a:t>
            </a:r>
            <a:r>
              <a:rPr lang="es-ES" altLang="es-CL" sz="2600" dirty="0" smtClean="0">
                <a:solidFill>
                  <a:srgbClr val="00B0F0"/>
                </a:solidFill>
                <a:latin typeface="Arial" panose="020B0604020202020204" pitchFamily="34" charset="0"/>
              </a:rPr>
              <a:t>” </a:t>
            </a:r>
            <a:r>
              <a:rPr lang="es-ES" altLang="es-CL" sz="2600" dirty="0" smtClean="0">
                <a:latin typeface="Arial" panose="020B0604020202020204" pitchFamily="34" charset="0"/>
              </a:rPr>
              <a:t>y un </a:t>
            </a:r>
            <a:r>
              <a:rPr lang="es-ES" altLang="es-CL" sz="2600" dirty="0" smtClean="0">
                <a:solidFill>
                  <a:srgbClr val="00B0F0"/>
                </a:solidFill>
                <a:latin typeface="Arial" panose="020B0604020202020204" pitchFamily="34" charset="0"/>
              </a:rPr>
              <a:t>“to be”</a:t>
            </a:r>
            <a:r>
              <a:rPr lang="es-ES" altLang="es-CL" sz="2600" dirty="0" smtClean="0">
                <a:solidFill>
                  <a:schemeClr val="tx1"/>
                </a:solidFill>
                <a:latin typeface="Arial" panose="020B0604020202020204" pitchFamily="34" charset="0"/>
              </a:rPr>
              <a:t>, y que </a:t>
            </a:r>
            <a:r>
              <a:rPr lang="es-ES" altLang="es-CL" sz="2600" dirty="0" smtClean="0">
                <a:latin typeface="Arial" panose="020B0604020202020204" pitchFamily="34" charset="0"/>
              </a:rPr>
              <a:t>ambos evolucionan en el tiempo.</a:t>
            </a:r>
            <a:endParaRPr lang="es-ES" altLang="es-CL" sz="2600" dirty="0">
              <a:latin typeface="Arial" panose="020B06040202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3768" y="2492896"/>
            <a:ext cx="4077295" cy="3038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963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1"/>
            <a:ext cx="8280920" cy="1412776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s-ES" altLang="es-CL" dirty="0" smtClean="0">
                <a:latin typeface="Arial" panose="020B0604020202020204" pitchFamily="34" charset="0"/>
              </a:rPr>
              <a:t>¿Cómo se desarrolla un MVP?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7624" y="1412776"/>
            <a:ext cx="6534894" cy="4372439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1331640" y="6309320"/>
            <a:ext cx="75695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El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desarrollo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de un MVP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es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evolutivo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-incremental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0913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683568" y="-27384"/>
            <a:ext cx="7770813" cy="1141413"/>
          </a:xfrm>
        </p:spPr>
        <p:txBody>
          <a:bodyPr/>
          <a:lstStyle/>
          <a:p>
            <a:pPr eaLnBrk="1" hangingPunct="1"/>
            <a:r>
              <a:rPr lang="es-ES" altLang="es-CL" sz="4400" dirty="0">
                <a:latin typeface="Arial" charset="0"/>
              </a:rPr>
              <a:t>Concepción de la Solución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idx="1"/>
          </p:nvPr>
        </p:nvSpPr>
        <p:spPr>
          <a:xfrm>
            <a:off x="179513" y="1268760"/>
            <a:ext cx="8856983" cy="2016224"/>
          </a:xfrm>
        </p:spPr>
        <p:txBody>
          <a:bodyPr>
            <a:normAutofit fontScale="77500" lnSpcReduction="20000"/>
          </a:bodyPr>
          <a:lstStyle/>
          <a:p>
            <a:pPr marL="228600" indent="-228600" algn="just" eaLnBrk="1" hangingPunct="1">
              <a:lnSpc>
                <a:spcPct val="120000"/>
              </a:lnSpc>
              <a:buFontTx/>
              <a:buNone/>
            </a:pPr>
            <a:r>
              <a:rPr lang="es-ES" altLang="es-CL" sz="2500" dirty="0" smtClean="0">
                <a:latin typeface="Arial" charset="0"/>
                <a:cs typeface="Times New Roman" pitchFamily="18" charset="0"/>
              </a:rPr>
              <a:t>- Se requiere </a:t>
            </a:r>
            <a:r>
              <a:rPr lang="es-ES" altLang="es-CL" sz="2500" b="1" i="1" dirty="0" smtClean="0">
                <a:solidFill>
                  <a:srgbClr val="0070C0"/>
                </a:solidFill>
                <a:latin typeface="Arial" charset="0"/>
                <a:cs typeface="Times New Roman" pitchFamily="18" charset="0"/>
              </a:rPr>
              <a:t>construir un entendimiento compartido </a:t>
            </a:r>
            <a:r>
              <a:rPr lang="es-ES" altLang="es-CL" sz="2500" dirty="0" smtClean="0">
                <a:latin typeface="Arial" charset="0"/>
                <a:cs typeface="Times New Roman" pitchFamily="18" charset="0"/>
              </a:rPr>
              <a:t>entre desarrolladores, clientes y usuarios, acerca de los </a:t>
            </a:r>
            <a:r>
              <a:rPr lang="es-ES" altLang="es-CL" sz="2500" b="1" i="1" dirty="0" smtClean="0">
                <a:latin typeface="Arial" charset="0"/>
                <a:cs typeface="Times New Roman" pitchFamily="18" charset="0"/>
              </a:rPr>
              <a:t>Aspectos Claves del Producto</a:t>
            </a:r>
            <a:r>
              <a:rPr lang="es-ES" altLang="es-CL" sz="2500" dirty="0">
                <a:latin typeface="Arial" charset="0"/>
                <a:cs typeface="Times New Roman" pitchFamily="18" charset="0"/>
              </a:rPr>
              <a:t> </a:t>
            </a:r>
            <a:r>
              <a:rPr lang="es-ES" altLang="es-CL" sz="2500" dirty="0" smtClean="0">
                <a:latin typeface="Arial" charset="0"/>
                <a:cs typeface="Times New Roman" pitchFamily="18" charset="0"/>
              </a:rPr>
              <a:t>(un MVP).</a:t>
            </a:r>
          </a:p>
          <a:p>
            <a:pPr algn="just" eaLnBrk="1" hangingPunct="1">
              <a:lnSpc>
                <a:spcPct val="120000"/>
              </a:lnSpc>
              <a:buFontTx/>
              <a:buChar char="-"/>
            </a:pPr>
            <a:r>
              <a:rPr lang="es-ES" altLang="es-CL" sz="2500" dirty="0" smtClean="0">
                <a:latin typeface="Arial" charset="0"/>
                <a:cs typeface="Times New Roman" pitchFamily="18" charset="0"/>
              </a:rPr>
              <a:t> Hay que </a:t>
            </a:r>
            <a:r>
              <a:rPr lang="es-ES" altLang="es-CL" sz="2500" b="1" i="1" dirty="0" smtClean="0">
                <a:latin typeface="Arial" charset="0"/>
                <a:cs typeface="Times New Roman" pitchFamily="18" charset="0"/>
              </a:rPr>
              <a:t>reducir la ambigüedad </a:t>
            </a:r>
            <a:r>
              <a:rPr lang="es-ES" altLang="es-CL" sz="2500" dirty="0" smtClean="0">
                <a:latin typeface="Arial" charset="0"/>
                <a:cs typeface="Times New Roman" pitchFamily="18" charset="0"/>
              </a:rPr>
              <a:t>a su mínima expresión.</a:t>
            </a:r>
          </a:p>
          <a:p>
            <a:pPr algn="just" eaLnBrk="1" hangingPunct="1">
              <a:lnSpc>
                <a:spcPct val="120000"/>
              </a:lnSpc>
              <a:buFontTx/>
              <a:buChar char="-"/>
            </a:pPr>
            <a:r>
              <a:rPr lang="es-ES" altLang="es-CL" sz="2500" dirty="0">
                <a:latin typeface="Arial" charset="0"/>
                <a:cs typeface="Times New Roman" pitchFamily="18" charset="0"/>
              </a:rPr>
              <a:t> </a:t>
            </a:r>
            <a:r>
              <a:rPr lang="es-ES" altLang="es-CL" sz="2500" b="1" i="1" dirty="0" smtClean="0">
                <a:latin typeface="Arial" charset="0"/>
                <a:cs typeface="Times New Roman" pitchFamily="18" charset="0"/>
              </a:rPr>
              <a:t>¿Cuál es el conocimiento Mínimo Requerido </a:t>
            </a:r>
            <a:r>
              <a:rPr lang="es-ES" altLang="es-CL" sz="2500" i="1" dirty="0" smtClean="0">
                <a:latin typeface="Arial" charset="0"/>
                <a:cs typeface="Times New Roman" pitchFamily="18" charset="0"/>
              </a:rPr>
              <a:t>para armar </a:t>
            </a:r>
            <a:r>
              <a:rPr lang="es-ES" altLang="es-CL" sz="2500" dirty="0" smtClean="0">
                <a:latin typeface="Arial" charset="0"/>
                <a:cs typeface="Times New Roman" pitchFamily="18" charset="0"/>
              </a:rPr>
              <a:t>(al menos) </a:t>
            </a:r>
            <a:r>
              <a:rPr lang="es-ES" altLang="es-CL" sz="2500" b="1" i="1" dirty="0" smtClean="0">
                <a:latin typeface="Arial" charset="0"/>
                <a:cs typeface="Times New Roman" pitchFamily="18" charset="0"/>
              </a:rPr>
              <a:t>el MVP?</a:t>
            </a:r>
            <a:endParaRPr lang="es-ES" altLang="es-CL" b="1" i="1" dirty="0">
              <a:latin typeface="Arial" charset="0"/>
              <a:cs typeface="Times New Roman" pitchFamily="18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3648" y="3184994"/>
            <a:ext cx="6696744" cy="3602766"/>
          </a:xfrm>
          <a:prstGeom prst="rect">
            <a:avLst/>
          </a:prstGeom>
        </p:spPr>
      </p:pic>
      <p:graphicFrame>
        <p:nvGraphicFramePr>
          <p:cNvPr id="3" name="Objeto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50163451"/>
              </p:ext>
            </p:extLst>
          </p:nvPr>
        </p:nvGraphicFramePr>
        <p:xfrm>
          <a:off x="8114494" y="1"/>
          <a:ext cx="1010004" cy="9807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2" name="Imagen de mapa de bits" r:id="rId5" imgW="2190600" imgH="2127240" progId="Paint.Picture">
                  <p:embed/>
                </p:oleObj>
              </mc:Choice>
              <mc:Fallback>
                <p:oleObj name="Imagen de mapa de bits" r:id="rId5" imgW="2190600" imgH="212724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114494" y="1"/>
                        <a:ext cx="1010004" cy="9807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ángulo redondeado 3"/>
          <p:cNvSpPr/>
          <p:nvPr/>
        </p:nvSpPr>
        <p:spPr>
          <a:xfrm>
            <a:off x="6555972" y="4096950"/>
            <a:ext cx="1440160" cy="64807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7" name="Rectángulo redondeado 6"/>
          <p:cNvSpPr/>
          <p:nvPr/>
        </p:nvSpPr>
        <p:spPr>
          <a:xfrm>
            <a:off x="6578285" y="5517232"/>
            <a:ext cx="1584176" cy="64807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8" name="Rectángulo redondeado 7"/>
          <p:cNvSpPr/>
          <p:nvPr/>
        </p:nvSpPr>
        <p:spPr>
          <a:xfrm>
            <a:off x="6588224" y="6453336"/>
            <a:ext cx="936104" cy="36004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1600824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5" grpId="0" uiExpand="1" build="p"/>
      <p:bldP spid="4" grpId="0" animBg="1"/>
      <p:bldP spid="7" grpId="0" animBg="1"/>
      <p:bldP spid="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644456" y="24787"/>
            <a:ext cx="8064896" cy="1442913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s-ES" altLang="es-CL" dirty="0" smtClean="0">
                <a:latin typeface="Arial" panose="020B0604020202020204" pitchFamily="34" charset="0"/>
              </a:rPr>
              <a:t>¿Partes de un MVP?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2699792" y="6309320"/>
            <a:ext cx="43604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Ambas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partes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son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importantes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What is Backend as a Service? | Back4App Blo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971756"/>
            <a:ext cx="7420628" cy="3833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4509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93713" y="-24138"/>
            <a:ext cx="8078787" cy="1275507"/>
          </a:xfrm>
        </p:spPr>
        <p:txBody>
          <a:bodyPr/>
          <a:lstStyle/>
          <a:p>
            <a:r>
              <a:rPr lang="es-CL" dirty="0">
                <a:latin typeface="Arial" panose="020B0604020202020204" pitchFamily="34" charset="0"/>
                <a:cs typeface="Arial" panose="020B0604020202020204" pitchFamily="34" charset="0"/>
              </a:rPr>
              <a:t>¿</a:t>
            </a:r>
            <a:r>
              <a:rPr lang="es-CL" dirty="0" smtClean="0">
                <a:latin typeface="Arial" panose="020B0604020202020204" pitchFamily="34" charset="0"/>
                <a:cs typeface="Arial" panose="020B0604020202020204" pitchFamily="34" charset="0"/>
              </a:rPr>
              <a:t>Cómo abordarlo en equipo?</a:t>
            </a:r>
            <a:endParaRPr lang="es-C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06413" y="1340769"/>
            <a:ext cx="8314059" cy="5328592"/>
          </a:xfrm>
        </p:spPr>
        <p:txBody>
          <a:bodyPr>
            <a:normAutofit/>
          </a:bodyPr>
          <a:lstStyle/>
          <a:p>
            <a:pPr marL="288925" indent="-288925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CL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Asignar responsabilidades </a:t>
            </a:r>
            <a:r>
              <a:rPr lang="es-CL" dirty="0" smtClean="0">
                <a:latin typeface="Arial" panose="020B0604020202020204" pitchFamily="34" charset="0"/>
                <a:cs typeface="Arial" panose="020B0604020202020204" pitchFamily="34" charset="0"/>
              </a:rPr>
              <a:t>a los miembros del equipo para abordar los distintos </a:t>
            </a:r>
            <a:r>
              <a:rPr lang="es-CL" b="1" dirty="0" smtClean="0">
                <a:latin typeface="Arial" panose="020B0604020202020204" pitchFamily="34" charset="0"/>
                <a:cs typeface="Arial" panose="020B0604020202020204" pitchFamily="34" charset="0"/>
              </a:rPr>
              <a:t>aspectos del producto</a:t>
            </a:r>
            <a:r>
              <a:rPr lang="es-CL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514350" indent="-174625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</a:pPr>
            <a:r>
              <a:rPr lang="es-CL" dirty="0" smtClean="0">
                <a:latin typeface="Arial" panose="020B0604020202020204" pitchFamily="34" charset="0"/>
                <a:cs typeface="Arial" panose="020B0604020202020204" pitchFamily="34" charset="0"/>
              </a:rPr>
              <a:t>- El Front-</a:t>
            </a:r>
            <a:r>
              <a:rPr lang="es-CL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end</a:t>
            </a:r>
            <a:r>
              <a:rPr lang="es-CL" dirty="0" smtClean="0">
                <a:latin typeface="Arial" panose="020B0604020202020204" pitchFamily="34" charset="0"/>
                <a:cs typeface="Arial" panose="020B0604020202020204" pitchFamily="34" charset="0"/>
              </a:rPr>
              <a:t> y el Back-</a:t>
            </a:r>
            <a:r>
              <a:rPr lang="es-CL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end</a:t>
            </a:r>
            <a:r>
              <a:rPr lang="es-CL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14350" indent="-174625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</a:pPr>
            <a:r>
              <a:rPr lang="es-CL" dirty="0" smtClean="0">
                <a:latin typeface="Arial" panose="020B0604020202020204" pitchFamily="34" charset="0"/>
                <a:cs typeface="Arial" panose="020B0604020202020204" pitchFamily="34" charset="0"/>
              </a:rPr>
              <a:t>- Ambas partes tienen un “as </a:t>
            </a:r>
            <a:r>
              <a:rPr lang="es-CL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es-CL" dirty="0" smtClean="0">
                <a:latin typeface="Arial" panose="020B0604020202020204" pitchFamily="34" charset="0"/>
                <a:cs typeface="Arial" panose="020B0604020202020204" pitchFamily="34" charset="0"/>
              </a:rPr>
              <a:t>” y un “to be”.</a:t>
            </a:r>
          </a:p>
          <a:p>
            <a:pPr marL="514350" indent="-174625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</a:pPr>
            <a:r>
              <a:rPr lang="es-CL" dirty="0" smtClean="0">
                <a:latin typeface="Arial" panose="020B0604020202020204" pitchFamily="34" charset="0"/>
                <a:cs typeface="Arial" panose="020B0604020202020204" pitchFamily="34" charset="0"/>
              </a:rPr>
              <a:t>- La concepción, construcción y evaluación.</a:t>
            </a:r>
          </a:p>
          <a:p>
            <a:pPr marL="350838" indent="-34290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CL" dirty="0" smtClean="0">
                <a:latin typeface="Arial" panose="020B0604020202020204" pitchFamily="34" charset="0"/>
                <a:cs typeface="Arial" panose="020B0604020202020204" pitchFamily="34" charset="0"/>
              </a:rPr>
              <a:t>Coordinar las actividades individuales dentro de un área.</a:t>
            </a:r>
          </a:p>
          <a:p>
            <a:pPr marL="350838" indent="-34290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CL" dirty="0" smtClean="0">
                <a:latin typeface="Arial" panose="020B0604020202020204" pitchFamily="34" charset="0"/>
                <a:cs typeface="Arial" panose="020B0604020202020204" pitchFamily="34" charset="0"/>
              </a:rPr>
              <a:t>Coordinar las actividades entre áreas.</a:t>
            </a:r>
          </a:p>
          <a:p>
            <a:pPr marL="350838" indent="-34290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CL" dirty="0" smtClean="0">
                <a:latin typeface="Arial" panose="020B0604020202020204" pitchFamily="34" charset="0"/>
                <a:cs typeface="Arial" panose="020B0604020202020204" pitchFamily="34" charset="0"/>
              </a:rPr>
              <a:t>Se puede definir un líder o coordinador por área.</a:t>
            </a:r>
            <a:endParaRPr lang="es-C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938" indent="0" algn="ctr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None/>
            </a:pPr>
            <a:endParaRPr lang="es-CL" sz="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938" indent="0" algn="ctr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None/>
            </a:pPr>
            <a:r>
              <a:rPr lang="es-CL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Hay flexibilidad…pero NO PUEDE </a:t>
            </a:r>
            <a:r>
              <a:rPr lang="es-CL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 </a:t>
            </a:r>
            <a:r>
              <a:rPr lang="es-CL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 lote.</a:t>
            </a:r>
            <a:endParaRPr lang="es-CL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5877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11560" y="499532"/>
            <a:ext cx="8136904" cy="6169827"/>
          </a:xfrm>
        </p:spPr>
        <p:txBody>
          <a:bodyPr>
            <a:normAutofit/>
          </a:bodyPr>
          <a:lstStyle/>
          <a:p>
            <a:r>
              <a:rPr lang="es-419" b="1" dirty="0" smtClean="0"/>
              <a:t>Tablero Digital:</a:t>
            </a:r>
            <a:br>
              <a:rPr lang="es-419" b="1" dirty="0" smtClean="0"/>
            </a:br>
            <a:r>
              <a:rPr lang="es-419" sz="2800" dirty="0" smtClean="0"/>
              <a:t/>
            </a:r>
            <a:br>
              <a:rPr lang="es-419" sz="2800" dirty="0" smtClean="0"/>
            </a:br>
            <a:r>
              <a:rPr lang="es-419" sz="1200" dirty="0"/>
              <a:t/>
            </a:r>
            <a:br>
              <a:rPr lang="es-419" sz="1200" dirty="0"/>
            </a:br>
            <a:r>
              <a:rPr lang="es-ES" sz="4400" dirty="0">
                <a:solidFill>
                  <a:schemeClr val="tx2"/>
                </a:solidFill>
              </a:rPr>
              <a:t>Crear un tablero digital (usar el </a:t>
            </a:r>
            <a:r>
              <a:rPr lang="es-ES" sz="4400" dirty="0" err="1">
                <a:solidFill>
                  <a:schemeClr val="tx2"/>
                </a:solidFill>
              </a:rPr>
              <a:t>layout</a:t>
            </a:r>
            <a:r>
              <a:rPr lang="es-ES" sz="4400" dirty="0">
                <a:solidFill>
                  <a:schemeClr val="tx2"/>
                </a:solidFill>
              </a:rPr>
              <a:t> </a:t>
            </a:r>
            <a:r>
              <a:rPr lang="es-ES" sz="4400" dirty="0" smtClean="0">
                <a:solidFill>
                  <a:schemeClr val="tx2"/>
                </a:solidFill>
              </a:rPr>
              <a:t>“</a:t>
            </a:r>
            <a:r>
              <a:rPr lang="es-ES" sz="4400" b="1" i="1" dirty="0" smtClean="0">
                <a:solidFill>
                  <a:schemeClr val="tx2"/>
                </a:solidFill>
              </a:rPr>
              <a:t>Sistemas de Información</a:t>
            </a:r>
            <a:r>
              <a:rPr lang="es-ES" sz="4400" dirty="0" smtClean="0">
                <a:solidFill>
                  <a:schemeClr val="tx2"/>
                </a:solidFill>
              </a:rPr>
              <a:t>”), </a:t>
            </a:r>
            <a:r>
              <a:rPr lang="es-ES" sz="4400" dirty="0">
                <a:solidFill>
                  <a:schemeClr val="tx2"/>
                </a:solidFill>
              </a:rPr>
              <a:t>el cual debe mostrar el entendimiento actual del problema, contexto y solución vislumbrada: </a:t>
            </a:r>
            <a:r>
              <a:rPr lang="en-US" dirty="0">
                <a:hlinkClick r:id="rId2"/>
              </a:rPr>
              <a:t>https://</a:t>
            </a:r>
            <a:r>
              <a:rPr lang="en-US" dirty="0" err="1" smtClean="0">
                <a:hlinkClick r:id="rId2"/>
              </a:rPr>
              <a:t>tablero-digital.dcc.uchile.cl</a:t>
            </a:r>
            <a:r>
              <a:rPr lang="en-US" dirty="0" smtClean="0"/>
              <a:t> </a:t>
            </a:r>
            <a:endParaRPr lang="es-CL" sz="4400" dirty="0"/>
          </a:p>
        </p:txBody>
      </p:sp>
    </p:spTree>
    <p:extLst>
      <p:ext uri="{BB962C8B-B14F-4D97-AF65-F5344CB8AC3E}">
        <p14:creationId xmlns:p14="http://schemas.microsoft.com/office/powerpoint/2010/main" val="4267042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11560" y="499532"/>
            <a:ext cx="7960940" cy="6169827"/>
          </a:xfrm>
        </p:spPr>
        <p:txBody>
          <a:bodyPr>
            <a:normAutofit/>
          </a:bodyPr>
          <a:lstStyle/>
          <a:p>
            <a:r>
              <a:rPr lang="es-419" b="1" dirty="0" smtClean="0"/>
              <a:t>IMPORTANTE:</a:t>
            </a:r>
            <a:r>
              <a:rPr lang="es-419" dirty="0" smtClean="0"/>
              <a:t/>
            </a:r>
            <a:br>
              <a:rPr lang="es-419" dirty="0" smtClean="0"/>
            </a:br>
            <a:r>
              <a:rPr lang="es-419" sz="1200" dirty="0"/>
              <a:t/>
            </a:r>
            <a:br>
              <a:rPr lang="es-419" sz="1200" dirty="0"/>
            </a:br>
            <a:r>
              <a:rPr lang="es-419" sz="4400" dirty="0" smtClean="0">
                <a:solidFill>
                  <a:schemeClr val="tx2"/>
                </a:solidFill>
              </a:rPr>
              <a:t>Comiencen a levantar requisitos y a diseñar el MVP desde el inicio del proyecto,… basándose en las cosas que ya están claras,… y ayudando al cliente a clarificar las que aún no lo están.</a:t>
            </a:r>
            <a:endParaRPr lang="es-CL" sz="4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643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9512" y="0"/>
            <a:ext cx="8568952" cy="3645024"/>
          </a:xfrm>
        </p:spPr>
        <p:txBody>
          <a:bodyPr/>
          <a:lstStyle/>
          <a:p>
            <a:pPr algn="ctr" eaLnBrk="1" hangingPunct="1"/>
            <a:r>
              <a:rPr lang="es-CL" altLang="es-CL" sz="7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Concepción de la Solución </a:t>
            </a:r>
            <a:br>
              <a:rPr lang="es-CL" altLang="es-CL" sz="7200" b="1" i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L" altLang="es-CL" sz="3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(usualmente es un MVP)</a:t>
            </a:r>
            <a:endParaRPr lang="es-CL" altLang="es-CL" sz="3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699792" y="5373216"/>
            <a:ext cx="3272408" cy="352068"/>
          </a:xfrm>
        </p:spPr>
        <p:txBody>
          <a:bodyPr>
            <a:noAutofit/>
          </a:bodyPr>
          <a:lstStyle/>
          <a:p>
            <a:pPr algn="ctr" eaLnBrk="1" hangingPunct="1"/>
            <a:r>
              <a:rPr lang="es-CL" altLang="es-CL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Sergio Ochoa D. </a:t>
            </a: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1144" y="4725144"/>
            <a:ext cx="2132856" cy="2132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5521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683568" y="-27384"/>
            <a:ext cx="7770813" cy="1141413"/>
          </a:xfrm>
        </p:spPr>
        <p:txBody>
          <a:bodyPr/>
          <a:lstStyle/>
          <a:p>
            <a:pPr eaLnBrk="1" hangingPunct="1"/>
            <a:r>
              <a:rPr lang="es-ES" altLang="es-CL" sz="4400" dirty="0">
                <a:latin typeface="Arial" charset="0"/>
              </a:rPr>
              <a:t>Concepción de la Solución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idx="1"/>
          </p:nvPr>
        </p:nvSpPr>
        <p:spPr>
          <a:xfrm>
            <a:off x="179513" y="1268760"/>
            <a:ext cx="8784975" cy="1224135"/>
          </a:xfrm>
        </p:spPr>
        <p:txBody>
          <a:bodyPr>
            <a:normAutofit fontScale="77500" lnSpcReduction="20000"/>
          </a:bodyPr>
          <a:lstStyle/>
          <a:p>
            <a:pPr marL="228600" indent="-228600" algn="just" eaLnBrk="1" hangingPunct="1">
              <a:lnSpc>
                <a:spcPct val="120000"/>
              </a:lnSpc>
              <a:buFontTx/>
              <a:buNone/>
            </a:pPr>
            <a:r>
              <a:rPr lang="es-ES" altLang="es-CL" sz="2500" dirty="0" smtClean="0">
                <a:latin typeface="Arial" charset="0"/>
                <a:cs typeface="Times New Roman" pitchFamily="18" charset="0"/>
              </a:rPr>
              <a:t>- Se requiere </a:t>
            </a:r>
            <a:r>
              <a:rPr lang="es-ES" altLang="es-CL" sz="2500" b="1" i="1" dirty="0" smtClean="0">
                <a:latin typeface="Arial" charset="0"/>
                <a:cs typeface="Times New Roman" pitchFamily="18" charset="0"/>
              </a:rPr>
              <a:t>construir un </a:t>
            </a:r>
            <a:r>
              <a:rPr lang="es-ES" altLang="es-CL" sz="2500" b="1" i="1" dirty="0" smtClean="0">
                <a:solidFill>
                  <a:srgbClr val="0070C0"/>
                </a:solidFill>
                <a:latin typeface="Arial" charset="0"/>
                <a:cs typeface="Times New Roman" pitchFamily="18" charset="0"/>
              </a:rPr>
              <a:t>entendimiento compartido </a:t>
            </a:r>
            <a:r>
              <a:rPr lang="es-ES" altLang="es-CL" sz="2500" dirty="0" smtClean="0">
                <a:latin typeface="Arial" charset="0"/>
                <a:cs typeface="Times New Roman" pitchFamily="18" charset="0"/>
              </a:rPr>
              <a:t>entre desarrolladores, clientes y usuarios, acerca de los </a:t>
            </a:r>
            <a:r>
              <a:rPr lang="es-ES" altLang="es-CL" sz="2500" b="1" i="1" dirty="0" smtClean="0">
                <a:latin typeface="Arial" charset="0"/>
                <a:cs typeface="Times New Roman" pitchFamily="18" charset="0"/>
              </a:rPr>
              <a:t>Aspectos Claves del Producto</a:t>
            </a:r>
            <a:r>
              <a:rPr lang="es-ES" altLang="es-CL" sz="2500" dirty="0" smtClean="0">
                <a:latin typeface="Arial" charset="0"/>
                <a:cs typeface="Times New Roman" pitchFamily="18" charset="0"/>
              </a:rPr>
              <a:t>.</a:t>
            </a:r>
          </a:p>
          <a:p>
            <a:pPr marL="0" indent="0" algn="just" eaLnBrk="1" hangingPunct="1">
              <a:lnSpc>
                <a:spcPct val="120000"/>
              </a:lnSpc>
              <a:buFontTx/>
              <a:buNone/>
            </a:pPr>
            <a:r>
              <a:rPr lang="es-ES" altLang="es-CL" sz="2500" dirty="0" smtClean="0">
                <a:latin typeface="Arial" charset="0"/>
                <a:cs typeface="Times New Roman" pitchFamily="18" charset="0"/>
              </a:rPr>
              <a:t>- Hay que </a:t>
            </a:r>
            <a:r>
              <a:rPr lang="es-ES" altLang="es-CL" sz="2500" b="1" i="1" dirty="0" smtClean="0">
                <a:solidFill>
                  <a:srgbClr val="0070C0"/>
                </a:solidFill>
                <a:latin typeface="Arial" charset="0"/>
                <a:cs typeface="Times New Roman" pitchFamily="18" charset="0"/>
              </a:rPr>
              <a:t>reducir la ambigüedad </a:t>
            </a:r>
            <a:r>
              <a:rPr lang="es-ES" altLang="es-CL" sz="2500" dirty="0" smtClean="0">
                <a:latin typeface="Arial" charset="0"/>
                <a:cs typeface="Times New Roman" pitchFamily="18" charset="0"/>
              </a:rPr>
              <a:t>a su mínima expresión.</a:t>
            </a:r>
            <a:endParaRPr lang="es-ES" altLang="es-CL" dirty="0">
              <a:latin typeface="Arial" charset="0"/>
              <a:cs typeface="Times New Roman" pitchFamily="18" charset="0"/>
            </a:endParaRPr>
          </a:p>
        </p:txBody>
      </p:sp>
      <p:pic>
        <p:nvPicPr>
          <p:cNvPr id="7" name="RE_Video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07704" y="2647626"/>
            <a:ext cx="5413127" cy="4059846"/>
          </a:xfrm>
          <a:prstGeom prst="rect">
            <a:avLst/>
          </a:prstGeom>
        </p:spPr>
      </p:pic>
      <p:graphicFrame>
        <p:nvGraphicFramePr>
          <p:cNvPr id="2" name="Objeto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18784905"/>
              </p:ext>
            </p:extLst>
          </p:nvPr>
        </p:nvGraphicFramePr>
        <p:xfrm>
          <a:off x="8041170" y="1956"/>
          <a:ext cx="1102830" cy="10708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6" name="Imagen de mapa de bits" r:id="rId7" imgW="2190600" imgH="2127240" progId="Paint.Picture">
                  <p:embed/>
                </p:oleObj>
              </mc:Choice>
              <mc:Fallback>
                <p:oleObj name="Imagen de mapa de bits" r:id="rId7" imgW="2190600" imgH="212724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8041170" y="1956"/>
                        <a:ext cx="1102830" cy="107086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35207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ítulo 1"/>
          <p:cNvSpPr>
            <a:spLocks noGrp="1"/>
          </p:cNvSpPr>
          <p:nvPr>
            <p:ph type="title"/>
          </p:nvPr>
        </p:nvSpPr>
        <p:spPr>
          <a:xfrm>
            <a:off x="29737" y="218505"/>
            <a:ext cx="8214672" cy="990600"/>
          </a:xfrm>
        </p:spPr>
        <p:txBody>
          <a:bodyPr/>
          <a:lstStyle/>
          <a:p>
            <a:pPr algn="ctr"/>
            <a:r>
              <a:rPr lang="es-CL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Concepción de la Solución</a:t>
            </a:r>
            <a:endParaRPr lang="en-US" alt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555" name="Marcador de número de diapositiva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EE4FF8D-A337-456E-9C3A-B4DAD95B67B3}" type="slidenum">
              <a:rPr lang="es-ES" altLang="es-CL" sz="1400" smtClean="0"/>
              <a:pPr>
                <a:spcBef>
                  <a:spcPct val="0"/>
                </a:spcBef>
                <a:buFontTx/>
                <a:buNone/>
              </a:pPr>
              <a:t>5</a:t>
            </a:fld>
            <a:endParaRPr lang="es-ES" altLang="es-CL" sz="1400" smtClean="0"/>
          </a:p>
        </p:txBody>
      </p:sp>
      <p:pic>
        <p:nvPicPr>
          <p:cNvPr id="23556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2349500"/>
            <a:ext cx="9155113" cy="310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uadroTexto 3"/>
          <p:cNvSpPr txBox="1">
            <a:spLocks noChangeArrowheads="1"/>
          </p:cNvSpPr>
          <p:nvPr/>
        </p:nvSpPr>
        <p:spPr bwMode="auto">
          <a:xfrm>
            <a:off x="750797" y="6070238"/>
            <a:ext cx="802174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s-CL" altLang="en-US" sz="2800" dirty="0" smtClean="0"/>
              <a:t>Obtener un buen output es </a:t>
            </a:r>
            <a:r>
              <a:rPr lang="es-CL" altLang="en-US" sz="2800" dirty="0"/>
              <a:t>una tarea no trivial !!!</a:t>
            </a:r>
            <a:endParaRPr lang="en-US" altLang="en-US" sz="2800" dirty="0"/>
          </a:p>
        </p:txBody>
      </p:sp>
      <p:sp>
        <p:nvSpPr>
          <p:cNvPr id="6" name="CuadroTexto 5"/>
          <p:cNvSpPr txBox="1">
            <a:spLocks noChangeArrowheads="1"/>
          </p:cNvSpPr>
          <p:nvPr/>
        </p:nvSpPr>
        <p:spPr bwMode="auto">
          <a:xfrm>
            <a:off x="225257" y="1303060"/>
            <a:ext cx="870142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s-CL" altLang="en-US" sz="2800" dirty="0" smtClean="0"/>
              <a:t>Usualmente la dinámica es más así, que en cascada:</a:t>
            </a:r>
            <a:endParaRPr lang="en-US" altLang="en-US" sz="2800" dirty="0"/>
          </a:p>
        </p:txBody>
      </p:sp>
      <p:graphicFrame>
        <p:nvGraphicFramePr>
          <p:cNvPr id="7" name="Objeto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38183823"/>
              </p:ext>
            </p:extLst>
          </p:nvPr>
        </p:nvGraphicFramePr>
        <p:xfrm>
          <a:off x="8041170" y="-18128"/>
          <a:ext cx="1102830" cy="10708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60" name="Imagen de mapa de bits" r:id="rId4" imgW="2190600" imgH="2127240" progId="Paint.Picture">
                  <p:embed/>
                </p:oleObj>
              </mc:Choice>
              <mc:Fallback>
                <p:oleObj name="Imagen de mapa de bits" r:id="rId4" imgW="2190600" imgH="2127240" progId="Paint.Picture">
                  <p:embed/>
                  <p:pic>
                    <p:nvPicPr>
                      <p:cNvPr id="2" name="Objeto 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041170" y="-18128"/>
                        <a:ext cx="1102830" cy="107086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7579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53751"/>
            <a:ext cx="8892480" cy="1143001"/>
          </a:xfrm>
        </p:spPr>
        <p:txBody>
          <a:bodyPr/>
          <a:lstStyle/>
          <a:p>
            <a:pPr eaLnBrk="1" hangingPunct="1">
              <a:lnSpc>
                <a:spcPts val="4000"/>
              </a:lnSpc>
            </a:pPr>
            <a:r>
              <a:rPr lang="es-ES" altLang="es-CL" dirty="0" smtClean="0">
                <a:latin typeface="Arial" panose="020B0604020202020204" pitchFamily="34" charset="0"/>
              </a:rPr>
              <a:t>La Concepción de la Solución en el Marco del Curso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4139" y="3401268"/>
            <a:ext cx="8952358" cy="3456732"/>
          </a:xfrm>
        </p:spPr>
        <p:txBody>
          <a:bodyPr>
            <a:normAutofit fontScale="85000" lnSpcReduction="10000"/>
          </a:bodyPr>
          <a:lstStyle/>
          <a:p>
            <a:pPr algn="just" eaLnBrk="1" hangingPunct="1">
              <a:lnSpc>
                <a:spcPct val="110000"/>
              </a:lnSpc>
              <a:buFontTx/>
              <a:buNone/>
              <a:defRPr/>
            </a:pPr>
            <a:r>
              <a:rPr lang="es-ES" altLang="es-CL" sz="2500" dirty="0">
                <a:solidFill>
                  <a:schemeClr val="tx1"/>
                </a:solidFill>
                <a:latin typeface="Arial" charset="0"/>
                <a:cs typeface="Times New Roman" pitchFamily="18" charset="0"/>
              </a:rPr>
              <a:t>Objetivos de la Etapa: </a:t>
            </a:r>
            <a:r>
              <a:rPr lang="es-ES" altLang="es-CL" sz="2500" dirty="0">
                <a:solidFill>
                  <a:srgbClr val="FF0000"/>
                </a:solidFill>
                <a:latin typeface="Arial" charset="0"/>
                <a:cs typeface="Times New Roman" pitchFamily="18" charset="0"/>
              </a:rPr>
              <a:t>“</a:t>
            </a:r>
            <a:r>
              <a:rPr lang="es-ES" altLang="es-CL" sz="2500" u="sng" dirty="0">
                <a:solidFill>
                  <a:srgbClr val="FF0000"/>
                </a:solidFill>
                <a:latin typeface="Arial" charset="0"/>
                <a:cs typeface="Times New Roman" pitchFamily="18" charset="0"/>
              </a:rPr>
              <a:t>Concebir </a:t>
            </a:r>
            <a:r>
              <a:rPr lang="es-ES" altLang="es-CL" sz="2500" u="sng" dirty="0" smtClean="0">
                <a:solidFill>
                  <a:srgbClr val="FF0000"/>
                </a:solidFill>
                <a:latin typeface="Arial" charset="0"/>
                <a:cs typeface="Times New Roman" pitchFamily="18" charset="0"/>
              </a:rPr>
              <a:t>el producto (MVP) a desarrollar</a:t>
            </a:r>
            <a:r>
              <a:rPr lang="es-ES" altLang="es-CL" sz="2500" dirty="0" smtClean="0">
                <a:solidFill>
                  <a:srgbClr val="FF0000"/>
                </a:solidFill>
                <a:latin typeface="Arial" charset="0"/>
                <a:cs typeface="Times New Roman" pitchFamily="18" charset="0"/>
              </a:rPr>
              <a:t>!!!”</a:t>
            </a:r>
            <a:endParaRPr lang="es-ES" altLang="es-CL" sz="2500" dirty="0">
              <a:solidFill>
                <a:srgbClr val="FF0000"/>
              </a:solidFill>
              <a:latin typeface="Arial" charset="0"/>
              <a:cs typeface="Times New Roman" pitchFamily="18" charset="0"/>
            </a:endParaRPr>
          </a:p>
          <a:p>
            <a:pPr algn="just" eaLnBrk="1" hangingPunct="1">
              <a:lnSpc>
                <a:spcPct val="110000"/>
              </a:lnSpc>
              <a:buFontTx/>
              <a:buNone/>
              <a:defRPr/>
            </a:pPr>
            <a:r>
              <a:rPr lang="es-ES" altLang="es-CL" sz="2500" dirty="0" smtClean="0">
                <a:solidFill>
                  <a:schemeClr val="tx1"/>
                </a:solidFill>
                <a:latin typeface="Arial" charset="0"/>
                <a:cs typeface="Times New Roman" pitchFamily="18" charset="0"/>
              </a:rPr>
              <a:t>Las macro-tareas </a:t>
            </a:r>
            <a:r>
              <a:rPr lang="es-ES" altLang="es-CL" sz="2500" dirty="0">
                <a:solidFill>
                  <a:schemeClr val="tx1"/>
                </a:solidFill>
                <a:latin typeface="Arial" charset="0"/>
                <a:cs typeface="Times New Roman" pitchFamily="18" charset="0"/>
              </a:rPr>
              <a:t>a realizar:</a:t>
            </a:r>
          </a:p>
          <a:p>
            <a:pPr marL="360363" indent="-360363" algn="just" eaLnBrk="1" hangingPunct="1">
              <a:lnSpc>
                <a:spcPct val="110000"/>
              </a:lnSpc>
              <a:spcBef>
                <a:spcPts val="1200"/>
              </a:spcBef>
              <a:buSzPct val="100000"/>
              <a:buFont typeface="+mj-lt"/>
              <a:buAutoNum type="arabicPeriod"/>
              <a:defRPr/>
            </a:pPr>
            <a:r>
              <a:rPr lang="es-ES" altLang="es-CL" sz="2000" u="sng" dirty="0">
                <a:solidFill>
                  <a:schemeClr val="tx1"/>
                </a:solidFill>
                <a:latin typeface="Arial" charset="0"/>
                <a:cs typeface="Times New Roman" pitchFamily="18" charset="0"/>
              </a:rPr>
              <a:t>Identificar el problema </a:t>
            </a:r>
            <a:r>
              <a:rPr lang="es-ES" altLang="es-CL" sz="2000" dirty="0">
                <a:solidFill>
                  <a:schemeClr val="tx1"/>
                </a:solidFill>
                <a:latin typeface="Arial" charset="0"/>
                <a:cs typeface="Times New Roman" pitchFamily="18" charset="0"/>
              </a:rPr>
              <a:t>a resolver/oportunidad a aprovechar.</a:t>
            </a:r>
          </a:p>
          <a:p>
            <a:pPr marL="360363" indent="-360363" algn="just" eaLnBrk="1" hangingPunct="1">
              <a:lnSpc>
                <a:spcPct val="110000"/>
              </a:lnSpc>
              <a:spcBef>
                <a:spcPts val="1200"/>
              </a:spcBef>
              <a:buSzPct val="100000"/>
              <a:buFont typeface="+mj-lt"/>
              <a:buAutoNum type="arabicPeriod"/>
              <a:defRPr/>
            </a:pPr>
            <a:r>
              <a:rPr lang="es-ES" altLang="es-CL" sz="2000" u="sng" dirty="0">
                <a:solidFill>
                  <a:schemeClr val="tx1"/>
                </a:solidFill>
                <a:latin typeface="Arial" charset="0"/>
                <a:cs typeface="Times New Roman" pitchFamily="18" charset="0"/>
              </a:rPr>
              <a:t>Identificar el contexto </a:t>
            </a:r>
            <a:r>
              <a:rPr lang="es-ES" altLang="es-CL" sz="2000" dirty="0">
                <a:solidFill>
                  <a:schemeClr val="tx1"/>
                </a:solidFill>
                <a:latin typeface="Arial" charset="0"/>
                <a:cs typeface="Times New Roman" pitchFamily="18" charset="0"/>
              </a:rPr>
              <a:t>en el que se da el problema/oportunidad.</a:t>
            </a:r>
          </a:p>
          <a:p>
            <a:pPr marL="360363" indent="-360363" algn="just" eaLnBrk="1" hangingPunct="1">
              <a:lnSpc>
                <a:spcPct val="110000"/>
              </a:lnSpc>
              <a:spcBef>
                <a:spcPts val="1200"/>
              </a:spcBef>
              <a:buSzPct val="100000"/>
              <a:buFont typeface="+mj-lt"/>
              <a:buAutoNum type="arabicPeriod"/>
              <a:defRPr/>
            </a:pPr>
            <a:r>
              <a:rPr lang="es-ES" altLang="es-CL" sz="2000" u="sng" dirty="0" smtClean="0">
                <a:solidFill>
                  <a:schemeClr val="tx1"/>
                </a:solidFill>
                <a:latin typeface="Arial" charset="0"/>
                <a:cs typeface="Times New Roman" pitchFamily="18" charset="0"/>
              </a:rPr>
              <a:t>Definir </a:t>
            </a:r>
            <a:r>
              <a:rPr lang="es-ES" altLang="es-CL" sz="2000" u="sng" dirty="0">
                <a:solidFill>
                  <a:schemeClr val="tx1"/>
                </a:solidFill>
                <a:latin typeface="Arial" charset="0"/>
                <a:cs typeface="Times New Roman" pitchFamily="18" charset="0"/>
              </a:rPr>
              <a:t>el </a:t>
            </a:r>
            <a:r>
              <a:rPr lang="es-ES" altLang="es-CL" sz="2000" u="sng" dirty="0" smtClean="0">
                <a:solidFill>
                  <a:schemeClr val="tx1"/>
                </a:solidFill>
                <a:latin typeface="Arial" charset="0"/>
                <a:cs typeface="Times New Roman" pitchFamily="18" charset="0"/>
              </a:rPr>
              <a:t>objetivo, el tipo y el alcance </a:t>
            </a:r>
            <a:r>
              <a:rPr lang="es-ES" altLang="es-CL" sz="2000" u="sng" dirty="0">
                <a:solidFill>
                  <a:schemeClr val="tx1"/>
                </a:solidFill>
                <a:latin typeface="Arial" charset="0"/>
                <a:cs typeface="Times New Roman" pitchFamily="18" charset="0"/>
              </a:rPr>
              <a:t>del </a:t>
            </a:r>
            <a:r>
              <a:rPr lang="es-ES" altLang="es-CL" sz="2000" u="sng" dirty="0" smtClean="0">
                <a:solidFill>
                  <a:schemeClr val="tx1"/>
                </a:solidFill>
                <a:latin typeface="Arial" charset="0"/>
                <a:cs typeface="Times New Roman" pitchFamily="18" charset="0"/>
              </a:rPr>
              <a:t>producto.</a:t>
            </a:r>
            <a:endParaRPr lang="es-ES" altLang="es-CL" sz="2000" dirty="0">
              <a:solidFill>
                <a:schemeClr val="tx1"/>
              </a:solidFill>
              <a:latin typeface="Arial" charset="0"/>
              <a:cs typeface="Times New Roman" pitchFamily="18" charset="0"/>
            </a:endParaRPr>
          </a:p>
          <a:p>
            <a:pPr marL="360363" indent="-360363" algn="just">
              <a:lnSpc>
                <a:spcPct val="110000"/>
              </a:lnSpc>
              <a:spcBef>
                <a:spcPts val="1200"/>
              </a:spcBef>
              <a:buSzPct val="100000"/>
              <a:buFont typeface="+mj-lt"/>
              <a:buAutoNum type="arabicPeriod"/>
              <a:defRPr/>
            </a:pPr>
            <a:r>
              <a:rPr lang="es-ES" altLang="es-CL" sz="2000" u="sng" dirty="0">
                <a:solidFill>
                  <a:schemeClr val="tx1"/>
                </a:solidFill>
                <a:latin typeface="Arial" charset="0"/>
                <a:cs typeface="Times New Roman" pitchFamily="18" charset="0"/>
              </a:rPr>
              <a:t>Identificar los tipos de </a:t>
            </a:r>
            <a:r>
              <a:rPr lang="es-ES" altLang="es-CL" sz="2000" u="sng" dirty="0" smtClean="0">
                <a:solidFill>
                  <a:schemeClr val="tx1"/>
                </a:solidFill>
                <a:latin typeface="Arial" charset="0"/>
                <a:cs typeface="Times New Roman" pitchFamily="18" charset="0"/>
              </a:rPr>
              <a:t>usuarios,</a:t>
            </a:r>
            <a:r>
              <a:rPr lang="es-ES" altLang="es-CL" sz="2000" dirty="0" smtClean="0">
                <a:solidFill>
                  <a:schemeClr val="tx1"/>
                </a:solidFill>
                <a:latin typeface="Arial" charset="0"/>
                <a:cs typeface="Times New Roman" pitchFamily="18" charset="0"/>
              </a:rPr>
              <a:t> </a:t>
            </a:r>
            <a:r>
              <a:rPr lang="es-ES" altLang="es-CL" sz="2000" dirty="0">
                <a:solidFill>
                  <a:schemeClr val="tx1"/>
                </a:solidFill>
                <a:latin typeface="Arial" charset="0"/>
                <a:cs typeface="Times New Roman" pitchFamily="18" charset="0"/>
              </a:rPr>
              <a:t>y </a:t>
            </a:r>
            <a:r>
              <a:rPr lang="es-ES" altLang="es-CL" sz="2000" u="sng" dirty="0" smtClean="0">
                <a:solidFill>
                  <a:schemeClr val="tx1"/>
                </a:solidFill>
                <a:latin typeface="Arial" charset="0"/>
                <a:cs typeface="Times New Roman" pitchFamily="18" charset="0"/>
              </a:rPr>
              <a:t>funciones</a:t>
            </a:r>
            <a:r>
              <a:rPr lang="es-ES" altLang="es-CL" sz="2000" dirty="0" smtClean="0">
                <a:solidFill>
                  <a:schemeClr val="tx1"/>
                </a:solidFill>
                <a:latin typeface="Arial" charset="0"/>
                <a:cs typeface="Times New Roman" pitchFamily="18" charset="0"/>
              </a:rPr>
              <a:t> </a:t>
            </a:r>
            <a:r>
              <a:rPr lang="es-ES" altLang="es-CL" sz="2000" dirty="0">
                <a:solidFill>
                  <a:schemeClr val="tx1"/>
                </a:solidFill>
                <a:latin typeface="Arial" charset="0"/>
                <a:cs typeface="Times New Roman" pitchFamily="18" charset="0"/>
              </a:rPr>
              <a:t>que </a:t>
            </a:r>
            <a:r>
              <a:rPr lang="es-ES" altLang="es-CL" sz="2000" dirty="0" smtClean="0">
                <a:solidFill>
                  <a:schemeClr val="tx1"/>
                </a:solidFill>
                <a:latin typeface="Arial" charset="0"/>
                <a:cs typeface="Times New Roman" pitchFamily="18" charset="0"/>
              </a:rPr>
              <a:t>ellos </a:t>
            </a:r>
            <a:r>
              <a:rPr lang="es-ES" altLang="es-CL" sz="2000" dirty="0">
                <a:solidFill>
                  <a:schemeClr val="tx1"/>
                </a:solidFill>
                <a:latin typeface="Arial" charset="0"/>
                <a:cs typeface="Times New Roman" pitchFamily="18" charset="0"/>
              </a:rPr>
              <a:t>realizarían usando el sistema.</a:t>
            </a:r>
          </a:p>
          <a:p>
            <a:pPr marL="360363" indent="-360363" algn="just" eaLnBrk="1" hangingPunct="1">
              <a:lnSpc>
                <a:spcPct val="110000"/>
              </a:lnSpc>
              <a:spcBef>
                <a:spcPts val="1200"/>
              </a:spcBef>
              <a:buSzPct val="100000"/>
              <a:buFont typeface="+mj-lt"/>
              <a:buAutoNum type="arabicPeriod"/>
              <a:defRPr/>
            </a:pPr>
            <a:r>
              <a:rPr lang="es-ES" altLang="es-CL" sz="2000" b="1" u="sng" dirty="0" smtClean="0">
                <a:solidFill>
                  <a:schemeClr val="tx1"/>
                </a:solidFill>
                <a:latin typeface="Arial" charset="0"/>
                <a:cs typeface="Times New Roman" pitchFamily="18" charset="0"/>
              </a:rPr>
              <a:t>Acordar con el cliente </a:t>
            </a:r>
            <a:r>
              <a:rPr lang="es-ES" altLang="es-CL" sz="2000" b="1" u="sng" dirty="0">
                <a:solidFill>
                  <a:schemeClr val="tx1"/>
                </a:solidFill>
                <a:latin typeface="Arial" charset="0"/>
                <a:cs typeface="Times New Roman" pitchFamily="18" charset="0"/>
              </a:rPr>
              <a:t>el/los proceso(s</a:t>
            </a:r>
            <a:r>
              <a:rPr lang="es-ES" altLang="es-CL" sz="2000" b="1" u="sng" dirty="0" smtClean="0">
                <a:solidFill>
                  <a:schemeClr val="tx1"/>
                </a:solidFill>
                <a:latin typeface="Arial" charset="0"/>
                <a:cs typeface="Times New Roman" pitchFamily="18" charset="0"/>
              </a:rPr>
              <a:t>) / macro-actividades</a:t>
            </a:r>
            <a:r>
              <a:rPr lang="es-ES" altLang="es-CL" sz="2000" dirty="0" smtClean="0">
                <a:solidFill>
                  <a:schemeClr val="tx1"/>
                </a:solidFill>
                <a:latin typeface="Arial" charset="0"/>
                <a:cs typeface="Times New Roman" pitchFamily="18" charset="0"/>
              </a:rPr>
              <a:t> </a:t>
            </a:r>
            <a:r>
              <a:rPr lang="es-ES" altLang="es-CL" sz="2000" dirty="0">
                <a:solidFill>
                  <a:schemeClr val="tx1"/>
                </a:solidFill>
                <a:latin typeface="Arial" charset="0"/>
                <a:cs typeface="Times New Roman" pitchFamily="18" charset="0"/>
              </a:rPr>
              <a:t>a apoyar, </a:t>
            </a:r>
            <a:r>
              <a:rPr lang="es-ES" altLang="es-CL" sz="2000" b="1" u="sng" dirty="0">
                <a:solidFill>
                  <a:schemeClr val="tx1"/>
                </a:solidFill>
                <a:latin typeface="Arial" charset="0"/>
                <a:cs typeface="Times New Roman" pitchFamily="18" charset="0"/>
              </a:rPr>
              <a:t>los datos</a:t>
            </a:r>
            <a:r>
              <a:rPr lang="es-ES" altLang="es-CL" sz="2000" b="1" dirty="0">
                <a:solidFill>
                  <a:schemeClr val="tx1"/>
                </a:solidFill>
                <a:latin typeface="Arial" charset="0"/>
                <a:cs typeface="Times New Roman" pitchFamily="18" charset="0"/>
              </a:rPr>
              <a:t> </a:t>
            </a:r>
            <a:r>
              <a:rPr lang="es-ES" altLang="es-CL" sz="2000" dirty="0">
                <a:solidFill>
                  <a:schemeClr val="tx1"/>
                </a:solidFill>
                <a:latin typeface="Arial" charset="0"/>
                <a:cs typeface="Times New Roman" pitchFamily="18" charset="0"/>
              </a:rPr>
              <a:t>a manejar y </a:t>
            </a:r>
            <a:r>
              <a:rPr lang="es-ES" altLang="es-CL" sz="2000" b="1" u="sng" dirty="0">
                <a:solidFill>
                  <a:schemeClr val="tx1"/>
                </a:solidFill>
                <a:latin typeface="Arial" charset="0"/>
                <a:cs typeface="Times New Roman" pitchFamily="18" charset="0"/>
              </a:rPr>
              <a:t>las principales interfaces</a:t>
            </a:r>
            <a:r>
              <a:rPr lang="es-ES" altLang="es-CL" sz="2000" b="1" dirty="0">
                <a:solidFill>
                  <a:schemeClr val="tx1"/>
                </a:solidFill>
                <a:latin typeface="Arial" charset="0"/>
                <a:cs typeface="Times New Roman" pitchFamily="18" charset="0"/>
              </a:rPr>
              <a:t> </a:t>
            </a:r>
            <a:r>
              <a:rPr lang="es-ES" altLang="es-CL" sz="2000" dirty="0">
                <a:solidFill>
                  <a:schemeClr val="tx1"/>
                </a:solidFill>
                <a:latin typeface="Arial" charset="0"/>
                <a:cs typeface="Times New Roman" pitchFamily="18" charset="0"/>
              </a:rPr>
              <a:t>de usuario del sistema.</a:t>
            </a:r>
          </a:p>
          <a:p>
            <a:pPr marL="266700" indent="-266700" algn="just" eaLnBrk="1" hangingPunct="1">
              <a:lnSpc>
                <a:spcPct val="110000"/>
              </a:lnSpc>
              <a:buFontTx/>
              <a:buChar char="-"/>
              <a:defRPr/>
            </a:pPr>
            <a:endParaRPr lang="es-ES" altLang="es-CL" sz="2000" dirty="0">
              <a:solidFill>
                <a:schemeClr val="tx1"/>
              </a:solidFill>
              <a:latin typeface="Arial" charset="0"/>
              <a:cs typeface="Times New Roman" pitchFamily="18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330" y="1196752"/>
            <a:ext cx="8424590" cy="2232248"/>
          </a:xfrm>
          <a:prstGeom prst="rect">
            <a:avLst/>
          </a:prstGeom>
        </p:spPr>
      </p:pic>
      <p:sp>
        <p:nvSpPr>
          <p:cNvPr id="2" name="1 Rectángulo"/>
          <p:cNvSpPr>
            <a:spLocks noChangeArrowheads="1"/>
          </p:cNvSpPr>
          <p:nvPr/>
        </p:nvSpPr>
        <p:spPr bwMode="auto">
          <a:xfrm>
            <a:off x="407329" y="1988840"/>
            <a:ext cx="2169071" cy="633131"/>
          </a:xfrm>
          <a:prstGeom prst="rect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s-CL" altLang="en-US" sz="2400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687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5" grpId="0" build="p"/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539552" y="25400"/>
            <a:ext cx="8058348" cy="955675"/>
          </a:xfrm>
        </p:spPr>
        <p:txBody>
          <a:bodyPr/>
          <a:lstStyle/>
          <a:p>
            <a:r>
              <a:rPr lang="es-CL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Contexto (ejemplo)</a:t>
            </a:r>
          </a:p>
        </p:txBody>
      </p:sp>
      <p:sp>
        <p:nvSpPr>
          <p:cNvPr id="11267" name="Content Placeholder 2"/>
          <p:cNvSpPr>
            <a:spLocks noGrp="1"/>
          </p:cNvSpPr>
          <p:nvPr>
            <p:ph idx="1"/>
          </p:nvPr>
        </p:nvSpPr>
        <p:spPr>
          <a:xfrm>
            <a:off x="467544" y="1052513"/>
            <a:ext cx="8660581" cy="1368375"/>
          </a:xfrm>
        </p:spPr>
        <p:txBody>
          <a:bodyPr>
            <a:normAutofit fontScale="92500"/>
          </a:bodyPr>
          <a:lstStyle/>
          <a:p>
            <a:pPr marL="0" indent="0">
              <a:lnSpc>
                <a:spcPct val="120000"/>
              </a:lnSpc>
              <a:spcBef>
                <a:spcPts val="600"/>
              </a:spcBef>
              <a:buFontTx/>
              <a:buNone/>
            </a:pPr>
            <a:r>
              <a:rPr lang="es-CL" alt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Identificar y comprender el </a:t>
            </a:r>
            <a:r>
              <a:rPr lang="es-CL" altLang="en-US" sz="2800" b="1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proceso de negocio</a:t>
            </a:r>
            <a:r>
              <a:rPr lang="es-CL" alt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, los </a:t>
            </a:r>
            <a:r>
              <a:rPr lang="es-CL" altLang="en-US" sz="2800" b="1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s-CL" altLang="en-US" sz="2800" b="1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articipantes</a:t>
            </a:r>
            <a:r>
              <a:rPr lang="es-CL" altLang="en-US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alt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y las </a:t>
            </a:r>
            <a:r>
              <a:rPr lang="es-CL" altLang="en-US" sz="2800" b="1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s-CL" altLang="en-US" sz="2800" b="1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articularidades de la organización</a:t>
            </a:r>
            <a:endParaRPr lang="es-CL" altLang="en-US" sz="2800" b="1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2220913"/>
            <a:ext cx="5413375" cy="456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258888" y="3933825"/>
            <a:ext cx="187325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s-CL" altLang="en-US" sz="2400" b="1">
                <a:latin typeface="Arial" panose="020B0604020202020204" pitchFamily="34" charset="0"/>
                <a:cs typeface="Arial" panose="020B0604020202020204" pitchFamily="34" charset="0"/>
              </a:rPr>
              <a:t>Proceso de Negocio:</a:t>
            </a:r>
          </a:p>
        </p:txBody>
      </p:sp>
    </p:spTree>
    <p:extLst>
      <p:ext uri="{BB962C8B-B14F-4D97-AF65-F5344CB8AC3E}">
        <p14:creationId xmlns:p14="http://schemas.microsoft.com/office/powerpoint/2010/main" val="246047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>
          <a:xfrm>
            <a:off x="611188" y="0"/>
            <a:ext cx="8491537" cy="882650"/>
          </a:xfrm>
        </p:spPr>
        <p:txBody>
          <a:bodyPr/>
          <a:lstStyle/>
          <a:p>
            <a:r>
              <a:rPr lang="es-ES" altLang="es-CL" dirty="0" smtClean="0">
                <a:latin typeface="Arial" panose="020B0604020202020204" pitchFamily="34" charset="0"/>
                <a:cs typeface="Arial" panose="020B0604020202020204" pitchFamily="34" charset="0"/>
              </a:rPr>
              <a:t>Problema (ejemplo)</a:t>
            </a:r>
            <a:endParaRPr lang="es-CL" alt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291" name="Content Placeholder 2"/>
          <p:cNvSpPr>
            <a:spLocks noGrp="1"/>
          </p:cNvSpPr>
          <p:nvPr>
            <p:ph idx="1"/>
          </p:nvPr>
        </p:nvSpPr>
        <p:spPr>
          <a:xfrm>
            <a:off x="611188" y="1052513"/>
            <a:ext cx="8278812" cy="936625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es-CL" alt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Ver el </a:t>
            </a:r>
            <a:r>
              <a:rPr lang="es-CL" altLang="en-US" sz="2800" b="1" i="1" smtClean="0">
                <a:latin typeface="Arial" panose="020B0604020202020204" pitchFamily="34" charset="0"/>
                <a:cs typeface="Arial" panose="020B0604020202020204" pitchFamily="34" charset="0"/>
              </a:rPr>
              <a:t>Proceso de Negocio</a:t>
            </a:r>
            <a:r>
              <a:rPr lang="es-CL" alt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, los </a:t>
            </a:r>
            <a:r>
              <a:rPr lang="es-CL" altLang="en-US" sz="2800" b="1" i="1" smtClean="0">
                <a:latin typeface="Arial" panose="020B0604020202020204" pitchFamily="34" charset="0"/>
                <a:cs typeface="Arial" panose="020B0604020202020204" pitchFamily="34" charset="0"/>
              </a:rPr>
              <a:t>Participantes </a:t>
            </a:r>
            <a:r>
              <a:rPr lang="es-CL" alt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y las </a:t>
            </a:r>
            <a:r>
              <a:rPr lang="es-CL" altLang="en-US" sz="2800" b="1" i="1" smtClean="0">
                <a:latin typeface="Arial" panose="020B0604020202020204" pitchFamily="34" charset="0"/>
                <a:cs typeface="Arial" panose="020B0604020202020204" pitchFamily="34" charset="0"/>
              </a:rPr>
              <a:t>Particularidades de la Organización.</a:t>
            </a:r>
          </a:p>
        </p:txBody>
      </p:sp>
      <p:pic>
        <p:nvPicPr>
          <p:cNvPr id="1229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728" y="2178050"/>
            <a:ext cx="5486400" cy="462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FA7E1B9-0A54-4430-92D7-3A024A9A10D1}"/>
              </a:ext>
            </a:extLst>
          </p:cNvPr>
          <p:cNvSpPr txBox="1"/>
          <p:nvPr/>
        </p:nvSpPr>
        <p:spPr>
          <a:xfrm>
            <a:off x="5940152" y="2159000"/>
            <a:ext cx="3084786" cy="45037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4300">
              <a:spcBef>
                <a:spcPts val="800"/>
              </a:spcBef>
              <a:spcAft>
                <a:spcPts val="800"/>
              </a:spcAft>
              <a:defRPr/>
            </a:pPr>
            <a:r>
              <a:rPr lang="es-CL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Problemas de la situación actual:</a:t>
            </a:r>
            <a:endParaRPr lang="es-CL" sz="20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228600">
              <a:spcBef>
                <a:spcPts val="8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lang="es-CL" sz="2000" dirty="0">
                <a:latin typeface="Arial" panose="020B0604020202020204" pitchFamily="34" charset="0"/>
                <a:cs typeface="Arial" panose="020B0604020202020204" pitchFamily="34" charset="0"/>
              </a:rPr>
              <a:t>El proceso es lento.</a:t>
            </a:r>
          </a:p>
          <a:p>
            <a:pPr marL="342900" indent="-228600">
              <a:spcBef>
                <a:spcPts val="8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lang="es-CL" sz="2000" dirty="0">
                <a:latin typeface="Arial" panose="020B0604020202020204" pitchFamily="34" charset="0"/>
                <a:cs typeface="Arial" panose="020B0604020202020204" pitchFamily="34" charset="0"/>
              </a:rPr>
              <a:t>No es confiable.</a:t>
            </a:r>
          </a:p>
          <a:p>
            <a:pPr marL="342900" indent="-228600">
              <a:spcBef>
                <a:spcPts val="8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lang="es-CL" sz="2000" dirty="0">
                <a:latin typeface="Arial" panose="020B0604020202020204" pitchFamily="34" charset="0"/>
                <a:cs typeface="Arial" panose="020B0604020202020204" pitchFamily="34" charset="0"/>
              </a:rPr>
              <a:t>No existe buena coordinación entre los participantes.</a:t>
            </a:r>
          </a:p>
          <a:p>
            <a:pPr marL="342900" indent="-228600">
              <a:spcBef>
                <a:spcPts val="8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lang="es-CL" sz="2000" dirty="0">
                <a:latin typeface="Arial" panose="020B0604020202020204" pitchFamily="34" charset="0"/>
                <a:cs typeface="Arial" panose="020B0604020202020204" pitchFamily="34" charset="0"/>
              </a:rPr>
              <a:t>La ejecución del </a:t>
            </a:r>
            <a:r>
              <a:rPr lang="es-CL" sz="2000" dirty="0" err="1">
                <a:latin typeface="Arial" panose="020B0604020202020204" pitchFamily="34" charset="0"/>
                <a:cs typeface="Arial" panose="020B0604020202020204" pitchFamily="34" charset="0"/>
              </a:rPr>
              <a:t>proc</a:t>
            </a:r>
            <a:r>
              <a:rPr lang="es-CL" sz="2000" dirty="0">
                <a:latin typeface="Arial" panose="020B0604020202020204" pitchFamily="34" charset="0"/>
                <a:cs typeface="Arial" panose="020B0604020202020204" pitchFamily="34" charset="0"/>
              </a:rPr>
              <a:t>. depende de </a:t>
            </a:r>
            <a:r>
              <a:rPr lang="es-C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las </a:t>
            </a:r>
            <a:r>
              <a:rPr lang="es-CL" sz="2000" dirty="0">
                <a:latin typeface="Arial" panose="020B0604020202020204" pitchFamily="34" charset="0"/>
                <a:cs typeface="Arial" panose="020B0604020202020204" pitchFamily="34" charset="0"/>
              </a:rPr>
              <a:t>personas.</a:t>
            </a:r>
          </a:p>
          <a:p>
            <a:pPr marL="342900" indent="-228600">
              <a:spcBef>
                <a:spcPts val="8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lang="es-CL" sz="2000" dirty="0" err="1">
                <a:latin typeface="Arial" panose="020B0604020202020204" pitchFamily="34" charset="0"/>
                <a:cs typeface="Arial" panose="020B0604020202020204" pitchFamily="34" charset="0"/>
              </a:rPr>
              <a:t>Etc</a:t>
            </a:r>
            <a:r>
              <a:rPr lang="es-CL" sz="2000" dirty="0">
                <a:latin typeface="Arial" panose="020B0604020202020204" pitchFamily="34" charset="0"/>
                <a:cs typeface="Arial" panose="020B0604020202020204" pitchFamily="34" charset="0"/>
              </a:rPr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val="1970421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259729"/>
            <a:ext cx="8748464" cy="908050"/>
          </a:xfrm>
        </p:spPr>
        <p:txBody>
          <a:bodyPr/>
          <a:lstStyle/>
          <a:p>
            <a:pPr eaLnBrk="1" hangingPunct="1"/>
            <a:r>
              <a:rPr lang="es-ES" altLang="es-CL" dirty="0" smtClean="0">
                <a:latin typeface="Arial" panose="020B0604020202020204" pitchFamily="34" charset="0"/>
                <a:cs typeface="Arial" panose="020B0604020202020204" pitchFamily="34" charset="0"/>
              </a:rPr>
              <a:t>Concepción de la Solución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528" y="1340768"/>
            <a:ext cx="8641085" cy="5400599"/>
          </a:xfrm>
        </p:spPr>
        <p:txBody>
          <a:bodyPr>
            <a:normAutofit/>
          </a:bodyPr>
          <a:lstStyle/>
          <a:p>
            <a:pPr marL="0" indent="0" algn="just" eaLnBrk="1" hangingPunct="1">
              <a:lnSpc>
                <a:spcPct val="100000"/>
              </a:lnSpc>
              <a:buFontTx/>
              <a:buNone/>
              <a:defRPr/>
            </a:pPr>
            <a:r>
              <a:rPr lang="es-ES" altLang="es-CL" sz="2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la </a:t>
            </a:r>
            <a:r>
              <a:rPr lang="es-ES" altLang="es-CL" sz="25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concepción de la solución </a:t>
            </a:r>
            <a:r>
              <a:rPr lang="es-ES" altLang="es-CL" sz="2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hay que ver el cuento completo </a:t>
            </a:r>
            <a:r>
              <a:rPr lang="es-ES" altLang="es-CL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(actores, procesos, interfaces, servicios, macro-componentes, etc.)…</a:t>
            </a:r>
            <a:r>
              <a:rPr lang="es-ES" altLang="es-CL" sz="2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pero </a:t>
            </a:r>
            <a:r>
              <a:rPr lang="es-ES" altLang="es-CL" sz="25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s-ES" altLang="es-CL" sz="2500" b="1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alto nivel </a:t>
            </a:r>
            <a:r>
              <a:rPr lang="es-ES" altLang="es-CL" sz="25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s-ES" altLang="es-CL" sz="2500" b="1" i="1" u="sng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</a:t>
            </a:r>
            <a:r>
              <a:rPr lang="es-ES" altLang="es-CL" sz="2500" b="1" i="1" u="sng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chacriento</a:t>
            </a:r>
            <a:r>
              <a:rPr lang="es-ES" altLang="es-CL" sz="2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pPr marL="0" indent="0" algn="just" eaLnBrk="1" hangingPunct="1">
              <a:lnSpc>
                <a:spcPct val="100000"/>
              </a:lnSpc>
              <a:buFontTx/>
              <a:buNone/>
              <a:defRPr/>
            </a:pPr>
            <a:endParaRPr lang="es-ES" altLang="es-CL" sz="25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 eaLnBrk="1" hangingPunct="1">
              <a:lnSpc>
                <a:spcPct val="100000"/>
              </a:lnSpc>
              <a:buFontTx/>
              <a:buNone/>
              <a:defRPr/>
            </a:pPr>
            <a:r>
              <a:rPr lang="es-ES" altLang="es-CL" sz="2500" b="1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IMPORTANTE:</a:t>
            </a:r>
            <a:r>
              <a:rPr lang="es-ES" altLang="es-CL" sz="25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es-CL" sz="2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producto </a:t>
            </a:r>
            <a:r>
              <a:rPr lang="es-ES" altLang="es-CL" sz="25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(resultado) de </a:t>
            </a:r>
            <a:r>
              <a:rPr lang="es-ES" altLang="es-CL" sz="2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 fase debería </a:t>
            </a:r>
            <a:r>
              <a:rPr lang="es-ES" altLang="es-CL" sz="25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permitirle </a:t>
            </a:r>
            <a:r>
              <a:rPr lang="es-ES" altLang="es-CL" sz="2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los desarrolladores y al </a:t>
            </a:r>
            <a:r>
              <a:rPr lang="es-ES" altLang="es-CL" sz="25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cliente:</a:t>
            </a:r>
          </a:p>
          <a:p>
            <a:pPr marL="457200" indent="-457200" algn="just" eaLnBrk="1" hangingPunct="1">
              <a:lnSpc>
                <a:spcPct val="100000"/>
              </a:lnSpc>
              <a:spcBef>
                <a:spcPts val="1800"/>
              </a:spcBef>
              <a:spcAft>
                <a:spcPts val="1800"/>
              </a:spcAft>
              <a:buFontTx/>
              <a:buAutoNum type="arabicPeriod"/>
              <a:defRPr/>
            </a:pPr>
            <a:r>
              <a:rPr lang="es-ES" altLang="es-CL" sz="25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Tener un </a:t>
            </a:r>
            <a:r>
              <a:rPr lang="es-ES" altLang="es-CL" sz="2500" b="1" i="1" u="sng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entendimiento común</a:t>
            </a:r>
            <a:r>
              <a:rPr lang="es-ES" altLang="es-CL" sz="2500" b="1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es-CL" sz="25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acerca </a:t>
            </a:r>
            <a:r>
              <a:rPr lang="es-ES" altLang="es-CL" sz="2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es-ES" altLang="es-CL" sz="25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 que se va a desarrollar</a:t>
            </a:r>
            <a:r>
              <a:rPr lang="es-ES" altLang="es-CL" sz="25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indent="-457200" algn="just" eaLnBrk="1" hangingPunct="1">
              <a:lnSpc>
                <a:spcPct val="100000"/>
              </a:lnSpc>
              <a:spcBef>
                <a:spcPts val="1800"/>
              </a:spcBef>
              <a:spcAft>
                <a:spcPts val="1800"/>
              </a:spcAft>
              <a:buFontTx/>
              <a:buAutoNum type="arabicPeriod"/>
              <a:defRPr/>
            </a:pPr>
            <a:r>
              <a:rPr lang="es-ES" altLang="es-CL" sz="25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Tener </a:t>
            </a:r>
            <a:r>
              <a:rPr lang="es-ES" altLang="es-CL" sz="2500" b="1" i="1" u="sng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certeza</a:t>
            </a:r>
            <a:r>
              <a:rPr lang="es-ES" altLang="es-CL" sz="2500" b="1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que ese producto va a servir </a:t>
            </a:r>
            <a:r>
              <a:rPr lang="es-ES" altLang="es-CL" sz="25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 resolver el problema planteado</a:t>
            </a:r>
            <a:r>
              <a:rPr lang="es-ES" altLang="es-CL" sz="2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en el contexto en el que éste aparece</a:t>
            </a:r>
            <a:r>
              <a:rPr lang="es-ES" altLang="es-CL" sz="25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s-ES" altLang="es-CL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Objeto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54272582"/>
              </p:ext>
            </p:extLst>
          </p:nvPr>
        </p:nvGraphicFramePr>
        <p:xfrm>
          <a:off x="8041170" y="-18128"/>
          <a:ext cx="1102830" cy="10708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84" name="Imagen de mapa de bits" r:id="rId4" imgW="2190600" imgH="2127240" progId="Paint.Picture">
                  <p:embed/>
                </p:oleObj>
              </mc:Choice>
              <mc:Fallback>
                <p:oleObj name="Imagen de mapa de bits" r:id="rId4" imgW="2190600" imgH="2127240" progId="Paint.Picture">
                  <p:embed/>
                  <p:pic>
                    <p:nvPicPr>
                      <p:cNvPr id="2" name="Objeto 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041170" y="-18128"/>
                        <a:ext cx="1102830" cy="107086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97450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etropolitana">
  <a:themeElements>
    <a:clrScheme name="Metropolitana">
      <a:dk1>
        <a:sysClr val="windowText" lastClr="000000"/>
      </a:dk1>
      <a:lt1>
        <a:sysClr val="window" lastClr="FFFFFF"/>
      </a:lt1>
      <a:dk2>
        <a:srgbClr val="162F33"/>
      </a:dk2>
      <a:lt2>
        <a:srgbClr val="EAF0E0"/>
      </a:lt2>
      <a:accent1>
        <a:srgbClr val="50B4C8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Metropolitan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etropolitana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79CFCA13-9412-4290-BB4B-85112F88857B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Metropolitana">
    <a:dk1>
      <a:sysClr val="windowText" lastClr="000000"/>
    </a:dk1>
    <a:lt1>
      <a:sysClr val="window" lastClr="FFFFFF"/>
    </a:lt1>
    <a:dk2>
      <a:srgbClr val="162F33"/>
    </a:dk2>
    <a:lt2>
      <a:srgbClr val="EAF0E0"/>
    </a:lt2>
    <a:accent1>
      <a:srgbClr val="50B4C8"/>
    </a:accent1>
    <a:accent2>
      <a:srgbClr val="A8B97F"/>
    </a:accent2>
    <a:accent3>
      <a:srgbClr val="9B9256"/>
    </a:accent3>
    <a:accent4>
      <a:srgbClr val="657689"/>
    </a:accent4>
    <a:accent5>
      <a:srgbClr val="7A855D"/>
    </a:accent5>
    <a:accent6>
      <a:srgbClr val="84AC9D"/>
    </a:accent6>
    <a:hlink>
      <a:srgbClr val="2370CD"/>
    </a:hlink>
    <a:folHlink>
      <a:srgbClr val="877589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2971</TotalTime>
  <Words>1133</Words>
  <Application>Microsoft Office PowerPoint</Application>
  <PresentationFormat>Presentación en pantalla (4:3)</PresentationFormat>
  <Paragraphs>176</Paragraphs>
  <Slides>34</Slides>
  <Notes>21</Notes>
  <HiddenSlides>0</HiddenSlides>
  <MMClips>1</MMClips>
  <ScaleCrop>false</ScaleCrop>
  <HeadingPairs>
    <vt:vector size="8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2</vt:i4>
      </vt:variant>
      <vt:variant>
        <vt:lpstr>Títulos de diapositiva</vt:lpstr>
      </vt:variant>
      <vt:variant>
        <vt:i4>34</vt:i4>
      </vt:variant>
    </vt:vector>
  </HeadingPairs>
  <TitlesOfParts>
    <vt:vector size="41" baseType="lpstr">
      <vt:lpstr>Arial</vt:lpstr>
      <vt:lpstr>Calibri</vt:lpstr>
      <vt:lpstr>Calibri Light</vt:lpstr>
      <vt:lpstr>Times New Roman</vt:lpstr>
      <vt:lpstr>Metropolitana</vt:lpstr>
      <vt:lpstr>Imagen de mapa de bits</vt:lpstr>
      <vt:lpstr>Visio</vt:lpstr>
      <vt:lpstr>Concepción de la Solución  (usualmente es un MVP)</vt:lpstr>
      <vt:lpstr>Esquema General (Again)</vt:lpstr>
      <vt:lpstr>Concepción de la Solución</vt:lpstr>
      <vt:lpstr>Concepción de la Solución</vt:lpstr>
      <vt:lpstr>Concepción de la Solución</vt:lpstr>
      <vt:lpstr>La Concepción de la Solución en el Marco del Curso</vt:lpstr>
      <vt:lpstr>Contexto (ejemplo)</vt:lpstr>
      <vt:lpstr>Problema (ejemplo)</vt:lpstr>
      <vt:lpstr>Concepción de la Solución</vt:lpstr>
      <vt:lpstr>(Re)Pensar y Revisar la Solución al Problema (o sea, el MVP)</vt:lpstr>
      <vt:lpstr>Presentación de PowerPoint</vt:lpstr>
      <vt:lpstr>Estructura (Arq.) de la Solución</vt:lpstr>
      <vt:lpstr>Abordando la Concepción de Sistemas de Información</vt:lpstr>
      <vt:lpstr>Estructura de un Sistema de Información</vt:lpstr>
      <vt:lpstr>Tablero para Sistemas de Información</vt:lpstr>
      <vt:lpstr>Tablero para Sistemas de Información</vt:lpstr>
      <vt:lpstr>Tablero Completo (con requisitos)</vt:lpstr>
      <vt:lpstr>Abordando la Concepción de Sistemas de Procesamiento Masivo de Datos</vt:lpstr>
      <vt:lpstr>Sistemas de Procesamiento Masivo de Datos</vt:lpstr>
      <vt:lpstr>Sistemas de Procesamiento Masivo de Datos</vt:lpstr>
      <vt:lpstr>Sistemas de Procesam. Masivo de Datos</vt:lpstr>
      <vt:lpstr>Tablero Completo</vt:lpstr>
      <vt:lpstr>IMPORTANTE: Respecto a la Solución</vt:lpstr>
      <vt:lpstr>Finalmente… Debemos Identificar y Priorizar las Funcionalidades…</vt:lpstr>
      <vt:lpstr>El Producto Mínimo Viable</vt:lpstr>
      <vt:lpstr>El MVP en Contexto</vt:lpstr>
      <vt:lpstr>¿Qué es un Producto Mínimo Viable (o MVP)?</vt:lpstr>
      <vt:lpstr>¿Cómo se desarrolla un MVP?</vt:lpstr>
      <vt:lpstr>¿Cómo se desarrolla un MVP?</vt:lpstr>
      <vt:lpstr>¿Partes de un MVP?</vt:lpstr>
      <vt:lpstr>¿Cómo abordarlo en equipo?</vt:lpstr>
      <vt:lpstr>Tablero Digital:   Crear un tablero digital (usar el layout “Sistemas de Información”), el cual debe mostrar el entendimiento actual del problema, contexto y solución vislumbrada: https://tablero-digital.dcc.uchile.cl </vt:lpstr>
      <vt:lpstr>IMPORTANTE:  Comiencen a levantar requisitos y a diseñar el MVP desde el inicio del proyecto,… basándose en las cosas que ya están claras,… y ayudando al cliente a clarificar las que aún no lo están.</vt:lpstr>
      <vt:lpstr>Concepción de la Solución  (usualmente es un MVP)</vt:lpstr>
    </vt:vector>
  </TitlesOfParts>
  <Company>PUC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Ingeniería de Software</dc:title>
  <dc:creator>Sergio Ochoa</dc:creator>
  <cp:lastModifiedBy>S.Ochoa</cp:lastModifiedBy>
  <cp:revision>435</cp:revision>
  <cp:lastPrinted>2016-03-14T22:24:50Z</cp:lastPrinted>
  <dcterms:created xsi:type="dcterms:W3CDTF">2000-04-11T13:26:24Z</dcterms:created>
  <dcterms:modified xsi:type="dcterms:W3CDTF">2024-08-27T12:07:29Z</dcterms:modified>
</cp:coreProperties>
</file>