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62" r:id="rId2"/>
    <p:sldId id="263" r:id="rId3"/>
    <p:sldId id="259" r:id="rId4"/>
    <p:sldId id="264" r:id="rId5"/>
    <p:sldId id="258" r:id="rId6"/>
    <p:sldId id="257" r:id="rId7"/>
    <p:sldId id="265" r:id="rId8"/>
    <p:sldId id="266" r:id="rId9"/>
    <p:sldId id="260" r:id="rId10"/>
    <p:sldId id="261" r:id="rId11"/>
    <p:sldId id="267" r:id="rId12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7" autoAdjust="0"/>
    <p:restoredTop sz="75225"/>
  </p:normalViewPr>
  <p:slideViewPr>
    <p:cSldViewPr snapToGrid="0">
      <p:cViewPr varScale="1">
        <p:scale>
          <a:sx n="48" d="100"/>
          <a:sy n="48" d="100"/>
        </p:scale>
        <p:origin x="2380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3E5DC0-BF1F-429B-A946-348E513B35D5}" type="datetimeFigureOut">
              <a:rPr lang="es-CL" smtClean="0"/>
              <a:t>22-08-2024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64E728-7584-4089-87AB-A00CAB79E17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90544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14375" indent="-2746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098550" indent="-2190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538288" indent="-2190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1978025" indent="-2190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435225" indent="-219075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892425" indent="-219075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349625" indent="-219075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06825" indent="-219075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E419018-5AD1-4F3E-8533-1B547C62CA25}" type="slidenum">
              <a:rPr lang="en-US" altLang="es-C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es-CL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CL" altLang="es-CL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7238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L" dirty="0"/>
              <a:t>- Se subraya ”alguien debe prepararlas y liderarlas”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64E728-7584-4089-87AB-A00CAB79E173}" type="slidenum">
              <a:rPr lang="es-CL" smtClean="0"/>
              <a:t>6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313673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L" dirty="0"/>
              <a:t>- Se agrega </a:t>
            </a:r>
            <a:r>
              <a:rPr lang="es-CL" dirty="0" err="1"/>
              <a:t>gitlab</a:t>
            </a:r>
            <a:r>
              <a:rPr lang="es-CL" dirty="0"/>
              <a:t> en las opciones de código compartido.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64E728-7584-4089-87AB-A00CAB79E173}" type="slidenum">
              <a:rPr lang="es-CL" smtClean="0"/>
              <a:t>7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040157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dirty="0"/>
              <a:t>- Se agrega texto: </a:t>
            </a:r>
            <a:r>
              <a:rPr lang="es-419" dirty="0">
                <a:solidFill>
                  <a:srgbClr val="00B050"/>
                </a:solidFill>
              </a:rPr>
              <a:t>¿Cuáles son los riesgos/amenazas/problemas identificadas/os y sus respectivos planes de contingencia?</a:t>
            </a:r>
          </a:p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64E728-7584-4089-87AB-A00CAB79E173}" type="slidenum">
              <a:rPr lang="es-CL" smtClean="0"/>
              <a:t>8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332227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/>
              <a:t>- </a:t>
            </a:r>
            <a:r>
              <a:rPr lang="es-CL" dirty="0"/>
              <a:t>Se agrega texto: </a:t>
            </a:r>
            <a:r>
              <a:rPr lang="es-419" dirty="0">
                <a:solidFill>
                  <a:srgbClr val="00B050"/>
                </a:solidFill>
              </a:rPr>
              <a:t>Revisar los riesgos/amenazas/problemas identificados por el equipo.</a:t>
            </a:r>
            <a:endParaRPr lang="es-CL" dirty="0">
              <a:solidFill>
                <a:srgbClr val="00B050"/>
              </a:solidFill>
            </a:endParaRPr>
          </a:p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64E728-7584-4089-87AB-A00CAB79E173}" type="slidenum">
              <a:rPr lang="es-CL" smtClean="0"/>
              <a:t>9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821924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dirty="0"/>
              <a:t>- Se agrega texto: </a:t>
            </a:r>
            <a:r>
              <a:rPr lang="es-419" dirty="0">
                <a:solidFill>
                  <a:srgbClr val="00B050"/>
                </a:solidFill>
              </a:rPr>
              <a:t>¿Cuáles son los riesgos/amenazas/problemas que han identificado y cómo los abordarán?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dirty="0"/>
              <a:t>- Se agrega texto: </a:t>
            </a:r>
            <a:r>
              <a:rPr lang="es-419" dirty="0">
                <a:solidFill>
                  <a:srgbClr val="00B050"/>
                </a:solidFill>
              </a:rPr>
              <a:t>¿Existen elementos/situaciones/problemas que impidan el avance del proyecto?</a:t>
            </a:r>
          </a:p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64E728-7584-4089-87AB-A00CAB79E173}" type="slidenum">
              <a:rPr lang="es-CL" smtClean="0"/>
              <a:t>10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005865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14375" indent="-2746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098550" indent="-2190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538288" indent="-2190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1978025" indent="-2190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435225" indent="-219075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892425" indent="-219075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349625" indent="-219075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06825" indent="-219075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E419018-5AD1-4F3E-8533-1B547C62CA25}" type="slidenum">
              <a:rPr lang="en-US" altLang="es-C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 altLang="es-CL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CL" altLang="es-CL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66960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6E576994-72A9-43E2-831D-C9DD96E2ED93}" type="datetimeFigureOut">
              <a:rPr lang="es-CL" smtClean="0"/>
              <a:t>22-08-2024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8DBC0304-4F9A-45BA-BB6D-B3BC883E192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60583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76994-72A9-43E2-831D-C9DD96E2ED93}" type="datetimeFigureOut">
              <a:rPr lang="es-CL" smtClean="0"/>
              <a:t>22-08-2024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C0304-4F9A-45BA-BB6D-B3BC883E192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8216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76994-72A9-43E2-831D-C9DD96E2ED93}" type="datetimeFigureOut">
              <a:rPr lang="es-CL" smtClean="0"/>
              <a:t>22-08-2024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C0304-4F9A-45BA-BB6D-B3BC883E192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51435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76994-72A9-43E2-831D-C9DD96E2ED93}" type="datetimeFigureOut">
              <a:rPr lang="es-CL" smtClean="0"/>
              <a:t>22-08-2024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C0304-4F9A-45BA-BB6D-B3BC883E192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74033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76994-72A9-43E2-831D-C9DD96E2ED93}" type="datetimeFigureOut">
              <a:rPr lang="es-CL" smtClean="0"/>
              <a:t>22-08-2024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C0304-4F9A-45BA-BB6D-B3BC883E192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6961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76994-72A9-43E2-831D-C9DD96E2ED93}" type="datetimeFigureOut">
              <a:rPr lang="es-CL" smtClean="0"/>
              <a:t>22-08-2024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C0304-4F9A-45BA-BB6D-B3BC883E192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9609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76994-72A9-43E2-831D-C9DD96E2ED93}" type="datetimeFigureOut">
              <a:rPr lang="es-CL" smtClean="0"/>
              <a:t>22-08-2024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C0304-4F9A-45BA-BB6D-B3BC883E192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40048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76994-72A9-43E2-831D-C9DD96E2ED93}" type="datetimeFigureOut">
              <a:rPr lang="es-CL" smtClean="0"/>
              <a:t>22-08-2024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C0304-4F9A-45BA-BB6D-B3BC883E192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04069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76994-72A9-43E2-831D-C9DD96E2ED93}" type="datetimeFigureOut">
              <a:rPr lang="es-CL" smtClean="0"/>
              <a:t>22-08-2024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C0304-4F9A-45BA-BB6D-B3BC883E192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31143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76994-72A9-43E2-831D-C9DD96E2ED93}" type="datetimeFigureOut">
              <a:rPr lang="es-CL" smtClean="0"/>
              <a:t>22-08-2024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8DBC0304-4F9A-45BA-BB6D-B3BC883E192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60017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6E576994-72A9-43E2-831D-C9DD96E2ED93}" type="datetimeFigureOut">
              <a:rPr lang="es-CL" smtClean="0"/>
              <a:t>22-08-2024</a:t>
            </a:fld>
            <a:endParaRPr lang="es-CL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s-CL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8DBC0304-4F9A-45BA-BB6D-B3BC883E192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337460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6E576994-72A9-43E2-831D-C9DD96E2ED93}" type="datetimeFigureOut">
              <a:rPr lang="es-CL" smtClean="0"/>
              <a:t>22-08-2024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8DBC0304-4F9A-45BA-BB6D-B3BC883E192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53564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76439" y="769938"/>
            <a:ext cx="8086725" cy="3352800"/>
          </a:xfrm>
        </p:spPr>
        <p:txBody>
          <a:bodyPr/>
          <a:lstStyle/>
          <a:p>
            <a:pPr algn="ctr">
              <a:defRPr/>
            </a:pPr>
            <a:r>
              <a:rPr lang="es-ES" altLang="es-CL" sz="6600" b="1" dirty="0" err="1"/>
              <a:t>CC5401</a:t>
            </a:r>
            <a:r>
              <a:rPr lang="es-ES" altLang="es-CL" sz="6600" b="1" dirty="0"/>
              <a:t> - </a:t>
            </a:r>
            <a:r>
              <a:rPr lang="es-419" sz="7200" dirty="0"/>
              <a:t>Dinámica de Actividades del Curso </a:t>
            </a:r>
            <a:endParaRPr lang="es-ES" altLang="es-CL" sz="6000" dirty="0">
              <a:cs typeface="Times New Roman" panose="02020603050405020304" pitchFamily="18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71813" y="5157192"/>
            <a:ext cx="6400800" cy="1103908"/>
          </a:xfrm>
        </p:spPr>
        <p:txBody>
          <a:bodyPr/>
          <a:lstStyle/>
          <a:p>
            <a:pPr algn="ctr" eaLnBrk="1" hangingPunct="1"/>
            <a:r>
              <a:rPr lang="es-ES" altLang="es-CL" dirty="0" smtClean="0">
                <a:latin typeface="Arial" panose="020B0604020202020204" pitchFamily="34" charset="0"/>
              </a:rPr>
              <a:t> </a:t>
            </a:r>
            <a:r>
              <a:rPr lang="es-ES" altLang="es-CL" dirty="0">
                <a:latin typeface="Arial" panose="020B0604020202020204" pitchFamily="34" charset="0"/>
              </a:rPr>
              <a:t>Sergio F. </a:t>
            </a:r>
            <a:r>
              <a:rPr lang="es-ES" altLang="es-CL" smtClean="0">
                <a:latin typeface="Arial" panose="020B0604020202020204" pitchFamily="34" charset="0"/>
              </a:rPr>
              <a:t>Ochoa </a:t>
            </a:r>
            <a:endParaRPr lang="es-ES" altLang="es-CL" sz="2400" b="1" dirty="0">
              <a:latin typeface="Arial" panose="020B0604020202020204" pitchFamily="34" charset="0"/>
            </a:endParaRPr>
          </a:p>
          <a:p>
            <a:pPr algn="ctr" eaLnBrk="1" hangingPunct="1"/>
            <a:endParaRPr lang="es-ES" altLang="es-CL" sz="1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8363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1529" y="0"/>
            <a:ext cx="11209622" cy="1325563"/>
          </a:xfrm>
        </p:spPr>
        <p:txBody>
          <a:bodyPr>
            <a:normAutofit fontScale="90000"/>
          </a:bodyPr>
          <a:lstStyle/>
          <a:p>
            <a:r>
              <a:rPr lang="es-419" dirty="0"/>
              <a:t>Reuniones con </a:t>
            </a:r>
            <a:r>
              <a:rPr lang="es-419" dirty="0" smtClean="0"/>
              <a:t>Monitores: Preguntas Típicas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23625" y="1263056"/>
            <a:ext cx="11385517" cy="5525871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es-419" sz="3200" dirty="0" smtClean="0"/>
              <a:t>Para alcanzar el </a:t>
            </a:r>
            <a:r>
              <a:rPr lang="es-419" sz="3200" dirty="0"/>
              <a:t>próximo hito del proyecto:</a:t>
            </a:r>
          </a:p>
          <a:p>
            <a:pPr marL="719138" lvl="1">
              <a:lnSpc>
                <a:spcPct val="100000"/>
              </a:lnSpc>
              <a:spcBef>
                <a:spcPts val="1800"/>
              </a:spcBef>
            </a:pPr>
            <a:r>
              <a:rPr lang="es-419" dirty="0"/>
              <a:t>¿Qué </a:t>
            </a:r>
            <a:r>
              <a:rPr lang="es-419" dirty="0" smtClean="0"/>
              <a:t>está </a:t>
            </a:r>
            <a:r>
              <a:rPr lang="es-419" dirty="0"/>
              <a:t>hecho</a:t>
            </a:r>
            <a:r>
              <a:rPr lang="es-419" dirty="0" smtClean="0"/>
              <a:t>? y ¿qué les falta?</a:t>
            </a:r>
            <a:endParaRPr lang="es-419" dirty="0"/>
          </a:p>
          <a:p>
            <a:pPr marL="719138" lvl="1">
              <a:lnSpc>
                <a:spcPct val="100000"/>
              </a:lnSpc>
              <a:spcBef>
                <a:spcPts val="1800"/>
              </a:spcBef>
            </a:pPr>
            <a:r>
              <a:rPr lang="es-419" dirty="0"/>
              <a:t>¿Con qué prioridad se va a abordar el trabajo pendiente?</a:t>
            </a:r>
          </a:p>
          <a:p>
            <a:pPr marL="719138" lvl="1">
              <a:lnSpc>
                <a:spcPct val="100000"/>
              </a:lnSpc>
              <a:spcBef>
                <a:spcPts val="1800"/>
              </a:spcBef>
            </a:pPr>
            <a:r>
              <a:rPr lang="es-419" dirty="0"/>
              <a:t>¿Quién(es) se van a hacer cargo de las tareas para la semana próxima?</a:t>
            </a:r>
          </a:p>
          <a:p>
            <a:pPr marL="719138" lvl="1">
              <a:lnSpc>
                <a:spcPct val="100000"/>
              </a:lnSpc>
              <a:spcBef>
                <a:spcPts val="1800"/>
              </a:spcBef>
            </a:pPr>
            <a:r>
              <a:rPr lang="es-419" dirty="0" smtClean="0">
                <a:solidFill>
                  <a:schemeClr val="tx1"/>
                </a:solidFill>
              </a:rPr>
              <a:t>¿Qué riesgos/amenazas/problemas han identificado? y ¿cómo </a:t>
            </a:r>
            <a:r>
              <a:rPr lang="es-419" dirty="0">
                <a:solidFill>
                  <a:schemeClr val="tx1"/>
                </a:solidFill>
              </a:rPr>
              <a:t>los abordarán?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s-419" sz="3000" dirty="0" smtClean="0"/>
              <a:t>Preguntas generales:</a:t>
            </a:r>
          </a:p>
          <a:p>
            <a:pPr marL="719138" lvl="1" indent="-541338">
              <a:lnSpc>
                <a:spcPct val="100000"/>
              </a:lnSpc>
              <a:spcBef>
                <a:spcPts val="1800"/>
              </a:spcBef>
            </a:pPr>
            <a:r>
              <a:rPr lang="es-419" dirty="0" smtClean="0"/>
              <a:t>¿</a:t>
            </a:r>
            <a:r>
              <a:rPr lang="es-419" dirty="0"/>
              <a:t>Cómo está funcionando </a:t>
            </a:r>
            <a:r>
              <a:rPr lang="es-419" dirty="0" smtClean="0"/>
              <a:t>la comunicación/coordinación/compromiso del </a:t>
            </a:r>
            <a:r>
              <a:rPr lang="es-419" dirty="0"/>
              <a:t>equipo?</a:t>
            </a:r>
          </a:p>
          <a:p>
            <a:pPr marL="719138" lvl="1" indent="-541338">
              <a:lnSpc>
                <a:spcPct val="100000"/>
              </a:lnSpc>
              <a:spcBef>
                <a:spcPts val="1800"/>
              </a:spcBef>
            </a:pPr>
            <a:r>
              <a:rPr lang="es-419" dirty="0"/>
              <a:t>¿Cómo va la interacción con clientes y usuarios?</a:t>
            </a:r>
          </a:p>
          <a:p>
            <a:pPr marL="719138" lvl="1" indent="-541338">
              <a:lnSpc>
                <a:spcPct val="100000"/>
              </a:lnSpc>
              <a:spcBef>
                <a:spcPts val="1800"/>
              </a:spcBef>
            </a:pPr>
            <a:r>
              <a:rPr lang="es-419" dirty="0">
                <a:solidFill>
                  <a:schemeClr val="tx1"/>
                </a:solidFill>
              </a:rPr>
              <a:t>¿Qué tan comprometido se ve el cliente</a:t>
            </a:r>
            <a:r>
              <a:rPr lang="es-419" dirty="0" smtClean="0">
                <a:solidFill>
                  <a:schemeClr val="tx1"/>
                </a:solidFill>
              </a:rPr>
              <a:t>?</a:t>
            </a:r>
          </a:p>
          <a:p>
            <a:pPr marL="719138" lvl="1" indent="-541338">
              <a:lnSpc>
                <a:spcPct val="100000"/>
              </a:lnSpc>
              <a:spcBef>
                <a:spcPts val="1800"/>
              </a:spcBef>
            </a:pPr>
            <a:r>
              <a:rPr lang="es-419" dirty="0" smtClean="0">
                <a:solidFill>
                  <a:schemeClr val="tx1"/>
                </a:solidFill>
              </a:rPr>
              <a:t>¿Existen elementos/situaciones/problemas que impidan el avance del proyecto?</a:t>
            </a:r>
            <a:endParaRPr lang="es-419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3127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76439" y="769938"/>
            <a:ext cx="8086725" cy="3352800"/>
          </a:xfrm>
        </p:spPr>
        <p:txBody>
          <a:bodyPr/>
          <a:lstStyle/>
          <a:p>
            <a:pPr algn="ctr">
              <a:defRPr/>
            </a:pPr>
            <a:r>
              <a:rPr lang="es-ES" altLang="es-CL" sz="6600" b="1" dirty="0" err="1"/>
              <a:t>CC5401</a:t>
            </a:r>
            <a:r>
              <a:rPr lang="es-ES" altLang="es-CL" sz="6600" b="1" dirty="0"/>
              <a:t> - </a:t>
            </a:r>
            <a:r>
              <a:rPr lang="es-419" sz="7200" dirty="0"/>
              <a:t>Dinámica de Actividades del Curso </a:t>
            </a:r>
            <a:endParaRPr lang="es-ES" altLang="es-CL" sz="6000" dirty="0">
              <a:cs typeface="Times New Roman" panose="02020603050405020304" pitchFamily="18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71813" y="5157192"/>
            <a:ext cx="6400800" cy="1103908"/>
          </a:xfrm>
        </p:spPr>
        <p:txBody>
          <a:bodyPr/>
          <a:lstStyle/>
          <a:p>
            <a:pPr algn="ctr" eaLnBrk="1" hangingPunct="1"/>
            <a:r>
              <a:rPr lang="es-ES" altLang="es-CL" dirty="0" smtClean="0">
                <a:latin typeface="Arial" panose="020B0604020202020204" pitchFamily="34" charset="0"/>
              </a:rPr>
              <a:t> </a:t>
            </a:r>
            <a:r>
              <a:rPr lang="es-ES" altLang="es-CL" dirty="0">
                <a:latin typeface="Arial" panose="020B0604020202020204" pitchFamily="34" charset="0"/>
              </a:rPr>
              <a:t>Sergio F. Ochoa</a:t>
            </a:r>
            <a:endParaRPr lang="es-ES" altLang="es-CL" sz="2400" b="1" dirty="0">
              <a:latin typeface="Arial" panose="020B0604020202020204" pitchFamily="34" charset="0"/>
            </a:endParaRPr>
          </a:p>
          <a:p>
            <a:pPr algn="ctr" eaLnBrk="1" hangingPunct="1"/>
            <a:endParaRPr lang="es-ES" altLang="es-CL" sz="1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4748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419" dirty="0"/>
              <a:t>Agenda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698306"/>
          </a:xfrm>
        </p:spPr>
        <p:txBody>
          <a:bodyPr>
            <a:normAutofit/>
          </a:bodyPr>
          <a:lstStyle/>
          <a:p>
            <a:pPr marL="635000" indent="-457200">
              <a:lnSpc>
                <a:spcPct val="100000"/>
              </a:lnSpc>
              <a:spcBef>
                <a:spcPts val="1800"/>
              </a:spcBef>
              <a:spcAft>
                <a:spcPts val="1800"/>
              </a:spcAft>
              <a:buFont typeface="+mj-lt"/>
              <a:buAutoNum type="arabicPeriod"/>
            </a:pPr>
            <a:r>
              <a:rPr lang="es-419" sz="2800" dirty="0">
                <a:solidFill>
                  <a:schemeClr val="tx1"/>
                </a:solidFill>
              </a:rPr>
              <a:t>Dinámica de actividades del curso</a:t>
            </a:r>
          </a:p>
          <a:p>
            <a:pPr marL="635000" indent="-457200">
              <a:lnSpc>
                <a:spcPct val="100000"/>
              </a:lnSpc>
              <a:spcBef>
                <a:spcPts val="1800"/>
              </a:spcBef>
              <a:spcAft>
                <a:spcPts val="1800"/>
              </a:spcAft>
              <a:buFont typeface="+mj-lt"/>
              <a:buAutoNum type="arabicPeriod"/>
            </a:pPr>
            <a:r>
              <a:rPr lang="es-419" sz="2800" dirty="0">
                <a:solidFill>
                  <a:schemeClr val="tx1"/>
                </a:solidFill>
              </a:rPr>
              <a:t>Reuniones con los clientes</a:t>
            </a:r>
          </a:p>
          <a:p>
            <a:pPr marL="635000" indent="-457200">
              <a:lnSpc>
                <a:spcPct val="100000"/>
              </a:lnSpc>
              <a:spcBef>
                <a:spcPts val="1800"/>
              </a:spcBef>
              <a:spcAft>
                <a:spcPts val="1800"/>
              </a:spcAft>
              <a:buFont typeface="+mj-lt"/>
              <a:buAutoNum type="arabicPeriod"/>
            </a:pPr>
            <a:r>
              <a:rPr lang="es-419" sz="2800" dirty="0">
                <a:solidFill>
                  <a:schemeClr val="tx1"/>
                </a:solidFill>
              </a:rPr>
              <a:t>Reuniones internas</a:t>
            </a:r>
          </a:p>
          <a:p>
            <a:pPr marL="635000" indent="-457200">
              <a:lnSpc>
                <a:spcPct val="100000"/>
              </a:lnSpc>
              <a:spcBef>
                <a:spcPts val="1800"/>
              </a:spcBef>
              <a:spcAft>
                <a:spcPts val="1800"/>
              </a:spcAft>
              <a:buFont typeface="+mj-lt"/>
              <a:buAutoNum type="arabicPeriod"/>
            </a:pPr>
            <a:r>
              <a:rPr lang="es-419" sz="2800" dirty="0">
                <a:solidFill>
                  <a:schemeClr val="tx1"/>
                </a:solidFill>
              </a:rPr>
              <a:t>Reuniones </a:t>
            </a:r>
            <a:r>
              <a:rPr lang="es-419" sz="2800" dirty="0"/>
              <a:t>con los monitores</a:t>
            </a:r>
          </a:p>
          <a:p>
            <a:pPr marL="635000" indent="-457200">
              <a:lnSpc>
                <a:spcPct val="100000"/>
              </a:lnSpc>
              <a:spcBef>
                <a:spcPts val="1800"/>
              </a:spcBef>
              <a:spcAft>
                <a:spcPts val="1800"/>
              </a:spcAft>
              <a:buFont typeface="+mj-lt"/>
              <a:buAutoNum type="arabicPeriod"/>
            </a:pPr>
            <a:r>
              <a:rPr lang="es-419" sz="2800" dirty="0"/>
              <a:t>Equipos y proyectos de este semestre</a:t>
            </a:r>
          </a:p>
          <a:p>
            <a:pPr>
              <a:lnSpc>
                <a:spcPct val="100000"/>
              </a:lnSpc>
              <a:spcBef>
                <a:spcPts val="1800"/>
              </a:spcBef>
              <a:spcAft>
                <a:spcPts val="1800"/>
              </a:spcAft>
            </a:pPr>
            <a:endParaRPr lang="es-CL" sz="2800" dirty="0"/>
          </a:p>
        </p:txBody>
      </p:sp>
    </p:spTree>
    <p:extLst>
      <p:ext uri="{BB962C8B-B14F-4D97-AF65-F5344CB8AC3E}">
        <p14:creationId xmlns:p14="http://schemas.microsoft.com/office/powerpoint/2010/main" val="3801500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9612" y="0"/>
            <a:ext cx="10772775" cy="1453830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s-419" dirty="0"/>
              <a:t>Actividades del Curso 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749858"/>
            <a:ext cx="10515600" cy="5192479"/>
          </a:xfrm>
        </p:spPr>
        <p:txBody>
          <a:bodyPr>
            <a:normAutofit/>
          </a:bodyPr>
          <a:lstStyle/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s-419" sz="2800" dirty="0"/>
              <a:t>Clases de cátedra </a:t>
            </a:r>
            <a:r>
              <a:rPr lang="es-419" sz="2800" dirty="0" smtClean="0"/>
              <a:t>híbridas.</a:t>
            </a:r>
            <a:endParaRPr lang="es-419" sz="2800" dirty="0"/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s-419" sz="2800" dirty="0"/>
              <a:t>Clases auxiliares por </a:t>
            </a:r>
            <a:r>
              <a:rPr lang="es-419" sz="2800" dirty="0" smtClean="0"/>
              <a:t>zoom.</a:t>
            </a:r>
            <a:endParaRPr lang="es-419" sz="2800" dirty="0"/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s-419" sz="2800" dirty="0"/>
              <a:t>Los equipos de desarrollo se juntan semanalmente con:</a:t>
            </a:r>
          </a:p>
          <a:p>
            <a:pPr marL="717550" lvl="2" indent="-355600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419" sz="2400" dirty="0"/>
              <a:t>el/los clientes/</a:t>
            </a:r>
            <a:r>
              <a:rPr lang="es-419" sz="2400" dirty="0" err="1"/>
              <a:t>stakeholders</a:t>
            </a:r>
            <a:r>
              <a:rPr lang="es-419" sz="2400" dirty="0"/>
              <a:t> </a:t>
            </a:r>
            <a:r>
              <a:rPr lang="es-419" dirty="0">
                <a:solidFill>
                  <a:srgbClr val="0070C0"/>
                </a:solidFill>
              </a:rPr>
              <a:t>(para obtener insumos y validar lo realizado). </a:t>
            </a:r>
            <a:endParaRPr lang="es-419" sz="2400" dirty="0">
              <a:solidFill>
                <a:srgbClr val="0070C0"/>
              </a:solidFill>
            </a:endParaRPr>
          </a:p>
          <a:p>
            <a:pPr marL="717550" lvl="2" indent="-355600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419" sz="2400" dirty="0"/>
              <a:t>sus miembros </a:t>
            </a:r>
            <a:r>
              <a:rPr lang="es-419" dirty="0">
                <a:solidFill>
                  <a:srgbClr val="0070C0"/>
                </a:solidFill>
              </a:rPr>
              <a:t>(para planificar, asignar y coordinar tareas).</a:t>
            </a:r>
          </a:p>
          <a:p>
            <a:pPr marL="717550" lvl="2" indent="-3556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419" sz="2400" dirty="0"/>
              <a:t>el monitor </a:t>
            </a:r>
            <a:r>
              <a:rPr lang="es-419" dirty="0">
                <a:solidFill>
                  <a:srgbClr val="0070C0"/>
                </a:solidFill>
              </a:rPr>
              <a:t>(para validar lo realizado y los planes).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s-419" sz="3600" dirty="0"/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s-419" sz="2800" dirty="0">
                <a:solidFill>
                  <a:srgbClr val="0070C0"/>
                </a:solidFill>
              </a:rPr>
              <a:t>Estas reuniones no necesitan ser burocráticas</a:t>
            </a:r>
            <a:r>
              <a:rPr lang="es-419" sz="2800" dirty="0" smtClean="0">
                <a:solidFill>
                  <a:srgbClr val="0070C0"/>
                </a:solidFill>
              </a:rPr>
              <a:t>.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s-419" sz="2800" dirty="0" smtClean="0">
                <a:solidFill>
                  <a:srgbClr val="0070C0"/>
                </a:solidFill>
              </a:rPr>
              <a:t>En reuniones internas y c/monitor </a:t>
            </a:r>
            <a:r>
              <a:rPr lang="es-419" sz="2800" b="1" i="1" dirty="0" smtClean="0">
                <a:solidFill>
                  <a:srgbClr val="0070C0"/>
                </a:solidFill>
              </a:rPr>
              <a:t>deben participar todos</a:t>
            </a:r>
            <a:r>
              <a:rPr lang="es-419" sz="2800" dirty="0" smtClean="0">
                <a:solidFill>
                  <a:srgbClr val="0070C0"/>
                </a:solidFill>
              </a:rPr>
              <a:t>.</a:t>
            </a:r>
            <a:endParaRPr lang="es-CL" sz="2800" dirty="0">
              <a:solidFill>
                <a:srgbClr val="0070C0"/>
              </a:solidFill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8278" y="4600876"/>
            <a:ext cx="5123722" cy="189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4640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s-419" dirty="0"/>
              <a:t>Reuniones con el Cliente: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05309" y="1325562"/>
            <a:ext cx="11417391" cy="5532437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s-419" sz="3600" dirty="0"/>
              <a:t>Lo más corta posible, máximo 1 hora.</a:t>
            </a:r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</a:pPr>
            <a:r>
              <a:rPr lang="es-419" sz="3600" dirty="0"/>
              <a:t>Sean efectivos!!!</a:t>
            </a:r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</a:pPr>
            <a:r>
              <a:rPr lang="es-419" sz="3600" dirty="0"/>
              <a:t>Al inicio del proyecto se debe clarificar:</a:t>
            </a:r>
          </a:p>
          <a:p>
            <a:pPr lvl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</a:pPr>
            <a:r>
              <a:rPr lang="es-419" sz="2800" dirty="0"/>
              <a:t>¿Cuál es el problema a </a:t>
            </a:r>
            <a:r>
              <a:rPr lang="es-419" sz="2800" dirty="0" smtClean="0"/>
              <a:t>resolver?, </a:t>
            </a:r>
            <a:r>
              <a:rPr lang="es-419" sz="2800" dirty="0"/>
              <a:t>según ustedes </a:t>
            </a:r>
            <a:r>
              <a:rPr lang="es-419" sz="2000" dirty="0">
                <a:solidFill>
                  <a:srgbClr val="0070C0"/>
                </a:solidFill>
              </a:rPr>
              <a:t>(pueden coincidir o no con el cliente).</a:t>
            </a:r>
          </a:p>
          <a:p>
            <a:pPr lvl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</a:pPr>
            <a:r>
              <a:rPr lang="es-419" sz="2800" dirty="0"/>
              <a:t>¿Qué complicaciones genera ese problema? </a:t>
            </a:r>
            <a:r>
              <a:rPr lang="es-419" sz="2000" dirty="0">
                <a:solidFill>
                  <a:srgbClr val="0070C0"/>
                </a:solidFill>
              </a:rPr>
              <a:t>(efectos a mitigar)</a:t>
            </a:r>
          </a:p>
          <a:p>
            <a:pPr lvl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</a:pPr>
            <a:r>
              <a:rPr lang="es-419" sz="2800" dirty="0"/>
              <a:t>¿Cuál es el contexto donde aparece el problema?</a:t>
            </a:r>
          </a:p>
          <a:p>
            <a:pPr lvl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</a:pPr>
            <a:r>
              <a:rPr lang="es-419" sz="2800" dirty="0"/>
              <a:t>¿Cuál es el producto que hay que desarrollar según el cliente?</a:t>
            </a:r>
          </a:p>
          <a:p>
            <a:pPr lvl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</a:pPr>
            <a:r>
              <a:rPr lang="es-419" sz="2800" dirty="0"/>
              <a:t>¿Quiénes son los principales interesados (</a:t>
            </a:r>
            <a:r>
              <a:rPr lang="es-419" sz="2800" dirty="0" err="1"/>
              <a:t>stakeholders</a:t>
            </a:r>
            <a:r>
              <a:rPr lang="es-419" sz="2800" dirty="0"/>
              <a:t>) en el producto?</a:t>
            </a:r>
          </a:p>
          <a:p>
            <a:pPr marL="457200" lvl="1" indent="0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lang="es-419" sz="2800" dirty="0"/>
          </a:p>
        </p:txBody>
      </p:sp>
      <p:pic>
        <p:nvPicPr>
          <p:cNvPr id="2050" name="Picture 2" descr="What Is a Stakeholder?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3782" y="71068"/>
            <a:ext cx="2890267" cy="1928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1296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s-419" dirty="0"/>
              <a:t>Reuniones con el Cliente: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598554"/>
            <a:ext cx="10515600" cy="525944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s-419" sz="3200" dirty="0"/>
              <a:t>Reuniones periódicas:</a:t>
            </a:r>
          </a:p>
          <a:p>
            <a:pPr marL="346075" lvl="1" indent="-25400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s-419" sz="2800" dirty="0"/>
              <a:t>Levantar </a:t>
            </a:r>
            <a:r>
              <a:rPr lang="es-419" sz="2800" dirty="0">
                <a:solidFill>
                  <a:srgbClr val="0070C0"/>
                </a:solidFill>
              </a:rPr>
              <a:t>requisitos de usuario</a:t>
            </a:r>
            <a:r>
              <a:rPr lang="es-419" sz="2800" dirty="0"/>
              <a:t>.</a:t>
            </a:r>
          </a:p>
          <a:p>
            <a:pPr marL="346075" lvl="1" indent="-25400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s-419" sz="2800" dirty="0"/>
              <a:t>Identificar los principales </a:t>
            </a:r>
            <a:r>
              <a:rPr lang="es-419" sz="2800" dirty="0">
                <a:solidFill>
                  <a:srgbClr val="0070C0"/>
                </a:solidFill>
              </a:rPr>
              <a:t>desafíos y riesgos </a:t>
            </a:r>
            <a:r>
              <a:rPr lang="es-419" sz="2800" dirty="0"/>
              <a:t>del proyecto.</a:t>
            </a:r>
          </a:p>
          <a:p>
            <a:pPr marL="346075" lvl="1" indent="-25400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s-419" sz="2800" dirty="0"/>
              <a:t>Resolver dudas y corroborar información (si se requiere).</a:t>
            </a:r>
          </a:p>
          <a:p>
            <a:pPr marL="346075" lvl="1" indent="-25400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s-419" sz="2800" dirty="0"/>
              <a:t>Validar avances o </a:t>
            </a:r>
            <a:r>
              <a:rPr lang="es-419" sz="2800" dirty="0" smtClean="0"/>
              <a:t>las ideas </a:t>
            </a:r>
            <a:r>
              <a:rPr lang="es-419" sz="2800" dirty="0"/>
              <a:t>a desarrollar.</a:t>
            </a:r>
          </a:p>
          <a:p>
            <a:pPr marL="346075" lvl="1" indent="-25400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s-419" sz="2800" dirty="0"/>
              <a:t>(re)Priorizar requisitos.</a:t>
            </a:r>
          </a:p>
          <a:p>
            <a:pPr marL="346075" lvl="1" indent="-25400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s-419" sz="2800" dirty="0"/>
              <a:t>(re)Definir los acuerdos (si es necesario</a:t>
            </a:r>
            <a:r>
              <a:rPr lang="es-419" sz="2800" dirty="0" smtClean="0"/>
              <a:t>).</a:t>
            </a:r>
          </a:p>
          <a:p>
            <a:pPr marL="346075" lvl="1" indent="-25400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s-419" sz="2800" dirty="0"/>
              <a:t>(re)Definir los </a:t>
            </a:r>
            <a:r>
              <a:rPr lang="es-419" sz="2800" dirty="0" smtClean="0"/>
              <a:t>objetivos </a:t>
            </a:r>
            <a:r>
              <a:rPr lang="es-419" sz="2800" dirty="0"/>
              <a:t>(si es necesario).</a:t>
            </a:r>
          </a:p>
          <a:p>
            <a:pPr marL="92075" lvl="1" indent="0">
              <a:lnSpc>
                <a:spcPct val="100000"/>
              </a:lnSpc>
              <a:spcBef>
                <a:spcPts val="1800"/>
              </a:spcBef>
              <a:buNone/>
            </a:pPr>
            <a:endParaRPr lang="es-419" sz="2800" dirty="0"/>
          </a:p>
        </p:txBody>
      </p:sp>
      <p:pic>
        <p:nvPicPr>
          <p:cNvPr id="2050" name="Picture 2" descr="What Is a Stakeholder?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2275" y="4349010"/>
            <a:ext cx="3759725" cy="2508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7172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1529" y="0"/>
            <a:ext cx="11209622" cy="1325563"/>
          </a:xfrm>
        </p:spPr>
        <p:txBody>
          <a:bodyPr>
            <a:normAutofit fontScale="90000"/>
          </a:bodyPr>
          <a:lstStyle/>
          <a:p>
            <a:r>
              <a:rPr lang="es-419" dirty="0"/>
              <a:t>Reuniones Internas (del equipo de trabajo)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31529" y="1453830"/>
            <a:ext cx="11560471" cy="378259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s-419" sz="3200" dirty="0"/>
              <a:t>Usualmente son de 10-30 minutos... </a:t>
            </a:r>
            <a:r>
              <a:rPr lang="es-419" sz="3200" u="sng" dirty="0"/>
              <a:t>alguien debe prepararlas y liderarlas</a:t>
            </a:r>
            <a:r>
              <a:rPr lang="es-419" sz="3200" dirty="0"/>
              <a:t>.</a:t>
            </a:r>
          </a:p>
          <a:p>
            <a:pPr marL="0" indent="0">
              <a:buNone/>
            </a:pPr>
            <a:r>
              <a:rPr lang="es-419" sz="3200" dirty="0"/>
              <a:t>Sus objetivos son:</a:t>
            </a:r>
          </a:p>
          <a:p>
            <a:pPr marL="361950" lvl="1" indent="-269875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s-419" sz="2600" dirty="0"/>
              <a:t>Dar visibilidad a sus pares respecto al trabajo realizado y los problemas encontrados.</a:t>
            </a:r>
          </a:p>
          <a:p>
            <a:pPr marL="361950" lvl="1" indent="-269875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s-419" sz="2600" dirty="0"/>
              <a:t>(re)Definir las actividades a realizar, y las asignaciones de éstas (plan de trabajo).</a:t>
            </a:r>
          </a:p>
          <a:p>
            <a:pPr marL="361950" lvl="1" indent="-269875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s-419" sz="2600" dirty="0"/>
              <a:t>Sincronizar, coordinar y priorizar los esfuerzos.</a:t>
            </a:r>
          </a:p>
          <a:p>
            <a:pPr marL="92075" lvl="1"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es-419" sz="3000" dirty="0"/>
              <a:t>Se espera lo siguiente:</a:t>
            </a:r>
          </a:p>
        </p:txBody>
      </p:sp>
      <p:pic>
        <p:nvPicPr>
          <p:cNvPr id="1026" name="Picture 2" descr="Group work and collaboration: Zoom edition – The Pace Pres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4642" y="5058803"/>
            <a:ext cx="2177182" cy="1632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11547" y="4485422"/>
            <a:ext cx="6647443" cy="211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016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1529" y="0"/>
            <a:ext cx="11209622" cy="1325563"/>
          </a:xfrm>
        </p:spPr>
        <p:txBody>
          <a:bodyPr>
            <a:normAutofit fontScale="90000"/>
          </a:bodyPr>
          <a:lstStyle/>
          <a:p>
            <a:r>
              <a:rPr lang="es-419" dirty="0"/>
              <a:t>Reuniones Internas (del equipo de trabajo)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31529" y="1453830"/>
            <a:ext cx="11560471" cy="37825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419" sz="3200" dirty="0"/>
              <a:t>Para que esto sea factible el equipo debe tener</a:t>
            </a:r>
            <a:r>
              <a:rPr lang="es-419" dirty="0"/>
              <a:t> (al menos)</a:t>
            </a:r>
            <a:r>
              <a:rPr lang="es-419" sz="3200" dirty="0"/>
              <a:t>:</a:t>
            </a:r>
          </a:p>
          <a:p>
            <a:pPr marL="361950" lvl="1" indent="-269875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s-419" sz="2600" dirty="0"/>
              <a:t>Un </a:t>
            </a:r>
            <a:r>
              <a:rPr lang="es-419" sz="2600" dirty="0">
                <a:solidFill>
                  <a:srgbClr val="0070C0"/>
                </a:solidFill>
              </a:rPr>
              <a:t>canal de mensajería instantánea </a:t>
            </a:r>
            <a:r>
              <a:rPr lang="es-419" sz="2600" dirty="0"/>
              <a:t>entre sus miembros.</a:t>
            </a:r>
          </a:p>
          <a:p>
            <a:pPr marL="361950" lvl="1" indent="-269875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s-419" sz="2600" dirty="0"/>
              <a:t>Un </a:t>
            </a:r>
            <a:r>
              <a:rPr lang="es-419" sz="2600" dirty="0">
                <a:solidFill>
                  <a:srgbClr val="0070C0"/>
                </a:solidFill>
              </a:rPr>
              <a:t>repositorio de información </a:t>
            </a:r>
            <a:r>
              <a:rPr lang="es-419" sz="2600" dirty="0"/>
              <a:t>compartida (</a:t>
            </a:r>
            <a:r>
              <a:rPr lang="es-419" sz="2600" dirty="0" err="1"/>
              <a:t>dropbox</a:t>
            </a:r>
            <a:r>
              <a:rPr lang="es-419" sz="2600" dirty="0"/>
              <a:t>, drive, etc.).</a:t>
            </a:r>
          </a:p>
          <a:p>
            <a:pPr marL="361950" lvl="1" indent="-269875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s-419" sz="2600" dirty="0"/>
              <a:t>Un </a:t>
            </a:r>
            <a:r>
              <a:rPr lang="es-419" sz="2600" dirty="0">
                <a:solidFill>
                  <a:srgbClr val="0070C0"/>
                </a:solidFill>
              </a:rPr>
              <a:t>repositorio de código </a:t>
            </a:r>
            <a:r>
              <a:rPr lang="es-419" sz="2600" dirty="0"/>
              <a:t>compartido (github, gitlab, etc</a:t>
            </a:r>
            <a:r>
              <a:rPr lang="es-419" sz="2600" dirty="0" smtClean="0"/>
              <a:t>.).</a:t>
            </a:r>
          </a:p>
          <a:p>
            <a:pPr marL="361950" lvl="1" indent="-269875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s-419" sz="2600" dirty="0"/>
              <a:t>U</a:t>
            </a:r>
            <a:r>
              <a:rPr lang="es-419" sz="2600" dirty="0" smtClean="0"/>
              <a:t>sen </a:t>
            </a:r>
            <a:r>
              <a:rPr lang="es-419" sz="2600" dirty="0" smtClean="0">
                <a:solidFill>
                  <a:srgbClr val="0070C0"/>
                </a:solidFill>
              </a:rPr>
              <a:t>un </a:t>
            </a:r>
            <a:r>
              <a:rPr lang="es-419" sz="2600" dirty="0" err="1" smtClean="0">
                <a:solidFill>
                  <a:srgbClr val="0070C0"/>
                </a:solidFill>
              </a:rPr>
              <a:t>Kanban</a:t>
            </a:r>
            <a:r>
              <a:rPr lang="es-419" sz="2600" dirty="0" smtClean="0">
                <a:solidFill>
                  <a:srgbClr val="0070C0"/>
                </a:solidFill>
              </a:rPr>
              <a:t> </a:t>
            </a:r>
            <a:r>
              <a:rPr lang="es-419" sz="2600" dirty="0" smtClean="0"/>
              <a:t>(tipo </a:t>
            </a:r>
            <a:r>
              <a:rPr lang="es-419" sz="2600" dirty="0" err="1" smtClean="0"/>
              <a:t>Trello</a:t>
            </a:r>
            <a:r>
              <a:rPr lang="es-419" sz="2600" dirty="0" smtClean="0"/>
              <a:t>) para gestionar las actividades.</a:t>
            </a:r>
            <a:endParaRPr lang="es-419" sz="2600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0777" y="4626154"/>
            <a:ext cx="3425013" cy="2194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106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1529" y="0"/>
            <a:ext cx="11209622" cy="1325563"/>
          </a:xfrm>
        </p:spPr>
        <p:txBody>
          <a:bodyPr>
            <a:normAutofit fontScale="90000"/>
          </a:bodyPr>
          <a:lstStyle/>
          <a:p>
            <a:r>
              <a:rPr lang="es-419" dirty="0"/>
              <a:t>Reuniones Internas (del equipo de trabajo)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31529" y="1325563"/>
            <a:ext cx="11560471" cy="5661163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1800"/>
              </a:spcBef>
              <a:buNone/>
            </a:pPr>
            <a:r>
              <a:rPr lang="es-419" sz="3200" dirty="0"/>
              <a:t>Preguntas típicas a realizar:</a:t>
            </a:r>
          </a:p>
          <a:p>
            <a:pPr marL="0" indent="0">
              <a:lnSpc>
                <a:spcPct val="110000"/>
              </a:lnSpc>
              <a:spcBef>
                <a:spcPts val="1800"/>
              </a:spcBef>
              <a:buNone/>
            </a:pPr>
            <a:r>
              <a:rPr lang="es-419" sz="3200" dirty="0"/>
              <a:t>Para </a:t>
            </a:r>
            <a:r>
              <a:rPr lang="es-419" sz="3200" dirty="0" smtClean="0"/>
              <a:t>alcanzar el </a:t>
            </a:r>
            <a:r>
              <a:rPr lang="es-419" sz="3200" dirty="0"/>
              <a:t>próximo </a:t>
            </a:r>
            <a:r>
              <a:rPr lang="es-419" sz="3200" dirty="0" smtClean="0"/>
              <a:t>hito:</a:t>
            </a:r>
            <a:endParaRPr lang="es-419" sz="3200" dirty="0"/>
          </a:p>
          <a:p>
            <a:pPr lvl="1">
              <a:lnSpc>
                <a:spcPct val="110000"/>
              </a:lnSpc>
              <a:spcBef>
                <a:spcPts val="1800"/>
              </a:spcBef>
            </a:pPr>
            <a:r>
              <a:rPr lang="es-419" dirty="0"/>
              <a:t>¿Qué tenemos hecho?</a:t>
            </a:r>
          </a:p>
          <a:p>
            <a:pPr lvl="1">
              <a:lnSpc>
                <a:spcPct val="110000"/>
              </a:lnSpc>
              <a:spcBef>
                <a:spcPts val="1800"/>
              </a:spcBef>
            </a:pPr>
            <a:r>
              <a:rPr lang="es-419" dirty="0"/>
              <a:t>¿Qué nos falta?</a:t>
            </a:r>
          </a:p>
          <a:p>
            <a:pPr lvl="1">
              <a:lnSpc>
                <a:spcPct val="110000"/>
              </a:lnSpc>
              <a:spcBef>
                <a:spcPts val="1800"/>
              </a:spcBef>
            </a:pPr>
            <a:r>
              <a:rPr lang="es-419" dirty="0"/>
              <a:t>¿Con qué prioridad vamos a abordar el trabajo pendiente?</a:t>
            </a:r>
          </a:p>
          <a:p>
            <a:pPr lvl="1">
              <a:lnSpc>
                <a:spcPct val="110000"/>
              </a:lnSpc>
              <a:spcBef>
                <a:spcPts val="1800"/>
              </a:spcBef>
            </a:pPr>
            <a:r>
              <a:rPr lang="es-419" dirty="0"/>
              <a:t>¿Quién(es) van a hacer qué para la semana próxima?</a:t>
            </a:r>
          </a:p>
          <a:p>
            <a:pPr lvl="1">
              <a:lnSpc>
                <a:spcPct val="110000"/>
              </a:lnSpc>
              <a:spcBef>
                <a:spcPts val="1800"/>
              </a:spcBef>
            </a:pPr>
            <a:r>
              <a:rPr lang="es-419" dirty="0">
                <a:solidFill>
                  <a:schemeClr val="tx1"/>
                </a:solidFill>
              </a:rPr>
              <a:t>¿Cómo/cuándo van a integrar las partes que hace cada uno?</a:t>
            </a:r>
          </a:p>
          <a:p>
            <a:pPr lvl="1">
              <a:lnSpc>
                <a:spcPct val="110000"/>
              </a:lnSpc>
              <a:spcBef>
                <a:spcPts val="1800"/>
              </a:spcBef>
            </a:pPr>
            <a:r>
              <a:rPr lang="es-419" dirty="0">
                <a:solidFill>
                  <a:schemeClr val="tx1"/>
                </a:solidFill>
              </a:rPr>
              <a:t>¿Cuáles son los riesgos/amenazas/problemas identificadas/os y sus </a:t>
            </a:r>
            <a:r>
              <a:rPr lang="es-419" dirty="0" smtClean="0">
                <a:solidFill>
                  <a:schemeClr val="tx1"/>
                </a:solidFill>
              </a:rPr>
              <a:t>respectiva medidas </a:t>
            </a:r>
            <a:r>
              <a:rPr lang="es-419" dirty="0">
                <a:solidFill>
                  <a:schemeClr val="tx1"/>
                </a:solidFill>
              </a:rPr>
              <a:t>de contingencia?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12513" y="1453829"/>
            <a:ext cx="3903194" cy="2501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6877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65744" y="0"/>
            <a:ext cx="11209622" cy="1042656"/>
          </a:xfrm>
        </p:spPr>
        <p:txBody>
          <a:bodyPr>
            <a:normAutofit/>
          </a:bodyPr>
          <a:lstStyle/>
          <a:p>
            <a:r>
              <a:rPr lang="es-419" dirty="0"/>
              <a:t>Reuniones con los </a:t>
            </a:r>
            <a:r>
              <a:rPr lang="es-419" dirty="0" smtClean="0"/>
              <a:t>Monitores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65745" y="1197272"/>
            <a:ext cx="11558278" cy="5506134"/>
          </a:xfrm>
        </p:spPr>
        <p:txBody>
          <a:bodyPr>
            <a:normAutofit fontScale="92500"/>
          </a:bodyPr>
          <a:lstStyle/>
          <a:p>
            <a:pPr marL="361950" indent="-269875">
              <a:lnSpc>
                <a:spcPct val="100000"/>
              </a:lnSpc>
              <a:spcBef>
                <a:spcPts val="18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419" sz="2800" dirty="0">
                <a:solidFill>
                  <a:schemeClr val="tx1"/>
                </a:solidFill>
              </a:rPr>
              <a:t>Se llevan a cabo </a:t>
            </a:r>
            <a:r>
              <a:rPr lang="es-419" sz="2800" dirty="0">
                <a:solidFill>
                  <a:srgbClr val="0070C0"/>
                </a:solidFill>
              </a:rPr>
              <a:t>en las clases auxiliares</a:t>
            </a:r>
            <a:r>
              <a:rPr lang="es-419" sz="2800" dirty="0"/>
              <a:t>, salvo que acuerden otro día/hora con ellos.</a:t>
            </a:r>
          </a:p>
          <a:p>
            <a:pPr marL="361950" indent="-269875">
              <a:lnSpc>
                <a:spcPct val="100000"/>
              </a:lnSpc>
              <a:spcBef>
                <a:spcPts val="18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419" sz="2800" dirty="0"/>
              <a:t>La duración depende del nivel de avance del proyecto </a:t>
            </a:r>
            <a:r>
              <a:rPr lang="es-419" sz="2200" dirty="0"/>
              <a:t>(usualmente menos de 30 min).</a:t>
            </a:r>
            <a:endParaRPr lang="es-419" sz="2800" dirty="0"/>
          </a:p>
          <a:p>
            <a:pPr marL="361950" indent="-269875">
              <a:lnSpc>
                <a:spcPct val="100000"/>
              </a:lnSpc>
              <a:spcBef>
                <a:spcPts val="18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419" sz="2800" dirty="0"/>
              <a:t>Puede ser por </a:t>
            </a:r>
            <a:r>
              <a:rPr lang="es-419" sz="2800" dirty="0" smtClean="0"/>
              <a:t>videoconferencia.</a:t>
            </a:r>
            <a:endParaRPr lang="es-419" sz="2800" dirty="0"/>
          </a:p>
          <a:p>
            <a:pPr marL="361950" indent="-269875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s-419" sz="2800" dirty="0">
                <a:solidFill>
                  <a:schemeClr val="tx1"/>
                </a:solidFill>
              </a:rPr>
              <a:t>Los </a:t>
            </a:r>
            <a:r>
              <a:rPr lang="es-419" sz="2800" dirty="0">
                <a:solidFill>
                  <a:srgbClr val="0070C0"/>
                </a:solidFill>
              </a:rPr>
              <a:t>objetivos de estas reuniones </a:t>
            </a:r>
            <a:r>
              <a:rPr lang="es-419" sz="2800" dirty="0">
                <a:solidFill>
                  <a:schemeClr val="tx1"/>
                </a:solidFill>
              </a:rPr>
              <a:t>son los siguientes:</a:t>
            </a:r>
          </a:p>
          <a:p>
            <a:pPr marL="625475" indent="-269875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s-419" dirty="0">
                <a:solidFill>
                  <a:schemeClr val="tx1"/>
                </a:solidFill>
              </a:rPr>
              <a:t>Validar lo realizado y lo pendiente.</a:t>
            </a:r>
          </a:p>
          <a:p>
            <a:pPr marL="625475" indent="-269875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s-419" dirty="0">
                <a:solidFill>
                  <a:schemeClr val="tx1"/>
                </a:solidFill>
              </a:rPr>
              <a:t>Revisar los planes/prioridades del desarrollo.</a:t>
            </a:r>
          </a:p>
          <a:p>
            <a:pPr marL="625475" indent="-269875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s-419" dirty="0">
                <a:solidFill>
                  <a:schemeClr val="tx1"/>
                </a:solidFill>
              </a:rPr>
              <a:t>Revisar tempranamente las entregas que se van a hacer del producto.</a:t>
            </a:r>
          </a:p>
          <a:p>
            <a:pPr marL="625475" indent="-269875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s-419" dirty="0">
                <a:solidFill>
                  <a:schemeClr val="tx1"/>
                </a:solidFill>
              </a:rPr>
              <a:t>Revisar el funcionamiento del equipo.</a:t>
            </a:r>
          </a:p>
          <a:p>
            <a:pPr marL="625475" indent="-269875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s-419" dirty="0">
                <a:solidFill>
                  <a:schemeClr val="tx1"/>
                </a:solidFill>
              </a:rPr>
              <a:t>Revisar los riesgos/amenazas/problemas identificados por el equipo.</a:t>
            </a:r>
            <a:endParaRPr lang="es-C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701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etropolitana">
  <a:themeElements>
    <a:clrScheme name="Metropolitana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a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Metropolitano</Template>
  <TotalTime>279</TotalTime>
  <Words>770</Words>
  <Application>Microsoft Office PowerPoint</Application>
  <PresentationFormat>Panorámica</PresentationFormat>
  <Paragraphs>94</Paragraphs>
  <Slides>11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Metropolitana</vt:lpstr>
      <vt:lpstr>CC5401 - Dinámica de Actividades del Curso </vt:lpstr>
      <vt:lpstr>Agenda</vt:lpstr>
      <vt:lpstr>Actividades del Curso </vt:lpstr>
      <vt:lpstr>Reuniones con el Cliente:</vt:lpstr>
      <vt:lpstr>Reuniones con el Cliente:</vt:lpstr>
      <vt:lpstr>Reuniones Internas (del equipo de trabajo)</vt:lpstr>
      <vt:lpstr>Reuniones Internas (del equipo de trabajo)</vt:lpstr>
      <vt:lpstr>Reuniones Internas (del equipo de trabajo)</vt:lpstr>
      <vt:lpstr>Reuniones con los Monitores</vt:lpstr>
      <vt:lpstr>Reuniones con Monitores: Preguntas Típicas</vt:lpstr>
      <vt:lpstr>CC5401 - Dinámica de Actividades del Curso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Metodología….</dc:title>
  <dc:creator>S.Ochoa</dc:creator>
  <cp:lastModifiedBy>S.Ochoa</cp:lastModifiedBy>
  <cp:revision>51</cp:revision>
  <dcterms:created xsi:type="dcterms:W3CDTF">2022-03-10T10:54:20Z</dcterms:created>
  <dcterms:modified xsi:type="dcterms:W3CDTF">2024-08-22T11:17:48Z</dcterms:modified>
</cp:coreProperties>
</file>