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9"/>
  </p:notesMasterIdLst>
  <p:handoutMasterIdLst>
    <p:handoutMasterId r:id="rId30"/>
  </p:handoutMasterIdLst>
  <p:sldIdLst>
    <p:sldId id="1389" r:id="rId2"/>
    <p:sldId id="1399" r:id="rId3"/>
    <p:sldId id="1407" r:id="rId4"/>
    <p:sldId id="1264" r:id="rId5"/>
    <p:sldId id="1265" r:id="rId6"/>
    <p:sldId id="1266" r:id="rId7"/>
    <p:sldId id="1267" r:id="rId8"/>
    <p:sldId id="1268" r:id="rId9"/>
    <p:sldId id="1269" r:id="rId10"/>
    <p:sldId id="1409" r:id="rId11"/>
    <p:sldId id="1396" r:id="rId12"/>
    <p:sldId id="1278" r:id="rId13"/>
    <p:sldId id="1397" r:id="rId14"/>
    <p:sldId id="1284" r:id="rId15"/>
    <p:sldId id="1286" r:id="rId16"/>
    <p:sldId id="1287" r:id="rId17"/>
    <p:sldId id="1288" r:id="rId18"/>
    <p:sldId id="1290" r:id="rId19"/>
    <p:sldId id="1292" r:id="rId20"/>
    <p:sldId id="1295" r:id="rId21"/>
    <p:sldId id="1297" r:id="rId22"/>
    <p:sldId id="1299" r:id="rId23"/>
    <p:sldId id="1304" r:id="rId24"/>
    <p:sldId id="1390" r:id="rId25"/>
    <p:sldId id="1395" r:id="rId26"/>
    <p:sldId id="1394" r:id="rId27"/>
    <p:sldId id="1408" r:id="rId28"/>
  </p:sldIdLst>
  <p:sldSz cx="9144000" cy="6858000" type="screen4x3"/>
  <p:notesSz cx="69977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00"/>
    <a:srgbClr val="CC9900"/>
    <a:srgbClr val="FFCC00"/>
    <a:srgbClr val="99CCFF"/>
    <a:srgbClr val="9999FF"/>
    <a:srgbClr val="66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701" autoAdjust="0"/>
  </p:normalViewPr>
  <p:slideViewPr>
    <p:cSldViewPr>
      <p:cViewPr varScale="1">
        <p:scale>
          <a:sx n="65" d="100"/>
          <a:sy n="65" d="100"/>
        </p:scale>
        <p:origin x="306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04"/>
    </p:cViewPr>
  </p:sorterViewPr>
  <p:notesViewPr>
    <p:cSldViewPr>
      <p:cViewPr>
        <p:scale>
          <a:sx n="100" d="100"/>
          <a:sy n="100" d="100"/>
        </p:scale>
        <p:origin x="-1548" y="-72"/>
      </p:cViewPr>
      <p:guideLst>
        <p:guide orient="horz" pos="2924"/>
        <p:guide pos="22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F4C5ED1-362F-4496-B9E4-2FA39CF408D2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0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6007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FFEE19C-578E-42BA-8BCB-30CD5CF2384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E00432-19F7-48FE-9A58-9254F593CC60}" type="slidenum">
              <a:rPr lang="en-US" altLang="es-CL" smtClean="0"/>
              <a:pPr>
                <a:spcBef>
                  <a:spcPct val="0"/>
                </a:spcBef>
              </a:pPr>
              <a:t>1</a:t>
            </a:fld>
            <a:endParaRPr lang="en-US" altLang="es-CL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5D3DF8-1950-48FF-AD1C-E50289F4B237}" type="slidenum">
              <a:rPr lang="en-US" altLang="es-CL" smtClean="0"/>
              <a:pPr>
                <a:spcBef>
                  <a:spcPct val="0"/>
                </a:spcBef>
              </a:pPr>
              <a:t>12</a:t>
            </a:fld>
            <a:endParaRPr lang="en-US" altLang="es-CL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3E94FA-0B61-4D18-90F7-2B25B0C98562}" type="slidenum">
              <a:rPr lang="en-US" altLang="es-CL" smtClean="0"/>
              <a:pPr>
                <a:spcBef>
                  <a:spcPct val="0"/>
                </a:spcBef>
              </a:pPr>
              <a:t>13</a:t>
            </a:fld>
            <a:endParaRPr lang="en-US" altLang="es-CL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2C3E1E-2945-4ACB-BE43-1657536547F8}" type="slidenum">
              <a:rPr lang="en-US" altLang="es-CL" smtClean="0"/>
              <a:pPr>
                <a:spcBef>
                  <a:spcPct val="0"/>
                </a:spcBef>
              </a:pPr>
              <a:t>14</a:t>
            </a:fld>
            <a:endParaRPr lang="en-US" altLang="es-CL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82C9AF-C160-43AA-A29C-B378BCCE829E}" type="slidenum">
              <a:rPr lang="en-US" altLang="es-CL" smtClean="0"/>
              <a:pPr>
                <a:spcBef>
                  <a:spcPct val="0"/>
                </a:spcBef>
              </a:pPr>
              <a:t>15</a:t>
            </a:fld>
            <a:endParaRPr lang="en-US" altLang="es-CL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21628C-6702-40C0-BB00-6147D1141600}" type="slidenum">
              <a:rPr lang="en-US" altLang="es-CL" smtClean="0"/>
              <a:pPr>
                <a:spcBef>
                  <a:spcPct val="0"/>
                </a:spcBef>
              </a:pPr>
              <a:t>16</a:t>
            </a:fld>
            <a:endParaRPr lang="en-US" altLang="es-CL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E4F96B-C9F3-4A2C-9894-D7CD42E363EE}" type="slidenum">
              <a:rPr lang="en-US" altLang="es-CL" smtClean="0"/>
              <a:pPr>
                <a:spcBef>
                  <a:spcPct val="0"/>
                </a:spcBef>
              </a:pPr>
              <a:t>17</a:t>
            </a:fld>
            <a:endParaRPr lang="en-US" altLang="es-CL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F3103F-39BD-4DD6-85A2-99124316E9CB}" type="slidenum">
              <a:rPr lang="en-US" altLang="es-CL" smtClean="0"/>
              <a:pPr>
                <a:spcBef>
                  <a:spcPct val="0"/>
                </a:spcBef>
              </a:pPr>
              <a:t>18</a:t>
            </a:fld>
            <a:endParaRPr lang="en-US" altLang="es-CL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425DFA-98E1-4CAC-B80A-92C0522FE98B}" type="slidenum">
              <a:rPr lang="en-US" altLang="es-CL" smtClean="0"/>
              <a:pPr>
                <a:spcBef>
                  <a:spcPct val="0"/>
                </a:spcBef>
              </a:pPr>
              <a:t>19</a:t>
            </a:fld>
            <a:endParaRPr lang="en-US" altLang="es-CL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6E7211-F3A7-4A27-8858-BDFD61AA2A87}" type="slidenum">
              <a:rPr lang="en-US" altLang="es-CL" smtClean="0"/>
              <a:pPr>
                <a:spcBef>
                  <a:spcPct val="0"/>
                </a:spcBef>
              </a:pPr>
              <a:t>20</a:t>
            </a:fld>
            <a:endParaRPr lang="en-US" altLang="es-CL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AD6743-7EF2-4D8F-82D6-8BF572EEBB98}" type="slidenum">
              <a:rPr lang="en-US" altLang="es-CL" smtClean="0"/>
              <a:pPr>
                <a:spcBef>
                  <a:spcPct val="0"/>
                </a:spcBef>
              </a:pPr>
              <a:t>21</a:t>
            </a:fld>
            <a:endParaRPr lang="en-US" altLang="es-CL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7313" y="8831263"/>
            <a:ext cx="2982912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16" tIns="43658" rIns="87316" bIns="43658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8025" indent="-2714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0613" indent="-217488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7175" indent="-217488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63738" indent="-217488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20938" indent="-217488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8138" indent="-217488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35338" indent="-217488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92538" indent="-217488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1FA86C-2893-4ACE-A760-0346B8B6520D}" type="slidenum">
              <a:rPr lang="en-US" altLang="es-CL" sz="11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s-CL" sz="1100" smtClean="0">
              <a:cs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altLang="es-CL" smtClean="0"/>
          </a:p>
        </p:txBody>
      </p:sp>
    </p:spTree>
    <p:extLst>
      <p:ext uri="{BB962C8B-B14F-4D97-AF65-F5344CB8AC3E}">
        <p14:creationId xmlns:p14="http://schemas.microsoft.com/office/powerpoint/2010/main" val="360135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3FFCFF-694B-4FD4-891E-19AE8418751E}" type="slidenum">
              <a:rPr lang="en-US" altLang="es-CL" smtClean="0"/>
              <a:pPr>
                <a:spcBef>
                  <a:spcPct val="0"/>
                </a:spcBef>
              </a:pPr>
              <a:t>22</a:t>
            </a:fld>
            <a:endParaRPr lang="en-US" altLang="es-CL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4A8841-A470-408D-A5DF-D463BA65A62C}" type="slidenum">
              <a:rPr lang="en-US" altLang="es-CL" smtClean="0"/>
              <a:pPr>
                <a:spcBef>
                  <a:spcPct val="0"/>
                </a:spcBef>
              </a:pPr>
              <a:t>23</a:t>
            </a:fld>
            <a:endParaRPr lang="en-US" altLang="es-CL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905D56-9683-4907-A226-10C086ADCECF}" type="slidenum">
              <a:rPr lang="en-US" altLang="es-CL" smtClean="0"/>
              <a:pPr>
                <a:spcBef>
                  <a:spcPct val="0"/>
                </a:spcBef>
              </a:pPr>
              <a:t>24</a:t>
            </a:fld>
            <a:endParaRPr lang="en-US" altLang="es-CL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E00432-19F7-48FE-9A58-9254F593CC60}" type="slidenum">
              <a:rPr lang="en-US" altLang="es-CL" smtClean="0"/>
              <a:pPr>
                <a:spcBef>
                  <a:spcPct val="0"/>
                </a:spcBef>
              </a:pPr>
              <a:t>27</a:t>
            </a:fld>
            <a:endParaRPr lang="en-US" altLang="es-CL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  <p:extLst>
      <p:ext uri="{BB962C8B-B14F-4D97-AF65-F5344CB8AC3E}">
        <p14:creationId xmlns:p14="http://schemas.microsoft.com/office/powerpoint/2010/main" val="105821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2E9D18-ED3C-425E-9243-593516EAF12D}" type="slidenum">
              <a:rPr lang="en-US" altLang="es-CL" smtClean="0"/>
              <a:pPr>
                <a:spcBef>
                  <a:spcPct val="0"/>
                </a:spcBef>
              </a:pPr>
              <a:t>4</a:t>
            </a:fld>
            <a:endParaRPr lang="en-US" altLang="es-CL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B8C97C-5F06-4409-A2BC-8C64201EED81}" type="slidenum">
              <a:rPr lang="en-US" altLang="es-CL" smtClean="0"/>
              <a:pPr>
                <a:spcBef>
                  <a:spcPct val="0"/>
                </a:spcBef>
              </a:pPr>
              <a:t>5</a:t>
            </a:fld>
            <a:endParaRPr lang="en-US" altLang="es-CL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F4453C-B086-4247-B6DC-7D9CE3BE942D}" type="slidenum">
              <a:rPr lang="en-US" altLang="es-CL" smtClean="0"/>
              <a:pPr>
                <a:spcBef>
                  <a:spcPct val="0"/>
                </a:spcBef>
              </a:pPr>
              <a:t>6</a:t>
            </a:fld>
            <a:endParaRPr lang="en-US" altLang="es-CL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C64C0D-57AA-4D2D-A720-36301CAADDCE}" type="slidenum">
              <a:rPr lang="en-US" altLang="es-CL" smtClean="0"/>
              <a:pPr>
                <a:spcBef>
                  <a:spcPct val="0"/>
                </a:spcBef>
              </a:pPr>
              <a:t>7</a:t>
            </a:fld>
            <a:endParaRPr lang="en-US" altLang="es-CL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18DF03-7193-46A5-A9C6-BECD54A11BA6}" type="slidenum">
              <a:rPr lang="en-US" altLang="es-CL" smtClean="0"/>
              <a:pPr>
                <a:spcBef>
                  <a:spcPct val="0"/>
                </a:spcBef>
              </a:pPr>
              <a:t>8</a:t>
            </a:fld>
            <a:endParaRPr lang="en-US" altLang="es-CL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BAC027-6B70-40C4-80C0-7D75A089551D}" type="slidenum">
              <a:rPr lang="en-US" altLang="es-CL" smtClean="0"/>
              <a:pPr>
                <a:spcBef>
                  <a:spcPct val="0"/>
                </a:spcBef>
              </a:pPr>
              <a:t>9</a:t>
            </a:fld>
            <a:endParaRPr lang="en-US" altLang="es-CL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A4A559-8060-47C1-A0FF-BF91C879155A}" type="slidenum">
              <a:rPr lang="en-US" altLang="es-CL" smtClean="0"/>
              <a:pPr>
                <a:spcBef>
                  <a:spcPct val="0"/>
                </a:spcBef>
              </a:pPr>
              <a:t>11</a:t>
            </a:fld>
            <a:endParaRPr lang="en-US" altLang="es-CL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FF9FCC30-477A-418E-8915-E17062B33B0D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25144099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FCC30-477A-418E-8915-E17062B33B0D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278080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FCC30-477A-418E-8915-E17062B33B0D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7038352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FCC30-477A-418E-8915-E17062B33B0D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3393345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FCC30-477A-418E-8915-E17062B33B0D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63077168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FCC30-477A-418E-8915-E17062B33B0D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1642727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FCC30-477A-418E-8915-E17062B33B0D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2838839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FCC30-477A-418E-8915-E17062B33B0D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50641915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FCC30-477A-418E-8915-E17062B33B0D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15799737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FF9FCC30-477A-418E-8915-E17062B33B0D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01517600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FF9FCC30-477A-418E-8915-E17062B33B0D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923235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F9FCC30-477A-418E-8915-E17062B33B0D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48539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4222" y="1935382"/>
            <a:ext cx="8677027" cy="2507729"/>
          </a:xfrm>
        </p:spPr>
        <p:txBody>
          <a:bodyPr/>
          <a:lstStyle/>
          <a:p>
            <a:pPr algn="ctr"/>
            <a:r>
              <a:rPr lang="es-CL" altLang="es-CL" b="1" i="1" smtClean="0">
                <a:latin typeface="Arial" panose="020B0604020202020204" pitchFamily="34" charset="0"/>
                <a:cs typeface="Arial" panose="020B0604020202020204" pitchFamily="34" charset="0"/>
              </a:rPr>
              <a:t>Diseño Arquitectónico </a:t>
            </a:r>
            <a:r>
              <a:rPr lang="es-CL" altLang="es-CL" b="1" i="1" dirty="0">
                <a:latin typeface="Arial" panose="020B0604020202020204" pitchFamily="34" charset="0"/>
                <a:cs typeface="Arial" panose="020B0604020202020204" pitchFamily="34" charset="0"/>
              </a:rPr>
              <a:t>y Detallado </a:t>
            </a:r>
            <a:endParaRPr lang="es-CL" altLang="es-C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95536" y="5148481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CL" dirty="0">
                <a:solidFill>
                  <a:schemeClr val="bg1"/>
                </a:solidFill>
                <a:latin typeface="Arial" panose="020B0604020202020204" pitchFamily="34" charset="0"/>
              </a:rPr>
              <a:t>Sergio </a:t>
            </a:r>
            <a:r>
              <a:rPr lang="es-MX" altLang="es-CL" dirty="0" smtClean="0">
                <a:solidFill>
                  <a:schemeClr val="bg1"/>
                </a:solidFill>
                <a:latin typeface="Arial" panose="020B0604020202020204" pitchFamily="34" charset="0"/>
              </a:rPr>
              <a:t>F. </a:t>
            </a:r>
            <a:r>
              <a:rPr lang="es-MX" altLang="es-CL" smtClean="0">
                <a:solidFill>
                  <a:schemeClr val="bg1"/>
                </a:solidFill>
                <a:latin typeface="Arial" panose="020B0604020202020204" pitchFamily="34" charset="0"/>
              </a:rPr>
              <a:t>Ochoa </a:t>
            </a:r>
            <a:endParaRPr lang="es-MX" altLang="es-CL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0" y="3954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 sz="2400">
              <a:latin typeface="Arial" panose="020B0604020202020204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4229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6512" y="81283"/>
            <a:ext cx="9324528" cy="8994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419" sz="4400" dirty="0" smtClean="0">
                <a:latin typeface="Arial" panose="020B0604020202020204" pitchFamily="34" charset="0"/>
              </a:rPr>
              <a:t>Relación entre Componentes Estructurales</a:t>
            </a:r>
            <a:endParaRPr lang="es-419" sz="4400" dirty="0">
              <a:latin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FCC30-477A-418E-8915-E17062B33B0D}" type="slidenum">
              <a:rPr lang="es-ES" altLang="es-CL" smtClean="0"/>
              <a:pPr>
                <a:defRPr/>
              </a:pPr>
              <a:t>10</a:t>
            </a:fld>
            <a:endParaRPr lang="es-ES" altLang="es-CL"/>
          </a:p>
        </p:txBody>
      </p:sp>
      <p:pic>
        <p:nvPicPr>
          <p:cNvPr id="90114" name="Picture 2" descr="Son necesarios los Cimientos en una Casa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79838"/>
            <a:ext cx="4270026" cy="306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33" y="3673144"/>
            <a:ext cx="4061988" cy="30508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43839" y="3679838"/>
            <a:ext cx="177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 smtClean="0"/>
              <a:t>Modelo de Datos</a:t>
            </a:r>
            <a:endParaRPr lang="es-419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887714" y="3679838"/>
            <a:ext cx="2001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 smtClean="0"/>
              <a:t>Arquitectura Lógica</a:t>
            </a:r>
            <a:endParaRPr lang="es-419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33" y="1347174"/>
            <a:ext cx="4061988" cy="22909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85444" y="1145004"/>
            <a:ext cx="186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 smtClean="0"/>
              <a:t>Arquitectura </a:t>
            </a:r>
            <a:r>
              <a:rPr lang="es-419" b="1" dirty="0" err="1" smtClean="0"/>
              <a:t>Fisica</a:t>
            </a:r>
            <a:endParaRPr lang="es-419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1514336"/>
            <a:ext cx="4298366" cy="212379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628537" y="1124153"/>
            <a:ext cx="186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 smtClean="0"/>
              <a:t>Arquitectura </a:t>
            </a:r>
            <a:r>
              <a:rPr lang="es-419" b="1" dirty="0" err="1" smtClean="0"/>
              <a:t>Fisica</a:t>
            </a:r>
            <a:endParaRPr lang="es-419" b="1" dirty="0"/>
          </a:p>
        </p:txBody>
      </p:sp>
      <p:sp>
        <p:nvSpPr>
          <p:cNvPr id="14" name="Medio marco 13"/>
          <p:cNvSpPr/>
          <p:nvPr/>
        </p:nvSpPr>
        <p:spPr>
          <a:xfrm rot="13934359" flipV="1">
            <a:off x="4212309" y="4444973"/>
            <a:ext cx="378566" cy="359996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3779912" y="4653136"/>
            <a:ext cx="1440160" cy="129614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443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588700" y="116632"/>
            <a:ext cx="8323564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altLang="es-CL" sz="4000" dirty="0" smtClean="0">
                <a:latin typeface="Arial" panose="020B0604020202020204" pitchFamily="34" charset="0"/>
              </a:rPr>
              <a:t>2.1 Arquitectura Física</a:t>
            </a:r>
            <a:r>
              <a:rPr lang="es-ES_tradnl" altLang="es-CL" sz="3100" dirty="0" smtClean="0">
                <a:latin typeface="Arial" panose="020B0604020202020204" pitchFamily="34" charset="0"/>
              </a:rPr>
              <a:t> (Ejemplo visto en clases)</a:t>
            </a:r>
            <a:endParaRPr lang="es-ES_tradnl" altLang="es-CL" sz="4000" dirty="0" smtClean="0">
              <a:latin typeface="Arial" panose="020B0604020202020204" pitchFamily="34" charset="0"/>
            </a:endParaRPr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133266-5160-4327-BEE2-1637452D1DFA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s-ES" altLang="es-CL" sz="1400" smtClean="0"/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78549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772400" cy="990600"/>
          </a:xfrm>
        </p:spPr>
        <p:txBody>
          <a:bodyPr/>
          <a:lstStyle/>
          <a:p>
            <a:pPr eaLnBrk="1" hangingPunct="1"/>
            <a:r>
              <a:rPr lang="es-ES" altLang="es-CL" dirty="0" smtClean="0">
                <a:latin typeface="Arial" panose="020B0604020202020204" pitchFamily="34" charset="0"/>
              </a:rPr>
              <a:t>2.2 Arquitectura Lógica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>
          <a:xfrm>
            <a:off x="467545" y="1268413"/>
            <a:ext cx="8652644" cy="5589587"/>
          </a:xfrm>
        </p:spPr>
        <p:txBody>
          <a:bodyPr>
            <a:normAutofit/>
          </a:bodyPr>
          <a:lstStyle/>
          <a:p>
            <a:pPr marL="288925" indent="-288925" eaLnBrk="1" hangingPunct="1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Font typeface="Arial" panose="020B0604020202020204" pitchFamily="34" charset="0"/>
              <a:buChar char="­"/>
            </a:pPr>
            <a:r>
              <a:rPr lang="es-ES" altLang="es-CL" dirty="0" smtClean="0">
                <a:latin typeface="Arial" panose="020B0604020202020204" pitchFamily="34" charset="0"/>
              </a:rPr>
              <a:t>Expresa los componentes de software (subsistemas, o macro-funciones) de la solución, y la relación entre ellos.</a:t>
            </a:r>
          </a:p>
          <a:p>
            <a:pPr marL="288925" indent="-288925" eaLnBrk="1" hangingPunct="1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Font typeface="Arial" panose="020B0604020202020204" pitchFamily="34" charset="0"/>
              <a:buChar char="­"/>
            </a:pPr>
            <a:r>
              <a:rPr lang="es-ES" altLang="es-CL" dirty="0" smtClean="0">
                <a:latin typeface="Arial" panose="020B0604020202020204" pitchFamily="34" charset="0"/>
              </a:rPr>
              <a:t>Se puede utilizar casi cualquier nomenclatura (DFD, </a:t>
            </a:r>
            <a:r>
              <a:rPr lang="es-ES" altLang="es-CL" dirty="0" err="1" smtClean="0">
                <a:latin typeface="Arial" panose="020B0604020202020204" pitchFamily="34" charset="0"/>
              </a:rPr>
              <a:t>Diagr</a:t>
            </a:r>
            <a:r>
              <a:rPr lang="es-ES" altLang="es-CL" dirty="0" smtClean="0">
                <a:latin typeface="Arial" panose="020B0604020202020204" pitchFamily="34" charset="0"/>
              </a:rPr>
              <a:t>. de clases, bloques, casos de uso, dibujo informal, etc.).</a:t>
            </a:r>
          </a:p>
          <a:p>
            <a:pPr marL="288925" indent="-288925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Font typeface="Arial" panose="020B0604020202020204" pitchFamily="34" charset="0"/>
              <a:buChar char="­"/>
            </a:pPr>
            <a:r>
              <a:rPr lang="es-ES" altLang="es-CL" dirty="0" smtClean="0">
                <a:latin typeface="Arial" panose="020B0604020202020204" pitchFamily="34" charset="0"/>
              </a:rPr>
              <a:t>En nuestro caso, </a:t>
            </a:r>
            <a:r>
              <a:rPr lang="es-ES" altLang="es-CL" dirty="0">
                <a:latin typeface="Arial" panose="020B0604020202020204" pitchFamily="34" charset="0"/>
                <a:cs typeface="Arial" panose="020B0604020202020204" pitchFamily="34" charset="0"/>
              </a:rPr>
              <a:t>la mayoría de las aplicaciones utilizarán estas tres </a:t>
            </a:r>
            <a:r>
              <a:rPr lang="es-ES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capas </a:t>
            </a:r>
            <a:r>
              <a:rPr lang="es-ES" altLang="es-CL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para separar los intereses</a:t>
            </a:r>
            <a:r>
              <a:rPr lang="es-ES" altLang="es-CL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de la aplicación.</a:t>
            </a:r>
            <a:endParaRPr lang="es-ES" altLang="es-CL" sz="2100" dirty="0" smtClean="0">
              <a:latin typeface="Arial" panose="020B0604020202020204" pitchFamily="34" charset="0"/>
            </a:endParaRPr>
          </a:p>
        </p:txBody>
      </p:sp>
      <p:grpSp>
        <p:nvGrpSpPr>
          <p:cNvPr id="5" name="Grupo 3"/>
          <p:cNvGrpSpPr>
            <a:grpSpLocks/>
          </p:cNvGrpSpPr>
          <p:nvPr/>
        </p:nvGrpSpPr>
        <p:grpSpPr bwMode="auto">
          <a:xfrm>
            <a:off x="1403648" y="4437112"/>
            <a:ext cx="5545138" cy="1945259"/>
            <a:chOff x="1885814" y="2780928"/>
            <a:chExt cx="5347456" cy="1872209"/>
          </a:xfrm>
        </p:grpSpPr>
        <p:sp>
          <p:nvSpPr>
            <p:cNvPr id="6" name="Rectángulo 1"/>
            <p:cNvSpPr>
              <a:spLocks noChangeArrowheads="1"/>
            </p:cNvSpPr>
            <p:nvPr/>
          </p:nvSpPr>
          <p:spPr bwMode="auto">
            <a:xfrm>
              <a:off x="1885814" y="2780928"/>
              <a:ext cx="5328592" cy="575942"/>
            </a:xfrm>
            <a:prstGeom prst="rect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CL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 3:</a:t>
              </a:r>
              <a:r>
                <a:rPr lang="es-CL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Interfaces de Usuario</a:t>
              </a:r>
            </a:p>
          </p:txBody>
        </p:sp>
        <p:sp>
          <p:nvSpPr>
            <p:cNvPr id="7" name="Rectángulo 4"/>
            <p:cNvSpPr>
              <a:spLocks noChangeArrowheads="1"/>
            </p:cNvSpPr>
            <p:nvPr/>
          </p:nvSpPr>
          <p:spPr bwMode="auto">
            <a:xfrm>
              <a:off x="1885814" y="3415940"/>
              <a:ext cx="5329085" cy="602224"/>
            </a:xfrm>
            <a:prstGeom prst="rect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s-CL" altLang="en-US" sz="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s-CL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 2: </a:t>
              </a:r>
              <a:r>
                <a:rPr lang="es-CL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Lógica de Negocio</a:t>
              </a:r>
            </a:p>
          </p:txBody>
        </p:sp>
        <p:sp>
          <p:nvSpPr>
            <p:cNvPr id="8" name="Rectángulo 5"/>
            <p:cNvSpPr>
              <a:spLocks noChangeArrowheads="1"/>
            </p:cNvSpPr>
            <p:nvPr/>
          </p:nvSpPr>
          <p:spPr bwMode="auto">
            <a:xfrm>
              <a:off x="1904678" y="4059875"/>
              <a:ext cx="5328592" cy="593262"/>
            </a:xfrm>
            <a:prstGeom prst="rect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CL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 1: </a:t>
              </a:r>
              <a:r>
                <a:rPr lang="es-CL" altLang="en-US" sz="24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Espacio de Datos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26584" y="363314"/>
            <a:ext cx="8709912" cy="936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CL" sz="4000" dirty="0" smtClean="0">
                <a:latin typeface="Arial" panose="020B0604020202020204" pitchFamily="34" charset="0"/>
              </a:rPr>
              <a:t>2.2 Arquitectura Lógica </a:t>
            </a:r>
            <a:r>
              <a:rPr lang="es-ES" altLang="es-CL" sz="3100" dirty="0" smtClean="0">
                <a:latin typeface="Arial" panose="020B0604020202020204" pitchFamily="34" charset="0"/>
              </a:rPr>
              <a:t>(ejemplo visto en clase)</a:t>
            </a:r>
            <a:endParaRPr lang="es-ES" altLang="es-CL" sz="3600" dirty="0" smtClean="0">
              <a:latin typeface="Arial" panose="020B0604020202020204" pitchFamily="34" charset="0"/>
            </a:endParaRPr>
          </a:p>
        </p:txBody>
      </p:sp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5261E5-4AE4-40CC-9A1D-06858CCA5593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s-ES" altLang="es-CL" sz="1400" smtClean="0"/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2786063" y="2809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 sz="2400">
              <a:latin typeface="Arial" panose="020B0604020202020204" pitchFamily="34" charset="0"/>
            </a:endParaRPr>
          </a:p>
        </p:txBody>
      </p:sp>
      <p:pic>
        <p:nvPicPr>
          <p:cNvPr id="583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9956"/>
            <a:ext cx="85788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738768" y="301472"/>
            <a:ext cx="7772400" cy="903288"/>
          </a:xfrm>
        </p:spPr>
        <p:txBody>
          <a:bodyPr/>
          <a:lstStyle/>
          <a:p>
            <a:pPr eaLnBrk="1" hangingPunct="1"/>
            <a:r>
              <a:rPr lang="es-ES_tradnl" altLang="es-CL" sz="4000" dirty="0" smtClean="0">
                <a:latin typeface="Arial" panose="020B0604020202020204" pitchFamily="34" charset="0"/>
              </a:rPr>
              <a:t>2.3 Modelo de Datos</a:t>
            </a:r>
          </a:p>
        </p:txBody>
      </p:sp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865360-72EC-4683-A938-4AE063A50E77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s-ES" altLang="es-CL" sz="1400" smtClean="0"/>
          </a:p>
        </p:txBody>
      </p:sp>
      <p:graphicFrame>
        <p:nvGraphicFramePr>
          <p:cNvPr id="645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274316"/>
              </p:ext>
            </p:extLst>
          </p:nvPr>
        </p:nvGraphicFramePr>
        <p:xfrm>
          <a:off x="3923928" y="3675369"/>
          <a:ext cx="5055665" cy="314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5" name="Imagen de mapa de bits" r:id="rId4" imgW="4409524" imgH="2742857" progId="PBrush">
                  <p:embed/>
                </p:oleObj>
              </mc:Choice>
              <mc:Fallback>
                <p:oleObj name="Imagen de mapa de bits" r:id="rId4" imgW="4409524" imgH="2742857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675369"/>
                        <a:ext cx="5055665" cy="3144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838200" y="15240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s-CL" sz="2400">
              <a:latin typeface="Tahoma" panose="020B0604030504040204" pitchFamily="34" charset="0"/>
            </a:endParaRPr>
          </a:p>
        </p:txBody>
      </p:sp>
      <p:sp>
        <p:nvSpPr>
          <p:cNvPr id="64518" name="Text Box 5"/>
          <p:cNvSpPr txBox="1">
            <a:spLocks noChangeArrowheads="1"/>
          </p:cNvSpPr>
          <p:nvPr/>
        </p:nvSpPr>
        <p:spPr bwMode="auto">
          <a:xfrm>
            <a:off x="762000" y="16764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s-CL" sz="2400">
              <a:latin typeface="Tahoma" panose="020B0604030504040204" pitchFamily="34" charset="0"/>
            </a:endParaRPr>
          </a:p>
        </p:txBody>
      </p:sp>
      <p:sp>
        <p:nvSpPr>
          <p:cNvPr id="64519" name="Text Box 6"/>
          <p:cNvSpPr txBox="1">
            <a:spLocks noChangeArrowheads="1"/>
          </p:cNvSpPr>
          <p:nvPr/>
        </p:nvSpPr>
        <p:spPr bwMode="auto">
          <a:xfrm>
            <a:off x="762001" y="1340768"/>
            <a:ext cx="676232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CL" sz="2800" dirty="0" smtClean="0">
                <a:latin typeface="Tahoma" panose="020B0604030504040204" pitchFamily="34" charset="0"/>
              </a:rPr>
              <a:t>Debe estar completo, es decir:</a:t>
            </a:r>
            <a:endParaRPr lang="es-ES" altLang="es-CL" sz="28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CL" sz="2200" dirty="0" smtClean="0">
                <a:latin typeface="Tahoma" panose="020B0604030504040204" pitchFamily="34" charset="0"/>
              </a:rPr>
              <a:t>Entidades y atributos </a:t>
            </a:r>
            <a:r>
              <a:rPr lang="es-ES" altLang="es-CL" sz="2000" dirty="0" smtClean="0">
                <a:latin typeface="Tahoma" panose="020B0604030504040204" pitchFamily="34" charset="0"/>
              </a:rPr>
              <a:t>(con nombres representativos)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CL" sz="2200" dirty="0" smtClean="0">
                <a:latin typeface="Tahoma" panose="020B0604030504040204" pitchFamily="34" charset="0"/>
              </a:rPr>
              <a:t>Claves primarias y foráneas.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CL" sz="2200" dirty="0" smtClean="0">
                <a:latin typeface="Tahoma" panose="020B0604030504040204" pitchFamily="34" charset="0"/>
              </a:rPr>
              <a:t>Vínculos y </a:t>
            </a:r>
            <a:r>
              <a:rPr lang="es-ES" altLang="es-CL" sz="2200" dirty="0" err="1" smtClean="0">
                <a:latin typeface="Tahoma" panose="020B0604030504040204" pitchFamily="34" charset="0"/>
              </a:rPr>
              <a:t>cardinalidades</a:t>
            </a:r>
            <a:r>
              <a:rPr lang="es-ES" altLang="es-CL" sz="2200" dirty="0" smtClean="0">
                <a:latin typeface="Tahoma" panose="020B0604030504040204" pitchFamily="34" charset="0"/>
              </a:rPr>
              <a:t>,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CL" sz="2200" dirty="0" smtClean="0">
                <a:latin typeface="Tahoma" panose="020B0604030504040204" pitchFamily="34" charset="0"/>
              </a:rPr>
              <a:t>etc.</a:t>
            </a:r>
            <a:endParaRPr lang="es-ES" altLang="es-CL" sz="22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63353" y="508518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s-CL" dirty="0" err="1" smtClean="0">
                <a:latin typeface="Arial" panose="020B0604020202020204" pitchFamily="34" charset="0"/>
              </a:rPr>
              <a:t>Diseño</a:t>
            </a:r>
            <a:r>
              <a:rPr lang="en-US" altLang="es-CL" dirty="0" smtClean="0">
                <a:latin typeface="Arial" panose="020B0604020202020204" pitchFamily="34" charset="0"/>
              </a:rPr>
              <a:t> </a:t>
            </a:r>
            <a:r>
              <a:rPr lang="en-US" altLang="es-CL" dirty="0" err="1" smtClean="0">
                <a:latin typeface="Arial" panose="020B0604020202020204" pitchFamily="34" charset="0"/>
              </a:rPr>
              <a:t>Detallado</a:t>
            </a:r>
            <a:endParaRPr lang="en-US" altLang="es-CL" dirty="0" smtClean="0">
              <a:latin typeface="Arial" panose="020B0604020202020204" pitchFamily="34" charset="0"/>
            </a:endParaRPr>
          </a:p>
        </p:txBody>
      </p:sp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EF92A8-B068-4807-916C-B030C57A6048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s-ES" altLang="es-CL" sz="1400" smtClean="0"/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4537075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20336" y="464705"/>
            <a:ext cx="8610600" cy="890588"/>
          </a:xfrm>
        </p:spPr>
        <p:txBody>
          <a:bodyPr/>
          <a:lstStyle/>
          <a:p>
            <a:pPr eaLnBrk="1" hangingPunct="1"/>
            <a:r>
              <a:rPr lang="es-ES_tradnl" altLang="es-CL" dirty="0" smtClean="0">
                <a:latin typeface="Arial" panose="020B0604020202020204" pitchFamily="34" charset="0"/>
              </a:rPr>
              <a:t>3. Diseño Detallado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idx="1"/>
          </p:nvPr>
        </p:nvSpPr>
        <p:spPr>
          <a:xfrm>
            <a:off x="620336" y="1700808"/>
            <a:ext cx="8523664" cy="515719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altLang="es-CL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Representa el diseño detallado de los componentes de la arquitectura </a:t>
            </a:r>
            <a:r>
              <a:rPr lang="es-ES" altLang="es-CL" dirty="0" smtClean="0">
                <a:solidFill>
                  <a:schemeClr val="tx1"/>
                </a:solidFill>
                <a:latin typeface="Arial" panose="020B0604020202020204" pitchFamily="34" charset="0"/>
              </a:rPr>
              <a:t>(es el doble </a:t>
            </a:r>
            <a:r>
              <a:rPr lang="es-ES" altLang="es-CL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click</a:t>
            </a:r>
            <a:r>
              <a:rPr lang="es-ES" altLang="es-CL" dirty="0" smtClean="0">
                <a:solidFill>
                  <a:schemeClr val="tx1"/>
                </a:solidFill>
                <a:latin typeface="Arial" panose="020B0604020202020204" pitchFamily="34" charset="0"/>
              </a:rPr>
              <a:t> a esos componentes).</a:t>
            </a:r>
            <a:endParaRPr lang="es-ES" altLang="es-CL" sz="28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altLang="es-CL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Para efectos del proyecto especificaremos el </a:t>
            </a:r>
            <a:r>
              <a:rPr lang="es-ES" altLang="es-CL" sz="2800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Diseño Detallado por capas</a:t>
            </a:r>
            <a:r>
              <a:rPr lang="es-ES" altLang="es-CL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marL="457200" lvl="1" indent="-3349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s-ES" altLang="es-CL" b="1" i="1" dirty="0">
                <a:solidFill>
                  <a:schemeClr val="tx1"/>
                </a:solidFill>
                <a:latin typeface="Arial" panose="020B0604020202020204" pitchFamily="34" charset="0"/>
              </a:rPr>
              <a:t>Diseño Detallado de Módulos</a:t>
            </a:r>
          </a:p>
          <a:p>
            <a:pPr marL="457200" lvl="1" indent="-3349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s-ES" altLang="es-CL" b="1" i="1" dirty="0">
                <a:solidFill>
                  <a:schemeClr val="tx1"/>
                </a:solidFill>
                <a:latin typeface="Arial" panose="020B0604020202020204" pitchFamily="34" charset="0"/>
              </a:rPr>
              <a:t>Modelo </a:t>
            </a:r>
            <a:r>
              <a:rPr lang="es-ES" altLang="es-CL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(o mapa) de </a:t>
            </a:r>
            <a:r>
              <a:rPr lang="es-ES" altLang="es-CL" b="1" i="1" dirty="0">
                <a:solidFill>
                  <a:schemeClr val="tx1"/>
                </a:solidFill>
                <a:latin typeface="Arial" panose="020B0604020202020204" pitchFamily="34" charset="0"/>
              </a:rPr>
              <a:t>Navegación de </a:t>
            </a:r>
            <a:r>
              <a:rPr lang="es-ES" altLang="es-CL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Sistema</a:t>
            </a:r>
            <a:endParaRPr lang="es-ES" altLang="es-CL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lvl="1" indent="-334963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s-ES" altLang="es-CL" b="1" i="1" dirty="0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  <a:r>
              <a:rPr lang="es-ES" altLang="es-CL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nterfaces de Usuario</a:t>
            </a:r>
            <a:r>
              <a:rPr lang="es-ES" altLang="es-C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(las principales y las distintas)</a:t>
            </a:r>
            <a:endParaRPr lang="es-ES" altLang="es-CL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0669"/>
            <a:ext cx="7848600" cy="758825"/>
          </a:xfrm>
        </p:spPr>
        <p:txBody>
          <a:bodyPr/>
          <a:lstStyle/>
          <a:p>
            <a:pPr eaLnBrk="1" hangingPunct="1"/>
            <a:r>
              <a:rPr lang="es-ES" altLang="es-CL" sz="4000" smtClean="0">
                <a:latin typeface="Arial" panose="020B0604020202020204" pitchFamily="34" charset="0"/>
              </a:rPr>
              <a:t>3.1 Diseño Detallado de Módulos</a:t>
            </a:r>
            <a:endParaRPr lang="es-ES_tradnl" altLang="es-CL" sz="4000" b="1" dirty="0" smtClean="0">
              <a:latin typeface="Arial" panose="020B0604020202020204" pitchFamily="34" charset="0"/>
            </a:endParaRPr>
          </a:p>
        </p:txBody>
      </p:sp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C27BD9-0CA1-4223-86E2-AE92F55588E2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s-ES" altLang="es-CL" sz="1400" smtClean="0"/>
          </a:p>
        </p:txBody>
      </p:sp>
      <p:pic>
        <p:nvPicPr>
          <p:cNvPr id="72708" name="Picture 3" descr="df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517775"/>
            <a:ext cx="56007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4" descr="dfd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23622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"/>
          <p:cNvCxnSpPr/>
          <p:nvPr/>
        </p:nvCxnSpPr>
        <p:spPr>
          <a:xfrm rot="10800000">
            <a:off x="3429000" y="4059238"/>
            <a:ext cx="1143000" cy="127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1" name="1 CuadroTexto"/>
          <p:cNvSpPr txBox="1">
            <a:spLocks noChangeArrowheads="1"/>
          </p:cNvSpPr>
          <p:nvPr/>
        </p:nvSpPr>
        <p:spPr bwMode="auto">
          <a:xfrm>
            <a:off x="251520" y="3861048"/>
            <a:ext cx="3177479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CL" altLang="es-CL" sz="2200" dirty="0">
                <a:latin typeface="Arial" panose="020B0604020202020204" pitchFamily="34" charset="0"/>
              </a:rPr>
              <a:t>Indicar </a:t>
            </a:r>
            <a:r>
              <a:rPr lang="es-CL" altLang="es-CL" sz="2200" dirty="0" smtClean="0">
                <a:latin typeface="Arial" panose="020B0604020202020204" pitchFamily="34" charset="0"/>
              </a:rPr>
              <a:t>qué y cómo </a:t>
            </a:r>
            <a:r>
              <a:rPr lang="es-CL" altLang="es-CL" sz="2200" dirty="0">
                <a:latin typeface="Arial" panose="020B0604020202020204" pitchFamily="34" charset="0"/>
              </a:rPr>
              <a:t>lo hace el módulo.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CL" altLang="es-CL" sz="2200" dirty="0">
                <a:latin typeface="Arial" panose="020B0604020202020204" pitchFamily="34" charset="0"/>
              </a:rPr>
              <a:t>Pueden usar DFD u otro tipo de representación gráfica.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485309" y="439173"/>
            <a:ext cx="8641531" cy="792162"/>
          </a:xfrm>
        </p:spPr>
        <p:txBody>
          <a:bodyPr/>
          <a:lstStyle/>
          <a:p>
            <a:pPr eaLnBrk="1" hangingPunct="1"/>
            <a:r>
              <a:rPr lang="es-ES" altLang="es-CL" sz="4000" dirty="0" smtClean="0">
                <a:latin typeface="Arial" panose="020B0604020202020204" pitchFamily="34" charset="0"/>
              </a:rPr>
              <a:t>3.2 </a:t>
            </a:r>
            <a:r>
              <a:rPr lang="es-ES" altLang="es-CL" sz="4000" noProof="1" smtClean="0">
                <a:latin typeface="Arial" panose="020B0604020202020204" pitchFamily="34" charset="0"/>
              </a:rPr>
              <a:t>Modelo de Navegación</a:t>
            </a:r>
            <a:r>
              <a:rPr lang="es-CL" altLang="es-CL" sz="4000" dirty="0" smtClean="0">
                <a:latin typeface="Arial" panose="020B0604020202020204" pitchFamily="34" charset="0"/>
              </a:rPr>
              <a:t> </a:t>
            </a:r>
            <a:r>
              <a:rPr lang="es-CL" altLang="es-CL" sz="4000" noProof="1" smtClean="0">
                <a:latin typeface="Arial" panose="020B0604020202020204" pitchFamily="34" charset="0"/>
              </a:rPr>
              <a:t>del Sistema</a:t>
            </a:r>
            <a:endParaRPr lang="es-ES_tradnl" altLang="es-CL" sz="4000" b="1" dirty="0" smtClean="0">
              <a:latin typeface="Arial" panose="020B0604020202020204" pitchFamily="34" charset="0"/>
            </a:endParaRPr>
          </a:p>
        </p:txBody>
      </p:sp>
      <p:sp>
        <p:nvSpPr>
          <p:cNvPr id="788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95535" y="1478974"/>
            <a:ext cx="8412225" cy="1007442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ct val="45000"/>
              </a:spcAft>
            </a:pPr>
            <a:r>
              <a:rPr lang="es-ES_tradnl" altLang="es-CL" sz="2800" dirty="0" smtClean="0">
                <a:latin typeface="Arial" panose="020B0604020202020204" pitchFamily="34" charset="0"/>
              </a:rPr>
              <a:t>Especificar el </a:t>
            </a:r>
            <a:r>
              <a:rPr lang="es-ES_tradnl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modelo (o mapa) de navegación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 del sistema, identificando las distintas interfaces.</a:t>
            </a:r>
          </a:p>
        </p:txBody>
      </p:sp>
      <p:sp>
        <p:nvSpPr>
          <p:cNvPr id="78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FBCB62-E6CD-4AB7-9806-DA99D0A26A8D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s-ES" altLang="es-CL" sz="1400" smtClean="0"/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26415"/>
            <a:ext cx="8196201" cy="395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7" y="218410"/>
            <a:ext cx="8820473" cy="887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CL" sz="4000" dirty="0" smtClean="0">
                <a:latin typeface="Arial" panose="020B0604020202020204" pitchFamily="34" charset="0"/>
              </a:rPr>
              <a:t>3.2 </a:t>
            </a:r>
            <a:r>
              <a:rPr lang="es-ES" altLang="es-CL" sz="4000" noProof="1" smtClean="0">
                <a:latin typeface="Arial" panose="020B0604020202020204" pitchFamily="34" charset="0"/>
              </a:rPr>
              <a:t>Modelo/Mapa de Navegación</a:t>
            </a:r>
            <a:r>
              <a:rPr lang="es-CL" altLang="es-CL" sz="4000" noProof="1" smtClean="0">
                <a:latin typeface="Arial" panose="020B0604020202020204" pitchFamily="34" charset="0"/>
              </a:rPr>
              <a:t> del Sis</a:t>
            </a:r>
            <a:r>
              <a:rPr lang="es-CL" altLang="es-CL" sz="4000" dirty="0" smtClean="0">
                <a:latin typeface="Arial" panose="020B0604020202020204" pitchFamily="34" charset="0"/>
              </a:rPr>
              <a:t>tema</a:t>
            </a:r>
            <a:endParaRPr lang="es-ES_tradnl" altLang="es-CL" sz="4000" b="1" dirty="0" smtClean="0">
              <a:latin typeface="Arial" panose="020B0604020202020204" pitchFamily="34" charset="0"/>
            </a:endParaRPr>
          </a:p>
        </p:txBody>
      </p:sp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2D4418-EA3C-4046-8D42-EFDA39E94110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s-ES" altLang="es-CL" sz="1400" smtClean="0"/>
          </a:p>
        </p:txBody>
      </p:sp>
      <p:graphicFrame>
        <p:nvGraphicFramePr>
          <p:cNvPr id="829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763299"/>
              </p:ext>
            </p:extLst>
          </p:nvPr>
        </p:nvGraphicFramePr>
        <p:xfrm>
          <a:off x="237177" y="1342677"/>
          <a:ext cx="8477459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6" name="Imagen de mapa de bits" r:id="rId4" imgW="6392167" imgH="3095238" progId="PBrush">
                  <p:embed/>
                </p:oleObj>
              </mc:Choice>
              <mc:Fallback>
                <p:oleObj name="Imagen de mapa de bits" r:id="rId4" imgW="6392167" imgH="3095238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7" y="1342677"/>
                        <a:ext cx="8477459" cy="4104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9" name="1 CuadroTexto"/>
          <p:cNvSpPr txBox="1">
            <a:spLocks noChangeArrowheads="1"/>
          </p:cNvSpPr>
          <p:nvPr/>
        </p:nvSpPr>
        <p:spPr bwMode="auto">
          <a:xfrm>
            <a:off x="899592" y="5829748"/>
            <a:ext cx="78666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2400" dirty="0" smtClean="0">
                <a:latin typeface="Arial" panose="020B0604020202020204" pitchFamily="34" charset="0"/>
              </a:rPr>
              <a:t>Lo ideal es contar </a:t>
            </a:r>
            <a:r>
              <a:rPr lang="es-CL" altLang="es-CL" sz="2400" dirty="0">
                <a:latin typeface="Arial" panose="020B0604020202020204" pitchFamily="34" charset="0"/>
              </a:rPr>
              <a:t>con un </a:t>
            </a:r>
            <a:r>
              <a:rPr lang="es-CL" altLang="es-CL" sz="2400" b="1" dirty="0">
                <a:latin typeface="Arial" panose="020B0604020202020204" pitchFamily="34" charset="0"/>
              </a:rPr>
              <a:t>prototipo </a:t>
            </a:r>
            <a:r>
              <a:rPr lang="es-CL" altLang="es-CL" sz="2400" b="1" dirty="0" err="1" smtClean="0">
                <a:latin typeface="Arial" panose="020B0604020202020204" pitchFamily="34" charset="0"/>
              </a:rPr>
              <a:t>clickeable</a:t>
            </a:r>
            <a:r>
              <a:rPr lang="es-CL" altLang="es-CL" sz="2400" b="1" dirty="0" smtClean="0">
                <a:latin typeface="Arial" panose="020B0604020202020204" pitchFamily="34" charset="0"/>
              </a:rPr>
              <a:t> </a:t>
            </a:r>
            <a:r>
              <a:rPr lang="es-CL" altLang="es-CL" sz="2400" dirty="0" smtClean="0">
                <a:latin typeface="Arial" panose="020B0604020202020204" pitchFamily="34" charset="0"/>
              </a:rPr>
              <a:t>para evaluar el modelo de navegación.</a:t>
            </a:r>
            <a:endParaRPr lang="es-CL" altLang="es-CL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31056" y="692696"/>
            <a:ext cx="8352928" cy="990600"/>
          </a:xfrm>
        </p:spPr>
        <p:txBody>
          <a:bodyPr>
            <a:normAutofit/>
          </a:bodyPr>
          <a:lstStyle/>
          <a:p>
            <a:r>
              <a:rPr lang="es-ES_tradnl" altLang="es-CL" dirty="0" smtClean="0">
                <a:latin typeface="Arial" panose="020B0604020202020204" pitchFamily="34" charset="0"/>
              </a:rPr>
              <a:t>Fase de Diseño </a:t>
            </a:r>
            <a:r>
              <a:rPr lang="es-ES_tradnl" altLang="es-CL" sz="4000" dirty="0" smtClean="0">
                <a:latin typeface="Arial" panose="020B0604020202020204" pitchFamily="34" charset="0"/>
              </a:rPr>
              <a:t>(Formalmente)</a:t>
            </a:r>
            <a:endParaRPr lang="es-CL" altLang="es-CL" sz="4000" dirty="0" smtClean="0"/>
          </a:p>
        </p:txBody>
      </p:sp>
      <p:sp>
        <p:nvSpPr>
          <p:cNvPr id="7171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59EC44-B405-418C-819E-C5D62B074B44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s-ES" altLang="es-CL" sz="140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6" y="2420888"/>
            <a:ext cx="9005888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74651"/>
            <a:ext cx="7772400" cy="890587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altLang="es-CL" dirty="0" smtClean="0">
                <a:latin typeface="Arial" panose="020B0604020202020204" pitchFamily="34" charset="0"/>
              </a:rPr>
              <a:t>3.3. Diseño de Interfaces</a:t>
            </a:r>
          </a:p>
        </p:txBody>
      </p:sp>
      <p:sp>
        <p:nvSpPr>
          <p:cNvPr id="890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2AA765-C480-4037-B1A6-08B438FE089D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s-ES" altLang="es-CL" sz="1400" smtClean="0"/>
          </a:p>
        </p:txBody>
      </p:sp>
      <p:graphicFrame>
        <p:nvGraphicFramePr>
          <p:cNvPr id="890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204282"/>
              </p:ext>
            </p:extLst>
          </p:nvPr>
        </p:nvGraphicFramePr>
        <p:xfrm>
          <a:off x="1750435" y="3383474"/>
          <a:ext cx="5888038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0" name="Imagen de mapa de bits" r:id="rId4" imgW="5885714" imgH="3172268" progId="PBrush">
                  <p:embed/>
                </p:oleObj>
              </mc:Choice>
              <mc:Fallback>
                <p:oleObj name="Imagen de mapa de bits" r:id="rId4" imgW="5885714" imgH="3172268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435" y="3383474"/>
                        <a:ext cx="5888038" cy="317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3" name="Text Box 4"/>
          <p:cNvSpPr txBox="1">
            <a:spLocks noChangeArrowheads="1"/>
          </p:cNvSpPr>
          <p:nvPr/>
        </p:nvSpPr>
        <p:spPr bwMode="auto">
          <a:xfrm>
            <a:off x="417779" y="1446635"/>
            <a:ext cx="832447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CL" sz="2400" dirty="0">
                <a:latin typeface="Tahoma" panose="020B0604030504040204" pitchFamily="34" charset="0"/>
              </a:rPr>
              <a:t>Se </a:t>
            </a:r>
            <a:r>
              <a:rPr lang="es-ES_tradnl" altLang="es-CL" sz="2400" dirty="0">
                <a:solidFill>
                  <a:schemeClr val="tx2"/>
                </a:solidFill>
                <a:latin typeface="Tahoma" panose="020B0604030504040204" pitchFamily="34" charset="0"/>
              </a:rPr>
              <a:t>diseña </a:t>
            </a:r>
            <a:r>
              <a:rPr lang="es-ES_tradnl" altLang="es-CL" sz="2400" b="1" i="1" dirty="0">
                <a:solidFill>
                  <a:schemeClr val="tx2"/>
                </a:solidFill>
                <a:latin typeface="Tahoma" panose="020B0604030504040204" pitchFamily="34" charset="0"/>
              </a:rPr>
              <a:t>cada </a:t>
            </a:r>
            <a:r>
              <a:rPr lang="es-ES_tradnl" altLang="es-CL" sz="2400" b="1" i="1" dirty="0" smtClean="0">
                <a:solidFill>
                  <a:schemeClr val="tx2"/>
                </a:solidFill>
                <a:latin typeface="Tahoma" panose="020B0604030504040204" pitchFamily="34" charset="0"/>
              </a:rPr>
              <a:t>interfaz diferente</a:t>
            </a:r>
            <a:r>
              <a:rPr lang="es-ES_tradnl" altLang="es-CL" sz="2400" dirty="0" smtClean="0">
                <a:latin typeface="Tahoma" panose="020B0604030504040204" pitchFamily="34" charset="0"/>
              </a:rPr>
              <a:t>, </a:t>
            </a:r>
            <a:r>
              <a:rPr lang="es-ES_tradnl" altLang="es-CL" sz="2400" dirty="0">
                <a:latin typeface="Tahoma" panose="020B0604030504040204" pitchFamily="34" charset="0"/>
              </a:rPr>
              <a:t>que guarde relación con el modelo de </a:t>
            </a:r>
            <a:r>
              <a:rPr lang="es-ES_tradnl" altLang="es-CL" sz="2400" dirty="0" smtClean="0">
                <a:latin typeface="Tahoma" panose="020B0604030504040204" pitchFamily="34" charset="0"/>
              </a:rPr>
              <a:t>navegación (3.2).</a:t>
            </a:r>
            <a:endParaRPr lang="es-ES_tradnl" altLang="es-CL" sz="2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CL" sz="2400" dirty="0">
                <a:latin typeface="Tahoma" panose="020B0604030504040204" pitchFamily="34" charset="0"/>
              </a:rPr>
              <a:t>El objetivo es </a:t>
            </a:r>
            <a:r>
              <a:rPr lang="es-ES_tradnl" altLang="es-CL" sz="2400" dirty="0" smtClean="0">
                <a:latin typeface="Tahoma" panose="020B0604030504040204" pitchFamily="34" charset="0"/>
              </a:rPr>
              <a:t>siempre </a:t>
            </a:r>
            <a:r>
              <a:rPr lang="es-ES_tradnl" altLang="es-CL" sz="2400" dirty="0">
                <a:solidFill>
                  <a:schemeClr val="tx2"/>
                </a:solidFill>
                <a:latin typeface="Tahoma" panose="020B0604030504040204" pitchFamily="34" charset="0"/>
              </a:rPr>
              <a:t>reducir la sorpresa.</a:t>
            </a:r>
            <a:endParaRPr lang="es-ES" altLang="es-CL" sz="20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09" y="365749"/>
            <a:ext cx="8153400" cy="822325"/>
          </a:xfrm>
        </p:spPr>
        <p:txBody>
          <a:bodyPr/>
          <a:lstStyle/>
          <a:p>
            <a:pPr eaLnBrk="1" hangingPunct="1"/>
            <a:r>
              <a:rPr lang="es-ES_tradnl" altLang="es-CL" sz="4000" dirty="0" smtClean="0">
                <a:latin typeface="Arial" panose="020B0604020202020204" pitchFamily="34" charset="0"/>
              </a:rPr>
              <a:t>3.3. Diseño de Interfaces</a:t>
            </a:r>
          </a:p>
        </p:txBody>
      </p:sp>
      <p:sp>
        <p:nvSpPr>
          <p:cNvPr id="931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5F8CFA-DA4E-4430-B1C3-EF79D1CA63B9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s-ES" altLang="es-CL" sz="1400" smtClean="0"/>
          </a:p>
        </p:txBody>
      </p:sp>
      <p:pic>
        <p:nvPicPr>
          <p:cNvPr id="93188" name="Picture 3" descr="pan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88074"/>
            <a:ext cx="6120680" cy="556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8288" y="389248"/>
            <a:ext cx="7558087" cy="823913"/>
          </a:xfrm>
        </p:spPr>
        <p:txBody>
          <a:bodyPr/>
          <a:lstStyle/>
          <a:p>
            <a:pPr eaLnBrk="1" hangingPunct="1"/>
            <a:r>
              <a:rPr lang="es-ES_tradnl" altLang="es-CL" sz="4000" dirty="0" smtClean="0">
                <a:latin typeface="Arial" panose="020B0604020202020204" pitchFamily="34" charset="0"/>
              </a:rPr>
              <a:t>3.3. Diseño de Interfaces</a:t>
            </a:r>
          </a:p>
        </p:txBody>
      </p:sp>
      <p:pic>
        <p:nvPicPr>
          <p:cNvPr id="97283" name="Picture 3" descr="pant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53" y="2636912"/>
            <a:ext cx="7199312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1 CuadroTexto"/>
          <p:cNvSpPr txBox="1">
            <a:spLocks noChangeArrowheads="1"/>
          </p:cNvSpPr>
          <p:nvPr/>
        </p:nvSpPr>
        <p:spPr bwMode="auto">
          <a:xfrm>
            <a:off x="402352" y="1412776"/>
            <a:ext cx="86405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2400" dirty="0">
                <a:latin typeface="Arial" panose="020B0604020202020204" pitchFamily="34" charset="0"/>
              </a:rPr>
              <a:t>Las interfaces diseñadas DEBEN garantizar un nivel mínimo de usabilidad, que haga que el usuario pueda usar el sistema.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9851"/>
            <a:ext cx="7772400" cy="936625"/>
          </a:xfrm>
        </p:spPr>
        <p:txBody>
          <a:bodyPr/>
          <a:lstStyle/>
          <a:p>
            <a:pPr eaLnBrk="1" hangingPunct="1"/>
            <a:r>
              <a:rPr lang="es-ES_tradnl" altLang="es-CL" sz="4000" dirty="0" smtClean="0">
                <a:latin typeface="Arial" panose="020B0604020202020204" pitchFamily="34" charset="0"/>
              </a:rPr>
              <a:t>4 Matriz de Trazado (cont.)</a:t>
            </a:r>
          </a:p>
        </p:txBody>
      </p:sp>
      <p:sp>
        <p:nvSpPr>
          <p:cNvPr id="1095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6B1172-4C5F-48A8-B885-C2E7A96BFEAA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s-ES" altLang="es-CL" sz="1400" smtClean="0"/>
          </a:p>
        </p:txBody>
      </p:sp>
      <p:sp>
        <p:nvSpPr>
          <p:cNvPr id="109572" name="Text Box 3"/>
          <p:cNvSpPr txBox="1">
            <a:spLocks noChangeArrowheads="1"/>
          </p:cNvSpPr>
          <p:nvPr/>
        </p:nvSpPr>
        <p:spPr bwMode="auto">
          <a:xfrm>
            <a:off x="762000" y="15240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CL" sz="240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1095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8984"/>
            <a:ext cx="74818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2048"/>
            <a:ext cx="7772400" cy="990600"/>
          </a:xfrm>
        </p:spPr>
        <p:txBody>
          <a:bodyPr/>
          <a:lstStyle/>
          <a:p>
            <a:r>
              <a:rPr lang="es-ES_tradn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S" altLang="es-C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67545" y="1340768"/>
            <a:ext cx="8663756" cy="5328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s-ES_tradnl" altLang="es-CL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Documento de Diseño (DD) indica el contenido y el funcionamiento del software.</a:t>
            </a:r>
          </a:p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s-ES_tradnl" altLang="es-CL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ser acompañado de un prototipo del sistema </a:t>
            </a:r>
            <a:r>
              <a:rPr lang="es-ES_tradnl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 es aconsejable que así sea).</a:t>
            </a:r>
          </a:p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s-ES_tradnl" altLang="es-CL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estructura del DD puede ser ajustada a las necesidades del proyecto o equipo desarrollador.</a:t>
            </a:r>
          </a:p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s-ES_tradnl" altLang="es-CL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pero no en este curso.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Título"/>
          <p:cNvSpPr>
            <a:spLocks noGrp="1"/>
          </p:cNvSpPr>
          <p:nvPr>
            <p:ph type="title"/>
          </p:nvPr>
        </p:nvSpPr>
        <p:spPr>
          <a:xfrm>
            <a:off x="492919" y="0"/>
            <a:ext cx="8079581" cy="1340768"/>
          </a:xfrm>
        </p:spPr>
        <p:txBody>
          <a:bodyPr/>
          <a:lstStyle/>
          <a:p>
            <a:r>
              <a:rPr lang="es-MX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endParaRPr lang="es-CL" altLang="es-C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39" name="2 Marcador de contenido"/>
          <p:cNvSpPr>
            <a:spLocks noGrp="1"/>
          </p:cNvSpPr>
          <p:nvPr>
            <p:ph idx="1"/>
          </p:nvPr>
        </p:nvSpPr>
        <p:spPr>
          <a:xfrm>
            <a:off x="492919" y="1340768"/>
            <a:ext cx="8651081" cy="551723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s-MX" altLang="es-C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revisión del DD de las Iteraciones I y II, cada equipo debe preparar una presentación de 15 minutos, explicando:</a:t>
            </a:r>
          </a:p>
          <a:p>
            <a:pPr marL="396875" indent="-376238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FontTx/>
              <a:buChar char="-"/>
            </a:pPr>
            <a:r>
              <a:rPr lang="es-MX" alt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Arquitectura Física (colocar </a:t>
            </a:r>
            <a:r>
              <a:rPr lang="es-MX" altLang="es-C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</a:t>
            </a:r>
            <a:r>
              <a:rPr lang="es-MX" alt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 están definidas)</a:t>
            </a:r>
          </a:p>
          <a:p>
            <a:pPr marL="396875" indent="-376238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FontTx/>
              <a:buChar char="-"/>
            </a:pPr>
            <a:r>
              <a:rPr lang="es-MX" alt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Modelo de Datos </a:t>
            </a:r>
            <a:r>
              <a:rPr lang="es-MX" altLang="es-C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 parte que aborda el sistema).</a:t>
            </a:r>
          </a:p>
          <a:p>
            <a:pPr marL="396875" indent="-376238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FontTx/>
              <a:buChar char="-"/>
            </a:pPr>
            <a:r>
              <a:rPr lang="es-MX" altLang="es-C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Arquitectura </a:t>
            </a:r>
            <a:r>
              <a:rPr lang="es-MX" alt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Lógica de </a:t>
            </a:r>
            <a:r>
              <a:rPr lang="es-MX" altLang="es-C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Solución.</a:t>
            </a:r>
          </a:p>
          <a:p>
            <a:pPr marL="396875" indent="-376238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FontTx/>
              <a:buChar char="-"/>
            </a:pPr>
            <a:r>
              <a:rPr lang="es-MX" alt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Detallado de los Principales Módulos </a:t>
            </a:r>
            <a:r>
              <a:rPr lang="es-MX" altLang="es-C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(componentes) </a:t>
            </a:r>
            <a:r>
              <a:rPr lang="es-MX" alt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Solución.</a:t>
            </a:r>
          </a:p>
          <a:p>
            <a:pPr marL="396875" indent="-376238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FontTx/>
              <a:buChar char="-"/>
            </a:pPr>
            <a:r>
              <a:rPr lang="es-MX" alt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Interfaces de Usuario </a:t>
            </a:r>
            <a:r>
              <a:rPr lang="es-MX" altLang="es-C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 menos todas las que aborden el </a:t>
            </a:r>
            <a:r>
              <a:rPr lang="es-MX" altLang="es-CL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altLang="es-CL" sz="18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es-MX" altLang="es-CL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MX" altLang="es-C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sistema)</a:t>
            </a:r>
            <a:r>
              <a:rPr lang="es-MX" alt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L" altLang="es-CL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Título"/>
          <p:cNvSpPr>
            <a:spLocks noGrp="1"/>
          </p:cNvSpPr>
          <p:nvPr>
            <p:ph type="title"/>
          </p:nvPr>
        </p:nvSpPr>
        <p:spPr>
          <a:xfrm>
            <a:off x="611560" y="6982"/>
            <a:ext cx="8079581" cy="985251"/>
          </a:xfrm>
        </p:spPr>
        <p:txBody>
          <a:bodyPr/>
          <a:lstStyle/>
          <a:p>
            <a:r>
              <a:rPr lang="es-MX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endParaRPr lang="es-CL" altLang="es-C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763" name="2 Marcador de contenido"/>
          <p:cNvSpPr>
            <a:spLocks noGrp="1"/>
          </p:cNvSpPr>
          <p:nvPr>
            <p:ph idx="1"/>
          </p:nvPr>
        </p:nvSpPr>
        <p:spPr>
          <a:xfrm>
            <a:off x="611560" y="1124744"/>
            <a:ext cx="8532440" cy="573325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s-MX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El protocolo de Revisión del Diseño es igual al del Doc. de Requisitos: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­"/>
            </a:pPr>
            <a:r>
              <a:rPr lang="es-MX" altLang="es-C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especificación debe estar disponible en </a:t>
            </a:r>
            <a:r>
              <a:rPr lang="es-MX" altLang="es-CL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MainReq</a:t>
            </a:r>
            <a:r>
              <a:rPr lang="es-MX" altLang="es-C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menos 24hs antes de la revisión.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­"/>
            </a:pPr>
            <a:r>
              <a:rPr lang="es-MX" altLang="es-C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la revisión: </a:t>
            </a:r>
          </a:p>
          <a:p>
            <a:pPr marL="746125" lvl="1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es-MX" altLang="es-C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del Producto</a:t>
            </a:r>
          </a:p>
          <a:p>
            <a:pPr marL="746125" lvl="1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es-MX" altLang="es-C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Observaciones de </a:t>
            </a:r>
            <a:r>
              <a:rPr lang="es-MX" altLang="es-CL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l@s</a:t>
            </a:r>
            <a:r>
              <a:rPr lang="es-MX" altLang="es-C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CL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Ingenier@s</a:t>
            </a:r>
            <a:r>
              <a:rPr lang="es-MX" altLang="es-C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Calidad</a:t>
            </a:r>
          </a:p>
          <a:p>
            <a:pPr marL="746125" lvl="1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es-MX" altLang="es-C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 y Respuestas del Público</a:t>
            </a:r>
          </a:p>
          <a:p>
            <a:pPr marL="746125" lvl="1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es-MX" altLang="es-C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Observaciones del Equipo de Cátedra.</a:t>
            </a:r>
            <a:endParaRPr lang="es-CL" altLang="es-CL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­"/>
            </a:pPr>
            <a:r>
              <a:rPr lang="es-CL" altLang="es-C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48hs </a:t>
            </a:r>
            <a:r>
              <a:rPr lang="es-CL" altLang="es-C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 de la revisión, </a:t>
            </a:r>
            <a:r>
              <a:rPr lang="es-CL" altLang="es-CL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l@s</a:t>
            </a:r>
            <a:r>
              <a:rPr lang="es-CL" altLang="es-C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ingenier@s</a:t>
            </a:r>
            <a:r>
              <a:rPr lang="es-CL" altLang="es-C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calidad suben la bitácora de la revisión a </a:t>
            </a:r>
            <a:r>
              <a:rPr lang="es-CL" altLang="es-CL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Ucursos</a:t>
            </a:r>
            <a:r>
              <a:rPr lang="es-CL" altLang="es-CL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altLang="es-C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4222" y="1935382"/>
            <a:ext cx="8677027" cy="2507729"/>
          </a:xfrm>
        </p:spPr>
        <p:txBody>
          <a:bodyPr/>
          <a:lstStyle/>
          <a:p>
            <a:pPr algn="ctr"/>
            <a:r>
              <a:rPr lang="es-CL" altLang="es-CL" b="1" i="1" smtClean="0">
                <a:latin typeface="Arial" panose="020B0604020202020204" pitchFamily="34" charset="0"/>
                <a:cs typeface="Arial" panose="020B0604020202020204" pitchFamily="34" charset="0"/>
              </a:rPr>
              <a:t>Diseño Arquitectónico </a:t>
            </a:r>
            <a:r>
              <a:rPr lang="es-CL" altLang="es-CL" b="1" i="1" dirty="0">
                <a:latin typeface="Arial" panose="020B0604020202020204" pitchFamily="34" charset="0"/>
                <a:cs typeface="Arial" panose="020B0604020202020204" pitchFamily="34" charset="0"/>
              </a:rPr>
              <a:t>y Detallado </a:t>
            </a:r>
            <a:endParaRPr lang="es-CL" altLang="es-C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95536" y="5148481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CL" dirty="0">
                <a:solidFill>
                  <a:schemeClr val="bg1"/>
                </a:solidFill>
                <a:latin typeface="Arial" panose="020B0604020202020204" pitchFamily="34" charset="0"/>
              </a:rPr>
              <a:t>Sergio </a:t>
            </a:r>
            <a:r>
              <a:rPr lang="es-MX" altLang="es-CL" dirty="0" smtClean="0">
                <a:solidFill>
                  <a:schemeClr val="bg1"/>
                </a:solidFill>
                <a:latin typeface="Arial" panose="020B0604020202020204" pitchFamily="34" charset="0"/>
              </a:rPr>
              <a:t>F. </a:t>
            </a:r>
            <a:r>
              <a:rPr lang="es-MX" altLang="es-CL" smtClean="0">
                <a:solidFill>
                  <a:schemeClr val="bg1"/>
                </a:solidFill>
                <a:latin typeface="Arial" panose="020B0604020202020204" pitchFamily="34" charset="0"/>
              </a:rPr>
              <a:t>Ochoa  </a:t>
            </a:r>
            <a:endParaRPr lang="es-MX" altLang="es-CL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0" y="3954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 sz="2400">
              <a:latin typeface="Arial" panose="020B0604020202020204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4229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13467"/>
            <a:ext cx="8700900" cy="981075"/>
          </a:xfrm>
        </p:spPr>
        <p:txBody>
          <a:bodyPr/>
          <a:lstStyle/>
          <a:p>
            <a:pPr eaLnBrk="1" hangingPunct="1"/>
            <a:r>
              <a:rPr lang="es-ES" altLang="es-CL" sz="4000" dirty="0" smtClean="0">
                <a:latin typeface="Arial" panose="020B0604020202020204" pitchFamily="34" charset="0"/>
              </a:rPr>
              <a:t>IMPORTANTE: Enfocarse en:</a:t>
            </a:r>
            <a:endParaRPr lang="es-ES" altLang="es-CL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492895"/>
            <a:ext cx="3444191" cy="782815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ES" altLang="es-C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Producto Acordado </a:t>
            </a:r>
            <a:r>
              <a:rPr lang="es-ES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(y sus componentes):</a:t>
            </a:r>
            <a:endParaRPr lang="es-ES" alt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ctr" eaLnBrk="1" hangingPunct="1">
              <a:lnSpc>
                <a:spcPct val="90000"/>
              </a:lnSpc>
              <a:buFontTx/>
              <a:buChar char="-"/>
              <a:defRPr/>
            </a:pPr>
            <a:endParaRPr lang="es-ES" altLang="es-CL" dirty="0">
              <a:latin typeface="Arial" charset="0"/>
              <a:cs typeface="Times New Roman" pitchFamily="18" charset="0"/>
            </a:endParaRPr>
          </a:p>
        </p:txBody>
      </p:sp>
      <p:grpSp>
        <p:nvGrpSpPr>
          <p:cNvPr id="62468" name="Grupo 3"/>
          <p:cNvGrpSpPr>
            <a:grpSpLocks/>
          </p:cNvGrpSpPr>
          <p:nvPr/>
        </p:nvGrpSpPr>
        <p:grpSpPr bwMode="auto">
          <a:xfrm>
            <a:off x="251520" y="3429001"/>
            <a:ext cx="3456384" cy="1512168"/>
            <a:chOff x="1885814" y="2780928"/>
            <a:chExt cx="5347456" cy="1673783"/>
          </a:xfrm>
        </p:grpSpPr>
        <p:sp>
          <p:nvSpPr>
            <p:cNvPr id="62469" name="Rectángulo 1"/>
            <p:cNvSpPr>
              <a:spLocks noChangeArrowheads="1"/>
            </p:cNvSpPr>
            <p:nvPr/>
          </p:nvSpPr>
          <p:spPr bwMode="auto">
            <a:xfrm>
              <a:off x="1885814" y="2780928"/>
              <a:ext cx="5328592" cy="504056"/>
            </a:xfrm>
            <a:prstGeom prst="rect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CL" altLang="en-US" sz="1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 3:</a:t>
              </a:r>
              <a:r>
                <a:rPr lang="es-CL" altLang="en-US" sz="16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Interfaces de Usuario</a:t>
              </a:r>
            </a:p>
          </p:txBody>
        </p:sp>
        <p:sp>
          <p:nvSpPr>
            <p:cNvPr id="62470" name="Rectángulo 4"/>
            <p:cNvSpPr>
              <a:spLocks noChangeArrowheads="1"/>
            </p:cNvSpPr>
            <p:nvPr/>
          </p:nvSpPr>
          <p:spPr bwMode="auto">
            <a:xfrm>
              <a:off x="1885814" y="3356871"/>
              <a:ext cx="5329085" cy="515803"/>
            </a:xfrm>
            <a:prstGeom prst="rect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s-CL" altLang="en-US" sz="3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s-CL" altLang="en-US" sz="1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 2: </a:t>
              </a:r>
              <a:r>
                <a:rPr lang="es-CL" altLang="en-US" sz="16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Lógica de Negocio</a:t>
              </a:r>
            </a:p>
          </p:txBody>
        </p:sp>
        <p:sp>
          <p:nvSpPr>
            <p:cNvPr id="62471" name="Rectángulo 5"/>
            <p:cNvSpPr>
              <a:spLocks noChangeArrowheads="1"/>
            </p:cNvSpPr>
            <p:nvPr/>
          </p:nvSpPr>
          <p:spPr bwMode="auto">
            <a:xfrm>
              <a:off x="1904678" y="3950655"/>
              <a:ext cx="5328592" cy="504056"/>
            </a:xfrm>
            <a:prstGeom prst="rect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CL" altLang="en-US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 1: </a:t>
              </a:r>
              <a:r>
                <a:rPr lang="es-CL" altLang="en-US" sz="16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Espacio de Datos</a:t>
              </a:r>
            </a:p>
          </p:txBody>
        </p:sp>
      </p:grpSp>
      <p:sp>
        <p:nvSpPr>
          <p:cNvPr id="8" name="4 Elipse"/>
          <p:cNvSpPr>
            <a:spLocks noChangeArrowheads="1"/>
          </p:cNvSpPr>
          <p:nvPr/>
        </p:nvSpPr>
        <p:spPr bwMode="auto">
          <a:xfrm>
            <a:off x="5076056" y="2780928"/>
            <a:ext cx="3672408" cy="3625024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</a:t>
            </a:r>
            <a:r>
              <a:rPr lang="es-CL" altLang="es-CL" sz="1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deseables</a:t>
            </a:r>
            <a:r>
              <a:rPr lang="es-CL" altLang="es-CL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 nos sobra tiempo)</a:t>
            </a:r>
          </a:p>
        </p:txBody>
      </p:sp>
      <p:sp>
        <p:nvSpPr>
          <p:cNvPr id="9" name="4 Elipse"/>
          <p:cNvSpPr/>
          <p:nvPr/>
        </p:nvSpPr>
        <p:spPr bwMode="auto">
          <a:xfrm>
            <a:off x="5508104" y="3215261"/>
            <a:ext cx="2774281" cy="26620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s-CL" sz="1200" dirty="0">
              <a:cs typeface="Arial" pitchFamily="34" charset="0"/>
            </a:endParaRPr>
          </a:p>
          <a:p>
            <a:pPr algn="ctr" eaLnBrk="1" hangingPunct="1">
              <a:defRPr/>
            </a:pPr>
            <a:endParaRPr lang="es-CL" sz="1200" dirty="0">
              <a:cs typeface="Arial" pitchFamily="34" charset="0"/>
            </a:endParaRPr>
          </a:p>
          <a:p>
            <a:pPr algn="ctr" eaLnBrk="1" hangingPunct="1">
              <a:defRPr/>
            </a:pPr>
            <a:endParaRPr lang="es-CL" sz="1200" dirty="0">
              <a:cs typeface="Arial" pitchFamily="34" charset="0"/>
            </a:endParaRPr>
          </a:p>
          <a:p>
            <a:pPr algn="ctr" eaLnBrk="1" hangingPunct="1">
              <a:defRPr/>
            </a:pPr>
            <a:endParaRPr lang="es-CL" sz="1200" dirty="0">
              <a:cs typeface="Arial" pitchFamily="34" charset="0"/>
            </a:endParaRPr>
          </a:p>
          <a:p>
            <a:pPr algn="ctr" eaLnBrk="1" hangingPunct="1">
              <a:defRPr/>
            </a:pPr>
            <a:endParaRPr lang="es-CL" sz="1200" dirty="0">
              <a:cs typeface="Arial" pitchFamily="34" charset="0"/>
            </a:endParaRPr>
          </a:p>
          <a:p>
            <a:pPr algn="ctr" eaLnBrk="1" hangingPunct="1">
              <a:defRPr/>
            </a:pPr>
            <a:endParaRPr lang="es-CL" sz="1200" dirty="0">
              <a:cs typeface="Arial" pitchFamily="34" charset="0"/>
            </a:endParaRPr>
          </a:p>
          <a:p>
            <a:pPr algn="ctr" eaLnBrk="1" hangingPunct="1">
              <a:defRPr/>
            </a:pPr>
            <a:endParaRPr lang="es-CL" sz="1200" dirty="0">
              <a:cs typeface="Arial" pitchFamily="34" charset="0"/>
            </a:endParaRPr>
          </a:p>
          <a:p>
            <a:pPr algn="ctr" eaLnBrk="1" hangingPunct="1">
              <a:defRPr/>
            </a:pPr>
            <a:endParaRPr lang="es-CL" sz="1200" dirty="0">
              <a:cs typeface="Arial" pitchFamily="34" charset="0"/>
            </a:endParaRPr>
          </a:p>
          <a:p>
            <a:pPr algn="ctr" eaLnBrk="1" hangingPunct="1">
              <a:defRPr/>
            </a:pPr>
            <a:endParaRPr lang="es-CL" sz="1200" dirty="0">
              <a:cs typeface="Arial" pitchFamily="34" charset="0"/>
            </a:endParaRPr>
          </a:p>
          <a:p>
            <a:pPr algn="ctr" eaLnBrk="1" hangingPunct="1">
              <a:defRPr/>
            </a:pPr>
            <a:endParaRPr lang="es-CL" sz="1200" dirty="0"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s-CL" sz="1200" dirty="0">
                <a:cs typeface="Arial" pitchFamily="34" charset="0"/>
              </a:rPr>
              <a:t>Requisitos </a:t>
            </a:r>
            <a:r>
              <a:rPr lang="es-CL" sz="1200" b="1" dirty="0">
                <a:cs typeface="Arial" pitchFamily="34" charset="0"/>
              </a:rPr>
              <a:t>no mandatorios, </a:t>
            </a:r>
            <a:r>
              <a:rPr lang="es-CL" sz="1200" dirty="0">
                <a:cs typeface="Arial" pitchFamily="34" charset="0"/>
              </a:rPr>
              <a:t>pero</a:t>
            </a:r>
            <a:r>
              <a:rPr lang="es-CL" sz="1200" b="1" dirty="0">
                <a:cs typeface="Arial" pitchFamily="34" charset="0"/>
              </a:rPr>
              <a:t> comprometidos</a:t>
            </a:r>
          </a:p>
          <a:p>
            <a:pPr algn="ctr" eaLnBrk="1" hangingPunct="1">
              <a:defRPr/>
            </a:pPr>
            <a:r>
              <a:rPr lang="es-CL" sz="1200" dirty="0">
                <a:cs typeface="Arial" pitchFamily="34" charset="0"/>
              </a:rPr>
              <a:t>en el proyecto</a:t>
            </a:r>
          </a:p>
        </p:txBody>
      </p:sp>
      <p:sp>
        <p:nvSpPr>
          <p:cNvPr id="10" name="3 Elipse"/>
          <p:cNvSpPr>
            <a:spLocks noChangeArrowheads="1"/>
          </p:cNvSpPr>
          <p:nvPr/>
        </p:nvSpPr>
        <p:spPr bwMode="auto">
          <a:xfrm>
            <a:off x="6228184" y="3875225"/>
            <a:ext cx="1336424" cy="128196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de Usuario que son el </a:t>
            </a:r>
            <a:r>
              <a:rPr lang="es-CL" altLang="es-CL" sz="1100" b="1" u="sng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del Proyecto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92080" y="2204864"/>
            <a:ext cx="3456384" cy="68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ES" altLang="es-CL" sz="25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Prioridades Definidas:</a:t>
            </a:r>
            <a:endParaRPr lang="es-ES" altLang="es-CL" kern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04312"/>
            <a:ext cx="8610600" cy="927100"/>
          </a:xfrm>
        </p:spPr>
        <p:txBody>
          <a:bodyPr/>
          <a:lstStyle/>
          <a:p>
            <a:pPr eaLnBrk="1" hangingPunct="1"/>
            <a:r>
              <a:rPr lang="es-ES_tradnl" altLang="es-CL" dirty="0" smtClean="0">
                <a:latin typeface="Arial" panose="020B0604020202020204" pitchFamily="34" charset="0"/>
              </a:rPr>
              <a:t>Documento de Diseño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498476" y="2060848"/>
            <a:ext cx="8466138" cy="4536503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altLang="es-CL" sz="2800" b="1" i="1" noProof="1" smtClean="0">
                <a:latin typeface="Arial" panose="020B0604020202020204" pitchFamily="34" charset="0"/>
              </a:rPr>
              <a:t>PARTE 1: Descripción General	</a:t>
            </a:r>
          </a:p>
          <a:p>
            <a:pPr eaLnBrk="1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altLang="es-CL" sz="2800" b="1" i="1" noProof="1" smtClean="0">
                <a:latin typeface="Arial" panose="020B0604020202020204" pitchFamily="34" charset="0"/>
              </a:rPr>
              <a:t>PARTE 2: Diseño Arquitectónico	</a:t>
            </a:r>
          </a:p>
          <a:p>
            <a:pPr eaLnBrk="1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altLang="es-CL" sz="2800" b="1" i="1" noProof="1" smtClean="0">
                <a:latin typeface="Arial" panose="020B0604020202020204" pitchFamily="34" charset="0"/>
              </a:rPr>
              <a:t>PARTE 3: Diseño Detallado</a:t>
            </a:r>
            <a:endParaRPr lang="es-ES_tradnl" altLang="es-CL" sz="2800" b="1" i="1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s-ES_tradnl" altLang="es-CL" sz="2800" b="1" i="1" dirty="0" smtClean="0">
                <a:latin typeface="Arial" panose="020B0604020202020204" pitchFamily="34" charset="0"/>
              </a:rPr>
              <a:t>PARTE 4: Matriz de Trazado</a:t>
            </a:r>
            <a:endParaRPr lang="es-ES_tradnl" altLang="es-CL" sz="2800" noProof="1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Tx/>
              <a:buNone/>
              <a:defRPr/>
            </a:pPr>
            <a:r>
              <a:rPr lang="es-ES_tradnl" altLang="es-CL" noProof="1" smtClean="0">
                <a:latin typeface="Arial" panose="020B0604020202020204" pitchFamily="34" charset="0"/>
              </a:rPr>
              <a:t>El </a:t>
            </a:r>
            <a:r>
              <a:rPr lang="es-ES_tradnl" altLang="es-CL" noProof="1" smtClean="0">
                <a:solidFill>
                  <a:schemeClr val="tx2"/>
                </a:solidFill>
                <a:latin typeface="Arial" panose="020B0604020202020204" pitchFamily="34" charset="0"/>
              </a:rPr>
              <a:t>documento de diseño </a:t>
            </a:r>
            <a:r>
              <a:rPr lang="es-ES_tradnl" altLang="es-CL" noProof="1" smtClean="0">
                <a:latin typeface="Arial" panose="020B0604020202020204" pitchFamily="34" charset="0"/>
              </a:rPr>
              <a:t>sirve de </a:t>
            </a:r>
            <a:r>
              <a:rPr lang="es-ES_tradnl" altLang="es-CL" noProof="1" smtClean="0">
                <a:solidFill>
                  <a:schemeClr val="tx2"/>
                </a:solidFill>
                <a:latin typeface="Arial" panose="020B0604020202020204" pitchFamily="34" charset="0"/>
              </a:rPr>
              <a:t>hoja de ruta</a:t>
            </a:r>
            <a:r>
              <a:rPr lang="es-ES_tradnl" altLang="es-CL" noProof="1" smtClean="0">
                <a:latin typeface="Arial" panose="020B0604020202020204" pitchFamily="34" charset="0"/>
              </a:rPr>
              <a:t>, mostrando las actividades que hay que hacer (sale de MainReq)…</a:t>
            </a:r>
            <a:r>
              <a:rPr lang="es-ES_tradnl" altLang="es-CL" b="1" noProof="1" smtClean="0">
                <a:latin typeface="Arial" panose="020B0604020202020204" pitchFamily="34" charset="0"/>
              </a:rPr>
              <a:t> </a:t>
            </a:r>
            <a:endParaRPr lang="es-ES_tradnl" altLang="es-CL" sz="2400" b="1" dirty="0" smtClean="0">
              <a:latin typeface="Arial" panose="020B0604020202020204" pitchFamily="34" charset="0"/>
            </a:endParaRP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1C494B-3A59-47BB-A77D-CFEB83E4C06A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s-ES" altLang="es-CL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610600" cy="936625"/>
          </a:xfrm>
        </p:spPr>
        <p:txBody>
          <a:bodyPr/>
          <a:lstStyle/>
          <a:p>
            <a:pPr eaLnBrk="1" hangingPunct="1"/>
            <a:r>
              <a:rPr lang="es-ES_tradnl" altLang="es-CL" dirty="0" smtClean="0">
                <a:latin typeface="Arial" panose="020B0604020202020204" pitchFamily="34" charset="0"/>
              </a:rPr>
              <a:t>Documento de Diseño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700808"/>
            <a:ext cx="8136458" cy="4896544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altLang="es-CL" sz="2800" b="1" i="1" noProof="1" smtClean="0">
                <a:latin typeface="Arial" panose="020B0604020202020204" pitchFamily="34" charset="0"/>
              </a:rPr>
              <a:t>PARTE 1: Descripción General</a:t>
            </a:r>
            <a:r>
              <a:rPr lang="en-US" altLang="es-CL" b="1" i="1" noProof="1" smtClean="0">
                <a:latin typeface="Arial" panose="020B0604020202020204" pitchFamily="34" charset="0"/>
              </a:rPr>
              <a:t>	</a:t>
            </a:r>
          </a:p>
          <a:p>
            <a:pPr marL="579438" lvl="1" eaLnBrk="1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s-CL" noProof="1" smtClean="0">
                <a:latin typeface="Arial" panose="020B0604020202020204" pitchFamily="34" charset="0"/>
              </a:rPr>
              <a:t>1.1 Propósito del Sistema</a:t>
            </a:r>
          </a:p>
          <a:p>
            <a:pPr marL="579438" lvl="1" eaLnBrk="1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s-CL" noProof="1" smtClean="0">
                <a:latin typeface="Arial" panose="020B0604020202020204" pitchFamily="34" charset="0"/>
              </a:rPr>
              <a:t>1.2 Ámbito (Definición del Problema)	</a:t>
            </a:r>
          </a:p>
          <a:p>
            <a:pPr marL="579438" lvl="1" eaLnBrk="1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s-CL" noProof="1" smtClean="0">
                <a:latin typeface="Arial" panose="020B0604020202020204" pitchFamily="34" charset="0"/>
              </a:rPr>
              <a:t>1.3 Definiciones, Siglas y Abreviaturas	</a:t>
            </a:r>
          </a:p>
          <a:p>
            <a:pPr marL="579438" lvl="1" eaLnBrk="1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s-CL" noProof="1" smtClean="0">
                <a:latin typeface="Arial" panose="020B0604020202020204" pitchFamily="34" charset="0"/>
              </a:rPr>
              <a:t>1.4 Referencias	</a:t>
            </a:r>
          </a:p>
          <a:p>
            <a:pPr marL="579438" lvl="1" eaLnBrk="1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s-CL" noProof="1" smtClean="0">
                <a:latin typeface="Arial" panose="020B0604020202020204" pitchFamily="34" charset="0"/>
              </a:rPr>
              <a:t>1.5 Visión General	</a:t>
            </a:r>
          </a:p>
          <a:p>
            <a:pPr marL="579438" lvl="1" eaLnBrk="1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s-CL" noProof="1" smtClean="0">
                <a:latin typeface="Arial" panose="020B0604020202020204" pitchFamily="34" charset="0"/>
              </a:rPr>
              <a:t>1.6 Servicios a Brindar por el Producto</a:t>
            </a:r>
            <a:endParaRPr lang="es-ES_tradnl" altLang="es-CL" dirty="0" smtClean="0">
              <a:latin typeface="Arial" panose="020B0604020202020204" pitchFamily="34" charset="0"/>
            </a:endParaRP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A338E2-C44A-493C-B44C-E3B9DA68211B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s-ES" altLang="es-CL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44450"/>
            <a:ext cx="8610600" cy="971550"/>
          </a:xfrm>
        </p:spPr>
        <p:txBody>
          <a:bodyPr/>
          <a:lstStyle/>
          <a:p>
            <a:pPr eaLnBrk="1" hangingPunct="1"/>
            <a:r>
              <a:rPr lang="es-ES_tradnl" altLang="es-CL" dirty="0" smtClean="0">
                <a:latin typeface="Arial" panose="020B0604020202020204" pitchFamily="34" charset="0"/>
              </a:rPr>
              <a:t>Documento de Diseño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96975"/>
            <a:ext cx="7992690" cy="56610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s-CL" sz="2800" b="1" i="1" noProof="1" smtClean="0">
                <a:latin typeface="Arial" panose="020B0604020202020204" pitchFamily="34" charset="0"/>
              </a:rPr>
              <a:t>PARTE 2: Diseño Arquitectónico	</a:t>
            </a:r>
          </a:p>
          <a:p>
            <a:pPr marL="579438" lvl="1" eaLnBrk="1" hangingPunct="1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en-US" altLang="es-CL" sz="2400" noProof="1" smtClean="0">
                <a:latin typeface="Arial" panose="020B0604020202020204" pitchFamily="34" charset="0"/>
              </a:rPr>
              <a:t>2.1 Arquitectura </a:t>
            </a:r>
            <a:r>
              <a:rPr lang="es-ES" altLang="es-CL" sz="2400" dirty="0" smtClean="0">
                <a:latin typeface="Arial" panose="020B0604020202020204" pitchFamily="34" charset="0"/>
              </a:rPr>
              <a:t>Física</a:t>
            </a:r>
          </a:p>
          <a:p>
            <a:pPr marL="579438" lvl="1" eaLnBrk="1" hangingPunct="1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es-ES" altLang="es-CL" sz="2400" dirty="0" smtClean="0">
                <a:latin typeface="Arial" panose="020B0604020202020204" pitchFamily="34" charset="0"/>
              </a:rPr>
              <a:t>2.2 Arquitectura Lógica </a:t>
            </a:r>
            <a:r>
              <a:rPr lang="es-ES" altLang="es-CL" sz="1800" noProof="1" smtClean="0">
                <a:solidFill>
                  <a:schemeClr val="tx2"/>
                </a:solidFill>
                <a:latin typeface="Arial" panose="020B0604020202020204" pitchFamily="34" charset="0"/>
              </a:rPr>
              <a:t>(esto viene del Doc. de Req.)</a:t>
            </a:r>
          </a:p>
          <a:p>
            <a:pPr marL="579438" lvl="1" eaLnBrk="1" hangingPunct="1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es-ES" altLang="es-CL" sz="2400" noProof="1" smtClean="0">
                <a:latin typeface="Arial" panose="020B0604020202020204" pitchFamily="34" charset="0"/>
              </a:rPr>
              <a:t>2.</a:t>
            </a:r>
            <a:r>
              <a:rPr lang="es-ES" altLang="es-CL" sz="2400" dirty="0" smtClean="0">
                <a:latin typeface="Arial" panose="020B0604020202020204" pitchFamily="34" charset="0"/>
              </a:rPr>
              <a:t>3</a:t>
            </a:r>
            <a:r>
              <a:rPr lang="es-ES" altLang="es-CL" sz="2400" noProof="1" smtClean="0">
                <a:latin typeface="Arial" panose="020B0604020202020204" pitchFamily="34" charset="0"/>
              </a:rPr>
              <a:t> Modelo de Datos		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endParaRPr lang="es-ES" altLang="es-CL" sz="1400" noProof="1" smtClean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altLang="es-CL" sz="2800" b="1" i="1" noProof="1" smtClean="0">
                <a:latin typeface="Arial" panose="020B0604020202020204" pitchFamily="34" charset="0"/>
              </a:rPr>
              <a:t>PARTE 3: Diseño Detallado</a:t>
            </a:r>
          </a:p>
          <a:p>
            <a:pPr marL="579438" lvl="1" eaLnBrk="1" hangingPunct="1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es-ES" altLang="es-CL" sz="2400" noProof="1" smtClean="0">
                <a:latin typeface="Arial" panose="020B0604020202020204" pitchFamily="34" charset="0"/>
              </a:rPr>
              <a:t>3.1 </a:t>
            </a:r>
            <a:r>
              <a:rPr lang="es-ES" altLang="es-CL" sz="2400" dirty="0" smtClean="0">
                <a:latin typeface="Arial" panose="020B0604020202020204" pitchFamily="34" charset="0"/>
              </a:rPr>
              <a:t>Diseño Detallado de Módulos</a:t>
            </a:r>
          </a:p>
          <a:p>
            <a:pPr marL="579438" lvl="1" eaLnBrk="1" hangingPunct="1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es-ES" altLang="es-CL" sz="2400" dirty="0" smtClean="0">
                <a:latin typeface="Arial" panose="020B0604020202020204" pitchFamily="34" charset="0"/>
              </a:rPr>
              <a:t>3.2 </a:t>
            </a:r>
            <a:r>
              <a:rPr lang="es-ES" altLang="es-CL" sz="2400" noProof="1" smtClean="0">
                <a:latin typeface="Arial" panose="020B0604020202020204" pitchFamily="34" charset="0"/>
              </a:rPr>
              <a:t>Modelo de Navegación del Sistema	</a:t>
            </a:r>
          </a:p>
          <a:p>
            <a:pPr marL="579438" lvl="1" eaLnBrk="1" hangingPunct="1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es-ES" altLang="es-CL" sz="2400" noProof="1" smtClean="0">
                <a:latin typeface="Arial" panose="020B0604020202020204" pitchFamily="34" charset="0"/>
              </a:rPr>
              <a:t>3.</a:t>
            </a:r>
            <a:r>
              <a:rPr lang="es-ES" altLang="es-CL" sz="2400" dirty="0" smtClean="0">
                <a:latin typeface="Arial" panose="020B0604020202020204" pitchFamily="34" charset="0"/>
              </a:rPr>
              <a:t>3</a:t>
            </a:r>
            <a:r>
              <a:rPr lang="es-ES" altLang="es-CL" sz="2400" noProof="1" smtClean="0">
                <a:latin typeface="Arial" panose="020B0604020202020204" pitchFamily="34" charset="0"/>
              </a:rPr>
              <a:t> Interfa</a:t>
            </a:r>
            <a:r>
              <a:rPr lang="es-ES" altLang="es-CL" sz="2400" dirty="0" smtClean="0">
                <a:latin typeface="Arial" panose="020B0604020202020204" pitchFamily="34" charset="0"/>
              </a:rPr>
              <a:t>ces</a:t>
            </a:r>
            <a:r>
              <a:rPr lang="es-ES" altLang="es-CL" sz="2400" noProof="1" smtClean="0">
                <a:latin typeface="Arial" panose="020B0604020202020204" pitchFamily="34" charset="0"/>
              </a:rPr>
              <a:t> de Usuario </a:t>
            </a:r>
            <a:r>
              <a:rPr lang="es-ES" altLang="es-CL" sz="1800" noProof="1" smtClean="0">
                <a:solidFill>
                  <a:schemeClr val="tx2"/>
                </a:solidFill>
                <a:latin typeface="Arial" panose="020B0604020202020204" pitchFamily="34" charset="0"/>
              </a:rPr>
              <a:t>(todas las importantes)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FontTx/>
              <a:buNone/>
            </a:pPr>
            <a:endParaRPr lang="es-ES_tradnl" altLang="es-CL" sz="2400" dirty="0" smtClean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_tradnl" altLang="es-CL" sz="2800" b="1" i="1" noProof="1" smtClean="0">
                <a:latin typeface="Arial" panose="020B0604020202020204" pitchFamily="34" charset="0"/>
              </a:rPr>
              <a:t>PARTE </a:t>
            </a:r>
            <a:r>
              <a:rPr lang="es-ES_tradnl" altLang="es-CL" sz="2800" b="1" i="1" dirty="0" smtClean="0">
                <a:latin typeface="Arial" panose="020B0604020202020204" pitchFamily="34" charset="0"/>
              </a:rPr>
              <a:t>4</a:t>
            </a:r>
            <a:r>
              <a:rPr lang="es-ES_tradnl" altLang="es-CL" sz="2800" b="1" i="1" noProof="1" smtClean="0">
                <a:latin typeface="Arial" panose="020B0604020202020204" pitchFamily="34" charset="0"/>
              </a:rPr>
              <a:t>: </a:t>
            </a:r>
            <a:r>
              <a:rPr lang="es-ES_tradnl" altLang="es-CL" sz="2800" b="1" i="1" dirty="0" smtClean="0">
                <a:latin typeface="Arial" panose="020B0604020202020204" pitchFamily="34" charset="0"/>
              </a:rPr>
              <a:t>Matriz de Trazado</a:t>
            </a:r>
            <a:endParaRPr lang="es-ES_tradnl" altLang="es-CL" sz="2800" b="1" i="1" noProof="1" smtClean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FontTx/>
              <a:buNone/>
            </a:pPr>
            <a:endParaRPr lang="es-ES_tradnl" altLang="es-CL" sz="2400" dirty="0" smtClean="0">
              <a:latin typeface="Arial" panose="020B0604020202020204" pitchFamily="34" charset="0"/>
            </a:endParaRP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08BCF4-3DB5-4B41-9D68-F36E2F53E13A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s-ES" altLang="es-CL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517848" y="188640"/>
            <a:ext cx="7772400" cy="990600"/>
          </a:xfrm>
        </p:spPr>
        <p:txBody>
          <a:bodyPr/>
          <a:lstStyle/>
          <a:p>
            <a:pPr eaLnBrk="1" hangingPunct="1"/>
            <a:r>
              <a:rPr lang="es-CL" altLang="es-CL" dirty="0" smtClean="0">
                <a:latin typeface="Arial" panose="020B0604020202020204" pitchFamily="34" charset="0"/>
              </a:rPr>
              <a:t>Parte 1: Descripción General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84784"/>
            <a:ext cx="8496944" cy="5166841"/>
          </a:xfrm>
        </p:spPr>
        <p:txBody>
          <a:bodyPr>
            <a:normAutofit lnSpcReduction="10000"/>
          </a:bodyPr>
          <a:lstStyle/>
          <a:p>
            <a:pPr marL="574675" indent="-574675" eaLnBrk="1" hangingPunct="1">
              <a:lnSpc>
                <a:spcPct val="90000"/>
              </a:lnSpc>
              <a:spcBef>
                <a:spcPct val="45000"/>
              </a:spcBef>
              <a:spcAft>
                <a:spcPct val="50000"/>
              </a:spcAft>
              <a:buFontTx/>
              <a:buNone/>
            </a:pPr>
            <a:r>
              <a:rPr lang="es-CL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1.1 Propósito.</a:t>
            </a:r>
            <a:r>
              <a:rPr lang="es-CL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s-CL" altLang="es-CL" sz="2400" dirty="0" smtClean="0">
                <a:latin typeface="Arial" panose="020B0604020202020204" pitchFamily="34" charset="0"/>
              </a:rPr>
              <a:t>Narrativa que describe el propósito del sistema a desarrollar.</a:t>
            </a:r>
          </a:p>
          <a:p>
            <a:pPr marL="574675" indent="-574675" eaLnBrk="1" hangingPunct="1">
              <a:lnSpc>
                <a:spcPct val="90000"/>
              </a:lnSpc>
              <a:spcBef>
                <a:spcPct val="45000"/>
              </a:spcBef>
              <a:spcAft>
                <a:spcPct val="50000"/>
              </a:spcAft>
              <a:buFontTx/>
              <a:buNone/>
            </a:pPr>
            <a:r>
              <a:rPr lang="es-CL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1.2 Alcance.</a:t>
            </a:r>
            <a:r>
              <a:rPr lang="es-CL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s-CL" altLang="es-CL" sz="2400" dirty="0" smtClean="0">
                <a:latin typeface="Arial" panose="020B0604020202020204" pitchFamily="34" charset="0"/>
              </a:rPr>
              <a:t>Narrativa que establece el alcance del proyecto (¿qué requisitos importantes están dentro? y ¿cuáles fuera?).</a:t>
            </a:r>
            <a:r>
              <a:rPr lang="es-CL" altLang="es-CL" sz="2800" dirty="0" smtClean="0">
                <a:latin typeface="Arial" panose="020B0604020202020204" pitchFamily="34" charset="0"/>
              </a:rPr>
              <a:t> </a:t>
            </a:r>
          </a:p>
          <a:p>
            <a:pPr marL="574675" indent="-574675" eaLnBrk="1" hangingPunct="1">
              <a:lnSpc>
                <a:spcPct val="90000"/>
              </a:lnSpc>
              <a:spcBef>
                <a:spcPct val="45000"/>
              </a:spcBef>
              <a:spcAft>
                <a:spcPct val="50000"/>
              </a:spcAft>
              <a:buFontTx/>
              <a:buNone/>
            </a:pPr>
            <a:r>
              <a:rPr lang="es-CL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1.3 Definiciones, acrónimos y abreviaciones. </a:t>
            </a:r>
            <a:r>
              <a:rPr lang="es-CL" altLang="es-CL" sz="2400" dirty="0" smtClean="0">
                <a:latin typeface="Arial" panose="020B0604020202020204" pitchFamily="34" charset="0"/>
              </a:rPr>
              <a:t>Listado de acrónimos, con su significado.</a:t>
            </a:r>
          </a:p>
          <a:p>
            <a:pPr marL="574675" indent="-574675" eaLnBrk="1" hangingPunct="1">
              <a:lnSpc>
                <a:spcPct val="90000"/>
              </a:lnSpc>
              <a:spcBef>
                <a:spcPct val="45000"/>
              </a:spcBef>
              <a:spcAft>
                <a:spcPct val="50000"/>
              </a:spcAft>
              <a:buFontTx/>
              <a:buNone/>
            </a:pPr>
            <a:r>
              <a:rPr lang="es-CL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1.4 Referencias.</a:t>
            </a:r>
            <a:r>
              <a:rPr lang="es-CL" altLang="es-CL" sz="2400" dirty="0" smtClean="0">
                <a:latin typeface="Arial" panose="020B0604020202020204" pitchFamily="34" charset="0"/>
              </a:rPr>
              <a:t> Se colocan las referencias de los documentos utilizados para construir el DD.</a:t>
            </a:r>
          </a:p>
          <a:p>
            <a:pPr marL="574675" indent="-574675" eaLnBrk="1" hangingPunct="1">
              <a:lnSpc>
                <a:spcPct val="90000"/>
              </a:lnSpc>
              <a:spcBef>
                <a:spcPct val="45000"/>
              </a:spcBef>
              <a:spcAft>
                <a:spcPct val="50000"/>
              </a:spcAft>
              <a:buFontTx/>
              <a:buNone/>
            </a:pPr>
            <a:r>
              <a:rPr lang="es-CL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1.5 Descripción general.</a:t>
            </a:r>
            <a:r>
              <a:rPr lang="es-CL" altLang="es-CL" sz="2800" dirty="0" smtClean="0">
                <a:latin typeface="Arial" panose="020B0604020202020204" pitchFamily="34" charset="0"/>
              </a:rPr>
              <a:t> </a:t>
            </a:r>
            <a:r>
              <a:rPr lang="es-CL" altLang="es-CL" sz="2400" dirty="0" smtClean="0">
                <a:latin typeface="Arial" panose="020B0604020202020204" pitchFamily="34" charset="0"/>
              </a:rPr>
              <a:t>Narrativa que describe a grandes rasgos el sistema a desarrollar.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008AEB-2B37-4B9F-A7E9-971F24243027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s-ES" altLang="es-CL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718632" y="198438"/>
            <a:ext cx="7772400" cy="990600"/>
          </a:xfrm>
        </p:spPr>
        <p:txBody>
          <a:bodyPr/>
          <a:lstStyle/>
          <a:p>
            <a:pPr eaLnBrk="1" hangingPunct="1"/>
            <a:r>
              <a:rPr lang="es-CL" altLang="es-CL" dirty="0" smtClean="0">
                <a:latin typeface="Arial" panose="020B0604020202020204" pitchFamily="34" charset="0"/>
              </a:rPr>
              <a:t>Parte 1: Descripción General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341438"/>
            <a:ext cx="8352482" cy="5364162"/>
          </a:xfrm>
        </p:spPr>
        <p:txBody>
          <a:bodyPr/>
          <a:lstStyle/>
          <a:p>
            <a:pPr marL="574675" indent="-574675" eaLnBrk="1" hangingPunct="1">
              <a:lnSpc>
                <a:spcPct val="90000"/>
              </a:lnSpc>
              <a:spcAft>
                <a:spcPct val="50000"/>
              </a:spcAft>
              <a:buFontTx/>
              <a:buNone/>
              <a:defRPr/>
            </a:pPr>
            <a:r>
              <a:rPr lang="es-CL" altLang="es-CL" sz="2800" noProof="1" smtClean="0">
                <a:solidFill>
                  <a:schemeClr val="tx2"/>
                </a:solidFill>
                <a:latin typeface="Arial" charset="0"/>
              </a:rPr>
              <a:t>1.6 Servicios a Brindar por el Producto</a:t>
            </a:r>
            <a:r>
              <a:rPr lang="es-ES_tradnl" altLang="es-CL" sz="2800" dirty="0" smtClean="0">
                <a:solidFill>
                  <a:schemeClr val="tx2"/>
                </a:solidFill>
                <a:latin typeface="Arial" charset="0"/>
              </a:rPr>
              <a:t>.</a:t>
            </a:r>
            <a:r>
              <a:rPr lang="es-ES_tradnl" altLang="es-CL" sz="2400" dirty="0" smtClean="0">
                <a:latin typeface="Arial" charset="0"/>
              </a:rPr>
              <a:t> Se identifican los principales servicios que debe brindar el producto, entiéndase:</a:t>
            </a:r>
          </a:p>
          <a:p>
            <a:pPr marL="974725" lvl="1" indent="-438150" eaLnBrk="1" hangingPunct="1">
              <a:lnSpc>
                <a:spcPct val="90000"/>
              </a:lnSpc>
              <a:spcAft>
                <a:spcPct val="50000"/>
              </a:spcAft>
              <a:buFontTx/>
              <a:buNone/>
              <a:defRPr/>
            </a:pPr>
            <a:r>
              <a:rPr lang="es-ES_tradnl" altLang="es-CL" sz="2000" dirty="0" smtClean="0">
                <a:latin typeface="Arial" charset="0"/>
              </a:rPr>
              <a:t>    - Consultas.</a:t>
            </a:r>
          </a:p>
          <a:p>
            <a:pPr marL="974725" lvl="1" indent="-438150" eaLnBrk="1" hangingPunct="1">
              <a:lnSpc>
                <a:spcPct val="90000"/>
              </a:lnSpc>
              <a:spcAft>
                <a:spcPct val="50000"/>
              </a:spcAft>
              <a:buFontTx/>
              <a:buNone/>
              <a:defRPr/>
            </a:pPr>
            <a:r>
              <a:rPr lang="es-ES_tradnl" altLang="es-CL" sz="2000" dirty="0" smtClean="0">
                <a:latin typeface="Arial" charset="0"/>
              </a:rPr>
              <a:t>    - ABM/CRUD (altas, bajas y modificaciones) de datos sobre entidades (mantenedores).</a:t>
            </a:r>
          </a:p>
          <a:p>
            <a:pPr marL="974725" lvl="1" indent="-438150" eaLnBrk="1" hangingPunct="1">
              <a:lnSpc>
                <a:spcPct val="90000"/>
              </a:lnSpc>
              <a:spcAft>
                <a:spcPct val="50000"/>
              </a:spcAft>
              <a:buFontTx/>
              <a:buNone/>
              <a:defRPr/>
            </a:pPr>
            <a:r>
              <a:rPr lang="es-ES_tradnl" altLang="es-CL" sz="2000" dirty="0" smtClean="0">
                <a:latin typeface="Arial" charset="0"/>
              </a:rPr>
              <a:t>    - Presentación de formularios por pantalla/impresos.</a:t>
            </a:r>
          </a:p>
          <a:p>
            <a:pPr marL="974725" lvl="1" indent="-438150" eaLnBrk="1" hangingPunct="1">
              <a:lnSpc>
                <a:spcPct val="90000"/>
              </a:lnSpc>
              <a:spcAft>
                <a:spcPct val="50000"/>
              </a:spcAft>
              <a:buFontTx/>
              <a:buNone/>
              <a:defRPr/>
            </a:pPr>
            <a:r>
              <a:rPr lang="es-ES_tradnl" altLang="es-CL" sz="2000" dirty="0" smtClean="0">
                <a:latin typeface="Arial" charset="0"/>
              </a:rPr>
              <a:t>    - Nivel de calidad del </a:t>
            </a:r>
            <a:r>
              <a:rPr lang="es-ES_tradnl" altLang="es-CL" sz="2000" dirty="0">
                <a:latin typeface="Arial" charset="0"/>
              </a:rPr>
              <a:t>p</a:t>
            </a:r>
            <a:r>
              <a:rPr lang="es-ES_tradnl" altLang="es-CL" sz="2000" dirty="0" smtClean="0">
                <a:latin typeface="Arial" charset="0"/>
              </a:rPr>
              <a:t>roducto.</a:t>
            </a:r>
          </a:p>
          <a:p>
            <a:pPr marL="974725" lvl="1" indent="-438150" eaLnBrk="1" hangingPunct="1">
              <a:lnSpc>
                <a:spcPct val="90000"/>
              </a:lnSpc>
              <a:spcAft>
                <a:spcPct val="50000"/>
              </a:spcAft>
              <a:buFontTx/>
              <a:buNone/>
              <a:defRPr/>
            </a:pPr>
            <a:r>
              <a:rPr lang="es-ES_tradnl" altLang="es-CL" sz="2000" dirty="0" smtClean="0">
                <a:latin typeface="Arial" charset="0"/>
              </a:rPr>
              <a:t>    - Otros procesos.</a:t>
            </a:r>
          </a:p>
          <a:p>
            <a:pPr marL="1031875" lvl="1" indent="-342900" eaLnBrk="1" hangingPunct="1">
              <a:lnSpc>
                <a:spcPct val="90000"/>
              </a:lnSpc>
              <a:spcAft>
                <a:spcPct val="50000"/>
              </a:spcAft>
              <a:buFontTx/>
              <a:buChar char="-"/>
              <a:defRPr/>
            </a:pPr>
            <a:endParaRPr lang="es-CL" altLang="es-CL" sz="2000" dirty="0" smtClean="0">
              <a:latin typeface="Arial" charset="0"/>
            </a:endParaRP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91A8D0-A3D4-4FFB-8ADB-2305537EB838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s-ES" altLang="es-CL" sz="1400" smtClean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06938"/>
            <a:ext cx="3348037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80" y="350838"/>
            <a:ext cx="7777162" cy="819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L" altLang="es-CL" dirty="0" smtClean="0">
                <a:latin typeface="Arial" panose="020B0604020202020204" pitchFamily="34" charset="0"/>
              </a:rPr>
              <a:t>Parte 2:</a:t>
            </a:r>
            <a:r>
              <a:rPr lang="es-ES_tradnl" altLang="es-CL" dirty="0" smtClean="0">
                <a:latin typeface="Arial" panose="020B0604020202020204" pitchFamily="34" charset="0"/>
              </a:rPr>
              <a:t> Diseño Arquitectónico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340768"/>
            <a:ext cx="8280474" cy="544579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s-ES" altLang="es-CL" sz="2600" dirty="0" smtClean="0">
                <a:latin typeface="Arial" panose="020B0604020202020204" pitchFamily="34" charset="0"/>
              </a:rPr>
              <a:t>El diseño arquitectónico tiene que ver con los</a:t>
            </a:r>
            <a:r>
              <a:rPr lang="es-ES" altLang="es-CL" sz="2600" dirty="0" smtClean="0">
                <a:solidFill>
                  <a:schemeClr val="tx2"/>
                </a:solidFill>
                <a:latin typeface="Arial" panose="020B0604020202020204" pitchFamily="34" charset="0"/>
              </a:rPr>
              <a:t> macro-componentes</a:t>
            </a:r>
            <a:r>
              <a:rPr lang="es-ES" altLang="es-CL" sz="2600" dirty="0" smtClean="0">
                <a:latin typeface="Arial" panose="020B0604020202020204" pitchFamily="34" charset="0"/>
              </a:rPr>
              <a:t> de nuestro sistema.</a:t>
            </a:r>
          </a:p>
          <a:p>
            <a:pPr eaLnBrk="1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s-ES" altLang="es-CL" sz="2600" dirty="0" smtClean="0">
                <a:latin typeface="Arial" panose="020B0604020202020204" pitchFamily="34" charset="0"/>
              </a:rPr>
              <a:t>D</a:t>
            </a:r>
            <a:r>
              <a:rPr lang="en-US" altLang="es-CL" sz="2600" dirty="0" err="1" smtClean="0">
                <a:latin typeface="Arial" panose="020B0604020202020204" pitchFamily="34" charset="0"/>
              </a:rPr>
              <a:t>ebe</a:t>
            </a:r>
            <a:r>
              <a:rPr lang="es-ES" altLang="es-CL" sz="2600" dirty="0" smtClean="0">
                <a:latin typeface="Arial" panose="020B0604020202020204" pitchFamily="34" charset="0"/>
              </a:rPr>
              <a:t> </a:t>
            </a:r>
            <a:r>
              <a:rPr lang="es-ES" altLang="es-CL" sz="2600" dirty="0" smtClean="0">
                <a:solidFill>
                  <a:schemeClr val="tx2"/>
                </a:solidFill>
                <a:latin typeface="Arial" panose="020B0604020202020204" pitchFamily="34" charset="0"/>
              </a:rPr>
              <a:t>tener en cuenta los requisitos de software</a:t>
            </a:r>
            <a:r>
              <a:rPr lang="es-ES" altLang="es-CL" sz="2600" dirty="0" smtClean="0">
                <a:latin typeface="Arial" panose="020B0604020202020204" pitchFamily="34" charset="0"/>
              </a:rPr>
              <a:t> (sección 3.2 del Doc. de </a:t>
            </a:r>
            <a:r>
              <a:rPr lang="es-ES" altLang="es-CL" sz="2600" dirty="0" err="1" smtClean="0">
                <a:latin typeface="Arial" panose="020B0604020202020204" pitchFamily="34" charset="0"/>
              </a:rPr>
              <a:t>Req</a:t>
            </a:r>
            <a:r>
              <a:rPr lang="es-ES" altLang="es-CL" sz="2600" dirty="0" smtClean="0">
                <a:latin typeface="Arial" panose="020B0604020202020204" pitchFamily="34" charset="0"/>
              </a:rPr>
              <a:t>.).</a:t>
            </a:r>
          </a:p>
          <a:p>
            <a:pPr eaLnBrk="1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s-ES" altLang="es-CL" sz="2600" dirty="0" smtClean="0">
                <a:latin typeface="Arial" panose="020B0604020202020204" pitchFamily="34" charset="0"/>
              </a:rPr>
              <a:t>Involucra la especificación de:</a:t>
            </a:r>
          </a:p>
          <a:p>
            <a:pPr marL="746125" lvl="1" eaLnBrk="1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s-ES_tradnl" altLang="es-CL" sz="22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2.1 </a:t>
            </a:r>
            <a:r>
              <a:rPr lang="es-ES" altLang="es-CL" sz="22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Arquitectura Física </a:t>
            </a:r>
            <a:r>
              <a:rPr lang="es-ES" altLang="es-CL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(o Ambiente Operacional)</a:t>
            </a:r>
          </a:p>
          <a:p>
            <a:pPr marL="746125" lvl="1" eaLnBrk="1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s-ES_tradnl" altLang="es-CL" sz="22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2.2 </a:t>
            </a:r>
            <a:r>
              <a:rPr lang="es-ES" altLang="es-CL" sz="22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Arquitectura Lógica </a:t>
            </a:r>
            <a:r>
              <a:rPr lang="es-ES" altLang="es-CL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(o Arquitectura del Software)</a:t>
            </a:r>
          </a:p>
          <a:p>
            <a:pPr marL="746125" lvl="1" eaLnBrk="1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s-ES_tradnl" altLang="es-CL" sz="22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2.3 </a:t>
            </a:r>
            <a:r>
              <a:rPr lang="es-ES" altLang="es-CL" sz="22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Modelo de Datos </a:t>
            </a:r>
            <a:r>
              <a:rPr lang="es-ES" altLang="es-CL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(o Arquitectura de la Data)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986290-99DE-4ED0-BEA0-88506B9412AE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s-ES" altLang="es-CL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a">
  <a:themeElements>
    <a:clrScheme name="Metropolitan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Metropolitano</Template>
  <TotalTime>11681</TotalTime>
  <Words>1058</Words>
  <Application>Microsoft Office PowerPoint</Application>
  <PresentationFormat>Presentación en pantalla (4:3)</PresentationFormat>
  <Paragraphs>194</Paragraphs>
  <Slides>27</Slides>
  <Notes>23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 Light</vt:lpstr>
      <vt:lpstr>Tahoma</vt:lpstr>
      <vt:lpstr>Times New Roman</vt:lpstr>
      <vt:lpstr>Metropolitana</vt:lpstr>
      <vt:lpstr>Imagen de mapa de bits</vt:lpstr>
      <vt:lpstr>Diseño Arquitectónico y Detallado </vt:lpstr>
      <vt:lpstr>Fase de Diseño (Formalmente)</vt:lpstr>
      <vt:lpstr>IMPORTANTE: Enfocarse en:</vt:lpstr>
      <vt:lpstr>Documento de Diseño</vt:lpstr>
      <vt:lpstr>Documento de Diseño</vt:lpstr>
      <vt:lpstr>Documento de Diseño</vt:lpstr>
      <vt:lpstr>Parte 1: Descripción General</vt:lpstr>
      <vt:lpstr>Parte 1: Descripción General</vt:lpstr>
      <vt:lpstr>Parte 2: Diseño Arquitectónico</vt:lpstr>
      <vt:lpstr>Relación entre Componentes Estructurales</vt:lpstr>
      <vt:lpstr>2.1 Arquitectura Física (Ejemplo visto en clases)</vt:lpstr>
      <vt:lpstr>2.2 Arquitectura Lógica</vt:lpstr>
      <vt:lpstr>2.2 Arquitectura Lógica (ejemplo visto en clase)</vt:lpstr>
      <vt:lpstr>2.3 Modelo de Datos</vt:lpstr>
      <vt:lpstr>Diseño Detallado</vt:lpstr>
      <vt:lpstr>3. Diseño Detallado</vt:lpstr>
      <vt:lpstr>3.1 Diseño Detallado de Módulos</vt:lpstr>
      <vt:lpstr>3.2 Modelo de Navegación del Sistema</vt:lpstr>
      <vt:lpstr>3.2 Modelo/Mapa de Navegación del Sistema</vt:lpstr>
      <vt:lpstr>3.3. Diseño de Interfaces</vt:lpstr>
      <vt:lpstr>3.3. Diseño de Interfaces</vt:lpstr>
      <vt:lpstr>3.3. Diseño de Interfaces</vt:lpstr>
      <vt:lpstr>4 Matriz de Trazado (cont.)</vt:lpstr>
      <vt:lpstr>Conclusiones</vt:lpstr>
      <vt:lpstr>IMPORTANTE</vt:lpstr>
      <vt:lpstr>IMPORTANTE</vt:lpstr>
      <vt:lpstr>Diseño Arquitectónico y Detallado </vt:lpstr>
    </vt:vector>
  </TitlesOfParts>
  <Company>U. de Chile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Programas de Extención</dc:title>
  <dc:creator>DCC</dc:creator>
  <cp:lastModifiedBy>S.Ochoa</cp:lastModifiedBy>
  <cp:revision>1082</cp:revision>
  <dcterms:created xsi:type="dcterms:W3CDTF">2004-12-14T23:27:42Z</dcterms:created>
  <dcterms:modified xsi:type="dcterms:W3CDTF">2024-09-24T10:37:17Z</dcterms:modified>
</cp:coreProperties>
</file>