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1226" r:id="rId2"/>
    <p:sldId id="1492" r:id="rId3"/>
    <p:sldId id="940" r:id="rId4"/>
    <p:sldId id="1494" r:id="rId5"/>
    <p:sldId id="1459" r:id="rId6"/>
    <p:sldId id="1507" r:id="rId7"/>
    <p:sldId id="941" r:id="rId8"/>
    <p:sldId id="956" r:id="rId9"/>
    <p:sldId id="1503" r:id="rId10"/>
    <p:sldId id="1505" r:id="rId11"/>
    <p:sldId id="1506" r:id="rId12"/>
    <p:sldId id="1508" r:id="rId13"/>
    <p:sldId id="942" r:id="rId14"/>
    <p:sldId id="957" r:id="rId15"/>
    <p:sldId id="958" r:id="rId16"/>
    <p:sldId id="1501" r:id="rId17"/>
    <p:sldId id="1517" r:id="rId18"/>
    <p:sldId id="1509" r:id="rId19"/>
    <p:sldId id="943" r:id="rId20"/>
    <p:sldId id="1220" r:id="rId21"/>
    <p:sldId id="1511" r:id="rId22"/>
    <p:sldId id="1512" r:id="rId23"/>
    <p:sldId id="1510" r:id="rId24"/>
    <p:sldId id="1496" r:id="rId25"/>
    <p:sldId id="961" r:id="rId26"/>
    <p:sldId id="962" r:id="rId27"/>
    <p:sldId id="1513" r:id="rId28"/>
    <p:sldId id="1514" r:id="rId29"/>
    <p:sldId id="1515" r:id="rId30"/>
    <p:sldId id="1462" r:id="rId31"/>
    <p:sldId id="1455" r:id="rId32"/>
    <p:sldId id="1463" r:id="rId33"/>
    <p:sldId id="1464" r:id="rId34"/>
    <p:sldId id="1516" r:id="rId3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5FB49"/>
    <a:srgbClr val="2DF34E"/>
    <a:srgbClr val="FFFFCC"/>
    <a:srgbClr val="CC9900"/>
    <a:srgbClr val="FFCC00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80" autoAdjust="0"/>
    <p:restoredTop sz="86429" autoAdjust="0"/>
  </p:normalViewPr>
  <p:slideViewPr>
    <p:cSldViewPr>
      <p:cViewPr varScale="1">
        <p:scale>
          <a:sx n="64" d="100"/>
          <a:sy n="64" d="100"/>
        </p:scale>
        <p:origin x="187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68"/>
    </p:cViewPr>
  </p:sorterViewPr>
  <p:notesViewPr>
    <p:cSldViewPr>
      <p:cViewPr>
        <p:scale>
          <a:sx n="100" d="100"/>
          <a:sy n="100" d="100"/>
        </p:scale>
        <p:origin x="-1548" y="-72"/>
      </p:cViewPr>
      <p:guideLst>
        <p:guide orient="horz" pos="2928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3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33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33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941735-4196-4C7E-8129-0115D376C58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0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16425"/>
            <a:ext cx="54895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4" tIns="46403" rIns="92804" bIns="46403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EFA451-F96F-4448-BDE8-F6F32A1ADADB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7D1F9D-FDD6-4BD7-AB11-7FEBA895FCB2}" type="slidenum">
              <a:rPr lang="en-US" altLang="es-CL" smtClean="0"/>
              <a:pPr>
                <a:spcBef>
                  <a:spcPct val="0"/>
                </a:spcBef>
              </a:pPr>
              <a:t>1</a:t>
            </a:fld>
            <a:endParaRPr lang="en-US" altLang="es-CL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9741BB-1E3A-4341-AD76-74CC3B6BC6A7}" type="slidenum">
              <a:rPr lang="en-US" altLang="es-CL" smtClean="0"/>
              <a:pPr>
                <a:spcBef>
                  <a:spcPct val="0"/>
                </a:spcBef>
              </a:pPr>
              <a:t>13</a:t>
            </a:fld>
            <a:endParaRPr lang="en-US" altLang="es-CL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01DA47-C64B-4F1C-933D-BF5490F4BEAF}" type="slidenum">
              <a:rPr lang="en-US" altLang="es-CL" smtClean="0"/>
              <a:pPr>
                <a:spcBef>
                  <a:spcPct val="0"/>
                </a:spcBef>
              </a:pPr>
              <a:t>14</a:t>
            </a:fld>
            <a:endParaRPr lang="en-US" altLang="es-CL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993D86-A0E1-4CF7-8F8E-B7340E292A38}" type="slidenum">
              <a:rPr lang="en-US" altLang="es-CL" smtClean="0"/>
              <a:pPr>
                <a:spcBef>
                  <a:spcPct val="0"/>
                </a:spcBef>
              </a:pPr>
              <a:t>15</a:t>
            </a:fld>
            <a:endParaRPr lang="en-US" altLang="es-C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993D86-A0E1-4CF7-8F8E-B7340E292A38}" type="slidenum">
              <a:rPr lang="en-US" altLang="es-CL" smtClean="0"/>
              <a:pPr>
                <a:spcBef>
                  <a:spcPct val="0"/>
                </a:spcBef>
              </a:pPr>
              <a:t>16</a:t>
            </a:fld>
            <a:endParaRPr lang="en-US" altLang="es-C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677176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993D86-A0E1-4CF7-8F8E-B7340E292A38}" type="slidenum">
              <a:rPr lang="en-US" altLang="es-CL" smtClean="0"/>
              <a:pPr>
                <a:spcBef>
                  <a:spcPct val="0"/>
                </a:spcBef>
              </a:pPr>
              <a:t>17</a:t>
            </a:fld>
            <a:endParaRPr lang="en-US" altLang="es-CL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466781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B1CC86-93D4-4937-B19F-3FCB44B8DCC9}" type="slidenum">
              <a:rPr lang="en-US" altLang="es-CL" smtClean="0"/>
              <a:pPr>
                <a:spcBef>
                  <a:spcPct val="0"/>
                </a:spcBef>
              </a:pPr>
              <a:t>19</a:t>
            </a:fld>
            <a:endParaRPr lang="en-US" altLang="es-C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730785-CAA8-48D2-8BB6-8B9432542A96}" type="slidenum">
              <a:rPr lang="en-US" altLang="es-CL" smtClean="0"/>
              <a:pPr>
                <a:spcBef>
                  <a:spcPct val="0"/>
                </a:spcBef>
              </a:pPr>
              <a:t>20</a:t>
            </a:fld>
            <a:endParaRPr lang="en-US" altLang="es-CL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E350C2-70BA-4A82-ACE6-CE4F37B8C521}" type="slidenum">
              <a:rPr lang="en-US" altLang="es-CL" smtClean="0"/>
              <a:pPr>
                <a:spcBef>
                  <a:spcPct val="0"/>
                </a:spcBef>
              </a:pPr>
              <a:t>21</a:t>
            </a:fld>
            <a:endParaRPr lang="en-US" altLang="es-CL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4231267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E39A7A-0510-4C7E-BFDB-6E357555B9E3}" type="slidenum">
              <a:rPr lang="en-US" altLang="es-CL" smtClean="0"/>
              <a:pPr>
                <a:spcBef>
                  <a:spcPct val="0"/>
                </a:spcBef>
              </a:pPr>
              <a:t>22</a:t>
            </a:fld>
            <a:endParaRPr lang="en-US" altLang="es-CL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3067394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25731A-6BF8-47D4-A8C4-6098D4B4B212}" type="slidenum">
              <a:rPr lang="en-US" altLang="es-CL" smtClean="0"/>
              <a:pPr>
                <a:spcBef>
                  <a:spcPct val="0"/>
                </a:spcBef>
              </a:pPr>
              <a:t>25</a:t>
            </a:fld>
            <a:endParaRPr lang="en-US" altLang="es-C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512BE7-BA51-473E-965B-61FBFCF0DDD8}" type="slidenum">
              <a:rPr lang="en-US" altLang="es-CL" smtClean="0"/>
              <a:pPr>
                <a:spcBef>
                  <a:spcPct val="0"/>
                </a:spcBef>
              </a:pPr>
              <a:t>3</a:t>
            </a:fld>
            <a:endParaRPr lang="en-US" altLang="es-CL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81E4C3-9C39-4B80-BB7F-082FE03AB16B}" type="slidenum">
              <a:rPr lang="en-US" altLang="es-CL" smtClean="0"/>
              <a:pPr>
                <a:spcBef>
                  <a:spcPct val="0"/>
                </a:spcBef>
              </a:pPr>
              <a:t>26</a:t>
            </a:fld>
            <a:endParaRPr lang="en-US" altLang="es-CL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32313A-A80E-486F-92C3-FC2FEE427663}" type="slidenum">
              <a:rPr lang="en-US" altLang="es-CL" smtClean="0"/>
              <a:pPr>
                <a:spcBef>
                  <a:spcPct val="0"/>
                </a:spcBef>
              </a:pPr>
              <a:t>27</a:t>
            </a:fld>
            <a:endParaRPr lang="en-US" altLang="es-CL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2875387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82D1E1-04CF-4F8A-AD2E-026AC5F31AD4}" type="slidenum">
              <a:rPr lang="en-US" altLang="es-CL" smtClean="0"/>
              <a:pPr>
                <a:spcBef>
                  <a:spcPct val="0"/>
                </a:spcBef>
              </a:pPr>
              <a:t>28</a:t>
            </a:fld>
            <a:endParaRPr lang="en-US" altLang="es-CL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744782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B87A53-3B5A-40CE-9A38-722A1E30FB61}" type="slidenum">
              <a:rPr lang="en-US" altLang="es-CL" smtClean="0"/>
              <a:pPr>
                <a:spcBef>
                  <a:spcPct val="0"/>
                </a:spcBef>
              </a:pPr>
              <a:t>29</a:t>
            </a:fld>
            <a:endParaRPr lang="en-US" altLang="es-CL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883688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46E36F-74F3-4789-87AA-E56244BA2122}" type="slidenum">
              <a:rPr lang="es-ES" altLang="es-CL" smtClean="0"/>
              <a:pPr>
                <a:spcBef>
                  <a:spcPct val="0"/>
                </a:spcBef>
              </a:pPr>
              <a:t>30</a:t>
            </a:fld>
            <a:endParaRPr lang="es-ES" altLang="es-CL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C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39C923-6D43-4A63-948F-AF16BBF73116}" type="slidenum">
              <a:rPr lang="en-US" altLang="es-CL" smtClean="0"/>
              <a:pPr>
                <a:spcBef>
                  <a:spcPct val="0"/>
                </a:spcBef>
              </a:pPr>
              <a:t>31</a:t>
            </a:fld>
            <a:endParaRPr lang="en-US" altLang="es-CL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EA2B0C-028B-4CFC-B06B-B5B8365269B6}" type="slidenum">
              <a:rPr lang="es-ES" altLang="es-CL" smtClean="0"/>
              <a:pPr>
                <a:spcBef>
                  <a:spcPct val="0"/>
                </a:spcBef>
              </a:pPr>
              <a:t>32</a:t>
            </a:fld>
            <a:endParaRPr lang="es-ES" altLang="es-C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C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0DC955-E2A8-43D4-A7E0-A240C84E73EF}" type="slidenum">
              <a:rPr lang="es-ES" altLang="es-CL" smtClean="0"/>
              <a:pPr>
                <a:spcBef>
                  <a:spcPct val="0"/>
                </a:spcBef>
              </a:pPr>
              <a:t>33</a:t>
            </a:fld>
            <a:endParaRPr lang="es-ES" altLang="es-CL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125750-A1D1-4D3D-BF2F-ABAF7B5A38CD}" type="slidenum">
              <a:rPr lang="es-ES" altLang="es-CL" smtClean="0"/>
              <a:pPr>
                <a:spcBef>
                  <a:spcPct val="0"/>
                </a:spcBef>
              </a:pPr>
              <a:t>4</a:t>
            </a:fld>
            <a:endParaRPr lang="es-ES" altLang="es-C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s-C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C514A5-E62D-4C81-BFD5-F5063AC9478A}" type="slidenum">
              <a:rPr lang="es-ES" altLang="es-CL" smtClean="0"/>
              <a:pPr>
                <a:spcBef>
                  <a:spcPct val="0"/>
                </a:spcBef>
              </a:pPr>
              <a:t>5</a:t>
            </a:fld>
            <a:endParaRPr lang="es-ES" altLang="es-CL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3988" y="4029075"/>
            <a:ext cx="6399212" cy="4494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5" tIns="45219" rIns="92055" bIns="45219"/>
          <a:lstStyle/>
          <a:p>
            <a:endParaRPr lang="en-US" altLang="es-CL" smtClean="0"/>
          </a:p>
        </p:txBody>
      </p:sp>
      <p:sp>
        <p:nvSpPr>
          <p:cNvPr id="245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213100" y="1479550"/>
            <a:ext cx="9480550" cy="7110413"/>
          </a:xfrm>
          <a:ln w="12700" cap="flat"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023242-DD61-4A30-96ED-83DDCF83B946}" type="slidenum">
              <a:rPr lang="en-US" altLang="es-CL" smtClean="0"/>
              <a:pPr>
                <a:spcBef>
                  <a:spcPct val="0"/>
                </a:spcBef>
              </a:pPr>
              <a:t>7</a:t>
            </a:fld>
            <a:endParaRPr lang="en-US" altLang="es-C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68844B-5D04-47E9-8A79-480A0F0303D2}" type="slidenum">
              <a:rPr lang="en-US" altLang="es-CL" smtClean="0"/>
              <a:pPr>
                <a:spcBef>
                  <a:spcPct val="0"/>
                </a:spcBef>
              </a:pPr>
              <a:t>8</a:t>
            </a:fld>
            <a:endParaRPr lang="en-US" altLang="es-CL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68844B-5D04-47E9-8A79-480A0F0303D2}" type="slidenum">
              <a:rPr lang="en-US" altLang="es-CL" smtClean="0"/>
              <a:pPr>
                <a:spcBef>
                  <a:spcPct val="0"/>
                </a:spcBef>
              </a:pPr>
              <a:t>9</a:t>
            </a:fld>
            <a:endParaRPr lang="en-US" altLang="es-CL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3438" cy="348456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756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753FCE-0961-43AB-9D4A-10CEFB936D24}" type="slidenum">
              <a:rPr lang="en-US" altLang="es-CL" smtClean="0"/>
              <a:pPr>
                <a:spcBef>
                  <a:spcPct val="0"/>
                </a:spcBef>
              </a:pPr>
              <a:t>10</a:t>
            </a:fld>
            <a:endParaRPr lang="en-US" altLang="es-CL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3325974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F8D7CB-9CCA-4979-8575-5612114157DF}" type="slidenum">
              <a:rPr lang="en-US" altLang="es-CL" smtClean="0"/>
              <a:pPr>
                <a:spcBef>
                  <a:spcPct val="0"/>
                </a:spcBef>
              </a:pPr>
              <a:t>11</a:t>
            </a:fld>
            <a:endParaRPr lang="en-US" altLang="es-CL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CL" smtClean="0"/>
          </a:p>
        </p:txBody>
      </p:sp>
    </p:spTree>
    <p:extLst>
      <p:ext uri="{BB962C8B-B14F-4D97-AF65-F5344CB8AC3E}">
        <p14:creationId xmlns:p14="http://schemas.microsoft.com/office/powerpoint/2010/main" val="115281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8864419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722962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2618689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1430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143000"/>
            <a:ext cx="36195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A564-FCDF-40F9-9B9C-69A5B0B61D1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8610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005885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8683483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73586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3110377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634189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07774530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6788109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28171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FCFB152-1FA9-4556-A88B-D8C36E03950A}" type="slidenum">
              <a:rPr lang="es-ES" altLang="es-CL" smtClean="0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2532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choa@dcc.uchile.c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2.jpe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772400" cy="2016224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es-CL" sz="4400" dirty="0" err="1" smtClean="0">
                <a:latin typeface="Arial" panose="020B0604020202020204" pitchFamily="34" charset="0"/>
              </a:rPr>
              <a:t>Estrategias</a:t>
            </a:r>
            <a:r>
              <a:rPr lang="en-US" altLang="es-CL" sz="4400" dirty="0" smtClean="0">
                <a:latin typeface="Arial" panose="020B0604020202020204" pitchFamily="34" charset="0"/>
              </a:rPr>
              <a:t> de </a:t>
            </a:r>
            <a:r>
              <a:rPr lang="en-US" altLang="es-CL" sz="4400" dirty="0" err="1" smtClean="0">
                <a:latin typeface="Arial" panose="020B0604020202020204" pitchFamily="34" charset="0"/>
              </a:rPr>
              <a:t>Desarrollo</a:t>
            </a:r>
            <a:r>
              <a:rPr lang="en-US" altLang="es-CL" sz="4400" dirty="0" smtClean="0">
                <a:latin typeface="Arial" panose="020B0604020202020204" pitchFamily="34" charset="0"/>
              </a:rPr>
              <a:t> de </a:t>
            </a:r>
            <a:r>
              <a:rPr lang="en-US" altLang="es-CL" sz="4400" dirty="0" err="1" smtClean="0">
                <a:latin typeface="Arial" panose="020B0604020202020204" pitchFamily="34" charset="0"/>
              </a:rPr>
              <a:t>Producto</a:t>
            </a:r>
            <a:r>
              <a:rPr lang="en-US" altLang="es-CL" sz="4400" dirty="0" smtClean="0">
                <a:latin typeface="Arial" panose="020B0604020202020204" pitchFamily="34" charset="0"/>
              </a:rPr>
              <a:t>, y de </a:t>
            </a:r>
            <a:r>
              <a:rPr lang="en-US" altLang="es-CL" sz="4400" dirty="0" err="1" smtClean="0">
                <a:latin typeface="Arial" panose="020B0604020202020204" pitchFamily="34" charset="0"/>
              </a:rPr>
              <a:t>Equipos</a:t>
            </a:r>
            <a:r>
              <a:rPr lang="en-US" altLang="es-CL" sz="4400" dirty="0" smtClean="0">
                <a:latin typeface="Arial" panose="020B0604020202020204" pitchFamily="34" charset="0"/>
              </a:rPr>
              <a:t> de </a:t>
            </a:r>
            <a:r>
              <a:rPr lang="en-US" altLang="es-CL" sz="4400" dirty="0" err="1" smtClean="0">
                <a:latin typeface="Arial" panose="020B0604020202020204" pitchFamily="34" charset="0"/>
              </a:rPr>
              <a:t>Trabajo</a:t>
            </a:r>
            <a:endParaRPr lang="en-US" altLang="es-CL" sz="4400" dirty="0" smtClean="0">
              <a:latin typeface="Arial" panose="020B0604020202020204" pitchFamily="34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9368" y="4581128"/>
            <a:ext cx="6400800" cy="1392238"/>
          </a:xfrm>
        </p:spPr>
        <p:txBody>
          <a:bodyPr/>
          <a:lstStyle/>
          <a:p>
            <a:pPr algn="ctr" eaLnBrk="1" hangingPunct="1"/>
            <a:r>
              <a:rPr lang="en-US" altLang="es-CL" dirty="0" smtClean="0">
                <a:latin typeface="Arial" panose="020B0604020202020204" pitchFamily="34" charset="0"/>
              </a:rPr>
              <a:t>Sergio F. Ochoa </a:t>
            </a:r>
          </a:p>
          <a:p>
            <a:pPr algn="ctr" eaLnBrk="1" hangingPunct="1"/>
            <a:r>
              <a:rPr lang="en-US" altLang="es-CL" sz="2800" dirty="0" smtClean="0">
                <a:latin typeface="Arial" panose="020B0604020202020204" pitchFamily="34" charset="0"/>
                <a:hlinkClick r:id="rId3"/>
              </a:rPr>
              <a:t>sochoa@dcc.uchile.cl</a:t>
            </a:r>
            <a:r>
              <a:rPr lang="en-US" altLang="es-CL" sz="2800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F75C8A-168B-4F81-81FF-F5568B72A33A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s-ES" altLang="es-CL" sz="140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272131" y="5866982"/>
            <a:ext cx="6400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s-CL" sz="1600" dirty="0">
                <a:solidFill>
                  <a:schemeClr val="bg1"/>
                </a:solidFill>
                <a:latin typeface="Arial" panose="020B0604020202020204" pitchFamily="34" charset="0"/>
              </a:rPr>
              <a:t>Beauchef 851, 3º. </a:t>
            </a:r>
            <a:r>
              <a:rPr lang="en-US" altLang="es-CL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Piso</a:t>
            </a:r>
            <a:r>
              <a:rPr lang="en-US" altLang="es-CL" sz="16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s-CL" sz="1600" dirty="0" err="1">
                <a:solidFill>
                  <a:schemeClr val="bg1"/>
                </a:solidFill>
                <a:latin typeface="Arial" panose="020B0604020202020204" pitchFamily="34" charset="0"/>
              </a:rPr>
              <a:t>Ofic</a:t>
            </a:r>
            <a:r>
              <a:rPr lang="en-US" altLang="es-CL" sz="1600" dirty="0">
                <a:solidFill>
                  <a:schemeClr val="bg1"/>
                </a:solidFill>
                <a:latin typeface="Arial" panose="020B0604020202020204" pitchFamily="34" charset="0"/>
              </a:rPr>
              <a:t>. 322, Santiago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s-CL" sz="16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Teléfono</a:t>
            </a:r>
            <a:r>
              <a:rPr lang="en-US" altLang="es-CL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n-US" altLang="es-CL" sz="1600" dirty="0">
                <a:solidFill>
                  <a:schemeClr val="bg1"/>
                </a:solidFill>
                <a:latin typeface="Arial" panose="020B0604020202020204" pitchFamily="34" charset="0"/>
              </a:rPr>
              <a:t>(56 22) </a:t>
            </a:r>
            <a:r>
              <a:rPr lang="en-US" altLang="es-CL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9784879</a:t>
            </a:r>
            <a:endParaRPr lang="en-US" altLang="es-CL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1B34FD-6E68-4366-A92F-C749FC375629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ES" altLang="es-CL" sz="1400" smtClean="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7380312" cy="1658198"/>
          </a:xfrm>
        </p:spPr>
        <p:txBody>
          <a:bodyPr>
            <a:normAutofit/>
          </a:bodyPr>
          <a:lstStyle/>
          <a:p>
            <a:pPr eaLnBrk="1" hangingPunct="1"/>
            <a:r>
              <a:rPr lang="es-CL" altLang="es-CL" dirty="0" smtClean="0">
                <a:latin typeface="Arial" panose="020B0604020202020204" pitchFamily="34" charset="0"/>
              </a:rPr>
              <a:t>Cascada: </a:t>
            </a:r>
            <a:r>
              <a:rPr lang="es-CL" altLang="es-CL" sz="4000" dirty="0" smtClean="0">
                <a:latin typeface="Arial" panose="020B0604020202020204" pitchFamily="34" charset="0"/>
              </a:rPr>
              <a:t>Equipos Jerárquicos</a:t>
            </a:r>
            <a:endParaRPr lang="es-CL" altLang="es-CL" sz="1600" dirty="0" smtClean="0">
              <a:latin typeface="Arial" panose="020B0604020202020204" pitchFamily="34" charset="0"/>
            </a:endParaRP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522593" cy="500104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s-CL" altLang="es-CL" sz="2400" dirty="0" smtClean="0">
                <a:latin typeface="Arial" panose="020B0604020202020204" pitchFamily="34" charset="0"/>
              </a:rPr>
              <a:t>Todas las comunicaciones se realizan </a:t>
            </a:r>
            <a:r>
              <a:rPr lang="es-C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a través del jefe/líder:</a:t>
            </a:r>
            <a:endParaRPr lang="es-CL" altLang="es-CL" sz="2400" dirty="0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</a:pPr>
            <a:r>
              <a:rPr lang="es-CL" altLang="es-CL" sz="2000" dirty="0" smtClean="0">
                <a:latin typeface="Arial" panose="020B0604020202020204" pitchFamily="34" charset="0"/>
              </a:rPr>
              <a:t>Éste actúa como </a:t>
            </a:r>
            <a:r>
              <a:rPr lang="es-C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administrador</a:t>
            </a:r>
            <a:r>
              <a:rPr lang="es-CL" altLang="es-CL" sz="2000" dirty="0" smtClean="0">
                <a:latin typeface="Arial" panose="020B0604020202020204" pitchFamily="34" charset="0"/>
              </a:rPr>
              <a:t> (manager) y </a:t>
            </a:r>
            <a:r>
              <a:rPr lang="es-C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responsable técnico</a:t>
            </a:r>
            <a:r>
              <a:rPr lang="es-CL" altLang="es-CL" sz="2000" dirty="0" smtClean="0">
                <a:latin typeface="Arial" panose="020B0604020202020204" pitchFamily="34" charset="0"/>
              </a:rPr>
              <a:t> (</a:t>
            </a:r>
            <a:r>
              <a:rPr lang="es-CL" altLang="es-CL" sz="2000" dirty="0" err="1" smtClean="0">
                <a:latin typeface="Arial" panose="020B0604020202020204" pitchFamily="34" charset="0"/>
              </a:rPr>
              <a:t>technical</a:t>
            </a:r>
            <a:r>
              <a:rPr lang="es-CL" altLang="es-CL" sz="2000" dirty="0" smtClean="0">
                <a:latin typeface="Arial" panose="020B0604020202020204" pitchFamily="34" charset="0"/>
              </a:rPr>
              <a:t> leader).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</a:pPr>
            <a:r>
              <a:rPr lang="es-CL" altLang="es-CL" sz="2000" dirty="0" smtClean="0">
                <a:latin typeface="Arial" panose="020B0604020202020204" pitchFamily="34" charset="0"/>
              </a:rPr>
              <a:t>Hay otros miembros del equipo que actúan como </a:t>
            </a:r>
            <a:r>
              <a:rPr lang="es-C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especialistas</a:t>
            </a:r>
            <a:r>
              <a:rPr lang="es-CL" altLang="es-CL" sz="2000" dirty="0" smtClean="0">
                <a:latin typeface="Arial" panose="020B0604020202020204" pitchFamily="34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spcAft>
                <a:spcPct val="50000"/>
              </a:spcAft>
            </a:pPr>
            <a:endParaRPr lang="es-CL" altLang="es-CL" sz="6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50000"/>
              </a:spcAft>
            </a:pPr>
            <a:r>
              <a:rPr lang="es-CL" altLang="es-CL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Ventajas:</a:t>
            </a:r>
          </a:p>
          <a:p>
            <a:pPr marL="344488" lvl="1" indent="-227013" eaLnBrk="1" hangingPunct="1">
              <a:lnSpc>
                <a:spcPct val="90000"/>
              </a:lnSpc>
              <a:spcAft>
                <a:spcPct val="5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Existen pocos canales de comunicación.</a:t>
            </a:r>
          </a:p>
          <a:p>
            <a:pPr marL="344488" lvl="1" indent="-227013" eaLnBrk="1" hangingPunct="1">
              <a:lnSpc>
                <a:spcPct val="90000"/>
              </a:lnSpc>
              <a:spcAft>
                <a:spcPct val="5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Se facilita la toma de decisiones.</a:t>
            </a:r>
          </a:p>
          <a:p>
            <a:pPr marL="344488" lvl="1" indent="-227013" eaLnBrk="1" hangingPunct="1">
              <a:lnSpc>
                <a:spcPct val="90000"/>
              </a:lnSpc>
              <a:spcAft>
                <a:spcPct val="5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Estamos acostumbrados a trabajar así (en Latinoamérica).</a:t>
            </a:r>
          </a:p>
          <a:p>
            <a:pPr marL="344488" lvl="1" indent="-227013" eaLnBrk="1" hangingPunct="1">
              <a:lnSpc>
                <a:spcPct val="90000"/>
              </a:lnSpc>
              <a:spcAft>
                <a:spcPct val="5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Hay canales claros de interacción con el cliente/usuario.</a:t>
            </a:r>
          </a:p>
        </p:txBody>
      </p:sp>
      <p:pic>
        <p:nvPicPr>
          <p:cNvPr id="10240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3525" cy="142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36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DE4E43-AA9F-480B-8DDE-4BA2C0AA8D18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s-ES" altLang="es-CL" sz="1400" smtClean="0"/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916832"/>
            <a:ext cx="7187629" cy="48602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40000"/>
              </a:spcAft>
            </a:pPr>
            <a:r>
              <a:rPr lang="es-CL" altLang="es-CL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Desventajas:</a:t>
            </a:r>
          </a:p>
          <a:p>
            <a:pPr marL="227013" lvl="1" indent="-227013" eaLnBrk="1" hangingPunct="1">
              <a:lnSpc>
                <a:spcPct val="90000"/>
              </a:lnSpc>
              <a:spcBef>
                <a:spcPct val="35000"/>
              </a:spcBef>
              <a:spcAft>
                <a:spcPct val="4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Los jefes se transforman en </a:t>
            </a:r>
            <a:r>
              <a:rPr lang="es-C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cuellos de botella</a:t>
            </a:r>
            <a:r>
              <a:rPr lang="es-CL" altLang="es-CL" sz="2000" dirty="0" smtClean="0">
                <a:latin typeface="Arial" panose="020B0604020202020204" pitchFamily="34" charset="0"/>
              </a:rPr>
              <a:t>, especialmente el </a:t>
            </a:r>
            <a:r>
              <a:rPr lang="es-CL" altLang="es-CL" sz="2000" dirty="0" err="1" smtClean="0">
                <a:latin typeface="Arial" panose="020B0604020202020204" pitchFamily="34" charset="0"/>
              </a:rPr>
              <a:t>project</a:t>
            </a:r>
            <a:r>
              <a:rPr lang="es-CL" altLang="es-CL" sz="2000" dirty="0" smtClean="0">
                <a:latin typeface="Arial" panose="020B0604020202020204" pitchFamily="34" charset="0"/>
              </a:rPr>
              <a:t> manager.</a:t>
            </a:r>
          </a:p>
          <a:p>
            <a:pPr marL="227013" lvl="1" indent="-227013" eaLnBrk="1" hangingPunct="1">
              <a:lnSpc>
                <a:spcPct val="90000"/>
              </a:lnSpc>
              <a:spcBef>
                <a:spcPct val="35000"/>
              </a:spcBef>
              <a:spcAft>
                <a:spcPct val="4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Aparecen los </a:t>
            </a:r>
            <a:r>
              <a:rPr lang="es-C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vicios</a:t>
            </a:r>
            <a:r>
              <a:rPr lang="es-CL" altLang="es-CL" sz="2000" dirty="0" smtClean="0">
                <a:latin typeface="Arial" panose="020B0604020202020204" pitchFamily="34" charset="0"/>
              </a:rPr>
              <a:t> propios de los escenarios jerárquicos: sumisión, inhibición, obsecuencia, etc.</a:t>
            </a:r>
          </a:p>
          <a:p>
            <a:pPr marL="227013" lvl="1" indent="-227013" eaLnBrk="1" hangingPunct="1">
              <a:lnSpc>
                <a:spcPct val="90000"/>
              </a:lnSpc>
              <a:spcBef>
                <a:spcPct val="35000"/>
              </a:spcBef>
              <a:spcAft>
                <a:spcPct val="4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Frecuentemente, el líder de proyecto tiene que estar en tantas cosas, que al final no hace nada bien….</a:t>
            </a:r>
          </a:p>
          <a:p>
            <a:pPr marL="227013" lvl="1" indent="-227013" eaLnBrk="1" hangingPunct="1">
              <a:lnSpc>
                <a:spcPct val="90000"/>
              </a:lnSpc>
              <a:spcBef>
                <a:spcPct val="35000"/>
              </a:spcBef>
              <a:spcAft>
                <a:spcPct val="4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Es poco aplicable en proyectos grandes </a:t>
            </a:r>
            <a:r>
              <a:rPr lang="es-CL" altLang="es-CL" sz="1800" dirty="0" smtClean="0">
                <a:latin typeface="Arial" panose="020B0604020202020204" pitchFamily="34" charset="0"/>
              </a:rPr>
              <a:t>(o con alta incertidumbre).</a:t>
            </a:r>
          </a:p>
          <a:p>
            <a:pPr marL="227013" lvl="1" indent="-227013" eaLnBrk="1" hangingPunct="1">
              <a:lnSpc>
                <a:spcPct val="90000"/>
              </a:lnSpc>
              <a:spcBef>
                <a:spcPct val="35000"/>
              </a:spcBef>
              <a:spcAft>
                <a:spcPct val="4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Demasiada </a:t>
            </a:r>
            <a:r>
              <a:rPr lang="es-C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dependencia</a:t>
            </a:r>
            <a:r>
              <a:rPr lang="es-CL" altLang="es-CL" sz="2000" dirty="0" smtClean="0">
                <a:latin typeface="Arial" panose="020B0604020202020204" pitchFamily="34" charset="0"/>
              </a:rPr>
              <a:t> de unas pocas personas…. </a:t>
            </a:r>
          </a:p>
          <a:p>
            <a:pPr marL="227013" lvl="1" indent="-227013" eaLnBrk="1" hangingPunct="1">
              <a:lnSpc>
                <a:spcPct val="90000"/>
              </a:lnSpc>
              <a:spcBef>
                <a:spcPct val="35000"/>
              </a:spcBef>
              <a:spcAft>
                <a:spcPct val="4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Cuando alguien alto en la jerarquía se enferma, se va de vacaciones, o se retira de la empresa, aparece el caos....</a:t>
            </a:r>
          </a:p>
        </p:txBody>
      </p:sp>
      <p:pic>
        <p:nvPicPr>
          <p:cNvPr id="1044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96" y="4221088"/>
            <a:ext cx="1758404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7380312" cy="1658198"/>
          </a:xfrm>
        </p:spPr>
        <p:txBody>
          <a:bodyPr>
            <a:normAutofit/>
          </a:bodyPr>
          <a:lstStyle/>
          <a:p>
            <a:pPr eaLnBrk="1" hangingPunct="1"/>
            <a:r>
              <a:rPr lang="es-CL" altLang="es-CL" dirty="0" smtClean="0">
                <a:latin typeface="Arial" panose="020B0604020202020204" pitchFamily="34" charset="0"/>
              </a:rPr>
              <a:t>Cascada: </a:t>
            </a:r>
            <a:r>
              <a:rPr lang="es-CL" altLang="es-CL" sz="4000" dirty="0" smtClean="0">
                <a:latin typeface="Arial" panose="020B0604020202020204" pitchFamily="34" charset="0"/>
              </a:rPr>
              <a:t>Equipos Jerárquicos</a:t>
            </a:r>
            <a:endParaRPr lang="es-CL" altLang="es-CL" sz="1600" dirty="0" smtClean="0">
              <a:latin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33525" cy="142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74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es-CL" sz="5400" b="1" dirty="0" smtClean="0"/>
              <a:t>Modelo de Incremental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8776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543744" y="513369"/>
            <a:ext cx="7772400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Estrategia-Incremental </a:t>
            </a:r>
            <a:r>
              <a:rPr lang="es-ES_tradnl" altLang="es-CL" dirty="0" err="1" smtClean="0">
                <a:latin typeface="Arial" panose="020B0604020202020204" pitchFamily="34" charset="0"/>
              </a:rPr>
              <a:t>Model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22B3EE-A538-4CD2-8762-C9AD579A168F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s-ES" altLang="es-CL" sz="1400" smtClean="0"/>
          </a:p>
        </p:txBody>
      </p:sp>
      <p:graphicFrame>
        <p:nvGraphicFramePr>
          <p:cNvPr id="348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446082"/>
              </p:ext>
            </p:extLst>
          </p:nvPr>
        </p:nvGraphicFramePr>
        <p:xfrm>
          <a:off x="543744" y="1893912"/>
          <a:ext cx="7696200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0" name="Imagen de mapa de bits" r:id="rId4" imgW="4923810" imgH="1638529" progId="PBrush">
                  <p:embed/>
                </p:oleObj>
              </mc:Choice>
              <mc:Fallback>
                <p:oleObj name="Imagen de mapa de bits" r:id="rId4" imgW="4923810" imgH="1638529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44" y="1893912"/>
                        <a:ext cx="7696200" cy="256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07243" y="5049862"/>
            <a:ext cx="82132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400" i="1" dirty="0">
                <a:latin typeface="Arial" panose="020B0604020202020204" pitchFamily="34" charset="0"/>
              </a:rPr>
              <a:t>La idea es combinar los elementos del tradicional </a:t>
            </a:r>
            <a:r>
              <a:rPr lang="es-ES" altLang="es-CL" sz="2400" i="1" dirty="0">
                <a:solidFill>
                  <a:schemeClr val="tx2"/>
                </a:solidFill>
                <a:latin typeface="Arial" panose="020B0604020202020204" pitchFamily="34" charset="0"/>
              </a:rPr>
              <a:t>modelo de </a:t>
            </a:r>
            <a:r>
              <a:rPr lang="es-ES" altLang="es-CL" sz="24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cascada,</a:t>
            </a:r>
            <a:r>
              <a:rPr lang="es-ES" altLang="es-CL" sz="2400" i="1" dirty="0" smtClean="0">
                <a:latin typeface="Arial" panose="020B0604020202020204" pitchFamily="34" charset="0"/>
              </a:rPr>
              <a:t> </a:t>
            </a:r>
            <a:r>
              <a:rPr lang="es-ES" altLang="es-CL" sz="2400" i="1" dirty="0">
                <a:latin typeface="Arial" panose="020B0604020202020204" pitchFamily="34" charset="0"/>
              </a:rPr>
              <a:t>con la </a:t>
            </a:r>
            <a:r>
              <a:rPr lang="es-ES" altLang="es-CL" sz="2400" i="1" dirty="0">
                <a:solidFill>
                  <a:schemeClr val="tx2"/>
                </a:solidFill>
                <a:latin typeface="Arial" panose="020B0604020202020204" pitchFamily="34" charset="0"/>
              </a:rPr>
              <a:t>filosofía de prototipos</a:t>
            </a:r>
            <a:r>
              <a:rPr lang="es-ES" altLang="es-CL" sz="2400" i="1" dirty="0">
                <a:latin typeface="Arial" panose="020B0604020202020204" pitchFamily="34" charset="0"/>
              </a:rPr>
              <a:t> </a:t>
            </a:r>
            <a:r>
              <a:rPr lang="es-ES" altLang="es-CL" sz="2000" dirty="0">
                <a:latin typeface="Arial" panose="020B0604020202020204" pitchFamily="34" charset="0"/>
              </a:rPr>
              <a:t>(usada </a:t>
            </a:r>
            <a:r>
              <a:rPr lang="es-ES" altLang="es-CL" sz="2000" dirty="0" smtClean="0">
                <a:latin typeface="Arial" panose="020B0604020202020204" pitchFamily="34" charset="0"/>
              </a:rPr>
              <a:t>generalmente </a:t>
            </a:r>
            <a:r>
              <a:rPr lang="es-ES" altLang="es-CL" sz="2000" dirty="0">
                <a:latin typeface="Arial" panose="020B0604020202020204" pitchFamily="34" charset="0"/>
              </a:rPr>
              <a:t>en la etapa de definición de requisitos)</a:t>
            </a:r>
            <a:r>
              <a:rPr lang="es-ES" altLang="es-CL" sz="24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3597" cy="1412776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Incremental </a:t>
            </a:r>
            <a:r>
              <a:rPr lang="es-ES_tradnl" altLang="es-CL" dirty="0" err="1" smtClean="0">
                <a:latin typeface="Arial" panose="020B0604020202020204" pitchFamily="34" charset="0"/>
              </a:rPr>
              <a:t>Model</a:t>
            </a:r>
            <a:r>
              <a:rPr lang="es-ES_tradnl" altLang="es-CL" dirty="0" smtClean="0">
                <a:latin typeface="Arial" panose="020B0604020202020204" pitchFamily="34" charset="0"/>
              </a:rPr>
              <a:t> (cont...)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95536" y="1350230"/>
            <a:ext cx="5980740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7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s-ES" altLang="es-CL" sz="2400" b="1" dirty="0">
                <a:latin typeface="Tahoma" panose="020B0604030504040204" pitchFamily="34" charset="0"/>
              </a:rPr>
              <a:t>Características:</a:t>
            </a:r>
          </a:p>
          <a:p>
            <a:pPr marL="460375" lvl="1" indent="-288925" eaLnBrk="1" hangingPunct="1">
              <a:spcBef>
                <a:spcPts val="1200"/>
              </a:spcBef>
              <a:spcAft>
                <a:spcPts val="600"/>
              </a:spcAft>
              <a:buFont typeface="Tahoma" panose="020B0604030504040204" pitchFamily="34" charset="0"/>
              <a:buChar char="-"/>
            </a:pPr>
            <a:r>
              <a:rPr lang="es-ES" altLang="es-CL" sz="2000" dirty="0" smtClean="0">
                <a:latin typeface="Tahoma" panose="020B0604030504040204" pitchFamily="34" charset="0"/>
              </a:rPr>
              <a:t>Conjunto </a:t>
            </a:r>
            <a:r>
              <a:rPr lang="es-ES" altLang="es-CL" sz="2000" dirty="0">
                <a:latin typeface="Tahoma" panose="020B0604030504040204" pitchFamily="34" charset="0"/>
              </a:rPr>
              <a:t>de </a:t>
            </a:r>
            <a:r>
              <a:rPr lang="es-ES" altLang="es-CL" sz="2000" dirty="0">
                <a:solidFill>
                  <a:schemeClr val="tx2"/>
                </a:solidFill>
                <a:latin typeface="Tahoma" panose="020B0604030504040204" pitchFamily="34" charset="0"/>
              </a:rPr>
              <a:t>cascadas </a:t>
            </a:r>
            <a:r>
              <a:rPr lang="es-ES" altLang="es-CL" sz="2000" dirty="0">
                <a:latin typeface="Tahoma" panose="020B0604030504040204" pitchFamily="34" charset="0"/>
              </a:rPr>
              <a:t>desarrolladas en forma </a:t>
            </a:r>
            <a:r>
              <a:rPr lang="es-ES" altLang="es-CL" sz="2000" dirty="0">
                <a:solidFill>
                  <a:schemeClr val="tx2"/>
                </a:solidFill>
                <a:latin typeface="Tahoma" panose="020B0604030504040204" pitchFamily="34" charset="0"/>
              </a:rPr>
              <a:t>escalonada.</a:t>
            </a:r>
          </a:p>
          <a:p>
            <a:pPr marL="460375" lvl="1" indent="-288925" eaLnBrk="1" hangingPunct="1">
              <a:spcBef>
                <a:spcPts val="1200"/>
              </a:spcBef>
              <a:spcAft>
                <a:spcPts val="600"/>
              </a:spcAft>
              <a:buFont typeface="Tahoma" panose="020B0604030504040204" pitchFamily="34" charset="0"/>
              <a:buChar char="-"/>
            </a:pPr>
            <a:r>
              <a:rPr lang="es-ES" altLang="es-CL" sz="2000" dirty="0" smtClean="0">
                <a:latin typeface="Tahoma" panose="020B0604030504040204" pitchFamily="34" charset="0"/>
              </a:rPr>
              <a:t>Cada </a:t>
            </a:r>
            <a:r>
              <a:rPr lang="es-ES" altLang="es-CL" sz="2000" dirty="0">
                <a:latin typeface="Tahoma" panose="020B0604030504040204" pitchFamily="34" charset="0"/>
              </a:rPr>
              <a:t>cascada genera un </a:t>
            </a:r>
            <a:r>
              <a:rPr lang="es-ES" altLang="es-CL" sz="2000" dirty="0">
                <a:solidFill>
                  <a:schemeClr val="tx2"/>
                </a:solidFill>
                <a:latin typeface="Tahoma" panose="020B0604030504040204" pitchFamily="34" charset="0"/>
              </a:rPr>
              <a:t>incremento del </a:t>
            </a:r>
            <a:r>
              <a:rPr lang="es-ES" altLang="es-CL" sz="2000" dirty="0" smtClean="0">
                <a:solidFill>
                  <a:schemeClr val="tx2"/>
                </a:solidFill>
                <a:latin typeface="Tahoma" panose="020B0604030504040204" pitchFamily="34" charset="0"/>
              </a:rPr>
              <a:t>software…</a:t>
            </a:r>
          </a:p>
          <a:p>
            <a:pPr marL="171450" lvl="1" indent="0" eaLnBrk="1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es-ES" altLang="es-CL" sz="2000" b="1" dirty="0" smtClean="0">
                <a:latin typeface="Tahoma" panose="020B0604030504040204" pitchFamily="34" charset="0"/>
              </a:rPr>
              <a:t>Ejemplo</a:t>
            </a:r>
            <a:r>
              <a:rPr lang="es-ES" altLang="es-CL" sz="2000" dirty="0" smtClean="0">
                <a:latin typeface="Tahoma" panose="020B0604030504040204" pitchFamily="34" charset="0"/>
              </a:rPr>
              <a:t> - Desarrollo de un </a:t>
            </a:r>
            <a:r>
              <a:rPr lang="es-ES" altLang="es-CL" sz="2000" b="1" i="1" dirty="0" smtClean="0">
                <a:latin typeface="Tahoma" panose="020B0604030504040204" pitchFamily="34" charset="0"/>
              </a:rPr>
              <a:t>Editor de Texto:</a:t>
            </a:r>
            <a:endParaRPr lang="es-ES" altLang="es-CL" sz="2000" b="1" i="1" dirty="0">
              <a:latin typeface="Tahoma" panose="020B0604030504040204" pitchFamily="34" charset="0"/>
            </a:endParaRPr>
          </a:p>
          <a:p>
            <a:pPr marL="742950" lvl="1" indent="-288925" eaLnBrk="1" hangingPunct="1">
              <a:spcBef>
                <a:spcPts val="1200"/>
              </a:spcBef>
              <a:spcAft>
                <a:spcPts val="600"/>
              </a:spcAft>
              <a:buFont typeface="Tahoma" panose="020B0604030504040204" pitchFamily="34" charset="0"/>
              <a:buChar char="-"/>
            </a:pPr>
            <a:r>
              <a:rPr lang="es-ES" altLang="es-CL" sz="1800" dirty="0" smtClean="0">
                <a:latin typeface="Tahoma" panose="020B0604030504040204" pitchFamily="34" charset="0"/>
              </a:rPr>
              <a:t>Primer </a:t>
            </a:r>
            <a:r>
              <a:rPr lang="es-ES" altLang="es-CL" sz="1800" dirty="0">
                <a:latin typeface="Tahoma" panose="020B0604030504040204" pitchFamily="34" charset="0"/>
              </a:rPr>
              <a:t>incremento: edición y formateo </a:t>
            </a:r>
            <a:r>
              <a:rPr lang="es-ES" altLang="es-CL" sz="1800" dirty="0" smtClean="0">
                <a:latin typeface="Tahoma" panose="020B0604030504040204" pitchFamily="34" charset="0"/>
              </a:rPr>
              <a:t>básicos (genera un MVP).</a:t>
            </a:r>
            <a:endParaRPr lang="es-ES" altLang="es-CL" sz="1800" dirty="0">
              <a:latin typeface="Tahoma" panose="020B0604030504040204" pitchFamily="34" charset="0"/>
            </a:endParaRPr>
          </a:p>
          <a:p>
            <a:pPr marL="742950" lvl="1" indent="-288925" eaLnBrk="1" hangingPunct="1">
              <a:spcBef>
                <a:spcPts val="1200"/>
              </a:spcBef>
              <a:spcAft>
                <a:spcPts val="600"/>
              </a:spcAft>
              <a:buFont typeface="Tahoma" panose="020B0604030504040204" pitchFamily="34" charset="0"/>
              <a:buChar char="-"/>
            </a:pPr>
            <a:r>
              <a:rPr lang="es-ES" altLang="es-CL" sz="1800" dirty="0" smtClean="0">
                <a:latin typeface="Tahoma" panose="020B0604030504040204" pitchFamily="34" charset="0"/>
              </a:rPr>
              <a:t>Segundo </a:t>
            </a:r>
            <a:r>
              <a:rPr lang="es-ES" altLang="es-CL" sz="1800" dirty="0">
                <a:latin typeface="Tahoma" panose="020B0604030504040204" pitchFamily="34" charset="0"/>
              </a:rPr>
              <a:t>incremento: párrafos y documento.</a:t>
            </a:r>
          </a:p>
          <a:p>
            <a:pPr marL="742950" lvl="1" indent="-288925" eaLnBrk="1" hangingPunct="1">
              <a:spcBef>
                <a:spcPts val="1200"/>
              </a:spcBef>
              <a:spcAft>
                <a:spcPts val="600"/>
              </a:spcAft>
              <a:buFont typeface="Tahoma" panose="020B0604030504040204" pitchFamily="34" charset="0"/>
              <a:buChar char="-"/>
            </a:pPr>
            <a:r>
              <a:rPr lang="es-ES" altLang="es-CL" sz="1800" dirty="0" smtClean="0">
                <a:latin typeface="Tahoma" panose="020B0604030504040204" pitchFamily="34" charset="0"/>
              </a:rPr>
              <a:t>Tercer </a:t>
            </a:r>
            <a:r>
              <a:rPr lang="es-ES" altLang="es-CL" sz="1800" dirty="0">
                <a:latin typeface="Tahoma" panose="020B0604030504040204" pitchFamily="34" charset="0"/>
              </a:rPr>
              <a:t>incremento: </a:t>
            </a:r>
            <a:r>
              <a:rPr lang="es-ES" altLang="es-CL" sz="1800" dirty="0" err="1">
                <a:latin typeface="Tahoma" panose="020B0604030504040204" pitchFamily="34" charset="0"/>
              </a:rPr>
              <a:t>spelling</a:t>
            </a:r>
            <a:r>
              <a:rPr lang="es-ES" altLang="es-CL" sz="1800" dirty="0">
                <a:latin typeface="Tahoma" panose="020B0604030504040204" pitchFamily="34" charset="0"/>
              </a:rPr>
              <a:t> y gramática.</a:t>
            </a:r>
          </a:p>
          <a:p>
            <a:pPr marL="742950" lvl="1" indent="-288925" eaLnBrk="1" hangingPunct="1">
              <a:spcBef>
                <a:spcPts val="1200"/>
              </a:spcBef>
              <a:spcAft>
                <a:spcPts val="600"/>
              </a:spcAft>
              <a:buFont typeface="Tahoma" panose="020B0604030504040204" pitchFamily="34" charset="0"/>
              <a:buChar char="-"/>
            </a:pPr>
            <a:r>
              <a:rPr lang="es-ES" altLang="es-CL" sz="1800" dirty="0" smtClean="0">
                <a:latin typeface="Tahoma" panose="020B0604030504040204" pitchFamily="34" charset="0"/>
              </a:rPr>
              <a:t>Cuarto </a:t>
            </a:r>
            <a:r>
              <a:rPr lang="es-ES" altLang="es-CL" sz="1800" dirty="0">
                <a:latin typeface="Tahoma" panose="020B0604030504040204" pitchFamily="34" charset="0"/>
              </a:rPr>
              <a:t>incremento: </a:t>
            </a:r>
            <a:r>
              <a:rPr lang="es-ES" altLang="es-CL" sz="1800" dirty="0" err="1">
                <a:latin typeface="Tahoma" panose="020B0604030504040204" pitchFamily="34" charset="0"/>
              </a:rPr>
              <a:t>layout</a:t>
            </a:r>
            <a:r>
              <a:rPr lang="es-ES" altLang="es-CL" sz="1800" dirty="0">
                <a:latin typeface="Tahoma" panose="020B0604030504040204" pitchFamily="34" charset="0"/>
              </a:rPr>
              <a:t> avanzado, etc</a:t>
            </a:r>
            <a:r>
              <a:rPr lang="es-ES" altLang="es-CL" sz="2000" dirty="0">
                <a:latin typeface="Tahoma" panose="020B0604030504040204" pitchFamily="34" charset="0"/>
              </a:rPr>
              <a:t>.</a:t>
            </a: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76" y="2348881"/>
            <a:ext cx="277820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43532"/>
            <a:ext cx="7916416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Incremental </a:t>
            </a:r>
            <a:r>
              <a:rPr lang="es-ES_tradnl" altLang="es-CL" dirty="0" err="1" smtClean="0">
                <a:latin typeface="Arial" panose="020B0604020202020204" pitchFamily="34" charset="0"/>
              </a:rPr>
              <a:t>Model</a:t>
            </a:r>
            <a:r>
              <a:rPr lang="es-ES_tradnl" altLang="es-CL" dirty="0" smtClean="0">
                <a:latin typeface="Arial" panose="020B0604020202020204" pitchFamily="34" charset="0"/>
              </a:rPr>
              <a:t> (cont...)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C8FDBD-5910-4A3F-A6B5-340AA28D5068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s-ES" altLang="es-CL" sz="1400" smtClean="0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611560" y="1412875"/>
            <a:ext cx="8497515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7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ts val="1800"/>
              </a:spcAft>
              <a:buFontTx/>
              <a:buNone/>
            </a:pPr>
            <a:r>
              <a:rPr lang="es-ES" altLang="es-CL" sz="2800" b="1" dirty="0">
                <a:latin typeface="Tahoma" panose="020B0604030504040204" pitchFamily="34" charset="0"/>
              </a:rPr>
              <a:t>Características:</a:t>
            </a:r>
          </a:p>
          <a:p>
            <a:pPr marL="460375" lvl="1" indent="-288925">
              <a:spcBef>
                <a:spcPts val="1800"/>
              </a:spcBef>
              <a:spcAft>
                <a:spcPts val="1800"/>
              </a:spcAft>
              <a:buFont typeface="Tahoma" panose="020B0604030504040204" pitchFamily="34" charset="0"/>
              <a:buChar char="-"/>
            </a:pPr>
            <a:r>
              <a:rPr lang="es-ES" altLang="es-CL" sz="2200" dirty="0" smtClean="0">
                <a:latin typeface="Tahoma" panose="020B0604030504040204" pitchFamily="34" charset="0"/>
              </a:rPr>
              <a:t>Cada </a:t>
            </a:r>
            <a:r>
              <a:rPr lang="es-ES" altLang="es-CL" sz="2200" dirty="0">
                <a:latin typeface="Tahoma" panose="020B0604030504040204" pitchFamily="34" charset="0"/>
              </a:rPr>
              <a:t>incremento representa una versión reducida del producto </a:t>
            </a:r>
            <a:r>
              <a:rPr lang="es-ES" altLang="es-CL" sz="2200" dirty="0" smtClean="0">
                <a:latin typeface="Tahoma" panose="020B0604030504040204" pitchFamily="34" charset="0"/>
              </a:rPr>
              <a:t>final (MVP).</a:t>
            </a:r>
            <a:endParaRPr lang="es-ES" altLang="es-CL" sz="2200" dirty="0">
              <a:latin typeface="Tahoma" panose="020B0604030504040204" pitchFamily="34" charset="0"/>
            </a:endParaRPr>
          </a:p>
          <a:p>
            <a:pPr marL="460375" lvl="1" indent="-288925">
              <a:spcBef>
                <a:spcPts val="1800"/>
              </a:spcBef>
              <a:spcAft>
                <a:spcPts val="1800"/>
              </a:spcAft>
              <a:buFont typeface="Tahoma" panose="020B0604030504040204" pitchFamily="34" charset="0"/>
              <a:buChar char="-"/>
            </a:pPr>
            <a:r>
              <a:rPr lang="es-ES" altLang="es-CL" sz="2200" dirty="0" smtClean="0">
                <a:latin typeface="Tahoma" panose="020B0604030504040204" pitchFamily="34" charset="0"/>
              </a:rPr>
              <a:t>El MVP puede </a:t>
            </a:r>
            <a:r>
              <a:rPr lang="es-ES" altLang="es-CL" sz="2200" dirty="0">
                <a:latin typeface="Tahoma" panose="020B0604030504040204" pitchFamily="34" charset="0"/>
              </a:rPr>
              <a:t>ser validado de inmediato por el usuario.</a:t>
            </a:r>
          </a:p>
          <a:p>
            <a:pPr marL="460375" lvl="1" indent="-288925">
              <a:spcBef>
                <a:spcPts val="1800"/>
              </a:spcBef>
              <a:spcAft>
                <a:spcPts val="1800"/>
              </a:spcAft>
              <a:buFont typeface="Tahoma" panose="020B0604030504040204" pitchFamily="34" charset="0"/>
              <a:buChar char="-"/>
            </a:pPr>
            <a:r>
              <a:rPr lang="es-ES" altLang="es-CL" sz="2200" dirty="0">
                <a:latin typeface="Tahoma" panose="020B0604030504040204" pitchFamily="34" charset="0"/>
              </a:rPr>
              <a:t>Es una buena preparación para la vida evolutiva del producto.</a:t>
            </a:r>
            <a:endParaRPr lang="es-ES_tradnl" altLang="es-CL" sz="2200" dirty="0">
              <a:latin typeface="Tahoma" panose="020B0604030504040204" pitchFamily="34" charset="0"/>
            </a:endParaRPr>
          </a:p>
          <a:p>
            <a:pPr marL="460375" lvl="1" indent="-288925">
              <a:spcBef>
                <a:spcPts val="1800"/>
              </a:spcBef>
              <a:spcAft>
                <a:spcPts val="1800"/>
              </a:spcAft>
              <a:buFont typeface="Tahoma" panose="020B0604030504040204" pitchFamily="34" charset="0"/>
              <a:buChar char="-"/>
            </a:pPr>
            <a:r>
              <a:rPr lang="es-ES_tradnl" altLang="es-CL" sz="2200" dirty="0">
                <a:latin typeface="Tahoma" panose="020B0604030504040204" pitchFamily="34" charset="0"/>
              </a:rPr>
              <a:t>Permite incorporar cambios (respecto a lo que se pretende obtener), una vez que el proyecto está en marcha. </a:t>
            </a:r>
          </a:p>
          <a:p>
            <a:pPr marL="460375" lvl="1" indent="-288925">
              <a:spcBef>
                <a:spcPts val="1800"/>
              </a:spcBef>
              <a:spcAft>
                <a:spcPts val="1800"/>
              </a:spcAft>
              <a:buFont typeface="Tahoma" panose="020B0604030504040204" pitchFamily="34" charset="0"/>
              <a:buChar char="-"/>
            </a:pPr>
            <a:r>
              <a:rPr lang="es-ES_tradnl" altLang="es-CL" sz="2200" dirty="0">
                <a:latin typeface="Tahoma" panose="020B0604030504040204" pitchFamily="34" charset="0"/>
              </a:rPr>
              <a:t>No es trivial obtener una buena segmentación del producto.</a:t>
            </a:r>
            <a:endParaRPr lang="es-ES" altLang="es-CL" sz="22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08001"/>
            <a:ext cx="7772400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Incremental </a:t>
            </a:r>
            <a:r>
              <a:rPr lang="es-ES_tradnl" altLang="es-CL" dirty="0" err="1" smtClean="0">
                <a:latin typeface="Arial" panose="020B0604020202020204" pitchFamily="34" charset="0"/>
              </a:rPr>
              <a:t>Model</a:t>
            </a:r>
            <a:r>
              <a:rPr lang="es-ES_tradnl" altLang="es-CL" dirty="0" smtClean="0">
                <a:latin typeface="Arial" panose="020B0604020202020204" pitchFamily="34" charset="0"/>
              </a:rPr>
              <a:t> (cont...)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39552" y="1336223"/>
            <a:ext cx="81962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7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800" dirty="0" smtClean="0">
                <a:latin typeface="Tahoma" panose="020B0604030504040204" pitchFamily="34" charset="0"/>
              </a:rPr>
              <a:t>Se planifica en función de un MVP, y su evolución a través de incrementos.</a:t>
            </a:r>
          </a:p>
        </p:txBody>
      </p:sp>
      <p:pic>
        <p:nvPicPr>
          <p:cNvPr id="35842" name="Picture 2" descr="Assembly members urged to be driving force of development - Graphic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56" y="2276058"/>
            <a:ext cx="3522097" cy="30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6660" y="2858664"/>
            <a:ext cx="39477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7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800" dirty="0" smtClean="0">
                <a:latin typeface="Tahoma" panose="020B0604030504040204" pitchFamily="34" charset="0"/>
              </a:rPr>
              <a:t>Cada incremento tiene:</a:t>
            </a:r>
          </a:p>
          <a:p>
            <a:pPr marL="457200" indent="-457200" eaLnBrk="1" hangingPunct="1">
              <a:spcBef>
                <a:spcPts val="600"/>
              </a:spcBef>
              <a:buFontTx/>
              <a:buChar char="-"/>
            </a:pPr>
            <a:r>
              <a:rPr lang="es-ES" altLang="es-CL" sz="2400" dirty="0" smtClean="0">
                <a:latin typeface="Tahoma" panose="020B0604030504040204" pitchFamily="34" charset="0"/>
              </a:rPr>
              <a:t>Prioridad</a:t>
            </a:r>
          </a:p>
          <a:p>
            <a:pPr marL="457200" indent="-457200" eaLnBrk="1" hangingPunct="1">
              <a:spcBef>
                <a:spcPts val="600"/>
              </a:spcBef>
              <a:buFontTx/>
              <a:buChar char="-"/>
            </a:pPr>
            <a:r>
              <a:rPr lang="es-ES" altLang="es-CL" sz="2400" dirty="0" smtClean="0">
                <a:latin typeface="Tahoma" panose="020B0604030504040204" pitchFamily="34" charset="0"/>
              </a:rPr>
              <a:t>Funcionalidad asociada</a:t>
            </a:r>
          </a:p>
          <a:p>
            <a:pPr marL="457200" indent="-457200" eaLnBrk="1" hangingPunct="1">
              <a:spcBef>
                <a:spcPts val="600"/>
              </a:spcBef>
              <a:buFontTx/>
              <a:buChar char="-"/>
            </a:pPr>
            <a:r>
              <a:rPr lang="es-ES" altLang="es-CL" sz="2400" dirty="0" smtClean="0">
                <a:latin typeface="Tahoma" panose="020B0604030504040204" pitchFamily="34" charset="0"/>
              </a:rPr>
              <a:t>Fecha de entrega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5517232"/>
            <a:ext cx="68008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82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308001"/>
            <a:ext cx="8196201" cy="9906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Incremental </a:t>
            </a:r>
            <a:r>
              <a:rPr lang="es-ES_tradnl" altLang="es-CL" dirty="0" smtClean="0">
                <a:latin typeface="Arial" panose="020B0604020202020204" pitchFamily="34" charset="0"/>
              </a:rPr>
              <a:t>– Equipos Jerárquicos o Ad hoc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539552" y="1336223"/>
            <a:ext cx="8424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73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2800" dirty="0" smtClean="0">
                <a:latin typeface="Tahoma" panose="020B0604030504040204" pitchFamily="34" charset="0"/>
              </a:rPr>
              <a:t>Se </a:t>
            </a:r>
            <a:r>
              <a:rPr lang="es-ES" altLang="es-CL" sz="2800" dirty="0" smtClean="0">
                <a:latin typeface="Tahoma" panose="020B0604030504040204" pitchFamily="34" charset="0"/>
              </a:rPr>
              <a:t>puede usar casi cualquier estructura de equipo... En realidad, </a:t>
            </a:r>
            <a:r>
              <a:rPr lang="es-ES" altLang="es-CL" sz="2800" b="1" i="1" dirty="0" smtClean="0">
                <a:latin typeface="Tahoma" panose="020B0604030504040204" pitchFamily="34" charset="0"/>
              </a:rPr>
              <a:t>depende del tamaño del equipo</a:t>
            </a:r>
            <a:r>
              <a:rPr lang="es-ES" altLang="es-CL" sz="2800" dirty="0" smtClean="0">
                <a:latin typeface="Tahoma" panose="020B0604030504040204" pitchFamily="34" charset="0"/>
              </a:rPr>
              <a:t>.</a:t>
            </a:r>
            <a:endParaRPr lang="es-ES" altLang="es-CL" sz="2800" dirty="0" smtClean="0">
              <a:latin typeface="Tahoma" panose="020B0604030504040204" pitchFamily="34" charset="0"/>
            </a:endParaRPr>
          </a:p>
        </p:txBody>
      </p:sp>
      <p:pic>
        <p:nvPicPr>
          <p:cNvPr id="35842" name="Picture 2" descr="Assembly members urged to be driving force of development - Graphic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522097" cy="30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4" y="2492896"/>
            <a:ext cx="2560595" cy="238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Picture 2" descr="How to Implement Peer to Peer Learning in the Workpl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4" y="4947048"/>
            <a:ext cx="3821902" cy="19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1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es-CL" sz="5400" b="1" dirty="0" smtClean="0"/>
              <a:t>Modelo de Evolutivo </a:t>
            </a:r>
            <a:br>
              <a:rPr lang="es-CL" sz="5400" b="1" dirty="0" smtClean="0"/>
            </a:br>
            <a:r>
              <a:rPr lang="es-CL" sz="5400" b="1" dirty="0" smtClean="0"/>
              <a:t>(Espiral)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7330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07206" y="0"/>
            <a:ext cx="8079581" cy="1340768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Modelo Espiral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endParaRPr lang="es-ES_tradnl" altLang="es-CL" sz="2800" smtClean="0"/>
          </a:p>
          <a:p>
            <a:pPr eaLnBrk="1" hangingPunct="1">
              <a:lnSpc>
                <a:spcPct val="90000"/>
              </a:lnSpc>
            </a:pPr>
            <a:endParaRPr lang="es-ES_tradnl" altLang="es-CL" sz="2800" smtClean="0"/>
          </a:p>
          <a:p>
            <a:pPr eaLnBrk="1" hangingPunct="1">
              <a:lnSpc>
                <a:spcPct val="90000"/>
              </a:lnSpc>
            </a:pPr>
            <a:endParaRPr lang="es-ES_tradnl" altLang="es-CL" sz="2800" smtClean="0"/>
          </a:p>
          <a:p>
            <a:pPr eaLnBrk="1" hangingPunct="1">
              <a:lnSpc>
                <a:spcPct val="90000"/>
              </a:lnSpc>
            </a:pPr>
            <a:endParaRPr lang="es-ES_tradnl" altLang="es-CL" sz="2800" smtClean="0"/>
          </a:p>
          <a:p>
            <a:pPr eaLnBrk="1" hangingPunct="1">
              <a:lnSpc>
                <a:spcPct val="90000"/>
              </a:lnSpc>
            </a:pPr>
            <a:endParaRPr lang="es-ES_tradnl" altLang="es-CL" sz="2800" smtClean="0"/>
          </a:p>
          <a:p>
            <a:pPr eaLnBrk="1" hangingPunct="1">
              <a:lnSpc>
                <a:spcPct val="90000"/>
              </a:lnSpc>
            </a:pPr>
            <a:endParaRPr lang="es-ES_tradnl" altLang="es-CL" sz="2800" smtClean="0"/>
          </a:p>
          <a:p>
            <a:pPr eaLnBrk="1" hangingPunct="1">
              <a:lnSpc>
                <a:spcPct val="90000"/>
              </a:lnSpc>
            </a:pPr>
            <a:endParaRPr lang="es-ES_tradnl" altLang="es-CL" sz="2800" smtClean="0"/>
          </a:p>
          <a:p>
            <a:pPr lvl="4" eaLnBrk="1" hangingPunct="1">
              <a:lnSpc>
                <a:spcPct val="90000"/>
              </a:lnSpc>
            </a:pPr>
            <a:endParaRPr lang="es-ES_tradnl" altLang="es-CL" sz="3200" b="1" smtClean="0"/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72133A-DE74-4FC6-A719-1FBB326D53BD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ES" altLang="es-CL" sz="1400" smtClean="0"/>
          </a:p>
        </p:txBody>
      </p:sp>
      <p:pic>
        <p:nvPicPr>
          <p:cNvPr id="40965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0" y="1484784"/>
            <a:ext cx="7337579" cy="39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683568" y="5877272"/>
            <a:ext cx="8316416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es-ES_tradnl" altLang="es-CL" sz="2800" dirty="0" smtClean="0">
                <a:latin typeface="Tahoma" panose="020B0604030504040204" pitchFamily="34" charset="0"/>
              </a:rPr>
              <a:t>Se utilizan en proyectos de innovación o de descubrimiento de producto</a:t>
            </a:r>
            <a:r>
              <a:rPr lang="es-ES_tradnl" altLang="es-CL" sz="2400" i="1" dirty="0" smtClean="0">
                <a:latin typeface="Tahoma" panose="020B0604030504040204" pitchFamily="34" charset="0"/>
              </a:rPr>
              <a:t>.</a:t>
            </a:r>
            <a:endParaRPr lang="es-ES" altLang="es-CL" sz="24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563649" y="204564"/>
            <a:ext cx="8172103" cy="990600"/>
          </a:xfrm>
        </p:spPr>
        <p:txBody>
          <a:bodyPr>
            <a:normAutofit fontScale="90000"/>
          </a:bodyPr>
          <a:lstStyle/>
          <a:p>
            <a:r>
              <a:rPr lang="es-C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Definiciones Iniciales de Proyecto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56172" y="2730499"/>
            <a:ext cx="1728787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Software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56172" y="4048124"/>
            <a:ext cx="1728787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Equipo </a:t>
            </a:r>
            <a:r>
              <a:rPr lang="es-C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Desarrollo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45434" y="3344861"/>
            <a:ext cx="1728788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es-C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Plan de Proyecto</a:t>
            </a:r>
          </a:p>
        </p:txBody>
      </p:sp>
      <p:cxnSp>
        <p:nvCxnSpPr>
          <p:cNvPr id="10" name="Conector recto de flecha 9"/>
          <p:cNvCxnSpPr>
            <a:stCxn id="6" idx="3"/>
          </p:cNvCxnSpPr>
          <p:nvPr/>
        </p:nvCxnSpPr>
        <p:spPr>
          <a:xfrm>
            <a:off x="2684959" y="3271836"/>
            <a:ext cx="1260475" cy="423863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7" idx="3"/>
          </p:cNvCxnSpPr>
          <p:nvPr/>
        </p:nvCxnSpPr>
        <p:spPr>
          <a:xfrm flipV="1">
            <a:off x="2684959" y="4262436"/>
            <a:ext cx="1208088" cy="327025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5663109" y="3884611"/>
            <a:ext cx="839788" cy="0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21" idx="2"/>
            <a:endCxn id="8" idx="0"/>
          </p:cNvCxnSpPr>
          <p:nvPr/>
        </p:nvCxnSpPr>
        <p:spPr>
          <a:xfrm>
            <a:off x="4809828" y="2264567"/>
            <a:ext cx="0" cy="1080294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3945434" y="1183479"/>
            <a:ext cx="1728788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</a:t>
            </a:r>
            <a:r>
              <a:rPr lang="es-C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 Alcance del Producto </a:t>
            </a:r>
            <a:r>
              <a:rPr lang="es-C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</a:t>
            </a:r>
            <a:endParaRPr lang="es-CL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515597" y="3344861"/>
            <a:ext cx="1728787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es-CL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</a:t>
            </a:r>
            <a:r>
              <a:rPr lang="es-CL" sz="1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(Inicial)</a:t>
            </a:r>
            <a:endParaRPr lang="es-CL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>
            <a:spLocks noChangeArrowheads="1"/>
          </p:cNvSpPr>
          <p:nvPr/>
        </p:nvSpPr>
        <p:spPr bwMode="auto">
          <a:xfrm rot="-5400000">
            <a:off x="4245552" y="2502726"/>
            <a:ext cx="1054944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400" dirty="0" err="1" smtClean="0">
                <a:latin typeface="Arial" panose="020B0604020202020204" pitchFamily="34" charset="0"/>
              </a:rPr>
              <a:t>Instanciac</a:t>
            </a:r>
            <a:r>
              <a:rPr lang="es-CL" altLang="es-CL" sz="1400" dirty="0" smtClean="0">
                <a:latin typeface="Arial" panose="020B0604020202020204" pitchFamily="34" charset="0"/>
              </a:rPr>
              <a:t>. </a:t>
            </a:r>
            <a:r>
              <a:rPr lang="es-CL" altLang="es-CL" sz="1400" dirty="0">
                <a:latin typeface="Arial" panose="020B0604020202020204" pitchFamily="34" charset="0"/>
              </a:rPr>
              <a:t>del plan</a:t>
            </a:r>
          </a:p>
        </p:txBody>
      </p:sp>
      <p:sp>
        <p:nvSpPr>
          <p:cNvPr id="8206" name="CuadroTexto 23"/>
          <p:cNvSpPr txBox="1">
            <a:spLocks noChangeArrowheads="1"/>
          </p:cNvSpPr>
          <p:nvPr/>
        </p:nvSpPr>
        <p:spPr bwMode="auto">
          <a:xfrm>
            <a:off x="2737347" y="3724274"/>
            <a:ext cx="127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CL" altLang="es-CL" sz="1400">
                <a:latin typeface="Arial" panose="020B0604020202020204" pitchFamily="34" charset="0"/>
              </a:rPr>
              <a:t>Definiciones Iniciales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899592" y="2659060"/>
            <a:ext cx="1837755" cy="2498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2" name="CuadroTexto 1"/>
          <p:cNvSpPr txBox="1"/>
          <p:nvPr/>
        </p:nvSpPr>
        <p:spPr>
          <a:xfrm>
            <a:off x="6467807" y="4609476"/>
            <a:ext cx="2496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CL" dirty="0" smtClean="0"/>
              <a:t>Lineal</a:t>
            </a:r>
          </a:p>
          <a:p>
            <a:pPr marL="171450" indent="-171450">
              <a:buFontTx/>
              <a:buChar char="-"/>
            </a:pPr>
            <a:r>
              <a:rPr lang="es-CL" dirty="0" smtClean="0"/>
              <a:t>Por incrementos/hitos</a:t>
            </a:r>
          </a:p>
          <a:p>
            <a:pPr marL="171450" indent="-171450">
              <a:buFontTx/>
              <a:buChar char="-"/>
            </a:pPr>
            <a:r>
              <a:rPr lang="es-CL" dirty="0" smtClean="0"/>
              <a:t>Time-</a:t>
            </a:r>
            <a:r>
              <a:rPr lang="es-CL" dirty="0" err="1" smtClean="0"/>
              <a:t>boxing</a:t>
            </a:r>
            <a:r>
              <a:rPr lang="es-CL" dirty="0" smtClean="0"/>
              <a:t> (</a:t>
            </a:r>
            <a:r>
              <a:rPr lang="es-CL" dirty="0" err="1" smtClean="0"/>
              <a:t>sprints</a:t>
            </a:r>
            <a:r>
              <a:rPr lang="es-CL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s-CL" dirty="0" smtClean="0"/>
              <a:t>Etc.</a:t>
            </a:r>
            <a:endParaRPr lang="en-US" dirty="0"/>
          </a:p>
        </p:txBody>
      </p:sp>
      <p:sp>
        <p:nvSpPr>
          <p:cNvPr id="16" name="Rectángulo 15"/>
          <p:cNvSpPr/>
          <p:nvPr/>
        </p:nvSpPr>
        <p:spPr>
          <a:xfrm>
            <a:off x="3934321" y="5585153"/>
            <a:ext cx="1728788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Trabajo a Utilizar</a:t>
            </a:r>
            <a:endParaRPr lang="es-CL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 rot="-5400000">
            <a:off x="4194058" y="4819318"/>
            <a:ext cx="118629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1400" dirty="0" err="1" smtClean="0">
                <a:latin typeface="Arial" panose="020B0604020202020204" pitchFamily="34" charset="0"/>
              </a:rPr>
              <a:t>Instanciac</a:t>
            </a:r>
            <a:r>
              <a:rPr lang="es-CL" altLang="es-CL" sz="1400" dirty="0" smtClean="0">
                <a:latin typeface="Arial" panose="020B0604020202020204" pitchFamily="34" charset="0"/>
              </a:rPr>
              <a:t>. del </a:t>
            </a:r>
            <a:r>
              <a:rPr lang="es-CL" altLang="es-CL" sz="1400" dirty="0">
                <a:latin typeface="Arial" panose="020B0604020202020204" pitchFamily="34" charset="0"/>
              </a:rPr>
              <a:t>plan</a:t>
            </a:r>
          </a:p>
        </p:txBody>
      </p:sp>
      <p:cxnSp>
        <p:nvCxnSpPr>
          <p:cNvPr id="19" name="Conector recto de flecha 18"/>
          <p:cNvCxnSpPr>
            <a:stCxn id="16" idx="0"/>
            <a:endCxn id="8" idx="2"/>
          </p:cNvCxnSpPr>
          <p:nvPr/>
        </p:nvCxnSpPr>
        <p:spPr>
          <a:xfrm flipV="1">
            <a:off x="4798715" y="4424361"/>
            <a:ext cx="11113" cy="1160792"/>
          </a:xfrm>
          <a:prstGeom prst="straightConnector1">
            <a:avLst/>
          </a:prstGeom>
          <a:ln w="254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endCxn id="16" idx="1"/>
          </p:cNvCxnSpPr>
          <p:nvPr/>
        </p:nvCxnSpPr>
        <p:spPr>
          <a:xfrm>
            <a:off x="2737347" y="5129211"/>
            <a:ext cx="1196974" cy="99648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7" grpId="0" animBg="1"/>
      <p:bldP spid="2" grpId="0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079581" cy="1124744"/>
          </a:xfrm>
        </p:spPr>
        <p:txBody>
          <a:bodyPr lIns="90488" tIns="44450" rIns="90488" bIns="44450"/>
          <a:lstStyle/>
          <a:p>
            <a:r>
              <a:rPr lang="es-ES_tradnl" altLang="es-CL" dirty="0">
                <a:latin typeface="Arial" panose="020B0604020202020204" pitchFamily="34" charset="0"/>
              </a:rPr>
              <a:t>Modelo </a:t>
            </a:r>
            <a:r>
              <a:rPr lang="es-ES_tradnl" altLang="es-CL" dirty="0" smtClean="0">
                <a:latin typeface="Arial" panose="020B0604020202020204" pitchFamily="34" charset="0"/>
              </a:rPr>
              <a:t>Espiral (</a:t>
            </a:r>
            <a:r>
              <a:rPr lang="es-ES_tradnl" altLang="es-CL" dirty="0">
                <a:latin typeface="Arial" panose="020B0604020202020204" pitchFamily="34" charset="0"/>
              </a:rPr>
              <a:t>cont</a:t>
            </a:r>
            <a:r>
              <a:rPr lang="es-ES_tradnl" altLang="es-CL" dirty="0" smtClean="0">
                <a:latin typeface="Arial" panose="020B0604020202020204" pitchFamily="34" charset="0"/>
              </a:rPr>
              <a:t>...)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425061" cy="5185321"/>
          </a:xfrm>
        </p:spPr>
        <p:txBody>
          <a:bodyPr lIns="90488" tIns="44450" rIns="90488" bIns="44450">
            <a:normAutofit/>
          </a:bodyPr>
          <a:lstStyle/>
          <a:p>
            <a:pPr marL="227013" indent="-227013" algn="just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-"/>
            </a:pPr>
            <a:r>
              <a:rPr lang="es-ES_tradnl" altLang="es-CL" sz="2400" dirty="0" smtClean="0">
                <a:latin typeface="Arial" panose="020B0604020202020204" pitchFamily="34" charset="0"/>
              </a:rPr>
              <a:t>El modelo en espiral se sirve para 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identificar</a:t>
            </a:r>
            <a:r>
              <a:rPr lang="es-ES_tradnl" altLang="es-CL" sz="2400" dirty="0" smtClean="0">
                <a:latin typeface="Arial" panose="020B0604020202020204" pitchFamily="34" charset="0"/>
              </a:rPr>
              <a:t> y abordar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  problemas de alto riesgo, o con alta incertidumbre</a:t>
            </a:r>
            <a:r>
              <a:rPr lang="es-ES_tradnl" altLang="es-CL" sz="2400" dirty="0" smtClean="0">
                <a:latin typeface="Arial" panose="020B0604020202020204" pitchFamily="34" charset="0"/>
              </a:rPr>
              <a:t> </a:t>
            </a:r>
            <a:r>
              <a:rPr lang="es-ES_tradnl" altLang="es-CL" sz="2000" dirty="0" smtClean="0">
                <a:latin typeface="Arial" panose="020B0604020202020204" pitchFamily="34" charset="0"/>
              </a:rPr>
              <a:t>(por ej., escenarios nuevos o futuristas).</a:t>
            </a:r>
          </a:p>
          <a:p>
            <a:pPr marL="227013" indent="-227013" algn="just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-"/>
            </a:pPr>
            <a:r>
              <a:rPr lang="es-ES_tradnl" altLang="es-CL" sz="2400" dirty="0" smtClean="0">
                <a:latin typeface="Arial" panose="020B0604020202020204" pitchFamily="34" charset="0"/>
              </a:rPr>
              <a:t>Este modelo es </a:t>
            </a:r>
            <a:r>
              <a:rPr lang="es-ES_tradnl" altLang="es-CL" sz="24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no lineal, 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por lo tanto, es </a:t>
            </a:r>
            <a:r>
              <a:rPr lang="es-ES_tradnl" altLang="es-CL" sz="2400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casi imposible de planificar/estimar</a:t>
            </a:r>
            <a:r>
              <a:rPr lang="es-ES_tradnl" altLang="es-CL" dirty="0">
                <a:latin typeface="Arial" panose="020B0604020202020204" pitchFamily="34" charset="0"/>
              </a:rPr>
              <a:t> </a:t>
            </a:r>
            <a:r>
              <a:rPr lang="es-ES_tradnl" altLang="es-CL" dirty="0" smtClean="0">
                <a:latin typeface="Arial" panose="020B0604020202020204" pitchFamily="34" charset="0"/>
              </a:rPr>
              <a:t>los proyectos que lo usan.</a:t>
            </a:r>
            <a:endParaRPr lang="es-ES_tradnl" altLang="es-CL" sz="2400" dirty="0" smtClean="0">
              <a:latin typeface="Arial" panose="020B0604020202020204" pitchFamily="34" charset="0"/>
            </a:endParaRPr>
          </a:p>
          <a:p>
            <a:pPr marL="227013" indent="-227013" algn="just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-"/>
            </a:pPr>
            <a:r>
              <a:rPr lang="es-ES_tradnl" altLang="es-CL" sz="2400" dirty="0" smtClean="0">
                <a:latin typeface="Arial" panose="020B0604020202020204" pitchFamily="34" charset="0"/>
              </a:rPr>
              <a:t>El radio del espiral marca el 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costo acumulado</a:t>
            </a:r>
            <a:r>
              <a:rPr lang="es-ES_tradnl" altLang="es-CL" sz="2400" dirty="0" smtClean="0">
                <a:latin typeface="Arial" panose="020B0604020202020204" pitchFamily="34" charset="0"/>
              </a:rPr>
              <a:t> en el proceso, mientras que la dimensión angular representa el 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progreso dentro del ciclo</a:t>
            </a:r>
            <a:r>
              <a:rPr lang="es-ES_tradnl" altLang="es-CL" sz="2400" dirty="0" smtClean="0">
                <a:latin typeface="Arial" panose="020B0604020202020204" pitchFamily="34" charset="0"/>
              </a:rPr>
              <a:t>.</a:t>
            </a:r>
          </a:p>
          <a:p>
            <a:pPr marL="227013" indent="-227013" algn="just"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-"/>
            </a:pPr>
            <a:r>
              <a:rPr lang="es-ES_tradnl" altLang="es-CL" sz="2400" dirty="0" smtClean="0">
                <a:latin typeface="Arial" panose="020B0604020202020204" pitchFamily="34" charset="0"/>
              </a:rPr>
              <a:t>Con este modelo no se puede garantizar un resultado.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91E336-3CFA-42FC-A209-AAEFA8078F23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s-ES" altLang="es-CL" sz="140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33" y="3186069"/>
            <a:ext cx="8352680" cy="2187458"/>
          </a:xfrm>
          <a:prstGeom prst="rect">
            <a:avLst/>
          </a:prstGeom>
          <a:effectLst>
            <a:softEdge rad="38100"/>
          </a:effectLst>
          <a:scene3d>
            <a:camera prst="orthographicFront"/>
            <a:lightRig rig="threePt" dir="t"/>
          </a:scene3d>
          <a:sp3d contourW="12700">
            <a:contourClr>
              <a:srgbClr val="FF660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57E0BD-FE33-43C8-BF58-C71D0B158909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s-ES" altLang="es-CL" sz="1400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19" y="111734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s-ES_tradnl" altLang="es-CL" dirty="0" smtClean="0">
                <a:latin typeface="Arial" panose="020B0604020202020204" pitchFamily="34" charset="0"/>
              </a:rPr>
              <a:t>Espiral – </a:t>
            </a:r>
            <a:r>
              <a:rPr lang="es-CL" altLang="es-CL" dirty="0" smtClean="0">
                <a:latin typeface="Arial" panose="020B0604020202020204" pitchFamily="34" charset="0"/>
              </a:rPr>
              <a:t>Equipos Democrático</a:t>
            </a:r>
            <a:endParaRPr lang="es-CL" altLang="es-CL" sz="2000" dirty="0" smtClean="0">
              <a:latin typeface="Arial" panose="020B0604020202020204" pitchFamily="34" charset="0"/>
            </a:endParaRP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05065"/>
            <a:ext cx="6696844" cy="285293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L" altLang="es-CL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Ventajas:</a:t>
            </a:r>
          </a:p>
          <a:p>
            <a:pPr marL="273050" lvl="1" indent="-217488"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Se ven actitudes positivas frente a la identificación de errores </a:t>
            </a:r>
            <a:r>
              <a:rPr lang="es-CL" altLang="es-CL" sz="20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s-CL" altLang="es-CL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 se encuentran las fallas en forma temprana.</a:t>
            </a:r>
          </a:p>
          <a:p>
            <a:pPr marL="273050" lvl="1" indent="-217488"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Funcionan bien para atacar problemas difíciles.</a:t>
            </a:r>
          </a:p>
          <a:p>
            <a:pPr marL="273050" lvl="1" indent="-217488"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El éxito no depende de una sola persona.</a:t>
            </a:r>
          </a:p>
          <a:p>
            <a:pPr marL="273050" lvl="1" indent="-217488" eaLnBrk="1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  <a:sym typeface="Symbol" panose="05050102010706020507" pitchFamily="18" charset="2"/>
              </a:rPr>
              <a:t>…. todos somos parte de la solución.</a:t>
            </a:r>
          </a:p>
        </p:txBody>
      </p:sp>
      <p:pic>
        <p:nvPicPr>
          <p:cNvPr id="96261" name="Picture 4" descr="BD070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09" y="0"/>
            <a:ext cx="1426169" cy="143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5200650"/>
            <a:ext cx="20113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6263" name="Rectangle 6"/>
          <p:cNvSpPr>
            <a:spLocks noChangeArrowheads="1"/>
          </p:cNvSpPr>
          <p:nvPr/>
        </p:nvSpPr>
        <p:spPr bwMode="auto">
          <a:xfrm>
            <a:off x="467544" y="1171352"/>
            <a:ext cx="79565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CL" altLang="es-CL" sz="2400" dirty="0">
                <a:latin typeface="Arial" panose="020B0604020202020204" pitchFamily="34" charset="0"/>
              </a:rPr>
              <a:t>El equipo toma las decisiones a través del </a:t>
            </a:r>
            <a:r>
              <a:rPr lang="es-CL" altLang="es-CL" sz="2400" dirty="0" smtClean="0">
                <a:latin typeface="Arial" panose="020B0604020202020204" pitchFamily="34" charset="0"/>
              </a:rPr>
              <a:t>          </a:t>
            </a:r>
            <a:r>
              <a:rPr lang="es-C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acuerdo </a:t>
            </a:r>
            <a:r>
              <a:rPr lang="es-CL" altLang="es-CL" sz="2400" dirty="0">
                <a:solidFill>
                  <a:schemeClr val="tx2"/>
                </a:solidFill>
                <a:latin typeface="Arial" panose="020B0604020202020204" pitchFamily="34" charset="0"/>
              </a:rPr>
              <a:t>de la mayoría </a:t>
            </a:r>
            <a:r>
              <a:rPr lang="es-CL" altLang="es-CL" sz="2400" dirty="0">
                <a:latin typeface="Arial" panose="020B0604020202020204" pitchFamily="34" charset="0"/>
              </a:rPr>
              <a:t>de sus miembros.</a:t>
            </a:r>
          </a:p>
          <a:p>
            <a:pPr lvl="1"/>
            <a:r>
              <a:rPr lang="es-CL" altLang="es-CL" sz="2000" dirty="0">
                <a:latin typeface="Arial" panose="020B0604020202020204" pitchFamily="34" charset="0"/>
              </a:rPr>
              <a:t>No existe un líder (formal</a:t>
            </a:r>
            <a:r>
              <a:rPr lang="es-CL" altLang="es-CL" sz="2000" dirty="0" smtClean="0">
                <a:latin typeface="Arial" panose="020B0604020202020204" pitchFamily="34" charset="0"/>
              </a:rPr>
              <a:t>) del equipo.</a:t>
            </a:r>
            <a:endParaRPr lang="es-CL" altLang="es-CL" sz="2000" dirty="0">
              <a:latin typeface="Arial" panose="020B0604020202020204" pitchFamily="34" charset="0"/>
            </a:endParaRPr>
          </a:p>
          <a:p>
            <a:pPr lvl="1" eaLnBrk="1" hangingPunct="1"/>
            <a:r>
              <a:rPr lang="es-CL" altLang="es-CL" sz="2000" dirty="0">
                <a:latin typeface="Arial" panose="020B0604020202020204" pitchFamily="34" charset="0"/>
              </a:rPr>
              <a:t>Generalmente deciden por votación.</a:t>
            </a:r>
          </a:p>
          <a:p>
            <a:pPr lvl="1" eaLnBrk="1" hangingPunct="1"/>
            <a:r>
              <a:rPr lang="es-CL" altLang="es-CL" sz="2000" dirty="0">
                <a:latin typeface="Arial" panose="020B0604020202020204" pitchFamily="34" charset="0"/>
              </a:rPr>
              <a:t>Se promueve la </a:t>
            </a:r>
            <a:r>
              <a:rPr lang="es-CL" altLang="es-CL" sz="2000" dirty="0" err="1">
                <a:latin typeface="Arial" panose="020B0604020202020204" pitchFamily="34" charset="0"/>
              </a:rPr>
              <a:t>identific</a:t>
            </a:r>
            <a:r>
              <a:rPr lang="es-CL" altLang="es-CL" sz="2000" dirty="0">
                <a:latin typeface="Arial" panose="020B0604020202020204" pitchFamily="34" charset="0"/>
              </a:rPr>
              <a:t>. de errores, problemas, riesgos, etc.</a:t>
            </a:r>
          </a:p>
          <a:p>
            <a:pPr lvl="1" eaLnBrk="1" hangingPunct="1"/>
            <a:r>
              <a:rPr lang="es-CL" altLang="es-CL" sz="2000" dirty="0">
                <a:latin typeface="Arial" panose="020B0604020202020204" pitchFamily="34" charset="0"/>
              </a:rPr>
              <a:t>No se presentan los vicios típicos, producto de las jerarquías: sumisión, inhibición, etc. </a:t>
            </a:r>
          </a:p>
        </p:txBody>
      </p:sp>
    </p:spTree>
    <p:extLst>
      <p:ext uri="{BB962C8B-B14F-4D97-AF65-F5344CB8AC3E}">
        <p14:creationId xmlns:p14="http://schemas.microsoft.com/office/powerpoint/2010/main" val="8535236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A29B1E-20D0-4241-9627-C83DDFC07DF5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s-ES" altLang="es-CL" sz="1400" smtClean="0"/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9" y="1254125"/>
            <a:ext cx="8778081" cy="5603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CL" altLang="es-CL" sz="2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Desventajas: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Difícil de implantar.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Funciona </a:t>
            </a:r>
            <a:r>
              <a:rPr lang="es-CL" altLang="es-CL" sz="1600" dirty="0" smtClean="0">
                <a:latin typeface="Arial" panose="020B0604020202020204" pitchFamily="34" charset="0"/>
              </a:rPr>
              <a:t>(casi únicamente) </a:t>
            </a:r>
            <a:r>
              <a:rPr lang="es-CL" altLang="es-CL" sz="2000" dirty="0" smtClean="0">
                <a:latin typeface="Arial" panose="020B0604020202020204" pitchFamily="34" charset="0"/>
              </a:rPr>
              <a:t>para grupos chicos (3-5 personas).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Igual requiere liderazgo, aunque sea para coordinar.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A menudo cuesta más llegar a una decisión.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Las reuniones tienden a ser más extensas y menos productivas.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No es muy bueno cuando el proyecto no está muy claro o es grande.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La interacción con el cliente suele ser problemática, pues no hay una cabeza visible (por rol) que decida rápidamente sobre temas simples.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No todo se puede llevar a votación.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Siempre hay alguien que saca la vuelta…</a:t>
            </a:r>
          </a:p>
        </p:txBody>
      </p:sp>
      <p:pic>
        <p:nvPicPr>
          <p:cNvPr id="983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92688"/>
            <a:ext cx="1331640" cy="10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19" y="111734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s-ES_tradnl" altLang="es-CL" dirty="0" smtClean="0">
                <a:latin typeface="Arial" panose="020B0604020202020204" pitchFamily="34" charset="0"/>
              </a:rPr>
              <a:t>Espiral – </a:t>
            </a:r>
            <a:r>
              <a:rPr lang="es-CL" altLang="es-CL" dirty="0" smtClean="0">
                <a:latin typeface="Arial" panose="020B0604020202020204" pitchFamily="34" charset="0"/>
              </a:rPr>
              <a:t>Equipos Democrático</a:t>
            </a:r>
            <a:endParaRPr lang="es-CL" altLang="es-CL" sz="2000" dirty="0" smtClean="0">
              <a:latin typeface="Arial" panose="020B0604020202020204" pitchFamily="34" charset="0"/>
            </a:endParaRPr>
          </a:p>
        </p:txBody>
      </p:sp>
      <p:pic>
        <p:nvPicPr>
          <p:cNvPr id="9" name="Picture 4" descr="BD0704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09" y="0"/>
            <a:ext cx="1426169" cy="143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980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es-CL" sz="5400" b="1" dirty="0" smtClean="0"/>
              <a:t>Modelos de Ágiles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0721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96336" cy="990600"/>
          </a:xfrm>
        </p:spPr>
        <p:txBody>
          <a:bodyPr/>
          <a:lstStyle/>
          <a:p>
            <a:r>
              <a:rPr 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Ágil </a:t>
            </a:r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(sabor </a:t>
            </a:r>
            <a:r>
              <a:rPr lang="es-CL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" y="1844824"/>
            <a:ext cx="9108281" cy="45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7205" y="181181"/>
            <a:ext cx="8713539" cy="990600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Desarrollo Ágil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507206" y="1993393"/>
            <a:ext cx="8065294" cy="301978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endParaRPr lang="es-ES_tradnl" altLang="es-CL" sz="2800" dirty="0" smtClean="0"/>
          </a:p>
          <a:p>
            <a:pPr eaLnBrk="1" hangingPunct="1">
              <a:lnSpc>
                <a:spcPct val="90000"/>
              </a:lnSpc>
            </a:pPr>
            <a:endParaRPr lang="es-ES_tradnl" altLang="es-CL" sz="2800" dirty="0" smtClean="0"/>
          </a:p>
          <a:p>
            <a:pPr eaLnBrk="1" hangingPunct="1">
              <a:lnSpc>
                <a:spcPct val="90000"/>
              </a:lnSpc>
            </a:pPr>
            <a:endParaRPr lang="es-ES_tradnl" altLang="es-CL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s-ES_tradnl" altLang="es-CL" sz="2800" dirty="0" smtClean="0"/>
          </a:p>
          <a:p>
            <a:pPr lvl="4" eaLnBrk="1" hangingPunct="1">
              <a:lnSpc>
                <a:spcPct val="90000"/>
              </a:lnSpc>
            </a:pPr>
            <a:endParaRPr lang="es-ES_tradnl" altLang="es-CL" sz="3200" b="1" dirty="0" smtClean="0"/>
          </a:p>
        </p:txBody>
      </p:sp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587"/>
            <a:ext cx="2915816" cy="197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232906" y="5733256"/>
            <a:ext cx="4103687" cy="97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80000"/>
              </a:spcBef>
              <a:spcAft>
                <a:spcPct val="80000"/>
              </a:spcAft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</a:pPr>
            <a:endParaRPr lang="es-ES_tradnl" altLang="es-CL" sz="2400" dirty="0">
              <a:latin typeface="Tahoma" panose="020B0604030504040204" pitchFamily="34" charset="0"/>
            </a:endParaRPr>
          </a:p>
        </p:txBody>
      </p:sp>
      <p:sp>
        <p:nvSpPr>
          <p:cNvPr id="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07206" y="1556792"/>
            <a:ext cx="8169250" cy="51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ts val="1800"/>
              </a:spcBef>
              <a:spcAft>
                <a:spcPts val="1800"/>
              </a:spcAft>
              <a:buSzPct val="110000"/>
              <a:buFont typeface="Tahoma" panose="020B0604030504040204" pitchFamily="34" charset="0"/>
              <a:buChar char="-"/>
            </a:pPr>
            <a:r>
              <a:rPr lang="es-ES_tradnl" altLang="es-CL" sz="2400" dirty="0" smtClean="0">
                <a:latin typeface="Tahoma" panose="020B0604030504040204" pitchFamily="34" charset="0"/>
              </a:rPr>
              <a:t>(poco) </a:t>
            </a:r>
            <a:r>
              <a:rPr lang="es-ES_tradnl" altLang="es-CL" sz="2400" dirty="0">
                <a:latin typeface="Tahoma" panose="020B0604030504040204" pitchFamily="34" charset="0"/>
              </a:rPr>
              <a:t>burocrático.</a:t>
            </a:r>
          </a:p>
          <a:p>
            <a:pPr algn="just" eaLnBrk="1" hangingPunct="1">
              <a:lnSpc>
                <a:spcPct val="95000"/>
              </a:lnSpc>
              <a:spcBef>
                <a:spcPts val="1800"/>
              </a:spcBef>
              <a:spcAft>
                <a:spcPts val="1800"/>
              </a:spcAft>
              <a:buSzPct val="110000"/>
              <a:buFont typeface="Tahoma" panose="020B0604030504040204" pitchFamily="34" charset="0"/>
              <a:buChar char="-"/>
            </a:pPr>
            <a:r>
              <a:rPr lang="es-ES_tradnl" altLang="es-CL" sz="2400" dirty="0">
                <a:latin typeface="Tahoma" panose="020B0604030504040204" pitchFamily="34" charset="0"/>
              </a:rPr>
              <a:t>Es una filosofía de desarrollo, no una metodología</a:t>
            </a:r>
            <a:r>
              <a:rPr lang="es-ES_tradnl" altLang="es-CL" sz="2400" dirty="0" smtClean="0">
                <a:latin typeface="Tahoma" panose="020B0604030504040204" pitchFamily="34" charset="0"/>
              </a:rPr>
              <a:t>.</a:t>
            </a:r>
          </a:p>
          <a:p>
            <a:pPr algn="just" eaLnBrk="1" hangingPunct="1">
              <a:lnSpc>
                <a:spcPct val="95000"/>
              </a:lnSpc>
              <a:spcBef>
                <a:spcPts val="1800"/>
              </a:spcBef>
              <a:spcAft>
                <a:spcPts val="1800"/>
              </a:spcAft>
              <a:buSzPct val="110000"/>
              <a:buFont typeface="Tahoma" panose="020B0604030504040204" pitchFamily="34" charset="0"/>
              <a:buChar char="-"/>
            </a:pPr>
            <a:r>
              <a:rPr lang="es-ES_tradnl" altLang="es-CL" sz="2400" dirty="0" smtClean="0">
                <a:latin typeface="Tahoma" panose="020B0604030504040204" pitchFamily="34" charset="0"/>
              </a:rPr>
              <a:t>Usualmente involucra ir descubriendo la solución, en la medida que se va avanzando en el desarrollo.</a:t>
            </a:r>
          </a:p>
          <a:p>
            <a:pPr algn="just">
              <a:lnSpc>
                <a:spcPct val="95000"/>
              </a:lnSpc>
              <a:spcBef>
                <a:spcPts val="1800"/>
              </a:spcBef>
              <a:spcAft>
                <a:spcPts val="1800"/>
              </a:spcAft>
              <a:buSzPct val="110000"/>
              <a:buFont typeface="Tahoma" panose="020B0604030504040204" pitchFamily="34" charset="0"/>
              <a:buChar char="-"/>
            </a:pPr>
            <a:r>
              <a:rPr lang="es-ES_tradnl" altLang="es-CL" sz="2400" dirty="0">
                <a:latin typeface="Tahoma" panose="020B0604030504040204" pitchFamily="34" charset="0"/>
              </a:rPr>
              <a:t>Si no contamos con buenas definiciones iniciales, haremos mucho </a:t>
            </a:r>
            <a:r>
              <a:rPr lang="es-ES_tradnl" altLang="es-CL" sz="2400" dirty="0" err="1">
                <a:latin typeface="Tahoma" panose="020B0604030504040204" pitchFamily="34" charset="0"/>
              </a:rPr>
              <a:t>refactoring</a:t>
            </a:r>
            <a:r>
              <a:rPr lang="es-ES_tradnl" altLang="es-CL" sz="2400" dirty="0">
                <a:latin typeface="Tahoma" panose="020B0604030504040204" pitchFamily="34" charset="0"/>
              </a:rPr>
              <a:t>.</a:t>
            </a:r>
          </a:p>
          <a:p>
            <a:pPr algn="just">
              <a:lnSpc>
                <a:spcPct val="95000"/>
              </a:lnSpc>
              <a:spcBef>
                <a:spcPts val="1800"/>
              </a:spcBef>
              <a:spcAft>
                <a:spcPts val="1800"/>
              </a:spcAft>
              <a:buSzPct val="110000"/>
              <a:buFont typeface="Tahoma" panose="020B0604030504040204" pitchFamily="34" charset="0"/>
              <a:buChar char="-"/>
            </a:pPr>
            <a:r>
              <a:rPr lang="es-ES_tradnl" altLang="es-CL" sz="2400" dirty="0">
                <a:latin typeface="Tahoma" panose="020B0604030504040204" pitchFamily="34" charset="0"/>
              </a:rPr>
              <a:t>Se requiere un cliente muy </a:t>
            </a:r>
            <a:r>
              <a:rPr lang="es-ES_tradnl" altLang="es-CL" sz="2400" dirty="0" smtClean="0">
                <a:latin typeface="Tahoma" panose="020B0604030504040204" pitchFamily="34" charset="0"/>
              </a:rPr>
              <a:t>involucrado, y con una visión clara de lo que debe ser el producto </a:t>
            </a:r>
            <a:r>
              <a:rPr lang="es-ES_tradnl" altLang="es-CL" sz="2400" dirty="0">
                <a:latin typeface="Tahoma" panose="020B0604030504040204" pitchFamily="34" charset="0"/>
              </a:rPr>
              <a:t>(</a:t>
            </a:r>
            <a:r>
              <a:rPr lang="es-ES_tradnl" altLang="es-CL" sz="2400" dirty="0" err="1">
                <a:latin typeface="Tahoma" panose="020B0604030504040204" pitchFamily="34" charset="0"/>
              </a:rPr>
              <a:t>Product</a:t>
            </a:r>
            <a:r>
              <a:rPr lang="es-ES_tradnl" altLang="es-CL" sz="2400" dirty="0">
                <a:latin typeface="Tahoma" panose="020B0604030504040204" pitchFamily="34" charset="0"/>
              </a:rPr>
              <a:t> </a:t>
            </a:r>
            <a:r>
              <a:rPr lang="es-ES_tradnl" altLang="es-CL" sz="2400" dirty="0" err="1">
                <a:latin typeface="Tahoma" panose="020B0604030504040204" pitchFamily="34" charset="0"/>
              </a:rPr>
              <a:t>Owner</a:t>
            </a:r>
            <a:r>
              <a:rPr lang="es-ES_tradnl" altLang="es-CL" sz="2400" dirty="0" smtClean="0">
                <a:latin typeface="Tahoma" panose="020B0604030504040204" pitchFamily="34" charset="0"/>
              </a:rPr>
              <a:t>).</a:t>
            </a:r>
            <a:endParaRPr lang="es-ES_tradnl" altLang="es-CL" sz="2400" dirty="0">
              <a:latin typeface="Tahom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037467"/>
            <a:ext cx="8352680" cy="2187458"/>
          </a:xfrm>
          <a:prstGeom prst="rect">
            <a:avLst/>
          </a:prstGeom>
          <a:effectLst>
            <a:softEdge rad="38100"/>
          </a:effectLst>
          <a:scene3d>
            <a:camera prst="orthographicFront"/>
            <a:lightRig rig="threePt" dir="t"/>
          </a:scene3d>
          <a:sp3d contourW="12700">
            <a:contourClr>
              <a:srgbClr val="FF660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640960" cy="11967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Desarrollo Ágil: Equipos de Trabajo</a:t>
            </a:r>
            <a:endParaRPr lang="en-US" altLang="es-CL" dirty="0" smtClean="0">
              <a:latin typeface="Arial" panose="020B0604020202020204" pitchFamily="34" charset="0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4536703" cy="518430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45000"/>
              </a:spcBef>
              <a:spcAft>
                <a:spcPct val="60000"/>
              </a:spcAft>
              <a:buFontTx/>
              <a:buNone/>
            </a:pPr>
            <a:r>
              <a:rPr lang="en-US" altLang="es-CL" sz="2800" dirty="0" smtClean="0">
                <a:latin typeface="Arial" panose="020B0604020202020204" pitchFamily="34" charset="0"/>
              </a:rPr>
              <a:t> </a:t>
            </a:r>
            <a:r>
              <a:rPr lang="en-US" altLang="es-CL" sz="2800" dirty="0" err="1" smtClean="0">
                <a:latin typeface="Arial" panose="020B0604020202020204" pitchFamily="34" charset="0"/>
              </a:rPr>
              <a:t>Involucra</a:t>
            </a:r>
            <a:r>
              <a:rPr lang="en-US" altLang="es-CL" sz="2800" dirty="0" smtClean="0">
                <a:latin typeface="Arial" panose="020B0604020202020204" pitchFamily="34" charset="0"/>
              </a:rPr>
              <a:t>:</a:t>
            </a:r>
          </a:p>
          <a:p>
            <a:pPr marL="360363" indent="-227013" eaLnBrk="1" hangingPunct="1">
              <a:lnSpc>
                <a:spcPct val="100000"/>
              </a:lnSpc>
              <a:spcBef>
                <a:spcPct val="45000"/>
              </a:spcBef>
              <a:spcAft>
                <a:spcPct val="60000"/>
              </a:spcAft>
              <a:buFontTx/>
              <a:buChar char="-"/>
            </a:pPr>
            <a:r>
              <a:rPr lang="en-US" altLang="es-CL" sz="2400" dirty="0" err="1" smtClean="0">
                <a:latin typeface="Arial" panose="020B0604020202020204" pitchFamily="34" charset="0"/>
              </a:rPr>
              <a:t>Mucha</a:t>
            </a:r>
            <a:r>
              <a:rPr lang="en-US" altLang="es-CL" sz="2400" dirty="0" smtClean="0">
                <a:latin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</a:rPr>
              <a:t>interacción</a:t>
            </a:r>
            <a:r>
              <a:rPr lang="en-US" altLang="es-CL" sz="2400" dirty="0" smtClean="0">
                <a:latin typeface="Arial" panose="020B0604020202020204" pitchFamily="34" charset="0"/>
              </a:rPr>
              <a:t> con el </a:t>
            </a:r>
            <a:r>
              <a:rPr lang="en-US" altLang="es-CL" sz="2400" dirty="0" err="1" smtClean="0">
                <a:latin typeface="Arial" panose="020B0604020202020204" pitchFamily="34" charset="0"/>
              </a:rPr>
              <a:t>cliente</a:t>
            </a:r>
            <a:r>
              <a:rPr lang="en-US" altLang="es-CL" sz="2400" dirty="0" smtClean="0">
                <a:latin typeface="Arial" panose="020B0604020202020204" pitchFamily="34" charset="0"/>
              </a:rPr>
              <a:t>/</a:t>
            </a:r>
            <a:r>
              <a:rPr lang="en-US" altLang="es-CL" sz="2400" dirty="0" err="1" smtClean="0">
                <a:latin typeface="Arial" panose="020B0604020202020204" pitchFamily="34" charset="0"/>
              </a:rPr>
              <a:t>usuario</a:t>
            </a:r>
            <a:r>
              <a:rPr lang="en-US" altLang="es-CL" sz="2400" dirty="0" smtClean="0">
                <a:latin typeface="Arial" panose="020B0604020202020204" pitchFamily="34" charset="0"/>
              </a:rPr>
              <a:t>/stakeholders.</a:t>
            </a:r>
          </a:p>
          <a:p>
            <a:pPr marL="360363" indent="-227013" eaLnBrk="1" hangingPunct="1">
              <a:lnSpc>
                <a:spcPct val="100000"/>
              </a:lnSpc>
              <a:spcBef>
                <a:spcPct val="45000"/>
              </a:spcBef>
              <a:spcAft>
                <a:spcPct val="60000"/>
              </a:spcAft>
              <a:buFontTx/>
              <a:buChar char="-"/>
            </a:pPr>
            <a:r>
              <a:rPr lang="en-US" altLang="es-CL" dirty="0" smtClean="0">
                <a:latin typeface="Arial" panose="020B0604020202020204" pitchFamily="34" charset="0"/>
              </a:rPr>
              <a:t>Se </a:t>
            </a:r>
            <a:r>
              <a:rPr lang="en-US" altLang="es-CL" dirty="0" err="1" smtClean="0">
                <a:latin typeface="Arial" panose="020B0604020202020204" pitchFamily="34" charset="0"/>
              </a:rPr>
              <a:t>usan</a:t>
            </a:r>
            <a:r>
              <a:rPr lang="en-US" altLang="es-CL" dirty="0" smtClean="0">
                <a:latin typeface="Arial" panose="020B0604020202020204" pitchFamily="34" charset="0"/>
              </a:rPr>
              <a:t> </a:t>
            </a:r>
            <a:r>
              <a:rPr lang="en-US" altLang="es-CL" dirty="0" err="1" smtClean="0">
                <a:latin typeface="Arial" panose="020B0604020202020204" pitchFamily="34" charset="0"/>
              </a:rPr>
              <a:t>p</a:t>
            </a:r>
            <a:r>
              <a:rPr lang="en-US" altLang="es-CL" sz="2400" dirty="0" err="1" smtClean="0">
                <a:latin typeface="Arial" panose="020B0604020202020204" pitchFamily="34" charset="0"/>
              </a:rPr>
              <a:t>rácticas</a:t>
            </a:r>
            <a:r>
              <a:rPr lang="en-US" altLang="es-CL" sz="2400" dirty="0" smtClean="0">
                <a:latin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</a:rPr>
              <a:t>colaborativas</a:t>
            </a:r>
            <a:r>
              <a:rPr lang="en-US" altLang="es-CL" sz="2400" dirty="0" smtClean="0">
                <a:latin typeface="Arial" panose="020B0604020202020204" pitchFamily="34" charset="0"/>
              </a:rPr>
              <a:t>, </a:t>
            </a:r>
            <a:r>
              <a:rPr lang="en-US" altLang="es-CL" sz="2400" dirty="0" err="1" smtClean="0">
                <a:latin typeface="Arial" panose="020B0604020202020204" pitchFamily="34" charset="0"/>
              </a:rPr>
              <a:t>por</a:t>
            </a:r>
            <a:r>
              <a:rPr lang="en-US" altLang="es-CL" sz="2400" dirty="0" smtClean="0">
                <a:latin typeface="Arial" panose="020B0604020202020204" pitchFamily="34" charset="0"/>
              </a:rPr>
              <a:t> </a:t>
            </a:r>
            <a:r>
              <a:rPr lang="en-US" altLang="es-CL" sz="2400" dirty="0" err="1" smtClean="0">
                <a:latin typeface="Arial" panose="020B0604020202020204" pitchFamily="34" charset="0"/>
              </a:rPr>
              <a:t>ej</a:t>
            </a:r>
            <a:r>
              <a:rPr lang="en-US" altLang="es-CL" sz="2400" dirty="0" smtClean="0">
                <a:latin typeface="Arial" panose="020B0604020202020204" pitchFamily="34" charset="0"/>
              </a:rPr>
              <a:t>.: pair-programming, pair- design, pair-review, etc.</a:t>
            </a:r>
          </a:p>
          <a:p>
            <a:pPr marL="360363" indent="-227013" eaLnBrk="1" hangingPunct="1">
              <a:lnSpc>
                <a:spcPct val="100000"/>
              </a:lnSpc>
              <a:spcBef>
                <a:spcPct val="45000"/>
              </a:spcBef>
              <a:spcAft>
                <a:spcPct val="60000"/>
              </a:spcAft>
              <a:buFontTx/>
              <a:buChar char="-"/>
            </a:pPr>
            <a:r>
              <a:rPr lang="es-CL" altLang="es-CL" dirty="0" smtClean="0">
                <a:latin typeface="Arial" panose="020B0604020202020204" pitchFamily="34" charset="0"/>
              </a:rPr>
              <a:t>Los equipos de trabajo son usualmente: </a:t>
            </a:r>
            <a:r>
              <a:rPr lang="es-CL" altLang="es-CL" b="1" i="1" dirty="0">
                <a:latin typeface="Arial" panose="020B0604020202020204" pitchFamily="34" charset="0"/>
              </a:rPr>
              <a:t>d</a:t>
            </a:r>
            <a:r>
              <a:rPr lang="es-CL" altLang="es-CL" b="1" i="1" dirty="0" smtClean="0">
                <a:latin typeface="Arial" panose="020B0604020202020204" pitchFamily="34" charset="0"/>
              </a:rPr>
              <a:t>emocráticos</a:t>
            </a:r>
            <a:r>
              <a:rPr lang="es-CL" altLang="es-CL" dirty="0" smtClean="0">
                <a:latin typeface="Arial" panose="020B0604020202020204" pitchFamily="34" charset="0"/>
              </a:rPr>
              <a:t> o </a:t>
            </a:r>
            <a:r>
              <a:rPr lang="es-CL" altLang="es-CL" b="1" i="1" dirty="0">
                <a:latin typeface="Arial" panose="020B0604020202020204" pitchFamily="34" charset="0"/>
              </a:rPr>
              <a:t>s</a:t>
            </a:r>
            <a:r>
              <a:rPr lang="es-CL" altLang="es-CL" b="1" i="1" dirty="0" smtClean="0">
                <a:latin typeface="Arial" panose="020B0604020202020204" pitchFamily="34" charset="0"/>
              </a:rPr>
              <a:t>upervisados</a:t>
            </a:r>
            <a:r>
              <a:rPr lang="es-CL" altLang="es-CL" b="1" dirty="0" smtClean="0">
                <a:latin typeface="Arial" panose="020B0604020202020204" pitchFamily="34" charset="0"/>
              </a:rPr>
              <a:t>.</a:t>
            </a:r>
            <a:endParaRPr lang="en-US" altLang="es-CL" sz="2400" b="1" dirty="0" smtClean="0">
              <a:latin typeface="Arial" panose="020B0604020202020204" pitchFamily="34" charset="0"/>
            </a:endParaRP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B7DB08-9220-440A-B8F7-28DD8D7C5E33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s-ES" altLang="es-CL" sz="1400" smtClean="0"/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6115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-36936"/>
            <a:ext cx="8079581" cy="1233688"/>
          </a:xfrm>
        </p:spPr>
        <p:txBody>
          <a:bodyPr/>
          <a:lstStyle/>
          <a:p>
            <a:pPr eaLnBrk="1" hangingPunct="1"/>
            <a:r>
              <a:rPr lang="es-CL" altLang="es-CL" sz="4000" dirty="0" smtClean="0">
                <a:latin typeface="Arial" panose="020B0604020202020204" pitchFamily="34" charset="0"/>
              </a:rPr>
              <a:t>Agile: Equipos Supervisados</a:t>
            </a:r>
            <a:endParaRPr lang="es-CL" altLang="es-CL" sz="1800" dirty="0" smtClean="0">
              <a:latin typeface="Arial" panose="020B0604020202020204" pitchFamily="34" charset="0"/>
            </a:endParaRP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41427"/>
            <a:ext cx="8537327" cy="4363837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s-CL" altLang="es-CL" sz="2400" dirty="0" smtClean="0">
                <a:latin typeface="Arial" panose="020B0604020202020204" pitchFamily="34" charset="0"/>
              </a:rPr>
              <a:t>El equipo es liderado por 2 personas:</a:t>
            </a:r>
          </a:p>
          <a:p>
            <a:pPr marL="357188" lvl="1" eaLnBrk="1" hangingPunct="1">
              <a:spcAft>
                <a:spcPct val="5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El </a:t>
            </a:r>
            <a:r>
              <a:rPr lang="es-CL" altLang="es-CL" sz="2000" b="1" i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team</a:t>
            </a:r>
            <a:r>
              <a:rPr lang="es-CL" altLang="es-CL" sz="20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leader</a:t>
            </a:r>
            <a:r>
              <a:rPr lang="es-CL" altLang="es-CL" sz="2000" b="1" dirty="0" smtClean="0">
                <a:latin typeface="Arial" panose="020B0604020202020204" pitchFamily="34" charset="0"/>
              </a:rPr>
              <a:t> </a:t>
            </a:r>
            <a:r>
              <a:rPr lang="es-CL" altLang="es-CL" sz="2000" dirty="0" smtClean="0">
                <a:latin typeface="Arial" panose="020B0604020202020204" pitchFamily="34" charset="0"/>
              </a:rPr>
              <a:t>es responsable de las labores/decisiones técnicas.</a:t>
            </a:r>
          </a:p>
          <a:p>
            <a:pPr marL="357188" lvl="1" eaLnBrk="1" hangingPunct="1">
              <a:spcAft>
                <a:spcPct val="50000"/>
              </a:spcAft>
              <a:buFont typeface="Arial" panose="020B0604020202020204" pitchFamily="34" charset="0"/>
              <a:buChar char="-"/>
            </a:pPr>
            <a:r>
              <a:rPr lang="es-CL" altLang="es-CL" sz="2000" dirty="0" smtClean="0">
                <a:latin typeface="Arial" panose="020B0604020202020204" pitchFamily="34" charset="0"/>
              </a:rPr>
              <a:t>El </a:t>
            </a:r>
            <a:r>
              <a:rPr lang="es-CL" altLang="es-CL" sz="2000" b="1" i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team</a:t>
            </a:r>
            <a:r>
              <a:rPr lang="es-CL" altLang="es-CL" sz="2000" b="1" i="1" dirty="0" smtClean="0">
                <a:solidFill>
                  <a:schemeClr val="tx2"/>
                </a:solidFill>
                <a:latin typeface="Arial" panose="020B0604020202020204" pitchFamily="34" charset="0"/>
              </a:rPr>
              <a:t> manager</a:t>
            </a:r>
            <a:r>
              <a:rPr lang="es-CL" altLang="es-CL" sz="2000" b="1" dirty="0" smtClean="0">
                <a:latin typeface="Arial" panose="020B0604020202020204" pitchFamily="34" charset="0"/>
              </a:rPr>
              <a:t> </a:t>
            </a:r>
            <a:r>
              <a:rPr lang="es-CL" altLang="es-CL" sz="2000" dirty="0" smtClean="0">
                <a:latin typeface="Arial" panose="020B0604020202020204" pitchFamily="34" charset="0"/>
              </a:rPr>
              <a:t>es responsable del presupuesto, planificación, y seguimiento del proyecto (decisiones políticas).</a:t>
            </a:r>
          </a:p>
        </p:txBody>
      </p:sp>
      <p:pic>
        <p:nvPicPr>
          <p:cNvPr id="1065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450"/>
            <a:ext cx="1584747" cy="174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212976"/>
            <a:ext cx="55053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46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B77205-B7A8-4578-BCCE-6D87A7AA22E8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s-ES" altLang="es-CL" sz="1400" smtClean="0"/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340768"/>
            <a:ext cx="6524365" cy="547278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ct val="40000"/>
              </a:spcAft>
            </a:pPr>
            <a:r>
              <a:rPr lang="es-CL" altLang="es-CL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Ventajas: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ct val="50000"/>
              </a:spcBef>
              <a:spcAft>
                <a:spcPct val="40000"/>
              </a:spcAft>
              <a:buFont typeface="Arial" panose="020B0604020202020204" pitchFamily="34" charset="0"/>
              <a:buChar char="-"/>
            </a:pPr>
            <a:r>
              <a:rPr lang="es-CL" altLang="es-CL" sz="2400" dirty="0" smtClean="0">
                <a:latin typeface="Arial" panose="020B0604020202020204" pitchFamily="34" charset="0"/>
              </a:rPr>
              <a:t>Tanto el </a:t>
            </a:r>
            <a:r>
              <a:rPr lang="es-CL" altLang="es-CL" sz="2400" i="1" dirty="0" err="1" smtClean="0">
                <a:latin typeface="Arial" panose="020B0604020202020204" pitchFamily="34" charset="0"/>
              </a:rPr>
              <a:t>team</a:t>
            </a:r>
            <a:r>
              <a:rPr lang="es-CL" altLang="es-CL" sz="2400" i="1" dirty="0" smtClean="0">
                <a:latin typeface="Arial" panose="020B0604020202020204" pitchFamily="34" charset="0"/>
              </a:rPr>
              <a:t> leader</a:t>
            </a:r>
            <a:r>
              <a:rPr lang="es-CL" altLang="es-CL" sz="2400" dirty="0" smtClean="0">
                <a:latin typeface="Arial" panose="020B0604020202020204" pitchFamily="34" charset="0"/>
              </a:rPr>
              <a:t>, como el </a:t>
            </a:r>
            <a:r>
              <a:rPr lang="es-CL" altLang="es-CL" sz="2400" i="1" dirty="0" err="1" smtClean="0">
                <a:latin typeface="Arial" panose="020B0604020202020204" pitchFamily="34" charset="0"/>
              </a:rPr>
              <a:t>team</a:t>
            </a:r>
            <a:r>
              <a:rPr lang="es-CL" altLang="es-CL" sz="2400" i="1" dirty="0" smtClean="0">
                <a:latin typeface="Arial" panose="020B0604020202020204" pitchFamily="34" charset="0"/>
              </a:rPr>
              <a:t> manager</a:t>
            </a:r>
            <a:r>
              <a:rPr lang="es-CL" altLang="es-CL" sz="2400" dirty="0" smtClean="0">
                <a:latin typeface="Arial" panose="020B0604020202020204" pitchFamily="34" charset="0"/>
              </a:rPr>
              <a:t> </a:t>
            </a:r>
            <a:r>
              <a:rPr lang="es-C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pueden especializarse</a:t>
            </a:r>
            <a:r>
              <a:rPr lang="es-CL" altLang="es-CL" sz="2400" dirty="0" smtClean="0">
                <a:latin typeface="Arial" panose="020B0604020202020204" pitchFamily="34" charset="0"/>
              </a:rPr>
              <a:t>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ct val="50000"/>
              </a:spcBef>
              <a:spcAft>
                <a:spcPct val="40000"/>
              </a:spcAft>
              <a:buFont typeface="Arial" panose="020B0604020202020204" pitchFamily="34" charset="0"/>
              <a:buChar char="-"/>
            </a:pPr>
            <a:r>
              <a:rPr lang="es-CL" altLang="es-CL" sz="2400" dirty="0" smtClean="0">
                <a:latin typeface="Arial" panose="020B0604020202020204" pitchFamily="34" charset="0"/>
              </a:rPr>
              <a:t>Uno puede </a:t>
            </a:r>
            <a:r>
              <a:rPr lang="es-C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asumir responsabilidades del otro</a:t>
            </a:r>
            <a:r>
              <a:rPr lang="es-CL" altLang="es-CL" sz="2400" dirty="0" smtClean="0">
                <a:latin typeface="Arial" panose="020B0604020202020204" pitchFamily="34" charset="0"/>
              </a:rPr>
              <a:t>, en caso de ser necesario </a:t>
            </a:r>
            <a:r>
              <a:rPr lang="es-CL" altLang="es-CL" sz="2000" dirty="0" smtClean="0">
                <a:latin typeface="Arial" panose="020B0604020202020204" pitchFamily="34" charset="0"/>
              </a:rPr>
              <a:t>(por ejemplo, frente al retiro de uno de ellos).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ct val="50000"/>
              </a:spcBef>
              <a:spcAft>
                <a:spcPct val="40000"/>
              </a:spcAft>
              <a:buFont typeface="Arial" panose="020B0604020202020204" pitchFamily="34" charset="0"/>
              <a:buChar char="-"/>
            </a:pPr>
            <a:r>
              <a:rPr lang="es-CL" altLang="es-CL" sz="2400" dirty="0" smtClean="0">
                <a:latin typeface="Arial" panose="020B0604020202020204" pitchFamily="34" charset="0"/>
              </a:rPr>
              <a:t>Funciona bien, si la gente involucrada tiene mucha </a:t>
            </a:r>
            <a:r>
              <a:rPr lang="es-CL" altLang="es-CL" sz="2400" dirty="0" smtClean="0">
                <a:solidFill>
                  <a:schemeClr val="tx2"/>
                </a:solidFill>
                <a:latin typeface="Arial" panose="020B0604020202020204" pitchFamily="34" charset="0"/>
              </a:rPr>
              <a:t>experiencia, y profesionalismo.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ct val="50000"/>
              </a:spcBef>
              <a:spcAft>
                <a:spcPct val="40000"/>
              </a:spcAft>
              <a:buFont typeface="Arial" panose="020B0604020202020204" pitchFamily="34" charset="0"/>
              <a:buChar char="-"/>
            </a:pPr>
            <a:r>
              <a:rPr lang="es-CL" altLang="es-CL" sz="2400" dirty="0" smtClean="0">
                <a:latin typeface="Arial" panose="020B0604020202020204" pitchFamily="34" charset="0"/>
              </a:rPr>
              <a:t>Este enfoque puede mezclarse con el jerárquico, generando un modelo más sólido.</a:t>
            </a:r>
          </a:p>
        </p:txBody>
      </p:sp>
      <p:pic>
        <p:nvPicPr>
          <p:cNvPr id="1085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450"/>
            <a:ext cx="17176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85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76838"/>
            <a:ext cx="233997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-36936"/>
            <a:ext cx="8079581" cy="1233688"/>
          </a:xfrm>
        </p:spPr>
        <p:txBody>
          <a:bodyPr/>
          <a:lstStyle/>
          <a:p>
            <a:pPr eaLnBrk="1" hangingPunct="1"/>
            <a:r>
              <a:rPr lang="es-CL" altLang="es-CL" sz="4000" dirty="0" smtClean="0">
                <a:latin typeface="Arial" panose="020B0604020202020204" pitchFamily="34" charset="0"/>
              </a:rPr>
              <a:t>Agile: Equipos Supervisados</a:t>
            </a:r>
            <a:endParaRPr lang="es-CL" altLang="es-CL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35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338527-73D2-4630-87E4-7F52FEC1E79D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s-ES" altLang="es-CL" sz="1400" smtClean="0"/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673225"/>
            <a:ext cx="6630987" cy="49403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s-CL" altLang="es-CL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Desventajas:</a:t>
            </a:r>
          </a:p>
          <a:p>
            <a:pPr marL="273050" lvl="1" indent="-2730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s-CL" altLang="es-CL" dirty="0" smtClean="0">
                <a:latin typeface="Arial" panose="020B0604020202020204" pitchFamily="34" charset="0"/>
              </a:rPr>
              <a:t>Hay </a:t>
            </a:r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decisiones compartidas</a:t>
            </a:r>
            <a:r>
              <a:rPr lang="es-CL" altLang="es-CL" dirty="0" smtClean="0">
                <a:latin typeface="Arial" panose="020B0604020202020204" pitchFamily="34" charset="0"/>
              </a:rPr>
              <a:t>, que pertenecen tanto al área técnica, como a la gerencial.</a:t>
            </a:r>
          </a:p>
          <a:p>
            <a:pPr marL="273050" lvl="1" indent="-2730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s-CL" altLang="es-CL" dirty="0" smtClean="0">
                <a:latin typeface="Arial" panose="020B0604020202020204" pitchFamily="34" charset="0"/>
              </a:rPr>
              <a:t>Requiere un </a:t>
            </a:r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buen entendimiento</a:t>
            </a:r>
            <a:r>
              <a:rPr lang="es-CL" altLang="es-CL" dirty="0" smtClean="0">
                <a:latin typeface="Arial" panose="020B0604020202020204" pitchFamily="34" charset="0"/>
              </a:rPr>
              <a:t> entre el </a:t>
            </a:r>
            <a:r>
              <a:rPr lang="es-CL" altLang="es-CL" i="1" dirty="0" err="1" smtClean="0">
                <a:latin typeface="Arial" panose="020B0604020202020204" pitchFamily="34" charset="0"/>
              </a:rPr>
              <a:t>team</a:t>
            </a:r>
            <a:r>
              <a:rPr lang="es-CL" altLang="es-CL" i="1" dirty="0" smtClean="0">
                <a:latin typeface="Arial" panose="020B0604020202020204" pitchFamily="34" charset="0"/>
              </a:rPr>
              <a:t> leader</a:t>
            </a:r>
            <a:r>
              <a:rPr lang="es-CL" altLang="es-CL" dirty="0" smtClean="0">
                <a:latin typeface="Arial" panose="020B0604020202020204" pitchFamily="34" charset="0"/>
              </a:rPr>
              <a:t> y el </a:t>
            </a:r>
            <a:r>
              <a:rPr lang="es-CL" altLang="es-CL" i="1" dirty="0" err="1" smtClean="0">
                <a:latin typeface="Arial" panose="020B0604020202020204" pitchFamily="34" charset="0"/>
              </a:rPr>
              <a:t>team</a:t>
            </a:r>
            <a:r>
              <a:rPr lang="es-CL" altLang="es-CL" i="1" dirty="0" smtClean="0">
                <a:latin typeface="Arial" panose="020B0604020202020204" pitchFamily="34" charset="0"/>
              </a:rPr>
              <a:t> manager</a:t>
            </a:r>
            <a:r>
              <a:rPr lang="es-CL" altLang="es-CL" dirty="0" smtClean="0">
                <a:latin typeface="Arial" panose="020B0604020202020204" pitchFamily="34" charset="0"/>
              </a:rPr>
              <a:t>.</a:t>
            </a:r>
          </a:p>
          <a:p>
            <a:pPr marL="273050" lvl="1" indent="-273050"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es-CL" altLang="es-CL" dirty="0" smtClean="0">
                <a:latin typeface="Arial" panose="020B0604020202020204" pitchFamily="34" charset="0"/>
              </a:rPr>
              <a:t>…. además de un gran </a:t>
            </a:r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compromiso</a:t>
            </a:r>
            <a:r>
              <a:rPr lang="es-CL" altLang="es-CL" dirty="0" smtClean="0">
                <a:latin typeface="Arial" panose="020B0604020202020204" pitchFamily="34" charset="0"/>
              </a:rPr>
              <a:t> y </a:t>
            </a:r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profesionalismo de ambos</a:t>
            </a:r>
            <a:r>
              <a:rPr lang="es-CL" altLang="es-CL" dirty="0" smtClean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105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450"/>
            <a:ext cx="17176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05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4948238"/>
            <a:ext cx="197802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-36936"/>
            <a:ext cx="8079581" cy="1233688"/>
          </a:xfrm>
        </p:spPr>
        <p:txBody>
          <a:bodyPr/>
          <a:lstStyle/>
          <a:p>
            <a:pPr eaLnBrk="1" hangingPunct="1"/>
            <a:r>
              <a:rPr lang="es-CL" altLang="es-CL" sz="4000" dirty="0" smtClean="0">
                <a:latin typeface="Arial" panose="020B0604020202020204" pitchFamily="34" charset="0"/>
              </a:rPr>
              <a:t>Agile: Equipos Supervisados</a:t>
            </a:r>
            <a:endParaRPr lang="es-CL" altLang="es-CL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07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496944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s-CL" dirty="0" smtClean="0">
                <a:latin typeface="Arial" panose="020B0604020202020204" pitchFamily="34" charset="0"/>
              </a:rPr>
              <a:t>El </a:t>
            </a:r>
            <a:r>
              <a:rPr lang="en-US" altLang="es-CL" dirty="0" err="1" smtClean="0">
                <a:latin typeface="Arial" panose="020B0604020202020204" pitchFamily="34" charset="0"/>
              </a:rPr>
              <a:t>Proceso</a:t>
            </a:r>
            <a:r>
              <a:rPr lang="en-US" altLang="es-CL" dirty="0" smtClean="0">
                <a:latin typeface="Arial" panose="020B0604020202020204" pitchFamily="34" charset="0"/>
              </a:rPr>
              <a:t> de Software: </a:t>
            </a:r>
            <a:r>
              <a:rPr lang="en-US" altLang="es-CL" dirty="0" err="1">
                <a:latin typeface="Arial" panose="020B0604020202020204" pitchFamily="34" charset="0"/>
              </a:rPr>
              <a:t>A</a:t>
            </a:r>
            <a:r>
              <a:rPr lang="en-US" altLang="es-CL" dirty="0" err="1" smtClean="0">
                <a:latin typeface="Arial" panose="020B0604020202020204" pitchFamily="34" charset="0"/>
              </a:rPr>
              <a:t>lternativas</a:t>
            </a:r>
            <a:endParaRPr lang="en-US" altLang="es-CL" dirty="0" smtClean="0">
              <a:latin typeface="Arial" panose="020B0604020202020204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556792"/>
            <a:ext cx="8065021" cy="4967833"/>
          </a:xfrm>
        </p:spPr>
        <p:txBody>
          <a:bodyPr/>
          <a:lstStyle/>
          <a:p>
            <a:pPr marL="360363" indent="-360363" eaLnBrk="1" hangingPunct="1">
              <a:spcBef>
                <a:spcPts val="600"/>
              </a:spcBef>
              <a:spcAft>
                <a:spcPts val="2400"/>
              </a:spcAft>
            </a:pPr>
            <a:r>
              <a:rPr lang="en-US" altLang="es-CL" dirty="0" smtClean="0">
                <a:latin typeface="Arial" panose="020B0604020202020204" pitchFamily="34" charset="0"/>
              </a:rPr>
              <a:t>¿</a:t>
            </a:r>
            <a:r>
              <a:rPr lang="en-US" altLang="es-CL" sz="3000" dirty="0" err="1" smtClean="0">
                <a:latin typeface="Arial" panose="020B0604020202020204" pitchFamily="34" charset="0"/>
              </a:rPr>
              <a:t>Cascada</a:t>
            </a:r>
            <a:r>
              <a:rPr lang="en-US" altLang="es-CL" sz="3000" dirty="0" smtClean="0">
                <a:latin typeface="Arial" panose="020B0604020202020204" pitchFamily="34" charset="0"/>
              </a:rPr>
              <a:t>?</a:t>
            </a:r>
          </a:p>
          <a:p>
            <a:pPr marL="360363" indent="-360363" eaLnBrk="1" hangingPunct="1">
              <a:spcBef>
                <a:spcPts val="600"/>
              </a:spcBef>
              <a:spcAft>
                <a:spcPts val="2400"/>
              </a:spcAft>
            </a:pPr>
            <a:r>
              <a:rPr lang="en-US" altLang="es-CL" sz="3000" dirty="0" smtClean="0">
                <a:latin typeface="Arial" panose="020B0604020202020204" pitchFamily="34" charset="0"/>
              </a:rPr>
              <a:t>¿</a:t>
            </a:r>
            <a:r>
              <a:rPr lang="en-US" altLang="es-CL" sz="3000" dirty="0" err="1" smtClean="0">
                <a:latin typeface="Arial" panose="020B0604020202020204" pitchFamily="34" charset="0"/>
              </a:rPr>
              <a:t>Evolutivo</a:t>
            </a:r>
            <a:r>
              <a:rPr lang="en-US" altLang="es-CL" sz="3000" dirty="0" smtClean="0">
                <a:latin typeface="Arial" panose="020B0604020202020204" pitchFamily="34" charset="0"/>
              </a:rPr>
              <a:t>?</a:t>
            </a:r>
          </a:p>
          <a:p>
            <a:pPr marL="360363" indent="-360363" eaLnBrk="1" hangingPunct="1">
              <a:spcBef>
                <a:spcPts val="600"/>
              </a:spcBef>
              <a:spcAft>
                <a:spcPts val="2400"/>
              </a:spcAft>
            </a:pPr>
            <a:r>
              <a:rPr lang="en-US" altLang="es-CL" sz="3000" dirty="0" smtClean="0">
                <a:latin typeface="Arial" panose="020B0604020202020204" pitchFamily="34" charset="0"/>
              </a:rPr>
              <a:t>¿Incremental?</a:t>
            </a:r>
          </a:p>
          <a:p>
            <a:pPr marL="360363" indent="-360363" eaLnBrk="1" hangingPunct="1">
              <a:spcBef>
                <a:spcPts val="600"/>
              </a:spcBef>
              <a:spcAft>
                <a:spcPts val="2400"/>
              </a:spcAft>
            </a:pPr>
            <a:r>
              <a:rPr lang="es-CL" altLang="es-CL" sz="3000" dirty="0" smtClean="0">
                <a:latin typeface="Arial" panose="020B0604020202020204" pitchFamily="34" charset="0"/>
              </a:rPr>
              <a:t>¿Ágil?</a:t>
            </a:r>
            <a:endParaRPr lang="en-US" altLang="es-CL" sz="3000" dirty="0" smtClean="0">
              <a:latin typeface="Arial" panose="020B0604020202020204" pitchFamily="34" charset="0"/>
            </a:endParaRPr>
          </a:p>
          <a:p>
            <a:pPr marL="360363" indent="-360363" eaLnBrk="1" hangingPunct="1">
              <a:spcBef>
                <a:spcPts val="600"/>
              </a:spcBef>
              <a:spcAft>
                <a:spcPts val="2400"/>
              </a:spcAft>
            </a:pPr>
            <a:r>
              <a:rPr lang="en-US" altLang="es-CL" sz="3000" dirty="0" smtClean="0">
                <a:latin typeface="Arial" panose="020B0604020202020204" pitchFamily="34" charset="0"/>
              </a:rPr>
              <a:t>¿</a:t>
            </a:r>
            <a:r>
              <a:rPr lang="en-US" altLang="es-CL" sz="3000" dirty="0" err="1" smtClean="0">
                <a:latin typeface="Arial" panose="020B0604020202020204" pitchFamily="34" charset="0"/>
              </a:rPr>
              <a:t>Cuáles</a:t>
            </a:r>
            <a:r>
              <a:rPr lang="en-US" altLang="es-CL" sz="3000" dirty="0" smtClean="0">
                <a:latin typeface="Arial" panose="020B0604020202020204" pitchFamily="34" charset="0"/>
              </a:rPr>
              <a:t> son </a:t>
            </a:r>
            <a:r>
              <a:rPr lang="en-US" altLang="es-CL" sz="3000" dirty="0" err="1" smtClean="0">
                <a:latin typeface="Arial" panose="020B0604020202020204" pitchFamily="34" charset="0"/>
              </a:rPr>
              <a:t>los</a:t>
            </a:r>
            <a:r>
              <a:rPr lang="en-US" altLang="es-CL" sz="3000" dirty="0" smtClean="0">
                <a:latin typeface="Arial" panose="020B0604020202020204" pitchFamily="34" charset="0"/>
              </a:rPr>
              <a:t> </a:t>
            </a:r>
            <a:r>
              <a:rPr lang="en-US" altLang="es-CL" sz="3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productos</a:t>
            </a:r>
            <a:r>
              <a:rPr lang="en-US" altLang="es-CL" sz="3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s-CL" sz="3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intermedios</a:t>
            </a:r>
            <a:r>
              <a:rPr lang="en-US" altLang="es-CL" sz="3000" dirty="0" smtClean="0">
                <a:solidFill>
                  <a:schemeClr val="tx2"/>
                </a:solidFill>
                <a:latin typeface="Arial" panose="020B0604020202020204" pitchFamily="34" charset="0"/>
              </a:rPr>
              <a:t>?</a:t>
            </a:r>
          </a:p>
          <a:p>
            <a:pPr marL="360363" indent="-360363" eaLnBrk="1" hangingPunct="1">
              <a:spcBef>
                <a:spcPts val="600"/>
              </a:spcBef>
              <a:spcAft>
                <a:spcPts val="2400"/>
              </a:spcAft>
            </a:pPr>
            <a:r>
              <a:rPr lang="en-US" altLang="es-CL" sz="3000" dirty="0" smtClean="0">
                <a:latin typeface="Arial" panose="020B0604020202020204" pitchFamily="34" charset="0"/>
              </a:rPr>
              <a:t>¿</a:t>
            </a:r>
            <a:r>
              <a:rPr lang="en-US" altLang="es-CL" sz="3000" dirty="0" err="1" smtClean="0">
                <a:latin typeface="Arial" panose="020B0604020202020204" pitchFamily="34" charset="0"/>
              </a:rPr>
              <a:t>Cómo</a:t>
            </a:r>
            <a:r>
              <a:rPr lang="en-US" altLang="es-CL" sz="3000" dirty="0" smtClean="0">
                <a:latin typeface="Arial" panose="020B0604020202020204" pitchFamily="34" charset="0"/>
              </a:rPr>
              <a:t> </a:t>
            </a:r>
            <a:r>
              <a:rPr lang="en-US" altLang="es-CL" sz="3000" dirty="0" smtClean="0">
                <a:solidFill>
                  <a:schemeClr val="tx2"/>
                </a:solidFill>
                <a:latin typeface="Arial" panose="020B0604020202020204" pitchFamily="34" charset="0"/>
              </a:rPr>
              <a:t>se </a:t>
            </a:r>
            <a:r>
              <a:rPr lang="en-US" altLang="es-CL" sz="3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integran</a:t>
            </a:r>
            <a:r>
              <a:rPr lang="en-US" altLang="es-CL" sz="3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s-CL" sz="3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los</a:t>
            </a:r>
            <a:r>
              <a:rPr lang="en-US" altLang="es-CL" sz="3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s-CL" sz="3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productos</a:t>
            </a:r>
            <a:r>
              <a:rPr lang="en-US" altLang="es-CL" sz="3000" dirty="0" smtClean="0">
                <a:latin typeface="Arial" panose="020B0604020202020204" pitchFamily="34" charset="0"/>
              </a:rPr>
              <a:t> de </a:t>
            </a:r>
            <a:r>
              <a:rPr lang="en-US" altLang="es-CL" sz="3000" dirty="0" err="1" smtClean="0">
                <a:latin typeface="Arial" panose="020B0604020202020204" pitchFamily="34" charset="0"/>
              </a:rPr>
              <a:t>los</a:t>
            </a:r>
            <a:r>
              <a:rPr lang="en-US" altLang="es-CL" sz="3000" dirty="0" smtClean="0">
                <a:latin typeface="Arial" panose="020B0604020202020204" pitchFamily="34" charset="0"/>
              </a:rPr>
              <a:t> </a:t>
            </a:r>
            <a:r>
              <a:rPr lang="en-US" altLang="es-CL" sz="3000" dirty="0" err="1" smtClean="0">
                <a:latin typeface="Arial" panose="020B0604020202020204" pitchFamily="34" charset="0"/>
              </a:rPr>
              <a:t>subproyectos</a:t>
            </a:r>
            <a:r>
              <a:rPr lang="en-US" altLang="es-CL" sz="3000" dirty="0" smtClean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C6F39A-13BF-4666-996A-EA8B1248F560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ES" altLang="es-CL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159"/>
            <a:ext cx="8079581" cy="1115585"/>
          </a:xfrm>
          <a:noFill/>
        </p:spPr>
        <p:txBody>
          <a:bodyPr lIns="90488" tIns="44450" rIns="90488" bIns="44450"/>
          <a:lstStyle/>
          <a:p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Preguntas interesantes….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67544" y="1214438"/>
            <a:ext cx="8533581" cy="5572125"/>
          </a:xfrm>
          <a:noFill/>
        </p:spPr>
        <p:txBody>
          <a:bodyPr lIns="90488" tIns="44450" rIns="90488" bIns="44450"/>
          <a:lstStyle/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el </a:t>
            </a:r>
            <a:r>
              <a:rPr lang="es-ES_tradnl" alt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 está poco claro, ¿qué proceso uso?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s-ES_tradnl" alt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el problema está muy claro y acotado, ¿qué uso?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s-ES_tradnl" alt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 el</a:t>
            </a: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problema es grande, ¿qué uso?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el problema es chico, ¿qué uso?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mi empresa ya tiene un modelo de desarrollo, ¿qué uso?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el sistema tiene muchas interfaces de usuario, ¿qué uso?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mi gente tiene poca capacidad para adaptarse a nuevos métodos de desarrollo, ¿qué uso?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2898"/>
            <a:ext cx="8928992" cy="12012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es-CL" dirty="0" smtClean="0">
                <a:latin typeface="Arial" panose="020B0604020202020204" pitchFamily="34" charset="0"/>
              </a:rPr>
              <a:t>¿</a:t>
            </a:r>
            <a:r>
              <a:rPr lang="en-US" altLang="es-CL" dirty="0" err="1">
                <a:latin typeface="Arial" panose="020B0604020202020204" pitchFamily="34" charset="0"/>
              </a:rPr>
              <a:t>Cuál</a:t>
            </a:r>
            <a:r>
              <a:rPr lang="en-US" altLang="es-CL" dirty="0">
                <a:latin typeface="Arial" panose="020B0604020202020204" pitchFamily="34" charset="0"/>
              </a:rPr>
              <a:t> </a:t>
            </a:r>
            <a:r>
              <a:rPr lang="en-US" altLang="es-CL" dirty="0" err="1" smtClean="0">
                <a:latin typeface="Arial" panose="020B0604020202020204" pitchFamily="34" charset="0"/>
              </a:rPr>
              <a:t>modelo</a:t>
            </a:r>
            <a:r>
              <a:rPr lang="en-US" altLang="es-CL" dirty="0" smtClean="0">
                <a:latin typeface="Arial" panose="020B0604020202020204" pitchFamily="34" charset="0"/>
              </a:rPr>
              <a:t> </a:t>
            </a:r>
            <a:r>
              <a:rPr lang="en-US" altLang="es-CL" dirty="0">
                <a:latin typeface="Arial" panose="020B0604020202020204" pitchFamily="34" charset="0"/>
              </a:rPr>
              <a:t>de </a:t>
            </a:r>
            <a:r>
              <a:rPr lang="en-US" altLang="es-CL" dirty="0" err="1" smtClean="0">
                <a:latin typeface="Arial" panose="020B0604020202020204" pitchFamily="34" charset="0"/>
              </a:rPr>
              <a:t>desarrollo</a:t>
            </a:r>
            <a:r>
              <a:rPr lang="en-US" altLang="es-CL" dirty="0" smtClean="0">
                <a:latin typeface="Arial" panose="020B0604020202020204" pitchFamily="34" charset="0"/>
              </a:rPr>
              <a:t> </a:t>
            </a:r>
            <a:r>
              <a:rPr lang="en-US" altLang="es-CL" dirty="0" err="1" smtClean="0">
                <a:latin typeface="Arial" panose="020B0604020202020204" pitchFamily="34" charset="0"/>
              </a:rPr>
              <a:t>debo</a:t>
            </a:r>
            <a:r>
              <a:rPr lang="en-US" altLang="es-CL" dirty="0" smtClean="0">
                <a:latin typeface="Arial" panose="020B0604020202020204" pitchFamily="34" charset="0"/>
              </a:rPr>
              <a:t> </a:t>
            </a:r>
            <a:r>
              <a:rPr lang="en-US" altLang="es-CL" dirty="0" err="1" smtClean="0">
                <a:latin typeface="Arial" panose="020B0604020202020204" pitchFamily="34" charset="0"/>
              </a:rPr>
              <a:t>escoger</a:t>
            </a:r>
            <a:r>
              <a:rPr lang="en-US" altLang="es-CL" dirty="0" smtClean="0">
                <a:latin typeface="Arial" panose="020B0604020202020204" pitchFamily="34" charset="0"/>
              </a:rPr>
              <a:t>?…</a:t>
            </a:r>
            <a:endParaRPr lang="en-US" altLang="es-CL" dirty="0">
              <a:latin typeface="Arial" panose="020B0604020202020204" pitchFamily="34" charset="0"/>
            </a:endParaRP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797458-5072-429D-8CD7-20ADE4580DCF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s-ES" altLang="es-CL" sz="1400" smtClean="0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75" y="1472328"/>
            <a:ext cx="2267325" cy="165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RUP_Mo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5099"/>
            <a:ext cx="2592313" cy="195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1" y="3607578"/>
            <a:ext cx="2844843" cy="147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84921"/>
            <a:ext cx="3587689" cy="15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45224"/>
            <a:ext cx="411426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4189"/>
            <a:ext cx="2579357" cy="160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079581" cy="913243"/>
          </a:xfrm>
          <a:noFill/>
        </p:spPr>
        <p:txBody>
          <a:bodyPr lIns="90488" tIns="44450" rIns="90488" bIns="44450"/>
          <a:lstStyle/>
          <a:p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78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287072" cy="5373216"/>
          </a:xfrm>
          <a:noFill/>
        </p:spPr>
        <p:txBody>
          <a:bodyPr lIns="90488" tIns="44450" rIns="90488" bIns="44450">
            <a:normAutofit/>
          </a:bodyPr>
          <a:lstStyle/>
          <a:p>
            <a:pPr marL="227013" indent="-227013" algn="just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-"/>
            </a:pP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software 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ser </a:t>
            </a:r>
            <a:r>
              <a:rPr lang="es-ES_tradnl" altLang="es-CL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guiado por un proceso</a:t>
            </a: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como forma de disciplinar, organizar y </a:t>
            </a:r>
            <a:r>
              <a:rPr lang="es-ES_tradnl" altLang="es-C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gerenciar</a:t>
            </a: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las actividades.</a:t>
            </a:r>
          </a:p>
          <a:p>
            <a:pPr marL="227013" indent="-227013" algn="just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-"/>
            </a:pP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modelo debe ser </a:t>
            </a:r>
            <a:r>
              <a:rPr lang="es-ES_tradnl" altLang="es-CL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definido para la organización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adaptado a cada proyecto en particular.</a:t>
            </a:r>
          </a:p>
          <a:p>
            <a:pPr marL="227013" indent="-227013" algn="just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-"/>
            </a:pP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deben cumplirse en el proceso de desarrollo 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básicamente 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que establece el modelo en cascada.</a:t>
            </a:r>
          </a:p>
          <a:p>
            <a:pPr marL="227013" indent="-227013" algn="just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-"/>
            </a:pP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_tradnl" altLang="es-C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debe ser lo suficientemente </a:t>
            </a:r>
            <a:r>
              <a:rPr lang="es-ES_tradnl" altLang="es-CL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como para incorporar el principio de </a:t>
            </a:r>
            <a:r>
              <a:rPr lang="es-ES_tradnl" altLang="es-C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ANTICIPACION AL CAMBIO</a:t>
            </a:r>
            <a:r>
              <a:rPr lang="es-ES_tradnl" alt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3000"/>
              </a:spcBef>
            </a:pPr>
            <a:endParaRPr lang="es-ES_tradnl" altLang="es-CL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7179"/>
            <a:ext cx="8079581" cy="1057259"/>
          </a:xfrm>
          <a:noFill/>
        </p:spPr>
        <p:txBody>
          <a:bodyPr lIns="90488" tIns="44450" rIns="90488" bIns="44450"/>
          <a:lstStyle/>
          <a:p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 (cont...)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11561" y="1484784"/>
            <a:ext cx="8318128" cy="5016029"/>
          </a:xfrm>
          <a:noFill/>
        </p:spPr>
        <p:txBody>
          <a:bodyPr lIns="90488" tIns="44450" rIns="90488" bIns="44450">
            <a:normAutofit/>
          </a:bodyPr>
          <a:lstStyle/>
          <a:p>
            <a:pPr marL="227013" indent="-227013" algn="just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-"/>
            </a:pPr>
            <a:r>
              <a:rPr lang="es-ES_tradnl" altLang="es-CL" dirty="0">
                <a:latin typeface="Arial" panose="020B0604020202020204" pitchFamily="34" charset="0"/>
                <a:cs typeface="Arial" panose="020B0604020202020204" pitchFamily="34" charset="0"/>
              </a:rPr>
              <a:t>Un modelo incremental, con entregas parciales al usuario </a:t>
            </a:r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_tradnl" altLang="es-CL" dirty="0">
                <a:latin typeface="Arial" panose="020B0604020202020204" pitchFamily="34" charset="0"/>
                <a:cs typeface="Arial" panose="020B0604020202020204" pitchFamily="34" charset="0"/>
              </a:rPr>
              <a:t>ajusta a la mayoría de los proyectos.</a:t>
            </a:r>
          </a:p>
          <a:p>
            <a:pPr marL="227013" indent="-227013" algn="just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-"/>
            </a:pPr>
            <a:r>
              <a:rPr lang="es-ES_tradnl" altLang="es-CL" dirty="0">
                <a:latin typeface="Arial" panose="020B0604020202020204" pitchFamily="34" charset="0"/>
                <a:cs typeface="Arial" panose="020B0604020202020204" pitchFamily="34" charset="0"/>
              </a:rPr>
              <a:t>Para los productos que así lo ameriten, </a:t>
            </a:r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se debe realizar un análisis </a:t>
            </a:r>
            <a:r>
              <a:rPr lang="es-ES_tradnl" altLang="es-CL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riesgos 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(como en el modelo </a:t>
            </a:r>
            <a:r>
              <a:rPr lang="es-ES_tradnl" altLang="es-CL" sz="2000" dirty="0">
                <a:latin typeface="Arial" panose="020B0604020202020204" pitchFamily="34" charset="0"/>
                <a:cs typeface="Arial" panose="020B0604020202020204" pitchFamily="34" charset="0"/>
              </a:rPr>
              <a:t>espiral).</a:t>
            </a:r>
            <a:endParaRPr lang="es-ES_tradnl" alt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471569" cy="1658198"/>
          </a:xfrm>
        </p:spPr>
        <p:txBody>
          <a:bodyPr/>
          <a:lstStyle/>
          <a:p>
            <a:r>
              <a:rPr lang="es-CL" b="1" dirty="0" smtClean="0"/>
              <a:t>Estrategias de Desarrollo de Producto</a:t>
            </a:r>
            <a:endParaRPr lang="en-U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632848" cy="49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289744"/>
            <a:ext cx="8143875" cy="990600"/>
          </a:xfrm>
          <a:noFill/>
        </p:spPr>
        <p:txBody>
          <a:bodyPr lIns="90488" tIns="44450" rIns="90488" bIns="44450"/>
          <a:lstStyle/>
          <a:p>
            <a:r>
              <a:rPr lang="es-ES_tradnl" altLang="es-CL" sz="4000" smtClean="0">
                <a:latin typeface="Arial" panose="020B0604020202020204" pitchFamily="34" charset="0"/>
                <a:cs typeface="Arial" panose="020B0604020202020204" pitchFamily="34" charset="0"/>
              </a:rPr>
              <a:t>IMPORTANTE de Considerar </a:t>
            </a:r>
          </a:p>
        </p:txBody>
      </p:sp>
      <p:sp>
        <p:nvSpPr>
          <p:cNvPr id="21507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98044" y="1628800"/>
            <a:ext cx="7715250" cy="48577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s-ES" altLang="es-C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Distancia al Cliente/Usuario:</a:t>
            </a:r>
          </a:p>
        </p:txBody>
      </p:sp>
      <p:sp>
        <p:nvSpPr>
          <p:cNvPr id="4" name="3 Elipse"/>
          <p:cNvSpPr/>
          <p:nvPr/>
        </p:nvSpPr>
        <p:spPr>
          <a:xfrm>
            <a:off x="1275882" y="2619400"/>
            <a:ext cx="1655762" cy="86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Clientes / Usuarios</a:t>
            </a:r>
          </a:p>
        </p:txBody>
      </p:sp>
      <p:sp>
        <p:nvSpPr>
          <p:cNvPr id="6" name="5 Elipse"/>
          <p:cNvSpPr/>
          <p:nvPr/>
        </p:nvSpPr>
        <p:spPr>
          <a:xfrm>
            <a:off x="3868269" y="2581300"/>
            <a:ext cx="2303463" cy="936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Equipo Desarrollador</a:t>
            </a:r>
          </a:p>
        </p:txBody>
      </p:sp>
      <p:sp>
        <p:nvSpPr>
          <p:cNvPr id="21510" name="6 CuadroTexto"/>
          <p:cNvSpPr txBox="1">
            <a:spLocks noChangeArrowheads="1"/>
          </p:cNvSpPr>
          <p:nvPr/>
        </p:nvSpPr>
        <p:spPr bwMode="auto">
          <a:xfrm>
            <a:off x="6387632" y="2906737"/>
            <a:ext cx="233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Esquema Tradicional</a:t>
            </a:r>
          </a:p>
        </p:txBody>
      </p:sp>
      <p:cxnSp>
        <p:nvCxnSpPr>
          <p:cNvPr id="9" name="8 Conector angular"/>
          <p:cNvCxnSpPr>
            <a:stCxn id="4" idx="6"/>
            <a:endCxn id="6" idx="2"/>
          </p:cNvCxnSpPr>
          <p:nvPr/>
        </p:nvCxnSpPr>
        <p:spPr>
          <a:xfrm flipV="1">
            <a:off x="2931644" y="3049612"/>
            <a:ext cx="936625" cy="15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1275882" y="4051325"/>
            <a:ext cx="1655762" cy="863600"/>
          </a:xfrm>
          <a:prstGeom prst="ellipse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Clientes / Usuarios</a:t>
            </a:r>
          </a:p>
        </p:txBody>
      </p:sp>
      <p:sp>
        <p:nvSpPr>
          <p:cNvPr id="11" name="10 Elipse"/>
          <p:cNvSpPr/>
          <p:nvPr/>
        </p:nvSpPr>
        <p:spPr>
          <a:xfrm>
            <a:off x="2715744" y="4013225"/>
            <a:ext cx="2305050" cy="936625"/>
          </a:xfrm>
          <a:prstGeom prst="ellipse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Equipo Desarrollador</a:t>
            </a:r>
          </a:p>
        </p:txBody>
      </p:sp>
      <p:sp>
        <p:nvSpPr>
          <p:cNvPr id="21514" name="11 CuadroTexto"/>
          <p:cNvSpPr txBox="1">
            <a:spLocks noChangeArrowheads="1"/>
          </p:cNvSpPr>
          <p:nvPr/>
        </p:nvSpPr>
        <p:spPr bwMode="auto">
          <a:xfrm>
            <a:off x="6054061" y="4121968"/>
            <a:ext cx="269922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>
                <a:latin typeface="Arial" panose="020B0604020202020204" pitchFamily="34" charset="0"/>
              </a:rPr>
              <a:t>Esquema Tradicional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 smtClean="0">
                <a:latin typeface="Arial" panose="020B0604020202020204" pitchFamily="34" charset="0"/>
              </a:rPr>
              <a:t>Mejorado (Incremental)</a:t>
            </a:r>
            <a:endParaRPr lang="es-CL" altLang="es-CL" sz="1800" dirty="0">
              <a:latin typeface="Arial" panose="020B0604020202020204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275882" y="5491187"/>
            <a:ext cx="1655762" cy="865188"/>
          </a:xfrm>
          <a:prstGeom prst="ellipse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8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Clientes / Usuarios</a:t>
            </a:r>
          </a:p>
        </p:txBody>
      </p:sp>
      <p:sp>
        <p:nvSpPr>
          <p:cNvPr id="15" name="14 Elipse"/>
          <p:cNvSpPr/>
          <p:nvPr/>
        </p:nvSpPr>
        <p:spPr>
          <a:xfrm>
            <a:off x="2068044" y="5453087"/>
            <a:ext cx="2303463" cy="936625"/>
          </a:xfrm>
          <a:prstGeom prst="ellipse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Equipo Desarrollador</a:t>
            </a:r>
          </a:p>
        </p:txBody>
      </p:sp>
      <p:sp>
        <p:nvSpPr>
          <p:cNvPr id="21517" name="15 CuadroTexto"/>
          <p:cNvSpPr txBox="1">
            <a:spLocks noChangeArrowheads="1"/>
          </p:cNvSpPr>
          <p:nvPr/>
        </p:nvSpPr>
        <p:spPr bwMode="auto">
          <a:xfrm>
            <a:off x="5837540" y="5592052"/>
            <a:ext cx="344015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 dirty="0">
                <a:latin typeface="Arial" panose="020B0604020202020204" pitchFamily="34" charset="0"/>
              </a:rPr>
              <a:t>Esquema Ágil </a:t>
            </a:r>
            <a:r>
              <a:rPr lang="es-CL" altLang="es-CL" sz="1800" dirty="0" smtClean="0">
                <a:latin typeface="Arial" panose="020B0604020202020204" pitchFamily="34" charset="0"/>
              </a:rPr>
              <a:t>(</a:t>
            </a:r>
            <a:r>
              <a:rPr lang="es-CL" altLang="es-CL" sz="1800" dirty="0" err="1" smtClean="0">
                <a:latin typeface="Arial" panose="020B0604020202020204" pitchFamily="34" charset="0"/>
              </a:rPr>
              <a:t>Scrum</a:t>
            </a:r>
            <a:r>
              <a:rPr lang="es-CL" altLang="es-CL" sz="1800" dirty="0" smtClean="0">
                <a:latin typeface="Arial" panose="020B0604020202020204" pitchFamily="34" charset="0"/>
              </a:rPr>
              <a:t>)</a:t>
            </a:r>
            <a:endParaRPr lang="es-CL" altLang="es-CL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400" dirty="0">
                <a:latin typeface="Arial" panose="020B0604020202020204" pitchFamily="34" charset="0"/>
              </a:rPr>
              <a:t>- Cliente dentro del Equipo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400" dirty="0">
                <a:latin typeface="Arial" panose="020B0604020202020204" pitchFamily="34" charset="0"/>
              </a:rPr>
              <a:t>- Equipo en el </a:t>
            </a:r>
            <a:r>
              <a:rPr lang="es-CL" altLang="es-CL" sz="1400" dirty="0" smtClean="0">
                <a:latin typeface="Arial" panose="020B0604020202020204" pitchFamily="34" charset="0"/>
              </a:rPr>
              <a:t>Instalaciones del Cliente</a:t>
            </a:r>
            <a:endParaRPr lang="es-CL" altLang="es-CL" sz="1400" dirty="0">
              <a:latin typeface="Arial" panose="020B0604020202020204" pitchFamily="34" charset="0"/>
            </a:endParaRPr>
          </a:p>
        </p:txBody>
      </p:sp>
      <p:sp>
        <p:nvSpPr>
          <p:cNvPr id="21518" name="16 CuadroTexto"/>
          <p:cNvSpPr txBox="1">
            <a:spLocks noChangeArrowheads="1"/>
          </p:cNvSpPr>
          <p:nvPr/>
        </p:nvSpPr>
        <p:spPr bwMode="auto">
          <a:xfrm>
            <a:off x="2931644" y="2754337"/>
            <a:ext cx="1081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L" altLang="es-CL" sz="1600">
                <a:latin typeface="Arial" panose="020B0604020202020204" pitchFamily="34" charset="0"/>
              </a:rPr>
              <a:t>Doc / prototipos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4591"/>
            <a:ext cx="8352927" cy="1658198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</a:t>
            </a:r>
            <a:r>
              <a:rPr lang="es-ES_tradnl" altLang="es-CL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Desarrollo: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99593" y="1484785"/>
            <a:ext cx="7558608" cy="5158904"/>
          </a:xfrm>
          <a:noFill/>
        </p:spPr>
        <p:txBody>
          <a:bodyPr lIns="90488" tIns="44450" rIns="90488" bIns="44450">
            <a:normAutofit lnSpcReduction="10000"/>
          </a:bodyPr>
          <a:lstStyle/>
          <a:p>
            <a:pPr marL="227013" lvl="2" indent="-227013">
              <a:lnSpc>
                <a:spcPct val="100000"/>
              </a:lnSpc>
              <a:spcBef>
                <a:spcPts val="2400"/>
              </a:spcBef>
            </a:pP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Fix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(~1960)</a:t>
            </a:r>
          </a:p>
          <a:p>
            <a:pPr marL="227013" lvl="2" indent="-227013">
              <a:lnSpc>
                <a:spcPct val="100000"/>
              </a:lnSpc>
              <a:spcBef>
                <a:spcPts val="2400"/>
              </a:spcBef>
            </a:pP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Waterfall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(~1970)</a:t>
            </a:r>
          </a:p>
          <a:p>
            <a:pPr marL="227013" lvl="2" indent="-227013">
              <a:lnSpc>
                <a:spcPct val="100000"/>
              </a:lnSpc>
              <a:spcBef>
                <a:spcPts val="2400"/>
              </a:spcBef>
            </a:pP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Incremental </a:t>
            </a: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(~1985)</a:t>
            </a:r>
          </a:p>
          <a:p>
            <a:pPr marL="227013" lvl="2" indent="-227013">
              <a:lnSpc>
                <a:spcPct val="100000"/>
              </a:lnSpc>
              <a:spcBef>
                <a:spcPts val="2400"/>
              </a:spcBef>
            </a:pP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Spiral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(~1988)</a:t>
            </a:r>
          </a:p>
          <a:p>
            <a:pPr marL="227013" lvl="2" indent="-227013">
              <a:lnSpc>
                <a:spcPct val="100000"/>
              </a:lnSpc>
              <a:spcBef>
                <a:spcPts val="2400"/>
              </a:spcBef>
            </a:pP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(~1992)</a:t>
            </a:r>
          </a:p>
          <a:p>
            <a:pPr marL="227013" lvl="2" indent="-227013">
              <a:lnSpc>
                <a:spcPct val="100000"/>
              </a:lnSpc>
              <a:spcBef>
                <a:spcPts val="2400"/>
              </a:spcBef>
            </a:pP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RUP (~1997) </a:t>
            </a:r>
          </a:p>
          <a:p>
            <a:pPr marL="227013" lvl="2" indent="-227013">
              <a:lnSpc>
                <a:spcPct val="100000"/>
              </a:lnSpc>
              <a:spcBef>
                <a:spcPts val="2400"/>
              </a:spcBef>
            </a:pP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WebE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(~1998)</a:t>
            </a:r>
          </a:p>
          <a:p>
            <a:pPr marL="227013" lvl="2" indent="-227013">
              <a:lnSpc>
                <a:spcPct val="100000"/>
              </a:lnSpc>
              <a:spcBef>
                <a:spcPts val="2400"/>
              </a:spcBef>
            </a:pPr>
            <a:r>
              <a:rPr lang="es-ES_tradnl" altLang="es-CL" dirty="0">
                <a:latin typeface="Arial" panose="020B0604020202020204" pitchFamily="34" charset="0"/>
                <a:cs typeface="Arial" panose="020B0604020202020204" pitchFamily="34" charset="0"/>
              </a:rPr>
              <a:t>Ágil </a:t>
            </a:r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(XP/</a:t>
            </a:r>
            <a:r>
              <a:rPr lang="es-ES_tradnl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r>
              <a:rPr lang="es-ES_tradnl" altLang="es-CL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altLang="es-CL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s-ES_tradnl" altLang="es-C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199x</a:t>
            </a:r>
            <a:r>
              <a:rPr lang="es-ES_tradnl" alt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7013" lvl="2" indent="-227013">
              <a:lnSpc>
                <a:spcPct val="100000"/>
              </a:lnSpc>
              <a:spcBef>
                <a:spcPts val="2400"/>
              </a:spcBef>
            </a:pPr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Ad hoc (post-agile: </a:t>
            </a:r>
            <a:r>
              <a:rPr lang="es-ES_tradnl" altLang="es-C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201x</a:t>
            </a:r>
            <a:r>
              <a:rPr lang="es-ES_tradnl" altLang="es-C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_tradnl" altLang="es-C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es-CL" sz="5400" b="1" dirty="0" smtClean="0"/>
              <a:t>Modelo de Cascada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009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87122" y="0"/>
            <a:ext cx="8079581" cy="1377994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altLang="es-CL" dirty="0" err="1" smtClean="0">
                <a:latin typeface="Arial" panose="020B0604020202020204" pitchFamily="34" charset="0"/>
              </a:rPr>
              <a:t>Waterfall</a:t>
            </a:r>
            <a:r>
              <a:rPr lang="es-ES_tradnl" altLang="es-CL" dirty="0" smtClean="0">
                <a:latin typeface="Arial" panose="020B0604020202020204" pitchFamily="34" charset="0"/>
              </a:rPr>
              <a:t> </a:t>
            </a:r>
            <a:r>
              <a:rPr lang="es-ES_tradnl" altLang="es-CL" dirty="0" err="1" smtClean="0">
                <a:latin typeface="Arial" panose="020B0604020202020204" pitchFamily="34" charset="0"/>
              </a:rPr>
              <a:t>Model</a:t>
            </a:r>
            <a:r>
              <a:rPr lang="es-ES_tradnl" altLang="es-CL" dirty="0" smtClean="0">
                <a:latin typeface="Arial" panose="020B0604020202020204" pitchFamily="34" charset="0"/>
              </a:rPr>
              <a:t>: Cascada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endParaRPr lang="es-ES_tradnl" altLang="es-CL" dirty="0" smtClean="0"/>
          </a:p>
          <a:p>
            <a:pPr eaLnBrk="1" hangingPunct="1">
              <a:lnSpc>
                <a:spcPct val="90000"/>
              </a:lnSpc>
            </a:pPr>
            <a:endParaRPr lang="es-ES_tradnl" altLang="es-CL" dirty="0" smtClean="0"/>
          </a:p>
          <a:p>
            <a:pPr eaLnBrk="1" hangingPunct="1">
              <a:lnSpc>
                <a:spcPct val="90000"/>
              </a:lnSpc>
            </a:pPr>
            <a:endParaRPr lang="es-ES_tradnl" altLang="es-CL" dirty="0" smtClean="0"/>
          </a:p>
          <a:p>
            <a:pPr eaLnBrk="1" hangingPunct="1">
              <a:lnSpc>
                <a:spcPct val="90000"/>
              </a:lnSpc>
            </a:pPr>
            <a:endParaRPr lang="es-ES_tradnl" altLang="es-CL" dirty="0" smtClean="0"/>
          </a:p>
          <a:p>
            <a:pPr eaLnBrk="1" hangingPunct="1">
              <a:lnSpc>
                <a:spcPct val="90000"/>
              </a:lnSpc>
            </a:pPr>
            <a:endParaRPr lang="es-ES_tradnl" altLang="es-CL" dirty="0" smtClean="0"/>
          </a:p>
          <a:p>
            <a:pPr eaLnBrk="1" hangingPunct="1">
              <a:lnSpc>
                <a:spcPct val="90000"/>
              </a:lnSpc>
            </a:pPr>
            <a:endParaRPr lang="es-ES_tradnl" altLang="es-CL" dirty="0" smtClean="0"/>
          </a:p>
          <a:p>
            <a:pPr lvl="4" eaLnBrk="1" hangingPunct="1">
              <a:lnSpc>
                <a:spcPct val="90000"/>
              </a:lnSpc>
            </a:pPr>
            <a:endParaRPr lang="es-ES_tradnl" altLang="es-CL" sz="3600" b="1" dirty="0" smtClean="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887594-DA2E-4C48-9857-F50EDCCFD0E6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ES" altLang="es-CL" sz="1400" smtClean="0"/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466815"/>
              </p:ext>
            </p:extLst>
          </p:nvPr>
        </p:nvGraphicFramePr>
        <p:xfrm>
          <a:off x="1996852" y="1377994"/>
          <a:ext cx="525780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5" name="Imagen de mapa de bits" r:id="rId4" imgW="3580952" imgH="2228571" progId="PBrush">
                  <p:embed/>
                </p:oleObj>
              </mc:Choice>
              <mc:Fallback>
                <p:oleObj name="Imagen de mapa de bits" r:id="rId4" imgW="3580952" imgH="2228571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852" y="1377994"/>
                        <a:ext cx="525780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51520" y="5044918"/>
            <a:ext cx="889248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s-ES" altLang="es-CL" sz="2400" i="1" dirty="0" smtClean="0">
                <a:latin typeface="Arial" panose="020B0604020202020204" pitchFamily="34" charset="0"/>
              </a:rPr>
              <a:t>Aunque </a:t>
            </a:r>
            <a:r>
              <a:rPr lang="es-ES" altLang="es-CL" sz="2400" i="1" dirty="0">
                <a:latin typeface="Arial" panose="020B0604020202020204" pitchFamily="34" charset="0"/>
              </a:rPr>
              <a:t>algo </a:t>
            </a:r>
            <a:r>
              <a:rPr lang="es-ES" altLang="es-CL" sz="2400" i="1" dirty="0" smtClean="0">
                <a:latin typeface="Arial" panose="020B0604020202020204" pitchFamily="34" charset="0"/>
              </a:rPr>
              <a:t>desprestigiado, Cascada </a:t>
            </a:r>
            <a:r>
              <a:rPr lang="es-ES" altLang="es-CL" sz="2400" i="1" dirty="0">
                <a:solidFill>
                  <a:schemeClr val="tx2"/>
                </a:solidFill>
                <a:latin typeface="Arial" panose="020B0604020202020204" pitchFamily="34" charset="0"/>
              </a:rPr>
              <a:t>continúa siendo usado</a:t>
            </a:r>
            <a:r>
              <a:rPr lang="es-ES" altLang="es-CL" sz="2400" i="1" dirty="0">
                <a:latin typeface="Arial" panose="020B0604020202020204" pitchFamily="34" charset="0"/>
              </a:rPr>
              <a:t> para visualizar las etapas de desarrollo </a:t>
            </a:r>
            <a:r>
              <a:rPr lang="es-ES" altLang="es-CL" sz="2000" i="1" dirty="0" smtClean="0">
                <a:latin typeface="Arial" panose="020B0604020202020204" pitchFamily="34" charset="0"/>
              </a:rPr>
              <a:t>(indica cómo </a:t>
            </a:r>
            <a:r>
              <a:rPr lang="es-ES" altLang="es-CL" sz="2000" i="1" dirty="0">
                <a:latin typeface="Arial" panose="020B0604020202020204" pitchFamily="34" charset="0"/>
              </a:rPr>
              <a:t>debería avanzarse</a:t>
            </a:r>
            <a:r>
              <a:rPr lang="es-ES" altLang="es-CL" sz="2000" i="1" dirty="0" smtClean="0">
                <a:latin typeface="Arial" panose="020B0604020202020204" pitchFamily="34" charset="0"/>
              </a:rPr>
              <a:t>?).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s-ES" altLang="es-CL" sz="2400" i="1" dirty="0" smtClean="0">
                <a:latin typeface="Arial" panose="020B0604020202020204" pitchFamily="34" charset="0"/>
              </a:rPr>
              <a:t>Funciona </a:t>
            </a:r>
            <a:r>
              <a:rPr lang="es-ES" altLang="es-CL" sz="2400" i="1" dirty="0">
                <a:latin typeface="Arial" panose="020B0604020202020204" pitchFamily="34" charset="0"/>
              </a:rPr>
              <a:t>bien si </a:t>
            </a:r>
            <a:r>
              <a:rPr lang="es-ES" altLang="es-CL" sz="2400" i="1" dirty="0" smtClean="0">
                <a:latin typeface="Arial" panose="020B0604020202020204" pitchFamily="34" charset="0"/>
              </a:rPr>
              <a:t>hay baja incertidumbre en el proyecto.</a:t>
            </a:r>
            <a:endParaRPr lang="es-ES" altLang="es-CL" sz="24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83524" y="0"/>
            <a:ext cx="8079581" cy="1196752"/>
          </a:xfrm>
        </p:spPr>
        <p:txBody>
          <a:bodyPr lIns="90488" tIns="44450" rIns="90488" bIns="44450"/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Cascada (cont...)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56EBE1-B009-4732-BC28-63E565EAF80C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s-ES" altLang="es-CL" sz="1400" smtClean="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07207" y="1052513"/>
            <a:ext cx="8636794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dirty="0" smtClean="0">
                <a:latin typeface="Arial" panose="020B0604020202020204" pitchFamily="34" charset="0"/>
              </a:rPr>
              <a:t>Los </a:t>
            </a:r>
            <a:r>
              <a:rPr lang="es-ES_tradnl" altLang="es-CL" sz="2400" dirty="0">
                <a:latin typeface="Arial" panose="020B0604020202020204" pitchFamily="34" charset="0"/>
              </a:rPr>
              <a:t>problemas más importantes de este modelo son:</a:t>
            </a:r>
          </a:p>
          <a:p>
            <a:pPr marL="227013" indent="-227013">
              <a:spcBef>
                <a:spcPct val="50000"/>
              </a:spcBef>
            </a:pPr>
            <a:r>
              <a:rPr lang="es-ES_tradnl" altLang="es-CL" sz="2000" dirty="0" smtClean="0">
                <a:latin typeface="Arial" panose="020B0604020202020204" pitchFamily="34" charset="0"/>
              </a:rPr>
              <a:t>Tiene “casi nula” capacidad de adaptar el plan de proyecto sobre la marcha (abordar imprevistos o incertezas).</a:t>
            </a:r>
          </a:p>
          <a:p>
            <a:pPr marL="227013" indent="-227013">
              <a:spcBef>
                <a:spcPct val="50000"/>
              </a:spcBef>
            </a:pPr>
            <a:r>
              <a:rPr lang="es-ES_tradnl" altLang="es-CL" sz="2000" dirty="0" smtClean="0">
                <a:latin typeface="Arial" panose="020B0604020202020204" pitchFamily="34" charset="0"/>
              </a:rPr>
              <a:t>Obtiene </a:t>
            </a:r>
            <a:r>
              <a:rPr lang="es-ES_tradnl" altLang="es-CL" sz="2000" dirty="0">
                <a:latin typeface="Arial" panose="020B0604020202020204" pitchFamily="34" charset="0"/>
              </a:rPr>
              <a:t>un </a:t>
            </a:r>
            <a:r>
              <a:rPr lang="es-ES_tradnl" altLang="es-CL" sz="2000" dirty="0">
                <a:solidFill>
                  <a:schemeClr val="tx2"/>
                </a:solidFill>
                <a:latin typeface="Arial" panose="020B0604020202020204" pitchFamily="34" charset="0"/>
              </a:rPr>
              <a:t>producto demasiado </a:t>
            </a:r>
            <a:r>
              <a:rPr lang="es-ES_tradn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tarde.</a:t>
            </a:r>
          </a:p>
          <a:p>
            <a:pPr marL="227013" indent="-227013">
              <a:spcBef>
                <a:spcPct val="50000"/>
              </a:spcBef>
            </a:pPr>
            <a:r>
              <a:rPr lang="es-ES_tradnl" altLang="es-CL" sz="2000" dirty="0">
                <a:solidFill>
                  <a:schemeClr val="tx2"/>
                </a:solidFill>
                <a:latin typeface="Arial" panose="020B0604020202020204" pitchFamily="34" charset="0"/>
              </a:rPr>
              <a:t>No maneja los </a:t>
            </a:r>
            <a:r>
              <a:rPr lang="es-ES_tradn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riesgos.</a:t>
            </a:r>
            <a:r>
              <a:rPr lang="es-ES_tradnl" altLang="es-CL" sz="2000" dirty="0" smtClean="0">
                <a:latin typeface="Arial" panose="020B0604020202020204" pitchFamily="34" charset="0"/>
              </a:rPr>
              <a:t> </a:t>
            </a:r>
            <a:endParaRPr lang="es-ES_tradnl" altLang="es-CL" sz="2000" dirty="0">
              <a:latin typeface="Arial" panose="020B0604020202020204" pitchFamily="34" charset="0"/>
            </a:endParaRPr>
          </a:p>
          <a:p>
            <a:pPr marL="227013" indent="-227013">
              <a:spcBef>
                <a:spcPct val="50000"/>
              </a:spcBef>
            </a:pPr>
            <a:r>
              <a:rPr lang="es-ES_tradnl" altLang="es-CL" sz="2000" dirty="0" smtClean="0">
                <a:latin typeface="Arial" panose="020B0604020202020204" pitchFamily="34" charset="0"/>
              </a:rPr>
              <a:t>Exige</a:t>
            </a:r>
            <a:r>
              <a:rPr lang="es-ES_tradn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ES_tradnl" altLang="es-CL" sz="2000" dirty="0">
                <a:solidFill>
                  <a:schemeClr val="tx2"/>
                </a:solidFill>
                <a:latin typeface="Arial" panose="020B0604020202020204" pitchFamily="34" charset="0"/>
              </a:rPr>
              <a:t>poco compromiso </a:t>
            </a:r>
            <a:r>
              <a:rPr lang="es-ES_tradnl" altLang="es-CL" sz="2000" dirty="0" smtClean="0">
                <a:latin typeface="Arial" panose="020B0604020202020204" pitchFamily="34" charset="0"/>
              </a:rPr>
              <a:t>de los </a:t>
            </a:r>
            <a:r>
              <a:rPr lang="es-ES_tradnl" altLang="es-CL" sz="2000" dirty="0" err="1" smtClean="0">
                <a:latin typeface="Arial" panose="020B0604020202020204" pitchFamily="34" charset="0"/>
              </a:rPr>
              <a:t>stakeholders</a:t>
            </a:r>
            <a:r>
              <a:rPr lang="es-ES_tradnl" altLang="es-CL" sz="2000" dirty="0" smtClean="0">
                <a:latin typeface="Arial" panose="020B0604020202020204" pitchFamily="34" charset="0"/>
              </a:rPr>
              <a:t> (</a:t>
            </a:r>
            <a:r>
              <a:rPr lang="es-ES_tradn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cliente, </a:t>
            </a:r>
            <a:r>
              <a:rPr lang="es-ES_tradnl" altLang="es-CL" sz="2000" dirty="0">
                <a:solidFill>
                  <a:schemeClr val="tx2"/>
                </a:solidFill>
                <a:latin typeface="Arial" panose="020B0604020202020204" pitchFamily="34" charset="0"/>
              </a:rPr>
              <a:t>usuario</a:t>
            </a:r>
            <a:r>
              <a:rPr lang="es-ES_tradn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es-ES_tradnl" altLang="es-CL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etc</a:t>
            </a:r>
            <a:r>
              <a:rPr lang="es-ES_tradn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).</a:t>
            </a:r>
          </a:p>
          <a:p>
            <a:pPr marL="227013" indent="-227013">
              <a:spcBef>
                <a:spcPct val="50000"/>
              </a:spcBef>
            </a:pPr>
            <a:r>
              <a:rPr lang="es-ES_tradn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Su planificación requiere de una </a:t>
            </a:r>
            <a:r>
              <a:rPr lang="es-ES_tradnl" altLang="es-CL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Work</a:t>
            </a:r>
            <a:r>
              <a:rPr lang="es-ES_tradn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ES_tradnl" altLang="es-CL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Breakdown</a:t>
            </a:r>
            <a:r>
              <a:rPr lang="es-ES_tradn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s-ES_tradnl" altLang="es-CL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S</a:t>
            </a:r>
            <a:r>
              <a:rPr lang="es-ES_tradnl" altLang="es-CL" sz="20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tructure</a:t>
            </a:r>
            <a:r>
              <a:rPr lang="es-ES_tradnl" altLang="es-CL" sz="2000" dirty="0" smtClean="0">
                <a:solidFill>
                  <a:schemeClr val="tx2"/>
                </a:solidFill>
                <a:latin typeface="Arial" panose="020B0604020202020204" pitchFamily="34" charset="0"/>
              </a:rPr>
              <a:t> (WBS) y una carta Gantt bastante fina.</a:t>
            </a:r>
            <a:endParaRPr lang="es-ES" altLang="es-CL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1" y="4427750"/>
            <a:ext cx="3096344" cy="2392557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820" y="4581128"/>
            <a:ext cx="4215933" cy="21988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1" y="2345996"/>
            <a:ext cx="8167314" cy="2188790"/>
          </a:xfrm>
          <a:prstGeom prst="rect">
            <a:avLst/>
          </a:prstGeom>
          <a:effectLst>
            <a:softEdge rad="38100"/>
          </a:effectLst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83524" y="0"/>
            <a:ext cx="8079581" cy="1196752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s-ES_tradnl" altLang="es-CL" dirty="0" smtClean="0">
                <a:latin typeface="Arial" panose="020B0604020202020204" pitchFamily="34" charset="0"/>
              </a:rPr>
              <a:t>Cascada: Equipos Jerárquicos</a:t>
            </a:r>
            <a:endParaRPr lang="es-ES_tradnl" altLang="es-CL" dirty="0" smtClean="0">
              <a:latin typeface="Arial" panose="020B0604020202020204" pitchFamily="34" charset="0"/>
            </a:endParaRP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56EBE1-B009-4732-BC28-63E565EAF80C}" type="slidenum">
              <a:rPr lang="es-ES" altLang="es-CL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s-CL" sz="1400" smtClean="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07207" y="1340768"/>
            <a:ext cx="8636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dirty="0" smtClean="0">
                <a:latin typeface="Arial" panose="020B0604020202020204" pitchFamily="34" charset="0"/>
              </a:rPr>
              <a:t>Usualmente se utilizan Equipos Jerárquicos:</a:t>
            </a:r>
            <a:endParaRPr lang="es-ES_tradnl" altLang="es-CL" sz="2400" dirty="0">
              <a:latin typeface="Arial" panose="020B0604020202020204" pitchFamily="34" charset="0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732811" y="3150543"/>
            <a:ext cx="1357313" cy="387275"/>
            <a:chOff x="3935" y="3173"/>
            <a:chExt cx="981" cy="497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935" y="3173"/>
              <a:ext cx="981" cy="49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2400">
                <a:latin typeface="Arial" panose="020B0604020202020204" pitchFamily="34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964" y="3199"/>
              <a:ext cx="925" cy="4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s-CL" sz="1600" b="1" dirty="0" err="1">
                  <a:latin typeface="Arial" panose="020B0604020202020204" pitchFamily="34" charset="0"/>
                </a:rPr>
                <a:t>Prog</a:t>
              </a:r>
              <a:r>
                <a:rPr lang="en-US" altLang="es-CL" sz="1600" b="1" dirty="0">
                  <a:latin typeface="Arial" panose="020B0604020202020204" pitchFamily="34" charset="0"/>
                </a:rPr>
                <a:t>. Chief</a:t>
              </a:r>
            </a:p>
          </p:txBody>
        </p:sp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983173" y="3134668"/>
            <a:ext cx="1505765" cy="387275"/>
            <a:chOff x="2390" y="3173"/>
            <a:chExt cx="981" cy="497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390" y="3173"/>
              <a:ext cx="981" cy="49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2400">
                <a:latin typeface="Arial" panose="020B0604020202020204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409" y="3219"/>
              <a:ext cx="937" cy="4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s-CL" sz="1600" b="1" dirty="0">
                  <a:latin typeface="Arial" panose="020B0604020202020204" pitchFamily="34" charset="0"/>
                </a:rPr>
                <a:t>Design Chief</a:t>
              </a:r>
            </a:p>
          </p:txBody>
        </p:sp>
      </p:grp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775969" y="260444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422081" y="2574280"/>
            <a:ext cx="1077913" cy="550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2586806" y="2604443"/>
            <a:ext cx="1473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7306024" y="3153718"/>
            <a:ext cx="1357312" cy="387275"/>
            <a:chOff x="3935" y="3173"/>
            <a:chExt cx="981" cy="497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935" y="3173"/>
              <a:ext cx="981" cy="49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2400">
                <a:latin typeface="Arial" panose="020B0604020202020204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995" y="3231"/>
              <a:ext cx="861" cy="4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s-CL" sz="1600" b="1" dirty="0">
                  <a:latin typeface="Arial" panose="020B0604020202020204" pitchFamily="34" charset="0"/>
                </a:rPr>
                <a:t>SQA Chief</a:t>
              </a:r>
            </a:p>
          </p:txBody>
        </p:sp>
      </p:grp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5410969" y="2456805"/>
            <a:ext cx="2555875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4065936" y="4121845"/>
            <a:ext cx="1357313" cy="387275"/>
            <a:chOff x="3935" y="3173"/>
            <a:chExt cx="981" cy="497"/>
          </a:xfrm>
        </p:grpSpPr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935" y="3173"/>
              <a:ext cx="981" cy="49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2400">
                <a:latin typeface="Arial" panose="020B0604020202020204" pitchFamily="34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3964" y="3215"/>
              <a:ext cx="943" cy="4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s-CL" sz="1600" b="1" dirty="0" err="1">
                  <a:latin typeface="Arial" panose="020B0604020202020204" pitchFamily="34" charset="0"/>
                </a:rPr>
                <a:t>Elicitator</a:t>
              </a:r>
              <a:endParaRPr lang="en-US" altLang="es-CL" sz="16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2441924" y="4105970"/>
            <a:ext cx="1431925" cy="387275"/>
            <a:chOff x="2390" y="3173"/>
            <a:chExt cx="981" cy="497"/>
          </a:xfrm>
        </p:grpSpPr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390" y="3173"/>
              <a:ext cx="981" cy="49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2400">
                <a:latin typeface="Arial" panose="020B0604020202020204" pitchFamily="34" charset="0"/>
              </a:endParaRP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2513" y="3230"/>
              <a:ext cx="751" cy="4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s-CL" sz="1600" b="1" dirty="0">
                  <a:latin typeface="Arial" panose="020B0604020202020204" pitchFamily="34" charset="0"/>
                </a:rPr>
                <a:t>Analyst 2</a:t>
              </a:r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919931" y="4121845"/>
            <a:ext cx="1358900" cy="386191"/>
            <a:chOff x="846" y="3174"/>
            <a:chExt cx="981" cy="497"/>
          </a:xfrm>
        </p:grpSpPr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846" y="3174"/>
              <a:ext cx="981" cy="49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2400">
                <a:latin typeface="Arial" panose="020B0604020202020204" pitchFamily="34" charset="0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985" y="3204"/>
              <a:ext cx="792" cy="4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s-CL" sz="1600" b="1" dirty="0">
                  <a:latin typeface="Arial" panose="020B0604020202020204" pitchFamily="34" charset="0"/>
                </a:rPr>
                <a:t>Analyst 1</a:t>
              </a:r>
            </a:p>
          </p:txBody>
        </p:sp>
      </p:grp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3159894" y="3521770"/>
            <a:ext cx="0" cy="569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3686944" y="3485257"/>
            <a:ext cx="1196975" cy="611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H="1">
            <a:off x="1486669" y="3521770"/>
            <a:ext cx="876300" cy="55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1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83568" y="5085680"/>
            <a:ext cx="8496945" cy="1463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lnSpc>
                <a:spcPct val="90000"/>
              </a:lnSpc>
              <a:spcBef>
                <a:spcPct val="35000"/>
              </a:spcBef>
              <a:spcAft>
                <a:spcPct val="30000"/>
              </a:spcAft>
              <a:buFont typeface="Arial" panose="020B0604020202020204" pitchFamily="34" charset="0"/>
              <a:buChar char="-"/>
            </a:pPr>
            <a:r>
              <a:rPr lang="es-CL" altLang="es-CL" dirty="0" smtClean="0">
                <a:latin typeface="Arial" panose="020B0604020202020204" pitchFamily="34" charset="0"/>
              </a:rPr>
              <a:t>Hay </a:t>
            </a:r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un responsable por nivel</a:t>
            </a:r>
            <a:r>
              <a:rPr lang="es-CL" altLang="es-CL" dirty="0" smtClean="0">
                <a:latin typeface="Arial" panose="020B0604020202020204" pitchFamily="34" charset="0"/>
              </a:rPr>
              <a:t>, y por rol.</a:t>
            </a:r>
          </a:p>
          <a:p>
            <a:pPr marL="357188" indent="-357188">
              <a:lnSpc>
                <a:spcPct val="90000"/>
              </a:lnSpc>
              <a:spcBef>
                <a:spcPct val="35000"/>
              </a:spcBef>
              <a:spcAft>
                <a:spcPct val="30000"/>
              </a:spcAft>
              <a:buFont typeface="Arial" panose="020B0604020202020204" pitchFamily="34" charset="0"/>
              <a:buChar char="-"/>
            </a:pPr>
            <a:r>
              <a:rPr lang="es-CL" altLang="es-CL" dirty="0" smtClean="0">
                <a:latin typeface="Arial" panose="020B0604020202020204" pitchFamily="34" charset="0"/>
              </a:rPr>
              <a:t>La comunicación se lleva a cabo a través de </a:t>
            </a:r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canales bien definidos</a:t>
            </a:r>
            <a:r>
              <a:rPr lang="es-CL" altLang="es-CL" dirty="0" smtClean="0">
                <a:latin typeface="Arial" panose="020B0604020202020204" pitchFamily="34" charset="0"/>
              </a:rPr>
              <a:t>.</a:t>
            </a:r>
          </a:p>
          <a:p>
            <a:pPr marL="357188" indent="-357188">
              <a:lnSpc>
                <a:spcPct val="90000"/>
              </a:lnSpc>
              <a:spcBef>
                <a:spcPct val="35000"/>
              </a:spcBef>
              <a:spcAft>
                <a:spcPct val="30000"/>
              </a:spcAft>
              <a:buFont typeface="Arial" panose="020B0604020202020204" pitchFamily="34" charset="0"/>
              <a:buChar char="-"/>
            </a:pPr>
            <a:r>
              <a:rPr lang="es-CL" altLang="es-CL" dirty="0" smtClean="0">
                <a:latin typeface="Arial" panose="020B0604020202020204" pitchFamily="34" charset="0"/>
              </a:rPr>
              <a:t>Hay </a:t>
            </a:r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procedimientos claros </a:t>
            </a:r>
            <a:r>
              <a:rPr lang="es-CL" altLang="es-CL" dirty="0" smtClean="0">
                <a:latin typeface="Arial" panose="020B0604020202020204" pitchFamily="34" charset="0"/>
              </a:rPr>
              <a:t>para casi todo.</a:t>
            </a:r>
          </a:p>
        </p:txBody>
      </p: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2338395" y="3150543"/>
            <a:ext cx="1473711" cy="386191"/>
            <a:chOff x="846" y="3174"/>
            <a:chExt cx="981" cy="497"/>
          </a:xfrm>
        </p:grpSpPr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846" y="3174"/>
              <a:ext cx="981" cy="497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2400">
                <a:latin typeface="Arial" panose="020B0604020202020204" pitchFamily="34" charset="0"/>
              </a:endParaRP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1276" y="3178"/>
              <a:ext cx="123" cy="4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s-CL" sz="16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3973964" y="2176956"/>
            <a:ext cx="1504950" cy="440431"/>
            <a:chOff x="2390" y="2208"/>
            <a:chExt cx="981" cy="644"/>
          </a:xfrm>
        </p:grpSpPr>
        <p:sp>
          <p:nvSpPr>
            <p:cNvPr id="39" name="Rectangle 4"/>
            <p:cNvSpPr>
              <a:spLocks noChangeArrowheads="1"/>
            </p:cNvSpPr>
            <p:nvPr/>
          </p:nvSpPr>
          <p:spPr bwMode="auto">
            <a:xfrm>
              <a:off x="2390" y="2208"/>
              <a:ext cx="981" cy="6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CL" altLang="es-CL" sz="2400">
                <a:latin typeface="Arial" panose="020B0604020202020204" pitchFamily="34" charset="0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2407" y="2253"/>
              <a:ext cx="951" cy="5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s-CL" sz="1600" b="1">
                  <a:latin typeface="Arial" panose="020B0604020202020204" pitchFamily="34" charset="0"/>
                </a:rPr>
                <a:t>Project Mgr.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2325044" y="3161032"/>
            <a:ext cx="1495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s-CL" sz="1600" b="1" dirty="0">
                <a:latin typeface="Arial" panose="020B0604020202020204" pitchFamily="34" charset="0"/>
              </a:rPr>
              <a:t>Analyst Chief</a:t>
            </a:r>
          </a:p>
        </p:txBody>
      </p:sp>
    </p:spTree>
    <p:extLst>
      <p:ext uri="{BB962C8B-B14F-4D97-AF65-F5344CB8AC3E}">
        <p14:creationId xmlns:p14="http://schemas.microsoft.com/office/powerpoint/2010/main" val="684206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politana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.xml><?xml version="1.0" encoding="utf-8"?>
<a:themeOverride xmlns:a="http://schemas.openxmlformats.org/drawingml/2006/main">
  <a:clrScheme name="Metropolitana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3.xml><?xml version="1.0" encoding="utf-8"?>
<a:themeOverride xmlns:a="http://schemas.openxmlformats.org/drawingml/2006/main">
  <a:clrScheme name="Metropolitana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12074</TotalTime>
  <Words>1677</Words>
  <Application>Microsoft Office PowerPoint</Application>
  <PresentationFormat>Presentación en pantalla (4:3)</PresentationFormat>
  <Paragraphs>254</Paragraphs>
  <Slides>34</Slides>
  <Notes>27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2" baseType="lpstr">
      <vt:lpstr>Arial</vt:lpstr>
      <vt:lpstr>Calibri Light</vt:lpstr>
      <vt:lpstr>Symbol</vt:lpstr>
      <vt:lpstr>Tahoma</vt:lpstr>
      <vt:lpstr>Times New Roman</vt:lpstr>
      <vt:lpstr>Wingdings</vt:lpstr>
      <vt:lpstr>Metropolitana</vt:lpstr>
      <vt:lpstr>Imagen de mapa de bits</vt:lpstr>
      <vt:lpstr>Estrategias de Desarrollo de Producto, y de Equipos de Trabajo</vt:lpstr>
      <vt:lpstr>Definiciones Iniciales de Proyecto</vt:lpstr>
      <vt:lpstr>El Proceso de Software: Alternativas</vt:lpstr>
      <vt:lpstr>IMPORTANTE de Considerar </vt:lpstr>
      <vt:lpstr>Estrategias de Desarrollo:</vt:lpstr>
      <vt:lpstr>Modelo de Cascada</vt:lpstr>
      <vt:lpstr>Waterfall Model: Cascada</vt:lpstr>
      <vt:lpstr>Cascada (cont...)</vt:lpstr>
      <vt:lpstr>Cascada: Equipos Jerárquicos</vt:lpstr>
      <vt:lpstr>Cascada: Equipos Jerárquicos</vt:lpstr>
      <vt:lpstr>Cascada: Equipos Jerárquicos</vt:lpstr>
      <vt:lpstr>Modelo de Incremental</vt:lpstr>
      <vt:lpstr>Estrategia-Incremental Model</vt:lpstr>
      <vt:lpstr>Incremental Model (cont...)</vt:lpstr>
      <vt:lpstr>Incremental Model (cont...)</vt:lpstr>
      <vt:lpstr>Incremental Model (cont...)</vt:lpstr>
      <vt:lpstr>Incremental – Equipos Jerárquicos o Ad hoc</vt:lpstr>
      <vt:lpstr>Modelo de Evolutivo  (Espiral)</vt:lpstr>
      <vt:lpstr>Modelo Espiral</vt:lpstr>
      <vt:lpstr>Modelo Espiral (cont...)</vt:lpstr>
      <vt:lpstr>Espiral – Equipos Democrático</vt:lpstr>
      <vt:lpstr>Espiral – Equipos Democrático</vt:lpstr>
      <vt:lpstr>Modelos de Ágiles</vt:lpstr>
      <vt:lpstr>Desarrollo Ágil (sabor Scrum)</vt:lpstr>
      <vt:lpstr>Desarrollo Ágil</vt:lpstr>
      <vt:lpstr>Desarrollo Ágil: Equipos de Trabajo</vt:lpstr>
      <vt:lpstr>Agile: Equipos Supervisados</vt:lpstr>
      <vt:lpstr>Agile: Equipos Supervisados</vt:lpstr>
      <vt:lpstr>Agile: Equipos Supervisados</vt:lpstr>
      <vt:lpstr>Preguntas interesantes….</vt:lpstr>
      <vt:lpstr>¿Cuál modelo de desarrollo debo escoger?…</vt:lpstr>
      <vt:lpstr>Conclusiones</vt:lpstr>
      <vt:lpstr>Conclusiones (cont...)</vt:lpstr>
      <vt:lpstr>Estrategias de Desarrollo de Producto</vt:lpstr>
    </vt:vector>
  </TitlesOfParts>
  <Company>U.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Programas de Extención</dc:title>
  <dc:creator>DCC</dc:creator>
  <cp:lastModifiedBy>S.Ochoa</cp:lastModifiedBy>
  <cp:revision>1124</cp:revision>
  <dcterms:created xsi:type="dcterms:W3CDTF">2004-12-14T23:27:42Z</dcterms:created>
  <dcterms:modified xsi:type="dcterms:W3CDTF">2024-09-26T11:11:34Z</dcterms:modified>
</cp:coreProperties>
</file>