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15" r:id="rId4"/>
    <p:sldId id="307" r:id="rId5"/>
    <p:sldId id="271" r:id="rId6"/>
    <p:sldId id="275" r:id="rId7"/>
    <p:sldId id="260" r:id="rId8"/>
    <p:sldId id="272" r:id="rId9"/>
    <p:sldId id="297" r:id="rId10"/>
    <p:sldId id="276" r:id="rId11"/>
    <p:sldId id="316" r:id="rId12"/>
    <p:sldId id="277" r:id="rId13"/>
    <p:sldId id="278" r:id="rId14"/>
    <p:sldId id="279" r:id="rId15"/>
    <p:sldId id="280" r:id="rId16"/>
    <p:sldId id="289" r:id="rId17"/>
    <p:sldId id="283" r:id="rId18"/>
    <p:sldId id="284" r:id="rId19"/>
    <p:sldId id="285" r:id="rId20"/>
    <p:sldId id="268" r:id="rId21"/>
    <p:sldId id="269" r:id="rId22"/>
    <p:sldId id="290" r:id="rId23"/>
    <p:sldId id="317" r:id="rId24"/>
    <p:sldId id="295" r:id="rId25"/>
    <p:sldId id="270" r:id="rId26"/>
    <p:sldId id="274" r:id="rId27"/>
    <p:sldId id="318" r:id="rId28"/>
    <p:sldId id="319" r:id="rId2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6E6E6"/>
    <a:srgbClr val="F2F2F2"/>
    <a:srgbClr val="1A1604"/>
    <a:srgbClr val="C51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1" autoAdjust="0"/>
    <p:restoredTop sz="86353" autoAdjust="0"/>
  </p:normalViewPr>
  <p:slideViewPr>
    <p:cSldViewPr>
      <p:cViewPr varScale="1">
        <p:scale>
          <a:sx n="64" d="100"/>
          <a:sy n="64" d="100"/>
        </p:scale>
        <p:origin x="237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CFD04E-45BC-496E-8E84-F9C31BD00461}" type="datetimeFigureOut">
              <a:rPr lang="es-CL"/>
              <a:pPr>
                <a:defRPr/>
              </a:pPr>
              <a:t>22-08-2024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82913" cy="465137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7313" y="8831263"/>
            <a:ext cx="2982912" cy="465137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6222AA-B47A-48DF-8C85-3C373B21938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FBACC2-BB19-4082-9A17-0C06AAA459C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4375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0985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382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780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352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24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496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0682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0291F-7367-4209-A892-8A722A987232}" type="slidenum">
              <a:rPr lang="en-US" altLang="es-CL" smtClean="0"/>
              <a:pPr>
                <a:spcBef>
                  <a:spcPct val="0"/>
                </a:spcBef>
              </a:pPr>
              <a:t>1</a:t>
            </a:fld>
            <a:endParaRPr lang="en-US" altLang="es-CL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CL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body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body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body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body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27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23489E-1A37-41B7-9597-D68314DE3B9D}" type="slidenum">
              <a:rPr lang="en-US" altLang="es-CL" sz="1300" smtClean="0"/>
              <a:pPr>
                <a:spcBef>
                  <a:spcPct val="0"/>
                </a:spcBef>
              </a:pPr>
              <a:t>3</a:t>
            </a:fld>
            <a:endParaRPr lang="en-US" altLang="es-CL" sz="13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261758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3022B9-4CD3-45E2-B4E1-3949FDBC6965}" type="slidenum">
              <a:rPr lang="en-US" altLang="es-CL" smtClean="0"/>
              <a:pPr>
                <a:spcBef>
                  <a:spcPct val="0"/>
                </a:spcBef>
              </a:pPr>
              <a:t>4</a:t>
            </a:fld>
            <a:endParaRPr lang="en-US" altLang="es-CL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C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9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7563" cy="3471862"/>
          </a:xfrm>
          <a:solidFill>
            <a:srgbClr val="FFFFFF"/>
          </a:solidFill>
          <a:ln/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body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body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body"/>
          </p:nvPr>
        </p:nvSpPr>
        <p:spPr>
          <a:xfrm>
            <a:off x="915988" y="4416425"/>
            <a:ext cx="5049837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9" tIns="46480" rIns="92959" bIns="46480" anchor="ctr"/>
          <a:lstStyle/>
          <a:p>
            <a:endParaRPr lang="es-CL" altLang="es-CL" smtClean="0"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-3208338" y="1479550"/>
            <a:ext cx="9478963" cy="7110413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84709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69331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95954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55738"/>
            <a:ext cx="7770813" cy="1438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56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1430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A1707-7BB9-46C0-BC5D-315AE7D61A8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0675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28000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5356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8731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13872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9678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0286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3784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328125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957CDC2-DD9D-4F4F-BE51-E9C3D320A113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9833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ro-digital.dcc.uchile.cl/ho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4321"/>
            <a:ext cx="8568952" cy="3538696"/>
          </a:xfrm>
        </p:spPr>
        <p:txBody>
          <a:bodyPr/>
          <a:lstStyle/>
          <a:p>
            <a:pPr algn="ctr" eaLnBrk="1" hangingPunct="1"/>
            <a:r>
              <a:rPr lang="es-CL" altLang="es-CL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Mecanismos de Interacción Cliente - Desarrollador</a:t>
            </a:r>
            <a:endParaRPr lang="es-CL" altLang="es-CL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5445224"/>
            <a:ext cx="4536504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C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Sergio F. Ochoa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Text Box 7"/>
          <p:cNvSpPr txBox="1">
            <a:spLocks noChangeArrowheads="1"/>
          </p:cNvSpPr>
          <p:nvPr/>
        </p:nvSpPr>
        <p:spPr bwMode="auto">
          <a:xfrm>
            <a:off x="7065019" y="2279467"/>
            <a:ext cx="1901354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Lo que el </a:t>
            </a:r>
            <a:r>
              <a:rPr lang="en-US" altLang="es-C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US" alt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quiere</a:t>
            </a:r>
            <a:r>
              <a:rPr lang="en-US" alt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(o </a:t>
            </a:r>
            <a:r>
              <a:rPr lang="en-US" altLang="es-C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cree</a:t>
            </a:r>
            <a:r>
              <a:rPr lang="en-US" alt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es-C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necesita</a:t>
            </a:r>
            <a:r>
              <a:rPr lang="en-US" altLang="es-C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23361" y="3520773"/>
            <a:ext cx="1152525" cy="571500"/>
          </a:xfrm>
        </p:spPr>
        <p:txBody>
          <a:bodyPr anchor="t"/>
          <a:lstStyle/>
          <a:p>
            <a:pPr marL="538163" indent="-538163">
              <a:spcBef>
                <a:spcPts val="650"/>
              </a:spcBef>
              <a:buClr>
                <a:srgbClr val="6F89F7"/>
              </a:buClr>
              <a:buSzPct val="13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1º y 2º </a:t>
            </a:r>
          </a:p>
          <a:p>
            <a:pPr marL="538163" indent="-538163">
              <a:spcBef>
                <a:spcPts val="650"/>
              </a:spcBef>
              <a:buClr>
                <a:srgbClr val="6F89F7"/>
              </a:buClr>
              <a:buSzPct val="13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Entrevista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14323" y="212725"/>
            <a:ext cx="7772400" cy="785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3516486" y="2341960"/>
            <a:ext cx="1747837" cy="1146175"/>
            <a:chOff x="884" y="932"/>
            <a:chExt cx="1101" cy="722"/>
          </a:xfrm>
          <a:solidFill>
            <a:schemeClr val="bg1"/>
          </a:solidFill>
        </p:grpSpPr>
        <p:sp>
          <p:nvSpPr>
            <p:cNvPr id="27677" name="Rectangle 4"/>
            <p:cNvSpPr>
              <a:spLocks noChangeArrowheads="1"/>
            </p:cNvSpPr>
            <p:nvPr/>
          </p:nvSpPr>
          <p:spPr bwMode="auto">
            <a:xfrm>
              <a:off x="884" y="932"/>
              <a:ext cx="1101" cy="722"/>
            </a:xfrm>
            <a:prstGeom prst="rect">
              <a:avLst/>
            </a:prstGeom>
            <a:grpFill/>
            <a:ln w="158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78" name="Text Box 7"/>
            <p:cNvSpPr txBox="1">
              <a:spLocks noChangeArrowheads="1"/>
            </p:cNvSpPr>
            <p:nvPr/>
          </p:nvSpPr>
          <p:spPr bwMode="auto">
            <a:xfrm>
              <a:off x="947" y="973"/>
              <a:ext cx="993" cy="640"/>
            </a:xfrm>
            <a:prstGeom prst="rect">
              <a:avLst/>
            </a:prstGeom>
            <a:grpFill/>
            <a:ln w="158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Req. de </a:t>
              </a:r>
              <a:r>
                <a:rPr lang="en-US" altLang="es-CL" sz="1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Usuario</a:t>
              </a:r>
              <a:endParaRPr lang="en-US" altLang="es-CL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es-CL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Necesidad</a:t>
              </a:r>
              <a:r>
                <a:rPr lang="en-US" altLang="es-C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del </a:t>
              </a:r>
              <a:r>
                <a:rPr lang="en-US" altLang="es-CL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Usuario</a:t>
              </a:r>
              <a:r>
                <a:rPr lang="en-US" altLang="es-C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96136" y="4723210"/>
            <a:ext cx="2997200" cy="1435100"/>
            <a:chOff x="884" y="1026"/>
            <a:chExt cx="891" cy="388"/>
          </a:xfrm>
          <a:solidFill>
            <a:schemeClr val="tx2"/>
          </a:solidFill>
        </p:grpSpPr>
        <p:sp>
          <p:nvSpPr>
            <p:cNvPr id="11293" name="Rectangle 11"/>
            <p:cNvSpPr>
              <a:spLocks noChangeArrowheads="1"/>
            </p:cNvSpPr>
            <p:nvPr/>
          </p:nvSpPr>
          <p:spPr bwMode="auto">
            <a:xfrm>
              <a:off x="884" y="1026"/>
              <a:ext cx="891" cy="3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s-CL" altLang="es-CL" sz="2400" b="1" smtClean="0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94" name="Text Box 12"/>
            <p:cNvSpPr txBox="1">
              <a:spLocks noChangeArrowheads="1"/>
            </p:cNvSpPr>
            <p:nvPr/>
          </p:nvSpPr>
          <p:spPr bwMode="auto">
            <a:xfrm>
              <a:off x="942" y="1133"/>
              <a:ext cx="764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s-CL" sz="1800" b="1" dirty="0" err="1" smtClean="0">
                  <a:solidFill>
                    <a:schemeClr val="bg2"/>
                  </a:solidFill>
                  <a:latin typeface="Arial" charset="0"/>
                  <a:cs typeface="Arial" charset="0"/>
                </a:rPr>
                <a:t>Bosquejo</a:t>
              </a:r>
              <a:r>
                <a:rPr lang="en-US" altLang="es-CL" sz="1800" b="1" dirty="0" smtClean="0">
                  <a:solidFill>
                    <a:schemeClr val="bg2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altLang="es-CL" sz="1800" b="1" dirty="0" smtClean="0">
                  <a:solidFill>
                    <a:srgbClr val="FFFF00"/>
                  </a:solidFill>
                  <a:latin typeface="Arial" charset="0"/>
                  <a:cs typeface="Arial" charset="0"/>
                </a:rPr>
                <a:t>(Concepción) </a:t>
              </a:r>
              <a:r>
                <a:rPr lang="en-US" altLang="es-CL" sz="1800" b="1" dirty="0" smtClean="0">
                  <a:solidFill>
                    <a:schemeClr val="bg2"/>
                  </a:solidFill>
                  <a:latin typeface="Arial" charset="0"/>
                  <a:cs typeface="Arial" charset="0"/>
                </a:rPr>
                <a:t>de la </a:t>
              </a:r>
              <a:r>
                <a:rPr lang="en-US" altLang="es-CL" sz="1800" b="1" dirty="0" err="1" smtClean="0">
                  <a:solidFill>
                    <a:schemeClr val="bg2"/>
                  </a:solidFill>
                  <a:latin typeface="Arial" charset="0"/>
                  <a:cs typeface="Arial" charset="0"/>
                </a:rPr>
                <a:t>Solución</a:t>
              </a:r>
              <a:endParaRPr lang="en-US" altLang="es-CL" sz="1800" dirty="0" smtClean="0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7654" name="Group 13"/>
          <p:cNvGrpSpPr>
            <a:grpSpLocks/>
          </p:cNvGrpSpPr>
          <p:nvPr/>
        </p:nvGrpSpPr>
        <p:grpSpPr bwMode="auto">
          <a:xfrm>
            <a:off x="1789286" y="4219972"/>
            <a:ext cx="1414462" cy="863600"/>
            <a:chOff x="884" y="1026"/>
            <a:chExt cx="891" cy="544"/>
          </a:xfrm>
          <a:solidFill>
            <a:schemeClr val="bg1"/>
          </a:solidFill>
        </p:grpSpPr>
        <p:sp>
          <p:nvSpPr>
            <p:cNvPr id="27675" name="Rectangle 14"/>
            <p:cNvSpPr>
              <a:spLocks noChangeArrowheads="1"/>
            </p:cNvSpPr>
            <p:nvPr/>
          </p:nvSpPr>
          <p:spPr bwMode="auto">
            <a:xfrm>
              <a:off x="884" y="1026"/>
              <a:ext cx="891" cy="5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76" name="Text Box 15"/>
            <p:cNvSpPr txBox="1">
              <a:spLocks noChangeArrowheads="1"/>
            </p:cNvSpPr>
            <p:nvPr/>
          </p:nvSpPr>
          <p:spPr bwMode="auto">
            <a:xfrm>
              <a:off x="947" y="1092"/>
              <a:ext cx="764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s-CL" sz="8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800" b="1">
                  <a:latin typeface="Arial" panose="020B0604020202020204" pitchFamily="34" charset="0"/>
                  <a:cs typeface="Arial" panose="020B0604020202020204" pitchFamily="34" charset="0"/>
                </a:rPr>
                <a:t>Contexto</a:t>
              </a:r>
            </a:p>
          </p:txBody>
        </p:sp>
      </p:grp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5686598" y="3286522"/>
            <a:ext cx="18018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38163" indent="-538163" defTabSz="44926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6F89F7"/>
              </a:buClr>
              <a:buSzPct val="135000"/>
              <a:buFont typeface="Wingdings" panose="05000000000000000000" pitchFamily="2" charset="2"/>
              <a:buNone/>
            </a:pPr>
            <a:r>
              <a:rPr lang="en-GB" altLang="es-CL" sz="1400" b="1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2º/3º </a:t>
            </a:r>
            <a:r>
              <a:rPr lang="en-GB" altLang="es-CL" sz="14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Entrevista</a:t>
            </a:r>
            <a:endParaRPr lang="en-GB" altLang="es-CL" sz="1400" b="1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50"/>
              </a:spcBef>
              <a:buClr>
                <a:srgbClr val="6F89F7"/>
              </a:buClr>
              <a:buSzPct val="135000"/>
              <a:buFont typeface="Wingdings" panose="05000000000000000000" pitchFamily="2" charset="2"/>
              <a:buNone/>
            </a:pPr>
            <a:r>
              <a:rPr lang="en-GB" altLang="es-CL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    </a:t>
            </a:r>
            <a:r>
              <a:rPr lang="en-GB" altLang="es-CL" sz="14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en</a:t>
            </a:r>
            <a:r>
              <a:rPr lang="en-GB" altLang="es-CL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s-CL" sz="14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adelante</a:t>
            </a:r>
            <a:r>
              <a:rPr lang="en-GB" altLang="es-CL" sz="14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7656" name="Line 19"/>
          <p:cNvSpPr>
            <a:spLocks noChangeShapeType="1"/>
          </p:cNvSpPr>
          <p:nvPr/>
        </p:nvSpPr>
        <p:spPr bwMode="auto">
          <a:xfrm flipV="1">
            <a:off x="3102148" y="3488135"/>
            <a:ext cx="414338" cy="717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73" name="AutoShape 20"/>
          <p:cNvCxnSpPr>
            <a:cxnSpLocks noChangeShapeType="1"/>
          </p:cNvCxnSpPr>
          <p:nvPr/>
        </p:nvCxnSpPr>
        <p:spPr bwMode="auto">
          <a:xfrm>
            <a:off x="5264323" y="3494485"/>
            <a:ext cx="1239838" cy="1228725"/>
          </a:xfrm>
          <a:prstGeom prst="straightConnector1">
            <a:avLst/>
          </a:prstGeom>
          <a:noFill/>
          <a:ln w="41275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AutoShape 21"/>
          <p:cNvCxnSpPr>
            <a:cxnSpLocks noChangeShapeType="1"/>
          </p:cNvCxnSpPr>
          <p:nvPr/>
        </p:nvCxnSpPr>
        <p:spPr bwMode="auto">
          <a:xfrm>
            <a:off x="3203748" y="4651772"/>
            <a:ext cx="2592388" cy="503238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 rot="534830">
            <a:off x="3851448" y="4334272"/>
            <a:ext cx="1152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50"/>
              </a:spcBef>
              <a:buClr>
                <a:srgbClr val="6F89F7"/>
              </a:buClr>
              <a:buSzPct val="13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b="1" kern="0" dirty="0" err="1">
                <a:latin typeface="Arial" pitchFamily="34" charset="0"/>
                <a:ea typeface="+mj-ea"/>
                <a:cs typeface="Arial" pitchFamily="34" charset="0"/>
              </a:rPr>
              <a:t>Considerar</a:t>
            </a:r>
            <a:r>
              <a:rPr lang="en-GB" sz="1400" b="1" kern="0" dirty="0">
                <a:latin typeface="Arial" pitchFamily="34" charset="0"/>
                <a:ea typeface="+mj-ea"/>
                <a:cs typeface="Arial" pitchFamily="34" charset="0"/>
              </a:rPr>
              <a:t> el </a:t>
            </a:r>
            <a:r>
              <a:rPr lang="en-GB" sz="1400" b="1" kern="0" dirty="0" err="1">
                <a:latin typeface="Arial" pitchFamily="34" charset="0"/>
                <a:ea typeface="+mj-ea"/>
                <a:cs typeface="Arial" pitchFamily="34" charset="0"/>
              </a:rPr>
              <a:t>Contexto</a:t>
            </a:r>
            <a:endParaRPr lang="en-GB" sz="1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7660" name="Group 9"/>
          <p:cNvGrpSpPr>
            <a:grpSpLocks/>
          </p:cNvGrpSpPr>
          <p:nvPr/>
        </p:nvGrpSpPr>
        <p:grpSpPr bwMode="auto">
          <a:xfrm>
            <a:off x="400223" y="2276872"/>
            <a:ext cx="1714500" cy="863600"/>
            <a:chOff x="884" y="1026"/>
            <a:chExt cx="891" cy="544"/>
          </a:xfrm>
          <a:solidFill>
            <a:schemeClr val="bg1"/>
          </a:solidFill>
        </p:grpSpPr>
        <p:sp>
          <p:nvSpPr>
            <p:cNvPr id="27673" name="Rectangle 4"/>
            <p:cNvSpPr>
              <a:spLocks noChangeArrowheads="1"/>
            </p:cNvSpPr>
            <p:nvPr/>
          </p:nvSpPr>
          <p:spPr bwMode="auto">
            <a:xfrm>
              <a:off x="884" y="1026"/>
              <a:ext cx="891" cy="5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74" name="Text Box 7"/>
            <p:cNvSpPr txBox="1">
              <a:spLocks noChangeArrowheads="1"/>
            </p:cNvSpPr>
            <p:nvPr/>
          </p:nvSpPr>
          <p:spPr bwMode="auto">
            <a:xfrm>
              <a:off x="947" y="1092"/>
              <a:ext cx="764" cy="4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s-CL" sz="1800" b="1">
                  <a:latin typeface="Arial" panose="020B0604020202020204" pitchFamily="34" charset="0"/>
                  <a:cs typeface="Arial" panose="020B0604020202020204" pitchFamily="34" charset="0"/>
                </a:rPr>
                <a:t>Problema a resolver</a:t>
              </a:r>
            </a:p>
          </p:txBody>
        </p:sp>
      </p:grpSp>
      <p:sp>
        <p:nvSpPr>
          <p:cNvPr id="27661" name="Rectangle 4"/>
          <p:cNvSpPr>
            <a:spLocks noChangeArrowheads="1"/>
          </p:cNvSpPr>
          <p:nvPr/>
        </p:nvSpPr>
        <p:spPr bwMode="auto">
          <a:xfrm>
            <a:off x="7115347" y="2276872"/>
            <a:ext cx="182188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662" name="AutoShape 21"/>
          <p:cNvCxnSpPr>
            <a:cxnSpLocks noChangeShapeType="1"/>
          </p:cNvCxnSpPr>
          <p:nvPr/>
        </p:nvCxnSpPr>
        <p:spPr bwMode="auto">
          <a:xfrm flipV="1">
            <a:off x="2114723" y="2630885"/>
            <a:ext cx="1349375" cy="3175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20"/>
          <p:cNvCxnSpPr>
            <a:cxnSpLocks noChangeShapeType="1"/>
            <a:stCxn id="27661" idx="1"/>
          </p:cNvCxnSpPr>
          <p:nvPr/>
        </p:nvCxnSpPr>
        <p:spPr bwMode="auto">
          <a:xfrm flipH="1">
            <a:off x="5264323" y="2708672"/>
            <a:ext cx="1851024" cy="72529"/>
          </a:xfrm>
          <a:prstGeom prst="straightConnector1">
            <a:avLst/>
          </a:prstGeom>
          <a:noFill/>
          <a:ln w="41275">
            <a:solidFill>
              <a:schemeClr val="accent1"/>
            </a:solidFill>
            <a:prstDash val="sys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Line 19"/>
          <p:cNvSpPr>
            <a:spLocks noChangeShapeType="1"/>
          </p:cNvSpPr>
          <p:nvPr/>
        </p:nvSpPr>
        <p:spPr bwMode="auto">
          <a:xfrm flipH="1" flipV="1">
            <a:off x="1186036" y="3134122"/>
            <a:ext cx="642937" cy="1071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82" name="AutoShape 20"/>
          <p:cNvCxnSpPr>
            <a:cxnSpLocks noChangeShapeType="1"/>
          </p:cNvCxnSpPr>
          <p:nvPr/>
        </p:nvCxnSpPr>
        <p:spPr bwMode="auto">
          <a:xfrm rot="5400000">
            <a:off x="6759748" y="3715147"/>
            <a:ext cx="1571625" cy="428625"/>
          </a:xfrm>
          <a:prstGeom prst="straightConnector1">
            <a:avLst/>
          </a:prstGeom>
          <a:noFill/>
          <a:ln w="41275">
            <a:solidFill>
              <a:schemeClr val="accent1"/>
            </a:solidFill>
            <a:prstDash val="sys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1"/>
          <p:cNvCxnSpPr>
            <a:cxnSpLocks noChangeShapeType="1"/>
          </p:cNvCxnSpPr>
          <p:nvPr/>
        </p:nvCxnSpPr>
        <p:spPr bwMode="auto">
          <a:xfrm>
            <a:off x="614536" y="5429647"/>
            <a:ext cx="5164137" cy="3175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1"/>
          <p:cNvCxnSpPr>
            <a:cxnSpLocks noChangeShapeType="1"/>
          </p:cNvCxnSpPr>
          <p:nvPr/>
        </p:nvCxnSpPr>
        <p:spPr bwMode="auto">
          <a:xfrm rot="5400000">
            <a:off x="-511002" y="4286647"/>
            <a:ext cx="2287588" cy="1588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1"/>
          <p:cNvCxnSpPr>
            <a:cxnSpLocks noChangeShapeType="1"/>
          </p:cNvCxnSpPr>
          <p:nvPr/>
        </p:nvCxnSpPr>
        <p:spPr bwMode="auto">
          <a:xfrm>
            <a:off x="757411" y="5429647"/>
            <a:ext cx="5021262" cy="3175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2543348" y="5429647"/>
            <a:ext cx="22145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50"/>
              </a:spcBef>
              <a:buClr>
                <a:srgbClr val="6F89F7"/>
              </a:buClr>
              <a:buSzPct val="13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400" b="1" kern="0" dirty="0" err="1">
                <a:latin typeface="Arial" pitchFamily="34" charset="0"/>
                <a:ea typeface="+mj-ea"/>
                <a:cs typeface="Arial" pitchFamily="34" charset="0"/>
              </a:rPr>
              <a:t>Considerar</a:t>
            </a:r>
            <a:r>
              <a:rPr lang="en-GB" sz="1400" b="1" kern="0" dirty="0">
                <a:latin typeface="Arial" pitchFamily="34" charset="0"/>
                <a:ea typeface="+mj-ea"/>
                <a:cs typeface="Arial" pitchFamily="34" charset="0"/>
              </a:rPr>
              <a:t> el </a:t>
            </a:r>
            <a:r>
              <a:rPr lang="en-GB" sz="1400" b="1" kern="0" dirty="0" err="1">
                <a:latin typeface="Arial" pitchFamily="34" charset="0"/>
                <a:ea typeface="+mj-ea"/>
                <a:cs typeface="Arial" pitchFamily="34" charset="0"/>
              </a:rPr>
              <a:t>Problema</a:t>
            </a:r>
            <a:endParaRPr lang="en-GB" sz="14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287" name="AutoShape 20"/>
          <p:cNvCxnSpPr>
            <a:cxnSpLocks noChangeShapeType="1"/>
          </p:cNvCxnSpPr>
          <p:nvPr/>
        </p:nvCxnSpPr>
        <p:spPr bwMode="auto">
          <a:xfrm rot="5400000" flipH="1" flipV="1">
            <a:off x="7126461" y="3699272"/>
            <a:ext cx="1512888" cy="433387"/>
          </a:xfrm>
          <a:prstGeom prst="straightConnector1">
            <a:avLst/>
          </a:prstGeom>
          <a:noFill/>
          <a:ln w="41275">
            <a:solidFill>
              <a:schemeClr val="accent1"/>
            </a:solidFill>
            <a:prstDash val="sys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7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206" y="0"/>
            <a:ext cx="8079581" cy="1412776"/>
          </a:xfrm>
        </p:spPr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OJO con esto…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11521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cliente 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usualmente urgido por obtener un producto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, por lo tanto, </a:t>
            </a:r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va a hablar del tipo de producto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que desea.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6" y="3102450"/>
            <a:ext cx="8820150" cy="2228850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93858" y="5796838"/>
            <a:ext cx="8382598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O peor aún, </a:t>
            </a:r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va a hablar de un producto en particular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419" b="1" dirty="0" smtClean="0">
                <a:latin typeface="Arial" panose="020B0604020202020204" pitchFamily="34" charset="0"/>
                <a:cs typeface="Arial" panose="020B0604020202020204" pitchFamily="34" charset="0"/>
              </a:rPr>
              <a:t>Ustedes establecen </a:t>
            </a:r>
            <a:r>
              <a:rPr lang="es-419" b="1" smtClean="0">
                <a:latin typeface="Arial" panose="020B0604020202020204" pitchFamily="34" charset="0"/>
                <a:cs typeface="Arial" panose="020B0604020202020204" pitchFamily="34" charset="0"/>
              </a:rPr>
              <a:t>el norte, </a:t>
            </a:r>
            <a:r>
              <a:rPr lang="es-419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419" dirty="0" smtClean="0">
                <a:latin typeface="Arial" panose="020B0604020202020204" pitchFamily="34" charset="0"/>
                <a:cs typeface="Arial" panose="020B0604020202020204" pitchFamily="34" charset="0"/>
              </a:rPr>
              <a:t>acuerdo con </a:t>
            </a:r>
            <a:r>
              <a:rPr lang="es-419" smtClean="0">
                <a:latin typeface="Arial" panose="020B0604020202020204" pitchFamily="34" charset="0"/>
                <a:cs typeface="Arial" panose="020B0604020202020204" pitchFamily="34" charset="0"/>
              </a:rPr>
              <a:t>el cliente.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64288" y="2924944"/>
            <a:ext cx="1872208" cy="25922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460432" cy="1000125"/>
          </a:xfrm>
        </p:spPr>
        <p:txBody>
          <a:bodyPr lIns="90360" tIns="44280" rIns="90360" bIns="4428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Detalles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endParaRPr lang="en-GB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323529" y="1143000"/>
            <a:ext cx="8820472" cy="5599113"/>
          </a:xfrm>
        </p:spPr>
        <p:txBody>
          <a:bodyPr lIns="90360" tIns="44280" rIns="90360" bIns="44280">
            <a:normAutofit/>
          </a:bodyPr>
          <a:lstStyle/>
          <a:p>
            <a:pPr marL="428625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20’  y 1 hora.</a:t>
            </a:r>
          </a:p>
          <a:p>
            <a:pPr marL="428625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Vestirse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 similar) al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28625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entrevistadores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28625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nota.</a:t>
            </a:r>
          </a:p>
          <a:p>
            <a:pPr marL="428625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pauta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preparadas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28625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hora,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marL="428625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Grabar </a:t>
            </a: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</a:t>
            </a:r>
            <a:r>
              <a:rPr lang="es-ES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</a:t>
            </a:r>
            <a:r>
              <a:rPr lang="es-ES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(audio), pero sean sutiles y pidan autorización.</a:t>
            </a:r>
          </a:p>
          <a:p>
            <a:pPr marL="428625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el usuario/cliente sepa que las </a:t>
            </a:r>
            <a:r>
              <a:rPr lang="es-ES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cosas confidenciales</a:t>
            </a: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saldrán a la luz.</a:t>
            </a:r>
          </a:p>
          <a:p>
            <a:pPr marL="428625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ES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copia de todos los</a:t>
            </a:r>
            <a:r>
              <a:rPr lang="es-ES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formularios </a:t>
            </a:r>
            <a:r>
              <a:rPr lang="es-ES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involucrados en el sistema (si existen).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981075"/>
            <a:ext cx="17287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981075"/>
          </a:xfrm>
        </p:spPr>
        <p:txBody>
          <a:bodyPr lIns="90360" tIns="44280" rIns="90360" bIns="4428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Detalles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endParaRPr lang="en-GB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3744416" cy="2663750"/>
          </a:xfrm>
        </p:spPr>
        <p:txBody>
          <a:bodyPr lIns="90360" tIns="44280" rIns="90360" bIns="44280">
            <a:normAutofit/>
          </a:bodyPr>
          <a:lstStyle/>
          <a:p>
            <a:pPr marL="428625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Tráiganse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detallado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legados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28625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Lleven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lápiz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lo use (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podría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necesitarlo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49" y="1529914"/>
            <a:ext cx="453866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71157" y="4508500"/>
            <a:ext cx="880935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460375" indent="-374650" defTabSz="449263">
              <a:spcBef>
                <a:spcPct val="20000"/>
              </a:spcBef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</a:pPr>
            <a:r>
              <a:rPr lang="en-GB" altLang="es-CL" sz="20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No </a:t>
            </a:r>
            <a:r>
              <a:rPr lang="en-GB" altLang="es-CL" sz="20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usen</a:t>
            </a:r>
            <a:r>
              <a:rPr lang="en-GB" altLang="es-CL" sz="20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s-CL" sz="20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jerga</a:t>
            </a: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s-CL" sz="2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computacional</a:t>
            </a: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, </a:t>
            </a:r>
            <a:r>
              <a:rPr lang="en-GB" altLang="es-CL" sz="2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ni</a:t>
            </a: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s-CL" sz="2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regionalismos</a:t>
            </a: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</a:pP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La </a:t>
            </a:r>
            <a:r>
              <a:rPr lang="en-GB" altLang="es-CL" sz="20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puntualidad</a:t>
            </a: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s-CL" sz="2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es</a:t>
            </a: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fundamental.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</a:pPr>
            <a:r>
              <a:rPr lang="en-GB" altLang="es-CL" sz="20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Traten</a:t>
            </a:r>
            <a:r>
              <a:rPr lang="en-GB" altLang="es-CL" sz="20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al </a:t>
            </a:r>
            <a:r>
              <a:rPr lang="en-GB" altLang="es-CL" sz="20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cliente</a:t>
            </a:r>
            <a:r>
              <a:rPr lang="en-GB" altLang="es-CL" sz="20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con </a:t>
            </a:r>
            <a:r>
              <a:rPr lang="en-GB" altLang="es-CL" sz="20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respeto</a:t>
            </a: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SIEMPRE !!!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</a:pPr>
            <a:r>
              <a:rPr lang="en-GB" altLang="es-CL" sz="20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No </a:t>
            </a:r>
            <a:r>
              <a:rPr lang="en-GB" altLang="es-CL" sz="20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traten</a:t>
            </a:r>
            <a:r>
              <a:rPr lang="en-GB" altLang="es-CL" sz="2000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de </a:t>
            </a:r>
            <a:r>
              <a:rPr lang="en-GB" altLang="es-CL" sz="2000" b="1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demostrar</a:t>
            </a: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s-CL" sz="2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cuánto</a:t>
            </a: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s-CL" sz="20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saben</a:t>
            </a:r>
            <a:r>
              <a:rPr lang="en-GB" altLang="es-CL" sz="20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ustedes</a:t>
            </a:r>
            <a:r>
              <a:rPr lang="en-GB" altLang="es-CL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de </a:t>
            </a:r>
            <a:r>
              <a:rPr lang="en-GB" altLang="es-CL" sz="2000" dirty="0" err="1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esto</a:t>
            </a:r>
            <a:r>
              <a:rPr lang="en-GB" altLang="es-CL" sz="2000" dirty="0" smtClean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!!!</a:t>
            </a:r>
            <a:endParaRPr lang="en-GB" altLang="es-CL" sz="20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92886"/>
            <a:ext cx="7772400" cy="695325"/>
          </a:xfrm>
        </p:spPr>
        <p:txBody>
          <a:bodyPr lIns="90360" tIns="44280" rIns="90360" bIns="4428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Detalles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endParaRPr lang="en-GB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49363"/>
            <a:ext cx="8569077" cy="3006725"/>
          </a:xfrm>
        </p:spPr>
        <p:txBody>
          <a:bodyPr lIns="90360" tIns="44280" rIns="90360" bIns="44280">
            <a:noAutofit/>
          </a:bodyPr>
          <a:lstStyle/>
          <a:p>
            <a:pPr marL="428625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Escuchen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opiniones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parezcan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descabelladas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28625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altLang="es-CL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repitan</a:t>
            </a:r>
            <a:r>
              <a:rPr lang="en-GB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primero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revisen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grabación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anteriores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28625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Demuestren</a:t>
            </a:r>
            <a:r>
              <a:rPr lang="en-GB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altLang="es-CL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GB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comprendido</a:t>
            </a:r>
            <a:r>
              <a:rPr lang="en-GB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28625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altLang="es-CL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critiquen</a:t>
            </a:r>
            <a:r>
              <a:rPr lang="en-GB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falencias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actuales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del personal que lo </a:t>
            </a:r>
            <a:r>
              <a:rPr lang="en-GB" altLang="es-CL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construyó</a:t>
            </a:r>
            <a:r>
              <a:rPr lang="en-GB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del que lo opera.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78391"/>
            <a:ext cx="3491880" cy="207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95536" y="4941168"/>
            <a:ext cx="4747964" cy="184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marL="361950" indent="-276225" defTabSz="449263">
              <a:spcBef>
                <a:spcPct val="20000"/>
              </a:spcBef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s-CL" sz="2200" b="1" dirty="0">
                <a:latin typeface="Arial" panose="020B0604020202020204" pitchFamily="34" charset="0"/>
                <a:cs typeface="Arial" panose="020B0604020202020204" pitchFamily="34" charset="0"/>
              </a:rPr>
              <a:t>Si van a </a:t>
            </a:r>
            <a:r>
              <a:rPr lang="en-GB" altLang="es-CL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pedir</a:t>
            </a:r>
            <a:r>
              <a:rPr lang="en-GB" altLang="es-CL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algo</a:t>
            </a:r>
            <a:r>
              <a:rPr lang="en-GB" altLang="es-CL" sz="2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s-CL" sz="22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adicional</a:t>
            </a:r>
            <a:r>
              <a:rPr lang="en-GB" altLang="es-CL" sz="2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que </a:t>
            </a:r>
            <a:r>
              <a:rPr lang="en-GB" altLang="es-CL" sz="22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requiere</a:t>
            </a:r>
            <a:r>
              <a:rPr lang="en-GB" altLang="es-CL" sz="2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un </a:t>
            </a:r>
            <a:r>
              <a:rPr lang="en-GB" altLang="es-CL" sz="22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esfuerzo</a:t>
            </a:r>
            <a:r>
              <a:rPr lang="en-GB" altLang="es-CL" sz="2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s-CL" sz="22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importante</a:t>
            </a:r>
            <a:r>
              <a:rPr lang="en-GB" altLang="es-CL" sz="2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del </a:t>
            </a:r>
            <a:r>
              <a:rPr lang="en-GB" altLang="es-CL" sz="22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cliente</a:t>
            </a:r>
            <a:r>
              <a:rPr lang="en-GB" altLang="es-CL" sz="2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/</a:t>
            </a:r>
            <a:r>
              <a:rPr lang="en-GB" altLang="es-CL" sz="2200" dirty="0" err="1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usuario</a:t>
            </a:r>
            <a:r>
              <a:rPr lang="en-GB" altLang="es-CL" sz="22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, </a:t>
            </a:r>
            <a:r>
              <a:rPr lang="en-GB" altLang="es-CL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entréguenle</a:t>
            </a:r>
            <a:r>
              <a:rPr lang="en-GB" altLang="es-CL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algo</a:t>
            </a:r>
            <a:r>
              <a:rPr lang="en-GB" altLang="es-CL" sz="2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es-CL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GB" alt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s-C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84690" y="282107"/>
            <a:ext cx="7772400" cy="766763"/>
          </a:xfrm>
        </p:spPr>
        <p:txBody>
          <a:bodyPr lIns="90360" tIns="44280" rIns="90360" bIns="4428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Primera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endParaRPr lang="en-GB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796808" cy="5472608"/>
          </a:xfrm>
        </p:spPr>
        <p:txBody>
          <a:bodyPr lIns="90360" tIns="44280" rIns="90360" bIns="44280">
            <a:noAutofit/>
          </a:bodyPr>
          <a:lstStyle/>
          <a:p>
            <a:pPr marL="461962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anterior.</a:t>
            </a:r>
          </a:p>
          <a:p>
            <a:pPr marL="461962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abierta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guiada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61962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1962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antes de </a:t>
            </a: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plantear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s-CL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61962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prometer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 hasta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CONTÉNGANSE !!!!</a:t>
            </a:r>
          </a:p>
          <a:p>
            <a:pPr marL="461962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conocerse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idea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resolver.</a:t>
            </a:r>
          </a:p>
          <a:p>
            <a:pPr marL="461962" indent="-2857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Establezcan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claramente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contraparte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quiénes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interlocutores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válidos</a:t>
            </a:r>
            <a:r>
              <a:rPr lang="en-GB" altLang="es-C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81" y="28953"/>
            <a:ext cx="1752455" cy="231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395536" y="152400"/>
            <a:ext cx="8659564" cy="990600"/>
          </a:xfrm>
        </p:spPr>
        <p:txBody>
          <a:bodyPr>
            <a:noAutofit/>
          </a:bodyPr>
          <a:lstStyle/>
          <a:p>
            <a:r>
              <a:rPr lang="es-MX" altLang="es-C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Después de la Primera Entrevista</a:t>
            </a:r>
            <a:endParaRPr lang="es-CL" altLang="es-CL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3" y="1556792"/>
            <a:ext cx="8515547" cy="37010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Entre todos traten de </a:t>
            </a:r>
            <a:r>
              <a:rPr lang="es-MX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entender el escenario del proyecto:</a:t>
            </a:r>
            <a:r>
              <a:rPr lang="es-MX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el problema/contexto y la posible solución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(de grano grueso)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O sea, intenten </a:t>
            </a: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armar el </a:t>
            </a:r>
            <a:r>
              <a:rPr lang="es-MX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puzzle</a:t>
            </a:r>
            <a:r>
              <a:rPr lang="es-MX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y validen                                      el resultado </a:t>
            </a:r>
            <a:r>
              <a:rPr lang="es-MX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(usualmente esto es iterativo)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s-C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2714625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79900"/>
            <a:ext cx="334327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260850"/>
            <a:ext cx="39481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485111" y="341790"/>
            <a:ext cx="7772400" cy="623887"/>
          </a:xfrm>
        </p:spPr>
        <p:txBody>
          <a:bodyPr lIns="90360" tIns="44280" rIns="90360" bIns="4428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r>
              <a:rPr lang="en-GB" alt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(para </a:t>
            </a:r>
            <a:r>
              <a:rPr lang="en-GB" altLang="es-C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Clarificar</a:t>
            </a:r>
            <a:r>
              <a:rPr lang="en-GB" alt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08912" cy="5472608"/>
          </a:xfrm>
        </p:spPr>
        <p:txBody>
          <a:bodyPr lIns="90360" tIns="44280" rIns="90360" bIns="44280">
            <a:noAutofit/>
          </a:bodyPr>
          <a:lstStyle/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20’ y 1 hora.</a:t>
            </a:r>
            <a:endParaRPr lang="en-GB" altLang="es-CL" sz="21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abierta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guiada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entrevistador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entrevistador</a:t>
            </a:r>
            <a:r>
              <a:rPr lang="en-GB" altLang="es-CL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guíar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permítanle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expresar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Lleven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preparadas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discutidas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resto del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idea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resolver, el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dudas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 las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Revisen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críticos</a:t>
            </a:r>
            <a:r>
              <a:rPr lang="en-GB" altLang="es-CL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identificados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r>
              <a:rPr lang="en-GB" altLang="es-CL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15" y="59613"/>
            <a:ext cx="1810193" cy="15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4180"/>
            <a:ext cx="7772400" cy="623887"/>
          </a:xfrm>
        </p:spPr>
        <p:txBody>
          <a:bodyPr lIns="90360" tIns="44280" rIns="90360" bIns="4428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r>
              <a:rPr lang="en-GB" alt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(para </a:t>
            </a:r>
            <a:r>
              <a:rPr lang="en-GB" altLang="es-C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Clarificar</a:t>
            </a:r>
            <a:r>
              <a:rPr lang="en-GB" alt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6480560" cy="4872533"/>
          </a:xfrm>
        </p:spPr>
        <p:txBody>
          <a:bodyPr lIns="90360" tIns="44280" rIns="90360" bIns="44280">
            <a:noAutofit/>
          </a:bodyPr>
          <a:lstStyle/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950"/>
              </a:spcAft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s-ES" alt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prometan </a:t>
            </a: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 hasta analizar bien el problema/contexto en detalle……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950"/>
              </a:spcAft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Usen esta entrevista para </a:t>
            </a:r>
            <a:r>
              <a:rPr lang="es-ES" alt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completar la información</a:t>
            </a: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relevada y clarificar aspectos oscuros.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95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Traten de mantener al cliente en la línea de lo que es </a:t>
            </a:r>
            <a:r>
              <a:rPr lang="es-ES" alt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95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s-ES" alt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Caractericen a los clientes/usuarios </a:t>
            </a: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sistema.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95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Determinen </a:t>
            </a:r>
            <a:r>
              <a:rPr lang="es-ES" alt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y formalmente </a:t>
            </a:r>
            <a:r>
              <a:rPr lang="es-ES" altLang="es-C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altLang="es-CL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 de tiempo de su contraparte!!</a:t>
            </a: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spcAft>
                <a:spcPts val="950"/>
              </a:spcAft>
              <a:buSzPct val="126000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endParaRPr lang="es-ES" altLang="es-C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96" y="5157192"/>
            <a:ext cx="2239329" cy="168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8064"/>
            <a:ext cx="7772400" cy="928688"/>
          </a:xfrm>
        </p:spPr>
        <p:txBody>
          <a:bodyPr lIns="90360" tIns="44280" rIns="90360" bIns="4428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Tercera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Adelante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40960" cy="5302349"/>
          </a:xfrm>
        </p:spPr>
        <p:txBody>
          <a:bodyPr lIns="90360" tIns="44280" rIns="90360" bIns="44280"/>
          <a:lstStyle/>
          <a:p>
            <a:pPr marL="519113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20’ y 35’. </a:t>
            </a:r>
          </a:p>
          <a:p>
            <a:pPr marL="519113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focalizada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guiada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entrevistador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9113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completar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profundizar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relevada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9113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el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mantenga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 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9113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9113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que 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EL </a:t>
            </a:r>
            <a:r>
              <a:rPr lang="en-GB" altLang="es-CL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DEL PROYECTO</a:t>
            </a:r>
            <a:r>
              <a:rPr lang="en-GB" altLang="es-CL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las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extensiones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funcionalidad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prioritaria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9113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realistas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cueste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9113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ct val="126000"/>
              <a:buFont typeface="Arial" panose="020B0604020202020204" pitchFamily="34" charset="0"/>
              <a:buChar char="•"/>
              <a:tabLst>
                <a:tab pos="1266825" algn="l"/>
                <a:tab pos="2181225" algn="l"/>
                <a:tab pos="3095625" algn="l"/>
                <a:tab pos="4010025" algn="l"/>
                <a:tab pos="4924425" algn="l"/>
                <a:tab pos="5838825" algn="l"/>
                <a:tab pos="6753225" algn="l"/>
                <a:tab pos="7667625" algn="l"/>
                <a:tab pos="8582025" algn="l"/>
                <a:tab pos="9496425" algn="l"/>
                <a:tab pos="10410825" algn="l"/>
              </a:tabLst>
            </a:pP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altLang="es-CL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prometan</a:t>
            </a:r>
            <a:r>
              <a:rPr lang="en-GB" altLang="es-C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 que no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tengan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certeza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a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s-C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GB" altLang="es-C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0" y="3954463"/>
            <a:ext cx="9144000" cy="1587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2400"/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0" y="4229100"/>
            <a:ext cx="9144000" cy="15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240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64" y="1844824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le 7"/>
          <p:cNvSpPr>
            <a:spLocks noGrp="1"/>
          </p:cNvSpPr>
          <p:nvPr>
            <p:ph type="title"/>
          </p:nvPr>
        </p:nvSpPr>
        <p:spPr>
          <a:xfrm>
            <a:off x="539552" y="401544"/>
            <a:ext cx="7770812" cy="1000125"/>
          </a:xfrm>
        </p:spPr>
        <p:txBody>
          <a:bodyPr/>
          <a:lstStyle/>
          <a:p>
            <a:pPr algn="ctr"/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¿Puedes Leer la Mente?</a:t>
            </a: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844824"/>
            <a:ext cx="228044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9553" y="5445224"/>
            <a:ext cx="8280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Entonces vas a tener que </a:t>
            </a:r>
            <a:r>
              <a:rPr lang="es-CL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 a los </a:t>
            </a:r>
            <a:r>
              <a:rPr lang="es-CL" sz="28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es-C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(clientes, usuarios, etc.) para definir el producto a desarrollar.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108429" y="332656"/>
            <a:ext cx="9010600" cy="623887"/>
          </a:xfrm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alt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Cosas Preguntar del Producto (por ej.)?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idx="1"/>
          </p:nvPr>
        </p:nvSpPr>
        <p:spPr>
          <a:xfrm>
            <a:off x="179513" y="1196752"/>
            <a:ext cx="9035926" cy="5661248"/>
          </a:xfrm>
        </p:spPr>
        <p:txBody>
          <a:bodyPr/>
          <a:lstStyle/>
          <a:p>
            <a:pPr marL="350838" indent="-35083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espera que haga el sistema?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los servicios del sistema.</a:t>
            </a:r>
            <a:endParaRPr lang="es-CL" altLang="es-CL" sz="27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5083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¿Quiénes y cuántos son los </a:t>
            </a:r>
            <a:r>
              <a:rPr lang="es-CL" altLang="es-C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CL" altLang="es-C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 tipos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usuario),</a:t>
            </a:r>
            <a:r>
              <a:rPr lang="es-CL" altLang="es-C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debería hacer cada uno con el sistema?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los perfiles de usuario del sistema.</a:t>
            </a:r>
          </a:p>
          <a:p>
            <a:pPr marL="350838" indent="-35083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CL" altLang="es-C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se espera que tenga el software?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los requisitos de calidad del software.</a:t>
            </a:r>
          </a:p>
          <a:p>
            <a:pPr marL="350838" indent="-35083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¿Cuáles son los formularios que actualmente contienen la información a procesar por el sistema?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datos y servicios básicos a manejar por el sistema.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8964488" cy="5086325"/>
          </a:xfrm>
        </p:spPr>
        <p:txBody>
          <a:bodyPr/>
          <a:lstStyle/>
          <a:p>
            <a:pPr marL="288925" indent="-288925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el escenario donde funcionará el sistema?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del Ambiente Operacional.</a:t>
            </a:r>
          </a:p>
          <a:p>
            <a:pPr marL="288925" indent="-288925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datos están involucrados en el sistema?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del dominio de datos del sistema.</a:t>
            </a:r>
          </a:p>
          <a:p>
            <a:pPr marL="288925" indent="-288925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¿Existen </a:t>
            </a:r>
            <a:r>
              <a:rPr lang="es-CL" altLang="es-C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restricciones</a:t>
            </a:r>
            <a:r>
              <a:rPr lang="es-CL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al funcionamiento del software o al proceso de desarrollo del sistema?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Restricciones.</a:t>
            </a:r>
            <a:endParaRPr lang="es-CL" altLang="es-CL" sz="27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MX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¿Existen </a:t>
            </a:r>
            <a:r>
              <a:rPr lang="es-MX" altLang="es-CL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restricciones </a:t>
            </a:r>
            <a:r>
              <a:rPr lang="es-MX" altLang="es-C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de uso de tecnologías?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Restricciones. </a:t>
            </a:r>
            <a:endParaRPr lang="es-CL" altLang="es-CL" sz="2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79512" y="476672"/>
            <a:ext cx="8964488" cy="62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alt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Cosas Preguntar del Producto (por ej.)?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 fontScale="92500"/>
          </a:bodyPr>
          <a:lstStyle/>
          <a:p>
            <a:pPr marL="350838" indent="-35083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¿Se han hecho sistemas de este tipo antes en la organización?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del contexto organizacional del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(adopción de tecnología).</a:t>
            </a:r>
            <a:endParaRPr lang="es-CL" altLang="es-CL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5083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¿Están en producción? (si no están, preguntar por qué?)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del </a:t>
            </a:r>
            <a:r>
              <a:rPr lang="es-CL" altLang="es-C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organizacional del </a:t>
            </a:r>
            <a:r>
              <a:rPr lang="es-CL" altLang="es-C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altLang="es-C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adopción de tecnología).</a:t>
            </a:r>
            <a:endParaRPr lang="es-CL" altLang="es-CL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5083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¿Cuáles fueron los 2 principales problemas que le encontraron al software anterior (o actual)? </a:t>
            </a:r>
            <a:r>
              <a:rPr lang="es-CL" altLang="es-C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del contexto </a:t>
            </a:r>
            <a:r>
              <a:rPr lang="es-CL" altLang="es-C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organizacional del </a:t>
            </a:r>
            <a:r>
              <a:rPr lang="es-CL" altLang="es-C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 (adopción de tecnología).</a:t>
            </a:r>
            <a:endParaRPr lang="es-CL" altLang="es-CL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Cada una de estas preguntas pueden ser desglosadas en varias ...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206437" y="260648"/>
            <a:ext cx="8945880" cy="62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alt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Cosas Preguntar del Producto (por ej.)?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975"/>
            <a:ext cx="8964488" cy="2232025"/>
          </a:xfrm>
        </p:spPr>
        <p:txBody>
          <a:bodyPr>
            <a:normAutofit fontScale="92500"/>
          </a:bodyPr>
          <a:lstStyle/>
          <a:p>
            <a:pPr marL="350838" indent="-35083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uno va a construir un auto</a:t>
            </a:r>
            <a:r>
              <a:rPr lang="es-CL" alt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tiene que preguntar al cliente por los aspectos/capacidades del auto.</a:t>
            </a:r>
          </a:p>
          <a:p>
            <a:pPr marL="350838" indent="-350838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030288" algn="l"/>
                <a:tab pos="1944688" algn="l"/>
                <a:tab pos="2859088" algn="l"/>
                <a:tab pos="3773488" algn="l"/>
                <a:tab pos="4687888" algn="l"/>
                <a:tab pos="5602288" algn="l"/>
                <a:tab pos="6516688" algn="l"/>
                <a:tab pos="7431088" algn="l"/>
                <a:tab pos="8345488" algn="l"/>
                <a:tab pos="9259888" algn="l"/>
                <a:tab pos="10174288" algn="l"/>
              </a:tabLst>
            </a:pPr>
            <a:r>
              <a:rPr lang="es-CL" altLang="es-CL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Entiendan cuál es el producto </a:t>
            </a:r>
            <a:r>
              <a:rPr lang="es-CL" altLang="es-C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resuelve el problema, y enfoquen sus preguntas (y trabajo) a eso.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79512" y="224367"/>
            <a:ext cx="8945880" cy="62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alt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Cosas Preguntar del Producto (por ej.)?</a:t>
            </a:r>
          </a:p>
        </p:txBody>
      </p:sp>
      <p:pic>
        <p:nvPicPr>
          <p:cNvPr id="4" name="Picture 2" descr="Resultado de imagen para partes de un au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14" y="3645024"/>
            <a:ext cx="384268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25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>
          <a:xfrm>
            <a:off x="827584" y="980728"/>
            <a:ext cx="7772400" cy="48958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CL" altLang="es-CL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Cliente puede tener cosas poco claras…</a:t>
            </a: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… En ese caso, ayúdenle a clarificarlas, porque </a:t>
            </a:r>
            <a:r>
              <a:rPr lang="es-CL" altLang="es-CL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 se puede diseñar y construir sobre bases que no están claras</a:t>
            </a: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772400" cy="623887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		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idx="1"/>
          </p:nvPr>
        </p:nvSpPr>
        <p:spPr>
          <a:xfrm>
            <a:off x="179513" y="1124744"/>
            <a:ext cx="8964488" cy="5733256"/>
          </a:xfrm>
        </p:spPr>
        <p:txBody>
          <a:bodyPr>
            <a:normAutofit fontScale="92500"/>
          </a:bodyPr>
          <a:lstStyle/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L" altLang="es-CL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interacciones con clientes/usuarios </a:t>
            </a:r>
            <a:r>
              <a:rPr lang="es-CL" altLang="es-CL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sirven para: </a:t>
            </a:r>
          </a:p>
          <a:p>
            <a:pPr marL="800100" lvl="2" indent="-34290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L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evantar/validar requisitos.</a:t>
            </a:r>
          </a:p>
          <a:p>
            <a:pPr marL="800100" lvl="2" indent="-34290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Validar/refinar diseños y prototipos.</a:t>
            </a:r>
          </a:p>
          <a:p>
            <a:pPr marL="800100" lvl="2" indent="-34290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confianza y acuerdos</a:t>
            </a:r>
            <a:r>
              <a:rPr lang="es-CL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el proveedor</a:t>
            </a:r>
            <a:r>
              <a:rPr lang="es-CL" altLang="es-C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(ustedes)</a:t>
            </a:r>
            <a:r>
              <a:rPr lang="es-CL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los clientes/usuarios.... aprovéchenlas!!!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Prepárense BIEN </a:t>
            </a:r>
            <a:r>
              <a:rPr lang="es-CL" altLang="es-CL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cada entrevista... Su imagen y la de su organización/equipo depende en gran medida de ello.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Demuestren que son serios</a:t>
            </a:r>
            <a:r>
              <a:rPr lang="es-CL" altLang="es-CL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que saben hacer su trabajo.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Demuestren compromiso </a:t>
            </a:r>
            <a:r>
              <a:rPr lang="es-CL" altLang="es-CL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proyecto.</a:t>
            </a:r>
          </a:p>
          <a:p>
            <a:pPr marL="288925" indent="-28892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Aclaren y limiten el problema (junto con el cliente)</a:t>
            </a:r>
            <a:r>
              <a:rPr lang="es-CL" altLang="es-CL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y luego póngalo por explícito.</a:t>
            </a:r>
            <a:endParaRPr lang="es-CL" altLang="es-CL" sz="2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72400" cy="623887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		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idx="1"/>
          </p:nvPr>
        </p:nvSpPr>
        <p:spPr>
          <a:xfrm>
            <a:off x="251521" y="1412776"/>
            <a:ext cx="8892480" cy="5362674"/>
          </a:xfrm>
        </p:spPr>
        <p:txBody>
          <a:bodyPr>
            <a:normAutofit/>
          </a:bodyPr>
          <a:lstStyle/>
          <a:p>
            <a:pPr marL="288925" indent="-288925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Sean </a:t>
            </a:r>
            <a:r>
              <a:rPr lang="es-CL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cuidadosos al consultar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... pero no se queden con ninguna duda.</a:t>
            </a:r>
          </a:p>
          <a:p>
            <a:pPr marL="288925" indent="-288925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Sean efectivos 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 su trabajo… </a:t>
            </a:r>
          </a:p>
          <a:p>
            <a:pPr marL="288925" indent="-288925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CL" altLang="es-C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pierdan tiempo, ni improvisen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8925" indent="-288925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ES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Documenten todos los acuerdos y déjenlos compartidos</a:t>
            </a:r>
            <a:r>
              <a:rPr lang="es-ES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(para clientes/usuarios y desarrolladores).</a:t>
            </a:r>
            <a:endParaRPr lang="es-ES" altLang="es-CL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ES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Generen y mantengan una </a:t>
            </a:r>
            <a:r>
              <a:rPr lang="es-ES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compartida del proyecto.</a:t>
            </a:r>
          </a:p>
          <a:p>
            <a:pPr marL="288925" indent="-288925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ES" altLang="es-CL" sz="2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justificaciones.</a:t>
            </a:r>
          </a:p>
          <a:p>
            <a:pPr marL="288925" indent="-288925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69963" algn="l"/>
                <a:tab pos="1884363" algn="l"/>
                <a:tab pos="2798763" algn="l"/>
                <a:tab pos="3713163" algn="l"/>
                <a:tab pos="4627563" algn="l"/>
                <a:tab pos="5541963" algn="l"/>
                <a:tab pos="6456363" algn="l"/>
                <a:tab pos="7370763" algn="l"/>
                <a:tab pos="8285163" algn="l"/>
                <a:tab pos="9199563" algn="l"/>
                <a:tab pos="10113963" algn="l"/>
              </a:tabLst>
            </a:pPr>
            <a:r>
              <a:rPr lang="es-ES" altLang="es-CL" sz="2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críticas.</a:t>
            </a:r>
            <a:endParaRPr lang="es-CL" altLang="es-CL" sz="2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8569077" cy="990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CL" altLang="en-US" dirty="0">
                <a:latin typeface="Arial" panose="020B0604020202020204" pitchFamily="34" charset="0"/>
              </a:rPr>
              <a:t>Presentaciones </a:t>
            </a:r>
            <a:r>
              <a:rPr lang="es-CL" altLang="en-US" dirty="0" smtClean="0">
                <a:latin typeface="Arial" panose="020B0604020202020204" pitchFamily="34" charset="0"/>
              </a:rPr>
              <a:t>del 5 de Sept </a:t>
            </a:r>
            <a:r>
              <a:rPr lang="es-CL" altLang="en-US" sz="3600" dirty="0" smtClean="0">
                <a:latin typeface="Arial" panose="020B0604020202020204" pitchFamily="34" charset="0"/>
              </a:rPr>
              <a:t>(sin nota)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12776"/>
            <a:ext cx="8569078" cy="52563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CL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con las siguientes cosas </a:t>
            </a:r>
            <a:r>
              <a:rPr 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2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</a:t>
            </a:r>
            <a:r>
              <a:rPr 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s-CL" sz="2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CL" sz="3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4000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del proyecto </a:t>
            </a:r>
            <a:r>
              <a:rPr 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(organización, proceso, etc.)</a:t>
            </a:r>
          </a:p>
          <a:p>
            <a:pPr marL="742950" indent="-4000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 de negocio y/o técnico a abordar</a:t>
            </a:r>
            <a:r>
              <a:rPr lang="es-419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 que </a:t>
            </a:r>
            <a:r>
              <a:rPr lang="es-CL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tengan claro) </a:t>
            </a:r>
          </a:p>
          <a:p>
            <a:pPr marL="742950" indent="-4000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y alcance del producto </a:t>
            </a:r>
            <a:r>
              <a:rPr 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 que entiendan)</a:t>
            </a:r>
          </a:p>
          <a:p>
            <a:pPr marL="742950" indent="-4000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usuarios a apoyar </a:t>
            </a:r>
            <a:r>
              <a:rPr 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(directos e indirectos).</a:t>
            </a:r>
          </a:p>
          <a:p>
            <a:pPr marL="742950" indent="-4000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s-C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requisitos de la solución </a:t>
            </a:r>
            <a:r>
              <a:rPr 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(los que más se destacan).</a:t>
            </a:r>
            <a:endParaRPr lang="en-US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99532"/>
            <a:ext cx="7960940" cy="6169827"/>
          </a:xfrm>
        </p:spPr>
        <p:txBody>
          <a:bodyPr>
            <a:normAutofit/>
          </a:bodyPr>
          <a:lstStyle/>
          <a:p>
            <a:r>
              <a:rPr lang="es-419" b="1" dirty="0" smtClean="0"/>
              <a:t>Tablero Digital:</a:t>
            </a:r>
            <a:br>
              <a:rPr lang="es-419" b="1" dirty="0" smtClean="0"/>
            </a:br>
            <a:r>
              <a:rPr lang="es-419" sz="2800" dirty="0" smtClean="0"/>
              <a:t/>
            </a:r>
            <a:br>
              <a:rPr lang="es-419" sz="2800" dirty="0" smtClean="0"/>
            </a:br>
            <a:r>
              <a:rPr lang="es-419" sz="1200" dirty="0"/>
              <a:t/>
            </a:r>
            <a:br>
              <a:rPr lang="es-419" sz="1200" dirty="0"/>
            </a:br>
            <a:r>
              <a:rPr lang="es-ES" sz="4000" dirty="0" smtClean="0">
                <a:solidFill>
                  <a:schemeClr val="tx2"/>
                </a:solidFill>
              </a:rPr>
              <a:t>Comiencen a crear </a:t>
            </a:r>
            <a:r>
              <a:rPr lang="es-ES" sz="4000" dirty="0">
                <a:solidFill>
                  <a:schemeClr val="tx2"/>
                </a:solidFill>
              </a:rPr>
              <a:t>un tablero digital (usar el </a:t>
            </a:r>
            <a:r>
              <a:rPr lang="es-ES" sz="4000" dirty="0" err="1">
                <a:solidFill>
                  <a:schemeClr val="tx2"/>
                </a:solidFill>
              </a:rPr>
              <a:t>layout</a:t>
            </a:r>
            <a:r>
              <a:rPr lang="es-ES" sz="4000" dirty="0">
                <a:solidFill>
                  <a:schemeClr val="tx2"/>
                </a:solidFill>
              </a:rPr>
              <a:t> “</a:t>
            </a:r>
            <a:r>
              <a:rPr lang="es-ES" sz="4000" b="1" i="1" dirty="0">
                <a:solidFill>
                  <a:schemeClr val="tx2"/>
                </a:solidFill>
              </a:rPr>
              <a:t>Exploración del Problema</a:t>
            </a:r>
            <a:r>
              <a:rPr lang="es-ES" sz="4000" dirty="0">
                <a:solidFill>
                  <a:schemeClr val="tx2"/>
                </a:solidFill>
              </a:rPr>
              <a:t>”), el cual debe mostrar el entendimiento actual del problema, contexto y solución </a:t>
            </a:r>
            <a:r>
              <a:rPr lang="es-ES" sz="4000" dirty="0" smtClean="0">
                <a:solidFill>
                  <a:schemeClr val="tx2"/>
                </a:solidFill>
              </a:rPr>
              <a:t>vislumbrada: </a:t>
            </a:r>
            <a:r>
              <a:rPr lang="es-ES" sz="4000" u="sng" dirty="0">
                <a:hlinkClick r:id="rId2"/>
              </a:rPr>
              <a:t>https://</a:t>
            </a:r>
            <a:r>
              <a:rPr lang="es-ES" sz="4000" u="sng" dirty="0" smtClean="0">
                <a:hlinkClick r:id="rId2"/>
              </a:rPr>
              <a:t>tablero-</a:t>
            </a:r>
            <a:r>
              <a:rPr lang="es-ES" sz="4000" u="sng" dirty="0" err="1" smtClean="0">
                <a:hlinkClick r:id="rId2"/>
              </a:rPr>
              <a:t>digital.dcc.uchile.cl</a:t>
            </a:r>
            <a:r>
              <a:rPr lang="es-ES" sz="4000" u="sng" dirty="0" smtClean="0">
                <a:hlinkClick r:id="rId2"/>
              </a:rPr>
              <a:t>/home</a:t>
            </a:r>
            <a:r>
              <a:rPr lang="es-ES" sz="4000" u="sng" dirty="0" smtClean="0"/>
              <a:t> </a:t>
            </a:r>
            <a:br>
              <a:rPr lang="es-ES" sz="4000" u="sng" dirty="0" smtClean="0"/>
            </a:br>
            <a:r>
              <a:rPr lang="es-ES" sz="4000" u="sng" smtClean="0"/>
              <a:t/>
            </a:r>
            <a:br>
              <a:rPr lang="es-ES" sz="4000" u="sng" smtClean="0"/>
            </a:br>
            <a:endParaRPr lang="es-CL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5966" y="67677"/>
            <a:ext cx="7772400" cy="990601"/>
          </a:xfrm>
        </p:spPr>
        <p:txBody>
          <a:bodyPr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Esquema General</a:t>
            </a:r>
          </a:p>
        </p:txBody>
      </p:sp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950315-7696-429A-B5E7-EC6E02C16F36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ES" altLang="es-CL" sz="140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71" y="1118317"/>
            <a:ext cx="8259301" cy="5767067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561171" y="1118317"/>
            <a:ext cx="3074725" cy="209465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1187624" y="3152845"/>
            <a:ext cx="163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FF0000"/>
                </a:solidFill>
              </a:rPr>
              <a:t>Primer Paso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275857" y="2852936"/>
            <a:ext cx="1800200" cy="115855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4256814" y="2420888"/>
            <a:ext cx="192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FF0000"/>
                </a:solidFill>
              </a:rPr>
              <a:t>Segundo Paso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80875"/>
            <a:ext cx="91440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alt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involucra la Exploración del Problema y la Solución?</a:t>
            </a:r>
            <a:endParaRPr lang="es-ES_tradnl" altLang="es-CL" sz="4000" dirty="0" smtClean="0">
              <a:latin typeface="Arial" panose="020B0604020202020204" pitchFamily="34" charset="0"/>
            </a:endParaRP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>
          <a:xfrm>
            <a:off x="1" y="1412775"/>
            <a:ext cx="8964612" cy="131323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" altLang="es-CL" dirty="0" smtClean="0">
                <a:latin typeface="Arial" panose="020B0604020202020204" pitchFamily="34" charset="0"/>
              </a:rPr>
              <a:t>	Definir el </a:t>
            </a:r>
            <a:r>
              <a:rPr lang="es-ES" altLang="es-CL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norte del proyecto </a:t>
            </a:r>
            <a:r>
              <a:rPr lang="es-ES" altLang="es-CL" dirty="0" smtClean="0">
                <a:latin typeface="Arial" panose="020B0604020202020204" pitchFamily="34" charset="0"/>
              </a:rPr>
              <a:t>(objetivo y alcance del producto) </a:t>
            </a:r>
            <a:r>
              <a:rPr lang="es-ES" altLang="es-CL" b="1" i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sobre una base sólida </a:t>
            </a:r>
            <a:r>
              <a:rPr lang="es-ES" altLang="es-CL" dirty="0" smtClean="0">
                <a:latin typeface="Arial" panose="020B0604020202020204" pitchFamily="34" charset="0"/>
              </a:rPr>
              <a:t>(sabemos que el producto va a ayudar a resolver el problema).</a:t>
            </a:r>
          </a:p>
          <a:p>
            <a:pPr eaLnBrk="1" hangingPunct="1">
              <a:lnSpc>
                <a:spcPct val="100000"/>
              </a:lnSpc>
            </a:pPr>
            <a:endParaRPr lang="es-ES" altLang="es-CL" dirty="0" smtClean="0">
              <a:latin typeface="Arial" panose="020B0604020202020204" pitchFamily="34" charset="0"/>
            </a:endParaRPr>
          </a:p>
        </p:txBody>
      </p:sp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3779838" y="2932385"/>
            <a:ext cx="2233612" cy="792163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CONTEXTO 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2106613" y="3994423"/>
            <a:ext cx="2233612" cy="792162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PROBLEMA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 resolver</a:t>
            </a:r>
          </a:p>
        </p:txBody>
      </p:sp>
      <p:sp>
        <p:nvSpPr>
          <p:cNvPr id="67592" name="Line 9"/>
          <p:cNvSpPr>
            <a:spLocks noChangeShapeType="1"/>
          </p:cNvSpPr>
          <p:nvPr/>
        </p:nvSpPr>
        <p:spPr bwMode="auto">
          <a:xfrm>
            <a:off x="5724525" y="3580085"/>
            <a:ext cx="1062038" cy="14239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10"/>
          <p:cNvSpPr>
            <a:spLocks noChangeShapeType="1"/>
          </p:cNvSpPr>
          <p:nvPr/>
        </p:nvSpPr>
        <p:spPr bwMode="auto">
          <a:xfrm flipH="1">
            <a:off x="3500438" y="3580085"/>
            <a:ext cx="566737" cy="4238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Oval 7"/>
          <p:cNvSpPr>
            <a:spLocks noChangeArrowheads="1"/>
          </p:cNvSpPr>
          <p:nvPr/>
        </p:nvSpPr>
        <p:spPr bwMode="auto">
          <a:xfrm>
            <a:off x="6629401" y="5930379"/>
            <a:ext cx="2514600" cy="7921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US" altLang="es-CL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  <a:endParaRPr lang="en-US" altLang="es-CL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8" name="Oval 7"/>
          <p:cNvSpPr>
            <a:spLocks noChangeArrowheads="1"/>
          </p:cNvSpPr>
          <p:nvPr/>
        </p:nvSpPr>
        <p:spPr bwMode="auto">
          <a:xfrm>
            <a:off x="4804093" y="5866572"/>
            <a:ext cx="1808163" cy="7921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n-US" altLang="es-CL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Line 9"/>
          <p:cNvSpPr>
            <a:spLocks noChangeShapeType="1"/>
          </p:cNvSpPr>
          <p:nvPr/>
        </p:nvSpPr>
        <p:spPr bwMode="auto">
          <a:xfrm>
            <a:off x="7668344" y="5553074"/>
            <a:ext cx="135807" cy="36560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9"/>
          <p:cNvSpPr>
            <a:spLocks noChangeShapeType="1"/>
          </p:cNvSpPr>
          <p:nvPr/>
        </p:nvSpPr>
        <p:spPr bwMode="auto">
          <a:xfrm flipH="1">
            <a:off x="6289675" y="5774010"/>
            <a:ext cx="149225" cy="1666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Line 9"/>
          <p:cNvSpPr>
            <a:spLocks noChangeShapeType="1"/>
          </p:cNvSpPr>
          <p:nvPr/>
        </p:nvSpPr>
        <p:spPr bwMode="auto">
          <a:xfrm>
            <a:off x="4340225" y="4461148"/>
            <a:ext cx="1455738" cy="7493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724525" y="4997723"/>
            <a:ext cx="2233613" cy="7921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s-CL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</a:t>
            </a:r>
            <a:endParaRPr lang="en-US" altLang="es-CL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2081185" y="2774501"/>
            <a:ext cx="4024408" cy="209465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 rot="16200000">
            <a:off x="607132" y="3376517"/>
            <a:ext cx="211710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accent1"/>
                </a:solidFill>
              </a:rPr>
              <a:t>Exploración del </a:t>
            </a:r>
          </a:p>
          <a:p>
            <a:pPr algn="ctr"/>
            <a:r>
              <a:rPr lang="es-CL" sz="2400" b="1" dirty="0" smtClean="0">
                <a:solidFill>
                  <a:schemeClr val="accent1"/>
                </a:solidFill>
              </a:rPr>
              <a:t>Problema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730087" y="4763341"/>
            <a:ext cx="4413913" cy="209465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936591" y="3956320"/>
            <a:ext cx="211710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accent1"/>
                </a:solidFill>
              </a:rPr>
              <a:t>Exploración de la Solución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 lIns="92160" tIns="46080" rIns="92160" bIns="4608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Hay muchas formas de llevar a cabo la interacción con los </a:t>
            </a:r>
            <a:r>
              <a:rPr lang="es-CL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s-CL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568952" cy="3240360"/>
          </a:xfrm>
        </p:spPr>
        <p:txBody>
          <a:bodyPr lIns="92160" tIns="46080" rIns="92160" bIns="46080">
            <a:normAutofit/>
          </a:bodyPr>
          <a:lstStyle/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Entrevistas </a:t>
            </a:r>
            <a:r>
              <a:rPr lang="es-CL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</a:t>
            </a: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o desestructuradas </a:t>
            </a:r>
            <a:r>
              <a:rPr lang="es-CL" alt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(son las más simples y comunes)</a:t>
            </a:r>
            <a:endParaRPr lang="es-CL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Entrevistas estructuradas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(aplicar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uestionarios)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Workshops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(p. ej.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co-design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revisiones de producto)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Prototipación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(realización de </a:t>
            </a:r>
            <a:r>
              <a:rPr lang="es-C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sprints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95536" y="1628800"/>
            <a:ext cx="8712968" cy="5760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374184" y="4581128"/>
            <a:ext cx="8769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Usualmente se usan varias de ellas en un proyecto dependiendo de: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 que se quiera lograr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nivel de avance del proyecto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capacidades y disponibilidad de los involucrados </a:t>
            </a:r>
            <a:r>
              <a:rPr lang="es-C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(Cliente y Desarrollador)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58552" y="2924944"/>
            <a:ext cx="8712968" cy="86409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10001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Entrevistas</a:t>
            </a:r>
            <a:r>
              <a:rPr lang="en-GB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n-GB" alt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Rectangle 1"/>
          <p:cNvSpPr>
            <a:spLocks noGrp="1" noChangeArrowheads="1"/>
          </p:cNvSpPr>
          <p:nvPr>
            <p:ph idx="1"/>
          </p:nvPr>
        </p:nvSpPr>
        <p:spPr>
          <a:xfrm>
            <a:off x="1410717" y="1253256"/>
            <a:ext cx="7697787" cy="5272088"/>
          </a:xfrm>
        </p:spPr>
        <p:txBody>
          <a:bodyPr>
            <a:noAutofit/>
          </a:bodyPr>
          <a:lstStyle/>
          <a:p>
            <a:pPr marL="288925" indent="-288925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 un proyecto chico o en un equipo de trabajo chico </a:t>
            </a:r>
            <a:r>
              <a:rPr lang="es-ES" alt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(3-5 personas)</a:t>
            </a:r>
            <a:r>
              <a:rPr lang="es-ES" alt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deberíamos conocer </a:t>
            </a:r>
            <a:r>
              <a:rPr lang="es-ES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comprender el problema </a:t>
            </a:r>
            <a:r>
              <a:rPr lang="es-ES" alt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resolver, y sus implicancias.</a:t>
            </a:r>
          </a:p>
          <a:p>
            <a:pPr marL="288925" indent="-288925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Aunque tengamos responsabilidades distintas </a:t>
            </a:r>
            <a:r>
              <a:rPr lang="es-ES" alt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(roles), </a:t>
            </a:r>
            <a:r>
              <a:rPr lang="es-ES" alt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debemos conocer el problema de primera mano.</a:t>
            </a:r>
          </a:p>
          <a:p>
            <a:pPr marL="288925" indent="-288925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no es sólo responsabilidad de </a:t>
            </a:r>
            <a:r>
              <a:rPr lang="es-ES" altLang="es-CL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ES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analistas</a:t>
            </a:r>
            <a:r>
              <a:rPr lang="es-ES" altLang="es-CL" sz="2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altLang="es-C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alt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del/la </a:t>
            </a:r>
            <a:r>
              <a:rPr lang="es-ES" altLang="es-CL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lider</a:t>
            </a:r>
            <a:r>
              <a:rPr lang="es-ES" alt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proyecto.</a:t>
            </a:r>
          </a:p>
          <a:p>
            <a:pPr marL="288925" indent="-288925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C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muchas cosas que requieren intuición y buen criterio</a:t>
            </a:r>
            <a:r>
              <a:rPr lang="es-ES" alt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</a:t>
            </a:r>
            <a:r>
              <a:rPr lang="es-ES" alt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eso se puede lograr sólo si comprendo el problema y el desafío que éste representa.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3513"/>
            <a:ext cx="12144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34950"/>
            <a:ext cx="7772400" cy="8382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Entrevistas: Introducción</a:t>
            </a:r>
          </a:p>
        </p:txBody>
      </p:sp>
      <p:sp>
        <p:nvSpPr>
          <p:cNvPr id="22530" name="Rectangle 1"/>
          <p:cNvSpPr>
            <a:spLocks noGrp="1" noChangeArrowheads="1"/>
          </p:cNvSpPr>
          <p:nvPr>
            <p:ph idx="1"/>
          </p:nvPr>
        </p:nvSpPr>
        <p:spPr>
          <a:xfrm>
            <a:off x="683568" y="1484783"/>
            <a:ext cx="8362007" cy="5257329"/>
          </a:xfrm>
        </p:spPr>
        <p:txBody>
          <a:bodyPr>
            <a:normAutofit/>
          </a:bodyPr>
          <a:lstStyle/>
          <a:p>
            <a:pPr marL="569913" indent="-3937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Hagan una </a:t>
            </a:r>
            <a:r>
              <a:rPr lang="es-CL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entrevista abierta</a:t>
            </a:r>
            <a:r>
              <a:rPr lang="es-CL" altLang="es-C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(para abordar el tema)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y luego revisarla en grupo </a:t>
            </a: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(si es posible).</a:t>
            </a:r>
          </a:p>
          <a:p>
            <a:pPr marL="569913" indent="-3937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Hagan las </a:t>
            </a:r>
            <a:r>
              <a:rPr lang="es-CL" altLang="es-C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es-CL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entrevistas focalizadas</a:t>
            </a:r>
            <a:r>
              <a:rPr lang="es-CL" altLang="es-CL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diseñadas para sacarle el resto de la información al cliente.</a:t>
            </a:r>
          </a:p>
          <a:p>
            <a:pPr marL="569913" indent="-3937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Hagan la </a:t>
            </a:r>
            <a:r>
              <a:rPr lang="es-CL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CANTIDAD POSIBLE 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entrevistas.</a:t>
            </a:r>
            <a:r>
              <a:rPr lang="es-MX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s-MX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TODAS LAS NECESARIAS.</a:t>
            </a:r>
          </a:p>
          <a:p>
            <a:pPr marL="569913" indent="-3937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altLang="es-CL" sz="2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Graben las entrevistas                                             </a:t>
            </a: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(pidan permiso para eso).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65763"/>
            <a:ext cx="1908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772400" cy="8382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Entrevistas: Introducción</a:t>
            </a:r>
          </a:p>
        </p:txBody>
      </p:sp>
      <p:sp>
        <p:nvSpPr>
          <p:cNvPr id="24578" name="Rectangle 1"/>
          <p:cNvSpPr>
            <a:spLocks noGrp="1" noChangeArrowheads="1"/>
          </p:cNvSpPr>
          <p:nvPr>
            <p:ph idx="1"/>
          </p:nvPr>
        </p:nvSpPr>
        <p:spPr>
          <a:xfrm>
            <a:off x="179512" y="1143000"/>
            <a:ext cx="8964488" cy="5715000"/>
          </a:xfrm>
        </p:spPr>
        <p:txBody>
          <a:bodyPr>
            <a:normAutofit/>
          </a:bodyPr>
          <a:lstStyle/>
          <a:p>
            <a:pPr marL="633413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Revisen los ítems más importantes</a:t>
            </a:r>
            <a:r>
              <a:rPr lang="es-CL" altLang="es-C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 el cliente </a:t>
            </a:r>
            <a:r>
              <a:rPr lang="es-C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(se debe obtener un OK explícito – por ej. a través de un email)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33413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Validen con los usuarios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los requisitos </a:t>
            </a:r>
            <a:r>
              <a:rPr lang="es-CL" alt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entregados por el cliente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s-CL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 y clientes deben estar alineados.</a:t>
            </a:r>
          </a:p>
          <a:p>
            <a:pPr marL="633413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CL" sz="2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es-ES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altLang="es-CL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altLang="es-CL" sz="2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lientes</a:t>
            </a:r>
            <a:r>
              <a:rPr lang="es-ES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deben sentirse parte del proceso de desarrollo.</a:t>
            </a:r>
            <a:endParaRPr lang="es-CL" altLang="es-CL" sz="2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413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alt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Trabajen </a:t>
            </a:r>
            <a:r>
              <a:rPr lang="es-CL" altLang="es-CL" sz="2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rápido</a:t>
            </a:r>
            <a:r>
              <a:rPr lang="es-CL" alt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CL" altLang="es-CL" sz="26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enfocados en lo importante</a:t>
            </a:r>
            <a:r>
              <a:rPr lang="es-CL" altLang="es-CL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33413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Tráiganse los </a:t>
            </a:r>
            <a:r>
              <a:rPr lang="es-CL" altLang="es-CL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s-CL" altLang="es-C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analizar en casa</a:t>
            </a:r>
            <a:r>
              <a:rPr lang="es-CL" altLang="es-C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formularios, capturas de pantalla de sistemas legados, manuales de procesos,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89037" y="106778"/>
            <a:ext cx="8964488" cy="990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altLang="es-CL">
                <a:latin typeface="Arial" panose="020B0604020202020204" pitchFamily="34" charset="0"/>
                <a:cs typeface="Arial" panose="020B0604020202020204" pitchFamily="34" charset="0"/>
              </a:rPr>
              <a:t>Ciclo General (macro) de Entrevistas</a:t>
            </a:r>
          </a:p>
        </p:txBody>
      </p:sp>
      <p:pic>
        <p:nvPicPr>
          <p:cNvPr id="2662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15" y="1268413"/>
            <a:ext cx="126682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02" y="1700213"/>
            <a:ext cx="13319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ángulo redondeado 5"/>
          <p:cNvSpPr>
            <a:spLocks noChangeArrowheads="1"/>
          </p:cNvSpPr>
          <p:nvPr/>
        </p:nvSpPr>
        <p:spPr bwMode="auto">
          <a:xfrm>
            <a:off x="3436690" y="1749425"/>
            <a:ext cx="230505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</a:p>
        </p:txBody>
      </p:sp>
      <p:grpSp>
        <p:nvGrpSpPr>
          <p:cNvPr id="16" name="Grupo 15"/>
          <p:cNvGrpSpPr>
            <a:grpSpLocks/>
          </p:cNvGrpSpPr>
          <p:nvPr/>
        </p:nvGrpSpPr>
        <p:grpSpPr bwMode="auto">
          <a:xfrm>
            <a:off x="2534990" y="3059113"/>
            <a:ext cx="4484687" cy="1809750"/>
            <a:chOff x="2966677" y="3058464"/>
            <a:chExt cx="4485643" cy="1810696"/>
          </a:xfrm>
        </p:grpSpPr>
        <p:sp>
          <p:nvSpPr>
            <p:cNvPr id="7" name="Elipse 6"/>
            <p:cNvSpPr/>
            <p:nvPr/>
          </p:nvSpPr>
          <p:spPr bwMode="auto">
            <a:xfrm>
              <a:off x="2966677" y="4076583"/>
              <a:ext cx="2088007" cy="79257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s-CL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Conocimiento Útil</a:t>
              </a:r>
            </a:p>
          </p:txBody>
        </p:sp>
        <p:sp>
          <p:nvSpPr>
            <p:cNvPr id="10" name="Elipse 9"/>
            <p:cNvSpPr/>
            <p:nvPr/>
          </p:nvSpPr>
          <p:spPr bwMode="auto">
            <a:xfrm>
              <a:off x="5364313" y="4005109"/>
              <a:ext cx="2088007" cy="79257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s-CL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Basura</a:t>
              </a:r>
            </a:p>
          </p:txBody>
        </p:sp>
        <p:cxnSp>
          <p:nvCxnSpPr>
            <p:cNvPr id="26640" name="Conector recto de flecha 10"/>
            <p:cNvCxnSpPr>
              <a:cxnSpLocks noChangeShapeType="1"/>
              <a:endCxn id="7" idx="0"/>
            </p:cNvCxnSpPr>
            <p:nvPr/>
          </p:nvCxnSpPr>
          <p:spPr bwMode="auto">
            <a:xfrm flipH="1">
              <a:off x="4010793" y="3068441"/>
              <a:ext cx="489199" cy="100863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1" name="Conector recto de flecha 13"/>
            <p:cNvCxnSpPr>
              <a:cxnSpLocks noChangeShapeType="1"/>
            </p:cNvCxnSpPr>
            <p:nvPr/>
          </p:nvCxnSpPr>
          <p:spPr bwMode="auto">
            <a:xfrm>
              <a:off x="5508855" y="3058464"/>
              <a:ext cx="503305" cy="99562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Elipse 23"/>
          <p:cNvSpPr/>
          <p:nvPr/>
        </p:nvSpPr>
        <p:spPr bwMode="auto">
          <a:xfrm>
            <a:off x="2484190" y="4086225"/>
            <a:ext cx="2244725" cy="10715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C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Útil</a:t>
            </a:r>
          </a:p>
        </p:txBody>
      </p:sp>
      <p:sp>
        <p:nvSpPr>
          <p:cNvPr id="25" name="Elipse 24"/>
          <p:cNvSpPr/>
          <p:nvPr/>
        </p:nvSpPr>
        <p:spPr bwMode="auto">
          <a:xfrm>
            <a:off x="4881315" y="4013200"/>
            <a:ext cx="2244725" cy="10715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C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</a:p>
        </p:txBody>
      </p:sp>
      <p:sp>
        <p:nvSpPr>
          <p:cNvPr id="26" name="Elipse 25"/>
          <p:cNvSpPr/>
          <p:nvPr/>
        </p:nvSpPr>
        <p:spPr bwMode="auto">
          <a:xfrm>
            <a:off x="2195265" y="4005263"/>
            <a:ext cx="2563812" cy="14954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C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Útil</a:t>
            </a:r>
          </a:p>
        </p:txBody>
      </p:sp>
      <p:sp>
        <p:nvSpPr>
          <p:cNvPr id="27" name="Elipse 26"/>
          <p:cNvSpPr/>
          <p:nvPr/>
        </p:nvSpPr>
        <p:spPr bwMode="auto">
          <a:xfrm>
            <a:off x="4787652" y="3933825"/>
            <a:ext cx="2563813" cy="149383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C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</a:p>
        </p:txBody>
      </p:sp>
      <p:sp>
        <p:nvSpPr>
          <p:cNvPr id="28" name="Elipse 27"/>
          <p:cNvSpPr/>
          <p:nvPr/>
        </p:nvSpPr>
        <p:spPr bwMode="auto">
          <a:xfrm>
            <a:off x="1692027" y="3860800"/>
            <a:ext cx="3095625" cy="2089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C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Útil</a:t>
            </a:r>
          </a:p>
        </p:txBody>
      </p:sp>
      <p:sp>
        <p:nvSpPr>
          <p:cNvPr id="29" name="Elipse 28"/>
          <p:cNvSpPr/>
          <p:nvPr/>
        </p:nvSpPr>
        <p:spPr bwMode="auto">
          <a:xfrm>
            <a:off x="4644777" y="3860800"/>
            <a:ext cx="3095625" cy="2089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CL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Basura</a:t>
            </a:r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>
            <a:off x="189037" y="6257925"/>
            <a:ext cx="10163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Hay que preocuparse </a:t>
            </a:r>
            <a:r>
              <a:rPr lang="es-CL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 organizar e integrar el conocimiento útil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259632" y="3024163"/>
            <a:ext cx="155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Desarrollador</a:t>
            </a:r>
            <a:endParaRPr lang="en-US" sz="20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397076" y="2924944"/>
            <a:ext cx="1385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 err="1" smtClean="0"/>
              <a:t>Stakeholder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7" grpId="0"/>
    </p:bld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Metrópoli</Template>
  <TotalTime>2043</TotalTime>
  <Words>1824</Words>
  <Application>Microsoft Office PowerPoint</Application>
  <PresentationFormat>Presentación en pantalla (4:3)</PresentationFormat>
  <Paragraphs>182</Paragraphs>
  <Slides>28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MS Gothic</vt:lpstr>
      <vt:lpstr>Arial</vt:lpstr>
      <vt:lpstr>Calibri</vt:lpstr>
      <vt:lpstr>Calibri Light</vt:lpstr>
      <vt:lpstr>Courier New</vt:lpstr>
      <vt:lpstr>Times New Roman</vt:lpstr>
      <vt:lpstr>Wingdings</vt:lpstr>
      <vt:lpstr>Metropolitana</vt:lpstr>
      <vt:lpstr>Mecanismos de Interacción Cliente - Desarrollador</vt:lpstr>
      <vt:lpstr>¿Puedes Leer la Mente?</vt:lpstr>
      <vt:lpstr>Esquema General</vt:lpstr>
      <vt:lpstr>¿Qué involucra la Exploración del Problema y la Solución?</vt:lpstr>
      <vt:lpstr>Hay muchas formas de llevar a cabo la interacción con los stakeholders</vt:lpstr>
      <vt:lpstr>Entrevistas: Introducción</vt:lpstr>
      <vt:lpstr>Entrevistas: Introducción</vt:lpstr>
      <vt:lpstr>Entrevistas: Introducción</vt:lpstr>
      <vt:lpstr>Ciclo General (macro) de Entrevistas</vt:lpstr>
      <vt:lpstr>Entrevistas: Introducción</vt:lpstr>
      <vt:lpstr>OJO con esto…</vt:lpstr>
      <vt:lpstr>Detalles sobre las Entrevistas</vt:lpstr>
      <vt:lpstr>Detalles sobre las Entrevistas</vt:lpstr>
      <vt:lpstr>Detalles sobre Entrevistas</vt:lpstr>
      <vt:lpstr>Primera Entrevista</vt:lpstr>
      <vt:lpstr>Después de la Primera Entrevista</vt:lpstr>
      <vt:lpstr>Segunda Entrevista (para Clarificar)</vt:lpstr>
      <vt:lpstr>Segunda Entrevista (para Clarificar)</vt:lpstr>
      <vt:lpstr>De la Tercera en Adelante…</vt:lpstr>
      <vt:lpstr>¿Qué Cosas Preguntar del Producto (por ej.)?</vt:lpstr>
      <vt:lpstr>Presentación de PowerPoint</vt:lpstr>
      <vt:lpstr>Presentación de PowerPoint</vt:lpstr>
      <vt:lpstr>Presentación de PowerPoint</vt:lpstr>
      <vt:lpstr>El Cliente puede tener cosas poco claras…  … En ese caso, ayúdenle a clarificarlas, porque no se puede diseñar y construir sobre bases que no están claras!!!</vt:lpstr>
      <vt:lpstr>Conclusiones  </vt:lpstr>
      <vt:lpstr>Conclusiones  </vt:lpstr>
      <vt:lpstr>Presentaciones del 5 de Sept (sin nota)</vt:lpstr>
      <vt:lpstr>Tablero Digital:   Comiencen a crear un tablero digital (usar el layout “Exploración del Problema”), el cual debe mostrar el entendimiento actual del problema, contexto y solución vislumbrada: https://tablero-digital.dcc.uchile.cl/home   </vt:lpstr>
    </vt:vector>
  </TitlesOfParts>
  <Company>PUC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Ingeniería de Software</dc:title>
  <dc:creator>Sergio Ochoa</dc:creator>
  <cp:lastModifiedBy>S.Ochoa</cp:lastModifiedBy>
  <cp:revision>388</cp:revision>
  <cp:lastPrinted>2016-03-14T22:24:50Z</cp:lastPrinted>
  <dcterms:created xsi:type="dcterms:W3CDTF">2000-04-11T13:26:24Z</dcterms:created>
  <dcterms:modified xsi:type="dcterms:W3CDTF">2024-08-22T11:14:34Z</dcterms:modified>
</cp:coreProperties>
</file>