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1501" r:id="rId2"/>
    <p:sldId id="1502" r:id="rId3"/>
    <p:sldId id="1488" r:id="rId4"/>
    <p:sldId id="1491" r:id="rId5"/>
    <p:sldId id="1499" r:id="rId6"/>
    <p:sldId id="1492" r:id="rId7"/>
    <p:sldId id="1026" r:id="rId8"/>
    <p:sldId id="1467" r:id="rId9"/>
    <p:sldId id="1470" r:id="rId10"/>
    <p:sldId id="1030" r:id="rId11"/>
    <p:sldId id="1493" r:id="rId12"/>
    <p:sldId id="1224" r:id="rId13"/>
    <p:sldId id="1471" r:id="rId14"/>
    <p:sldId id="1034" r:id="rId15"/>
    <p:sldId id="1494" r:id="rId16"/>
    <p:sldId id="1033" r:id="rId17"/>
    <p:sldId id="1052" r:id="rId18"/>
    <p:sldId id="1053" r:id="rId19"/>
    <p:sldId id="1054" r:id="rId20"/>
    <p:sldId id="1035" r:id="rId21"/>
    <p:sldId id="1036" r:id="rId22"/>
    <p:sldId id="1495" r:id="rId23"/>
    <p:sldId id="1500" r:id="rId24"/>
    <p:sldId id="1466" r:id="rId25"/>
    <p:sldId id="1375" r:id="rId26"/>
    <p:sldId id="1459" r:id="rId27"/>
    <p:sldId id="1496" r:id="rId28"/>
    <p:sldId id="1376" r:id="rId29"/>
    <p:sldId id="1377" r:id="rId30"/>
    <p:sldId id="1452" r:id="rId31"/>
    <p:sldId id="1483" r:id="rId32"/>
    <p:sldId id="1481" r:id="rId33"/>
    <p:sldId id="1482" r:id="rId34"/>
    <p:sldId id="1504" r:id="rId35"/>
    <p:sldId id="1048" r:id="rId36"/>
    <p:sldId id="1049" r:id="rId3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B49"/>
    <a:srgbClr val="2DF34E"/>
    <a:srgbClr val="FFFFCC"/>
    <a:srgbClr val="FF6600"/>
    <a:srgbClr val="CC9900"/>
    <a:srgbClr val="FFCC0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1" autoAdjust="0"/>
  </p:normalViewPr>
  <p:slideViewPr>
    <p:cSldViewPr>
      <p:cViewPr varScale="1">
        <p:scale>
          <a:sx n="65" d="100"/>
          <a:sy n="65" d="100"/>
        </p:scale>
        <p:origin x="30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68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B4B327-B893-4460-895F-2CD4B0976A6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A1FBCE-D9B9-4072-94AC-1728949BA28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382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780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0291F-7367-4209-A892-8A722A987232}" type="slidenum">
              <a:rPr lang="en-US" altLang="es-CL" smtClean="0"/>
              <a:pPr>
                <a:spcBef>
                  <a:spcPct val="0"/>
                </a:spcBef>
              </a:pPr>
              <a:t>1</a:t>
            </a:fld>
            <a:endParaRPr lang="en-US" altLang="es-C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0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CEA733-5A04-4AD9-BFE0-E213A66422CC}" type="slidenum">
              <a:rPr lang="en-US" altLang="es-CL" smtClean="0"/>
              <a:pPr>
                <a:spcBef>
                  <a:spcPct val="0"/>
                </a:spcBef>
              </a:pPr>
              <a:t>17</a:t>
            </a:fld>
            <a:endParaRPr lang="en-US" altLang="es-C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DCE4E8-45ED-4FFB-BCA7-B13EE3372C48}" type="slidenum">
              <a:rPr lang="en-US" altLang="es-CL" smtClean="0"/>
              <a:pPr>
                <a:spcBef>
                  <a:spcPct val="0"/>
                </a:spcBef>
              </a:pPr>
              <a:t>18</a:t>
            </a:fld>
            <a:endParaRPr lang="en-US" altLang="es-C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862F94-3309-4E7C-BFEC-1F1C47DF8711}" type="slidenum">
              <a:rPr lang="en-US" altLang="es-CL" smtClean="0"/>
              <a:pPr>
                <a:spcBef>
                  <a:spcPct val="0"/>
                </a:spcBef>
              </a:pPr>
              <a:t>19</a:t>
            </a:fld>
            <a:endParaRPr lang="en-US" altLang="es-CL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8626A-53BC-4EF2-947A-D857923C3105}" type="slidenum">
              <a:rPr lang="en-US" altLang="es-CL" smtClean="0"/>
              <a:pPr>
                <a:spcBef>
                  <a:spcPct val="0"/>
                </a:spcBef>
              </a:pPr>
              <a:t>20</a:t>
            </a:fld>
            <a:endParaRPr lang="en-US" altLang="es-C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CD0866-B7E8-4527-9776-659317F6FEDC}" type="slidenum">
              <a:rPr lang="en-US" altLang="es-CL" smtClean="0"/>
              <a:pPr>
                <a:spcBef>
                  <a:spcPct val="0"/>
                </a:spcBef>
              </a:pPr>
              <a:t>21</a:t>
            </a:fld>
            <a:endParaRPr lang="en-US" altLang="es-C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553B4-97DD-4820-A2BB-8ABC01FC31D6}" type="slidenum">
              <a:rPr lang="en-US" altLang="es-CL" smtClean="0"/>
              <a:pPr>
                <a:spcBef>
                  <a:spcPct val="0"/>
                </a:spcBef>
              </a:pPr>
              <a:t>22</a:t>
            </a:fld>
            <a:endParaRPr lang="en-US" altLang="es-C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553B4-97DD-4820-A2BB-8ABC01FC31D6}" type="slidenum">
              <a:rPr lang="en-US" altLang="es-CL" smtClean="0"/>
              <a:pPr>
                <a:spcBef>
                  <a:spcPct val="0"/>
                </a:spcBef>
              </a:pPr>
              <a:t>23</a:t>
            </a:fld>
            <a:endParaRPr lang="en-US" altLang="es-C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149404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C840DD-23D0-4E84-BA29-B21C5CA0A2DF}" type="slidenum">
              <a:rPr lang="en-US" altLang="es-CL" smtClean="0"/>
              <a:pPr>
                <a:spcBef>
                  <a:spcPct val="0"/>
                </a:spcBef>
              </a:pPr>
              <a:t>25</a:t>
            </a:fld>
            <a:endParaRPr lang="en-US" altLang="es-CL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AA2F1B-DB11-4E79-9661-8C31B17F5134}" type="slidenum">
              <a:rPr lang="en-US" altLang="es-CL" smtClean="0"/>
              <a:pPr>
                <a:spcBef>
                  <a:spcPct val="0"/>
                </a:spcBef>
              </a:pPr>
              <a:t>26</a:t>
            </a:fld>
            <a:endParaRPr lang="en-US" altLang="es-CL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B19944-F127-4D19-BC41-715191A5FA78}" type="slidenum">
              <a:rPr lang="en-US" altLang="es-CL" smtClean="0"/>
              <a:pPr>
                <a:spcBef>
                  <a:spcPct val="0"/>
                </a:spcBef>
              </a:pPr>
              <a:t>27</a:t>
            </a:fld>
            <a:endParaRPr lang="en-US" altLang="es-CL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6ACC4A-B165-44AC-92F3-2797EF37B2E5}" type="slidenum">
              <a:rPr lang="en-US" altLang="es-CL" smtClean="0"/>
              <a:pPr>
                <a:spcBef>
                  <a:spcPct val="0"/>
                </a:spcBef>
              </a:pPr>
              <a:t>7</a:t>
            </a:fld>
            <a:endParaRPr lang="en-US" altLang="es-C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16451E-C8C9-4DF4-83BD-8E3E3A986C1E}" type="slidenum">
              <a:rPr lang="en-US" altLang="es-CL" smtClean="0"/>
              <a:pPr>
                <a:spcBef>
                  <a:spcPct val="0"/>
                </a:spcBef>
              </a:pPr>
              <a:t>28</a:t>
            </a:fld>
            <a:endParaRPr lang="en-US" altLang="es-CL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6F55A0-4064-4FCD-B25B-3D2A15242DC7}" type="slidenum">
              <a:rPr lang="en-US" altLang="es-CL" smtClean="0"/>
              <a:pPr>
                <a:spcBef>
                  <a:spcPct val="0"/>
                </a:spcBef>
              </a:pPr>
              <a:t>29</a:t>
            </a:fld>
            <a:endParaRPr lang="en-US" altLang="es-CL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55B866-46D5-42DF-815E-2F4C948871C5}" type="slidenum">
              <a:rPr lang="en-US" altLang="es-CL" smtClean="0"/>
              <a:pPr>
                <a:spcBef>
                  <a:spcPct val="0"/>
                </a:spcBef>
              </a:pPr>
              <a:t>30</a:t>
            </a:fld>
            <a:endParaRPr lang="en-US" altLang="es-CL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6C759C-658D-4E30-A373-18462A8EF37E}" type="slidenum">
              <a:rPr lang="en-US" altLang="es-CL" smtClean="0"/>
              <a:pPr>
                <a:spcBef>
                  <a:spcPct val="0"/>
                </a:spcBef>
              </a:pPr>
              <a:t>31</a:t>
            </a:fld>
            <a:endParaRPr lang="en-US" altLang="es-CL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584AF4-4766-4002-A514-AD6A5D48B8CC}" type="slidenum">
              <a:rPr lang="en-US" altLang="es-CL" smtClean="0"/>
              <a:pPr>
                <a:spcBef>
                  <a:spcPct val="0"/>
                </a:spcBef>
              </a:pPr>
              <a:t>32</a:t>
            </a:fld>
            <a:endParaRPr lang="en-US" altLang="es-CL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05DF10-BA43-4276-9D47-78C65F5208E7}" type="slidenum">
              <a:rPr lang="en-US" altLang="es-CL" smtClean="0"/>
              <a:pPr>
                <a:spcBef>
                  <a:spcPct val="0"/>
                </a:spcBef>
              </a:pPr>
              <a:t>35</a:t>
            </a:fld>
            <a:endParaRPr lang="en-US" altLang="es-CL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41E7F9-6E6F-42C4-9E10-22228DF0B704}" type="slidenum">
              <a:rPr lang="en-US" altLang="es-CL" smtClean="0"/>
              <a:pPr>
                <a:spcBef>
                  <a:spcPct val="0"/>
                </a:spcBef>
              </a:pPr>
              <a:t>36</a:t>
            </a:fld>
            <a:endParaRPr lang="en-US" altLang="es-CL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B31458-3347-45A0-A376-D21C65F043DE}" type="slidenum">
              <a:rPr lang="en-US" altLang="es-CL" smtClean="0"/>
              <a:pPr>
                <a:spcBef>
                  <a:spcPct val="0"/>
                </a:spcBef>
              </a:pPr>
              <a:t>8</a:t>
            </a:fld>
            <a:endParaRPr lang="en-US" altLang="es-C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41EFCD-7D0F-4FF0-9E80-E62BFF5D1E8F}" type="slidenum">
              <a:rPr lang="en-US" altLang="es-CL" smtClean="0"/>
              <a:pPr>
                <a:spcBef>
                  <a:spcPct val="0"/>
                </a:spcBef>
              </a:pPr>
              <a:t>9</a:t>
            </a:fld>
            <a:endParaRPr lang="en-US" altLang="es-C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B19BCD-7B11-411F-931E-073BA41EE838}" type="slidenum">
              <a:rPr lang="en-US" altLang="es-CL" smtClean="0"/>
              <a:pPr>
                <a:spcBef>
                  <a:spcPct val="0"/>
                </a:spcBef>
              </a:pPr>
              <a:t>10</a:t>
            </a:fld>
            <a:endParaRPr lang="en-US" altLang="es-CL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DE5A64-B0D6-4DA1-AB98-B8BA8F49E8F0}" type="slidenum">
              <a:rPr lang="en-US" altLang="es-CL" smtClean="0"/>
              <a:pPr>
                <a:spcBef>
                  <a:spcPct val="0"/>
                </a:spcBef>
              </a:pPr>
              <a:t>12</a:t>
            </a:fld>
            <a:endParaRPr lang="en-US" altLang="es-C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D25543-7687-497F-838A-1F387E694DF0}" type="slidenum">
              <a:rPr lang="en-US" altLang="es-CL" smtClean="0"/>
              <a:pPr>
                <a:spcBef>
                  <a:spcPct val="0"/>
                </a:spcBef>
              </a:pPr>
              <a:t>13</a:t>
            </a:fld>
            <a:endParaRPr lang="en-US" altLang="es-C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16C6F4-92EF-46DA-A0E0-AF4712B73B6F}" type="slidenum">
              <a:rPr lang="en-US" altLang="es-CL" smtClean="0"/>
              <a:pPr>
                <a:spcBef>
                  <a:spcPct val="0"/>
                </a:spcBef>
              </a:pPr>
              <a:t>14</a:t>
            </a:fld>
            <a:endParaRPr lang="en-US" altLang="es-C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96EC7C-E7B5-4262-A261-719020326910}" type="slidenum">
              <a:rPr lang="en-US" altLang="es-CL" smtClean="0"/>
              <a:pPr>
                <a:spcBef>
                  <a:spcPct val="0"/>
                </a:spcBef>
              </a:pPr>
              <a:t>16</a:t>
            </a:fld>
            <a:endParaRPr lang="en-US" altLang="es-CL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169554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674275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621936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2758F-2E23-4EDE-8DF6-73A02A3C0CF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48163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40132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207088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985273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115741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5125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091868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915116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8540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8F552E6-9231-4031-92A3-C6A4208C21A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868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choa@dcc.uchile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340768"/>
            <a:ext cx="8712968" cy="266429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s-CL" altLang="es-CL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del Esfuerzo de Desarrollo</a:t>
            </a:r>
            <a:br>
              <a:rPr lang="es-CL" altLang="es-CL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(y un poco de contexto)</a:t>
            </a:r>
            <a:endParaRPr lang="es-CL" altLang="es-C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0683" y="4932024"/>
            <a:ext cx="6400800" cy="1152228"/>
          </a:xfrm>
        </p:spPr>
        <p:txBody>
          <a:bodyPr/>
          <a:lstStyle/>
          <a:p>
            <a:pPr algn="ctr" eaLnBrk="1" hangingPunct="1"/>
            <a:r>
              <a:rPr lang="en-US" altLang="es-CL" dirty="0" smtClean="0">
                <a:latin typeface="Arial" panose="020B0604020202020204" pitchFamily="34" charset="0"/>
              </a:rPr>
              <a:t>Sergio F. </a:t>
            </a:r>
            <a:r>
              <a:rPr lang="en-US" altLang="es-CL" dirty="0" smtClean="0">
                <a:latin typeface="Arial" panose="020B0604020202020204" pitchFamily="34" charset="0"/>
              </a:rPr>
              <a:t>Ochoa </a:t>
            </a:r>
            <a:endParaRPr lang="en-US" altLang="es-CL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s-CL" sz="2800" dirty="0" smtClean="0">
                <a:latin typeface="Arial" panose="020B0604020202020204" pitchFamily="34" charset="0"/>
                <a:hlinkClick r:id="rId3"/>
              </a:rPr>
              <a:t>sochoa@dcc.uchile.cl</a:t>
            </a:r>
            <a:r>
              <a:rPr lang="en-US" altLang="es-CL" sz="2800" dirty="0" smtClean="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11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13543"/>
            <a:ext cx="7124700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Mediciones de Software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675"/>
            <a:ext cx="7704782" cy="4778375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22300" algn="l"/>
              </a:tabLst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Modelos como COCOMO </a:t>
            </a:r>
            <a:r>
              <a:rPr lang="es-ES" altLang="es-CL" sz="2800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no consideran </a:t>
            </a: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las particularidades de cada equipo de desarrollo, o del contexto en general.</a:t>
            </a:r>
          </a:p>
          <a:p>
            <a:pPr marL="0" indent="0" eaLnBrk="1" hangingPunct="1">
              <a:buFontTx/>
              <a:buNone/>
              <a:tabLst>
                <a:tab pos="622300" algn="l"/>
              </a:tabLst>
            </a:pPr>
            <a:endParaRPr lang="es-ES" altLang="es-CL" sz="12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tabLst>
                <a:tab pos="622300" algn="l"/>
              </a:tabLst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Los modelos </a:t>
            </a:r>
            <a:r>
              <a:rPr lang="es-ES" altLang="es-CL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COCOMO</a:t>
            </a: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Intermedio </a:t>
            </a: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y </a:t>
            </a:r>
            <a:r>
              <a:rPr lang="es-ES" altLang="es-CL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Detallado </a:t>
            </a: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introducen un multiplicador:</a:t>
            </a:r>
          </a:p>
          <a:p>
            <a:pPr marL="1493838" lvl="3" indent="-822325" eaLnBrk="1" hangingPunct="1">
              <a:buFontTx/>
              <a:buNone/>
              <a:tabLst>
                <a:tab pos="622300" algn="l"/>
              </a:tabLst>
            </a:pPr>
            <a:endParaRPr lang="es-ES" altLang="es-CL" sz="24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493838" lvl="3" indent="-822325" eaLnBrk="1" hangingPunct="1">
              <a:buFontTx/>
              <a:buNone/>
              <a:tabLst>
                <a:tab pos="622300" algn="l"/>
              </a:tabLst>
            </a:pP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 (esfuerzo) = a * S</a:t>
            </a:r>
            <a:r>
              <a:rPr lang="es-ES" altLang="es-CL" sz="2400" b="1" i="1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* m(x)</a:t>
            </a:r>
          </a:p>
          <a:p>
            <a:pPr marL="1493838" lvl="3" indent="-822325" eaLnBrk="1" hangingPunct="1">
              <a:buFontTx/>
              <a:buNone/>
              <a:tabLst>
                <a:tab pos="622300" algn="l"/>
              </a:tabLst>
            </a:pP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T (tiempo) = p * E</a:t>
            </a:r>
            <a:r>
              <a:rPr lang="es-ES" altLang="es-CL" sz="2400" b="1" i="1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</a:p>
          <a:p>
            <a:pPr marL="0" indent="0" eaLnBrk="1" hangingPunct="1">
              <a:buFontTx/>
              <a:buNone/>
              <a:tabLst>
                <a:tab pos="622300" algn="l"/>
              </a:tabLst>
            </a:pPr>
            <a:endParaRPr lang="es-ES" altLang="es-CL" sz="20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tabLst>
                <a:tab pos="622300" algn="l"/>
              </a:tabLst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M(x) en un multiplicador que depende de 15 puntos (elementos de variabilidad).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79" y="5829749"/>
            <a:ext cx="1643473" cy="1028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A7780-CE73-441F-AF7A-5CC17C988E4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s-CL" sz="1400" dirty="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323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07"/>
    </mc:Choice>
    <mc:Fallback xmlns="">
      <p:transition spd="slow" advTm="1396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5976664" cy="2736850"/>
          </a:xfrm>
        </p:spPr>
        <p:txBody>
          <a:bodyPr>
            <a:normAutofit fontScale="90000"/>
          </a:bodyPr>
          <a:lstStyle/>
          <a:p>
            <a:pPr algn="ctr"/>
            <a:r>
              <a:rPr lang="es-C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Sobre los Mecanismos de Predicción del Esfuerzo de Desarrollo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A1152B-6450-4D38-AC7F-BF495E99E528}" type="slidenum">
              <a:rPr lang="es-ES" altLang="es-CL" sz="1400" smtClean="0">
                <a:latin typeface="Times New Roman" panose="02020603050405020304" pitchFamily="18" charset="0"/>
              </a:rPr>
              <a:pPr/>
              <a:t>11</a:t>
            </a:fld>
            <a:endParaRPr lang="es-ES" altLang="es-CL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00" y="413346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¿Qué tenemos que hacer?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8496945" cy="4896842"/>
          </a:xfrm>
        </p:spPr>
        <p:txBody>
          <a:bodyPr/>
          <a:lstStyle/>
          <a:p>
            <a:pPr lvl="1" eaLnBrk="1" hangingPunct="1">
              <a:spcBef>
                <a:spcPct val="50000"/>
              </a:spcBef>
              <a:spcAft>
                <a:spcPct val="55000"/>
              </a:spcAft>
              <a:buFontTx/>
              <a:buNone/>
            </a:pPr>
            <a:r>
              <a:rPr lang="es-ES" altLang="es-CL" sz="2600" dirty="0" smtClean="0">
                <a:latin typeface="Arial" panose="020B0604020202020204" pitchFamily="34" charset="0"/>
              </a:rPr>
              <a:t>• Cada uno de nosotros tiene que 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construir </a:t>
            </a:r>
            <a:r>
              <a:rPr lang="es-ES" altLang="es-CL" sz="2600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su propio sistema</a:t>
            </a:r>
            <a:r>
              <a:rPr lang="es-ES" altLang="es-CL" sz="2600" dirty="0" smtClean="0">
                <a:latin typeface="Arial" panose="020B0604020202020204" pitchFamily="34" charset="0"/>
              </a:rPr>
              <a:t> de predicción de costos y tiempos.</a:t>
            </a:r>
          </a:p>
          <a:p>
            <a:pPr lvl="1" eaLnBrk="1" hangingPunct="1">
              <a:spcBef>
                <a:spcPct val="50000"/>
              </a:spcBef>
              <a:spcAft>
                <a:spcPct val="55000"/>
              </a:spcAft>
              <a:buFontTx/>
              <a:buNone/>
            </a:pPr>
            <a:endParaRPr lang="es-ES" altLang="es-CL" sz="8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ct val="55000"/>
              </a:spcAft>
              <a:buFontTx/>
              <a:buNone/>
            </a:pPr>
            <a:endParaRPr lang="es-ES" altLang="es-CL" sz="26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ct val="55000"/>
              </a:spcAft>
              <a:buFontTx/>
              <a:buNone/>
            </a:pPr>
            <a:endParaRPr lang="es-ES" altLang="es-CL" sz="26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ct val="55000"/>
              </a:spcAft>
              <a:buFontTx/>
              <a:buNone/>
            </a:pPr>
            <a:endParaRPr lang="es-ES" altLang="es-CL" sz="4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ct val="55000"/>
              </a:spcAft>
              <a:buFontTx/>
              <a:buNone/>
            </a:pPr>
            <a:r>
              <a:rPr lang="es-ES" altLang="es-CL" sz="2600" dirty="0" smtClean="0">
                <a:latin typeface="Arial" panose="020B0604020202020204" pitchFamily="34" charset="0"/>
              </a:rPr>
              <a:t>• Podemos inventar 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uno nuevo</a:t>
            </a:r>
            <a:r>
              <a:rPr lang="es-ES" altLang="es-CL" sz="2600" dirty="0" smtClean="0">
                <a:latin typeface="Arial" panose="020B0604020202020204" pitchFamily="34" charset="0"/>
              </a:rPr>
              <a:t>, o 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modificar</a:t>
            </a:r>
            <a:r>
              <a:rPr lang="es-ES" altLang="es-CL" sz="2600" dirty="0" smtClean="0">
                <a:latin typeface="Arial" panose="020B0604020202020204" pitchFamily="34" charset="0"/>
              </a:rPr>
              <a:t> o 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parametrizar</a:t>
            </a:r>
            <a:r>
              <a:rPr lang="es-ES" altLang="es-CL" sz="2600" dirty="0" smtClean="0">
                <a:latin typeface="Arial" panose="020B0604020202020204" pitchFamily="34" charset="0"/>
              </a:rPr>
              <a:t> alguno ya existente.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31D87C-33EE-482A-8407-9BD3F1884A70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s-CL" sz="1400" smtClean="0"/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167881" cy="2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45"/>
    </mc:Choice>
    <mc:Fallback xmlns="">
      <p:transition spd="slow" advTm="3314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353" y="260648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smtClean="0">
                <a:latin typeface="Arial" panose="020B0604020202020204" pitchFamily="34" charset="0"/>
              </a:rPr>
              <a:t>¿Qué tenemos que hacer?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2699791" y="1700808"/>
            <a:ext cx="6480721" cy="5041305"/>
          </a:xfrm>
        </p:spPr>
        <p:txBody>
          <a:bodyPr/>
          <a:lstStyle/>
          <a:p>
            <a:pPr lvl="1" eaLnBrk="1" hangingPunct="1">
              <a:spcBef>
                <a:spcPts val="1800"/>
              </a:spcBef>
              <a:spcAft>
                <a:spcPts val="2400"/>
              </a:spcAft>
              <a:buFontTx/>
              <a:buNone/>
            </a:pPr>
            <a:r>
              <a:rPr lang="es-ES" altLang="es-CL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• Lo importante es que el sistema de predicción que usemos </a:t>
            </a:r>
            <a:r>
              <a:rPr lang="es-ES" altLang="es-CL" sz="26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nos represente</a:t>
            </a:r>
            <a:r>
              <a:rPr lang="es-ES" altLang="es-CL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</a:rPr>
              <a:t>(o sea, que considere nuestra realidad).</a:t>
            </a:r>
          </a:p>
          <a:p>
            <a:pPr lvl="1" eaLnBrk="1" hangingPunct="1">
              <a:spcBef>
                <a:spcPts val="1800"/>
              </a:spcBef>
              <a:spcAft>
                <a:spcPts val="2400"/>
              </a:spcAft>
              <a:buFontTx/>
              <a:buNone/>
            </a:pPr>
            <a:r>
              <a:rPr lang="es-ES" altLang="es-CL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• También hay que identificar </a:t>
            </a:r>
            <a:r>
              <a:rPr lang="es-ES" altLang="es-CL" sz="26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la precisión y el contexto</a:t>
            </a:r>
            <a:r>
              <a:rPr lang="es-ES" altLang="es-CL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en el cual mi sistema arroja valores creíbles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</a:rPr>
              <a:t>(tamaño y tipo de proyectos, tamaño de equipos, etc.).</a:t>
            </a:r>
            <a:endParaRPr lang="es-ES" altLang="es-CL" sz="2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ts val="1800"/>
              </a:spcBef>
              <a:spcAft>
                <a:spcPts val="2400"/>
              </a:spcAft>
              <a:buFontTx/>
              <a:buNone/>
            </a:pPr>
            <a:r>
              <a:rPr lang="es-ES" altLang="es-CL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• …. Si le ponemos basura,… el sistema va a entregar basura…. Ningún sistema de predicción es mágico.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5AA3B4-D805-41D1-965A-2889669E670E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CL" sz="1400" smtClean="0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2463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00"/>
    </mc:Choice>
    <mc:Fallback xmlns="">
      <p:transition spd="slow" advTm="1417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¿Qué tenemos que hacer?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975"/>
            <a:ext cx="8137475" cy="5616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Validación de un Sistema de Predicción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latin typeface="Arial" panose="020B0604020202020204" pitchFamily="34" charset="0"/>
              </a:rPr>
              <a:t>•  Se debe establecer empíricamente (en la práctica) 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la precisión de la predicción</a:t>
            </a:r>
            <a:r>
              <a:rPr lang="es-ES" altLang="es-CL" sz="2400" dirty="0" smtClean="0">
                <a:latin typeface="Arial" panose="020B0604020202020204" pitchFamily="34" charset="0"/>
              </a:rPr>
              <a:t> (comparando el modelo, con puntos conocidos).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latin typeface="Arial" panose="020B0604020202020204" pitchFamily="34" charset="0"/>
              </a:rPr>
              <a:t>•  Involucra 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experimentación y testeo</a:t>
            </a:r>
            <a:r>
              <a:rPr lang="es-ES" altLang="es-CL" sz="2400" dirty="0" smtClean="0">
                <a:latin typeface="Arial" panose="020B0604020202020204" pitchFamily="34" charset="0"/>
              </a:rPr>
              <a:t> de la relación entre las variables observadas.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Validación de una Medida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latin typeface="Arial" panose="020B0604020202020204" pitchFamily="34" charset="0"/>
              </a:rPr>
              <a:t>•  Se debe asegurar que la medida es una 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caracterización numérica adecuada</a:t>
            </a:r>
            <a:r>
              <a:rPr lang="es-ES" altLang="es-CL" sz="2400" dirty="0" smtClean="0">
                <a:latin typeface="Arial" panose="020B0604020202020204" pitchFamily="34" charset="0"/>
              </a:rPr>
              <a:t> del atributo en cuestión.</a:t>
            </a:r>
          </a:p>
          <a:p>
            <a:pPr algn="ctr"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ES" altLang="es-CL" sz="16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endParaRPr lang="es-ES" altLang="es-CL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45000"/>
              </a:spcBef>
              <a:spcAft>
                <a:spcPct val="40000"/>
              </a:spcAft>
              <a:buFontTx/>
              <a:buNone/>
            </a:pPr>
            <a:r>
              <a:rPr lang="es-ES" altLang="es-CL" i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ES" altLang="es-CL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ES" altLang="es-CL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La validación sistemática genera confianza en el modelo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A746E4-FBEA-4EC6-A9B1-35DDBC253D2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s-CL" sz="1400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0"/>
            <a:ext cx="10175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796"/>
            <a:ext cx="1476375" cy="11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962"/>
    </mc:Choice>
    <mc:Fallback xmlns="">
      <p:transition spd="slow" advTm="4709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6624736" cy="2736850"/>
          </a:xfrm>
        </p:spPr>
        <p:txBody>
          <a:bodyPr/>
          <a:lstStyle/>
          <a:p>
            <a:pPr algn="ctr"/>
            <a:r>
              <a:rPr lang="es-C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Sobre los Métodos / Sistemas de Predicción </a:t>
            </a:r>
            <a:r>
              <a:rPr lang="es-CL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(Estimación)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Marca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BA9981-E06D-4987-8A84-52DB5A7770A6}" type="slidenum">
              <a:rPr lang="es-ES" altLang="es-CL" sz="1400" smtClean="0">
                <a:latin typeface="Times New Roman" panose="02020603050405020304" pitchFamily="18" charset="0"/>
              </a:rPr>
              <a:pPr/>
              <a:t>15</a:t>
            </a:fld>
            <a:endParaRPr lang="es-ES" altLang="es-CL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"/>
    </mc:Choice>
    <mc:Fallback xmlns="">
      <p:transition spd="slow" advTm="16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6506"/>
            <a:ext cx="8079581" cy="1057259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Sistemas de Predicción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24193" cy="544522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  <a:buFontTx/>
              <a:buNone/>
            </a:pPr>
            <a:r>
              <a:rPr lang="es-ES" altLang="es-CL" sz="2800" dirty="0" err="1" smtClean="0">
                <a:latin typeface="Arial" panose="020B0604020202020204" pitchFamily="34" charset="0"/>
              </a:rPr>
              <a:t>Albrecht</a:t>
            </a:r>
            <a:r>
              <a:rPr lang="es-ES" altLang="es-CL" sz="2800" dirty="0" smtClean="0">
                <a:latin typeface="Arial" panose="020B0604020202020204" pitchFamily="34" charset="0"/>
              </a:rPr>
              <a:t> </a:t>
            </a:r>
            <a:r>
              <a:rPr lang="es-ES" altLang="es-CL" sz="2000" dirty="0" smtClean="0">
                <a:latin typeface="Arial" panose="020B0604020202020204" pitchFamily="34" charset="0"/>
              </a:rPr>
              <a:t>(IBM, 1979) </a:t>
            </a:r>
            <a:r>
              <a:rPr lang="es-ES" altLang="es-CL" sz="2800" dirty="0" smtClean="0">
                <a:latin typeface="Arial" panose="020B0604020202020204" pitchFamily="34" charset="0"/>
              </a:rPr>
              <a:t>desarrolló la idea de 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Puntos de Función (</a:t>
            </a:r>
            <a:r>
              <a:rPr lang="es-ES" altLang="es-CL" sz="2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FPs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es-ES" altLang="es-CL" sz="2800" dirty="0" smtClean="0">
                <a:latin typeface="Arial" panose="020B0604020202020204" pitchFamily="34" charset="0"/>
              </a:rPr>
              <a:t> para medir el atributo de funcionalidad percibida por el usuario en los documentos de especificación.</a:t>
            </a:r>
          </a:p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  <a:buFontTx/>
              <a:buNone/>
            </a:pPr>
            <a:endParaRPr lang="es-ES" altLang="es-CL" sz="1400" b="1" dirty="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    </a:t>
            </a:r>
            <a:r>
              <a:rPr lang="es-ES" altLang="es-CL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Si la funcionalidad de </a:t>
            </a:r>
            <a:r>
              <a:rPr lang="es-ES" altLang="es-CL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S1 &gt; S2  =&gt;  FP(S1) &gt; FP(S2)</a:t>
            </a:r>
          </a:p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  <a:buFontTx/>
              <a:buNone/>
            </a:pPr>
            <a:endParaRPr lang="es-ES" altLang="es-CL" sz="14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En la práctica los </a:t>
            </a:r>
            <a:r>
              <a:rPr lang="es-ES" altLang="es-CL" sz="2800" i="1" dirty="0" err="1" smtClean="0">
                <a:latin typeface="Arial" panose="020B0604020202020204" pitchFamily="34" charset="0"/>
              </a:rPr>
              <a:t>FPs</a:t>
            </a:r>
            <a:r>
              <a:rPr lang="es-ES" altLang="es-CL" sz="2800" i="1" dirty="0" smtClean="0">
                <a:latin typeface="Arial" panose="020B0604020202020204" pitchFamily="34" charset="0"/>
              </a:rPr>
              <a:t> se usan no como unidad de medida para </a:t>
            </a: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predecir el esfuerzo de desarrollo: </a:t>
            </a:r>
            <a:r>
              <a:rPr lang="es-ES" altLang="es-CL" sz="2800" i="1" dirty="0">
                <a:solidFill>
                  <a:srgbClr val="0070C0"/>
                </a:solidFill>
                <a:latin typeface="Arial" panose="020B0604020202020204" pitchFamily="34" charset="0"/>
              </a:rPr>
              <a:t>costo y </a:t>
            </a:r>
            <a:r>
              <a:rPr lang="es-ES" altLang="es-CL" sz="28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tiempo</a:t>
            </a:r>
            <a:r>
              <a:rPr lang="es-ES" altLang="es-CL" sz="2800" i="1" dirty="0">
                <a:latin typeface="Arial" panose="020B0604020202020204" pitchFamily="34" charset="0"/>
              </a:rPr>
              <a:t> </a:t>
            </a:r>
            <a:r>
              <a:rPr lang="es-ES" altLang="es-CL" sz="20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(alternativo a COCOMO).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F3F9E-4D40-4728-AB78-3C0DF6960FD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ES" altLang="es-CL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99"/>
    </mc:Choice>
    <mc:Fallback xmlns="">
      <p:transition spd="slow" advTm="2108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4517"/>
            <a:ext cx="8496498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Puntos de Función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640961" cy="52563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800" dirty="0" smtClean="0">
                <a:latin typeface="Arial" panose="020B0604020202020204" pitchFamily="34" charset="0"/>
              </a:rPr>
              <a:t>La propuesta original identificaba 5 tipos de funciones básicas (o componentes), que embebían los sistemas:</a:t>
            </a:r>
          </a:p>
          <a:p>
            <a:pPr marL="820738" lvl="1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</a:t>
            </a:r>
            <a:r>
              <a:rPr lang="es-ES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Inputs</a:t>
            </a:r>
            <a:r>
              <a:rPr lang="es-ES" altLang="es-CL" sz="2400" dirty="0" smtClean="0">
                <a:latin typeface="Arial" panose="020B0604020202020204" pitchFamily="34" charset="0"/>
              </a:rPr>
              <a:t> (pantallas o formularios usados para captura).</a:t>
            </a:r>
          </a:p>
          <a:p>
            <a:pPr marL="820738" lvl="1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</a:t>
            </a:r>
            <a:r>
              <a:rPr lang="es-ES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Outputs</a:t>
            </a:r>
            <a:r>
              <a:rPr lang="es-ES" altLang="es-CL" sz="2400" dirty="0" smtClean="0">
                <a:latin typeface="Arial" panose="020B0604020202020204" pitchFamily="34" charset="0"/>
              </a:rPr>
              <a:t> (pantallas o reportes que la aplicación produce).</a:t>
            </a:r>
          </a:p>
          <a:p>
            <a:pPr marL="820738" lvl="1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</a:t>
            </a:r>
            <a:r>
              <a:rPr lang="es-ES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Consultas</a:t>
            </a:r>
            <a:r>
              <a:rPr lang="es-ES" altLang="es-CL" sz="2400" dirty="0" smtClean="0">
                <a:latin typeface="Arial" panose="020B0604020202020204" pitchFamily="34" charset="0"/>
              </a:rPr>
              <a:t> (usuario interroga o pide información).</a:t>
            </a:r>
          </a:p>
          <a:p>
            <a:pPr marL="820738" lvl="1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</a:t>
            </a:r>
            <a:r>
              <a:rPr lang="es-ES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Archivos.</a:t>
            </a:r>
            <a:endParaRPr lang="es-ES" altLang="es-CL" sz="2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820738" lvl="1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</a:t>
            </a:r>
            <a:r>
              <a:rPr lang="es-ES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Interfaces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</a:rPr>
              <a:t>(archivos compartidos de entrada o salida, parámetros, etc.).</a:t>
            </a:r>
          </a:p>
          <a:p>
            <a:pPr marL="0" lvl="1" indent="1588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r>
              <a:rPr lang="es-ES" altLang="es-CL" sz="2800" dirty="0" smtClean="0">
                <a:latin typeface="Arial" panose="020B0604020202020204" pitchFamily="34" charset="0"/>
              </a:rPr>
              <a:t>Un sistema podía concebirse como una combinación de estos componentes (un collage).</a:t>
            </a:r>
            <a:endParaRPr lang="es-ES" altLang="es-CL" sz="2800" dirty="0">
              <a:latin typeface="Arial" panose="020B0604020202020204" pitchFamily="34" charset="0"/>
            </a:endParaRPr>
          </a:p>
          <a:p>
            <a:pPr marL="820738" lvl="1" eaLnBrk="1" hangingPunct="1">
              <a:lnSpc>
                <a:spcPct val="100000"/>
              </a:lnSpc>
              <a:spcAft>
                <a:spcPct val="30000"/>
              </a:spcAft>
              <a:buFontTx/>
              <a:buNone/>
            </a:pPr>
            <a:endParaRPr lang="es-ES" altLang="es-CL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53"/>
    </mc:Choice>
    <mc:Fallback xmlns="">
      <p:transition spd="slow" advTm="1004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079581" cy="985251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Puntos de Función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628775"/>
            <a:ext cx="7272807" cy="49641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Cantidad	Tipo		Peso		Total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	  8		Inputs 	  x4	 	  32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  12		Outputs 	  x5	 	  60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	  4		Consultas 	  x4	 	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	  2 		Archivos 	  x10	 	  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	  1 		Interfaz 	  x7	 	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CL" sz="2800" i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Total Sin Ajustar: </a:t>
            </a: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135 PF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Factor de Complejidad: </a:t>
            </a: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1.06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Puntos de Función: </a:t>
            </a: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143 PF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07"/>
    </mc:Choice>
    <mc:Fallback xmlns="">
      <p:transition spd="slow" advTm="6460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36" y="260648"/>
            <a:ext cx="8352928" cy="990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000"/>
              </a:lnSpc>
            </a:pPr>
            <a:r>
              <a:rPr lang="es-ES" altLang="es-CL" sz="4900" dirty="0" smtClean="0">
                <a:latin typeface="Arial" panose="020B0604020202020204" pitchFamily="34" charset="0"/>
              </a:rPr>
              <a:t>Factor de Complejidad </a:t>
            </a:r>
            <a:r>
              <a:rPr lang="es-ES" altLang="es-CL" sz="3600" dirty="0" smtClean="0">
                <a:latin typeface="Arial" panose="020B0604020202020204" pitchFamily="34" charset="0"/>
              </a:rPr>
              <a:t>(Considera el contexto, + o -)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44136" y="1628801"/>
            <a:ext cx="8564368" cy="5229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Para calcular el factor de complejidad se consideran 14 aspectos 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(variables de contexto)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, otorgándosele a cada uno, una influencia de 0 a 5, generándose así un </a:t>
            </a:r>
            <a:r>
              <a:rPr lang="es-ES" altLang="es-CL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puntaje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que va de 0 a 70. </a:t>
            </a:r>
          </a:p>
          <a:p>
            <a:pPr marL="0" indent="0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El factor de complejidad estará dado por</a:t>
            </a: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s-ES" altLang="es-CL" sz="28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FC = 0.65 + 0.01 * Puntaje </a:t>
            </a:r>
          </a:p>
          <a:p>
            <a:pPr marL="0" indent="0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El FC se mueve en el rango de 0.65 hasta 1.35.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… Esto contempla hasta un 35% de aumento o reducción del esfuerzo de desarrollo.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439E41-3F7D-4F43-86C0-8FCEB0899E2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CL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"/>
    </mc:Choice>
    <mc:Fallback xmlns="">
      <p:transition spd="slow" advTm="9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416824" cy="936104"/>
          </a:xfrm>
        </p:spPr>
        <p:txBody>
          <a:bodyPr>
            <a:normAutofit/>
          </a:bodyPr>
          <a:lstStyle/>
          <a:p>
            <a:r>
              <a:rPr lang="es-CL" dirty="0" smtClean="0"/>
              <a:t>La Estimación en Contexto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373964" cy="38884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59134" y="3136419"/>
            <a:ext cx="1080120" cy="288032"/>
          </a:xfrm>
          <a:prstGeom prst="rect">
            <a:avLst/>
          </a:prstGeom>
          <a:solidFill>
            <a:srgbClr val="FF0000">
              <a:alpha val="1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4684172" y="2830191"/>
            <a:ext cx="1049054" cy="288032"/>
          </a:xfrm>
          <a:prstGeom prst="rect">
            <a:avLst/>
          </a:prstGeom>
          <a:solidFill>
            <a:srgbClr val="FF0000">
              <a:alpha val="1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6031264" y="3442647"/>
            <a:ext cx="1080120" cy="288032"/>
          </a:xfrm>
          <a:prstGeom prst="rect">
            <a:avLst/>
          </a:prstGeom>
          <a:solidFill>
            <a:srgbClr val="FF0000">
              <a:alpha val="1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3159134" y="4459308"/>
            <a:ext cx="1080120" cy="468213"/>
          </a:xfrm>
          <a:prstGeom prst="rect">
            <a:avLst/>
          </a:prstGeom>
          <a:solidFill>
            <a:srgbClr val="FF0000">
              <a:alpha val="1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6035165" y="4464406"/>
            <a:ext cx="1067121" cy="468213"/>
          </a:xfrm>
          <a:prstGeom prst="rect">
            <a:avLst/>
          </a:prstGeom>
          <a:solidFill>
            <a:srgbClr val="FF0000">
              <a:alpha val="1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2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99306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Estimación </a:t>
            </a:r>
            <a:r>
              <a:rPr lang="es-ES" altLang="es-CL" b="1" dirty="0" err="1" smtClean="0">
                <a:latin typeface="Arial" panose="020B0604020202020204" pitchFamily="34" charset="0"/>
              </a:rPr>
              <a:t>Wideband</a:t>
            </a:r>
            <a:r>
              <a:rPr lang="es-ES" altLang="es-CL" b="1" dirty="0" smtClean="0">
                <a:latin typeface="Arial" panose="020B0604020202020204" pitchFamily="34" charset="0"/>
              </a:rPr>
              <a:t>-Delphi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052513"/>
            <a:ext cx="8101012" cy="5616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El Método </a:t>
            </a:r>
            <a:r>
              <a:rPr lang="es-ES" altLang="es-CL" sz="2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Wideband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-Delphi:</a:t>
            </a: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s un sabor de “juicio experto”.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 idea fundamental es usar varios expertos que hacen estimaciones independientes, y luego convergen hacia una estimación única.</a:t>
            </a:r>
            <a:endParaRPr lang="es-ES" altLang="es-CL" sz="2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985838" lvl="1" indent="-45085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1º. Cada experto recibe las especificaciones del programa y un formulario de estimación.</a:t>
            </a:r>
          </a:p>
          <a:p>
            <a:pPr marL="985838" lvl="1" indent="-45085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2º. Se reúnen a conversar sobre suposiciones, dudas, etc.</a:t>
            </a:r>
          </a:p>
          <a:p>
            <a:pPr marL="985838" lvl="1" indent="-45085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3º. Cada uno lista (por separado) las macro-tareas y produce una estimación.</a:t>
            </a:r>
          </a:p>
          <a:p>
            <a:pPr marL="985838" lvl="1" indent="-45085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4º. Las estimaciones son recogidas por un moderador, quien tabula los resultados y los devuelve a los expertos (estimaciones, promedio, mediana, etc.).</a:t>
            </a:r>
            <a:endParaRPr lang="es-ES" altLang="es-CL" sz="2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FD1DBC-FE1A-4C0E-961E-6C93351040B3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CL" sz="1400" smtClean="0"/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413"/>
            <a:ext cx="14763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47"/>
    </mc:Choice>
    <mc:Fallback xmlns="">
      <p:transition spd="slow" advTm="1190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208466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Estimación </a:t>
            </a:r>
            <a:r>
              <a:rPr lang="es-ES" altLang="es-CL" b="1" dirty="0" err="1" smtClean="0">
                <a:latin typeface="Arial" panose="020B0604020202020204" pitchFamily="34" charset="0"/>
              </a:rPr>
              <a:t>Wideband</a:t>
            </a:r>
            <a:r>
              <a:rPr lang="es-ES" altLang="es-CL" b="1" dirty="0" smtClean="0">
                <a:latin typeface="Arial" panose="020B0604020202020204" pitchFamily="34" charset="0"/>
              </a:rPr>
              <a:t>-Delphi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1441450" y="1124744"/>
            <a:ext cx="7594600" cy="5544344"/>
          </a:xfrm>
        </p:spPr>
        <p:txBody>
          <a:bodyPr>
            <a:normAutofit fontScale="92500"/>
          </a:bodyPr>
          <a:lstStyle/>
          <a:p>
            <a:pPr marL="712788" lvl="1" indent="-439738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5º. Se reúnen nuevamente, se reciben los resultados y discuten las tareas (si no hay consenso).</a:t>
            </a:r>
          </a:p>
          <a:p>
            <a:pPr marL="712788" lvl="1" indent="-439738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6º. Se vuelve a la tercera etapa (nueva estimación).</a:t>
            </a:r>
          </a:p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Las discusiones entre los expertos a menudo clarifican aspectos y producen cambios en las estimaciones para la etapa siguiente.</a:t>
            </a:r>
          </a:p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El método produce estimaciones bastante precisas… pero es caro y lento.</a:t>
            </a:r>
          </a:p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El costo depende de lo que a usted le cuesten los expertos… y de cuán alineados estén ellos respecto de sus estimaciones.</a:t>
            </a:r>
          </a:p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Usted podría aplicar esto en su organización, utilizando a sus colegas como posibles expertos.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E9836-5D18-4F35-8585-EDD9C086F957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es-CL" sz="1400" smtClean="0"/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638"/>
            <a:ext cx="12588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25"/>
    </mc:Choice>
    <mc:Fallback xmlns="">
      <p:transition spd="slow" advTm="23672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64675"/>
            <a:ext cx="8119649" cy="9906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Instrumentación de Juicio-Experto en Escenarios de Agilidad</a:t>
            </a:r>
            <a:endParaRPr lang="es-ES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208912" cy="1629839"/>
          </a:xfrm>
        </p:spPr>
        <p:txBody>
          <a:bodyPr>
            <a:normAutofit fontScale="92500"/>
          </a:bodyPr>
          <a:lstStyle/>
          <a:p>
            <a:pPr marL="0" lvl="1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3200" dirty="0" smtClean="0">
                <a:latin typeface="Arial" panose="020B0604020202020204" pitchFamily="34" charset="0"/>
              </a:rPr>
              <a:t>Este enfoque es el más usado en la industria … y no es porque sea bueno…</a:t>
            </a:r>
          </a:p>
          <a:p>
            <a:pPr marL="0" lvl="1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3200" dirty="0" smtClean="0">
                <a:latin typeface="Arial" panose="020B0604020202020204" pitchFamily="34" charset="0"/>
              </a:rPr>
              <a:t>Ejemplos: 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Planning</a:t>
            </a:r>
            <a:r>
              <a:rPr lang="es-ES" altLang="es-CL" sz="3200" dirty="0" smtClean="0">
                <a:latin typeface="Arial" panose="020B0604020202020204" pitchFamily="34" charset="0"/>
              </a:rPr>
              <a:t> 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Poker</a:t>
            </a:r>
            <a:r>
              <a:rPr lang="es-ES" altLang="es-CL" sz="3200" dirty="0" smtClean="0">
                <a:latin typeface="Arial" panose="020B0604020202020204" pitchFamily="34" charset="0"/>
              </a:rPr>
              <a:t>, T-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Shirt</a:t>
            </a:r>
            <a:r>
              <a:rPr lang="es-ES" altLang="es-CL" sz="3200" dirty="0" smtClean="0">
                <a:latin typeface="Arial" panose="020B0604020202020204" pitchFamily="34" charset="0"/>
              </a:rPr>
              <a:t> 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Sizing</a:t>
            </a:r>
            <a:r>
              <a:rPr lang="es-ES" altLang="es-CL" sz="3200" dirty="0" smtClean="0">
                <a:latin typeface="Arial" panose="020B0604020202020204" pitchFamily="34" charset="0"/>
              </a:rPr>
              <a:t>, etc.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91564-FD1E-45F6-82FB-292AAA5AB32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ES" altLang="es-CL" sz="1400" smtClean="0"/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722199" cy="312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96"/>
    </mc:Choice>
    <mc:Fallback xmlns="">
      <p:transition spd="slow" advTm="8069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19360"/>
            <a:ext cx="8119649" cy="9906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Estimación Basada en Juicio-Experto</a:t>
            </a:r>
            <a:endParaRPr lang="es-ES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7909"/>
            <a:ext cx="8208912" cy="1629839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" altLang="es-CL" sz="3200" dirty="0" smtClean="0">
                <a:latin typeface="Arial" panose="020B0604020202020204" pitchFamily="34" charset="0"/>
              </a:rPr>
              <a:t>Ejemplos: 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Planning</a:t>
            </a:r>
            <a:r>
              <a:rPr lang="es-ES" altLang="es-CL" sz="3200" dirty="0" smtClean="0">
                <a:latin typeface="Arial" panose="020B0604020202020204" pitchFamily="34" charset="0"/>
              </a:rPr>
              <a:t> 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Poker</a:t>
            </a:r>
            <a:r>
              <a:rPr lang="es-ES" altLang="es-CL" sz="3200" dirty="0" smtClean="0">
                <a:latin typeface="Arial" panose="020B0604020202020204" pitchFamily="34" charset="0"/>
              </a:rPr>
              <a:t>, T-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Shirt</a:t>
            </a:r>
            <a:r>
              <a:rPr lang="es-ES" altLang="es-CL" sz="3200" dirty="0" smtClean="0">
                <a:latin typeface="Arial" panose="020B0604020202020204" pitchFamily="34" charset="0"/>
              </a:rPr>
              <a:t> </a:t>
            </a:r>
            <a:r>
              <a:rPr lang="es-ES" altLang="es-CL" sz="3200" dirty="0" err="1" smtClean="0">
                <a:latin typeface="Arial" panose="020B0604020202020204" pitchFamily="34" charset="0"/>
              </a:rPr>
              <a:t>Sizing</a:t>
            </a:r>
            <a:r>
              <a:rPr lang="es-ES" altLang="es-CL" sz="3200" dirty="0" smtClean="0">
                <a:latin typeface="Arial" panose="020B0604020202020204" pitchFamily="34" charset="0"/>
              </a:rPr>
              <a:t>, etc.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91564-FD1E-45F6-82FB-292AAA5AB32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s-ES" altLang="es-CL" sz="1400" smtClean="0"/>
          </a:p>
        </p:txBody>
      </p:sp>
      <p:pic>
        <p:nvPicPr>
          <p:cNvPr id="116738" name="Picture 2" descr="https://www.c-sharpcorner.com/article/agile-story-point-estimation-techniques2/Images/User_Story-Tshirt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62930"/>
            <a:ext cx="5904656" cy="45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9"/>
    </mc:Choice>
    <mc:Fallback xmlns="">
      <p:transition spd="slow" advTm="5039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07157" y="75713"/>
            <a:ext cx="8786812" cy="760999"/>
          </a:xfrm>
        </p:spPr>
        <p:txBody>
          <a:bodyPr>
            <a:normAutofit fontScale="90000"/>
          </a:bodyPr>
          <a:lstStyle/>
          <a:p>
            <a:r>
              <a:rPr lang="es-ES" alt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Basada en Componentes Estándares </a:t>
            </a:r>
            <a:r>
              <a:rPr lang="es-ES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(basada en Analogías)</a:t>
            </a:r>
            <a:endParaRPr lang="es-CL" altLang="es-CL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6A006-EDC8-4E8B-9E0D-3C0E14E0535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s-ES" altLang="es-CL" sz="1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00563" y="981075"/>
            <a:ext cx="4643437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eaLnBrk="1" hangingPunct="1">
              <a:spcBef>
                <a:spcPct val="20000"/>
              </a:spcBef>
              <a:defRPr/>
            </a:pPr>
            <a:endParaRPr lang="es-ES" sz="1000" i="1" kern="0" dirty="0"/>
          </a:p>
          <a:p>
            <a:pPr marL="88900" eaLnBrk="1" hangingPunct="1">
              <a:spcBef>
                <a:spcPct val="20000"/>
              </a:spcBef>
              <a:defRPr/>
            </a:pPr>
            <a:r>
              <a:rPr lang="es-ES" sz="2800" i="1" kern="0" dirty="0">
                <a:solidFill>
                  <a:schemeClr val="tx2"/>
                </a:solidFill>
              </a:rPr>
              <a:t>Ejemplos de Componentes Estándares son:</a:t>
            </a:r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 smtClean="0"/>
              <a:t>Mantenedores (</a:t>
            </a:r>
            <a:r>
              <a:rPr lang="es-ES" sz="2400" i="1" kern="0" dirty="0" err="1" smtClean="0"/>
              <a:t>CRUDs</a:t>
            </a:r>
            <a:r>
              <a:rPr lang="es-ES" sz="2400" i="1" kern="0" dirty="0" smtClean="0"/>
              <a:t>)</a:t>
            </a:r>
            <a:endParaRPr lang="es-ES" sz="2400" i="1" kern="0" dirty="0"/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/>
              <a:t>Menús, </a:t>
            </a:r>
            <a:r>
              <a:rPr lang="es-ES" sz="2400" i="1" kern="0" dirty="0" smtClean="0"/>
              <a:t>mapas </a:t>
            </a:r>
            <a:r>
              <a:rPr lang="es-ES" sz="2400" i="1" kern="0" dirty="0"/>
              <a:t>de navegación</a:t>
            </a:r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 smtClean="0"/>
              <a:t>Consultas (</a:t>
            </a:r>
            <a:r>
              <a:rPr lang="es-ES" sz="2400" i="1" kern="0" dirty="0" err="1" smtClean="0"/>
              <a:t>on-demand</a:t>
            </a:r>
            <a:r>
              <a:rPr lang="es-ES" sz="2400" i="1" kern="0" dirty="0" smtClean="0"/>
              <a:t> &amp; </a:t>
            </a:r>
            <a:r>
              <a:rPr lang="es-ES" sz="2400" i="1" kern="0" dirty="0" err="1" smtClean="0"/>
              <a:t>autónimas</a:t>
            </a:r>
            <a:r>
              <a:rPr lang="es-ES" sz="2400" i="1" kern="0" dirty="0" smtClean="0"/>
              <a:t>)</a:t>
            </a:r>
            <a:endParaRPr lang="es-ES" sz="2400" i="1" kern="0" dirty="0"/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 smtClean="0"/>
              <a:t>Informes/reportes</a:t>
            </a:r>
            <a:endParaRPr lang="es-ES" sz="2400" i="1" kern="0" dirty="0"/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/>
              <a:t>Procesos </a:t>
            </a:r>
            <a:r>
              <a:rPr lang="es-ES" sz="2400" i="1" kern="0" dirty="0" smtClean="0"/>
              <a:t>autónomos</a:t>
            </a:r>
            <a:endParaRPr lang="es-ES" sz="2400" i="1" kern="0" dirty="0"/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/>
              <a:t>Notificaciones</a:t>
            </a:r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 err="1" smtClean="0"/>
              <a:t>APIs</a:t>
            </a:r>
            <a:endParaRPr lang="es-ES" sz="2400" i="1" kern="0" dirty="0"/>
          </a:p>
          <a:p>
            <a:pPr marL="820738" lvl="1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i="1" kern="0" dirty="0"/>
              <a:t>Etc.</a:t>
            </a:r>
          </a:p>
        </p:txBody>
      </p:sp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413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"/>
    </mc:Choice>
    <mc:Fallback xmlns="">
      <p:transition spd="slow" advTm="1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0589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Componentes Estándares y </a:t>
            </a:r>
            <a:r>
              <a:rPr lang="es-ES" altLang="es-CL" sz="4000" dirty="0" err="1" smtClean="0">
                <a:latin typeface="Arial" panose="020B0604020202020204" pitchFamily="34" charset="0"/>
              </a:rPr>
              <a:t>FPs</a:t>
            </a:r>
            <a:endParaRPr lang="es-ES" altLang="es-CL" sz="4000" dirty="0" smtClean="0">
              <a:latin typeface="Arial" panose="020B0604020202020204" pitchFamily="34" charset="0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8019554" cy="5445224"/>
          </a:xfrm>
        </p:spPr>
        <p:txBody>
          <a:bodyPr/>
          <a:lstStyle/>
          <a:p>
            <a:pPr marL="88900" indent="0" eaLnBrk="1" hangingPunct="1"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El primer desafío es construir y mantener esta tabla:</a:t>
            </a:r>
          </a:p>
          <a:p>
            <a:pPr marL="88900" indent="0" eaLnBrk="1" hangingPunct="1">
              <a:buFontTx/>
              <a:buNone/>
            </a:pPr>
            <a:endParaRPr lang="es-ES" altLang="es-CL" sz="10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8900" indent="0" eaLnBrk="1" hangingPunct="1"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s-ES" altLang="es-CL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Componente                  FP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Mantenedor (CRUD)……….. 5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r>
              <a:rPr lang="es-ES" altLang="es-CL" sz="2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Menu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/navegación…...…..….. 7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Consultas……………...…..… 2  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Informes/reportes…….…...... 4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Procesos autónomo…….….. 8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Notificaciones…………….…. 2    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Proceso de </a:t>
            </a:r>
            <a:r>
              <a:rPr lang="es-ES" altLang="es-CL" i="1" dirty="0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egistro………… 3</a:t>
            </a:r>
          </a:p>
          <a:p>
            <a:pPr marL="820738" lvl="1" eaLnBrk="1" hangingPunct="1">
              <a:buFontTx/>
              <a:buNone/>
            </a:pPr>
            <a:r>
              <a:rPr lang="es-ES" altLang="es-CL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Alimentador (ETL)...………... 8 </a:t>
            </a:r>
          </a:p>
          <a:p>
            <a:pPr marL="820738" lvl="1" eaLnBrk="1" hangingPunct="1"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es-ES" altLang="es-CL" sz="2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Dashboard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…………………. 12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DC357-A131-4A0A-92EE-2F0B1E87D0B4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s-ES" altLang="es-CL" sz="1400" smtClean="0"/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7"/>
            <a:ext cx="13033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4"/>
    </mc:Choice>
    <mc:Fallback xmlns="">
      <p:transition spd="slow" advTm="4080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963353" y="405914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Componentes Estándares y </a:t>
            </a:r>
            <a:r>
              <a:rPr lang="es-ES" altLang="es-CL" sz="4000" dirty="0" err="1" smtClean="0">
                <a:latin typeface="Arial" panose="020B0604020202020204" pitchFamily="34" charset="0"/>
              </a:rPr>
              <a:t>FPs</a:t>
            </a:r>
            <a:endParaRPr lang="es-ES" altLang="es-CL" sz="4000" dirty="0" smtClean="0">
              <a:latin typeface="Arial" panose="020B0604020202020204" pitchFamily="34" charset="0"/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484313"/>
            <a:ext cx="7812360" cy="51593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30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Segundo desafío:</a:t>
            </a:r>
            <a:r>
              <a:rPr lang="es-ES" altLang="es-CL" sz="30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ponerle costos y tiempos: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CL" sz="30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Componente                       FP     Costo          Tiempo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Mantenedor (CRUD)……… 5      M$ 750          100HH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Menu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/navegación…...…….. 7      M$1050         140HH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Consultas……………...…… 2      M$ 300            40HH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Informes/reportes..………... 4      M$ 600            80HH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Procesos autónomos……… 8     M$1200         160HH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Notificaciones……………… 2      M$ 300            40HH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Proceso de Registro……… 3      M$ 450            60HH</a:t>
            </a:r>
          </a:p>
          <a:p>
            <a:pPr>
              <a:lnSpc>
                <a:spcPct val="80000"/>
              </a:lnSpc>
              <a:buNone/>
            </a:pPr>
            <a:r>
              <a:rPr lang="es-ES" altLang="es-CL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Alimentador (ETL)………… 8     </a:t>
            </a:r>
            <a:r>
              <a:rPr lang="es-ES" altLang="es-CL" i="1" dirty="0">
                <a:solidFill>
                  <a:schemeClr val="tx1"/>
                </a:solidFill>
                <a:latin typeface="Arial" panose="020B0604020202020204" pitchFamily="34" charset="0"/>
              </a:rPr>
              <a:t>M$1200         160HH </a:t>
            </a:r>
          </a:p>
          <a:p>
            <a:pPr>
              <a:lnSpc>
                <a:spcPct val="80000"/>
              </a:lnSpc>
              <a:buNone/>
            </a:pPr>
            <a:r>
              <a:rPr lang="es-ES" altLang="es-CL" sz="2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Dashboard</a:t>
            </a:r>
            <a:r>
              <a:rPr lang="es-ES" altLang="es-CL" i="1" dirty="0">
                <a:solidFill>
                  <a:schemeClr val="tx1"/>
                </a:solidFill>
                <a:latin typeface="Arial" panose="020B0604020202020204" pitchFamily="34" charset="0"/>
              </a:rPr>
              <a:t>………………….</a:t>
            </a:r>
            <a:r>
              <a:rPr lang="es-ES" altLang="es-CL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12    M$1800         240HH </a:t>
            </a:r>
            <a:endParaRPr lang="es-ES" altLang="es-CL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CL" sz="2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2400" b="1" u="sng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Ref</a:t>
            </a:r>
            <a:r>
              <a:rPr lang="es-ES" altLang="es-CL" sz="24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:  </a:t>
            </a:r>
            <a:r>
              <a:rPr lang="es-ES" altLang="es-CL" sz="2400" b="1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1 PF = $</a:t>
            </a:r>
            <a:r>
              <a:rPr lang="en-US" altLang="es-CL" sz="2400" b="1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150.000</a:t>
            </a:r>
            <a:r>
              <a:rPr lang="es-ES" altLang="es-CL" sz="2400" b="1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= 20 HH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0D3E34-6B28-4750-9DA2-17A2796ADC1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s-ES" altLang="es-CL" sz="1400" smtClean="0"/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738821"/>
            <a:ext cx="13033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56"/>
    </mc:Choice>
    <mc:Fallback xmlns="">
      <p:transition spd="slow" advTm="31085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0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sz="4000" smtClean="0">
                <a:latin typeface="Arial" panose="020B0604020202020204" pitchFamily="34" charset="0"/>
              </a:rPr>
              <a:t>Componentes Estándares y FPs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84313"/>
            <a:ext cx="7588250" cy="51593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s-CL" altLang="es-CL" sz="2800" dirty="0" smtClean="0">
                <a:latin typeface="Arial" panose="020B0604020202020204" pitchFamily="34" charset="0"/>
              </a:rPr>
              <a:t>Formalmente se conoce como </a:t>
            </a:r>
            <a:r>
              <a:rPr lang="es-CL" altLang="es-CL" sz="2800" i="1" dirty="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  <a:r>
              <a:rPr lang="es-CL" altLang="es-CL" sz="28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stimación por analogía</a:t>
            </a: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s-CL" altLang="es-CL" sz="2800" u="sng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Muy útil, pero no tan usado en la industria </a:t>
            </a:r>
            <a:r>
              <a:rPr lang="es-CL" altLang="es-CL" sz="2800" dirty="0" smtClean="0">
                <a:latin typeface="Arial" panose="020B0604020202020204" pitchFamily="34" charset="0"/>
              </a:rPr>
              <a:t>debido a la falta de </a:t>
            </a:r>
            <a:r>
              <a:rPr lang="es-CL" altLang="es-CL" sz="2800" dirty="0" err="1" smtClean="0">
                <a:latin typeface="Arial" panose="020B0604020202020204" pitchFamily="34" charset="0"/>
              </a:rPr>
              <a:t>info</a:t>
            </a:r>
            <a:r>
              <a:rPr lang="es-CL" altLang="es-CL" sz="2800" dirty="0" smtClean="0">
                <a:latin typeface="Arial" panose="020B0604020202020204" pitchFamily="34" charset="0"/>
              </a:rPr>
              <a:t>. histórica confiable.</a:t>
            </a:r>
            <a:endParaRPr lang="es-ES" altLang="es-CL" sz="2800" dirty="0" smtClean="0">
              <a:latin typeface="Arial" panose="020B0604020202020204" pitchFamily="34" charset="0"/>
            </a:endParaRP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F42AF-D7B5-48B2-9BB6-125B32956B63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s-ES" altLang="es-CL" sz="1400" smtClean="0"/>
          </a:p>
        </p:txBody>
      </p:sp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81075"/>
            <a:ext cx="13033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585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57"/>
    </mc:Choice>
    <mc:Fallback xmlns="">
      <p:transition spd="slow" advTm="10535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L" smtClean="0">
                <a:latin typeface="Arial" panose="020B0604020202020204" pitchFamily="34" charset="0"/>
              </a:rPr>
              <a:t>Entendiendo la Historia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458200" cy="2646363"/>
          </a:xfrm>
        </p:spPr>
        <p:txBody>
          <a:bodyPr/>
          <a:lstStyle/>
          <a:p>
            <a:pPr marL="171450" indent="-171450" eaLnBrk="1" hangingPunct="1">
              <a:spcAft>
                <a:spcPts val="1200"/>
              </a:spcAft>
              <a:buFontTx/>
              <a:buNone/>
            </a:pPr>
            <a:r>
              <a:rPr lang="en-U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¿</a:t>
            </a:r>
            <a:r>
              <a:rPr lang="en-US" altLang="es-CL" sz="28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Cómo</a:t>
            </a:r>
            <a:r>
              <a:rPr lang="en-U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saber </a:t>
            </a:r>
            <a:r>
              <a:rPr lang="en-US" altLang="es-CL" sz="28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cuánto</a:t>
            </a:r>
            <a:r>
              <a:rPr lang="en-U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le cuesta a mi </a:t>
            </a:r>
            <a:r>
              <a:rPr lang="en-US" altLang="es-CL" sz="28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equipo</a:t>
            </a:r>
            <a:r>
              <a:rPr lang="en-U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US" altLang="es-CL" sz="28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trabajo</a:t>
            </a:r>
            <a:r>
              <a:rPr lang="en-U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800" i="1" u="sng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implantar</a:t>
            </a:r>
            <a:r>
              <a:rPr lang="en-U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un PF?</a:t>
            </a:r>
          </a:p>
          <a:p>
            <a:pPr marL="712788" lvl="1" indent="-439738" eaLnBrk="1" hangingPunct="1">
              <a:buFontTx/>
              <a:buAutoNum type="arabicPeriod"/>
            </a:pP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Arme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valide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tabla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componentes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estándares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712788" lvl="1" indent="-439738" eaLnBrk="1" hangingPunct="1">
              <a:buFontTx/>
              <a:buAutoNum type="arabicPeriod"/>
            </a:pP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Busque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en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información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histórica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(de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los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contratos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):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tiempo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total y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costo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total de un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proyecto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712788" lvl="1" indent="-439738" eaLnBrk="1" hangingPunct="1">
              <a:buFontTx/>
              <a:buAutoNum type="arabicPeriod"/>
            </a:pP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Haga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una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tabla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con la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distribución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componentes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estándares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que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usted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tiene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en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cada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proyecto</a:t>
            </a:r>
            <a:r>
              <a:rPr lang="en-U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2014311" name="Group 1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4955145"/>
              </p:ext>
            </p:extLst>
          </p:nvPr>
        </p:nvGraphicFramePr>
        <p:xfrm>
          <a:off x="971600" y="3787772"/>
          <a:ext cx="7810500" cy="3070228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 x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Unidad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 Total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Mantenedor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Menu/Navegac.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Reportes Impres.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Proc.Background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Notif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249PF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20"/>
    </mc:Choice>
    <mc:Fallback xmlns="">
      <p:transition spd="slow" advTm="14312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s-CL" dirty="0" err="1" smtClean="0">
                <a:latin typeface="Arial" panose="020B0604020202020204" pitchFamily="34" charset="0"/>
              </a:rPr>
              <a:t>Entendiendo</a:t>
            </a:r>
            <a:r>
              <a:rPr lang="en-US" altLang="es-CL" dirty="0" smtClean="0">
                <a:latin typeface="Arial" panose="020B0604020202020204" pitchFamily="34" charset="0"/>
              </a:rPr>
              <a:t> la </a:t>
            </a:r>
            <a:r>
              <a:rPr lang="en-US" altLang="es-CL" dirty="0" err="1" smtClean="0">
                <a:latin typeface="Arial" panose="020B0604020202020204" pitchFamily="34" charset="0"/>
              </a:rPr>
              <a:t>Historia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43000"/>
            <a:ext cx="8748464" cy="5715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¿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</a:rPr>
              <a:t>Cómo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saber 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</a:rPr>
              <a:t>cuánto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le cuesta a mi 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</a:rPr>
              <a:t>equipo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</a:rPr>
              <a:t>trabajo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implantar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un PF?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  <a:p>
            <a:pPr marL="712788" lvl="1" indent="-43973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4. 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Divida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el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costo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total del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proyecto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los PFs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asociados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al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proyecto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ejemplo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712788" lvl="1" indent="-43973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Costo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PF =  $ 40.000.000 / 249 PF = $ 160.642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  <a:p>
            <a:pPr marL="712788" lvl="1" indent="-43973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5. 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Divida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cantidad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total de HH del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proyecto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los PFs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asociados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al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proyecto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ejemplo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712788" lvl="1" indent="-43973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Tiempo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PF =  5.720HH / 249 PF = 22,97 HH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Estos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valores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Arial" charset="0"/>
              </a:rPr>
              <a:t>son </a:t>
            </a:r>
            <a:r>
              <a:rPr lang="en-US" sz="2800" u="sng" dirty="0" err="1" smtClean="0">
                <a:solidFill>
                  <a:schemeClr val="tx1"/>
                </a:solidFill>
                <a:latin typeface="Arial" charset="0"/>
              </a:rPr>
              <a:t>referenciales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y </a:t>
            </a:r>
            <a:r>
              <a:rPr lang="en-US" sz="2800" u="sng" dirty="0" err="1" smtClean="0">
                <a:solidFill>
                  <a:schemeClr val="tx1"/>
                </a:solidFill>
                <a:latin typeface="Arial" charset="0"/>
              </a:rPr>
              <a:t>dependen</a:t>
            </a:r>
            <a:r>
              <a:rPr lang="en-US" sz="2800" u="sng" dirty="0" smtClean="0">
                <a:solidFill>
                  <a:schemeClr val="tx1"/>
                </a:solidFill>
                <a:latin typeface="Arial" charset="0"/>
              </a:rPr>
              <a:t> del </a:t>
            </a:r>
            <a:r>
              <a:rPr lang="en-US" sz="2800" u="sng" dirty="0" err="1" smtClean="0">
                <a:solidFill>
                  <a:schemeClr val="tx1"/>
                </a:solidFill>
                <a:latin typeface="Arial" charset="0"/>
              </a:rPr>
              <a:t>contexto</a:t>
            </a:r>
            <a:r>
              <a:rPr lang="en-US" sz="2800" u="sng" dirty="0" smtClean="0">
                <a:solidFill>
                  <a:schemeClr val="tx1"/>
                </a:solidFill>
                <a:latin typeface="Arial" charset="0"/>
              </a:rPr>
              <a:t> del </a:t>
            </a:r>
            <a:r>
              <a:rPr lang="en-US" sz="2800" u="sng" dirty="0" err="1" smtClean="0">
                <a:solidFill>
                  <a:schemeClr val="tx1"/>
                </a:solidFill>
                <a:latin typeface="Arial" charset="0"/>
              </a:rPr>
              <a:t>proyecto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Cuanto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más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muestras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estadísticas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tenga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más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ajustados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estarán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mis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números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0CA70-7395-4D60-90B8-E1F5CDA4D8DB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s-ES" altLang="es-CL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8"/>
    </mc:Choice>
    <mc:Fallback xmlns="">
      <p:transition spd="slow" advTm="850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97848" y="404664"/>
            <a:ext cx="7772400" cy="990600"/>
          </a:xfrm>
        </p:spPr>
        <p:txBody>
          <a:bodyPr/>
          <a:lstStyle/>
          <a:p>
            <a:pPr algn="ctr"/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Mitos de la Estimación….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8353053" cy="51127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s-CL" altLang="es-C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El único que necesita saber estimar es el Jefe de Proyecto.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s-CL" altLang="es-C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Se estima sólo cuando se concibe o se planifica el proyecto.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s-CL" altLang="es-C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…Sólo se estima el tiempo y el costo de un desarrollo.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s-CL" altLang="es-C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Saber estimar sólo le sirve a la empresa desarrolladora.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880"/>
    </mc:Choice>
    <mc:Fallback xmlns="">
      <p:transition spd="slow" advTm="39588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s-CL" dirty="0" err="1" smtClean="0">
                <a:latin typeface="Arial" panose="020B0604020202020204" pitchFamily="34" charset="0"/>
              </a:rPr>
              <a:t>Entendiendo</a:t>
            </a:r>
            <a:r>
              <a:rPr lang="en-US" altLang="es-CL" dirty="0" smtClean="0">
                <a:latin typeface="Arial" panose="020B0604020202020204" pitchFamily="34" charset="0"/>
              </a:rPr>
              <a:t> la </a:t>
            </a:r>
            <a:r>
              <a:rPr lang="en-US" altLang="es-CL" dirty="0" err="1" smtClean="0">
                <a:latin typeface="Arial" panose="020B0604020202020204" pitchFamily="34" charset="0"/>
              </a:rPr>
              <a:t>Historia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41438"/>
            <a:ext cx="8458200" cy="5445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s-CL" sz="2800" i="1" dirty="0" smtClean="0">
                <a:latin typeface="Arial" charset="0"/>
              </a:rPr>
              <a:t>¿</a:t>
            </a:r>
            <a:r>
              <a:rPr lang="en-US" altLang="es-CL" sz="2800" i="1" dirty="0" err="1" smtClean="0">
                <a:latin typeface="Arial" charset="0"/>
              </a:rPr>
              <a:t>Cómo</a:t>
            </a:r>
            <a:r>
              <a:rPr lang="en-US" altLang="es-CL" sz="2800" i="1" dirty="0" smtClean="0">
                <a:latin typeface="Arial" charset="0"/>
              </a:rPr>
              <a:t> saber </a:t>
            </a:r>
            <a:r>
              <a:rPr lang="en-US" altLang="es-CL" sz="2800" i="1" dirty="0" err="1" smtClean="0">
                <a:latin typeface="Arial" charset="0"/>
              </a:rPr>
              <a:t>cuál</a:t>
            </a:r>
            <a:r>
              <a:rPr lang="en-US" altLang="es-CL" sz="2800" i="1" dirty="0" smtClean="0">
                <a:latin typeface="Arial" charset="0"/>
              </a:rPr>
              <a:t> </a:t>
            </a:r>
            <a:r>
              <a:rPr lang="en-US" altLang="es-CL" sz="2800" i="1" dirty="0" err="1" smtClean="0">
                <a:latin typeface="Arial" charset="0"/>
              </a:rPr>
              <a:t>es</a:t>
            </a:r>
            <a:r>
              <a:rPr lang="en-US" altLang="es-CL" sz="2800" i="1" dirty="0" smtClean="0">
                <a:latin typeface="Arial" charset="0"/>
              </a:rPr>
              <a:t> la </a:t>
            </a:r>
            <a:r>
              <a:rPr lang="en-US" altLang="es-CL" sz="2800" i="1" dirty="0" err="1" smtClean="0">
                <a:solidFill>
                  <a:schemeClr val="tx2"/>
                </a:solidFill>
                <a:latin typeface="Arial" charset="0"/>
              </a:rPr>
              <a:t>velocidad</a:t>
            </a:r>
            <a:r>
              <a:rPr lang="en-US" altLang="es-CL" sz="2800" i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CL" sz="2800" i="1" dirty="0" err="1" smtClean="0">
                <a:solidFill>
                  <a:schemeClr val="tx2"/>
                </a:solidFill>
                <a:latin typeface="Arial" charset="0"/>
              </a:rPr>
              <a:t>desarrollo</a:t>
            </a:r>
            <a:r>
              <a:rPr lang="en-US" altLang="es-CL" sz="2800" i="1" dirty="0" smtClean="0">
                <a:latin typeface="Arial" charset="0"/>
              </a:rPr>
              <a:t> (</a:t>
            </a:r>
            <a:r>
              <a:rPr lang="en-US" altLang="es-CL" sz="2800" i="1" dirty="0" err="1" smtClean="0">
                <a:latin typeface="Arial" charset="0"/>
              </a:rPr>
              <a:t>aprox</a:t>
            </a:r>
            <a:r>
              <a:rPr lang="en-US" altLang="es-CL" sz="2800" i="1" dirty="0" smtClean="0">
                <a:latin typeface="Arial" charset="0"/>
              </a:rPr>
              <a:t>.) de mi </a:t>
            </a:r>
            <a:r>
              <a:rPr lang="en-US" altLang="es-CL" sz="2800" i="1" dirty="0" err="1" smtClean="0">
                <a:latin typeface="Arial" charset="0"/>
              </a:rPr>
              <a:t>equipo</a:t>
            </a:r>
            <a:r>
              <a:rPr lang="en-US" altLang="es-CL" sz="2800" i="1" dirty="0" smtClean="0">
                <a:latin typeface="Arial" charset="0"/>
              </a:rPr>
              <a:t> de </a:t>
            </a:r>
            <a:r>
              <a:rPr lang="en-US" altLang="es-CL" sz="2800" i="1" dirty="0" err="1" smtClean="0">
                <a:latin typeface="Arial" charset="0"/>
              </a:rPr>
              <a:t>trabajo</a:t>
            </a:r>
            <a:r>
              <a:rPr lang="en-US" altLang="es-CL" sz="2800" i="1" dirty="0" smtClean="0">
                <a:latin typeface="Arial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n-US" altLang="es-CL" sz="28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s-CL" sz="2400" dirty="0" err="1" smtClean="0">
                <a:latin typeface="Arial" charset="0"/>
              </a:rPr>
              <a:t>En</a:t>
            </a:r>
            <a:r>
              <a:rPr lang="en-US" altLang="es-CL" sz="2400" dirty="0" smtClean="0">
                <a:latin typeface="Arial" charset="0"/>
              </a:rPr>
              <a:t> </a:t>
            </a:r>
            <a:r>
              <a:rPr lang="en-US" altLang="es-CL" sz="2400" dirty="0" err="1" smtClean="0">
                <a:latin typeface="Arial" charset="0"/>
              </a:rPr>
              <a:t>proyectos</a:t>
            </a:r>
            <a:r>
              <a:rPr lang="en-US" altLang="es-CL" sz="2400" dirty="0" smtClean="0">
                <a:latin typeface="Arial" charset="0"/>
              </a:rPr>
              <a:t> </a:t>
            </a:r>
            <a:r>
              <a:rPr lang="en-US" altLang="es-CL" sz="2400" dirty="0" err="1" smtClean="0">
                <a:latin typeface="Arial" charset="0"/>
              </a:rPr>
              <a:t>terminados</a:t>
            </a:r>
            <a:r>
              <a:rPr lang="en-US" altLang="es-CL" sz="2400" dirty="0" smtClean="0">
                <a:latin typeface="Arial" charset="0"/>
              </a:rPr>
              <a:t>, </a:t>
            </a:r>
            <a:r>
              <a:rPr lang="en-US" altLang="es-CL" sz="2400" dirty="0" err="1" smtClean="0">
                <a:latin typeface="Arial" charset="0"/>
              </a:rPr>
              <a:t>divida</a:t>
            </a:r>
            <a:r>
              <a:rPr lang="en-US" altLang="es-CL" sz="2400" dirty="0" smtClean="0">
                <a:latin typeface="Arial" charset="0"/>
              </a:rPr>
              <a:t> la </a:t>
            </a:r>
            <a:r>
              <a:rPr lang="en-US" altLang="es-CL" sz="2400" dirty="0" err="1" smtClean="0">
                <a:latin typeface="Arial" charset="0"/>
              </a:rPr>
              <a:t>cantidad</a:t>
            </a:r>
            <a:r>
              <a:rPr lang="en-US" altLang="es-CL" sz="2400" dirty="0" smtClean="0">
                <a:latin typeface="Arial" charset="0"/>
              </a:rPr>
              <a:t> total de HH del </a:t>
            </a:r>
            <a:r>
              <a:rPr lang="en-US" altLang="es-CL" sz="2400" dirty="0" err="1" smtClean="0">
                <a:latin typeface="Arial" charset="0"/>
              </a:rPr>
              <a:t>proyecto</a:t>
            </a:r>
            <a:r>
              <a:rPr lang="en-US" altLang="es-CL" sz="2400" dirty="0" smtClean="0">
                <a:latin typeface="Arial" charset="0"/>
              </a:rPr>
              <a:t>, </a:t>
            </a:r>
            <a:r>
              <a:rPr lang="en-US" altLang="es-CL" sz="2400" dirty="0" err="1" smtClean="0">
                <a:latin typeface="Arial" charset="0"/>
              </a:rPr>
              <a:t>por</a:t>
            </a:r>
            <a:r>
              <a:rPr lang="en-US" altLang="es-CL" sz="2400" dirty="0" smtClean="0">
                <a:latin typeface="Arial" charset="0"/>
              </a:rPr>
              <a:t> el </a:t>
            </a:r>
            <a:r>
              <a:rPr lang="en-US" altLang="es-CL" sz="2400" dirty="0" err="1" smtClean="0">
                <a:latin typeface="Arial" charset="0"/>
              </a:rPr>
              <a:t>tiempo</a:t>
            </a:r>
            <a:r>
              <a:rPr lang="en-US" altLang="es-CL" sz="2400" dirty="0" smtClean="0">
                <a:latin typeface="Arial" charset="0"/>
              </a:rPr>
              <a:t> lineal de </a:t>
            </a:r>
            <a:r>
              <a:rPr lang="en-US" altLang="es-CL" sz="2400" dirty="0" err="1" smtClean="0">
                <a:latin typeface="Arial" charset="0"/>
              </a:rPr>
              <a:t>duración</a:t>
            </a:r>
            <a:r>
              <a:rPr lang="en-US" altLang="es-CL" sz="2400" dirty="0" smtClean="0">
                <a:latin typeface="Arial" charset="0"/>
              </a:rPr>
              <a:t> del </a:t>
            </a:r>
            <a:r>
              <a:rPr lang="en-US" altLang="es-CL" sz="2400" dirty="0" err="1" smtClean="0">
                <a:latin typeface="Arial" charset="0"/>
              </a:rPr>
              <a:t>proyecto</a:t>
            </a:r>
            <a:r>
              <a:rPr lang="en-US" altLang="es-CL" sz="2400" dirty="0" smtClean="0">
                <a:latin typeface="Arial" charset="0"/>
              </a:rPr>
              <a:t> (en horas). </a:t>
            </a:r>
            <a:r>
              <a:rPr lang="en-US" altLang="es-CL" sz="2400" dirty="0" err="1" smtClean="0">
                <a:latin typeface="Arial" charset="0"/>
              </a:rPr>
              <a:t>Por</a:t>
            </a:r>
            <a:r>
              <a:rPr lang="en-US" altLang="es-CL" sz="2400" dirty="0" smtClean="0">
                <a:latin typeface="Arial" charset="0"/>
              </a:rPr>
              <a:t> </a:t>
            </a:r>
            <a:r>
              <a:rPr lang="en-US" altLang="es-CL" sz="2400" dirty="0" err="1" smtClean="0">
                <a:latin typeface="Arial" charset="0"/>
              </a:rPr>
              <a:t>ejemplo</a:t>
            </a:r>
            <a:r>
              <a:rPr lang="en-US" altLang="es-CL" sz="2400" dirty="0" smtClean="0">
                <a:latin typeface="Arial" charset="0"/>
              </a:rPr>
              <a:t>:</a:t>
            </a:r>
          </a:p>
          <a:p>
            <a:pPr marL="266700" lvl="1" indent="635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n-US" altLang="es-CL" sz="2400" dirty="0" smtClean="0">
              <a:latin typeface="Arial" charset="0"/>
            </a:endParaRPr>
          </a:p>
          <a:p>
            <a:pPr marL="84138" lvl="1" indent="635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s-CL" sz="2300" dirty="0" smtClean="0">
                <a:latin typeface="Arial" charset="0"/>
              </a:rPr>
              <a:t>     </a:t>
            </a:r>
            <a:r>
              <a:rPr lang="en-US" altLang="es-CL" sz="2000" dirty="0" err="1" smtClean="0">
                <a:latin typeface="Arial" charset="0"/>
              </a:rPr>
              <a:t>Veloc</a:t>
            </a:r>
            <a:r>
              <a:rPr lang="en-US" altLang="es-CL" sz="2000" dirty="0" smtClean="0">
                <a:latin typeface="Arial" charset="0"/>
              </a:rPr>
              <a:t>. </a:t>
            </a:r>
            <a:r>
              <a:rPr lang="en-US" altLang="es-CL" sz="2000" dirty="0" err="1" smtClean="0">
                <a:latin typeface="Arial" charset="0"/>
              </a:rPr>
              <a:t>Desarr</a:t>
            </a:r>
            <a:r>
              <a:rPr lang="en-US" altLang="es-CL" sz="2000" dirty="0" smtClean="0">
                <a:latin typeface="Arial" charset="0"/>
              </a:rPr>
              <a:t>.</a:t>
            </a: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= 5.720HH / 4.5 </a:t>
            </a:r>
            <a:r>
              <a:rPr lang="en-US" altLang="es-CL" sz="2000" dirty="0" err="1" smtClean="0">
                <a:solidFill>
                  <a:schemeClr val="tx2"/>
                </a:solidFill>
                <a:latin typeface="Arial" charset="0"/>
              </a:rPr>
              <a:t>meses</a:t>
            </a:r>
            <a:endParaRPr lang="en-US" altLang="es-CL" sz="2000" dirty="0" smtClean="0">
              <a:solidFill>
                <a:schemeClr val="tx2"/>
              </a:solidFill>
              <a:latin typeface="Arial" charset="0"/>
            </a:endParaRPr>
          </a:p>
          <a:p>
            <a:pPr marL="84138" lvl="1" indent="635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                            = 5.720HH / 720 </a:t>
            </a:r>
            <a:r>
              <a:rPr lang="en-US" altLang="es-CL" sz="2000" dirty="0" err="1" smtClean="0">
                <a:solidFill>
                  <a:schemeClr val="tx2"/>
                </a:solidFill>
                <a:latin typeface="Arial" charset="0"/>
              </a:rPr>
              <a:t>Horas</a:t>
            </a: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CL" sz="2000" dirty="0" err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US" altLang="es-CL" sz="2000" dirty="0" err="1" smtClean="0">
                <a:solidFill>
                  <a:schemeClr val="tx2"/>
                </a:solidFill>
                <a:latin typeface="Arial" charset="0"/>
              </a:rPr>
              <a:t>ineales</a:t>
            </a: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altLang="es-CL" sz="2000" dirty="0" smtClean="0">
                <a:solidFill>
                  <a:schemeClr val="hlink"/>
                </a:solidFill>
                <a:latin typeface="Arial" charset="0"/>
              </a:rPr>
              <a:t>7,9 HH/HL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n-US" altLang="es-CL" sz="16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s-CL" sz="2800" dirty="0" err="1" smtClean="0">
                <a:latin typeface="Arial" charset="0"/>
              </a:rPr>
              <a:t>Estos</a:t>
            </a:r>
            <a:r>
              <a:rPr lang="en-US" altLang="es-CL" sz="2800" dirty="0" smtClean="0">
                <a:latin typeface="Arial" charset="0"/>
              </a:rPr>
              <a:t> </a:t>
            </a:r>
            <a:r>
              <a:rPr lang="en-US" altLang="es-CL" sz="2800" dirty="0" err="1" smtClean="0">
                <a:solidFill>
                  <a:schemeClr val="tx2"/>
                </a:solidFill>
                <a:latin typeface="Arial" charset="0"/>
              </a:rPr>
              <a:t>valores</a:t>
            </a:r>
            <a:r>
              <a:rPr lang="en-US" altLang="es-CL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CL" sz="2800" dirty="0" err="1" smtClean="0">
                <a:solidFill>
                  <a:schemeClr val="tx2"/>
                </a:solidFill>
                <a:latin typeface="Arial" charset="0"/>
              </a:rPr>
              <a:t>también</a:t>
            </a:r>
            <a:r>
              <a:rPr lang="en-US" altLang="es-CL" sz="2800" dirty="0" smtClean="0">
                <a:latin typeface="Arial" charset="0"/>
              </a:rPr>
              <a:t> son </a:t>
            </a:r>
            <a:r>
              <a:rPr lang="en-US" altLang="es-CL" sz="2800" dirty="0" err="1" smtClean="0">
                <a:solidFill>
                  <a:schemeClr val="tx2"/>
                </a:solidFill>
                <a:latin typeface="Arial" charset="0"/>
              </a:rPr>
              <a:t>referenciales</a:t>
            </a:r>
            <a:r>
              <a:rPr lang="en-US" altLang="es-CL" sz="2800" dirty="0" smtClean="0">
                <a:latin typeface="Arial" charset="0"/>
              </a:rPr>
              <a:t>, y </a:t>
            </a:r>
            <a:r>
              <a:rPr lang="en-US" altLang="es-CL" sz="2800" dirty="0" err="1" smtClean="0">
                <a:latin typeface="Arial" charset="0"/>
              </a:rPr>
              <a:t>deben</a:t>
            </a:r>
            <a:r>
              <a:rPr lang="en-US" altLang="es-CL" sz="2800" dirty="0" smtClean="0">
                <a:latin typeface="Arial" charset="0"/>
              </a:rPr>
              <a:t> </a:t>
            </a:r>
            <a:r>
              <a:rPr lang="en-US" altLang="es-CL" sz="2800" dirty="0" err="1" smtClean="0">
                <a:latin typeface="Arial" charset="0"/>
              </a:rPr>
              <a:t>manejarse</a:t>
            </a:r>
            <a:r>
              <a:rPr lang="en-US" altLang="es-CL" sz="2800" dirty="0" smtClean="0">
                <a:latin typeface="Arial" charset="0"/>
              </a:rPr>
              <a:t> </a:t>
            </a:r>
            <a:r>
              <a:rPr lang="en-US" altLang="es-CL" sz="2800" dirty="0" err="1" smtClean="0">
                <a:latin typeface="Arial" charset="0"/>
              </a:rPr>
              <a:t>dentro</a:t>
            </a:r>
            <a:r>
              <a:rPr lang="en-US" altLang="es-CL" sz="2800" dirty="0" smtClean="0">
                <a:latin typeface="Arial" charset="0"/>
              </a:rPr>
              <a:t> del</a:t>
            </a:r>
            <a:r>
              <a:rPr lang="en-US" altLang="es-CL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CL" sz="2800" dirty="0" err="1" smtClean="0">
                <a:solidFill>
                  <a:schemeClr val="tx2"/>
                </a:solidFill>
                <a:latin typeface="Arial" charset="0"/>
              </a:rPr>
              <a:t>mismo</a:t>
            </a:r>
            <a:r>
              <a:rPr lang="en-US" altLang="es-CL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CL" sz="2800" dirty="0" err="1" smtClean="0">
                <a:solidFill>
                  <a:schemeClr val="tx2"/>
                </a:solidFill>
                <a:latin typeface="Arial" charset="0"/>
              </a:rPr>
              <a:t>contexto</a:t>
            </a:r>
            <a:r>
              <a:rPr lang="en-US" altLang="es-CL" sz="2800" dirty="0" smtClean="0">
                <a:solidFill>
                  <a:schemeClr val="tx2"/>
                </a:solidFill>
                <a:latin typeface="Arial" charset="0"/>
              </a:rPr>
              <a:t>. </a:t>
            </a:r>
          </a:p>
        </p:txBody>
      </p:sp>
      <p:sp>
        <p:nvSpPr>
          <p:cNvPr id="839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A883E5-4E02-4198-B696-705138A51DB7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s-ES" altLang="es-CL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43"/>
    </mc:Choice>
    <mc:Fallback xmlns="">
      <p:transition spd="slow" advTm="14274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CL" smtClean="0">
                <a:latin typeface="Arial" panose="020B0604020202020204" pitchFamily="34" charset="0"/>
              </a:rPr>
              <a:t>Entendiendo la Historia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341438"/>
            <a:ext cx="8316416" cy="5445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s-CL" sz="2800" i="1" dirty="0" smtClean="0">
                <a:latin typeface="Arial" charset="0"/>
              </a:rPr>
              <a:t>¿</a:t>
            </a:r>
            <a:r>
              <a:rPr lang="en-US" altLang="es-CL" sz="2800" i="1" dirty="0" err="1" smtClean="0">
                <a:latin typeface="Arial" charset="0"/>
              </a:rPr>
              <a:t>Cómo</a:t>
            </a:r>
            <a:r>
              <a:rPr lang="en-US" altLang="es-CL" sz="2800" i="1" dirty="0" smtClean="0">
                <a:latin typeface="Arial" charset="0"/>
              </a:rPr>
              <a:t> saber </a:t>
            </a:r>
            <a:r>
              <a:rPr lang="en-US" altLang="es-CL" sz="2800" i="1" dirty="0" err="1" smtClean="0">
                <a:latin typeface="Arial" charset="0"/>
              </a:rPr>
              <a:t>cuál</a:t>
            </a:r>
            <a:r>
              <a:rPr lang="en-US" altLang="es-CL" sz="2800" i="1" dirty="0" smtClean="0">
                <a:latin typeface="Arial" charset="0"/>
              </a:rPr>
              <a:t> </a:t>
            </a:r>
            <a:r>
              <a:rPr lang="en-US" altLang="es-CL" sz="2800" i="1" dirty="0" err="1" smtClean="0">
                <a:latin typeface="Arial" charset="0"/>
              </a:rPr>
              <a:t>es</a:t>
            </a:r>
            <a:r>
              <a:rPr lang="en-US" altLang="es-CL" sz="2800" i="1" dirty="0" smtClean="0">
                <a:latin typeface="Arial" charset="0"/>
              </a:rPr>
              <a:t> la </a:t>
            </a:r>
            <a:r>
              <a:rPr lang="en-US" altLang="es-CL" sz="2800" i="1" dirty="0" err="1" smtClean="0">
                <a:solidFill>
                  <a:schemeClr val="tx2"/>
                </a:solidFill>
                <a:latin typeface="Arial" charset="0"/>
              </a:rPr>
              <a:t>velocidad</a:t>
            </a:r>
            <a:r>
              <a:rPr lang="en-US" altLang="es-CL" sz="2800" i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CL" sz="2800" i="1" dirty="0" err="1" smtClean="0">
                <a:solidFill>
                  <a:schemeClr val="tx2"/>
                </a:solidFill>
                <a:latin typeface="Arial" charset="0"/>
              </a:rPr>
              <a:t>desarrollo</a:t>
            </a:r>
            <a:r>
              <a:rPr lang="en-US" altLang="es-CL" sz="2800" i="1" dirty="0" smtClean="0">
                <a:latin typeface="Arial" charset="0"/>
              </a:rPr>
              <a:t> (</a:t>
            </a:r>
            <a:r>
              <a:rPr lang="en-US" altLang="es-CL" sz="2800" i="1" dirty="0" err="1" smtClean="0">
                <a:latin typeface="Arial" charset="0"/>
              </a:rPr>
              <a:t>aprox</a:t>
            </a:r>
            <a:r>
              <a:rPr lang="en-US" altLang="es-CL" sz="2800" i="1" dirty="0" smtClean="0">
                <a:latin typeface="Arial" charset="0"/>
              </a:rPr>
              <a:t>.) de mi </a:t>
            </a:r>
            <a:r>
              <a:rPr lang="en-US" altLang="es-CL" sz="2800" i="1" dirty="0" err="1" smtClean="0">
                <a:latin typeface="Arial" charset="0"/>
              </a:rPr>
              <a:t>equipo</a:t>
            </a:r>
            <a:r>
              <a:rPr lang="en-US" altLang="es-CL" sz="2800" i="1" dirty="0" smtClean="0">
                <a:latin typeface="Arial" charset="0"/>
              </a:rPr>
              <a:t> de </a:t>
            </a:r>
            <a:r>
              <a:rPr lang="en-US" altLang="es-CL" sz="2800" i="1" dirty="0" err="1" smtClean="0">
                <a:latin typeface="Arial" charset="0"/>
              </a:rPr>
              <a:t>trabajo</a:t>
            </a:r>
            <a:r>
              <a:rPr lang="en-US" altLang="es-CL" sz="2800" i="1" dirty="0" smtClean="0">
                <a:latin typeface="Arial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s-CL" sz="16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s-CL" sz="1600" dirty="0" smtClean="0">
              <a:latin typeface="Arial" charset="0"/>
            </a:endParaRPr>
          </a:p>
          <a:p>
            <a:pPr marL="266700" lvl="1" indent="635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s-CL" sz="2400" dirty="0" err="1" smtClean="0">
                <a:latin typeface="Arial" charset="0"/>
              </a:rPr>
              <a:t>También</a:t>
            </a:r>
            <a:r>
              <a:rPr lang="en-US" altLang="es-CL" sz="2400" dirty="0" smtClean="0">
                <a:latin typeface="Arial" charset="0"/>
              </a:rPr>
              <a:t> </a:t>
            </a:r>
            <a:r>
              <a:rPr lang="en-US" altLang="es-CL" sz="2400" dirty="0" err="1" smtClean="0">
                <a:latin typeface="Arial" charset="0"/>
              </a:rPr>
              <a:t>podemos</a:t>
            </a:r>
            <a:r>
              <a:rPr lang="en-US" altLang="es-CL" sz="2400" dirty="0" smtClean="0">
                <a:latin typeface="Arial" charset="0"/>
              </a:rPr>
              <a:t> </a:t>
            </a:r>
            <a:r>
              <a:rPr lang="en-US" altLang="es-CL" sz="2400" dirty="0" err="1" smtClean="0">
                <a:latin typeface="Arial" charset="0"/>
              </a:rPr>
              <a:t>usar</a:t>
            </a:r>
            <a:r>
              <a:rPr lang="en-US" altLang="es-CL" sz="2400" dirty="0" smtClean="0">
                <a:latin typeface="Arial" charset="0"/>
              </a:rPr>
              <a:t>:</a:t>
            </a:r>
          </a:p>
          <a:p>
            <a:pPr marL="266700" lvl="1" indent="6350" eaLnBrk="1" hangingPunct="1">
              <a:lnSpc>
                <a:spcPct val="90000"/>
              </a:lnSpc>
              <a:buFontTx/>
              <a:buNone/>
              <a:defRPr/>
            </a:pPr>
            <a:endParaRPr lang="en-US" altLang="es-CL" sz="2400" dirty="0" smtClean="0">
              <a:latin typeface="Arial" charset="0"/>
            </a:endParaRPr>
          </a:p>
          <a:p>
            <a:pPr marL="84138" lvl="1" indent="635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s-CL" sz="2300" dirty="0" smtClean="0">
                <a:latin typeface="Arial" charset="0"/>
              </a:rPr>
              <a:t>     </a:t>
            </a:r>
            <a:r>
              <a:rPr lang="en-US" altLang="es-CL" sz="2000" dirty="0" err="1" smtClean="0">
                <a:latin typeface="Arial" charset="0"/>
              </a:rPr>
              <a:t>Veloc</a:t>
            </a:r>
            <a:r>
              <a:rPr lang="en-US" altLang="es-CL" sz="2000" dirty="0" smtClean="0">
                <a:latin typeface="Arial" charset="0"/>
              </a:rPr>
              <a:t>. </a:t>
            </a:r>
            <a:r>
              <a:rPr lang="en-US" altLang="es-CL" sz="2000" dirty="0" err="1" smtClean="0">
                <a:latin typeface="Arial" charset="0"/>
              </a:rPr>
              <a:t>Desarr</a:t>
            </a:r>
            <a:r>
              <a:rPr lang="en-US" altLang="es-CL" sz="2000" dirty="0" smtClean="0">
                <a:latin typeface="Arial" charset="0"/>
              </a:rPr>
              <a:t>.</a:t>
            </a: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249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PF</a:t>
            </a:r>
            <a:r>
              <a:rPr lang="en-US" altLang="es-CL" sz="2000" dirty="0">
                <a:solidFill>
                  <a:schemeClr val="tx2"/>
                </a:solidFill>
                <a:latin typeface="Arial" charset="0"/>
              </a:rPr>
              <a:t> / </a:t>
            </a: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4.5 </a:t>
            </a:r>
            <a:r>
              <a:rPr lang="en-US" altLang="es-CL" sz="2000" dirty="0" err="1" smtClean="0">
                <a:solidFill>
                  <a:schemeClr val="tx2"/>
                </a:solidFill>
                <a:latin typeface="Arial" charset="0"/>
              </a:rPr>
              <a:t>meses</a:t>
            </a:r>
            <a:endParaRPr lang="en-US" altLang="es-CL" sz="2000" dirty="0" smtClean="0">
              <a:solidFill>
                <a:schemeClr val="tx2"/>
              </a:solidFill>
              <a:latin typeface="Arial" charset="0"/>
            </a:endParaRPr>
          </a:p>
          <a:p>
            <a:pPr marL="84138" lvl="1" indent="635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                            = 249 PF / 720 Horas </a:t>
            </a:r>
            <a:r>
              <a:rPr lang="en-US" altLang="es-CL" sz="2000" dirty="0" err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US" altLang="es-CL" sz="2000" dirty="0" err="1" smtClean="0">
                <a:solidFill>
                  <a:schemeClr val="tx2"/>
                </a:solidFill>
                <a:latin typeface="Arial" charset="0"/>
              </a:rPr>
              <a:t>ineales</a:t>
            </a:r>
            <a:r>
              <a:rPr lang="en-US" altLang="es-CL" sz="2000" dirty="0" smtClean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altLang="es-CL" sz="2000" dirty="0" smtClean="0">
                <a:solidFill>
                  <a:schemeClr val="hlink"/>
                </a:solidFill>
                <a:latin typeface="Arial" charset="0"/>
              </a:rPr>
              <a:t>0,35 PF/HL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s-CL" sz="16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s-CL" sz="28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60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EB35D-9B8C-4475-884B-34F1FF2BF247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s-ES" altLang="es-CL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5"/>
    </mc:Choice>
    <mc:Fallback xmlns="">
      <p:transition spd="slow" advTm="6282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15" y="0"/>
            <a:ext cx="8079581" cy="981075"/>
          </a:xfrm>
        </p:spPr>
        <p:txBody>
          <a:bodyPr/>
          <a:lstStyle/>
          <a:p>
            <a:pPr eaLnBrk="1" hangingPunct="1"/>
            <a:r>
              <a:rPr lang="en-US" altLang="es-CL" dirty="0" err="1" smtClean="0">
                <a:latin typeface="Arial" panose="020B0604020202020204" pitchFamily="34" charset="0"/>
              </a:rPr>
              <a:t>Entendiendo</a:t>
            </a:r>
            <a:r>
              <a:rPr lang="en-US" altLang="es-CL" dirty="0" smtClean="0">
                <a:latin typeface="Arial" panose="020B0604020202020204" pitchFamily="34" charset="0"/>
              </a:rPr>
              <a:t> la </a:t>
            </a:r>
            <a:r>
              <a:rPr lang="en-US" altLang="es-CL" dirty="0" err="1">
                <a:latin typeface="Arial" panose="020B0604020202020204" pitchFamily="34" charset="0"/>
              </a:rPr>
              <a:t>H</a:t>
            </a:r>
            <a:r>
              <a:rPr lang="en-US" altLang="es-CL" dirty="0" err="1" smtClean="0">
                <a:latin typeface="Arial" panose="020B0604020202020204" pitchFamily="34" charset="0"/>
              </a:rPr>
              <a:t>istoria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idx="1"/>
          </p:nvPr>
        </p:nvSpPr>
        <p:spPr>
          <a:xfrm>
            <a:off x="492919" y="981075"/>
            <a:ext cx="8651081" cy="5715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s-ES" altLang="es-CL" sz="2800" dirty="0" smtClean="0">
                <a:latin typeface="Arial" panose="020B0604020202020204" pitchFamily="34" charset="0"/>
              </a:rPr>
              <a:t>Para que los datos históricos sean válidos o tengan alguna utilidad:</a:t>
            </a:r>
          </a:p>
          <a:p>
            <a:pPr marL="628650" lvl="1" indent="-355600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r>
              <a:rPr lang="es-ES" altLang="es-CL" sz="2300" dirty="0" smtClean="0">
                <a:latin typeface="Arial" panose="020B0604020202020204" pitchFamily="34" charset="0"/>
              </a:rPr>
              <a:t>El tamaño y composición del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equipo de trabajo considerado </a:t>
            </a:r>
            <a:r>
              <a:rPr lang="es-ES" altLang="es-CL" sz="2300" dirty="0" smtClean="0">
                <a:latin typeface="Arial" panose="020B0604020202020204" pitchFamily="34" charset="0"/>
              </a:rPr>
              <a:t>debe ser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similar.</a:t>
            </a:r>
          </a:p>
          <a:p>
            <a:pPr marL="628650" lvl="1" indent="-355600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r>
              <a:rPr lang="es-ES" altLang="es-CL" sz="2300" dirty="0" smtClean="0">
                <a:latin typeface="Arial" panose="020B0604020202020204" pitchFamily="34" charset="0"/>
              </a:rPr>
              <a:t>Si no es similar, debemos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conocer la relación aproximada entre los escenarios</a:t>
            </a:r>
            <a:r>
              <a:rPr lang="es-ES" altLang="es-CL" sz="2300" dirty="0" smtClean="0">
                <a:latin typeface="Arial" panose="020B0604020202020204" pitchFamily="34" charset="0"/>
              </a:rPr>
              <a:t> anteriores y el actual.</a:t>
            </a:r>
          </a:p>
          <a:p>
            <a:pPr marL="628650" lvl="1" indent="-355600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r>
              <a:rPr lang="es-ES" altLang="es-CL" sz="2300" dirty="0" smtClean="0">
                <a:latin typeface="Arial" panose="020B0604020202020204" pitchFamily="34" charset="0"/>
              </a:rPr>
              <a:t>La información de histórica deber ser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del mismo contexto que el proyecto estimado.</a:t>
            </a:r>
          </a:p>
          <a:p>
            <a:pPr marL="628650" lvl="1" indent="-355600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r>
              <a:rPr lang="es-ES" altLang="es-CL" sz="2300" dirty="0" smtClean="0">
                <a:latin typeface="Arial" panose="020B0604020202020204" pitchFamily="34" charset="0"/>
              </a:rPr>
              <a:t>Deberá estar disponible (tal vez en carpetas) la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información histórica detallada</a:t>
            </a:r>
            <a:r>
              <a:rPr lang="es-ES" altLang="es-CL" sz="2300" dirty="0" smtClean="0">
                <a:latin typeface="Arial" panose="020B0604020202020204" pitchFamily="34" charset="0"/>
              </a:rPr>
              <a:t> usada como base.</a:t>
            </a:r>
          </a:p>
          <a:p>
            <a:pPr marL="628650" lvl="1" indent="-355600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r>
              <a:rPr lang="es-ES" altLang="es-CL" sz="2300" dirty="0" smtClean="0">
                <a:latin typeface="Arial" panose="020B0604020202020204" pitchFamily="34" charset="0"/>
              </a:rPr>
              <a:t>El producto a desarrollar deberá ser de un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tipo</a:t>
            </a:r>
            <a:r>
              <a:rPr lang="es-ES" altLang="es-CL" sz="2300" dirty="0" smtClean="0">
                <a:latin typeface="Arial" panose="020B0604020202020204" pitchFamily="34" charset="0"/>
              </a:rPr>
              <a:t>,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tamaño</a:t>
            </a:r>
            <a:r>
              <a:rPr lang="es-ES" altLang="es-CL" sz="2300" dirty="0" smtClean="0">
                <a:latin typeface="Arial" panose="020B0604020202020204" pitchFamily="34" charset="0"/>
              </a:rPr>
              <a:t> y </a:t>
            </a:r>
            <a:r>
              <a:rPr lang="es-ES" altLang="es-CL" sz="2300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complejidad</a:t>
            </a:r>
            <a:r>
              <a:rPr lang="es-ES" altLang="es-CL" sz="2300" dirty="0" smtClean="0">
                <a:latin typeface="Arial" panose="020B0604020202020204" pitchFamily="34" charset="0"/>
              </a:rPr>
              <a:t> acorde a nuestras experiencias previas.</a:t>
            </a:r>
          </a:p>
        </p:txBody>
      </p:sp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4CDC8B-B390-45AA-8442-CDDE6B5CFDAE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s-ES" altLang="es-CL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9"/>
    </mc:Choice>
    <mc:Fallback xmlns="">
      <p:transition spd="slow" advTm="675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/>
          </p:nvPr>
        </p:nvSpPr>
        <p:spPr>
          <a:xfrm>
            <a:off x="531415" y="30520"/>
            <a:ext cx="8505081" cy="142497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s-CL" alt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Entendiendo el Contexto del Proyecto </a:t>
            </a:r>
            <a:r>
              <a:rPr lang="es-CL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(Información Histórica)</a:t>
            </a:r>
          </a:p>
        </p:txBody>
      </p:sp>
      <p:sp>
        <p:nvSpPr>
          <p:cNvPr id="97284" name="CuadroTexto 1"/>
          <p:cNvSpPr txBox="1">
            <a:spLocks noChangeArrowheads="1"/>
          </p:cNvSpPr>
          <p:nvPr/>
        </p:nvSpPr>
        <p:spPr bwMode="auto">
          <a:xfrm>
            <a:off x="423911" y="4041844"/>
            <a:ext cx="8612585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tabLst>
                <a:tab pos="3603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73050">
              <a:spcBef>
                <a:spcPct val="20000"/>
              </a:spcBef>
              <a:buChar char="–"/>
              <a:tabLst>
                <a:tab pos="3603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603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60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altLang="es-CL" sz="2400" i="1" dirty="0">
                <a:latin typeface="Arial" panose="020B0604020202020204" pitchFamily="34" charset="0"/>
              </a:rPr>
              <a:t>Es suficiente esta información de contexto?? </a:t>
            </a:r>
            <a:r>
              <a:rPr lang="es-CL" altLang="es-CL" sz="2400" dirty="0">
                <a:latin typeface="Arial" panose="020B0604020202020204" pitchFamily="34" charset="0"/>
              </a:rPr>
              <a:t>…. </a:t>
            </a:r>
            <a:r>
              <a:rPr lang="es-CL" altLang="es-CL" sz="2400" u="sng" dirty="0">
                <a:latin typeface="Arial" panose="020B0604020202020204" pitchFamily="34" charset="0"/>
              </a:rPr>
              <a:t>No</a:t>
            </a:r>
            <a:r>
              <a:rPr lang="es-CL" altLang="es-CL" sz="2400" dirty="0">
                <a:latin typeface="Arial" panose="020B0604020202020204" pitchFamily="34" charset="0"/>
              </a:rPr>
              <a:t>, pero está casi bien.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altLang="es-CL" sz="2400" dirty="0">
                <a:latin typeface="Arial" panose="020B0604020202020204" pitchFamily="34" charset="0"/>
              </a:rPr>
              <a:t>Qué falta: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altLang="es-CL" sz="2000" dirty="0">
                <a:latin typeface="Arial" panose="020B0604020202020204" pitchFamily="34" charset="0"/>
              </a:rPr>
              <a:t>Considerar que hay distinta productividad por iteraciones…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altLang="es-CL" sz="2000" dirty="0">
                <a:latin typeface="Arial" panose="020B0604020202020204" pitchFamily="34" charset="0"/>
              </a:rPr>
              <a:t>Considerar que si cambio (mejoro) mi proceso, eso invalida (parcialmente) mi información histórica</a:t>
            </a:r>
            <a:r>
              <a:rPr lang="es-CL" altLang="es-CL" sz="2000" dirty="0" smtClean="0">
                <a:latin typeface="Arial" panose="020B0604020202020204" pitchFamily="34" charset="0"/>
              </a:rPr>
              <a:t>.</a:t>
            </a:r>
            <a:endParaRPr lang="es-CL" altLang="es-CL" sz="2000" dirty="0">
              <a:latin typeface="Arial" panose="020B060402020202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40288"/>
              </p:ext>
            </p:extLst>
          </p:nvPr>
        </p:nvGraphicFramePr>
        <p:xfrm>
          <a:off x="74713" y="1268760"/>
          <a:ext cx="89916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8991720" imgH="2552760" progId="PBrush">
                  <p:embed/>
                </p:oleObj>
              </mc:Choice>
              <mc:Fallback>
                <p:oleObj name="Bitmap Image" r:id="rId3" imgW="8991720" imgH="2552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13" y="1268760"/>
                        <a:ext cx="89916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74"/>
    </mc:Choice>
    <mc:Fallback xmlns="">
      <p:transition spd="slow" advTm="316674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6666"/>
            <a:ext cx="8079581" cy="1658198"/>
          </a:xfrm>
        </p:spPr>
        <p:txBody>
          <a:bodyPr>
            <a:normAutofit/>
          </a:bodyPr>
          <a:lstStyle/>
          <a:p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Cuento Corto….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873" y="2204864"/>
            <a:ext cx="7920880" cy="43204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Al final, el proceso de estimación se resume a la realización de un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Juicio Experto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, donde el estimador se apoya en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histórica contextualizada,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y realiza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analogías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para determinar el tiempo y costo de desarrollo del proyecto.</a:t>
            </a:r>
          </a:p>
          <a:p>
            <a:pPr>
              <a:lnSpc>
                <a:spcPct val="100000"/>
              </a:lnSpc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La calidad de la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histórica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y la claridad del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alcance del producto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) es </a:t>
            </a:r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73" y="403557"/>
            <a:ext cx="806291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sz="4000" dirty="0" smtClean="0">
                <a:latin typeface="Arial" panose="020B0604020202020204" pitchFamily="34" charset="0"/>
              </a:rPr>
              <a:t>Consideraciones sobre Estimaciones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628800"/>
            <a:ext cx="8268208" cy="5113313"/>
          </a:xfrm>
        </p:spPr>
        <p:txBody>
          <a:bodyPr>
            <a:normAutofit lnSpcReduction="10000"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A pesar que las técnicas de medición, estimación y predicción se conocen desde hace mucho tiempo, </a:t>
            </a:r>
            <a:r>
              <a:rPr lang="es-CL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es frecuente que se acepten plazos imposibles</a:t>
            </a:r>
            <a:r>
              <a:rPr lang="es-CL" altLang="es-CL" sz="2400" dirty="0" smtClean="0">
                <a:latin typeface="Arial" panose="020B0604020202020204" pitchFamily="34" charset="0"/>
              </a:rPr>
              <a:t> para el proyecto, desde el principio.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Muchas veces los </a:t>
            </a:r>
            <a:r>
              <a:rPr lang="es-CL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plazos</a:t>
            </a:r>
            <a:r>
              <a:rPr lang="es-CL" altLang="es-CL" sz="2400" b="1" i="1" dirty="0" smtClean="0">
                <a:latin typeface="Arial" panose="020B0604020202020204" pitchFamily="34" charset="0"/>
              </a:rPr>
              <a:t> de desarrollo son </a:t>
            </a:r>
            <a:r>
              <a:rPr lang="es-CL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fijados por gente del área comercial</a:t>
            </a:r>
            <a:r>
              <a:rPr lang="es-CL" altLang="es-CL" sz="2400" dirty="0" smtClean="0">
                <a:latin typeface="Arial" panose="020B0604020202020204" pitchFamily="34" charset="0"/>
              </a:rPr>
              <a:t>, sin efectuar ningún tipo de cálculo serio, o </a:t>
            </a:r>
            <a:r>
              <a:rPr lang="es-CL" altLang="es-CL" sz="2400" dirty="0" err="1" smtClean="0">
                <a:latin typeface="Arial" panose="020B0604020202020204" pitchFamily="34" charset="0"/>
              </a:rPr>
              <a:t>checkeo</a:t>
            </a:r>
            <a:r>
              <a:rPr lang="es-CL" altLang="es-CL" sz="2400" dirty="0" smtClean="0">
                <a:latin typeface="Arial" panose="020B0604020202020204" pitchFamily="34" charset="0"/>
              </a:rPr>
              <a:t> con la gente técnica.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Aunque muchas veces es difícil, </a:t>
            </a:r>
            <a:r>
              <a:rPr lang="es-CL" altLang="es-CL" sz="2400" b="1" i="1" dirty="0" smtClean="0">
                <a:latin typeface="Arial" panose="020B0604020202020204" pitchFamily="34" charset="0"/>
              </a:rPr>
              <a:t>el </a:t>
            </a:r>
            <a:r>
              <a:rPr lang="es-CL" altLang="es-CL" sz="2400" b="1" i="1" dirty="0" err="1" smtClean="0">
                <a:latin typeface="Arial" panose="020B0604020202020204" pitchFamily="34" charset="0"/>
              </a:rPr>
              <a:t>Lider</a:t>
            </a:r>
            <a:r>
              <a:rPr lang="es-CL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debe ser muy claro</a:t>
            </a:r>
            <a:r>
              <a:rPr lang="es-CL" altLang="es-CL" sz="2400" b="1" i="1" dirty="0" smtClean="0">
                <a:latin typeface="Arial" panose="020B0604020202020204" pitchFamily="34" charset="0"/>
              </a:rPr>
              <a:t> </a:t>
            </a:r>
            <a:r>
              <a:rPr lang="es-CL" altLang="es-CL" sz="2400" dirty="0" smtClean="0">
                <a:latin typeface="Arial" panose="020B0604020202020204" pitchFamily="34" charset="0"/>
              </a:rPr>
              <a:t>desde un principio y </a:t>
            </a:r>
            <a:r>
              <a:rPr lang="es-CL" altLang="es-CL" sz="2400" b="1" i="1" dirty="0" smtClean="0">
                <a:latin typeface="Arial" panose="020B0604020202020204" pitchFamily="34" charset="0"/>
              </a:rPr>
              <a:t>defender enérgicamente los tiempos estimados</a:t>
            </a:r>
            <a:r>
              <a:rPr lang="es-CL" altLang="es-CL" sz="2400" dirty="0" smtClean="0">
                <a:latin typeface="Arial" panose="020B0604020202020204" pitchFamily="34" charset="0"/>
              </a:rPr>
              <a:t> en base a la información empírica.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b="1" i="1" dirty="0">
                <a:latin typeface="Arial" panose="020B0604020202020204" pitchFamily="34" charset="0"/>
              </a:rPr>
              <a:t>Lo ideal es </a:t>
            </a:r>
            <a:r>
              <a:rPr lang="es-CL" altLang="es-CL" b="1" i="1" dirty="0">
                <a:solidFill>
                  <a:schemeClr val="tx2"/>
                </a:solidFill>
                <a:latin typeface="Arial" panose="020B0604020202020204" pitchFamily="34" charset="0"/>
              </a:rPr>
              <a:t>desarrollar un modelo de estimación propio</a:t>
            </a:r>
            <a:r>
              <a:rPr lang="es-CL" altLang="es-CL" dirty="0">
                <a:latin typeface="Arial" panose="020B0604020202020204" pitchFamily="34" charset="0"/>
              </a:rPr>
              <a:t>, que use la información histórica </a:t>
            </a:r>
            <a:r>
              <a:rPr lang="es-CL" altLang="es-CL" dirty="0" smtClean="0">
                <a:latin typeface="Arial" panose="020B0604020202020204" pitchFamily="34" charset="0"/>
              </a:rPr>
              <a:t>propia.</a:t>
            </a:r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DA227-FDC8-4C8A-AC4B-CAF2754A1B8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s-ES" altLang="es-CL" sz="1400" smtClean="0"/>
          </a:p>
        </p:txBody>
      </p:sp>
    </p:spTree>
  </p:cSld>
  <p:clrMapOvr>
    <a:masterClrMapping/>
  </p:clrMapOvr>
  <p:transition advTm="15438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08912" cy="1108075"/>
          </a:xfrm>
        </p:spPr>
        <p:txBody>
          <a:bodyPr>
            <a:noAutofit/>
          </a:bodyPr>
          <a:lstStyle/>
          <a:p>
            <a:pPr eaLnBrk="1" hangingPunct="1"/>
            <a:r>
              <a:rPr lang="es-CL" altLang="es-CL" sz="4000" dirty="0" smtClean="0">
                <a:latin typeface="Arial" panose="020B0604020202020204" pitchFamily="34" charset="0"/>
              </a:rPr>
              <a:t>Consideraciones sobre Estimaciones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569523" cy="324036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CL" altLang="es-CL" sz="2600" dirty="0" smtClean="0">
                <a:latin typeface="Arial" panose="020B0604020202020204" pitchFamily="34" charset="0"/>
              </a:rPr>
              <a:t> “</a:t>
            </a:r>
            <a:r>
              <a:rPr lang="es-CL" altLang="es-CL" sz="2600" i="1" dirty="0" smtClean="0">
                <a:latin typeface="Arial" panose="020B0604020202020204" pitchFamily="34" charset="0"/>
              </a:rPr>
              <a:t>Cualquier comandante que acepta llevar a cabo un plan que el considera defectuoso es culpable; él debe exponer sus razones, insistir en los cambios necesarios y finalmente ofrecer su dimisión antes de ser el instrumento de la derrota de su ejército</a:t>
            </a:r>
            <a:r>
              <a:rPr lang="es-CL" altLang="es-CL" sz="2600" dirty="0" smtClean="0">
                <a:latin typeface="Arial" panose="020B0604020202020204" pitchFamily="34" charset="0"/>
              </a:rPr>
              <a:t>”.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CL" altLang="es-CL" sz="2600" dirty="0" smtClean="0">
                <a:latin typeface="Arial" panose="020B0604020202020204" pitchFamily="34" charset="0"/>
              </a:rPr>
              <a:t>                                                           </a:t>
            </a:r>
            <a:r>
              <a:rPr lang="es-CL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Napoleón.</a:t>
            </a:r>
          </a:p>
          <a:p>
            <a:pPr algn="r" eaLnBrk="1" hangingPunct="1">
              <a:lnSpc>
                <a:spcPct val="100000"/>
              </a:lnSpc>
              <a:buFontTx/>
              <a:buNone/>
            </a:pPr>
            <a:endParaRPr lang="es-CL" altLang="es-CL" sz="2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724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187450" y="0"/>
            <a:ext cx="7956550" cy="990600"/>
          </a:xfrm>
        </p:spPr>
        <p:txBody>
          <a:bodyPr/>
          <a:lstStyle/>
          <a:p>
            <a:r>
              <a:rPr lang="es-CL" altLang="es-CL" sz="4000" smtClean="0">
                <a:latin typeface="Arial" panose="020B0604020202020204" pitchFamily="34" charset="0"/>
                <a:cs typeface="Arial" panose="020B0604020202020204" pitchFamily="34" charset="0"/>
              </a:rPr>
              <a:t>Etapas del Proceso de Estimación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61659" y="1268809"/>
            <a:ext cx="1512888" cy="10080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Entendimiento de </a:t>
            </a:r>
            <a:r>
              <a:rPr lang="es-C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hay que </a:t>
            </a:r>
            <a:r>
              <a:rPr lang="es-C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89851" y="1268809"/>
            <a:ext cx="1512888" cy="10080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del Esfuerzo de Desarrollo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40566" y="1265634"/>
            <a:ext cx="1511300" cy="10080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Tiempo de Desarrollo </a:t>
            </a:r>
            <a:r>
              <a:rPr lang="es-CL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de sus hitos)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07585" y="1265634"/>
            <a:ext cx="1512887" cy="10080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</a:t>
            </a:r>
            <a:r>
              <a:rPr lang="es-CL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blog.karmona.com/wp-content/uploads/2010/04/TheConeOfUncertain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91" y="2420838"/>
            <a:ext cx="6007811" cy="44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33467" y="1265634"/>
            <a:ext cx="1512888" cy="10080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Entendimiento de </a:t>
            </a:r>
            <a:r>
              <a:rPr lang="es-C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hay que </a:t>
            </a:r>
            <a:r>
              <a:rPr lang="es-C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30919" y="915923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Producto</a:t>
            </a:r>
            <a:endParaRPr lang="es-419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9451" y="905594"/>
            <a:ext cx="181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err="1" smtClean="0"/>
              <a:t>Probl</a:t>
            </a:r>
            <a:r>
              <a:rPr lang="es-419" dirty="0" smtClean="0"/>
              <a:t>. &amp; Contexto</a:t>
            </a:r>
            <a:endParaRPr lang="es-419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28969" y="947973"/>
            <a:ext cx="99726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Proyecto</a:t>
            </a:r>
            <a:endParaRPr lang="es-419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06075" y="940770"/>
            <a:ext cx="99726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Proyecto</a:t>
            </a:r>
            <a:endParaRPr lang="es-419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563158" y="940770"/>
            <a:ext cx="99726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Proyecto</a:t>
            </a:r>
            <a:endParaRPr lang="es-419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84"/>
    </mc:Choice>
    <mc:Fallback xmlns="">
      <p:transition spd="slow" advTm="33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285875"/>
            <a:ext cx="90392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1 Título"/>
          <p:cNvSpPr>
            <a:spLocks noGrp="1"/>
          </p:cNvSpPr>
          <p:nvPr>
            <p:ph type="title"/>
          </p:nvPr>
        </p:nvSpPr>
        <p:spPr>
          <a:xfrm>
            <a:off x="611560" y="107054"/>
            <a:ext cx="784664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La Hoja de Ruta de la Estimación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9213" y="3175000"/>
            <a:ext cx="2130425" cy="2314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7411070" y="3068960"/>
            <a:ext cx="1625426" cy="675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779838" y="1889125"/>
            <a:ext cx="2376487" cy="90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2388" y="2647950"/>
            <a:ext cx="2127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s-CL" altLang="es-CL" sz="1600" b="1" dirty="0" err="1">
                <a:latin typeface="Arial" panose="020B0604020202020204" pitchFamily="34" charset="0"/>
              </a:rPr>
              <a:t>Informac</a:t>
            </a:r>
            <a:r>
              <a:rPr lang="es-CL" altLang="es-CL" sz="1600" b="1" dirty="0">
                <a:latin typeface="Arial" panose="020B0604020202020204" pitchFamily="34" charset="0"/>
              </a:rPr>
              <a:t>. Histórica</a:t>
            </a:r>
            <a:r>
              <a:rPr lang="es-CL" altLang="es-CL" sz="1600" dirty="0">
                <a:latin typeface="Arial" panose="020B0604020202020204" pitchFamily="34" charset="0"/>
              </a:rPr>
              <a:t>: </a:t>
            </a:r>
            <a:r>
              <a:rPr lang="es-CL" altLang="es-CL" sz="1600" i="1" dirty="0">
                <a:latin typeface="Arial" panose="020B0604020202020204" pitchFamily="34" charset="0"/>
              </a:rPr>
              <a:t>Proyectos Previos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563938" y="1341438"/>
            <a:ext cx="2592387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s-CL" altLang="es-CL" sz="1600" b="1" dirty="0">
                <a:latin typeface="Arial" panose="020B0604020202020204" pitchFamily="34" charset="0"/>
              </a:rPr>
              <a:t>Alcance del </a:t>
            </a:r>
            <a:r>
              <a:rPr lang="es-CL" altLang="es-CL" sz="1600" b="1" dirty="0" smtClean="0">
                <a:latin typeface="Arial" panose="020B0604020202020204" pitchFamily="34" charset="0"/>
              </a:rPr>
              <a:t>Producto</a:t>
            </a:r>
            <a:r>
              <a:rPr lang="es-CL" altLang="es-CL" sz="1600" dirty="0" smtClean="0">
                <a:latin typeface="Arial" panose="020B0604020202020204" pitchFamily="34" charset="0"/>
              </a:rPr>
              <a:t>: </a:t>
            </a:r>
            <a:r>
              <a:rPr lang="es-CL" altLang="es-CL" sz="1600" i="1" dirty="0">
                <a:latin typeface="Arial" panose="020B0604020202020204" pitchFamily="34" charset="0"/>
              </a:rPr>
              <a:t>Requisitos</a:t>
            </a:r>
            <a:r>
              <a:rPr lang="es-CL" altLang="es-CL" sz="1600" dirty="0">
                <a:latin typeface="Arial" panose="020B0604020202020204" pitchFamily="34" charset="0"/>
              </a:rPr>
              <a:t> y </a:t>
            </a:r>
            <a:r>
              <a:rPr lang="es-CL" altLang="es-CL" sz="1600" i="1" dirty="0">
                <a:latin typeface="Arial" panose="020B0604020202020204" pitchFamily="34" charset="0"/>
              </a:rPr>
              <a:t>Restricciones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092280" y="2245658"/>
            <a:ext cx="2051720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s-CL" altLang="es-CL" sz="1600" b="1" dirty="0" smtClean="0">
                <a:latin typeface="Arial" panose="020B0604020202020204" pitchFamily="34" charset="0"/>
              </a:rPr>
              <a:t>Recursos del Proveedor</a:t>
            </a:r>
            <a:r>
              <a:rPr lang="es-CL" altLang="es-CL" sz="1600" dirty="0" smtClean="0">
                <a:latin typeface="Arial" panose="020B0604020202020204" pitchFamily="34" charset="0"/>
              </a:rPr>
              <a:t>: </a:t>
            </a:r>
            <a:r>
              <a:rPr lang="es-CL" altLang="es-CL" sz="1600" i="1" dirty="0">
                <a:latin typeface="Arial" panose="020B0604020202020204" pitchFamily="34" charset="0"/>
              </a:rPr>
              <a:t>Gente</a:t>
            </a:r>
            <a:r>
              <a:rPr lang="es-CL" altLang="es-CL" sz="1600" dirty="0">
                <a:latin typeface="Arial" panose="020B0604020202020204" pitchFamily="34" charset="0"/>
              </a:rPr>
              <a:t>, </a:t>
            </a:r>
            <a:r>
              <a:rPr lang="es-CL" altLang="es-CL" sz="1600" i="1" dirty="0">
                <a:latin typeface="Arial" panose="020B0604020202020204" pitchFamily="34" charset="0"/>
              </a:rPr>
              <a:t>Proceso</a:t>
            </a:r>
            <a:r>
              <a:rPr lang="es-CL" altLang="es-CL" sz="1600" dirty="0">
                <a:latin typeface="Arial" panose="020B0604020202020204" pitchFamily="34" charset="0"/>
              </a:rPr>
              <a:t>, </a:t>
            </a:r>
            <a:r>
              <a:rPr lang="es-CL" altLang="es-CL" sz="1600" i="1" dirty="0" err="1" smtClean="0">
                <a:latin typeface="Arial" panose="020B0604020202020204" pitchFamily="34" charset="0"/>
              </a:rPr>
              <a:t>Técn</a:t>
            </a:r>
            <a:r>
              <a:rPr lang="es-CL" altLang="es-CL" sz="1600" i="1" dirty="0">
                <a:latin typeface="Arial" panose="020B0604020202020204" pitchFamily="34" charset="0"/>
              </a:rPr>
              <a:t>.</a:t>
            </a:r>
            <a:r>
              <a:rPr lang="es-CL" altLang="es-CL" sz="1600" dirty="0">
                <a:latin typeface="Arial" panose="020B0604020202020204" pitchFamily="34" charset="0"/>
              </a:rPr>
              <a:t>, etc.</a:t>
            </a:r>
          </a:p>
        </p:txBody>
      </p:sp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6948165" y="5085184"/>
            <a:ext cx="2304355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s-CL" altLang="es-CL" sz="1600" b="1" dirty="0" smtClean="0">
                <a:latin typeface="Arial" panose="020B0604020202020204" pitchFamily="34" charset="0"/>
              </a:rPr>
              <a:t>Plan de Proyecto</a:t>
            </a:r>
            <a:r>
              <a:rPr lang="es-CL" altLang="es-CL" sz="1600" dirty="0" smtClean="0">
                <a:latin typeface="Arial" panose="020B0604020202020204" pitchFamily="34" charset="0"/>
              </a:rPr>
              <a:t>: </a:t>
            </a:r>
            <a:r>
              <a:rPr lang="es-CL" altLang="es-CL" sz="1600" i="1" dirty="0" smtClean="0">
                <a:latin typeface="Arial" panose="020B0604020202020204" pitchFamily="34" charset="0"/>
              </a:rPr>
              <a:t>Tiempos y </a:t>
            </a:r>
            <a:r>
              <a:rPr lang="es-CL" altLang="es-CL" sz="1600" i="1" dirty="0" err="1" smtClean="0">
                <a:latin typeface="Arial" panose="020B0604020202020204" pitchFamily="34" charset="0"/>
              </a:rPr>
              <a:t>Entregabl</a:t>
            </a:r>
            <a:r>
              <a:rPr lang="es-CL" altLang="es-CL" sz="1600" i="1" dirty="0" smtClean="0">
                <a:latin typeface="Arial" panose="020B0604020202020204" pitchFamily="34" charset="0"/>
              </a:rPr>
              <a:t>.</a:t>
            </a:r>
            <a:endParaRPr lang="es-CL" altLang="es-CL" sz="1600" i="1" dirty="0">
              <a:latin typeface="Arial" panose="020B0604020202020204" pitchFamily="34" charset="0"/>
            </a:endParaRPr>
          </a:p>
        </p:txBody>
      </p:sp>
      <p:sp>
        <p:nvSpPr>
          <p:cNvPr id="11" name="5 Rectángulo"/>
          <p:cNvSpPr/>
          <p:nvPr/>
        </p:nvSpPr>
        <p:spPr>
          <a:xfrm>
            <a:off x="7411070" y="4303724"/>
            <a:ext cx="1691680" cy="787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3563937" y="6309320"/>
            <a:ext cx="259238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900"/>
              </a:lnSpc>
              <a:spcBef>
                <a:spcPct val="0"/>
              </a:spcBef>
              <a:buNone/>
            </a:pPr>
            <a:r>
              <a:rPr lang="es-CL" altLang="es-CL" sz="1600" b="1" dirty="0" smtClean="0">
                <a:latin typeface="Arial" panose="020B0604020202020204" pitchFamily="34" charset="0"/>
              </a:rPr>
              <a:t>Costo del Proyecto</a:t>
            </a:r>
            <a:endParaRPr lang="es-CL" altLang="es-CL" sz="1600" i="1" dirty="0">
              <a:latin typeface="Arial" panose="020B0604020202020204" pitchFamily="34" charset="0"/>
            </a:endParaRPr>
          </a:p>
        </p:txBody>
      </p:sp>
      <p:sp>
        <p:nvSpPr>
          <p:cNvPr id="15" name="5 Rectángulo"/>
          <p:cNvSpPr/>
          <p:nvPr/>
        </p:nvSpPr>
        <p:spPr>
          <a:xfrm>
            <a:off x="3853433" y="5628903"/>
            <a:ext cx="2302892" cy="680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6" name="5 Rectángulo"/>
          <p:cNvSpPr/>
          <p:nvPr/>
        </p:nvSpPr>
        <p:spPr>
          <a:xfrm>
            <a:off x="3830144" y="3229810"/>
            <a:ext cx="2316242" cy="1783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7" name="12 CuadroTexto"/>
          <p:cNvSpPr txBox="1">
            <a:spLocks noChangeArrowheads="1"/>
          </p:cNvSpPr>
          <p:nvPr/>
        </p:nvSpPr>
        <p:spPr bwMode="auto">
          <a:xfrm>
            <a:off x="3563938" y="2865469"/>
            <a:ext cx="25824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s-CL" altLang="es-CL" sz="1600" b="1" dirty="0" smtClean="0">
                <a:latin typeface="Arial" panose="020B0604020202020204" pitchFamily="34" charset="0"/>
              </a:rPr>
              <a:t>Tamaño &amp; Esfuerzo</a:t>
            </a:r>
            <a:endParaRPr lang="es-CL" altLang="es-CL" sz="16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3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23"/>
    </mc:Choice>
    <mc:Fallback xmlns="">
      <p:transition spd="slow" advTm="196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3" grpId="0"/>
      <p:bldP spid="12" grpId="0"/>
      <p:bldP spid="13" grpId="0"/>
      <p:bldP spid="10" grpId="0"/>
      <p:bldP spid="11" grpId="0" animBg="1"/>
      <p:bldP spid="14" grpId="0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5563831" cy="2735263"/>
          </a:xfrm>
        </p:spPr>
        <p:txBody>
          <a:bodyPr>
            <a:normAutofit fontScale="90000"/>
          </a:bodyPr>
          <a:lstStyle/>
          <a:p>
            <a:pPr algn="ctr"/>
            <a:r>
              <a:rPr lang="es-C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Sobre la Medición del Software, el Proceso de Predicción, y la Información Histórica </a:t>
            </a:r>
            <a:r>
              <a:rPr lang="es-C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(de apoyo a las </a:t>
            </a:r>
            <a:r>
              <a:rPr lang="es-CL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estimaciones</a:t>
            </a:r>
            <a:r>
              <a:rPr lang="es-CL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478900"/>
            <a:ext cx="779377" cy="36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1DBB0-67A4-4FFA-8F78-54FF9E4965B2}" type="slidenum">
              <a:rPr lang="es-ES" altLang="es-CL" sz="1400" smtClean="0">
                <a:latin typeface="Times New Roman" panose="02020603050405020304" pitchFamily="18" charset="0"/>
              </a:rPr>
              <a:pPr/>
              <a:t>6</a:t>
            </a:fld>
            <a:endParaRPr lang="es-ES" altLang="es-CL" sz="14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79"/>
    </mc:Choice>
    <mc:Fallback xmlns="">
      <p:transition spd="slow" advTm="213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44" y="389708"/>
            <a:ext cx="8079581" cy="841235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Medición del Software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7338"/>
            <a:ext cx="8352929" cy="5111750"/>
          </a:xfrm>
        </p:spPr>
        <p:txBody>
          <a:bodyPr/>
          <a:lstStyle/>
          <a:p>
            <a:pPr marL="1204913" indent="-1204913" eaLnBrk="1" hangingPunct="1">
              <a:spcAft>
                <a:spcPct val="30000"/>
              </a:spcAft>
              <a:buFontTx/>
              <a:buNone/>
            </a:pPr>
            <a:r>
              <a:rPr lang="es-ES" altLang="es-CL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Medida directa, indirecta o predicción</a:t>
            </a:r>
          </a:p>
          <a:p>
            <a:pPr marL="1204913" indent="-1204913" eaLnBrk="1" hangingPunct="1">
              <a:spcAft>
                <a:spcPct val="30000"/>
              </a:spcAft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Medida directa: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se observa la entidad y se aplica el instrumento de medida directamente (peso, estatura).</a:t>
            </a:r>
          </a:p>
          <a:p>
            <a:pPr marL="1204913" indent="-1204913" eaLnBrk="1" hangingPunct="1">
              <a:spcAft>
                <a:spcPct val="30000"/>
              </a:spcAft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Medida indirecta: 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se mide en forma directa otra entidad (o más de una) y luego se usan relaciones conocidas entre ellas (velocidad = distancia/tiempo).</a:t>
            </a:r>
          </a:p>
          <a:p>
            <a:pPr marL="1204913" indent="-1204913" eaLnBrk="1" hangingPunct="1">
              <a:spcAft>
                <a:spcPct val="30000"/>
              </a:spcAft>
              <a:buFontTx/>
              <a:buNone/>
            </a:pPr>
            <a:r>
              <a:rPr lang="es-ES" altLang="es-CL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Predicción: 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queremos estimar una característica (por ej.</a:t>
            </a:r>
            <a:r>
              <a:rPr lang="es-ES_tradnl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tamaño)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de una entidad que puede no existir en este momento.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178F3-FB82-4C83-8A63-9A5A8B614F76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s-CL" sz="1400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0"/>
            <a:ext cx="11747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32"/>
    </mc:Choice>
    <mc:Fallback xmlns="">
      <p:transition spd="slow" advTm="1431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44353" y="240318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Proceso de Predicción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448420"/>
            <a:ext cx="8280919" cy="3060700"/>
          </a:xfrm>
        </p:spPr>
        <p:txBody>
          <a:bodyPr>
            <a:normAutofit/>
          </a:bodyPr>
          <a:lstStyle/>
          <a:p>
            <a:pPr marL="179388" indent="-179388" eaLnBrk="1" hangingPunct="1">
              <a:lnSpc>
                <a:spcPct val="95000"/>
              </a:lnSpc>
              <a:spcBef>
                <a:spcPct val="55000"/>
              </a:spcBef>
              <a:spcAft>
                <a:spcPct val="60000"/>
              </a:spcAft>
              <a:buFontTx/>
              <a:buNone/>
            </a:pPr>
            <a:r>
              <a:rPr lang="es-ES" altLang="es-CL" sz="2800" i="1" dirty="0" smtClean="0">
                <a:latin typeface="Arial" panose="020B0604020202020204" pitchFamily="34" charset="0"/>
              </a:rPr>
              <a:t> Similar al proceso de </a:t>
            </a: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diagnóstico de un médico </a:t>
            </a:r>
            <a:r>
              <a:rPr lang="es-ES" altLang="es-CL" sz="22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(juicio experto, no el oráculo).</a:t>
            </a:r>
          </a:p>
          <a:p>
            <a:pPr marL="117475" lvl="1" indent="0" eaLnBrk="1" hangingPunct="1">
              <a:lnSpc>
                <a:spcPct val="95000"/>
              </a:lnSpc>
              <a:spcBef>
                <a:spcPct val="55000"/>
              </a:spcBef>
              <a:spcAft>
                <a:spcPct val="60000"/>
              </a:spcAft>
              <a:buNone/>
            </a:pPr>
            <a:r>
              <a:rPr lang="es-ES" altLang="es-CL" sz="2400" dirty="0" smtClean="0">
                <a:latin typeface="Arial" panose="020B0604020202020204" pitchFamily="34" charset="0"/>
              </a:rPr>
              <a:t>El médico se basa en los análisis o estudios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(medidas directas)</a:t>
            </a:r>
            <a:r>
              <a:rPr lang="es-ES" altLang="es-CL" sz="1800" dirty="0" smtClean="0">
                <a:latin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</a:rPr>
              <a:t>y en su experiencia en casos anteriores o documentación relevante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(relación entre medidas directas e indirectas)</a:t>
            </a:r>
            <a:r>
              <a:rPr lang="es-ES" altLang="es-CL" sz="1800" dirty="0" smtClean="0">
                <a:latin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</a:rPr>
              <a:t>para poder realizar un diagnóstico y proponer una solución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(la estimación misma del proyecto de solución).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5556C-465A-4F6B-AE85-4AAABDCBD54F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CL" sz="1400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638675"/>
            <a:ext cx="321468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725988"/>
            <a:ext cx="5053521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lvl="1" eaLnBrk="1" hangingPunct="1">
              <a:lnSpc>
                <a:spcPct val="95000"/>
              </a:lnSpc>
              <a:spcBef>
                <a:spcPct val="55000"/>
              </a:spcBef>
              <a:spcAft>
                <a:spcPct val="60000"/>
              </a:spcAft>
              <a:defRPr/>
            </a:pPr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</a:rPr>
              <a:t>Muchas veces se requiere una interconsulta, para determinar la relación entre las medidas directas y las indirectas </a:t>
            </a: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</a:rPr>
              <a:t>(chequeo entre pares).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76"/>
    </mc:Choice>
    <mc:Fallback xmlns="">
      <p:transition spd="slow" advTm="2124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75084"/>
            <a:ext cx="6692900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Mediciones de Software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8242945" cy="55172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5000"/>
              </a:lnSpc>
              <a:spcAft>
                <a:spcPct val="10000"/>
              </a:spcAft>
              <a:buFontTx/>
              <a:buNone/>
              <a:tabLst>
                <a:tab pos="622300" algn="l"/>
              </a:tabLst>
            </a:pP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Razones de baja aceptación en la industria:</a:t>
            </a:r>
          </a:p>
          <a:p>
            <a:pPr marL="465138" lvl="1" eaLnBrk="1" hangingPunct="1">
              <a:lnSpc>
                <a:spcPct val="85000"/>
              </a:lnSpc>
              <a:spcAft>
                <a:spcPct val="10000"/>
              </a:spcAft>
              <a:buFont typeface="Arial" panose="020B0604020202020204" pitchFamily="34" charset="0"/>
              <a:buChar char="-"/>
              <a:tabLst>
                <a:tab pos="622300" algn="l"/>
              </a:tabLst>
            </a:pP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Se mide poco o casi nada.</a:t>
            </a:r>
          </a:p>
          <a:p>
            <a:pPr marL="465138" lvl="1" eaLnBrk="1" hangingPunct="1">
              <a:lnSpc>
                <a:spcPct val="85000"/>
              </a:lnSpc>
              <a:spcAft>
                <a:spcPct val="10000"/>
              </a:spcAft>
              <a:buFont typeface="Arial" panose="020B0604020202020204" pitchFamily="34" charset="0"/>
              <a:buChar char="-"/>
              <a:tabLst>
                <a:tab pos="622300" algn="l"/>
              </a:tabLst>
            </a:pP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Los </a:t>
            </a:r>
            <a:r>
              <a:rPr lang="es-E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JPs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no saben </a:t>
            </a:r>
            <a:r>
              <a:rPr lang="es-ES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qu</a:t>
            </a:r>
            <a:r>
              <a:rPr lang="es-ES_tradnl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é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hacer con las mediciones.</a:t>
            </a:r>
          </a:p>
          <a:p>
            <a:pPr marL="465138" lvl="1" eaLnBrk="1" hangingPunct="1">
              <a:lnSpc>
                <a:spcPct val="85000"/>
              </a:lnSpc>
              <a:spcAft>
                <a:spcPct val="10000"/>
              </a:spcAft>
              <a:buFont typeface="Arial" panose="020B0604020202020204" pitchFamily="34" charset="0"/>
              <a:buChar char="-"/>
              <a:tabLst>
                <a:tab pos="622300" algn="l"/>
              </a:tabLst>
            </a:pP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Falta de validación necesaria =&gt; falta de confianza en las medidas.</a:t>
            </a:r>
          </a:p>
          <a:p>
            <a:pPr marL="465138" lvl="1" eaLnBrk="1" hangingPunct="1">
              <a:lnSpc>
                <a:spcPct val="85000"/>
              </a:lnSpc>
              <a:spcAft>
                <a:spcPct val="10000"/>
              </a:spcAft>
              <a:buFontTx/>
              <a:buNone/>
              <a:tabLst>
                <a:tab pos="622300" algn="l"/>
              </a:tabLst>
            </a:pPr>
            <a:endParaRPr lang="es-ES" altLang="es-CL" sz="10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Aft>
                <a:spcPct val="10000"/>
              </a:spcAft>
              <a:buFontTx/>
              <a:buNone/>
              <a:tabLst>
                <a:tab pos="622300" algn="l"/>
              </a:tabLst>
            </a:pP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Ejemplo 1: 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El modelo </a:t>
            </a: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COCOMO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simple </a:t>
            </a:r>
            <a:r>
              <a:rPr lang="es-ES" altLang="es-CL" sz="2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relaciona el esfuerzo E (meses-hombre) con el tamaño S (MLOCS) de acuerdo a:</a:t>
            </a:r>
          </a:p>
          <a:p>
            <a:pPr marL="2636838" lvl="3" indent="-822325" eaLnBrk="1" hangingPunct="1">
              <a:lnSpc>
                <a:spcPct val="85000"/>
              </a:lnSpc>
              <a:spcAft>
                <a:spcPct val="10000"/>
              </a:spcAft>
              <a:buFontTx/>
              <a:buNone/>
              <a:tabLst>
                <a:tab pos="622300" algn="l"/>
                <a:tab pos="2636838" algn="l"/>
              </a:tabLst>
            </a:pPr>
            <a:r>
              <a:rPr lang="es-ES" altLang="es-CL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E (esfuerzo) = a * S</a:t>
            </a:r>
            <a:r>
              <a:rPr lang="es-ES" altLang="es-CL" b="1" i="1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</a:p>
          <a:p>
            <a:pPr marL="2636838" lvl="3" indent="-822325" eaLnBrk="1" hangingPunct="1">
              <a:lnSpc>
                <a:spcPct val="85000"/>
              </a:lnSpc>
              <a:spcAft>
                <a:spcPct val="10000"/>
              </a:spcAft>
              <a:buFontTx/>
              <a:buNone/>
              <a:tabLst>
                <a:tab pos="622300" algn="l"/>
                <a:tab pos="2636838" algn="l"/>
              </a:tabLst>
            </a:pPr>
            <a:r>
              <a:rPr lang="es-ES" altLang="es-CL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T (tiempo) = p * E</a:t>
            </a:r>
            <a:r>
              <a:rPr lang="es-ES" altLang="es-CL" sz="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b="1" i="1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</a:p>
          <a:p>
            <a:pPr marL="0" indent="0" eaLnBrk="1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tabLst>
                <a:tab pos="622300" algn="l"/>
              </a:tabLst>
            </a:pPr>
            <a:r>
              <a:rPr lang="es-ES" altLang="es-CL" sz="1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Donde a, b, p y t son parámetros determinados por el tipo de software a ser desarrollado (están tabulados en bases a estudios estadísticos).</a:t>
            </a:r>
          </a:p>
          <a:p>
            <a:pPr marL="0" indent="0" eaLnBrk="1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tabLst>
                <a:tab pos="622300" algn="l"/>
              </a:tabLst>
            </a:pPr>
            <a:r>
              <a:rPr lang="es-ES" altLang="es-CL" sz="1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Para usar este modelo para predecir el esfuerzo en la etapa de captura de </a:t>
            </a:r>
            <a:r>
              <a:rPr lang="es-ES" altLang="es-CL" sz="18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requ</a:t>
            </a:r>
            <a:r>
              <a:rPr lang="es-ES_tradnl" altLang="es-CL" sz="18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isito</a:t>
            </a:r>
            <a:r>
              <a:rPr lang="es-ES" altLang="es-CL" sz="1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s, necesitamos primero determinar (predecir) los parámetros y luego el tamaño del eventual sistema.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7" y="5829749"/>
            <a:ext cx="1571465" cy="1028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0648D-54ED-49E2-A4AB-25BD365918E3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CL" sz="1400" dirty="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72"/>
    </mc:Choice>
    <mc:Fallback xmlns="">
      <p:transition spd="slow" advTm="23407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13839</TotalTime>
  <Words>2390</Words>
  <Application>Microsoft Office PowerPoint</Application>
  <PresentationFormat>Presentación en pantalla (4:3)</PresentationFormat>
  <Paragraphs>309</Paragraphs>
  <Slides>36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 Light</vt:lpstr>
      <vt:lpstr>Times New Roman</vt:lpstr>
      <vt:lpstr>Metropolitana</vt:lpstr>
      <vt:lpstr>Bitmap Image</vt:lpstr>
      <vt:lpstr>Estimación del Esfuerzo de Desarrollo (y un poco de contexto)</vt:lpstr>
      <vt:lpstr>La Estimación en Contexto</vt:lpstr>
      <vt:lpstr>Mitos de la Estimación….</vt:lpstr>
      <vt:lpstr>Etapas del Proceso de Estimación</vt:lpstr>
      <vt:lpstr>La Hoja de Ruta de la Estimación</vt:lpstr>
      <vt:lpstr>Sobre la Medición del Software, el Proceso de Predicción, y la Información Histórica (de apoyo a las estimaciones) </vt:lpstr>
      <vt:lpstr>Medición del Software</vt:lpstr>
      <vt:lpstr>Proceso de Predicción</vt:lpstr>
      <vt:lpstr>Mediciones de Software</vt:lpstr>
      <vt:lpstr>Mediciones de Software</vt:lpstr>
      <vt:lpstr>Sobre los Mecanismos de Predicción del Esfuerzo de Desarrollo</vt:lpstr>
      <vt:lpstr>¿Qué tenemos que hacer?</vt:lpstr>
      <vt:lpstr>¿Qué tenemos que hacer?</vt:lpstr>
      <vt:lpstr>¿Qué tenemos que hacer?</vt:lpstr>
      <vt:lpstr>Sobre los Métodos / Sistemas de Predicción (Estimación)</vt:lpstr>
      <vt:lpstr>Sistemas de Predicción</vt:lpstr>
      <vt:lpstr>Puntos de Función</vt:lpstr>
      <vt:lpstr>Puntos de Función</vt:lpstr>
      <vt:lpstr>Factor de Complejidad (Considera el contexto, + o -)</vt:lpstr>
      <vt:lpstr>Estimación Wideband-Delphi</vt:lpstr>
      <vt:lpstr>Estimación Wideband-Delphi</vt:lpstr>
      <vt:lpstr>Instrumentación de Juicio-Experto en Escenarios de Agilidad</vt:lpstr>
      <vt:lpstr>Estimación Basada en Juicio-Experto</vt:lpstr>
      <vt:lpstr>Estimación Basada en Componentes Estándares (basada en Analogías)</vt:lpstr>
      <vt:lpstr>Componentes Estándares y FPs</vt:lpstr>
      <vt:lpstr>Componentes Estándares y FPs</vt:lpstr>
      <vt:lpstr>Componentes Estándares y FPs</vt:lpstr>
      <vt:lpstr>Entendiendo la Historia</vt:lpstr>
      <vt:lpstr>Entendiendo la Historia</vt:lpstr>
      <vt:lpstr>Entendiendo la Historia</vt:lpstr>
      <vt:lpstr>Entendiendo la Historia</vt:lpstr>
      <vt:lpstr>Entendiendo la Historia</vt:lpstr>
      <vt:lpstr>Entendiendo el Contexto del Proyecto (Información Histórica)</vt:lpstr>
      <vt:lpstr>Cuento Corto….</vt:lpstr>
      <vt:lpstr>Consideraciones sobre Estimaciones</vt:lpstr>
      <vt:lpstr>Consideraciones sobre Estimaciones</vt:lpstr>
    </vt:vector>
  </TitlesOfParts>
  <Company>U.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Extención</dc:title>
  <dc:creator>DCC</dc:creator>
  <cp:lastModifiedBy>S.Ochoa</cp:lastModifiedBy>
  <cp:revision>1154</cp:revision>
  <dcterms:created xsi:type="dcterms:W3CDTF">2004-12-14T23:27:42Z</dcterms:created>
  <dcterms:modified xsi:type="dcterms:W3CDTF">2024-10-15T09:36:31Z</dcterms:modified>
</cp:coreProperties>
</file>