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32"/>
  </p:notesMasterIdLst>
  <p:handoutMasterIdLst>
    <p:handoutMasterId r:id="rId33"/>
  </p:handoutMasterIdLst>
  <p:sldIdLst>
    <p:sldId id="261" r:id="rId2"/>
    <p:sldId id="1285" r:id="rId3"/>
    <p:sldId id="1284" r:id="rId4"/>
    <p:sldId id="1286" r:id="rId5"/>
    <p:sldId id="1315" r:id="rId6"/>
    <p:sldId id="1288" r:id="rId7"/>
    <p:sldId id="1289" r:id="rId8"/>
    <p:sldId id="1291" r:id="rId9"/>
    <p:sldId id="1298" r:id="rId10"/>
    <p:sldId id="1290" r:id="rId11"/>
    <p:sldId id="1293" r:id="rId12"/>
    <p:sldId id="1294" r:id="rId13"/>
    <p:sldId id="1295" r:id="rId14"/>
    <p:sldId id="1296" r:id="rId15"/>
    <p:sldId id="1297" r:id="rId16"/>
    <p:sldId id="1299" r:id="rId17"/>
    <p:sldId id="1300" r:id="rId18"/>
    <p:sldId id="1301" r:id="rId19"/>
    <p:sldId id="1302" r:id="rId20"/>
    <p:sldId id="1304" r:id="rId21"/>
    <p:sldId id="1316" r:id="rId22"/>
    <p:sldId id="1305" r:id="rId23"/>
    <p:sldId id="1306" r:id="rId24"/>
    <p:sldId id="1307" r:id="rId25"/>
    <p:sldId id="1308" r:id="rId26"/>
    <p:sldId id="1309" r:id="rId27"/>
    <p:sldId id="1310" r:id="rId28"/>
    <p:sldId id="1312" r:id="rId29"/>
    <p:sldId id="1313" r:id="rId30"/>
    <p:sldId id="1317" r:id="rId31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CE74"/>
    <a:srgbClr val="E1F2CE"/>
    <a:srgbClr val="FFFF66"/>
    <a:srgbClr val="FF6600"/>
    <a:srgbClr val="CC9900"/>
    <a:srgbClr val="FFCC00"/>
    <a:srgbClr val="99CCFF"/>
    <a:srgbClr val="9999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37" autoAdjust="0"/>
    <p:restoredTop sz="94737" autoAdjust="0"/>
  </p:normalViewPr>
  <p:slideViewPr>
    <p:cSldViewPr>
      <p:cViewPr varScale="1">
        <p:scale>
          <a:sx n="65" d="100"/>
          <a:sy n="65" d="100"/>
        </p:scale>
        <p:origin x="306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12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4807B0A-B578-4AC2-8256-2A0360BD97FA}" type="slidenum">
              <a:rPr lang="es-ES" altLang="es-CL"/>
              <a:pPr>
                <a:defRPr/>
              </a:pPr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0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290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7" tIns="46514" rIns="93027" bIns="46514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437BCE6-BCC6-4D12-B5A7-DEE9A0E8E09F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DFF147E-B842-4B3E-86B1-C4376DFBD366}" type="slidenum">
              <a:rPr lang="en-US" altLang="es-CL" sz="1300" smtClean="0"/>
              <a:pPr>
                <a:spcBef>
                  <a:spcPct val="0"/>
                </a:spcBef>
              </a:pPr>
              <a:t>1</a:t>
            </a:fld>
            <a:endParaRPr lang="en-US" altLang="es-CL" sz="13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29699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36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072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40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174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66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277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79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379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05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4819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78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686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27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891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9939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400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4096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26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97903" y="8830660"/>
            <a:ext cx="2982418" cy="4642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316" tIns="43658" rIns="87316" bIns="43658"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09443" indent="-27286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09145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52803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196461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40119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83777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27435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71093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2FA2F09-55F8-476F-9AB8-6922200EFDC1}" type="slidenum">
              <a:rPr lang="en-US" altLang="es-CL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s-CL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L" altLang="es-CL" dirty="0"/>
          </a:p>
        </p:txBody>
      </p:sp>
    </p:spTree>
    <p:extLst>
      <p:ext uri="{BB962C8B-B14F-4D97-AF65-F5344CB8AC3E}">
        <p14:creationId xmlns:p14="http://schemas.microsoft.com/office/powerpoint/2010/main" val="18596479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4198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480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4301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52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DFF147E-B842-4B3E-86B1-C4376DFBD366}" type="slidenum">
              <a:rPr lang="en-US" altLang="es-CL" sz="1300" smtClean="0"/>
              <a:pPr>
                <a:spcBef>
                  <a:spcPct val="0"/>
                </a:spcBef>
              </a:pPr>
              <a:t>30</a:t>
            </a:fld>
            <a:endParaRPr lang="en-US" altLang="es-CL" sz="13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L" smtClean="0"/>
          </a:p>
        </p:txBody>
      </p:sp>
    </p:spTree>
    <p:extLst>
      <p:ext uri="{BB962C8B-B14F-4D97-AF65-F5344CB8AC3E}">
        <p14:creationId xmlns:p14="http://schemas.microsoft.com/office/powerpoint/2010/main" val="2329048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97903" y="8830660"/>
            <a:ext cx="2982418" cy="4642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316" tIns="43658" rIns="87316" bIns="43658"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09443" indent="-27286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09145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52803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196461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40119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83777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27435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71093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2FA2F09-55F8-476F-9AB8-6922200EFDC1}" type="slidenum">
              <a:rPr lang="en-US" altLang="es-CL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s-CL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L" altLang="es-CL" dirty="0"/>
          </a:p>
        </p:txBody>
      </p:sp>
    </p:spTree>
    <p:extLst>
      <p:ext uri="{BB962C8B-B14F-4D97-AF65-F5344CB8AC3E}">
        <p14:creationId xmlns:p14="http://schemas.microsoft.com/office/powerpoint/2010/main" val="714541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97903" y="8830660"/>
            <a:ext cx="2982418" cy="4642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316" tIns="43658" rIns="87316" bIns="43658"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09443" indent="-27286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09145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52803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1964611" indent="-21829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40119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83777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27435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710932" indent="-21829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2FA2F09-55F8-476F-9AB8-6922200EFDC1}" type="slidenum">
              <a:rPr lang="en-US" altLang="es-CL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s-CL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L" altLang="es-CL" dirty="0"/>
          </a:p>
        </p:txBody>
      </p:sp>
    </p:spTree>
    <p:extLst>
      <p:ext uri="{BB962C8B-B14F-4D97-AF65-F5344CB8AC3E}">
        <p14:creationId xmlns:p14="http://schemas.microsoft.com/office/powerpoint/2010/main" val="1165773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2560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65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2662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4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3174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22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2765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354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96913"/>
            <a:ext cx="4649787" cy="3487737"/>
          </a:xfrm>
          <a:noFill/>
          <a:ln/>
        </p:spPr>
      </p:sp>
      <p:sp>
        <p:nvSpPr>
          <p:cNvPr id="2867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9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14932163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06852579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16521967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A1707-7BB9-46C0-BC5D-315AE7D61A89}" type="slidenum">
              <a:rPr lang="es-ES" altLang="es-CL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31786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49411793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9634292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6920666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01156547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78303321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02276399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23352658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116909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A7F11A4B-14F4-4EAA-A86F-A33C156EB1E4}" type="slidenum">
              <a:rPr lang="es-ES" altLang="es-CL" smtClean="0"/>
              <a:pPr>
                <a:defRPr/>
              </a:pPr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8307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ochoa@dcc.uchile.c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png"/><Relationship Id="rId5" Type="http://schemas.openxmlformats.org/officeDocument/2006/relationships/image" Target="../media/image21.emf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9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sochoa@dcc.uchile.c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865313"/>
            <a:ext cx="8563744" cy="2087562"/>
          </a:xfrm>
        </p:spPr>
        <p:txBody>
          <a:bodyPr/>
          <a:lstStyle/>
          <a:p>
            <a:pPr algn="ctr"/>
            <a:r>
              <a:rPr lang="en-GB" sz="6600" b="1" dirty="0"/>
              <a:t>Concepción de la </a:t>
            </a:r>
            <a:r>
              <a:rPr lang="en-GB" sz="6600" b="1" dirty="0" err="1"/>
              <a:t>Solución</a:t>
            </a:r>
            <a:r>
              <a:rPr lang="en-GB" sz="6600" b="1" dirty="0"/>
              <a:t> ---</a:t>
            </a:r>
            <a:br>
              <a:rPr lang="en-GB" sz="6600" b="1" dirty="0"/>
            </a:br>
            <a:r>
              <a:rPr lang="en-GB" sz="6600" b="1" dirty="0" err="1"/>
              <a:t>Ejemplo</a:t>
            </a:r>
            <a:r>
              <a:rPr lang="en-GB" sz="6600" b="1" dirty="0"/>
              <a:t>: </a:t>
            </a:r>
            <a:r>
              <a:rPr lang="en-GB" sz="6600" b="1" dirty="0" smtClean="0"/>
              <a:t>Un </a:t>
            </a:r>
            <a:r>
              <a:rPr lang="en-GB" sz="6600" dirty="0" smtClean="0"/>
              <a:t>Portal </a:t>
            </a:r>
            <a:r>
              <a:rPr lang="en-GB" sz="6600" dirty="0"/>
              <a:t>de </a:t>
            </a:r>
            <a:r>
              <a:rPr lang="en-GB" sz="6600" dirty="0" smtClean="0"/>
              <a:t>Ventas de </a:t>
            </a:r>
            <a:r>
              <a:rPr lang="en-GB" sz="6600" dirty="0" err="1" smtClean="0"/>
              <a:t>Productos</a:t>
            </a:r>
            <a:endParaRPr lang="en-US" altLang="es-CL" sz="6600" dirty="0" smtClean="0">
              <a:latin typeface="Arial" panose="020B0604020202020204" pitchFamily="34" charset="0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9594" y="4581128"/>
            <a:ext cx="6400800" cy="1124347"/>
          </a:xfrm>
        </p:spPr>
        <p:txBody>
          <a:bodyPr/>
          <a:lstStyle/>
          <a:p>
            <a:pPr algn="ctr" eaLnBrk="1" hangingPunct="1"/>
            <a:r>
              <a:rPr lang="en-US" altLang="es-CL" dirty="0" smtClean="0">
                <a:latin typeface="Arial" panose="020B0604020202020204" pitchFamily="34" charset="0"/>
              </a:rPr>
              <a:t>Sergio F. </a:t>
            </a:r>
            <a:r>
              <a:rPr lang="en-US" altLang="es-CL" dirty="0" smtClean="0">
                <a:latin typeface="Arial" panose="020B0604020202020204" pitchFamily="34" charset="0"/>
              </a:rPr>
              <a:t>Ochoa </a:t>
            </a:r>
            <a:endParaRPr lang="en-US" altLang="es-CL" dirty="0" smtClean="0">
              <a:latin typeface="Arial" panose="020B0604020202020204" pitchFamily="34" charset="0"/>
            </a:endParaRPr>
          </a:p>
          <a:p>
            <a:pPr algn="ctr" eaLnBrk="1" hangingPunct="1"/>
            <a:r>
              <a:rPr lang="en-US" altLang="es-CL" dirty="0" smtClean="0">
                <a:latin typeface="Arial" panose="020B0604020202020204" pitchFamily="34" charset="0"/>
                <a:hlinkClick r:id="rId3"/>
              </a:rPr>
              <a:t>sochoa@dcc.uchile.cl</a:t>
            </a:r>
            <a:r>
              <a:rPr lang="en-US" altLang="es-CL" dirty="0" smtClean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98C971-6D61-4247-B93C-40BD19D65169}" type="slidenum">
              <a:rPr lang="es-ES" altLang="es-CL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s-ES" altLang="es-CL" sz="1400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475656" y="6065838"/>
            <a:ext cx="6400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s-CL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Beauchef</a:t>
            </a:r>
            <a:r>
              <a:rPr lang="en-US" altLang="es-CL" sz="1600" dirty="0">
                <a:solidFill>
                  <a:schemeClr val="bg1"/>
                </a:solidFill>
                <a:latin typeface="Arial" panose="020B0604020202020204" pitchFamily="34" charset="0"/>
              </a:rPr>
              <a:t> 851, 3º </a:t>
            </a:r>
            <a:r>
              <a:rPr lang="en-US" altLang="es-CL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Piso</a:t>
            </a:r>
            <a:r>
              <a:rPr lang="en-US" altLang="es-CL" sz="1600" dirty="0">
                <a:solidFill>
                  <a:schemeClr val="bg1"/>
                </a:solidFill>
                <a:latin typeface="Arial" panose="020B0604020202020204" pitchFamily="34" charset="0"/>
              </a:rPr>
              <a:t>, Santiago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s-CL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Teléfonos</a:t>
            </a:r>
            <a:r>
              <a:rPr lang="en-US" altLang="es-CL" sz="1600" dirty="0">
                <a:solidFill>
                  <a:schemeClr val="bg1"/>
                </a:solidFill>
                <a:latin typeface="Arial" panose="020B0604020202020204" pitchFamily="34" charset="0"/>
              </a:rPr>
              <a:t>: (56 22) </a:t>
            </a:r>
            <a:r>
              <a:rPr lang="en-US" altLang="es-CL" sz="1600" dirty="0" smtClean="0">
                <a:solidFill>
                  <a:schemeClr val="bg1"/>
                </a:solidFill>
                <a:latin typeface="Arial" panose="020B0604020202020204" pitchFamily="34" charset="0"/>
              </a:rPr>
              <a:t>9784879</a:t>
            </a:r>
            <a:endParaRPr lang="en-US" altLang="es-CL" sz="1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0813" cy="1141413"/>
          </a:xfrm>
        </p:spPr>
        <p:txBody>
          <a:bodyPr/>
          <a:lstStyle/>
          <a:p>
            <a:r>
              <a:rPr lang="es-CL" dirty="0"/>
              <a:t>Problema u Oportunidad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424936" cy="4753645"/>
          </a:xfrm>
        </p:spPr>
        <p:txBody>
          <a:bodyPr/>
          <a:lstStyle/>
          <a:p>
            <a:pPr marL="4318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No hay actualmente en el mercado un portal Web donde la gente pueda comprar artículos de </a:t>
            </a:r>
            <a:r>
              <a:rPr lang="es-ES_tradnl" dirty="0" err="1"/>
              <a:t>multitiendas</a:t>
            </a:r>
            <a:r>
              <a:rPr lang="es-ES_tradnl" dirty="0"/>
              <a:t> a precios rebajados (tipo </a:t>
            </a:r>
            <a:r>
              <a:rPr lang="es-ES_tradnl" dirty="0" err="1"/>
              <a:t>outlet</a:t>
            </a:r>
            <a:r>
              <a:rPr lang="es-ES_tradnl" dirty="0"/>
              <a:t>).</a:t>
            </a:r>
          </a:p>
          <a:p>
            <a:pPr marL="4318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Además del know-how y la cartera de clientes/proveedores, </a:t>
            </a:r>
            <a:r>
              <a:rPr lang="es-ES_tradnl" dirty="0" err="1"/>
              <a:t>Groupon</a:t>
            </a:r>
            <a:r>
              <a:rPr lang="es-ES_tradnl" dirty="0"/>
              <a:t> tiene un convenio de cooperación con tres </a:t>
            </a:r>
            <a:r>
              <a:rPr lang="es-ES_tradnl" dirty="0" err="1"/>
              <a:t>multitiendas</a:t>
            </a:r>
            <a:r>
              <a:rPr lang="es-ES_tradnl" dirty="0"/>
              <a:t> chilenas para llevar a cabo ventas de artículos de éstas. </a:t>
            </a:r>
          </a:p>
          <a:p>
            <a:pPr marL="4318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CL" dirty="0"/>
              <a:t>Dado el auge de </a:t>
            </a:r>
            <a:r>
              <a:rPr lang="es-CL" dirty="0" err="1"/>
              <a:t>Groupon</a:t>
            </a:r>
            <a:r>
              <a:rPr lang="es-CL" dirty="0"/>
              <a:t>, la empresa quiere diversificarse sin perder el foco de su actividad, y así ganar </a:t>
            </a:r>
            <a:r>
              <a:rPr lang="es-CL" dirty="0" smtClean="0"/>
              <a:t>presencia </a:t>
            </a:r>
            <a:r>
              <a:rPr lang="es-CL" dirty="0"/>
              <a:t>en el mercado.</a:t>
            </a:r>
          </a:p>
          <a:p>
            <a:pPr>
              <a:spcBef>
                <a:spcPts val="2400"/>
              </a:spcBef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7307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9573" y="332656"/>
            <a:ext cx="7770813" cy="1141413"/>
          </a:xfrm>
        </p:spPr>
        <p:txBody>
          <a:bodyPr>
            <a:normAutofit fontScale="90000"/>
          </a:bodyPr>
          <a:lstStyle/>
          <a:p>
            <a:r>
              <a:rPr lang="es-CL" dirty="0"/>
              <a:t>Usuarios y Proveedores de Servicios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918648" cy="4472136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es-CL" b="1" dirty="0"/>
              <a:t>Usuarios Directos: </a:t>
            </a:r>
            <a:r>
              <a:rPr lang="es-CL" dirty="0"/>
              <a:t>Clientes </a:t>
            </a:r>
            <a:r>
              <a:rPr lang="es-CL" sz="2000" dirty="0"/>
              <a:t>(comprarán productos a través de nuestro portal Web), </a:t>
            </a:r>
            <a:r>
              <a:rPr lang="es-CL" dirty="0"/>
              <a:t>Empleados de </a:t>
            </a:r>
            <a:r>
              <a:rPr lang="es-CL" dirty="0" err="1"/>
              <a:t>ChileVentas</a:t>
            </a:r>
            <a:r>
              <a:rPr lang="es-CL" dirty="0"/>
              <a:t> y Gerentes de la Empresa. </a:t>
            </a:r>
          </a:p>
          <a:p>
            <a:pPr>
              <a:spcBef>
                <a:spcPts val="3000"/>
              </a:spcBef>
            </a:pPr>
            <a:r>
              <a:rPr lang="es-CL" b="1" dirty="0"/>
              <a:t>Usuarios Indirectos:</a:t>
            </a:r>
            <a:r>
              <a:rPr lang="es-CL" dirty="0"/>
              <a:t> </a:t>
            </a:r>
            <a:r>
              <a:rPr lang="es-CL" dirty="0" err="1"/>
              <a:t>Multitiendas</a:t>
            </a:r>
            <a:r>
              <a:rPr lang="es-CL" dirty="0"/>
              <a:t> </a:t>
            </a:r>
            <a:r>
              <a:rPr lang="es-CL" sz="2000" dirty="0"/>
              <a:t>(acceden a los datos usando otros productos de software), </a:t>
            </a:r>
            <a:r>
              <a:rPr lang="es-CL" dirty="0"/>
              <a:t>Empresas de Despacho de Mercadería </a:t>
            </a:r>
            <a:r>
              <a:rPr lang="es-CL" sz="2000" dirty="0"/>
              <a:t>(vinculadas a las </a:t>
            </a:r>
            <a:r>
              <a:rPr lang="es-CL" sz="2000" dirty="0" err="1"/>
              <a:t>multitiendas</a:t>
            </a:r>
            <a:r>
              <a:rPr lang="es-CL" sz="2000" dirty="0"/>
              <a:t>).</a:t>
            </a:r>
          </a:p>
          <a:p>
            <a:pPr>
              <a:spcBef>
                <a:spcPts val="3000"/>
              </a:spcBef>
            </a:pPr>
            <a:r>
              <a:rPr lang="es-CL" b="1" dirty="0"/>
              <a:t>Proveedores de Servicios:</a:t>
            </a:r>
            <a:r>
              <a:rPr lang="es-CL" dirty="0"/>
              <a:t> </a:t>
            </a:r>
            <a:r>
              <a:rPr lang="es-CL" dirty="0" err="1"/>
              <a:t>Multitiendas</a:t>
            </a:r>
            <a:r>
              <a:rPr lang="es-CL" dirty="0"/>
              <a:t> y </a:t>
            </a:r>
            <a:r>
              <a:rPr lang="es-CL" dirty="0" err="1"/>
              <a:t>Transbank</a:t>
            </a:r>
            <a:r>
              <a:rPr lang="es-C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514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450"/>
            <a:ext cx="9144000" cy="792163"/>
          </a:xfrm>
        </p:spPr>
        <p:txBody>
          <a:bodyPr/>
          <a:lstStyle/>
          <a:p>
            <a:r>
              <a:rPr lang="en-US" sz="3200" dirty="0" err="1"/>
              <a:t>Proceso</a:t>
            </a:r>
            <a:r>
              <a:rPr lang="en-US" sz="3200" dirty="0"/>
              <a:t> General para </a:t>
            </a:r>
            <a:r>
              <a:rPr lang="en-US" sz="3200" u="sng" dirty="0" err="1"/>
              <a:t>Concebir</a:t>
            </a:r>
            <a:r>
              <a:rPr lang="en-US" sz="3200" u="sng" dirty="0"/>
              <a:t> </a:t>
            </a:r>
            <a:r>
              <a:rPr lang="en-US" sz="3200" u="sng" dirty="0" err="1"/>
              <a:t>una</a:t>
            </a:r>
            <a:r>
              <a:rPr lang="en-US" sz="3200" u="sng" dirty="0"/>
              <a:t> </a:t>
            </a:r>
            <a:r>
              <a:rPr lang="en-US" sz="3200" u="sng" dirty="0" err="1"/>
              <a:t>Solución</a:t>
            </a:r>
            <a:r>
              <a:rPr lang="en-US" sz="3200" dirty="0"/>
              <a:t>…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379" y="836712"/>
            <a:ext cx="6231965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0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485" y="0"/>
            <a:ext cx="1358515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44450"/>
            <a:ext cx="8964612" cy="7207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/>
              <a:t>Definición</a:t>
            </a:r>
            <a:r>
              <a:rPr lang="en-US" dirty="0"/>
              <a:t> de </a:t>
            </a:r>
            <a:r>
              <a:rPr lang="en-US" dirty="0" err="1"/>
              <a:t>Requisitos</a:t>
            </a:r>
            <a:r>
              <a:rPr lang="en-US" dirty="0"/>
              <a:t> de </a:t>
            </a:r>
            <a:r>
              <a:rPr lang="en-US" dirty="0" err="1"/>
              <a:t>Usuario</a:t>
            </a:r>
            <a:endParaRPr lang="en-US" dirty="0"/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323528" y="909638"/>
            <a:ext cx="7920881" cy="5903912"/>
          </a:xfrm>
        </p:spPr>
        <p:txBody>
          <a:bodyPr>
            <a:noAutofit/>
          </a:bodyPr>
          <a:lstStyle/>
          <a:p>
            <a:pPr marL="457200" indent="-457200">
              <a:buFont typeface="Times New Roman" pitchFamily="18" charset="0"/>
              <a:buNone/>
            </a:pPr>
            <a:r>
              <a:rPr lang="es-ES" sz="2800" b="1" dirty="0"/>
              <a:t>Requisitos </a:t>
            </a:r>
            <a:r>
              <a:rPr lang="es-ES" sz="2800" b="1" dirty="0" smtClean="0"/>
              <a:t>Funcionales</a:t>
            </a:r>
            <a:r>
              <a:rPr lang="es-ES" sz="2800" dirty="0" smtClean="0"/>
              <a:t> </a:t>
            </a:r>
            <a:r>
              <a:rPr lang="es-ES" dirty="0" smtClean="0"/>
              <a:t>(</a:t>
            </a:r>
            <a:r>
              <a:rPr lang="es-ES" i="1" dirty="0" smtClean="0"/>
              <a:t>servicios a brindar por el </a:t>
            </a:r>
            <a:r>
              <a:rPr lang="es-ES" i="1" dirty="0" err="1" smtClean="0"/>
              <a:t>sist</a:t>
            </a:r>
            <a:r>
              <a:rPr lang="es-ES" i="1" dirty="0" smtClean="0"/>
              <a:t>. </a:t>
            </a:r>
            <a:r>
              <a:rPr lang="es-ES" b="1" dirty="0" smtClean="0"/>
              <a:t>- RF</a:t>
            </a:r>
            <a:r>
              <a:rPr lang="es-ES" dirty="0" smtClean="0"/>
              <a:t>)</a:t>
            </a:r>
            <a:r>
              <a:rPr lang="es-ES" sz="2800" dirty="0" smtClean="0"/>
              <a:t>:</a:t>
            </a:r>
            <a:endParaRPr lang="es-ES" sz="2800" dirty="0"/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El sistema debe permitir la venta de productos a través del portal Web.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Sólo clientes registrados en una </a:t>
            </a:r>
            <a:r>
              <a:rPr lang="es-ES" sz="2250" dirty="0" err="1"/>
              <a:t>multitienda</a:t>
            </a:r>
            <a:r>
              <a:rPr lang="es-ES" sz="2250" dirty="0"/>
              <a:t> pueden comprar.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El portal debe poder accederse a través de un nombre de usuario y clave. 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La </a:t>
            </a:r>
            <a:r>
              <a:rPr lang="es-ES" sz="2250" dirty="0" err="1"/>
              <a:t>multitienda</a:t>
            </a:r>
            <a:r>
              <a:rPr lang="es-ES" sz="2250" dirty="0"/>
              <a:t> anfitriona es responsable de validar al usuario (cliente) y de realizar la venta/despacho/etc.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El portal debe poder mostrar el catálogo de productos disponibles, así como también el detalle de cada uno de estos.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El stock de artículos del catálogo debe actualizarse en línea.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/>
            </a:pPr>
            <a:r>
              <a:rPr lang="es-ES" sz="2250" dirty="0"/>
              <a:t>El portal debe permitir que el cliente pueda modificar su pedido (carro de compras) mientras éste no haya sido pagado.</a:t>
            </a:r>
          </a:p>
        </p:txBody>
      </p:sp>
    </p:spTree>
    <p:extLst>
      <p:ext uri="{BB962C8B-B14F-4D97-AF65-F5344CB8AC3E}">
        <p14:creationId xmlns:p14="http://schemas.microsoft.com/office/powerpoint/2010/main" val="13215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211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44450"/>
            <a:ext cx="8964612" cy="7207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/>
              <a:t>Definición</a:t>
            </a:r>
            <a:r>
              <a:rPr lang="en-US" dirty="0"/>
              <a:t> de </a:t>
            </a:r>
            <a:r>
              <a:rPr lang="en-US" dirty="0" err="1"/>
              <a:t>Requisitos</a:t>
            </a:r>
            <a:r>
              <a:rPr lang="en-US" dirty="0"/>
              <a:t> de </a:t>
            </a:r>
            <a:r>
              <a:rPr lang="en-US" dirty="0" err="1"/>
              <a:t>Usuario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2" y="908720"/>
            <a:ext cx="7920111" cy="5903913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es-ES" sz="2800" b="1" dirty="0"/>
              <a:t>Requisitos </a:t>
            </a:r>
            <a:r>
              <a:rPr lang="es-ES" sz="2800" b="1" dirty="0" smtClean="0"/>
              <a:t>Funcionales</a:t>
            </a:r>
            <a:r>
              <a:rPr lang="es-ES" sz="2800" dirty="0"/>
              <a:t> </a:t>
            </a:r>
            <a:r>
              <a:rPr lang="es-ES" dirty="0"/>
              <a:t>(</a:t>
            </a:r>
            <a:r>
              <a:rPr lang="es-ES" i="1" dirty="0"/>
              <a:t>servicios a brindar por el </a:t>
            </a:r>
            <a:r>
              <a:rPr lang="es-ES" i="1" dirty="0" err="1"/>
              <a:t>sist</a:t>
            </a:r>
            <a:r>
              <a:rPr lang="es-ES" i="1" dirty="0" smtClean="0"/>
              <a:t>. </a:t>
            </a:r>
            <a:r>
              <a:rPr lang="es-ES" b="1" dirty="0" smtClean="0"/>
              <a:t>- RF</a:t>
            </a:r>
            <a:r>
              <a:rPr lang="es-ES" dirty="0" smtClean="0"/>
              <a:t>)</a:t>
            </a:r>
            <a:r>
              <a:rPr lang="es-ES" sz="2800" dirty="0" smtClean="0"/>
              <a:t>:</a:t>
            </a:r>
            <a:endParaRPr lang="es-ES" sz="2800" b="1" dirty="0"/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8"/>
            </a:pPr>
            <a:r>
              <a:rPr lang="es-ES" dirty="0"/>
              <a:t>El cliente debe poder pagar con </a:t>
            </a:r>
            <a:r>
              <a:rPr lang="es-ES" dirty="0" smtClean="0"/>
              <a:t>tarjetas </a:t>
            </a:r>
            <a:r>
              <a:rPr lang="es-ES" dirty="0"/>
              <a:t>de </a:t>
            </a:r>
            <a:r>
              <a:rPr lang="es-ES" dirty="0" smtClean="0"/>
              <a:t>crédito/débito.</a:t>
            </a:r>
            <a:endParaRPr lang="es-ES" dirty="0"/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8"/>
            </a:pPr>
            <a:r>
              <a:rPr lang="es-ES" dirty="0"/>
              <a:t>La </a:t>
            </a:r>
            <a:r>
              <a:rPr lang="es-ES" dirty="0" err="1"/>
              <a:t>multitienda</a:t>
            </a:r>
            <a:r>
              <a:rPr lang="es-ES" dirty="0"/>
              <a:t> anfitriona recibe el dinero, factura y realiza los envíos.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8"/>
            </a:pPr>
            <a:r>
              <a:rPr lang="es-ES" dirty="0"/>
              <a:t>El portal debe cobrar el 5% de comisión por ventas.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11"/>
            </a:pPr>
            <a:r>
              <a:rPr lang="es-ES" dirty="0"/>
              <a:t>El proceso de venta tiene que ser transparente para las </a:t>
            </a:r>
            <a:r>
              <a:rPr lang="es-ES" dirty="0" err="1"/>
              <a:t>multitiendas</a:t>
            </a:r>
            <a:r>
              <a:rPr lang="es-ES" dirty="0"/>
              <a:t>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11"/>
            </a:pPr>
            <a:r>
              <a:rPr lang="es-ES" dirty="0"/>
              <a:t>Las ventas tienen que registrarse en la </a:t>
            </a:r>
            <a:r>
              <a:rPr lang="es-ES" dirty="0" err="1"/>
              <a:t>multitienda</a:t>
            </a:r>
            <a:r>
              <a:rPr lang="es-ES" dirty="0"/>
              <a:t> anfitriona y en el portal.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11"/>
            </a:pPr>
            <a:r>
              <a:rPr lang="es-ES" dirty="0"/>
              <a:t>Debe poder realizarse un análisis del comportamiento del consumidor, utilizando una herramienta externa.</a:t>
            </a:r>
          </a:p>
          <a:p>
            <a:pPr marL="457200" indent="-457200">
              <a:spcBef>
                <a:spcPts val="1500"/>
              </a:spcBef>
              <a:spcAft>
                <a:spcPct val="10000"/>
              </a:spcAft>
              <a:buSzTx/>
              <a:buFont typeface="Times New Roman" pitchFamily="18" charset="0"/>
              <a:buAutoNum type="arabicPeriod" startAt="11"/>
            </a:pPr>
            <a:r>
              <a:rPr lang="es-ES" dirty="0"/>
              <a:t>Los empleados del portal deben poder administrar los datos del portal utilizando una herramienta externa.</a:t>
            </a:r>
          </a:p>
        </p:txBody>
      </p:sp>
    </p:spTree>
    <p:extLst>
      <p:ext uri="{BB962C8B-B14F-4D97-AF65-F5344CB8AC3E}">
        <p14:creationId xmlns:p14="http://schemas.microsoft.com/office/powerpoint/2010/main" val="305416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7770813" cy="9366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/>
              <a:t>Definición</a:t>
            </a:r>
            <a:r>
              <a:rPr lang="en-US" dirty="0"/>
              <a:t> de </a:t>
            </a:r>
            <a:r>
              <a:rPr lang="en-US" dirty="0" err="1"/>
              <a:t>Requisitos</a:t>
            </a:r>
            <a:r>
              <a:rPr lang="en-US" dirty="0"/>
              <a:t> de </a:t>
            </a:r>
            <a:r>
              <a:rPr lang="en-US" dirty="0" err="1"/>
              <a:t>Usuario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412875"/>
            <a:ext cx="7776988" cy="1368053"/>
          </a:xfrm>
        </p:spPr>
        <p:txBody>
          <a:bodyPr/>
          <a:lstStyle/>
          <a:p>
            <a:pPr marL="0" indent="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3200" b="1" dirty="0">
                <a:latin typeface="Arial" charset="0"/>
              </a:rPr>
              <a:t>Requisitos de Calidad</a:t>
            </a:r>
            <a:r>
              <a:rPr lang="es-ES" sz="3000" dirty="0">
                <a:latin typeface="Arial" charset="0"/>
              </a:rPr>
              <a:t> </a:t>
            </a:r>
            <a:r>
              <a:rPr lang="es-ES" sz="3000" dirty="0" smtClean="0">
                <a:latin typeface="Arial" charset="0"/>
              </a:rPr>
              <a:t>(RNF), </a:t>
            </a:r>
            <a:r>
              <a:rPr lang="es-ES" dirty="0" smtClean="0">
                <a:latin typeface="Arial" charset="0"/>
              </a:rPr>
              <a:t>como </a:t>
            </a:r>
            <a:r>
              <a:rPr lang="es-ES" dirty="0">
                <a:latin typeface="Arial" charset="0"/>
              </a:rPr>
              <a:t>para cachar qué tan bueno debe ser mi </a:t>
            </a:r>
            <a:r>
              <a:rPr lang="es-ES" dirty="0" smtClean="0">
                <a:latin typeface="Arial" charset="0"/>
              </a:rPr>
              <a:t>producto:</a:t>
            </a:r>
            <a:endParaRPr lang="es-ES" dirty="0">
              <a:latin typeface="Arial" charset="0"/>
            </a:endParaRPr>
          </a:p>
        </p:txBody>
      </p:sp>
      <p:graphicFrame>
        <p:nvGraphicFramePr>
          <p:cNvPr id="399388" name="Group 28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323850" y="2924944"/>
          <a:ext cx="8820150" cy="3685089"/>
        </p:xfrm>
        <a:graphic>
          <a:graphicData uri="http://schemas.openxmlformats.org/drawingml/2006/table">
            <a:tbl>
              <a:tblPr/>
              <a:tblGrid>
                <a:gridCol w="309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42495">
                <a:tc>
                  <a:txBody>
                    <a:bodyPr/>
                    <a:lstStyle/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Usabilidad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Entendibilidad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Operabilidad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Aceptación de uso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Funcionalidad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Seguridad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Pertinencia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Precisión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Interoperabilidad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Confiabilidad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Tolerancia a fallas</a:t>
                      </a: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Recuperabilidad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2594">
                <a:tc>
                  <a:txBody>
                    <a:bodyPr/>
                    <a:lstStyle/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Eficiencia</a:t>
                      </a:r>
                      <a:endParaRPr kumimoji="0" lang="es-E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Rendimiento (aceptable con una carga de </a:t>
                      </a:r>
                      <a:r>
                        <a:rPr kumimoji="0" lang="es-ES_trad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transacc</a:t>
                      </a:r>
                      <a:r>
                        <a:rPr kumimoji="0" lang="es-ES_trad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alta)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_tradnl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Mantenibilidad</a:t>
                      </a:r>
                      <a:endParaRPr kumimoji="0" lang="es-ES" sz="1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Analizabilidad</a:t>
                      </a:r>
                      <a:endParaRPr kumimoji="0" lang="es-ES" sz="18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Estabilidad</a:t>
                      </a:r>
                    </a:p>
                    <a:p>
                      <a:pPr marL="342900" marR="0" lvl="0" indent="-34290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457200" algn="l"/>
                        </a:tabLst>
                      </a:pPr>
                      <a:r>
                        <a:rPr kumimoji="0" lang="es-ES_trad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Extensibilidad</a:t>
                      </a:r>
                      <a:endParaRPr kumimoji="0" lang="es-ES_tradnl" sz="18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1488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40000"/>
                        <a:buFont typeface="Times New Roman" pitchFamily="18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413" y="0"/>
            <a:ext cx="1272587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7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6525" y="44624"/>
            <a:ext cx="7770813" cy="93662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Definición</a:t>
            </a:r>
            <a:r>
              <a:rPr lang="en-US" dirty="0"/>
              <a:t> de </a:t>
            </a:r>
            <a:r>
              <a:rPr lang="en-US" dirty="0" err="1"/>
              <a:t>Requisitos</a:t>
            </a:r>
            <a:r>
              <a:rPr lang="en-US" dirty="0"/>
              <a:t> de </a:t>
            </a:r>
            <a:r>
              <a:rPr lang="en-US" dirty="0" err="1"/>
              <a:t>Usuario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223962"/>
            <a:ext cx="8064500" cy="551740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3200" b="1" dirty="0" smtClean="0">
                <a:latin typeface="Arial" charset="0"/>
              </a:rPr>
              <a:t>Restricciones </a:t>
            </a:r>
            <a:r>
              <a:rPr lang="es-ES" sz="3200" b="1" dirty="0">
                <a:latin typeface="Arial" charset="0"/>
              </a:rPr>
              <a:t>a la </a:t>
            </a:r>
            <a:r>
              <a:rPr lang="es-ES" sz="3200" b="1" dirty="0" smtClean="0">
                <a:latin typeface="Arial" charset="0"/>
              </a:rPr>
              <a:t>Solución </a:t>
            </a:r>
            <a:r>
              <a:rPr lang="es-ES" sz="3200" dirty="0" smtClean="0">
                <a:latin typeface="Arial" charset="0"/>
              </a:rPr>
              <a:t>(RNF):</a:t>
            </a:r>
            <a:endParaRPr lang="es-ES" sz="3200" dirty="0">
              <a:latin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s-ES_tradnl" dirty="0"/>
              <a:t>El hecho de implementar el portal no debe generar grandes cambios a la actual infraestructura de las </a:t>
            </a:r>
            <a:r>
              <a:rPr lang="es-ES_tradnl" dirty="0" err="1"/>
              <a:t>multitiendas</a:t>
            </a:r>
            <a:r>
              <a:rPr lang="es-ES_tradnl" dirty="0"/>
              <a:t>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s-ES_tradnl" dirty="0"/>
              <a:t>Las </a:t>
            </a:r>
            <a:r>
              <a:rPr lang="es-ES_tradnl" dirty="0" err="1"/>
              <a:t>multitiendas</a:t>
            </a:r>
            <a:r>
              <a:rPr lang="es-ES_tradnl" dirty="0"/>
              <a:t> quieren mantener la independencia de datos, respecto del portal.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s-ES_tradnl" dirty="0"/>
              <a:t>Las </a:t>
            </a:r>
            <a:r>
              <a:rPr lang="es-ES_tradnl" dirty="0" err="1"/>
              <a:t>multitiendas</a:t>
            </a:r>
            <a:r>
              <a:rPr lang="es-ES_tradnl" dirty="0"/>
              <a:t> quieren que las ventas a través del portal sean transparentes para sus sistemas.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s-ES_tradnl" dirty="0"/>
              <a:t>Las </a:t>
            </a:r>
            <a:r>
              <a:rPr lang="es-ES_tradnl" dirty="0" err="1"/>
              <a:t>multitiendas</a:t>
            </a:r>
            <a:r>
              <a:rPr lang="es-ES_tradnl" dirty="0"/>
              <a:t> quieren mantener su privacidad </a:t>
            </a:r>
            <a:r>
              <a:rPr lang="es-ES_tradnl" dirty="0" smtClean="0"/>
              <a:t>(tanto como sea </a:t>
            </a:r>
            <a:r>
              <a:rPr lang="es-ES_tradnl" dirty="0"/>
              <a:t>posible).</a:t>
            </a:r>
            <a:endParaRPr lang="es-E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959" y="15133"/>
            <a:ext cx="1224513" cy="204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74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5425"/>
            <a:ext cx="7848426" cy="936625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Arquitectura</a:t>
            </a:r>
            <a:r>
              <a:rPr lang="en-US" sz="4000" dirty="0" smtClean="0"/>
              <a:t> del </a:t>
            </a:r>
            <a:r>
              <a:rPr lang="en-US" sz="4000" dirty="0" err="1"/>
              <a:t>Ambiente</a:t>
            </a:r>
            <a:r>
              <a:rPr lang="en-US" sz="4000" dirty="0"/>
              <a:t> </a:t>
            </a:r>
            <a:r>
              <a:rPr lang="en-US" sz="4000" dirty="0" err="1"/>
              <a:t>Operacional</a:t>
            </a:r>
            <a:endParaRPr lang="en-US" sz="4000" dirty="0"/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>
            <p:extLst/>
          </p:nvPr>
        </p:nvGraphicFramePr>
        <p:xfrm>
          <a:off x="-180528" y="1412875"/>
          <a:ext cx="7956550" cy="533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Visio" r:id="rId4" imgW="8144559" imgH="5466089" progId="Visio.Drawing.11">
                  <p:embed/>
                </p:oleObj>
              </mc:Choice>
              <mc:Fallback>
                <p:oleObj name="Visio" r:id="rId4" imgW="8144559" imgH="5466089" progId="Visio.Drawing.11">
                  <p:embed/>
                  <p:pic>
                    <p:nvPicPr>
                      <p:cNvPr id="307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528" y="1412875"/>
                        <a:ext cx="7956550" cy="533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05" name="Picture 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52" y="0"/>
            <a:ext cx="1391515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4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248" y="0"/>
            <a:ext cx="1453752" cy="244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321077"/>
            <a:ext cx="7992888" cy="1196975"/>
          </a:xfrm>
        </p:spPr>
        <p:txBody>
          <a:bodyPr>
            <a:normAutofit/>
          </a:bodyPr>
          <a:lstStyle/>
          <a:p>
            <a:pPr algn="l"/>
            <a:r>
              <a:rPr lang="en-US" sz="4000" dirty="0" err="1" smtClean="0"/>
              <a:t>Arquitectura</a:t>
            </a:r>
            <a:r>
              <a:rPr lang="en-US" sz="4000" dirty="0" smtClean="0"/>
              <a:t> del </a:t>
            </a:r>
            <a:r>
              <a:rPr lang="en-US" sz="4000" dirty="0" err="1" smtClean="0"/>
              <a:t>Ecosistema</a:t>
            </a:r>
            <a:r>
              <a:rPr lang="en-US" sz="4000" dirty="0" smtClean="0"/>
              <a:t> de Software (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también</a:t>
            </a:r>
            <a:r>
              <a:rPr lang="en-US" sz="4000" dirty="0" smtClean="0"/>
              <a:t> </a:t>
            </a:r>
            <a:r>
              <a:rPr lang="en-US" sz="4000" dirty="0" err="1" smtClean="0"/>
              <a:t>ambiente</a:t>
            </a:r>
            <a:r>
              <a:rPr lang="en-US" sz="4000" dirty="0" smtClean="0"/>
              <a:t> </a:t>
            </a:r>
            <a:r>
              <a:rPr lang="en-US" sz="4000" dirty="0" err="1" smtClean="0"/>
              <a:t>operacional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0" y="3619501"/>
            <a:ext cx="9088220" cy="292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96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64" y="1772816"/>
            <a:ext cx="8307288" cy="501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7770813" cy="1196975"/>
          </a:xfrm>
        </p:spPr>
        <p:txBody>
          <a:bodyPr>
            <a:normAutofit/>
          </a:bodyPr>
          <a:lstStyle/>
          <a:p>
            <a:r>
              <a:rPr lang="en-US" dirty="0" err="1" smtClean="0"/>
              <a:t>Arquitectura</a:t>
            </a:r>
            <a:r>
              <a:rPr lang="en-US" dirty="0" smtClean="0"/>
              <a:t> de </a:t>
            </a:r>
            <a:r>
              <a:rPr lang="en-US" dirty="0"/>
              <a:t>la </a:t>
            </a:r>
            <a:r>
              <a:rPr lang="en-US" dirty="0" err="1" smtClean="0"/>
              <a:t>Solución</a:t>
            </a:r>
            <a:r>
              <a:rPr lang="en-US" sz="4000" dirty="0" smtClean="0"/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nuestro</a:t>
            </a:r>
            <a:r>
              <a:rPr lang="en-US" sz="2800" dirty="0" smtClean="0"/>
              <a:t> </a:t>
            </a:r>
            <a:r>
              <a:rPr lang="en-US" sz="2800" dirty="0" err="1" smtClean="0"/>
              <a:t>caso</a:t>
            </a:r>
            <a:r>
              <a:rPr lang="en-US" sz="2800" dirty="0" smtClean="0"/>
              <a:t> son 3 o 4 </a:t>
            </a:r>
            <a:r>
              <a:rPr lang="en-US" sz="2800" dirty="0" err="1" smtClean="0"/>
              <a:t>capas</a:t>
            </a:r>
            <a:r>
              <a:rPr lang="en-US" sz="2800" dirty="0" smtClean="0"/>
              <a:t>)</a:t>
            </a:r>
            <a:endParaRPr lang="en-US" dirty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7338" y="0"/>
            <a:ext cx="1236662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30" y="1"/>
            <a:ext cx="1525570" cy="2564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57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0813" cy="1141413"/>
          </a:xfrm>
        </p:spPr>
        <p:txBody>
          <a:bodyPr/>
          <a:lstStyle/>
          <a:p>
            <a:pPr eaLnBrk="1" hangingPunct="1"/>
            <a:r>
              <a:rPr lang="es-ES" altLang="es-CL" sz="4400" dirty="0">
                <a:latin typeface="Arial" charset="0"/>
              </a:rPr>
              <a:t>Concepción de la Solución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79513" y="1556793"/>
            <a:ext cx="8784975" cy="64807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es-ES" altLang="es-CL" sz="2500" b="1" i="1" dirty="0" smtClean="0">
                <a:latin typeface="Arial" charset="0"/>
                <a:cs typeface="Times New Roman" pitchFamily="18" charset="0"/>
              </a:rPr>
              <a:t>Estos </a:t>
            </a:r>
            <a:r>
              <a:rPr lang="es-ES" altLang="es-CL" sz="2500" b="1" i="1" dirty="0">
                <a:latin typeface="Arial" charset="0"/>
                <a:cs typeface="Times New Roman" pitchFamily="18" charset="0"/>
              </a:rPr>
              <a:t>son elementos </a:t>
            </a:r>
            <a:r>
              <a:rPr lang="es-ES" altLang="es-CL" sz="2500" b="1" i="1" dirty="0" smtClean="0">
                <a:latin typeface="Arial" charset="0"/>
                <a:cs typeface="Times New Roman" pitchFamily="18" charset="0"/>
              </a:rPr>
              <a:t>críticos</a:t>
            </a:r>
            <a:r>
              <a:rPr lang="es-ES" altLang="es-CL" sz="2500" dirty="0">
                <a:latin typeface="Arial" charset="0"/>
                <a:cs typeface="Times New Roman" pitchFamily="18" charset="0"/>
              </a:rPr>
              <a:t> </a:t>
            </a:r>
            <a:r>
              <a:rPr lang="es-ES" altLang="es-CL" sz="2500" dirty="0" smtClean="0">
                <a:latin typeface="Arial" charset="0"/>
                <a:cs typeface="Times New Roman" pitchFamily="18" charset="0"/>
              </a:rPr>
              <a:t>del producto:</a:t>
            </a:r>
            <a:endParaRPr lang="es-ES" altLang="es-CL" dirty="0">
              <a:latin typeface="Arial" charset="0"/>
              <a:cs typeface="Times New Roman" pitchFamily="18" charset="0"/>
            </a:endParaRPr>
          </a:p>
          <a:p>
            <a:pPr marL="266700" indent="-266700" algn="just" eaLnBrk="1" hangingPunct="1">
              <a:lnSpc>
                <a:spcPct val="90000"/>
              </a:lnSpc>
              <a:buFontTx/>
              <a:buChar char="-"/>
            </a:pPr>
            <a:endParaRPr lang="es-ES" altLang="es-CL" dirty="0">
              <a:latin typeface="Arial" charset="0"/>
              <a:cs typeface="Times New Roman" pitchFamily="18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827583" y="2359595"/>
            <a:ext cx="7626797" cy="2653580"/>
            <a:chOff x="1885814" y="2780928"/>
            <a:chExt cx="5347456" cy="1872208"/>
          </a:xfrm>
        </p:grpSpPr>
        <p:sp>
          <p:nvSpPr>
            <p:cNvPr id="2" name="Rectángulo 1"/>
            <p:cNvSpPr/>
            <p:nvPr/>
          </p:nvSpPr>
          <p:spPr bwMode="auto">
            <a:xfrm>
              <a:off x="1885814" y="2780928"/>
              <a:ext cx="5328592" cy="504056"/>
            </a:xfrm>
            <a:prstGeom prst="rect">
              <a:avLst/>
            </a:prstGeom>
            <a:solidFill>
              <a:srgbClr val="92CE7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2400" b="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Capa 3: Interfaces de Usuario</a:t>
              </a:r>
            </a:p>
          </p:txBody>
        </p:sp>
        <p:sp>
          <p:nvSpPr>
            <p:cNvPr id="5" name="Rectángulo 4"/>
            <p:cNvSpPr/>
            <p:nvPr/>
          </p:nvSpPr>
          <p:spPr bwMode="auto">
            <a:xfrm>
              <a:off x="1885814" y="3356992"/>
              <a:ext cx="5328592" cy="7200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s-C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200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Capa </a:t>
              </a:r>
              <a:r>
                <a:rPr kumimoji="0" lang="es-CL" sz="200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2:  </a:t>
              </a:r>
              <a:r>
                <a:rPr kumimoji="0" lang="es-CL" sz="200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Lógica de </a:t>
              </a:r>
              <a:r>
                <a:rPr kumimoji="0" lang="es-CL" sz="200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Negocio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1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Esto </a:t>
              </a:r>
              <a:r>
                <a:rPr kumimoji="0" lang="es-CL" sz="1600" b="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usualmente demora un poco en estar claro,.. esto tiene que ver con los procesos a </a:t>
              </a:r>
              <a:r>
                <a: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soportar).</a:t>
              </a:r>
              <a:endParaRPr kumimoji="0" lang="es-CL" sz="1600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ángulo 5"/>
            <p:cNvSpPr/>
            <p:nvPr/>
          </p:nvSpPr>
          <p:spPr bwMode="auto">
            <a:xfrm>
              <a:off x="1904678" y="4149080"/>
              <a:ext cx="5328592" cy="504056"/>
            </a:xfrm>
            <a:prstGeom prst="rect">
              <a:avLst/>
            </a:prstGeom>
            <a:solidFill>
              <a:srgbClr val="9FE6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2400" dirty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Capa 1: Espacio </a:t>
              </a:r>
              <a:r>
                <a:rPr kumimoji="0" lang="es-CL" sz="2400" b="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de Datos</a:t>
              </a:r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467544" y="5373216"/>
            <a:ext cx="849694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500" dirty="0">
                <a:latin typeface="Arial" charset="0"/>
                <a:cs typeface="Times New Roman" pitchFamily="18" charset="0"/>
              </a:rPr>
              <a:t>Para poder hacer una propuesta para la </a:t>
            </a:r>
            <a:r>
              <a:rPr lang="es-CL" sz="2500" b="1" i="1" dirty="0">
                <a:latin typeface="Arial" charset="0"/>
                <a:cs typeface="Times New Roman" pitchFamily="18" charset="0"/>
              </a:rPr>
              <a:t>Capa 1 </a:t>
            </a:r>
            <a:r>
              <a:rPr lang="es-CL" sz="2500" dirty="0">
                <a:latin typeface="Arial" charset="0"/>
                <a:cs typeface="Times New Roman" pitchFamily="18" charset="0"/>
              </a:rPr>
              <a:t>(Datos) y la </a:t>
            </a:r>
            <a:r>
              <a:rPr lang="es-CL" sz="2500" b="1" i="1" dirty="0">
                <a:latin typeface="Arial" charset="0"/>
                <a:cs typeface="Times New Roman" pitchFamily="18" charset="0"/>
              </a:rPr>
              <a:t>Capa 3 </a:t>
            </a:r>
            <a:r>
              <a:rPr lang="es-CL" sz="2500" dirty="0">
                <a:latin typeface="Arial" charset="0"/>
                <a:cs typeface="Times New Roman" pitchFamily="18" charset="0"/>
              </a:rPr>
              <a:t>(Interfaces de Usuario), hay que entender el </a:t>
            </a:r>
            <a:r>
              <a:rPr lang="es-CL" sz="2500" dirty="0" smtClean="0">
                <a:latin typeface="Arial" charset="0"/>
                <a:cs typeface="Times New Roman" pitchFamily="18" charset="0"/>
              </a:rPr>
              <a:t>problema a </a:t>
            </a:r>
            <a:r>
              <a:rPr lang="es-CL" sz="2500" dirty="0">
                <a:latin typeface="Arial" charset="0"/>
                <a:cs typeface="Times New Roman" pitchFamily="18" charset="0"/>
              </a:rPr>
              <a:t>abordar </a:t>
            </a:r>
            <a:r>
              <a:rPr lang="es-CL" sz="2500" dirty="0" smtClean="0">
                <a:latin typeface="Arial" charset="0"/>
                <a:cs typeface="Times New Roman" pitchFamily="18" charset="0"/>
              </a:rPr>
              <a:t>y el contexto donde se da el problema.</a:t>
            </a:r>
            <a:endParaRPr lang="es-CL" sz="2500" dirty="0"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0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961" y="131642"/>
            <a:ext cx="7770813" cy="836712"/>
          </a:xfrm>
        </p:spPr>
        <p:txBody>
          <a:bodyPr/>
          <a:lstStyle/>
          <a:p>
            <a:r>
              <a:rPr lang="es-CL" dirty="0"/>
              <a:t>Modelo de </a:t>
            </a:r>
            <a:r>
              <a:rPr lang="es-CL" dirty="0" smtClean="0"/>
              <a:t>Datos</a:t>
            </a:r>
            <a:endParaRPr lang="es-C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44" y="980728"/>
            <a:ext cx="7568530" cy="577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1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772400" cy="2376264"/>
          </a:xfrm>
        </p:spPr>
        <p:txBody>
          <a:bodyPr>
            <a:normAutofit/>
          </a:bodyPr>
          <a:lstStyle/>
          <a:p>
            <a:pPr algn="ctr"/>
            <a:r>
              <a:rPr lang="es-CL" dirty="0" smtClean="0"/>
              <a:t>¿Cómo hago para diseñar las principales interfaces de usuario a partir de lo ya definido?</a:t>
            </a:r>
            <a:endParaRPr lang="en-U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06416" y="3933056"/>
            <a:ext cx="7772400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dirty="0" smtClean="0"/>
              <a:t>Necesito abordar el diseño detallado del producto, pero a muy alto nivel de abstracción.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51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994" y="1"/>
            <a:ext cx="1441005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4450"/>
            <a:ext cx="7878763" cy="9366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/>
              <a:t>Diseño</a:t>
            </a:r>
            <a:r>
              <a:rPr lang="en-US" dirty="0"/>
              <a:t> </a:t>
            </a:r>
            <a:r>
              <a:rPr lang="en-US" dirty="0" err="1" smtClean="0"/>
              <a:t>Detallado</a:t>
            </a:r>
            <a:r>
              <a:rPr lang="en-US" dirty="0" smtClean="0"/>
              <a:t>: </a:t>
            </a:r>
            <a:r>
              <a:rPr lang="en-US" sz="4900" dirty="0" smtClean="0"/>
              <a:t>Sistema </a:t>
            </a:r>
            <a:r>
              <a:rPr lang="en-US" sz="4900" dirty="0"/>
              <a:t>de </a:t>
            </a:r>
            <a:r>
              <a:rPr lang="en-US" sz="4900" dirty="0" smtClean="0"/>
              <a:t>Ventas</a:t>
            </a:r>
            <a:endParaRPr lang="en-US" sz="4000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grpSp>
        <p:nvGrpSpPr>
          <p:cNvPr id="4104" name="Group 13"/>
          <p:cNvGrpSpPr>
            <a:grpSpLocks/>
          </p:cNvGrpSpPr>
          <p:nvPr/>
        </p:nvGrpSpPr>
        <p:grpSpPr bwMode="auto">
          <a:xfrm>
            <a:off x="395288" y="1066800"/>
            <a:ext cx="7488237" cy="5818188"/>
            <a:chOff x="113" y="672"/>
            <a:chExt cx="4717" cy="3665"/>
          </a:xfrm>
        </p:grpSpPr>
        <p:graphicFrame>
          <p:nvGraphicFramePr>
            <p:cNvPr id="4098" name="Object 9"/>
            <p:cNvGraphicFramePr>
              <a:graphicFrameLocks noChangeAspect="1"/>
            </p:cNvGraphicFramePr>
            <p:nvPr/>
          </p:nvGraphicFramePr>
          <p:xfrm>
            <a:off x="226" y="672"/>
            <a:ext cx="4604" cy="3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4" name="Visio" r:id="rId5" imgW="7630913" imgH="6075624" progId="Visio.Drawing.11">
                    <p:embed/>
                  </p:oleObj>
                </mc:Choice>
                <mc:Fallback>
                  <p:oleObj name="Visio" r:id="rId5" imgW="7630913" imgH="6075624" progId="Visio.Drawing.11">
                    <p:embed/>
                    <p:pic>
                      <p:nvPicPr>
                        <p:cNvPr id="4098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6" y="672"/>
                          <a:ext cx="4604" cy="36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5" name="Line 12"/>
            <p:cNvSpPr>
              <a:spLocks noChangeShapeType="1"/>
            </p:cNvSpPr>
            <p:nvPr/>
          </p:nvSpPr>
          <p:spPr bwMode="auto">
            <a:xfrm>
              <a:off x="113" y="2886"/>
              <a:ext cx="3447" cy="1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260995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950200" cy="7651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Diseño</a:t>
            </a:r>
            <a:r>
              <a:rPr lang="en-US" dirty="0"/>
              <a:t> </a:t>
            </a:r>
            <a:r>
              <a:rPr lang="en-US" dirty="0" err="1"/>
              <a:t>Detallado</a:t>
            </a:r>
            <a:r>
              <a:rPr lang="en-US" dirty="0"/>
              <a:t>: </a:t>
            </a:r>
            <a:r>
              <a:rPr lang="en-US" dirty="0" err="1"/>
              <a:t>SubSist</a:t>
            </a:r>
            <a:r>
              <a:rPr lang="en-US" dirty="0"/>
              <a:t>. de </a:t>
            </a:r>
            <a:r>
              <a:rPr lang="en-US" dirty="0" err="1"/>
              <a:t>Pedidos</a:t>
            </a:r>
            <a:endParaRPr lang="en-US" dirty="0"/>
          </a:p>
        </p:txBody>
      </p:sp>
      <p:graphicFrame>
        <p:nvGraphicFramePr>
          <p:cNvPr id="6146" name="Object 1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28481"/>
              </p:ext>
            </p:extLst>
          </p:nvPr>
        </p:nvGraphicFramePr>
        <p:xfrm>
          <a:off x="3975100" y="2058629"/>
          <a:ext cx="4686324" cy="4781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name="Visio" r:id="rId4" imgW="7766304" imgH="7922895" progId="Visio.Drawing.11">
                  <p:embed/>
                </p:oleObj>
              </mc:Choice>
              <mc:Fallback>
                <p:oleObj name="Visio" r:id="rId4" imgW="7766304" imgH="7922895" progId="Visio.Drawing.11">
                  <p:embed/>
                  <p:pic>
                    <p:nvPicPr>
                      <p:cNvPr id="6146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00" y="2058629"/>
                        <a:ext cx="4686324" cy="478105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grpSp>
        <p:nvGrpSpPr>
          <p:cNvPr id="6153" name="Group 7"/>
          <p:cNvGrpSpPr>
            <a:grpSpLocks/>
          </p:cNvGrpSpPr>
          <p:nvPr/>
        </p:nvGrpSpPr>
        <p:grpSpPr bwMode="auto">
          <a:xfrm>
            <a:off x="35496" y="921655"/>
            <a:ext cx="2737718" cy="1988840"/>
            <a:chOff x="-10674" y="-6949"/>
            <a:chExt cx="4659" cy="3665"/>
          </a:xfrm>
        </p:grpSpPr>
        <p:graphicFrame>
          <p:nvGraphicFramePr>
            <p:cNvPr id="6147" name="Object 8"/>
            <p:cNvGraphicFramePr>
              <a:graphicFrameLocks noChangeAspect="1"/>
            </p:cNvGraphicFramePr>
            <p:nvPr>
              <p:extLst/>
            </p:nvPr>
          </p:nvGraphicFramePr>
          <p:xfrm>
            <a:off x="-10619" y="-6949"/>
            <a:ext cx="4604" cy="3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9" name="Visio" r:id="rId6" imgW="7631049" imgH="6075680" progId="Visio.Drawing.11">
                    <p:embed/>
                  </p:oleObj>
                </mc:Choice>
                <mc:Fallback>
                  <p:oleObj name="Visio" r:id="rId6" imgW="7631049" imgH="6075680" progId="Visio.Drawing.11">
                    <p:embed/>
                    <p:pic>
                      <p:nvPicPr>
                        <p:cNvPr id="6147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0619" y="-6949"/>
                          <a:ext cx="4604" cy="36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5" name="Line 9"/>
            <p:cNvSpPr>
              <a:spLocks noChangeShapeType="1"/>
            </p:cNvSpPr>
            <p:nvPr/>
          </p:nvSpPr>
          <p:spPr bwMode="auto">
            <a:xfrm>
              <a:off x="-10674" y="-4715"/>
              <a:ext cx="2332" cy="10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0" y="461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444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1788"/>
            <a:ext cx="7885113" cy="7207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/>
              <a:t>Diseño</a:t>
            </a:r>
            <a:r>
              <a:rPr lang="en-US" dirty="0"/>
              <a:t> </a:t>
            </a:r>
            <a:r>
              <a:rPr lang="en-US" dirty="0" err="1"/>
              <a:t>Detallado</a:t>
            </a:r>
            <a:r>
              <a:rPr lang="en-US" dirty="0"/>
              <a:t>: </a:t>
            </a:r>
            <a:r>
              <a:rPr lang="en-US" dirty="0" err="1"/>
              <a:t>SubSist</a:t>
            </a:r>
            <a:r>
              <a:rPr lang="en-US" dirty="0"/>
              <a:t>. de </a:t>
            </a:r>
            <a:r>
              <a:rPr lang="en-US" dirty="0" err="1"/>
              <a:t>Pedidos</a:t>
            </a:r>
            <a:endParaRPr lang="en-US" dirty="0"/>
          </a:p>
        </p:txBody>
      </p:sp>
      <p:graphicFrame>
        <p:nvGraphicFramePr>
          <p:cNvPr id="7170" name="Object 1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0387613"/>
              </p:ext>
            </p:extLst>
          </p:nvPr>
        </p:nvGraphicFramePr>
        <p:xfrm>
          <a:off x="251520" y="1988839"/>
          <a:ext cx="8705622" cy="4752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Visio" r:id="rId4" imgW="13622655" imgH="7435850" progId="Visio.Drawing.11">
                  <p:embed/>
                </p:oleObj>
              </mc:Choice>
              <mc:Fallback>
                <p:oleObj name="Visio" r:id="rId4" imgW="13622655" imgH="7435850" progId="Visio.Drawing.11">
                  <p:embed/>
                  <p:pic>
                    <p:nvPicPr>
                      <p:cNvPr id="717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988839"/>
                        <a:ext cx="8705622" cy="475252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7176" name="Rectangle 10"/>
          <p:cNvSpPr>
            <a:spLocks noChangeArrowheads="1"/>
          </p:cNvSpPr>
          <p:nvPr/>
        </p:nvSpPr>
        <p:spPr bwMode="auto">
          <a:xfrm>
            <a:off x="0" y="461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9" name="Picture 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42" y="1"/>
            <a:ext cx="1269557" cy="213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2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44450"/>
            <a:ext cx="7770813" cy="936625"/>
          </a:xfrm>
        </p:spPr>
        <p:txBody>
          <a:bodyPr/>
          <a:lstStyle/>
          <a:p>
            <a:r>
              <a:rPr lang="en-US" dirty="0" err="1" smtClean="0"/>
              <a:t>Interfaz</a:t>
            </a:r>
            <a:r>
              <a:rPr lang="en-US" dirty="0" smtClean="0"/>
              <a:t> de Login</a:t>
            </a:r>
            <a:endParaRPr lang="en-US" dirty="0"/>
          </a:p>
        </p:txBody>
      </p:sp>
      <p:pic>
        <p:nvPicPr>
          <p:cNvPr id="18440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925" y="836613"/>
            <a:ext cx="2984500" cy="1855787"/>
          </a:xfrm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0" y="461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18441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725" y="2962275"/>
            <a:ext cx="7596188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564" y="1"/>
            <a:ext cx="1621491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61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44450"/>
            <a:ext cx="7770813" cy="9366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Interfaz</a:t>
            </a:r>
            <a:r>
              <a:rPr lang="en-US" dirty="0" smtClean="0"/>
              <a:t> del </a:t>
            </a:r>
            <a:r>
              <a:rPr lang="en-US" dirty="0" err="1" smtClean="0"/>
              <a:t>Catálogo</a:t>
            </a:r>
            <a:r>
              <a:rPr lang="en-US" dirty="0" smtClean="0"/>
              <a:t> de </a:t>
            </a:r>
            <a:r>
              <a:rPr lang="en-US" dirty="0" err="1" smtClean="0"/>
              <a:t>Productos</a:t>
            </a:r>
            <a:endParaRPr lang="en-US" dirty="0"/>
          </a:p>
        </p:txBody>
      </p:sp>
      <p:pic>
        <p:nvPicPr>
          <p:cNvPr id="19465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6810" y="1916832"/>
            <a:ext cx="6119245" cy="3765550"/>
          </a:xfr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461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1946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74738"/>
            <a:ext cx="7235825" cy="578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564" y="1"/>
            <a:ext cx="1621491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6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44450"/>
            <a:ext cx="7770813" cy="936625"/>
          </a:xfrm>
        </p:spPr>
        <p:txBody>
          <a:bodyPr>
            <a:normAutofit/>
          </a:bodyPr>
          <a:lstStyle/>
          <a:p>
            <a:r>
              <a:rPr lang="en-US" dirty="0" err="1" smtClean="0"/>
              <a:t>Interfaz</a:t>
            </a:r>
            <a:r>
              <a:rPr lang="en-US" dirty="0" smtClean="0"/>
              <a:t> del </a:t>
            </a:r>
            <a:r>
              <a:rPr lang="en-US" dirty="0" err="1" smtClean="0"/>
              <a:t>Carro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endParaRPr lang="en-US" dirty="0"/>
          </a:p>
        </p:txBody>
      </p:sp>
      <p:pic>
        <p:nvPicPr>
          <p:cNvPr id="20489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993900"/>
            <a:ext cx="6264225" cy="3765550"/>
          </a:xfrm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461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2048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" y="1125538"/>
            <a:ext cx="7019925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564" y="1"/>
            <a:ext cx="1621491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483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70813" cy="1052736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Definición del Alcance Inicial del Producto</a:t>
            </a:r>
            <a:endParaRPr lang="en-US" dirty="0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653251"/>
              </p:ext>
            </p:extLst>
          </p:nvPr>
        </p:nvGraphicFramePr>
        <p:xfrm>
          <a:off x="467544" y="1431843"/>
          <a:ext cx="8352928" cy="5239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Bitmap Image" r:id="rId3" imgW="8959680" imgH="5619600" progId="PBrush">
                  <p:embed/>
                </p:oleObj>
              </mc:Choice>
              <mc:Fallback>
                <p:oleObj name="Bitmap Image" r:id="rId3" imgW="8959680" imgH="561960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431843"/>
                        <a:ext cx="8352928" cy="5239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46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12968" cy="111987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>La Presentación de </a:t>
            </a:r>
            <a:r>
              <a:rPr lang="es-CL" b="1" u="sng" dirty="0" smtClean="0"/>
              <a:t>Cierre de la Etapa de Concepción</a:t>
            </a:r>
            <a:r>
              <a:rPr lang="es-CL" b="1" dirty="0" smtClean="0"/>
              <a:t> </a:t>
            </a:r>
            <a:r>
              <a:rPr lang="es-CL" dirty="0" smtClean="0"/>
              <a:t>debe incluir </a:t>
            </a:r>
            <a:r>
              <a:rPr lang="es-CL" sz="4000" dirty="0" smtClean="0"/>
              <a:t>(15 min por equipo)</a:t>
            </a:r>
            <a:r>
              <a:rPr lang="es-CL" dirty="0" smtClean="0"/>
              <a:t>: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72816"/>
            <a:ext cx="8568952" cy="518457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El </a:t>
            </a:r>
            <a:r>
              <a:rPr lang="es-CL" dirty="0"/>
              <a:t>Contexto </a:t>
            </a:r>
            <a:r>
              <a:rPr lang="es-CL" dirty="0" smtClean="0"/>
              <a:t>a Abordar </a:t>
            </a:r>
            <a:r>
              <a:rPr lang="es-CL" sz="1800" dirty="0" smtClean="0"/>
              <a:t>(organización cliente, </a:t>
            </a:r>
            <a:r>
              <a:rPr lang="es-CL" sz="1800" dirty="0"/>
              <a:t>proceso de negocio a </a:t>
            </a:r>
            <a:r>
              <a:rPr lang="es-CL" sz="1800" dirty="0" smtClean="0"/>
              <a:t>abordar, y </a:t>
            </a:r>
            <a:r>
              <a:rPr lang="es-CL" sz="1800" u="sng" dirty="0" smtClean="0"/>
              <a:t>operatoria actual </a:t>
            </a:r>
            <a:r>
              <a:rPr lang="es-CL" sz="1800" dirty="0" smtClean="0"/>
              <a:t>de dicho proceso).</a:t>
            </a:r>
            <a:endParaRPr lang="es-CL" sz="1800" dirty="0"/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El Problema/Oportunidad </a:t>
            </a:r>
            <a:r>
              <a:rPr lang="es-CL" dirty="0"/>
              <a:t>de </a:t>
            </a:r>
            <a:r>
              <a:rPr lang="es-CL" dirty="0" smtClean="0"/>
              <a:t>Negocio y/o Técnico </a:t>
            </a:r>
            <a:r>
              <a:rPr lang="es-CL" dirty="0"/>
              <a:t>a </a:t>
            </a:r>
            <a:r>
              <a:rPr lang="es-CL" dirty="0" smtClean="0"/>
              <a:t>Abordar </a:t>
            </a:r>
            <a:r>
              <a:rPr lang="es-CL" sz="1800" dirty="0" smtClean="0"/>
              <a:t>(necesidades/dolores que genera la situación actual)</a:t>
            </a:r>
            <a:endParaRPr lang="es-CL" sz="1800" dirty="0"/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Los </a:t>
            </a:r>
            <a:r>
              <a:rPr lang="es-CL" dirty="0"/>
              <a:t>Perfiles de Usuario S</a:t>
            </a:r>
            <a:r>
              <a:rPr lang="es-CL" dirty="0" smtClean="0"/>
              <a:t>oportados/a </a:t>
            </a:r>
            <a:r>
              <a:rPr lang="es-CL" dirty="0"/>
              <a:t>Soportar </a:t>
            </a:r>
            <a:r>
              <a:rPr lang="es-CL" sz="1800" dirty="0" smtClean="0"/>
              <a:t>(</a:t>
            </a:r>
            <a:r>
              <a:rPr lang="es-CL" sz="1800" dirty="0"/>
              <a:t>usuarios directos, indirectos y proveedores de servicios)</a:t>
            </a:r>
            <a:r>
              <a:rPr lang="es-CL" dirty="0"/>
              <a:t>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/>
              <a:t>L</a:t>
            </a:r>
            <a:r>
              <a:rPr lang="es-CL" dirty="0" smtClean="0"/>
              <a:t>os </a:t>
            </a:r>
            <a:r>
              <a:rPr lang="es-CL" u="sng" dirty="0"/>
              <a:t>Principales</a:t>
            </a:r>
            <a:r>
              <a:rPr lang="es-CL" dirty="0"/>
              <a:t> Requisitos de la </a:t>
            </a:r>
            <a:r>
              <a:rPr lang="es-CL" dirty="0" smtClean="0"/>
              <a:t>Solución </a:t>
            </a:r>
            <a:r>
              <a:rPr lang="es-CL" sz="1800" dirty="0" smtClean="0"/>
              <a:t>(funcionales y no funcionales).</a:t>
            </a:r>
            <a:endParaRPr lang="es-CL" sz="1800" dirty="0"/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La </a:t>
            </a:r>
            <a:r>
              <a:rPr lang="es-CL" dirty="0"/>
              <a:t>Arquitectura del Sistema </a:t>
            </a:r>
            <a:r>
              <a:rPr lang="es-CL" sz="1800" dirty="0"/>
              <a:t>(lo más terminada posible).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El </a:t>
            </a:r>
            <a:r>
              <a:rPr lang="es-CL" dirty="0"/>
              <a:t>Modelo de Datos </a:t>
            </a:r>
            <a:r>
              <a:rPr lang="es-CL" sz="1800" dirty="0"/>
              <a:t>(lo más terminado posible).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Las </a:t>
            </a:r>
            <a:r>
              <a:rPr lang="es-CL" dirty="0"/>
              <a:t>Principales Interfaces de Usuario y </a:t>
            </a:r>
            <a:r>
              <a:rPr lang="es-CL" dirty="0" smtClean="0"/>
              <a:t>Notificaciones </a:t>
            </a:r>
            <a:r>
              <a:rPr lang="es-CL" sz="1900" dirty="0" smtClean="0"/>
              <a:t>(lo que tengan).</a:t>
            </a:r>
            <a:endParaRPr lang="es-CL" sz="1900" dirty="0"/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El </a:t>
            </a:r>
            <a:r>
              <a:rPr lang="es-CL" dirty="0"/>
              <a:t>Tablero </a:t>
            </a:r>
            <a:r>
              <a:rPr lang="es-CL" dirty="0" smtClean="0"/>
              <a:t>del Producto </a:t>
            </a:r>
            <a:r>
              <a:rPr lang="es-CL" sz="1800" dirty="0"/>
              <a:t>(sintetiza e integra gran parte de las solución a construir), </a:t>
            </a:r>
            <a:r>
              <a:rPr lang="es-CL" dirty="0"/>
              <a:t>y discutirlo/refinarlo con los </a:t>
            </a:r>
            <a:r>
              <a:rPr lang="es-CL" dirty="0" err="1"/>
              <a:t>stakeholders</a:t>
            </a:r>
            <a:r>
              <a:rPr lang="es-CL" dirty="0" smtClean="0"/>
              <a:t>.... Incluir el </a:t>
            </a:r>
            <a:r>
              <a:rPr lang="es-CL" dirty="0" err="1" smtClean="0"/>
              <a:t>URL</a:t>
            </a:r>
            <a:r>
              <a:rPr lang="es-CL" dirty="0" smtClean="0"/>
              <a:t> del tablero y los permisos de acceso al equipo de cátedra.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8745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27384"/>
            <a:ext cx="7770813" cy="1141413"/>
          </a:xfrm>
        </p:spPr>
        <p:txBody>
          <a:bodyPr/>
          <a:lstStyle/>
          <a:p>
            <a:pPr eaLnBrk="1" hangingPunct="1"/>
            <a:r>
              <a:rPr lang="es-ES" altLang="es-CL" sz="4400" dirty="0">
                <a:latin typeface="Arial" charset="0"/>
              </a:rPr>
              <a:t>Concepción de la Solución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114029"/>
            <a:ext cx="8784975" cy="1224135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es-ES" altLang="es-CL" sz="2500" dirty="0" smtClean="0">
                <a:latin typeface="Arial" charset="0"/>
                <a:cs typeface="Times New Roman" pitchFamily="18" charset="0"/>
              </a:rPr>
              <a:t>Usamos este </a:t>
            </a:r>
            <a:r>
              <a:rPr lang="es-ES" altLang="es-CL" sz="2500" b="1" i="1" dirty="0" smtClean="0">
                <a:latin typeface="Arial" charset="0"/>
                <a:cs typeface="Times New Roman" pitchFamily="18" charset="0"/>
              </a:rPr>
              <a:t>Tablero</a:t>
            </a:r>
            <a:r>
              <a:rPr lang="es-ES" altLang="es-CL" sz="2500" dirty="0" smtClean="0">
                <a:latin typeface="Arial" charset="0"/>
                <a:cs typeface="Times New Roman" pitchFamily="18" charset="0"/>
              </a:rPr>
              <a:t> para </a:t>
            </a:r>
            <a:r>
              <a:rPr lang="es-ES" altLang="es-CL" sz="2500" b="1" i="1" dirty="0" smtClean="0">
                <a:latin typeface="Arial" charset="0"/>
                <a:cs typeface="Times New Roman" pitchFamily="18" charset="0"/>
              </a:rPr>
              <a:t>construir un entendimiento compartido </a:t>
            </a:r>
            <a:r>
              <a:rPr lang="es-ES" altLang="es-CL" sz="2500" dirty="0">
                <a:latin typeface="Arial" charset="0"/>
                <a:cs typeface="Times New Roman" pitchFamily="18" charset="0"/>
              </a:rPr>
              <a:t>entre desarrolladores, clientes y usuarios, acerca de los </a:t>
            </a:r>
            <a:r>
              <a:rPr lang="es-ES" altLang="es-CL" sz="2500" b="1" i="1" u="sng" dirty="0">
                <a:latin typeface="Arial" charset="0"/>
                <a:cs typeface="Times New Roman" pitchFamily="18" charset="0"/>
              </a:rPr>
              <a:t>Aspectos Claves del </a:t>
            </a:r>
            <a:r>
              <a:rPr lang="es-ES" altLang="es-CL" sz="2500" b="1" i="1" u="sng" dirty="0" smtClean="0">
                <a:latin typeface="Arial" charset="0"/>
                <a:cs typeface="Times New Roman" pitchFamily="18" charset="0"/>
              </a:rPr>
              <a:t>Producto</a:t>
            </a:r>
            <a:r>
              <a:rPr lang="es-ES" altLang="es-CL" sz="1900" i="1" u="sng" dirty="0" smtClean="0">
                <a:latin typeface="Arial" charset="0"/>
                <a:cs typeface="Times New Roman" pitchFamily="18" charset="0"/>
              </a:rPr>
              <a:t> (no del proyecto)</a:t>
            </a:r>
            <a:r>
              <a:rPr lang="es-ES" altLang="es-CL" sz="1900" dirty="0" smtClean="0">
                <a:latin typeface="Arial" charset="0"/>
                <a:cs typeface="Times New Roman" pitchFamily="18" charset="0"/>
              </a:rPr>
              <a:t>.</a:t>
            </a:r>
            <a:endParaRPr lang="es-ES" altLang="es-CL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492896"/>
            <a:ext cx="6497761" cy="426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7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865313"/>
            <a:ext cx="8563744" cy="2087562"/>
          </a:xfrm>
        </p:spPr>
        <p:txBody>
          <a:bodyPr/>
          <a:lstStyle/>
          <a:p>
            <a:pPr algn="ctr"/>
            <a:r>
              <a:rPr lang="en-GB" sz="6600" b="1" dirty="0"/>
              <a:t>Concepción de la </a:t>
            </a:r>
            <a:r>
              <a:rPr lang="en-GB" sz="6600" b="1" dirty="0" err="1"/>
              <a:t>Solución</a:t>
            </a:r>
            <a:r>
              <a:rPr lang="en-GB" sz="6600" b="1" dirty="0"/>
              <a:t> ---</a:t>
            </a:r>
            <a:br>
              <a:rPr lang="en-GB" sz="6600" b="1" dirty="0"/>
            </a:br>
            <a:r>
              <a:rPr lang="en-GB" sz="6600" b="1" dirty="0" err="1"/>
              <a:t>Ejemplo</a:t>
            </a:r>
            <a:r>
              <a:rPr lang="en-GB" sz="6600" b="1" dirty="0"/>
              <a:t>: </a:t>
            </a:r>
            <a:r>
              <a:rPr lang="en-GB" sz="6600" b="1" dirty="0" smtClean="0"/>
              <a:t>Un </a:t>
            </a:r>
            <a:r>
              <a:rPr lang="en-GB" sz="6600" dirty="0" smtClean="0"/>
              <a:t>Portal </a:t>
            </a:r>
            <a:r>
              <a:rPr lang="en-GB" sz="6600" dirty="0"/>
              <a:t>de </a:t>
            </a:r>
            <a:r>
              <a:rPr lang="en-GB" sz="6600" dirty="0" smtClean="0"/>
              <a:t>Ventas de </a:t>
            </a:r>
            <a:r>
              <a:rPr lang="en-GB" sz="6600" dirty="0" err="1" smtClean="0"/>
              <a:t>Productos</a:t>
            </a:r>
            <a:endParaRPr lang="en-US" altLang="es-CL" sz="6600" dirty="0" smtClean="0">
              <a:latin typeface="Arial" panose="020B0604020202020204" pitchFamily="34" charset="0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9594" y="4581128"/>
            <a:ext cx="6400800" cy="1124347"/>
          </a:xfrm>
        </p:spPr>
        <p:txBody>
          <a:bodyPr/>
          <a:lstStyle/>
          <a:p>
            <a:pPr algn="ctr" eaLnBrk="1" hangingPunct="1"/>
            <a:r>
              <a:rPr lang="en-US" altLang="es-CL" dirty="0" smtClean="0">
                <a:latin typeface="Arial" panose="020B0604020202020204" pitchFamily="34" charset="0"/>
              </a:rPr>
              <a:t>Sergio F. Ochoa </a:t>
            </a:r>
          </a:p>
          <a:p>
            <a:pPr algn="ctr" eaLnBrk="1" hangingPunct="1"/>
            <a:r>
              <a:rPr lang="en-US" altLang="es-CL" dirty="0" smtClean="0">
                <a:latin typeface="Arial" panose="020B0604020202020204" pitchFamily="34" charset="0"/>
                <a:hlinkClick r:id="rId3"/>
              </a:rPr>
              <a:t>sochoa@dcc.uchile.cl</a:t>
            </a:r>
            <a:r>
              <a:rPr lang="en-US" altLang="es-CL" dirty="0" smtClean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98C971-6D61-4247-B93C-40BD19D65169}" type="slidenum">
              <a:rPr lang="es-ES" altLang="es-CL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s-ES" altLang="es-CL" sz="1400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475656" y="6065838"/>
            <a:ext cx="6400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s-CL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Beauchef</a:t>
            </a:r>
            <a:r>
              <a:rPr lang="en-US" altLang="es-CL" sz="1600" dirty="0">
                <a:solidFill>
                  <a:schemeClr val="bg1"/>
                </a:solidFill>
                <a:latin typeface="Arial" panose="020B0604020202020204" pitchFamily="34" charset="0"/>
              </a:rPr>
              <a:t> 851, 3º </a:t>
            </a:r>
            <a:r>
              <a:rPr lang="en-US" altLang="es-CL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Piso</a:t>
            </a:r>
            <a:r>
              <a:rPr lang="en-US" altLang="es-CL" sz="1600" dirty="0">
                <a:solidFill>
                  <a:schemeClr val="bg1"/>
                </a:solidFill>
                <a:latin typeface="Arial" panose="020B0604020202020204" pitchFamily="34" charset="0"/>
              </a:rPr>
              <a:t>, Santiago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s-CL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Teléfonos</a:t>
            </a:r>
            <a:r>
              <a:rPr lang="en-US" altLang="es-CL" sz="1600" dirty="0">
                <a:solidFill>
                  <a:schemeClr val="bg1"/>
                </a:solidFill>
                <a:latin typeface="Arial" panose="020B0604020202020204" pitchFamily="34" charset="0"/>
              </a:rPr>
              <a:t>: (56 22) </a:t>
            </a:r>
            <a:r>
              <a:rPr lang="en-US" altLang="es-CL" sz="1600" dirty="0" smtClean="0">
                <a:solidFill>
                  <a:schemeClr val="bg1"/>
                </a:solidFill>
                <a:latin typeface="Arial" panose="020B0604020202020204" pitchFamily="34" charset="0"/>
              </a:rPr>
              <a:t>9784879</a:t>
            </a:r>
            <a:endParaRPr lang="en-US" altLang="es-CL" sz="1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3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473"/>
            <a:ext cx="8778195" cy="720080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CL" sz="4400" dirty="0" smtClean="0">
                <a:latin typeface="Arial" charset="0"/>
              </a:rPr>
              <a:t>El Tablero Mapea a la Arq. del </a:t>
            </a:r>
            <a:r>
              <a:rPr lang="es-ES" altLang="es-CL" sz="4400" dirty="0" err="1" smtClean="0">
                <a:latin typeface="Arial" charset="0"/>
              </a:rPr>
              <a:t>Prod</a:t>
            </a:r>
            <a:r>
              <a:rPr lang="es-ES" altLang="es-CL" sz="4400" dirty="0" smtClean="0">
                <a:latin typeface="Arial" charset="0"/>
              </a:rPr>
              <a:t>.</a:t>
            </a:r>
            <a:endParaRPr lang="es-ES" altLang="es-CL" sz="4400" dirty="0">
              <a:latin typeface="Arial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4488557" y="5345832"/>
            <a:ext cx="4629497" cy="1512168"/>
            <a:chOff x="1885814" y="2780928"/>
            <a:chExt cx="5347456" cy="1872208"/>
          </a:xfrm>
        </p:grpSpPr>
        <p:sp>
          <p:nvSpPr>
            <p:cNvPr id="2" name="Rectángulo 1"/>
            <p:cNvSpPr/>
            <p:nvPr/>
          </p:nvSpPr>
          <p:spPr bwMode="auto">
            <a:xfrm>
              <a:off x="1885814" y="2780928"/>
              <a:ext cx="5328592" cy="545713"/>
            </a:xfrm>
            <a:prstGeom prst="rect">
              <a:avLst/>
            </a:prstGeom>
            <a:solidFill>
              <a:srgbClr val="92CE7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s-CL" dirty="0">
                  <a:latin typeface="Arial" panose="020B0604020202020204" pitchFamily="34" charset="0"/>
                  <a:cs typeface="Arial" panose="020B0604020202020204" pitchFamily="34" charset="0"/>
                </a:rPr>
                <a:t>Capa 3: Interfaces de Usuario</a:t>
              </a:r>
            </a:p>
          </p:txBody>
        </p:sp>
        <p:sp>
          <p:nvSpPr>
            <p:cNvPr id="5" name="Rectángulo 4"/>
            <p:cNvSpPr/>
            <p:nvPr/>
          </p:nvSpPr>
          <p:spPr bwMode="auto">
            <a:xfrm>
              <a:off x="1885814" y="3398650"/>
              <a:ext cx="5328592" cy="6784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s-CL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40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Capa </a:t>
              </a:r>
              <a:r>
                <a:rPr kumimoji="0" lang="es-CL" sz="140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2: </a:t>
              </a:r>
              <a:r>
                <a:rPr kumimoji="0" lang="es-CL" sz="140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Lógica de </a:t>
              </a:r>
              <a:r>
                <a:rPr kumimoji="0" lang="es-CL" sz="140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Negocio</a:t>
              </a:r>
              <a:endParaRPr kumimoji="0" lang="es-CL" sz="140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ángulo 5"/>
            <p:cNvSpPr/>
            <p:nvPr/>
          </p:nvSpPr>
          <p:spPr bwMode="auto">
            <a:xfrm>
              <a:off x="1904678" y="4149080"/>
              <a:ext cx="5328592" cy="504056"/>
            </a:xfrm>
            <a:prstGeom prst="rect">
              <a:avLst/>
            </a:prstGeom>
            <a:solidFill>
              <a:srgbClr val="9FE6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dirty="0">
                  <a:latin typeface="Arial" panose="020B0604020202020204" pitchFamily="34" charset="0"/>
                  <a:cs typeface="Arial" panose="020B0604020202020204" pitchFamily="34" charset="0"/>
                </a:rPr>
                <a:t>Capa 1: </a:t>
              </a:r>
              <a:r>
                <a:rPr kumimoji="0" lang="es-CL" b="0" i="0" u="none" strike="noStrike" cap="none" normalizeH="0" baseline="0" dirty="0">
                  <a:ln>
                    <a:noFill/>
                  </a:ln>
                  <a:solidFill>
                    <a:srgbClr val="000066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Espacio de Datos</a:t>
              </a:r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809248"/>
            <a:ext cx="6912768" cy="435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409" y="188640"/>
            <a:ext cx="8496943" cy="111987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>Proceso a Seguir para Concebir una Solución</a:t>
            </a:r>
            <a:r>
              <a:rPr lang="es-CL" dirty="0" smtClean="0"/>
              <a:t> (en este orden):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628800"/>
            <a:ext cx="8496944" cy="518457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Identificar el Contexto </a:t>
            </a:r>
            <a:r>
              <a:rPr lang="es-CL" sz="1800" dirty="0" smtClean="0"/>
              <a:t>(organización y proceso de negocio a abordar).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Definir el Problema/Oportunidad de Negocio y/o Técnico a Abordar </a:t>
            </a:r>
            <a:r>
              <a:rPr lang="es-CL" sz="1800" dirty="0" smtClean="0"/>
              <a:t>(necesidades/dolores que genera la situación actual).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Definir los Perfiles de Usuario a Soportar en la Solución </a:t>
            </a:r>
            <a:r>
              <a:rPr lang="es-CL" sz="1800" dirty="0" smtClean="0"/>
              <a:t>(usuarios directos</a:t>
            </a:r>
            <a:r>
              <a:rPr lang="es-CL" sz="1800" dirty="0"/>
              <a:t>, indirectos y proveedores de servicios)</a:t>
            </a:r>
            <a:r>
              <a:rPr lang="es-CL" dirty="0"/>
              <a:t>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Identificar los </a:t>
            </a:r>
            <a:r>
              <a:rPr lang="es-CL" u="sng" dirty="0" smtClean="0"/>
              <a:t>Principales</a:t>
            </a:r>
            <a:r>
              <a:rPr lang="es-CL" dirty="0" smtClean="0"/>
              <a:t> Requisitos </a:t>
            </a:r>
            <a:r>
              <a:rPr lang="es-CL" dirty="0"/>
              <a:t>de la </a:t>
            </a:r>
            <a:r>
              <a:rPr lang="es-CL" dirty="0" smtClean="0"/>
              <a:t>Solución </a:t>
            </a:r>
            <a:r>
              <a:rPr lang="es-CL" sz="1800" dirty="0" smtClean="0"/>
              <a:t>(RF y </a:t>
            </a:r>
            <a:r>
              <a:rPr lang="es-CL" sz="1800" dirty="0" err="1" smtClean="0"/>
              <a:t>RNF</a:t>
            </a:r>
            <a:r>
              <a:rPr lang="es-CL" sz="1800" dirty="0" smtClean="0"/>
              <a:t>).</a:t>
            </a:r>
            <a:endParaRPr lang="es-CL" sz="1800" dirty="0"/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Definir la Arquitectura del Sistema </a:t>
            </a:r>
            <a:r>
              <a:rPr lang="es-CL" sz="1800" dirty="0"/>
              <a:t>(lo más terminada posible).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Definir el Modelo </a:t>
            </a:r>
            <a:r>
              <a:rPr lang="es-CL" dirty="0"/>
              <a:t>de Datos </a:t>
            </a:r>
            <a:r>
              <a:rPr lang="es-CL" sz="1800" dirty="0"/>
              <a:t>(lo más </a:t>
            </a:r>
            <a:r>
              <a:rPr lang="es-CL" sz="1800" dirty="0" smtClean="0"/>
              <a:t>terminado </a:t>
            </a:r>
            <a:r>
              <a:rPr lang="es-CL" sz="1800" dirty="0"/>
              <a:t>posible).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Diseñar las Principales </a:t>
            </a:r>
            <a:r>
              <a:rPr lang="es-CL" dirty="0"/>
              <a:t>Interfaces de </a:t>
            </a:r>
            <a:r>
              <a:rPr lang="es-CL" dirty="0" smtClean="0"/>
              <a:t>Usuario y Notificaciones.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s-CL" dirty="0" smtClean="0"/>
              <a:t>Crear el Tablero del Producto </a:t>
            </a:r>
            <a:r>
              <a:rPr lang="es-CL" sz="1800" dirty="0" smtClean="0"/>
              <a:t>(sintetiza e integra gran parte de las solución a construir), </a:t>
            </a:r>
            <a:r>
              <a:rPr lang="es-CL" dirty="0"/>
              <a:t>y discutirlo/refinarlo con los </a:t>
            </a:r>
            <a:r>
              <a:rPr lang="es-CL" dirty="0" err="1"/>
              <a:t>stakeholders</a:t>
            </a:r>
            <a:r>
              <a:rPr lang="es-C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34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"/>
            <a:ext cx="7770813" cy="908720"/>
          </a:xfrm>
        </p:spPr>
        <p:txBody>
          <a:bodyPr/>
          <a:lstStyle/>
          <a:p>
            <a:r>
              <a:rPr lang="es-CL" dirty="0"/>
              <a:t>Ejercicio - Ejemplo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36712"/>
            <a:ext cx="8569077" cy="15841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err="1"/>
              <a:t>Concebir</a:t>
            </a:r>
            <a:r>
              <a:rPr lang="en-US" dirty="0"/>
              <a:t> </a:t>
            </a:r>
            <a:r>
              <a:rPr lang="en-US" dirty="0" smtClean="0"/>
              <a:t>un</a:t>
            </a:r>
            <a:r>
              <a:rPr lang="en-US" b="1" dirty="0" smtClean="0"/>
              <a:t> Portal </a:t>
            </a:r>
            <a:r>
              <a:rPr lang="en-US" b="1" dirty="0"/>
              <a:t>Web que </a:t>
            </a:r>
            <a:r>
              <a:rPr lang="en-US" b="1" dirty="0" err="1"/>
              <a:t>permita</a:t>
            </a:r>
            <a:r>
              <a:rPr lang="en-US" b="1" dirty="0"/>
              <a:t> vender </a:t>
            </a:r>
            <a:r>
              <a:rPr lang="en-US" b="1" dirty="0" err="1"/>
              <a:t>productos</a:t>
            </a:r>
            <a:r>
              <a:rPr lang="en-US" b="1" dirty="0"/>
              <a:t> de </a:t>
            </a:r>
            <a:r>
              <a:rPr lang="en-US" b="1" dirty="0" err="1"/>
              <a:t>tres</a:t>
            </a:r>
            <a:r>
              <a:rPr lang="en-US" b="1" dirty="0"/>
              <a:t> </a:t>
            </a:r>
            <a:r>
              <a:rPr lang="en-US" b="1" dirty="0" err="1"/>
              <a:t>Multitiendas</a:t>
            </a:r>
            <a:r>
              <a:rPr lang="en-US" sz="1800" dirty="0"/>
              <a:t> (</a:t>
            </a:r>
            <a:r>
              <a:rPr lang="en-US" sz="1800" dirty="0" smtClean="0"/>
              <a:t>leer </a:t>
            </a:r>
            <a:r>
              <a:rPr lang="en-US" sz="1800" dirty="0" err="1"/>
              <a:t>cuidadosamente</a:t>
            </a:r>
            <a:r>
              <a:rPr lang="en-US" sz="1800" dirty="0"/>
              <a:t> el </a:t>
            </a:r>
            <a:r>
              <a:rPr lang="en-US" sz="1800" dirty="0" err="1"/>
              <a:t>enunciado</a:t>
            </a:r>
            <a:r>
              <a:rPr lang="en-US" sz="1800" dirty="0"/>
              <a:t>… Este </a:t>
            </a:r>
            <a:r>
              <a:rPr lang="en-US" sz="1800" dirty="0" err="1"/>
              <a:t>ejemplo</a:t>
            </a:r>
            <a:r>
              <a:rPr lang="en-US" sz="1800" dirty="0"/>
              <a:t> </a:t>
            </a:r>
            <a:r>
              <a:rPr lang="en-US" sz="1800" dirty="0" err="1"/>
              <a:t>es</a:t>
            </a:r>
            <a:r>
              <a:rPr lang="en-US" sz="1800" dirty="0"/>
              <a:t> </a:t>
            </a:r>
            <a:r>
              <a:rPr lang="en-US" sz="1800" dirty="0" err="1"/>
              <a:t>ficticio</a:t>
            </a:r>
            <a:r>
              <a:rPr lang="en-US" sz="1800" dirty="0"/>
              <a:t> y </a:t>
            </a:r>
            <a:r>
              <a:rPr lang="en-US" sz="1800" dirty="0" err="1"/>
              <a:t>está</a:t>
            </a:r>
            <a:r>
              <a:rPr lang="en-US" sz="1800" dirty="0"/>
              <a:t> </a:t>
            </a:r>
            <a:r>
              <a:rPr lang="en-US" sz="1800" dirty="0" err="1"/>
              <a:t>descrito</a:t>
            </a:r>
            <a:r>
              <a:rPr lang="en-US" sz="1800" dirty="0"/>
              <a:t> </a:t>
            </a:r>
            <a:r>
              <a:rPr lang="en-US" sz="1800" dirty="0" err="1"/>
              <a:t>sólo</a:t>
            </a:r>
            <a:r>
              <a:rPr lang="en-US" sz="1800" dirty="0"/>
              <a:t> con fines </a:t>
            </a:r>
            <a:r>
              <a:rPr lang="en-US" sz="1800" dirty="0" err="1"/>
              <a:t>educativos</a:t>
            </a:r>
            <a:r>
              <a:rPr lang="en-US" sz="1800" dirty="0"/>
              <a:t>).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686" y="2219325"/>
            <a:ext cx="4752628" cy="452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714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676456" cy="1141413"/>
          </a:xfrm>
        </p:spPr>
        <p:txBody>
          <a:bodyPr>
            <a:normAutofit/>
          </a:bodyPr>
          <a:lstStyle/>
          <a:p>
            <a:r>
              <a:rPr lang="es-CL" dirty="0" smtClean="0"/>
              <a:t>Contexto </a:t>
            </a:r>
            <a:r>
              <a:rPr lang="es-CL" dirty="0"/>
              <a:t>General del Proyecto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268760"/>
            <a:ext cx="8206680" cy="54006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s-ES_tradnl" i="1" dirty="0" err="1"/>
              <a:t>ChileVentas</a:t>
            </a:r>
            <a:r>
              <a:rPr lang="es-ES_tradnl" dirty="0"/>
              <a:t> es una </a:t>
            </a:r>
            <a:r>
              <a:rPr lang="es-ES_tradnl" u="sng" dirty="0"/>
              <a:t>empresa nueva </a:t>
            </a:r>
            <a:r>
              <a:rPr lang="es-ES_tradnl" u="sng" dirty="0" smtClean="0"/>
              <a:t>(no hay as-</a:t>
            </a:r>
            <a:r>
              <a:rPr lang="es-ES_tradnl" u="sng" dirty="0" err="1" smtClean="0"/>
              <a:t>is</a:t>
            </a:r>
            <a:r>
              <a:rPr lang="es-ES_tradnl" u="sng" dirty="0" smtClean="0"/>
              <a:t>) </a:t>
            </a:r>
            <a:r>
              <a:rPr lang="es-ES_tradnl" dirty="0" smtClean="0"/>
              <a:t>del </a:t>
            </a:r>
            <a:r>
              <a:rPr lang="es-ES_tradnl" dirty="0"/>
              <a:t>holding </a:t>
            </a:r>
            <a:r>
              <a:rPr lang="es-ES_tradnl" i="1" dirty="0" err="1"/>
              <a:t>Groupon</a:t>
            </a:r>
            <a:r>
              <a:rPr lang="es-ES_tradnl" dirty="0"/>
              <a:t>, conocido por vender productos a precios rebajados.</a:t>
            </a:r>
          </a:p>
          <a:p>
            <a:pPr>
              <a:spcBef>
                <a:spcPts val="2400"/>
              </a:spcBef>
            </a:pPr>
            <a:r>
              <a:rPr lang="es-ES_tradnl" dirty="0" err="1"/>
              <a:t>Groupon</a:t>
            </a:r>
            <a:r>
              <a:rPr lang="es-ES_tradnl" dirty="0"/>
              <a:t> tiene:</a:t>
            </a:r>
          </a:p>
          <a:p>
            <a:pPr lvl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Amplia experiencia en ventas.</a:t>
            </a:r>
          </a:p>
          <a:p>
            <a:pPr lvl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Una cartera de clientes y proveedores.</a:t>
            </a:r>
          </a:p>
          <a:p>
            <a:pPr lvl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Prestigio entre la gente (la gente les cree).</a:t>
            </a:r>
            <a:endParaRPr lang="es-CL" dirty="0"/>
          </a:p>
          <a:p>
            <a:pPr lvl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Procesos y logística aceitada </a:t>
            </a:r>
            <a:r>
              <a:rPr lang="es-ES_tradnl" dirty="0" smtClean="0"/>
              <a:t>para llevar </a:t>
            </a:r>
            <a:r>
              <a:rPr lang="es-ES_tradnl" dirty="0"/>
              <a:t>a cabo la venta y el despacho de artículos.</a:t>
            </a:r>
          </a:p>
          <a:p>
            <a:pPr lvl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s-ES_tradnl" dirty="0"/>
              <a:t>La gente que dirigirá </a:t>
            </a:r>
            <a:r>
              <a:rPr lang="es-ES_tradnl" dirty="0" err="1"/>
              <a:t>ChileVentas</a:t>
            </a:r>
            <a:r>
              <a:rPr lang="es-ES_tradnl" dirty="0"/>
              <a:t> serán transferidos desde </a:t>
            </a:r>
            <a:r>
              <a:rPr lang="es-ES_tradnl" dirty="0" err="1"/>
              <a:t>Groupon</a:t>
            </a:r>
            <a:r>
              <a:rPr lang="es-ES_tradnl" dirty="0"/>
              <a:t> (será gente con experiencia en el rubro).</a:t>
            </a:r>
          </a:p>
        </p:txBody>
      </p:sp>
    </p:spTree>
    <p:extLst>
      <p:ext uri="{BB962C8B-B14F-4D97-AF65-F5344CB8AC3E}">
        <p14:creationId xmlns:p14="http://schemas.microsoft.com/office/powerpoint/2010/main" val="205940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116632"/>
            <a:ext cx="9073008" cy="1141413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Contexto: Escenario </a:t>
            </a:r>
            <a:r>
              <a:rPr lang="es-CL" dirty="0"/>
              <a:t>de Físico Asociado al Sistema de </a:t>
            </a:r>
            <a:r>
              <a:rPr lang="es-CL" dirty="0" smtClean="0"/>
              <a:t>Ventas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69824" y="1931293"/>
            <a:ext cx="6443662" cy="576064"/>
          </a:xfrm>
        </p:spPr>
        <p:txBody>
          <a:bodyPr/>
          <a:lstStyle/>
          <a:p>
            <a:r>
              <a:rPr lang="en-US" b="1" dirty="0"/>
              <a:t>Portal </a:t>
            </a:r>
            <a:r>
              <a:rPr lang="en-US" b="1" dirty="0" smtClean="0"/>
              <a:t>de </a:t>
            </a:r>
            <a:r>
              <a:rPr lang="en-US" b="1" dirty="0" err="1" smtClean="0"/>
              <a:t>ventas</a:t>
            </a:r>
            <a:r>
              <a:rPr lang="en-US" b="1" dirty="0" smtClean="0"/>
              <a:t> de </a:t>
            </a:r>
            <a:r>
              <a:rPr lang="en-US" b="1" dirty="0" err="1" smtClean="0"/>
              <a:t>productos</a:t>
            </a:r>
            <a:r>
              <a:rPr lang="en-US" b="1" dirty="0" smtClean="0"/>
              <a:t>: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107950" y="2801938"/>
          <a:ext cx="9144000" cy="372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Visio" r:id="rId4" imgW="7708773" imgH="3136900" progId="Visio.Drawing.11">
                  <p:embed/>
                </p:oleObj>
              </mc:Choice>
              <mc:Fallback>
                <p:oleObj name="Visio" r:id="rId4" imgW="7708773" imgH="3136900" progId="Visio.Drawing.11">
                  <p:embed/>
                  <p:pic>
                    <p:nvPicPr>
                      <p:cNvPr id="10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2801938"/>
                        <a:ext cx="9144000" cy="3722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98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6525" y="44624"/>
            <a:ext cx="7770813" cy="936625"/>
          </a:xfrm>
        </p:spPr>
        <p:txBody>
          <a:bodyPr>
            <a:normAutofit/>
          </a:bodyPr>
          <a:lstStyle/>
          <a:p>
            <a:r>
              <a:rPr lang="en-US" dirty="0" err="1" smtClean="0"/>
              <a:t>Contexto</a:t>
            </a:r>
            <a:r>
              <a:rPr lang="en-US" dirty="0" smtClean="0"/>
              <a:t>: </a:t>
            </a:r>
            <a:r>
              <a:rPr lang="en-US" dirty="0" err="1" smtClean="0"/>
              <a:t>Proceso</a:t>
            </a:r>
            <a:r>
              <a:rPr lang="en-US" dirty="0" smtClean="0"/>
              <a:t> a </a:t>
            </a:r>
            <a:r>
              <a:rPr lang="en-US" dirty="0" err="1" smtClean="0"/>
              <a:t>Apoyar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148" y="1196752"/>
            <a:ext cx="7796972" cy="576064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3200" b="1" dirty="0" smtClean="0">
                <a:latin typeface="Arial" charset="0"/>
              </a:rPr>
              <a:t>Proceso de ventas </a:t>
            </a:r>
            <a:r>
              <a:rPr lang="es-ES" sz="3200" b="1" dirty="0">
                <a:latin typeface="Arial" charset="0"/>
              </a:rPr>
              <a:t>por Internet: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EBECA5-FAC5-4BCE-BBE8-06B8F1545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36" y="2154384"/>
            <a:ext cx="8711952" cy="454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a">
  <a:themeElements>
    <a:clrScheme name="Metropolitana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Metrópoli</Template>
  <TotalTime>8860</TotalTime>
  <Words>1261</Words>
  <Application>Microsoft Office PowerPoint</Application>
  <PresentationFormat>Presentación en pantalla (4:3)</PresentationFormat>
  <Paragraphs>139</Paragraphs>
  <Slides>30</Slides>
  <Notes>22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Calibri Light</vt:lpstr>
      <vt:lpstr>Times New Roman</vt:lpstr>
      <vt:lpstr>Metropolitana</vt:lpstr>
      <vt:lpstr>Visio</vt:lpstr>
      <vt:lpstr>Bitmap Image</vt:lpstr>
      <vt:lpstr>Concepción de la Solución --- Ejemplo: Un Portal de Ventas de Productos</vt:lpstr>
      <vt:lpstr>Concepción de la Solución</vt:lpstr>
      <vt:lpstr>Concepción de la Solución</vt:lpstr>
      <vt:lpstr>El Tablero Mapea a la Arq. del Prod.</vt:lpstr>
      <vt:lpstr>Proceso a Seguir para Concebir una Solución (en este orden):</vt:lpstr>
      <vt:lpstr>Ejercicio - Ejemplo</vt:lpstr>
      <vt:lpstr>Contexto General del Proyecto</vt:lpstr>
      <vt:lpstr>Contexto: Escenario de Físico Asociado al Sistema de Ventas</vt:lpstr>
      <vt:lpstr>Contexto: Proceso a Apoyar</vt:lpstr>
      <vt:lpstr>Problema u Oportunidad</vt:lpstr>
      <vt:lpstr>Usuarios y Proveedores de Servicios</vt:lpstr>
      <vt:lpstr>Proceso General para Concebir una Solución…</vt:lpstr>
      <vt:lpstr>Definición de Requisitos de Usuario</vt:lpstr>
      <vt:lpstr>Definición de Requisitos de Usuario</vt:lpstr>
      <vt:lpstr>Definición de Requisitos de Usuario</vt:lpstr>
      <vt:lpstr>Definición de Requisitos de Usuario</vt:lpstr>
      <vt:lpstr>Arquitectura del Ambiente Operacional</vt:lpstr>
      <vt:lpstr>Arquitectura del Ecosistema de Software (es también ambiente operacional)</vt:lpstr>
      <vt:lpstr>Arquitectura de la Solución (en nuestro caso son 3 o 4 capas)</vt:lpstr>
      <vt:lpstr>Modelo de Datos</vt:lpstr>
      <vt:lpstr>¿Cómo hago para diseñar las principales interfaces de usuario a partir de lo ya definido?</vt:lpstr>
      <vt:lpstr>Diseño Detallado: Sistema de Ventas</vt:lpstr>
      <vt:lpstr>Diseño Detallado: SubSist. de Pedidos</vt:lpstr>
      <vt:lpstr>Diseño Detallado: SubSist. de Pedidos</vt:lpstr>
      <vt:lpstr>Interfaz de Login</vt:lpstr>
      <vt:lpstr>Interfaz del Catálogo de Productos</vt:lpstr>
      <vt:lpstr>Interfaz del Carro de Compras</vt:lpstr>
      <vt:lpstr>Definición del Alcance Inicial del Producto</vt:lpstr>
      <vt:lpstr>La Presentación de Cierre de la Etapa de Concepción debe incluir (15 min por equipo):</vt:lpstr>
      <vt:lpstr>Concepción de la Solución --- Ejemplo: Un Portal de Ventas de Productos</vt:lpstr>
    </vt:vector>
  </TitlesOfParts>
  <Company>U. de Chile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Programas de Extención</dc:title>
  <dc:creator>DCC</dc:creator>
  <cp:lastModifiedBy>S.Ochoa</cp:lastModifiedBy>
  <cp:revision>1022</cp:revision>
  <dcterms:created xsi:type="dcterms:W3CDTF">2004-12-14T23:27:42Z</dcterms:created>
  <dcterms:modified xsi:type="dcterms:W3CDTF">2024-08-29T10:43:12Z</dcterms:modified>
</cp:coreProperties>
</file>