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1602" r:id="rId2"/>
    <p:sldId id="1610" r:id="rId3"/>
    <p:sldId id="1611" r:id="rId4"/>
    <p:sldId id="1612" r:id="rId5"/>
    <p:sldId id="1615" r:id="rId6"/>
    <p:sldId id="1613" r:id="rId7"/>
    <p:sldId id="1614" r:id="rId8"/>
    <p:sldId id="1582" r:id="rId9"/>
    <p:sldId id="1583" r:id="rId10"/>
    <p:sldId id="1585" r:id="rId11"/>
    <p:sldId id="1586" r:id="rId12"/>
    <p:sldId id="1587" r:id="rId13"/>
    <p:sldId id="1588" r:id="rId14"/>
    <p:sldId id="1589" r:id="rId15"/>
    <p:sldId id="1590" r:id="rId16"/>
    <p:sldId id="1591" r:id="rId17"/>
    <p:sldId id="1592" r:id="rId18"/>
    <p:sldId id="1593" r:id="rId19"/>
    <p:sldId id="1594" r:id="rId20"/>
    <p:sldId id="1595" r:id="rId21"/>
    <p:sldId id="1596" r:id="rId22"/>
    <p:sldId id="1598" r:id="rId23"/>
    <p:sldId id="1599" r:id="rId24"/>
    <p:sldId id="1601" r:id="rId25"/>
    <p:sldId id="1605" r:id="rId26"/>
    <p:sldId id="1616" r:id="rId27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25FB49"/>
    <a:srgbClr val="2DF34E"/>
    <a:srgbClr val="FF6600"/>
    <a:srgbClr val="CC9900"/>
    <a:srgbClr val="FFCC00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9" autoAdjust="0"/>
    <p:restoredTop sz="94701" autoAdjust="0"/>
  </p:normalViewPr>
  <p:slideViewPr>
    <p:cSldViewPr>
      <p:cViewPr varScale="1">
        <p:scale>
          <a:sx n="64" d="100"/>
          <a:sy n="64" d="100"/>
        </p:scale>
        <p:origin x="303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548" y="-72"/>
      </p:cViewPr>
      <p:guideLst>
        <p:guide orient="horz" pos="2928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4.xml"/><Relationship Id="rId1" Type="http://schemas.openxmlformats.org/officeDocument/2006/relationships/slide" Target="slides/slide13.xml"/><Relationship Id="rId6" Type="http://schemas.openxmlformats.org/officeDocument/2006/relationships/slide" Target="slides/slide21.xml"/><Relationship Id="rId5" Type="http://schemas.openxmlformats.org/officeDocument/2006/relationships/slide" Target="slides/slide19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33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33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DD2BE9-81DB-47F6-98FA-9992AEFF56E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16425"/>
            <a:ext cx="54895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66A73B-17D9-48A5-95A4-84D0A2C6ECD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3E5901-85B2-47FB-9620-34224CEACEF7}" type="slidenum">
              <a:rPr lang="en-US" altLang="es-CL" smtClean="0"/>
              <a:pPr>
                <a:spcBef>
                  <a:spcPct val="0"/>
                </a:spcBef>
              </a:pPr>
              <a:t>2</a:t>
            </a:fld>
            <a:endParaRPr lang="en-US" altLang="es-CL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3106242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DBFCAD-1407-44BB-B3CA-E6383357117E}" type="slidenum">
              <a:rPr lang="en-US" altLang="es-CL" smtClean="0"/>
              <a:pPr>
                <a:spcBef>
                  <a:spcPct val="0"/>
                </a:spcBef>
              </a:pPr>
              <a:t>11</a:t>
            </a:fld>
            <a:endParaRPr lang="en-US" altLang="es-CL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4205291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B9C722-824E-4C9B-A0B0-D29E7CD2E83C}" type="slidenum">
              <a:rPr lang="en-US" altLang="es-CL" smtClean="0"/>
              <a:pPr>
                <a:spcBef>
                  <a:spcPct val="0"/>
                </a:spcBef>
              </a:pPr>
              <a:t>12</a:t>
            </a:fld>
            <a:endParaRPr lang="en-US" altLang="es-C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75761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348E19-C2A9-4A2A-9B80-8E0FC1603866}" type="slidenum">
              <a:rPr lang="en-US" altLang="es-CL" smtClean="0"/>
              <a:pPr>
                <a:spcBef>
                  <a:spcPct val="0"/>
                </a:spcBef>
              </a:pPr>
              <a:t>13</a:t>
            </a:fld>
            <a:endParaRPr lang="en-US" altLang="es-CL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851581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1B4D21-4040-41AF-A5DC-CE70F6632EC5}" type="slidenum">
              <a:rPr lang="en-US" altLang="es-CL" smtClean="0"/>
              <a:pPr>
                <a:spcBef>
                  <a:spcPct val="0"/>
                </a:spcBef>
              </a:pPr>
              <a:t>14</a:t>
            </a:fld>
            <a:endParaRPr lang="en-US" altLang="es-C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1891972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1DFC0C-6FAA-4050-B167-4BE92506036C}" type="slidenum">
              <a:rPr lang="en-US" altLang="es-CL" smtClean="0"/>
              <a:pPr>
                <a:spcBef>
                  <a:spcPct val="0"/>
                </a:spcBef>
              </a:pPr>
              <a:t>15</a:t>
            </a:fld>
            <a:endParaRPr lang="en-US" altLang="es-CL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2620821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0F4D18-1E67-4651-89A3-E185734A4FED}" type="slidenum">
              <a:rPr lang="en-US" altLang="es-CL" smtClean="0"/>
              <a:pPr>
                <a:spcBef>
                  <a:spcPct val="0"/>
                </a:spcBef>
              </a:pPr>
              <a:t>16</a:t>
            </a:fld>
            <a:endParaRPr lang="en-US" altLang="es-C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720440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EB0C7C-DACC-477F-BB3F-63480C46721F}" type="slidenum">
              <a:rPr lang="en-US" altLang="es-CL" smtClean="0"/>
              <a:pPr>
                <a:spcBef>
                  <a:spcPct val="0"/>
                </a:spcBef>
              </a:pPr>
              <a:t>17</a:t>
            </a:fld>
            <a:endParaRPr lang="en-US" altLang="es-CL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12457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788497-3581-45BF-84CB-1A26E903FB92}" type="slidenum">
              <a:rPr lang="en-US" altLang="es-CL" smtClean="0"/>
              <a:pPr>
                <a:spcBef>
                  <a:spcPct val="0"/>
                </a:spcBef>
              </a:pPr>
              <a:t>18</a:t>
            </a:fld>
            <a:endParaRPr lang="en-US" altLang="es-C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840583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44ED47-5D74-4DC5-8D0A-87A7BA791AA2}" type="slidenum">
              <a:rPr lang="en-US" altLang="es-CL" smtClean="0"/>
              <a:pPr>
                <a:spcBef>
                  <a:spcPct val="0"/>
                </a:spcBef>
              </a:pPr>
              <a:t>19</a:t>
            </a:fld>
            <a:endParaRPr lang="en-US" altLang="es-CL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952800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C4FB36-A8F9-49E1-9251-A5F2D44A2F51}" type="slidenum">
              <a:rPr lang="en-US" altLang="es-CL" smtClean="0"/>
              <a:pPr>
                <a:spcBef>
                  <a:spcPct val="0"/>
                </a:spcBef>
              </a:pPr>
              <a:t>20</a:t>
            </a:fld>
            <a:endParaRPr lang="en-US" altLang="es-C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310789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1DC1CF-6A7E-4553-9639-C1670857DDF8}" type="slidenum">
              <a:rPr lang="en-US" altLang="es-CL" smtClean="0"/>
              <a:pPr>
                <a:spcBef>
                  <a:spcPct val="0"/>
                </a:spcBef>
              </a:pPr>
              <a:t>3</a:t>
            </a:fld>
            <a:endParaRPr lang="en-US" altLang="es-CL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257267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451BB8-E866-47E0-979B-4C1F311DBB93}" type="slidenum">
              <a:rPr lang="en-US" altLang="es-CL" smtClean="0"/>
              <a:pPr>
                <a:spcBef>
                  <a:spcPct val="0"/>
                </a:spcBef>
              </a:pPr>
              <a:t>21</a:t>
            </a:fld>
            <a:endParaRPr lang="en-US" altLang="es-C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1433836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F67C9B-F2A5-4E1B-A8DE-9C76BA124FD9}" type="slidenum">
              <a:rPr lang="en-US" altLang="es-CL" smtClean="0"/>
              <a:pPr>
                <a:spcBef>
                  <a:spcPct val="0"/>
                </a:spcBef>
              </a:pPr>
              <a:t>25</a:t>
            </a:fld>
            <a:endParaRPr lang="en-US" altLang="es-CL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307837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97A097-3760-4864-B045-22507F7C5B3E}" type="slidenum">
              <a:rPr lang="en-US" altLang="es-CL" smtClean="0"/>
              <a:pPr>
                <a:spcBef>
                  <a:spcPct val="0"/>
                </a:spcBef>
              </a:pPr>
              <a:t>4</a:t>
            </a:fld>
            <a:endParaRPr lang="en-US" altLang="es-CL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2440073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552747-E521-4F36-B963-9CB0EE5D5788}" type="slidenum">
              <a:rPr lang="en-US" altLang="es-CL" smtClean="0"/>
              <a:pPr>
                <a:spcBef>
                  <a:spcPct val="0"/>
                </a:spcBef>
              </a:pPr>
              <a:t>5</a:t>
            </a:fld>
            <a:endParaRPr lang="en-US" altLang="es-C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64370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13F951-73FD-4EF1-AFE4-02CA4D4DD0C7}" type="slidenum">
              <a:rPr lang="en-US" altLang="es-CL" smtClean="0"/>
              <a:pPr>
                <a:spcBef>
                  <a:spcPct val="0"/>
                </a:spcBef>
              </a:pPr>
              <a:t>6</a:t>
            </a:fld>
            <a:endParaRPr lang="en-US" altLang="es-C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298186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149FF4-C3A3-44AC-9A22-CA4257501275}" type="slidenum">
              <a:rPr lang="en-US" altLang="es-CL" smtClean="0"/>
              <a:pPr>
                <a:spcBef>
                  <a:spcPct val="0"/>
                </a:spcBef>
              </a:pPr>
              <a:t>7</a:t>
            </a:fld>
            <a:endParaRPr lang="en-US" altLang="es-C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136557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552747-E521-4F36-B963-9CB0EE5D5788}" type="slidenum">
              <a:rPr lang="en-US" altLang="es-CL" smtClean="0"/>
              <a:pPr>
                <a:spcBef>
                  <a:spcPct val="0"/>
                </a:spcBef>
              </a:pPr>
              <a:t>8</a:t>
            </a:fld>
            <a:endParaRPr lang="en-US" altLang="es-C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4165854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468080-A61C-4D05-AEC7-77068C5F5E29}" type="slidenum">
              <a:rPr lang="en-US" altLang="es-CL" smtClean="0"/>
              <a:pPr>
                <a:spcBef>
                  <a:spcPct val="0"/>
                </a:spcBef>
              </a:pPr>
              <a:t>9</a:t>
            </a:fld>
            <a:endParaRPr lang="en-US" altLang="es-CL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3943133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96B1C2-2760-4115-B19D-1C410559F983}" type="slidenum">
              <a:rPr lang="en-US" altLang="es-CL" smtClean="0"/>
              <a:pPr>
                <a:spcBef>
                  <a:spcPct val="0"/>
                </a:spcBef>
              </a:pPr>
              <a:t>10</a:t>
            </a:fld>
            <a:endParaRPr lang="en-US" altLang="es-CL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303602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270DA66F-4AC4-4E6D-9CA8-00D8DAAB5CA1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10749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DA66F-4AC4-4E6D-9CA8-00D8DAAB5CA1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0530589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DA66F-4AC4-4E6D-9CA8-00D8DAAB5CA1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164088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DA66F-4AC4-4E6D-9CA8-00D8DAAB5CA1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42660016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DA66F-4AC4-4E6D-9CA8-00D8DAAB5CA1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5154847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DA66F-4AC4-4E6D-9CA8-00D8DAAB5CA1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43302843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DA66F-4AC4-4E6D-9CA8-00D8DAAB5CA1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916688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DA66F-4AC4-4E6D-9CA8-00D8DAAB5CA1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0601719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DA66F-4AC4-4E6D-9CA8-00D8DAAB5CA1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43762345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270DA66F-4AC4-4E6D-9CA8-00D8DAAB5CA1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1686706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270DA66F-4AC4-4E6D-9CA8-00D8DAAB5CA1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20044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70DA66F-4AC4-4E6D-9CA8-00D8DAAB5CA1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01402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735" y="2636912"/>
            <a:ext cx="8784530" cy="2304256"/>
          </a:xfrm>
        </p:spPr>
        <p:txBody>
          <a:bodyPr/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CL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de Riesgos </a:t>
            </a:r>
            <a:br>
              <a:rPr lang="es-CL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(en un proyecto de software)</a:t>
            </a:r>
            <a:endParaRPr lang="es-CL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395536" y="5085184"/>
            <a:ext cx="8248650" cy="157523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C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L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Sergio F. Ochoa</a:t>
            </a:r>
          </a:p>
          <a:p>
            <a:pPr algn="ctr" fontAlgn="auto">
              <a:spcAft>
                <a:spcPts val="0"/>
              </a:spcAft>
              <a:defRPr/>
            </a:pPr>
            <a:endParaRPr lang="es-419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L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3954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s-CL" altLang="en-US" sz="2400">
              <a:latin typeface="Times New Roman" panose="02020603050405020304" pitchFamily="18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0" y="4229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s-CL" altLang="en-US" sz="2400">
              <a:latin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67"/>
            <a:ext cx="3969246" cy="2636912"/>
          </a:xfrm>
          <a:prstGeom prst="rect">
            <a:avLst/>
          </a:prstGeom>
        </p:spPr>
      </p:pic>
      <p:pic>
        <p:nvPicPr>
          <p:cNvPr id="7" name="Picture 4" descr="Watchtower - Humank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89" y="0"/>
            <a:ext cx="2636911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28823"/>
      </p:ext>
    </p:extLst>
  </p:cSld>
  <p:clrMapOvr>
    <a:masterClrMapping/>
  </p:clrMapOvr>
  <p:transition spd="slow" advTm="596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1" y="99392"/>
            <a:ext cx="8208589" cy="990600"/>
          </a:xfrm>
        </p:spPr>
        <p:txBody>
          <a:bodyPr/>
          <a:lstStyle/>
          <a:p>
            <a:r>
              <a:rPr lang="es-ES" altLang="es-CL" dirty="0">
                <a:latin typeface="Arial" panose="020B0604020202020204" pitchFamily="34" charset="0"/>
              </a:rPr>
              <a:t>Gestión de Riesgos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42392"/>
            <a:ext cx="8604449" cy="56156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es-ES" altLang="es-CL" sz="2800" dirty="0" smtClean="0">
                <a:latin typeface="Arial" panose="020B0604020202020204" pitchFamily="34" charset="0"/>
              </a:rPr>
              <a:t>Cada </a:t>
            </a:r>
            <a:r>
              <a:rPr lang="es-ES" altLang="es-CL" sz="28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medida de precaución /                      contingencia </a:t>
            </a:r>
            <a:r>
              <a:rPr lang="es-ES" altLang="es-CL" sz="2800" dirty="0" smtClean="0">
                <a:latin typeface="Arial" panose="020B0604020202020204" pitchFamily="34" charset="0"/>
              </a:rPr>
              <a:t>debe incluir:</a:t>
            </a:r>
          </a:p>
          <a:p>
            <a:pPr marL="715963" lvl="1" indent="-358775" eaLnBrk="1" hangingPunct="1">
              <a:lnSpc>
                <a:spcPct val="90000"/>
              </a:lnSpc>
              <a:spcBef>
                <a:spcPct val="50000"/>
              </a:spcBef>
              <a:spcAft>
                <a:spcPct val="30000"/>
              </a:spcAft>
              <a:buFontTx/>
              <a:buChar char="-"/>
            </a:pPr>
            <a:r>
              <a:rPr lang="es-ES" altLang="es-CL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Costo</a:t>
            </a: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 de </a:t>
            </a:r>
            <a:r>
              <a:rPr lang="es-ES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dich</a:t>
            </a: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a medida.</a:t>
            </a:r>
          </a:p>
          <a:p>
            <a:pPr marL="715963" lvl="1" indent="-358775" eaLnBrk="1" hangingPunct="1">
              <a:lnSpc>
                <a:spcPct val="90000"/>
              </a:lnSpc>
              <a:spcBef>
                <a:spcPct val="50000"/>
              </a:spcBef>
              <a:spcAft>
                <a:spcPct val="30000"/>
              </a:spcAft>
              <a:buFontTx/>
              <a:buChar char="-"/>
            </a:pP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Su </a:t>
            </a:r>
            <a:r>
              <a:rPr lang="es-ES" altLang="es-CL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impacto o nivel de cobertura </a:t>
            </a:r>
            <a:r>
              <a:rPr lang="es-ES" altLang="es-CL" sz="2000" dirty="0" smtClean="0">
                <a:latin typeface="Arial" panose="020B0604020202020204" pitchFamily="34" charset="0"/>
              </a:rPr>
              <a:t>(por ej. inmuniza, retarda el impacto, deriva a otro componente, etc.).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es-ES" altLang="es-CL" sz="2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Decidir si </a:t>
            </a:r>
            <a:r>
              <a:rPr lang="es-ES" altLang="es-CL" sz="2800" dirty="0">
                <a:latin typeface="Arial" panose="020B0604020202020204" pitchFamily="34" charset="0"/>
              </a:rPr>
              <a:t>vamos a </a:t>
            </a:r>
            <a:r>
              <a:rPr lang="es-ES" altLang="es-CL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tratar o no </a:t>
            </a:r>
            <a:r>
              <a:rPr lang="es-ES" altLang="es-CL" sz="2800" dirty="0" smtClean="0">
                <a:latin typeface="Arial" panose="020B0604020202020204" pitchFamily="34" charset="0"/>
              </a:rPr>
              <a:t>a cierto un riesgo, considerando</a:t>
            </a: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 el punto de vista del negocio</a:t>
            </a:r>
            <a:r>
              <a:rPr lang="es-ES" altLang="es-CL" sz="28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Todos</a:t>
            </a:r>
            <a:r>
              <a:rPr lang="es-ES" altLang="es-CL" sz="2800" dirty="0" smtClean="0">
                <a:latin typeface="Arial" panose="020B0604020202020204" pitchFamily="34" charset="0"/>
              </a:rPr>
              <a:t> los </a:t>
            </a:r>
            <a:r>
              <a:rPr lang="es-ES" altLang="es-CL" sz="2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riesgos</a:t>
            </a:r>
            <a:r>
              <a:rPr lang="es-ES" altLang="es-CL" sz="2800" dirty="0" smtClean="0">
                <a:latin typeface="Arial" panose="020B0604020202020204" pitchFamily="34" charset="0"/>
              </a:rPr>
              <a:t> </a:t>
            </a: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necesitan ser </a:t>
            </a:r>
            <a:r>
              <a:rPr lang="es-ES" altLang="es-CL" sz="2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revisados</a:t>
            </a: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es-ES" altLang="es-CL" sz="28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Sólo los más probables y/o dañinos </a:t>
            </a:r>
            <a:r>
              <a:rPr lang="es-ES" altLang="es-CL" sz="2800" dirty="0" smtClean="0">
                <a:latin typeface="Arial" panose="020B0604020202020204" pitchFamily="34" charset="0"/>
              </a:rPr>
              <a:t>necesitan ser administrados (</a:t>
            </a:r>
            <a:r>
              <a:rPr lang="es-ES" altLang="es-CL" sz="2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tratados</a:t>
            </a:r>
            <a:r>
              <a:rPr lang="es-ES" altLang="es-CL" sz="2800" dirty="0" smtClean="0">
                <a:latin typeface="Arial" panose="020B0604020202020204" pitchFamily="34" charset="0"/>
              </a:rPr>
              <a:t>).</a:t>
            </a:r>
          </a:p>
        </p:txBody>
      </p:sp>
      <p:pic>
        <p:nvPicPr>
          <p:cNvPr id="5" name="Picture 2" descr="Watchtower - Humank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29" y="-27991"/>
            <a:ext cx="2376870" cy="23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9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B1A89E-66D6-4277-87FB-3782E317D4B2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s-ES" altLang="es-CL" sz="1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23007"/>
            <a:ext cx="862965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Ejemplos de Riesgos Frecuentes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5"/>
            <a:ext cx="8497069" cy="5329337"/>
          </a:xfrm>
        </p:spPr>
        <p:txBody>
          <a:bodyPr>
            <a:normAutofit lnSpcReduction="10000"/>
          </a:bodyPr>
          <a:lstStyle/>
          <a:p>
            <a:pPr marL="268288" indent="-268288" eaLnBrk="1" hangingPunct="1">
              <a:lnSpc>
                <a:spcPct val="80000"/>
              </a:lnSpc>
              <a:spcAft>
                <a:spcPct val="30000"/>
              </a:spcAft>
              <a:buFontTx/>
              <a:buChar char="-"/>
            </a:pPr>
            <a:r>
              <a:rPr lang="es-ES" altLang="es-CL" sz="2400" dirty="0" smtClean="0">
                <a:latin typeface="Arial" panose="020B0604020202020204" pitchFamily="34" charset="0"/>
              </a:rPr>
              <a:t>Problema y/o contexto pobremente definido.</a:t>
            </a:r>
          </a:p>
          <a:p>
            <a:pPr marL="268288" indent="-268288">
              <a:lnSpc>
                <a:spcPct val="80000"/>
              </a:lnSpc>
              <a:spcAft>
                <a:spcPct val="30000"/>
              </a:spcAft>
              <a:buFontTx/>
              <a:buChar char="-"/>
            </a:pPr>
            <a:r>
              <a:rPr lang="es-ES" altLang="es-CL" dirty="0" smtClean="0">
                <a:latin typeface="Arial" panose="020B0604020202020204" pitchFamily="34" charset="0"/>
              </a:rPr>
              <a:t>Objetivos </a:t>
            </a:r>
            <a:r>
              <a:rPr lang="es-ES" altLang="es-CL" dirty="0">
                <a:latin typeface="Arial" panose="020B0604020202020204" pitchFamily="34" charset="0"/>
              </a:rPr>
              <a:t>pobremente </a:t>
            </a:r>
            <a:r>
              <a:rPr lang="es-ES" altLang="es-CL" dirty="0" smtClean="0">
                <a:latin typeface="Arial" panose="020B0604020202020204" pitchFamily="34" charset="0"/>
              </a:rPr>
              <a:t>definidos (requisitos cambiantes).</a:t>
            </a:r>
            <a:endParaRPr lang="es-ES" altLang="es-CL" dirty="0">
              <a:latin typeface="Arial" panose="020B0604020202020204" pitchFamily="34" charset="0"/>
            </a:endParaRPr>
          </a:p>
          <a:p>
            <a:pPr marL="268288" indent="-268288" eaLnBrk="1" hangingPunct="1">
              <a:lnSpc>
                <a:spcPct val="80000"/>
              </a:lnSpc>
              <a:spcAft>
                <a:spcPct val="30000"/>
              </a:spcAft>
              <a:buFontTx/>
              <a:buChar char="-"/>
            </a:pPr>
            <a:r>
              <a:rPr lang="es-ES" altLang="es-CL" sz="2400" dirty="0" smtClean="0">
                <a:latin typeface="Arial" panose="020B0604020202020204" pitchFamily="34" charset="0"/>
              </a:rPr>
              <a:t>Poco tiempo y/o dinero para ejecutar el proyecto.</a:t>
            </a:r>
          </a:p>
          <a:p>
            <a:pPr marL="268288" indent="-268288" eaLnBrk="1" hangingPunct="1">
              <a:lnSpc>
                <a:spcPct val="80000"/>
              </a:lnSpc>
              <a:spcAft>
                <a:spcPct val="30000"/>
              </a:spcAft>
              <a:buFontTx/>
              <a:buChar char="-"/>
            </a:pPr>
            <a:r>
              <a:rPr lang="es-ES" altLang="es-CL" sz="2400" dirty="0" smtClean="0">
                <a:latin typeface="Arial" panose="020B0604020202020204" pitchFamily="34" charset="0"/>
              </a:rPr>
              <a:t>Desconocimiento del dominio de negocio abordado.</a:t>
            </a:r>
          </a:p>
          <a:p>
            <a:pPr marL="268288" indent="-268288" eaLnBrk="1" hangingPunct="1">
              <a:lnSpc>
                <a:spcPct val="80000"/>
              </a:lnSpc>
              <a:spcAft>
                <a:spcPct val="30000"/>
              </a:spcAft>
              <a:buFontTx/>
              <a:buChar char="-"/>
            </a:pPr>
            <a:r>
              <a:rPr lang="es-ES" altLang="es-CL" sz="2400" dirty="0" smtClean="0">
                <a:latin typeface="Arial" panose="020B0604020202020204" pitchFamily="34" charset="0"/>
              </a:rPr>
              <a:t>Desconocimiento de la tecnología a utilizar.</a:t>
            </a:r>
          </a:p>
          <a:p>
            <a:pPr marL="268288" indent="-268288" eaLnBrk="1" hangingPunct="1">
              <a:lnSpc>
                <a:spcPct val="80000"/>
              </a:lnSpc>
              <a:spcAft>
                <a:spcPct val="30000"/>
              </a:spcAft>
              <a:buFontTx/>
              <a:buChar char="-"/>
            </a:pPr>
            <a:r>
              <a:rPr lang="es-ES" altLang="es-CL" sz="2400" dirty="0" smtClean="0">
                <a:latin typeface="Arial" panose="020B0604020202020204" pitchFamily="34" charset="0"/>
              </a:rPr>
              <a:t>Desconocimiento del proceso de desarrollo a utilizar.</a:t>
            </a:r>
          </a:p>
          <a:p>
            <a:pPr marL="268288" indent="-268288">
              <a:lnSpc>
                <a:spcPct val="80000"/>
              </a:lnSpc>
              <a:spcAft>
                <a:spcPct val="30000"/>
              </a:spcAft>
              <a:buFontTx/>
              <a:buChar char="-"/>
            </a:pPr>
            <a:r>
              <a:rPr lang="es-ES" altLang="es-CL" dirty="0" smtClean="0">
                <a:latin typeface="Arial" panose="020B0604020202020204" pitchFamily="34" charset="0"/>
              </a:rPr>
              <a:t>No contar con una contraparte válida</a:t>
            </a:r>
            <a:r>
              <a:rPr lang="es-ES" altLang="es-CL" dirty="0">
                <a:latin typeface="Arial" panose="020B0604020202020204" pitchFamily="34" charset="0"/>
              </a:rPr>
              <a:t>.</a:t>
            </a:r>
          </a:p>
          <a:p>
            <a:pPr marL="268288" indent="-268288">
              <a:lnSpc>
                <a:spcPct val="80000"/>
              </a:lnSpc>
              <a:spcAft>
                <a:spcPct val="30000"/>
              </a:spcAft>
              <a:buFontTx/>
              <a:buChar char="-"/>
            </a:pPr>
            <a:r>
              <a:rPr lang="es-ES" altLang="es-CL" dirty="0" smtClean="0">
                <a:latin typeface="Arial" panose="020B0604020202020204" pitchFamily="34" charset="0"/>
              </a:rPr>
              <a:t>Rotación </a:t>
            </a:r>
            <a:r>
              <a:rPr lang="es-ES" altLang="es-CL" dirty="0">
                <a:latin typeface="Arial" panose="020B0604020202020204" pitchFamily="34" charset="0"/>
              </a:rPr>
              <a:t>de </a:t>
            </a:r>
            <a:r>
              <a:rPr lang="es-ES" altLang="es-CL" dirty="0" smtClean="0">
                <a:latin typeface="Arial" panose="020B0604020202020204" pitchFamily="34" charset="0"/>
              </a:rPr>
              <a:t>personal del proveedor o del cliente.</a:t>
            </a:r>
            <a:endParaRPr lang="es-ES" altLang="es-CL" dirty="0">
              <a:latin typeface="Arial" panose="020B0604020202020204" pitchFamily="34" charset="0"/>
            </a:endParaRPr>
          </a:p>
          <a:p>
            <a:pPr marL="268288" indent="-268288" eaLnBrk="1" hangingPunct="1">
              <a:lnSpc>
                <a:spcPct val="80000"/>
              </a:lnSpc>
              <a:spcAft>
                <a:spcPct val="30000"/>
              </a:spcAft>
              <a:buFontTx/>
              <a:buChar char="-"/>
            </a:pPr>
            <a:r>
              <a:rPr lang="es-ES" altLang="es-CL" sz="2400" dirty="0" smtClean="0">
                <a:latin typeface="Arial" panose="020B0604020202020204" pitchFamily="34" charset="0"/>
              </a:rPr>
              <a:t>Alta dependencia de alguna persona.</a:t>
            </a:r>
          </a:p>
          <a:p>
            <a:pPr marL="268288" indent="-268288" eaLnBrk="1" hangingPunct="1">
              <a:lnSpc>
                <a:spcPct val="80000"/>
              </a:lnSpc>
              <a:spcAft>
                <a:spcPct val="30000"/>
              </a:spcAft>
              <a:buFontTx/>
              <a:buChar char="-"/>
            </a:pPr>
            <a:r>
              <a:rPr lang="es-ES" altLang="es-CL" sz="2400" dirty="0" smtClean="0">
                <a:latin typeface="Arial" panose="020B0604020202020204" pitchFamily="34" charset="0"/>
              </a:rPr>
              <a:t>...</a:t>
            </a: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54" y="5301208"/>
            <a:ext cx="154534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7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41478" y="5829748"/>
            <a:ext cx="2194560" cy="13970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A57B8B-9431-47A5-BF1B-286C13B80E0C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s-ES" altLang="es-CL" sz="140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712522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L" sz="4400" b="1" dirty="0" smtClean="0">
                <a:latin typeface="Arial" panose="020B0604020202020204" pitchFamily="34" charset="0"/>
              </a:rPr>
              <a:t>Proceso de Gestión de Riesgos</a:t>
            </a:r>
          </a:p>
        </p:txBody>
      </p:sp>
      <p:sp>
        <p:nvSpPr>
          <p:cNvPr id="2048003" name="AutoShape 3"/>
          <p:cNvSpPr>
            <a:spLocks noChangeArrowheads="1"/>
          </p:cNvSpPr>
          <p:nvPr/>
        </p:nvSpPr>
        <p:spPr bwMode="auto">
          <a:xfrm>
            <a:off x="960810" y="1484313"/>
            <a:ext cx="356235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CL">
              <a:latin typeface="Arial" charset="0"/>
            </a:endParaRP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954460" y="15494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2000" dirty="0">
                <a:solidFill>
                  <a:schemeClr val="bg1"/>
                </a:solidFill>
                <a:latin typeface="Arial" panose="020B0604020202020204" pitchFamily="34" charset="0"/>
              </a:rPr>
              <a:t>1. Establecer Marco General</a:t>
            </a:r>
          </a:p>
        </p:txBody>
      </p:sp>
      <p:sp>
        <p:nvSpPr>
          <p:cNvPr id="2048005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60810" y="2417763"/>
            <a:ext cx="356235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CL">
              <a:latin typeface="Arial" charset="0"/>
            </a:endParaRPr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1453804" y="2482850"/>
            <a:ext cx="2577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2000">
                <a:solidFill>
                  <a:schemeClr val="bg1"/>
                </a:solidFill>
                <a:latin typeface="Arial" panose="020B0604020202020204" pitchFamily="34" charset="0"/>
              </a:rPr>
              <a:t>2. Identificar Riesgos</a:t>
            </a:r>
          </a:p>
        </p:txBody>
      </p:sp>
      <p:sp>
        <p:nvSpPr>
          <p:cNvPr id="2048007" name="AutoShape 7"/>
          <p:cNvSpPr>
            <a:spLocks noChangeArrowheads="1"/>
          </p:cNvSpPr>
          <p:nvPr/>
        </p:nvSpPr>
        <p:spPr bwMode="auto">
          <a:xfrm>
            <a:off x="960810" y="3351213"/>
            <a:ext cx="356235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CL">
              <a:latin typeface="Arial" charset="0"/>
            </a:endParaRPr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1385573" y="3416300"/>
            <a:ext cx="23810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2000">
                <a:solidFill>
                  <a:schemeClr val="bg1"/>
                </a:solidFill>
                <a:latin typeface="Arial" panose="020B0604020202020204" pitchFamily="34" charset="0"/>
              </a:rPr>
              <a:t>3. Analizar Riesgos</a:t>
            </a:r>
          </a:p>
        </p:txBody>
      </p:sp>
      <p:sp>
        <p:nvSpPr>
          <p:cNvPr id="2048009" name="AutoShape 9"/>
          <p:cNvSpPr>
            <a:spLocks noChangeArrowheads="1"/>
          </p:cNvSpPr>
          <p:nvPr/>
        </p:nvSpPr>
        <p:spPr bwMode="auto">
          <a:xfrm>
            <a:off x="960810" y="4284663"/>
            <a:ext cx="356235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CL">
              <a:latin typeface="Arial" charset="0"/>
            </a:endParaRPr>
          </a:p>
        </p:txBody>
      </p:sp>
      <p:sp>
        <p:nvSpPr>
          <p:cNvPr id="2048010" name="Text Box 10"/>
          <p:cNvSpPr txBox="1">
            <a:spLocks noChangeArrowheads="1"/>
          </p:cNvSpPr>
          <p:nvPr/>
        </p:nvSpPr>
        <p:spPr bwMode="auto">
          <a:xfrm>
            <a:off x="1441062" y="4349750"/>
            <a:ext cx="2422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chemeClr val="bg1"/>
                </a:solidFill>
                <a:latin typeface="Arial" charset="0"/>
              </a:rPr>
              <a:t>4. Priorizar Riesgos</a:t>
            </a:r>
          </a:p>
        </p:txBody>
      </p:sp>
      <p:sp>
        <p:nvSpPr>
          <p:cNvPr id="2048011" name="AutoShape 11"/>
          <p:cNvSpPr>
            <a:spLocks noChangeArrowheads="1"/>
          </p:cNvSpPr>
          <p:nvPr/>
        </p:nvSpPr>
        <p:spPr bwMode="auto">
          <a:xfrm>
            <a:off x="960810" y="5218113"/>
            <a:ext cx="356235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CL">
              <a:latin typeface="Arial" charset="0"/>
            </a:endParaRPr>
          </a:p>
        </p:txBody>
      </p:sp>
      <p:sp>
        <p:nvSpPr>
          <p:cNvPr id="40973" name="Text Box 12"/>
          <p:cNvSpPr txBox="1">
            <a:spLocks noChangeArrowheads="1"/>
          </p:cNvSpPr>
          <p:nvPr/>
        </p:nvSpPr>
        <p:spPr bwMode="auto">
          <a:xfrm>
            <a:off x="1192709" y="5283200"/>
            <a:ext cx="25349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2000">
                <a:solidFill>
                  <a:schemeClr val="bg1"/>
                </a:solidFill>
                <a:latin typeface="Arial" panose="020B0604020202020204" pitchFamily="34" charset="0"/>
              </a:rPr>
              <a:t>5. Tratar los Riesgos</a:t>
            </a:r>
          </a:p>
        </p:txBody>
      </p:sp>
      <p:sp>
        <p:nvSpPr>
          <p:cNvPr id="2048013" name="AutoShape 13"/>
          <p:cNvSpPr>
            <a:spLocks noChangeArrowheads="1"/>
          </p:cNvSpPr>
          <p:nvPr/>
        </p:nvSpPr>
        <p:spPr bwMode="auto">
          <a:xfrm>
            <a:off x="6599610" y="1560513"/>
            <a:ext cx="1665288" cy="4114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2000">
                <a:solidFill>
                  <a:schemeClr val="bg1"/>
                </a:solidFill>
                <a:latin typeface="Arial" charset="0"/>
              </a:rPr>
              <a:t>Monitorear y Revisar</a:t>
            </a:r>
          </a:p>
        </p:txBody>
      </p:sp>
      <p:cxnSp>
        <p:nvCxnSpPr>
          <p:cNvPr id="40975" name="AutoShape 14"/>
          <p:cNvCxnSpPr>
            <a:cxnSpLocks noChangeShapeType="1"/>
            <a:stCxn id="2048013" idx="0"/>
            <a:endCxn id="2048003" idx="0"/>
          </p:cNvCxnSpPr>
          <p:nvPr/>
        </p:nvCxnSpPr>
        <p:spPr bwMode="auto">
          <a:xfrm rot="5400000" flipH="1">
            <a:off x="5049417" y="-823119"/>
            <a:ext cx="76200" cy="4691063"/>
          </a:xfrm>
          <a:prstGeom prst="bentConnector3">
            <a:avLst>
              <a:gd name="adj1" fmla="val 40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AutoShape 15"/>
          <p:cNvCxnSpPr>
            <a:cxnSpLocks noChangeShapeType="1"/>
            <a:stCxn id="2048003" idx="2"/>
            <a:endCxn id="2048005" idx="0"/>
          </p:cNvCxnSpPr>
          <p:nvPr/>
        </p:nvCxnSpPr>
        <p:spPr bwMode="auto">
          <a:xfrm rot="5400000">
            <a:off x="2541960" y="2217738"/>
            <a:ext cx="40005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7" name="AutoShape 16"/>
          <p:cNvCxnSpPr>
            <a:cxnSpLocks noChangeShapeType="1"/>
            <a:stCxn id="2048005" idx="2"/>
            <a:endCxn id="2048007" idx="0"/>
          </p:cNvCxnSpPr>
          <p:nvPr/>
        </p:nvCxnSpPr>
        <p:spPr bwMode="auto">
          <a:xfrm rot="5400000">
            <a:off x="2541960" y="3151188"/>
            <a:ext cx="40005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8" name="AutoShape 17"/>
          <p:cNvCxnSpPr>
            <a:cxnSpLocks noChangeShapeType="1"/>
            <a:stCxn id="2048007" idx="2"/>
            <a:endCxn id="2048009" idx="0"/>
          </p:cNvCxnSpPr>
          <p:nvPr/>
        </p:nvCxnSpPr>
        <p:spPr bwMode="auto">
          <a:xfrm rot="16200000" flipH="1">
            <a:off x="2541960" y="4084638"/>
            <a:ext cx="400050" cy="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9" name="AutoShape 18"/>
          <p:cNvCxnSpPr>
            <a:cxnSpLocks noChangeShapeType="1"/>
            <a:stCxn id="2048009" idx="2"/>
            <a:endCxn id="2048011" idx="0"/>
          </p:cNvCxnSpPr>
          <p:nvPr/>
        </p:nvCxnSpPr>
        <p:spPr bwMode="auto">
          <a:xfrm rot="5400000">
            <a:off x="2541960" y="5018088"/>
            <a:ext cx="400050" cy="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0" name="AutoShape 19"/>
          <p:cNvCxnSpPr>
            <a:cxnSpLocks noChangeShapeType="1"/>
            <a:stCxn id="2048011" idx="2"/>
            <a:endCxn id="2048013" idx="2"/>
          </p:cNvCxnSpPr>
          <p:nvPr/>
        </p:nvCxnSpPr>
        <p:spPr bwMode="auto">
          <a:xfrm rot="5400000" flipH="1" flipV="1">
            <a:off x="5049417" y="3367881"/>
            <a:ext cx="76200" cy="4691063"/>
          </a:xfrm>
          <a:prstGeom prst="bentConnector3">
            <a:avLst>
              <a:gd name="adj1" fmla="val -30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1" name="Line 20"/>
          <p:cNvSpPr>
            <a:spLocks noChangeShapeType="1"/>
          </p:cNvSpPr>
          <p:nvPr/>
        </p:nvSpPr>
        <p:spPr bwMode="auto">
          <a:xfrm>
            <a:off x="4568715" y="2703513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2" name="Line 21"/>
          <p:cNvSpPr>
            <a:spLocks noChangeShapeType="1"/>
          </p:cNvSpPr>
          <p:nvPr/>
        </p:nvSpPr>
        <p:spPr bwMode="auto">
          <a:xfrm>
            <a:off x="4568715" y="3617913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3" name="Line 22"/>
          <p:cNvSpPr>
            <a:spLocks noChangeShapeType="1"/>
          </p:cNvSpPr>
          <p:nvPr/>
        </p:nvSpPr>
        <p:spPr bwMode="auto">
          <a:xfrm>
            <a:off x="4568715" y="1789113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4" name="Line 23"/>
          <p:cNvSpPr>
            <a:spLocks noChangeShapeType="1"/>
          </p:cNvSpPr>
          <p:nvPr/>
        </p:nvSpPr>
        <p:spPr bwMode="auto">
          <a:xfrm>
            <a:off x="4568715" y="5522913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5" name="Line 24"/>
          <p:cNvSpPr>
            <a:spLocks noChangeShapeType="1"/>
          </p:cNvSpPr>
          <p:nvPr/>
        </p:nvSpPr>
        <p:spPr bwMode="auto">
          <a:xfrm>
            <a:off x="4568715" y="4608513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2506365" y="6216623"/>
            <a:ext cx="48245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400" dirty="0" err="1">
                <a:solidFill>
                  <a:schemeClr val="tx2"/>
                </a:solidFill>
                <a:latin typeface="Arial" panose="020B0604020202020204" pitchFamily="34" charset="0"/>
              </a:rPr>
              <a:t>Ciclo</a:t>
            </a:r>
            <a:r>
              <a:rPr lang="en-US" altLang="es-CL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s-CL" sz="2400" dirty="0" err="1">
                <a:solidFill>
                  <a:schemeClr val="tx2"/>
                </a:solidFill>
                <a:latin typeface="Arial" panose="020B0604020202020204" pitchFamily="34" charset="0"/>
              </a:rPr>
              <a:t>Semanal</a:t>
            </a:r>
            <a:r>
              <a:rPr lang="en-US" altLang="es-CL" sz="2400" dirty="0">
                <a:solidFill>
                  <a:schemeClr val="tx2"/>
                </a:solidFill>
                <a:latin typeface="Arial" panose="020B0604020202020204" pitchFamily="34" charset="0"/>
              </a:rPr>
              <a:t>/</a:t>
            </a:r>
            <a:r>
              <a:rPr lang="en-US" altLang="es-CL" sz="2400" dirty="0" err="1">
                <a:solidFill>
                  <a:schemeClr val="tx2"/>
                </a:solidFill>
                <a:latin typeface="Arial" panose="020B0604020202020204" pitchFamily="34" charset="0"/>
              </a:rPr>
              <a:t>Quincenal</a:t>
            </a:r>
            <a:endParaRPr lang="en-US" altLang="es-CL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4F2AFF-E0CB-4E1F-9D14-11B4E9D4C6F7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s-ES" altLang="es-CL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424490" cy="990600"/>
          </a:xfrm>
        </p:spPr>
        <p:txBody>
          <a:bodyPr/>
          <a:lstStyle/>
          <a:p>
            <a:pPr eaLnBrk="1" hangingPunct="1"/>
            <a:r>
              <a:rPr lang="es-ES" altLang="es-CL" sz="4000" b="1" dirty="0" smtClean="0">
                <a:latin typeface="Arial" panose="020B0604020202020204" pitchFamily="34" charset="0"/>
              </a:rPr>
              <a:t>Proceso de Gestión de Riesgos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8252"/>
            <a:ext cx="8124193" cy="47968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5000"/>
              </a:lnSpc>
              <a:spcBef>
                <a:spcPts val="1200"/>
              </a:spcBef>
              <a:buFontTx/>
              <a:buNone/>
              <a:tabLst>
                <a:tab pos="808038" algn="l"/>
              </a:tabLst>
              <a:defRPr/>
            </a:pPr>
            <a:r>
              <a:rPr lang="es-ES" sz="2400" dirty="0" smtClean="0">
                <a:latin typeface="Arial" charset="0"/>
              </a:rPr>
              <a:t>Establecer claramente el </a:t>
            </a:r>
            <a:r>
              <a:rPr lang="es-ES" sz="2400" dirty="0" smtClean="0">
                <a:solidFill>
                  <a:schemeClr val="accent1"/>
                </a:solidFill>
                <a:latin typeface="Arial" charset="0"/>
              </a:rPr>
              <a:t>nivel de exposición/protección </a:t>
            </a:r>
            <a:r>
              <a:rPr lang="es-ES" sz="2400" dirty="0" smtClean="0">
                <a:latin typeface="Arial" charset="0"/>
              </a:rPr>
              <a:t>que estamos dispuestos a tener, frente a los riesgos del proyecto.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FontTx/>
              <a:buNone/>
              <a:tabLst>
                <a:tab pos="808038" algn="l"/>
              </a:tabLst>
              <a:defRPr/>
            </a:pPr>
            <a:endParaRPr lang="es-ES" sz="1600" dirty="0" smtClean="0"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ts val="1200"/>
              </a:spcBef>
              <a:buFontTx/>
              <a:buNone/>
              <a:tabLst>
                <a:tab pos="808038" algn="l"/>
              </a:tabLst>
              <a:defRPr/>
            </a:pPr>
            <a:r>
              <a:rPr lang="es-ES" sz="2400" dirty="0" smtClean="0">
                <a:latin typeface="Arial" charset="0"/>
              </a:rPr>
              <a:t>Este nivel depende de:</a:t>
            </a:r>
          </a:p>
          <a:p>
            <a:pPr marL="447675" indent="-266700">
              <a:lnSpc>
                <a:spcPct val="95000"/>
              </a:lnSpc>
              <a:spcBef>
                <a:spcPts val="1200"/>
              </a:spcBef>
              <a:buFontTx/>
              <a:buChar char="-"/>
              <a:tabLst>
                <a:tab pos="808038" algn="l"/>
              </a:tabLst>
              <a:defRPr/>
            </a:pPr>
            <a:r>
              <a:rPr lang="es-ES" sz="2000" dirty="0" smtClean="0">
                <a:latin typeface="Arial" charset="0"/>
              </a:rPr>
              <a:t>cuán crítico sea el proyecto, </a:t>
            </a:r>
          </a:p>
          <a:p>
            <a:pPr marL="447675" indent="-266700">
              <a:lnSpc>
                <a:spcPct val="95000"/>
              </a:lnSpc>
              <a:spcBef>
                <a:spcPts val="1200"/>
              </a:spcBef>
              <a:buFontTx/>
              <a:buChar char="-"/>
              <a:tabLst>
                <a:tab pos="808038" algn="l"/>
              </a:tabLst>
              <a:defRPr/>
            </a:pPr>
            <a:r>
              <a:rPr lang="es-ES" sz="2000" dirty="0" smtClean="0">
                <a:latin typeface="Arial" charset="0"/>
              </a:rPr>
              <a:t>cuán ajustado esté nuestro cronograma, y </a:t>
            </a:r>
          </a:p>
          <a:p>
            <a:pPr marL="447675" indent="-266700">
              <a:lnSpc>
                <a:spcPct val="95000"/>
              </a:lnSpc>
              <a:spcBef>
                <a:spcPts val="1200"/>
              </a:spcBef>
              <a:buFontTx/>
              <a:buChar char="-"/>
              <a:tabLst>
                <a:tab pos="808038" algn="l"/>
              </a:tabLst>
              <a:defRPr/>
            </a:pPr>
            <a:r>
              <a:rPr lang="es-ES" sz="2000" dirty="0" smtClean="0">
                <a:latin typeface="Arial" charset="0"/>
              </a:rPr>
              <a:t>cuánto dinero </a:t>
            </a:r>
            <a:r>
              <a:rPr lang="es-ES" sz="2000" dirty="0">
                <a:latin typeface="Arial" charset="0"/>
              </a:rPr>
              <a:t>(</a:t>
            </a:r>
            <a:r>
              <a:rPr lang="es-ES" sz="2000" dirty="0" smtClean="0">
                <a:latin typeface="Arial" charset="0"/>
              </a:rPr>
              <a:t>o </a:t>
            </a:r>
            <a:r>
              <a:rPr lang="es-ES" sz="2000" dirty="0" err="1" smtClean="0">
                <a:latin typeface="Arial" charset="0"/>
              </a:rPr>
              <a:t>RRHH</a:t>
            </a:r>
            <a:r>
              <a:rPr lang="es-ES" sz="2000" dirty="0" smtClean="0">
                <a:latin typeface="Arial" charset="0"/>
              </a:rPr>
              <a:t>) estemos dispuestos a invertir en “medidas de contingencia”.</a:t>
            </a:r>
          </a:p>
          <a:p>
            <a:pPr marL="808038" lvl="1" indent="-239713">
              <a:lnSpc>
                <a:spcPct val="95000"/>
              </a:lnSpc>
              <a:spcBef>
                <a:spcPts val="1200"/>
              </a:spcBef>
              <a:buFontTx/>
              <a:buNone/>
              <a:tabLst>
                <a:tab pos="808038" algn="l"/>
              </a:tabLst>
              <a:defRPr/>
            </a:pPr>
            <a:endParaRPr lang="es-ES" sz="2400" dirty="0" smtClean="0">
              <a:latin typeface="Arial" charset="0"/>
            </a:endParaRPr>
          </a:p>
          <a:p>
            <a:pPr algn="ctr">
              <a:lnSpc>
                <a:spcPct val="95000"/>
              </a:lnSpc>
              <a:spcBef>
                <a:spcPts val="1200"/>
              </a:spcBef>
              <a:buFontTx/>
              <a:buNone/>
              <a:tabLst>
                <a:tab pos="808038" algn="l"/>
              </a:tabLst>
              <a:defRPr/>
            </a:pPr>
            <a:r>
              <a:rPr lang="es-ES" sz="2400" dirty="0" smtClean="0">
                <a:solidFill>
                  <a:schemeClr val="accent1"/>
                </a:solidFill>
                <a:latin typeface="Arial" charset="0"/>
              </a:rPr>
              <a:t>Este paso es muy importante para poder identificar, evaluar, priorizar y tratar los riesgos.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83568" y="1136611"/>
            <a:ext cx="3587750" cy="492189"/>
            <a:chOff x="984250" y="914400"/>
            <a:chExt cx="3587750" cy="533400"/>
          </a:xfrm>
        </p:grpSpPr>
        <p:sp>
          <p:nvSpPr>
            <p:cNvPr id="2050052" name="AutoShape 4"/>
            <p:cNvSpPr>
              <a:spLocks noChangeArrowheads="1"/>
            </p:cNvSpPr>
            <p:nvPr/>
          </p:nvSpPr>
          <p:spPr bwMode="auto">
            <a:xfrm>
              <a:off x="1009650" y="914400"/>
              <a:ext cx="3562350" cy="533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CL">
                <a:latin typeface="Arial" charset="0"/>
              </a:endParaRPr>
            </a:p>
          </p:txBody>
        </p:sp>
        <p:sp>
          <p:nvSpPr>
            <p:cNvPr id="43014" name="Text Box 5"/>
            <p:cNvSpPr txBox="1">
              <a:spLocks noChangeArrowheads="1"/>
            </p:cNvSpPr>
            <p:nvPr/>
          </p:nvSpPr>
          <p:spPr bwMode="auto">
            <a:xfrm>
              <a:off x="984250" y="979488"/>
              <a:ext cx="3581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CL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 Establecer Marco General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5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E39DB-DDAF-4E69-B52F-7FEDF084E582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s-ES" altLang="es-CL" sz="14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8545"/>
            <a:ext cx="8079581" cy="884767"/>
          </a:xfrm>
        </p:spPr>
        <p:txBody>
          <a:bodyPr/>
          <a:lstStyle/>
          <a:p>
            <a:r>
              <a:rPr lang="es-ES" altLang="es-CL" sz="3600" b="1" dirty="0">
                <a:latin typeface="Arial" panose="020B0604020202020204" pitchFamily="34" charset="0"/>
              </a:rPr>
              <a:t>Proceso de Gestión de Riesgos</a:t>
            </a:r>
            <a:endParaRPr lang="es-ES" altLang="es-CL" sz="3600" b="1" dirty="0" smtClean="0">
              <a:latin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11560" y="1268760"/>
            <a:ext cx="3562350" cy="533400"/>
            <a:chOff x="1085850" y="914400"/>
            <a:chExt cx="3562350" cy="533400"/>
          </a:xfrm>
        </p:grpSpPr>
        <p:sp>
          <p:nvSpPr>
            <p:cNvPr id="2054147" name="AutoShape 3"/>
            <p:cNvSpPr>
              <a:spLocks noChangeArrowheads="1"/>
            </p:cNvSpPr>
            <p:nvPr/>
          </p:nvSpPr>
          <p:spPr bwMode="auto">
            <a:xfrm>
              <a:off x="1085850" y="914400"/>
              <a:ext cx="3562350" cy="533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CL">
                <a:latin typeface="Arial" charset="0"/>
              </a:endParaRPr>
            </a:p>
          </p:txBody>
        </p:sp>
        <p:sp>
          <p:nvSpPr>
            <p:cNvPr id="45061" name="Text Box 4"/>
            <p:cNvSpPr txBox="1">
              <a:spLocks noChangeArrowheads="1"/>
            </p:cNvSpPr>
            <p:nvPr/>
          </p:nvSpPr>
          <p:spPr bwMode="auto">
            <a:xfrm>
              <a:off x="1157858" y="982662"/>
              <a:ext cx="27352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CL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2. Identificar Riesgos</a:t>
              </a:r>
            </a:p>
          </p:txBody>
        </p:sp>
      </p:grpSp>
      <p:sp>
        <p:nvSpPr>
          <p:cNvPr id="4506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560" y="1911699"/>
            <a:ext cx="8137153" cy="4901678"/>
          </a:xfrm>
        </p:spPr>
        <p:txBody>
          <a:bodyPr/>
          <a:lstStyle/>
          <a:p>
            <a:pPr marL="384175" indent="-3841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2.1. Identificar riesgos</a:t>
            </a:r>
          </a:p>
          <a:p>
            <a:pPr marL="574675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L" sz="2000" dirty="0" smtClean="0">
                <a:latin typeface="Arial" panose="020B0604020202020204" pitchFamily="34" charset="0"/>
              </a:rPr>
              <a:t>Responder a </a:t>
            </a:r>
            <a:r>
              <a:rPr lang="es-ES" altLang="es-CL" sz="2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¿qué puede ocurrir si…? </a:t>
            </a:r>
            <a:r>
              <a:rPr lang="es-ES" altLang="es-CL" sz="2000" dirty="0" smtClean="0">
                <a:latin typeface="Arial" panose="020B0604020202020204" pitchFamily="34" charset="0"/>
              </a:rPr>
              <a:t>Identificar (a tiempo) los potenciales riesgos.</a:t>
            </a:r>
          </a:p>
          <a:p>
            <a:pPr marL="574675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CL" sz="2000" dirty="0" smtClean="0">
              <a:latin typeface="Arial" panose="020B0604020202020204" pitchFamily="34" charset="0"/>
            </a:endParaRPr>
          </a:p>
          <a:p>
            <a:pPr marL="384175" indent="-3841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2.2. Identificar </a:t>
            </a:r>
            <a:r>
              <a:rPr lang="es-ES" altLang="es-CL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causas</a:t>
            </a: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 de riesgos</a:t>
            </a:r>
          </a:p>
          <a:p>
            <a:pPr marL="574675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L" sz="2000" dirty="0" smtClean="0">
                <a:latin typeface="Arial" panose="020B0604020202020204" pitchFamily="34" charset="0"/>
              </a:rPr>
              <a:t>¿Cómo y por qué pueden ocurrir ciertos eventos anómalos? Identificar lo que </a:t>
            </a:r>
            <a:r>
              <a:rPr lang="es-ES" altLang="es-CL" sz="2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motiva, dispara o genera los riesgos </a:t>
            </a:r>
            <a:r>
              <a:rPr lang="es-ES" altLang="es-CL" sz="2000" dirty="0" smtClean="0">
                <a:latin typeface="Arial" panose="020B0604020202020204" pitchFamily="34" charset="0"/>
              </a:rPr>
              <a:t>más significativos.</a:t>
            </a:r>
          </a:p>
          <a:p>
            <a:pPr marL="574675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CL" sz="2000" dirty="0" smtClean="0">
              <a:latin typeface="Arial" panose="020B0604020202020204" pitchFamily="34" charset="0"/>
            </a:endParaRPr>
          </a:p>
          <a:p>
            <a:pPr marL="574675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L" sz="2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Principio de Pareto:</a:t>
            </a:r>
            <a:r>
              <a:rPr lang="es-ES" altLang="es-CL" sz="2000" dirty="0" smtClean="0">
                <a:latin typeface="Arial" panose="020B0604020202020204" pitchFamily="34" charset="0"/>
              </a:rPr>
              <a:t> 80-20.</a:t>
            </a:r>
          </a:p>
          <a:p>
            <a:pPr marL="574675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CL" sz="2000" dirty="0" smtClean="0">
              <a:latin typeface="Arial" panose="020B0604020202020204" pitchFamily="34" charset="0"/>
            </a:endParaRPr>
          </a:p>
          <a:p>
            <a:pPr marL="574675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L" sz="2000" dirty="0" smtClean="0">
                <a:latin typeface="Arial" panose="020B0604020202020204" pitchFamily="34" charset="0"/>
              </a:rPr>
              <a:t>El </a:t>
            </a:r>
            <a:r>
              <a:rPr lang="es-ES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80%</a:t>
            </a:r>
            <a:r>
              <a:rPr lang="es-ES" altLang="es-CL" sz="2000" dirty="0" smtClean="0">
                <a:latin typeface="Arial" panose="020B0604020202020204" pitchFamily="34" charset="0"/>
              </a:rPr>
              <a:t> de los problemas </a:t>
            </a:r>
          </a:p>
          <a:p>
            <a:pPr marL="574675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L" sz="2000" dirty="0" smtClean="0">
                <a:latin typeface="Arial" panose="020B0604020202020204" pitchFamily="34" charset="0"/>
              </a:rPr>
              <a:t>son generados por el </a:t>
            </a:r>
            <a:r>
              <a:rPr lang="es-ES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20%</a:t>
            </a:r>
          </a:p>
          <a:p>
            <a:pPr marL="574675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L" sz="2000" dirty="0" smtClean="0">
                <a:latin typeface="Arial" panose="020B0604020202020204" pitchFamily="34" charset="0"/>
              </a:rPr>
              <a:t>de las situaciones (causas)</a:t>
            </a:r>
          </a:p>
          <a:p>
            <a:pPr marL="574675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L" sz="2000" dirty="0" smtClean="0">
                <a:latin typeface="Arial" panose="020B0604020202020204" pitchFamily="34" charset="0"/>
              </a:rPr>
              <a:t>que afectan a un proyecto.</a:t>
            </a:r>
          </a:p>
        </p:txBody>
      </p:sp>
      <p:pic>
        <p:nvPicPr>
          <p:cNvPr id="450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4376738"/>
            <a:ext cx="38639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6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E82CD4-6412-4FCE-8500-D48DEF855C72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s-ES" altLang="es-CL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" y="188640"/>
            <a:ext cx="8079581" cy="697219"/>
          </a:xfrm>
        </p:spPr>
        <p:txBody>
          <a:bodyPr/>
          <a:lstStyle/>
          <a:p>
            <a:r>
              <a:rPr lang="es-ES" altLang="es-CL" sz="4000" b="1" dirty="0">
                <a:latin typeface="Arial" panose="020B0604020202020204" pitchFamily="34" charset="0"/>
              </a:rPr>
              <a:t>Proceso de Gestión de Riesgos</a:t>
            </a:r>
            <a:endParaRPr lang="es-ES" altLang="es-CL" sz="4000" b="1" dirty="0" smtClean="0">
              <a:latin typeface="Arial" panose="020B0604020202020204" pitchFamily="34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59" y="1844823"/>
            <a:ext cx="8400679" cy="47496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3.1. Establecer el </a:t>
            </a:r>
            <a:r>
              <a:rPr lang="es-ES" altLang="es-CL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Riesgo Inherente</a:t>
            </a:r>
          </a:p>
          <a:p>
            <a:pPr marL="625475" lvl="1" indent="0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es-ES" altLang="es-CL" sz="2000" dirty="0" smtClean="0">
                <a:latin typeface="Arial" panose="020B0604020202020204" pitchFamily="34" charset="0"/>
              </a:rPr>
              <a:t>Asignarle un valor </a:t>
            </a:r>
            <a:r>
              <a:rPr lang="es-ES" altLang="es-CL" sz="2000" dirty="0">
                <a:latin typeface="Arial" panose="020B0604020202020204" pitchFamily="34" charset="0"/>
              </a:rPr>
              <a:t>al </a:t>
            </a:r>
            <a:r>
              <a:rPr lang="es-ES" altLang="es-CL" sz="2000" dirty="0" smtClean="0">
                <a:latin typeface="Arial" panose="020B0604020202020204" pitchFamily="34" charset="0"/>
              </a:rPr>
              <a:t>riesgo, es decir la </a:t>
            </a:r>
            <a:r>
              <a:rPr lang="es-ES" altLang="es-CL" sz="2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probabilidad de ocurrencia</a:t>
            </a:r>
            <a:r>
              <a:rPr lang="es-ES" altLang="es-CL" sz="2000" dirty="0" smtClean="0">
                <a:latin typeface="Arial" panose="020B0604020202020204" pitchFamily="34" charset="0"/>
              </a:rPr>
              <a:t>, y </a:t>
            </a:r>
            <a:r>
              <a:rPr lang="es-ES" altLang="es-CL" sz="2000" dirty="0">
                <a:solidFill>
                  <a:schemeClr val="accent1"/>
                </a:solidFill>
                <a:latin typeface="Arial" panose="020B0604020202020204" pitchFamily="34" charset="0"/>
              </a:rPr>
              <a:t>e</a:t>
            </a:r>
            <a:r>
              <a:rPr lang="es-ES" altLang="es-CL" sz="2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l impacto </a:t>
            </a:r>
            <a:r>
              <a:rPr lang="es-ES" altLang="es-CL" sz="2000" dirty="0" smtClean="0">
                <a:latin typeface="Arial" panose="020B0604020202020204" pitchFamily="34" charset="0"/>
              </a:rPr>
              <a:t>de ese riesgo si se transforma en problema.</a:t>
            </a:r>
          </a:p>
          <a:p>
            <a:pPr marL="522288" lvl="1" indent="0">
              <a:lnSpc>
                <a:spcPct val="100000"/>
              </a:lnSpc>
              <a:spcAft>
                <a:spcPts val="600"/>
              </a:spcAft>
              <a:buFontTx/>
              <a:buNone/>
            </a:pPr>
            <a:endParaRPr lang="es-ES" altLang="es-CL" sz="20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3.2. Determinar los </a:t>
            </a:r>
            <a:r>
              <a:rPr lang="es-ES" altLang="es-CL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Controles Existentes</a:t>
            </a:r>
          </a:p>
          <a:p>
            <a:pPr marL="625475" lvl="1" indent="0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es-ES" altLang="es-CL" sz="2000" dirty="0" smtClean="0">
                <a:latin typeface="Arial" panose="020B0604020202020204" pitchFamily="34" charset="0"/>
              </a:rPr>
              <a:t>Identificar las </a:t>
            </a:r>
            <a:r>
              <a:rPr lang="es-ES" altLang="es-CL" sz="2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medidas o mecanismos de control </a:t>
            </a:r>
            <a:r>
              <a:rPr lang="es-ES" altLang="es-CL" sz="2000" dirty="0" smtClean="0">
                <a:latin typeface="Arial" panose="020B0604020202020204" pitchFamily="34" charset="0"/>
              </a:rPr>
              <a:t>implementados para detectar, evaluar o mitigar los riesgos inherentes.</a:t>
            </a:r>
          </a:p>
          <a:p>
            <a:pPr marL="522288" lvl="1" indent="0">
              <a:lnSpc>
                <a:spcPct val="100000"/>
              </a:lnSpc>
              <a:spcAft>
                <a:spcPts val="600"/>
              </a:spcAft>
              <a:buFontTx/>
              <a:buNone/>
            </a:pPr>
            <a:endParaRPr lang="es-ES" altLang="es-CL" sz="16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3.3. Identificar el </a:t>
            </a:r>
            <a:r>
              <a:rPr lang="es-ES" altLang="es-CL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Nivel de Exposición al riesgo</a:t>
            </a:r>
          </a:p>
          <a:p>
            <a:pPr marL="625475" lvl="1" indent="0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es-ES" altLang="es-CL" sz="2000" dirty="0" smtClean="0">
                <a:latin typeface="Arial" panose="020B0604020202020204" pitchFamily="34" charset="0"/>
              </a:rPr>
              <a:t>Esta es la resultante de aplicar la fórmula:</a:t>
            </a:r>
          </a:p>
          <a:p>
            <a:pPr marL="522288" lvl="1" indent="0">
              <a:lnSpc>
                <a:spcPct val="100000"/>
              </a:lnSpc>
              <a:spcAft>
                <a:spcPts val="600"/>
              </a:spcAft>
              <a:buFontTx/>
              <a:buNone/>
            </a:pPr>
            <a:endParaRPr lang="es-ES" altLang="es-CL" sz="1000" dirty="0" smtClean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CL" sz="18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                          </a:t>
            </a:r>
            <a:r>
              <a:rPr lang="es-ES" altLang="es-CL" sz="1800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Nivel de Exposición = Riesgo Inherente - Controles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s-ES" altLang="es-CL" sz="1800" i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11559" y="914400"/>
            <a:ext cx="3558159" cy="533400"/>
            <a:chOff x="1085849" y="914400"/>
            <a:chExt cx="3558159" cy="533400"/>
          </a:xfrm>
          <a:solidFill>
            <a:schemeClr val="accent1">
              <a:lumMod val="75000"/>
            </a:schemeClr>
          </a:solidFill>
        </p:grpSpPr>
        <p:sp>
          <p:nvSpPr>
            <p:cNvPr id="2056196" name="AutoShape 4"/>
            <p:cNvSpPr>
              <a:spLocks noChangeArrowheads="1"/>
            </p:cNvSpPr>
            <p:nvPr/>
          </p:nvSpPr>
          <p:spPr bwMode="auto">
            <a:xfrm>
              <a:off x="1085850" y="914400"/>
              <a:ext cx="3558158" cy="5334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CL" sz="1600">
                <a:latin typeface="Arial" charset="0"/>
              </a:endParaRPr>
            </a:p>
          </p:txBody>
        </p:sp>
        <p:sp>
          <p:nvSpPr>
            <p:cNvPr id="47110" name="Text Box 5"/>
            <p:cNvSpPr txBox="1">
              <a:spLocks noChangeArrowheads="1"/>
            </p:cNvSpPr>
            <p:nvPr/>
          </p:nvSpPr>
          <p:spPr bwMode="auto">
            <a:xfrm>
              <a:off x="1085849" y="987425"/>
              <a:ext cx="3558159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CL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3. </a:t>
              </a:r>
              <a:r>
                <a:rPr lang="es-ES" altLang="es-CL" sz="20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Analizar los </a:t>
              </a:r>
              <a:r>
                <a:rPr lang="es-ES" altLang="es-CL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Riesgos</a:t>
              </a:r>
            </a:p>
          </p:txBody>
        </p:sp>
      </p:grpSp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7637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981075"/>
            <a:ext cx="1439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06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B90880-4A5E-4B1E-865C-E5901C7F42C5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s-ES" altLang="es-CL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" y="116632"/>
            <a:ext cx="8079581" cy="771568"/>
          </a:xfrm>
        </p:spPr>
        <p:txBody>
          <a:bodyPr/>
          <a:lstStyle/>
          <a:p>
            <a:r>
              <a:rPr lang="es-ES" altLang="es-CL" sz="3600" b="1" dirty="0">
                <a:latin typeface="Arial" panose="020B0604020202020204" pitchFamily="34" charset="0"/>
              </a:rPr>
              <a:t>Proceso de Gestión de Riesgos</a:t>
            </a:r>
            <a:endParaRPr lang="es-ES" altLang="es-CL" sz="3600" b="1" dirty="0" smtClean="0">
              <a:latin typeface="Arial" panose="020B0604020202020204" pitchFamily="34" charset="0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990" y="1828800"/>
            <a:ext cx="8124764" cy="48402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s-ES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4.1. Comparar los Riesgos contra Criterios Generales, y luego </a:t>
            </a:r>
            <a:r>
              <a:rPr lang="es-ES" altLang="es-CL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Definir Prioridades </a:t>
            </a:r>
            <a:r>
              <a:rPr lang="es-ES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para tratarlos: </a:t>
            </a:r>
            <a:br>
              <a:rPr lang="es-ES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s-ES" altLang="es-CL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357188" indent="-2682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s-ES" altLang="es-CL" sz="2000" dirty="0" smtClean="0">
                <a:latin typeface="Arial" panose="020B0604020202020204" pitchFamily="34" charset="0"/>
              </a:rPr>
              <a:t>Elaborar una </a:t>
            </a:r>
            <a:r>
              <a:rPr lang="es-ES" altLang="es-CL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lista</a:t>
            </a:r>
            <a:r>
              <a:rPr lang="es-ES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de riesgos </a:t>
            </a:r>
            <a:r>
              <a:rPr lang="es-ES" altLang="es-CL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ordenada</a:t>
            </a:r>
            <a:r>
              <a:rPr lang="es-ES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de mayor a menor</a:t>
            </a:r>
            <a:r>
              <a:rPr lang="es-ES" altLang="es-CL" sz="2000" dirty="0" smtClean="0">
                <a:latin typeface="Arial" panose="020B0604020202020204" pitchFamily="34" charset="0"/>
              </a:rPr>
              <a:t>, </a:t>
            </a:r>
            <a:r>
              <a:rPr lang="es-ES" altLang="es-CL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por </a:t>
            </a:r>
            <a:r>
              <a:rPr lang="es-ES" altLang="es-CL" sz="2000" dirty="0" smtClean="0">
                <a:latin typeface="Arial" panose="020B0604020202020204" pitchFamily="34" charset="0"/>
              </a:rPr>
              <a:t>la valoración del </a:t>
            </a:r>
            <a:r>
              <a:rPr lang="es-ES" altLang="es-CL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nivel de exposición </a:t>
            </a:r>
            <a:r>
              <a:rPr lang="es-ES" altLang="es-CL" sz="2000" dirty="0" smtClean="0">
                <a:latin typeface="Arial" panose="020B0604020202020204" pitchFamily="34" charset="0"/>
              </a:rPr>
              <a:t>asociado a cada riesgo.</a:t>
            </a:r>
          </a:p>
          <a:p>
            <a:pPr marL="357188" indent="-2682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endParaRPr lang="es-ES" altLang="es-CL" sz="2000" dirty="0" smtClean="0">
              <a:latin typeface="Arial" panose="020B0604020202020204" pitchFamily="34" charset="0"/>
            </a:endParaRPr>
          </a:p>
          <a:p>
            <a:pPr marL="357188" indent="-2682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s-ES" altLang="es-CL" sz="2000" dirty="0" smtClean="0">
                <a:latin typeface="Arial" panose="020B0604020202020204" pitchFamily="34" charset="0"/>
              </a:rPr>
              <a:t>Elaborar otra </a:t>
            </a:r>
            <a:r>
              <a:rPr lang="es-ES" altLang="es-CL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lista</a:t>
            </a:r>
            <a:r>
              <a:rPr lang="es-ES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de riesgos </a:t>
            </a:r>
            <a:r>
              <a:rPr lang="es-ES" altLang="es-CL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ordenada</a:t>
            </a:r>
            <a:r>
              <a:rPr lang="es-ES" altLang="es-CL" sz="2000" dirty="0" smtClean="0">
                <a:latin typeface="Arial" panose="020B0604020202020204" pitchFamily="34" charset="0"/>
              </a:rPr>
              <a:t> de mayor a menor, </a:t>
            </a:r>
            <a:r>
              <a:rPr lang="es-ES" altLang="es-CL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por potencial impacto</a:t>
            </a:r>
            <a:r>
              <a:rPr lang="es-ES" altLang="es-CL" sz="2000" dirty="0" smtClean="0">
                <a:latin typeface="Arial" panose="020B0604020202020204" pitchFamily="34" charset="0"/>
              </a:rPr>
              <a:t>.</a:t>
            </a:r>
          </a:p>
          <a:p>
            <a:pPr marL="357188" indent="-2682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endParaRPr lang="es-ES" altLang="es-CL" sz="2000" dirty="0" smtClean="0">
              <a:latin typeface="Arial" panose="020B0604020202020204" pitchFamily="34" charset="0"/>
            </a:endParaRPr>
          </a:p>
          <a:p>
            <a:pPr marL="357188" indent="-2682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s-ES" altLang="es-CL" sz="2000" dirty="0" smtClean="0">
                <a:latin typeface="Arial" panose="020B0604020202020204" pitchFamily="34" charset="0"/>
              </a:rPr>
              <a:t>Estas listas nos permiten </a:t>
            </a:r>
            <a:r>
              <a:rPr lang="es-ES" altLang="es-CL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centrar la atención en lo crítico</a:t>
            </a:r>
            <a:r>
              <a:rPr lang="es-ES" altLang="es-CL" sz="2000" dirty="0" smtClean="0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39552" y="1095400"/>
            <a:ext cx="3824287" cy="533400"/>
            <a:chOff x="900113" y="914400"/>
            <a:chExt cx="3824287" cy="533400"/>
          </a:xfrm>
        </p:grpSpPr>
        <p:sp>
          <p:nvSpPr>
            <p:cNvPr id="2060292" name="AutoShape 4"/>
            <p:cNvSpPr>
              <a:spLocks noChangeArrowheads="1"/>
            </p:cNvSpPr>
            <p:nvPr/>
          </p:nvSpPr>
          <p:spPr bwMode="auto">
            <a:xfrm>
              <a:off x="971550" y="914400"/>
              <a:ext cx="3676650" cy="533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CL">
                <a:latin typeface="Arial" charset="0"/>
              </a:endParaRPr>
            </a:p>
          </p:txBody>
        </p:sp>
        <p:sp>
          <p:nvSpPr>
            <p:cNvPr id="49158" name="Text Box 5"/>
            <p:cNvSpPr txBox="1">
              <a:spLocks noChangeArrowheads="1"/>
            </p:cNvSpPr>
            <p:nvPr/>
          </p:nvSpPr>
          <p:spPr bwMode="auto">
            <a:xfrm>
              <a:off x="900113" y="987425"/>
              <a:ext cx="3824287" cy="3968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CL" sz="20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 4</a:t>
              </a:r>
              <a:r>
                <a:rPr lang="es-ES" altLang="es-CL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. Priorizar </a:t>
              </a:r>
              <a:r>
                <a:rPr lang="es-ES" altLang="es-CL" sz="20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los Riesgos</a:t>
              </a:r>
              <a:endParaRPr lang="es-ES" altLang="es-CL" sz="20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0"/>
            <a:ext cx="13636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200255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84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F0E249-2B32-4A3E-822E-45C968CDC1CE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s-ES" altLang="es-CL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0012"/>
            <a:ext cx="8079581" cy="948267"/>
          </a:xfrm>
        </p:spPr>
        <p:txBody>
          <a:bodyPr/>
          <a:lstStyle/>
          <a:p>
            <a:pPr eaLnBrk="1" hangingPunct="1"/>
            <a:r>
              <a:rPr lang="es-ES" altLang="es-CL" sz="3600" b="1" dirty="0" smtClean="0">
                <a:latin typeface="Arial" panose="020B0604020202020204" pitchFamily="34" charset="0"/>
              </a:rPr>
              <a:t>Proceso de Gestión de Riesgos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104" y="1916831"/>
            <a:ext cx="8399946" cy="4709393"/>
          </a:xfrm>
        </p:spPr>
        <p:txBody>
          <a:bodyPr>
            <a:normAutofit fontScale="92500" lnSpcReduction="10000"/>
          </a:bodyPr>
          <a:lstStyle/>
          <a:p>
            <a:pPr marL="384175" indent="-3841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es-ES" sz="2400" dirty="0" smtClean="0">
                <a:solidFill>
                  <a:schemeClr val="tx2"/>
                </a:solidFill>
                <a:latin typeface="Arial" charset="0"/>
              </a:rPr>
              <a:t>5.1. Identificar y evaluar </a:t>
            </a:r>
            <a:r>
              <a:rPr lang="es-E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  <a:t>opciones de tratamiento </a:t>
            </a:r>
            <a:r>
              <a:rPr lang="es-ES" sz="2400" dirty="0" smtClean="0">
                <a:solidFill>
                  <a:schemeClr val="tx2"/>
                </a:solidFill>
                <a:latin typeface="Arial" charset="0"/>
              </a:rPr>
              <a:t>de riesgos.</a:t>
            </a:r>
          </a:p>
          <a:p>
            <a:pPr marL="574675" lvl="1" inden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es-ES" sz="2000" dirty="0" smtClean="0">
                <a:latin typeface="Arial" charset="0"/>
              </a:rPr>
              <a:t>Para la actividad o componente al cual aplico el proceso de gestión de riesgos, debemos determinar:</a:t>
            </a:r>
          </a:p>
          <a:p>
            <a:pPr marL="1031875" lvl="1" indent="-457200">
              <a:lnSpc>
                <a:spcPct val="100000"/>
              </a:lnSpc>
              <a:spcBef>
                <a:spcPts val="600"/>
              </a:spcBef>
              <a:spcAft>
                <a:spcPct val="30000"/>
              </a:spcAft>
              <a:buFontTx/>
              <a:buAutoNum type="arabicPeriod"/>
              <a:defRPr/>
            </a:pPr>
            <a:r>
              <a:rPr lang="es-ES" sz="2000" dirty="0" smtClean="0">
                <a:latin typeface="Arial" charset="0"/>
              </a:rPr>
              <a:t>Posibles </a:t>
            </a:r>
            <a:r>
              <a:rPr lang="es-E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  <a:t>medidas de contingencia </a:t>
            </a:r>
            <a:r>
              <a:rPr lang="es-ES" sz="2000" dirty="0" smtClean="0">
                <a:latin typeface="Arial" charset="0"/>
              </a:rPr>
              <a:t>para tratar los riesgos. </a:t>
            </a:r>
          </a:p>
          <a:p>
            <a:pPr marL="1031875" lvl="1" indent="-45720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AutoNum type="arabicPeriod"/>
              <a:defRPr/>
            </a:pPr>
            <a:r>
              <a:rPr lang="es-ES" sz="2000" dirty="0" smtClean="0">
                <a:latin typeface="Arial" charset="0"/>
              </a:rPr>
              <a:t>La </a:t>
            </a:r>
            <a:r>
              <a:rPr lang="es-E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  <a:t>costo/efectividad</a:t>
            </a:r>
            <a:r>
              <a:rPr lang="es-ES" sz="2000" dirty="0" smtClean="0">
                <a:latin typeface="Arial" charset="0"/>
              </a:rPr>
              <a:t> asociada a ellas.</a:t>
            </a:r>
          </a:p>
          <a:p>
            <a:pPr marL="384175" indent="-3841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endParaRPr lang="es-ES" sz="2400" dirty="0" smtClean="0">
              <a:solidFill>
                <a:schemeClr val="tx2"/>
              </a:solidFill>
              <a:latin typeface="Arial" charset="0"/>
            </a:endParaRPr>
          </a:p>
          <a:p>
            <a:pPr marL="384175" indent="-3841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es-ES" sz="2400" dirty="0" smtClean="0">
                <a:solidFill>
                  <a:schemeClr val="tx2"/>
                </a:solidFill>
                <a:latin typeface="Arial" charset="0"/>
              </a:rPr>
              <a:t>5.2. </a:t>
            </a:r>
            <a:r>
              <a:rPr lang="es-E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  <a:t>Preparar un plan </a:t>
            </a:r>
            <a:r>
              <a:rPr lang="es-ES" sz="2400" dirty="0" smtClean="0">
                <a:solidFill>
                  <a:schemeClr val="tx2"/>
                </a:solidFill>
                <a:latin typeface="Arial" charset="0"/>
              </a:rPr>
              <a:t>de tratamiento de riesgos.</a:t>
            </a:r>
          </a:p>
          <a:p>
            <a:pPr marL="574675" lvl="1" inden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es-ES" sz="2000" dirty="0" smtClean="0">
                <a:latin typeface="Arial" charset="0"/>
              </a:rPr>
              <a:t>Elaborar el </a:t>
            </a:r>
            <a:r>
              <a:rPr lang="es-ES" sz="2000" dirty="0" smtClean="0">
                <a:solidFill>
                  <a:schemeClr val="accent1"/>
                </a:solidFill>
                <a:latin typeface="Arial" charset="0"/>
              </a:rPr>
              <a:t>plan </a:t>
            </a:r>
            <a:r>
              <a:rPr lang="es-ES" sz="2000" dirty="0" smtClean="0">
                <a:latin typeface="Arial" charset="0"/>
              </a:rPr>
              <a:t>que permite </a:t>
            </a:r>
            <a:r>
              <a:rPr lang="es-ES" sz="2000" dirty="0" smtClean="0">
                <a:solidFill>
                  <a:schemeClr val="accent1"/>
                </a:solidFill>
                <a:latin typeface="Arial" charset="0"/>
              </a:rPr>
              <a:t>poner en práctica las opciones seleccionadas</a:t>
            </a:r>
            <a:r>
              <a:rPr lang="es-ES" sz="2000" dirty="0" smtClean="0">
                <a:latin typeface="Arial" charset="0"/>
              </a:rPr>
              <a:t> para el tratamiento del riesgo. </a:t>
            </a:r>
          </a:p>
          <a:p>
            <a:pPr marL="384175" indent="-3841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endParaRPr lang="es-ES" sz="2400" dirty="0" smtClean="0">
              <a:solidFill>
                <a:schemeClr val="tx2"/>
              </a:solidFill>
              <a:latin typeface="Arial" charset="0"/>
            </a:endParaRPr>
          </a:p>
          <a:p>
            <a:pPr marL="384175" indent="-384175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es-ES" sz="2400" dirty="0" smtClean="0">
                <a:solidFill>
                  <a:schemeClr val="tx2"/>
                </a:solidFill>
                <a:latin typeface="Arial" charset="0"/>
              </a:rPr>
              <a:t>5.3</a:t>
            </a:r>
            <a:r>
              <a:rPr lang="es-E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  <a:t>. Ejecutar plan </a:t>
            </a:r>
            <a:r>
              <a:rPr lang="es-ES" sz="2400" dirty="0" smtClean="0">
                <a:solidFill>
                  <a:schemeClr val="tx2"/>
                </a:solidFill>
                <a:latin typeface="Arial" charset="0"/>
              </a:rPr>
              <a:t>de tratamiento/mitigación de riesgos.</a:t>
            </a:r>
          </a:p>
          <a:p>
            <a:pPr marL="574675" lvl="1" inden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defRPr/>
            </a:pPr>
            <a:r>
              <a:rPr lang="es-ES" sz="2000" dirty="0" smtClean="0">
                <a:latin typeface="Arial" charset="0"/>
              </a:rPr>
              <a:t>Poner en marcha el plan definido.</a:t>
            </a:r>
          </a:p>
        </p:txBody>
      </p:sp>
      <p:sp>
        <p:nvSpPr>
          <p:cNvPr id="2062340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3568" y="1167408"/>
            <a:ext cx="356235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CL">
              <a:latin typeface="Arial" charset="0"/>
            </a:endParaRP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755576" y="1240433"/>
            <a:ext cx="3271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L" sz="2000" b="1" dirty="0">
                <a:solidFill>
                  <a:schemeClr val="bg1"/>
                </a:solidFill>
                <a:latin typeface="Arial" panose="020B0604020202020204" pitchFamily="34" charset="0"/>
              </a:rPr>
              <a:t>5. Tratamiento del Riesgo</a:t>
            </a:r>
          </a:p>
        </p:txBody>
      </p:sp>
    </p:spTree>
    <p:extLst>
      <p:ext uri="{BB962C8B-B14F-4D97-AF65-F5344CB8AC3E}">
        <p14:creationId xmlns:p14="http://schemas.microsoft.com/office/powerpoint/2010/main" val="24760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6ED454-50F2-4C08-B746-06C6E144E436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s-ES" altLang="es-CL" sz="140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" y="116632"/>
            <a:ext cx="8079581" cy="841235"/>
          </a:xfrm>
        </p:spPr>
        <p:txBody>
          <a:bodyPr/>
          <a:lstStyle/>
          <a:p>
            <a:r>
              <a:rPr lang="es-ES" altLang="es-CL" sz="3600" b="1" dirty="0">
                <a:latin typeface="Arial" panose="020B0604020202020204" pitchFamily="34" charset="0"/>
              </a:rPr>
              <a:t>Proceso de Gestión de Riesgos</a:t>
            </a:r>
            <a:endParaRPr lang="es-ES" altLang="es-CL" sz="3600" b="1" dirty="0" smtClean="0">
              <a:latin typeface="Arial" panose="020B0604020202020204" pitchFamily="34" charset="0"/>
            </a:endParaRPr>
          </a:p>
        </p:txBody>
      </p:sp>
      <p:sp>
        <p:nvSpPr>
          <p:cNvPr id="2064387" name="AutoShape 3"/>
          <p:cNvSpPr>
            <a:spLocks noChangeArrowheads="1"/>
          </p:cNvSpPr>
          <p:nvPr/>
        </p:nvSpPr>
        <p:spPr bwMode="auto">
          <a:xfrm>
            <a:off x="611560" y="1023392"/>
            <a:ext cx="4032448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s-CL">
              <a:latin typeface="Arial" charset="0"/>
            </a:endParaRP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0" y="1712913"/>
            <a:ext cx="8353053" cy="4968875"/>
          </a:xfrm>
        </p:spPr>
        <p:txBody>
          <a:bodyPr>
            <a:normAutofit/>
          </a:bodyPr>
          <a:lstStyle/>
          <a:p>
            <a:pPr marL="476250" indent="-4762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lang="es-ES" sz="2000" dirty="0" smtClean="0">
                <a:solidFill>
                  <a:schemeClr val="tx2"/>
                </a:solidFill>
                <a:latin typeface="Arial" charset="0"/>
              </a:rPr>
              <a:t>5.1. </a:t>
            </a:r>
            <a:r>
              <a:rPr lang="es-ES" sz="2000" dirty="0">
                <a:solidFill>
                  <a:schemeClr val="tx2"/>
                </a:solidFill>
                <a:latin typeface="Arial" charset="0"/>
              </a:rPr>
              <a:t>Identificar y evaluar </a:t>
            </a:r>
            <a:r>
              <a:rPr lang="es-E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  <a:t>opciones de tratamiento </a:t>
            </a:r>
            <a:r>
              <a:rPr lang="es-ES" sz="2000" dirty="0" smtClean="0">
                <a:latin typeface="Arial" charset="0"/>
              </a:rPr>
              <a:t>para:</a:t>
            </a:r>
          </a:p>
          <a:p>
            <a:pPr marL="476250" indent="-2984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75000"/>
              <a:defRPr/>
            </a:pPr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Evitar un riesgo</a:t>
            </a:r>
            <a:r>
              <a:rPr lang="es-ES" sz="2000" dirty="0" smtClean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es-ES" sz="1800" dirty="0" smtClean="0">
                <a:latin typeface="Arial" charset="0"/>
              </a:rPr>
              <a:t>Se reduce la probabilidad de pérdida u ocurrencia al mínimo </a:t>
            </a:r>
            <a:r>
              <a:rPr lang="es-ES" sz="1400" dirty="0" smtClean="0">
                <a:latin typeface="Arial" charset="0"/>
              </a:rPr>
              <a:t>(tiene que ver con la prevención). </a:t>
            </a:r>
            <a:r>
              <a:rPr lang="es-ES" sz="1800" dirty="0" smtClean="0">
                <a:latin typeface="Arial" charset="0"/>
              </a:rPr>
              <a:t>… En general esto es </a:t>
            </a:r>
            <a:r>
              <a:rPr lang="es-ES" sz="1800" dirty="0" smtClean="0">
                <a:solidFill>
                  <a:schemeClr val="accent1"/>
                </a:solidFill>
                <a:latin typeface="Arial" charset="0"/>
              </a:rPr>
              <a:t>casi una utopía</a:t>
            </a:r>
            <a:r>
              <a:rPr lang="es-ES" sz="1800" dirty="0" smtClean="0">
                <a:latin typeface="Arial" charset="0"/>
              </a:rPr>
              <a:t>.</a:t>
            </a:r>
          </a:p>
          <a:p>
            <a:pPr marL="476250" indent="-2984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75000"/>
              <a:defRPr/>
            </a:pPr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Reducir la </a:t>
            </a:r>
            <a:r>
              <a:rPr lang="es-ES" sz="2000" b="1" dirty="0" err="1" smtClean="0">
                <a:solidFill>
                  <a:schemeClr val="tx2"/>
                </a:solidFill>
                <a:latin typeface="Arial" charset="0"/>
              </a:rPr>
              <a:t>exposicion</a:t>
            </a:r>
            <a:r>
              <a:rPr lang="es-ES" sz="2000" dirty="0" smtClean="0">
                <a:solidFill>
                  <a:schemeClr val="tx2"/>
                </a:solidFill>
                <a:latin typeface="Arial" charset="0"/>
              </a:rPr>
              <a:t>:</a:t>
            </a:r>
            <a:r>
              <a:rPr lang="es-ES" sz="2000" dirty="0" smtClean="0">
                <a:latin typeface="Arial" charset="0"/>
              </a:rPr>
              <a:t> </a:t>
            </a:r>
            <a:r>
              <a:rPr lang="es-ES_tradnl" sz="1800" dirty="0" smtClean="0">
                <a:latin typeface="Arial" charset="0"/>
              </a:rPr>
              <a:t>Busca implementar controles para </a:t>
            </a:r>
            <a:r>
              <a:rPr lang="es-ES_tradnl" sz="1800" dirty="0" smtClean="0">
                <a:solidFill>
                  <a:schemeClr val="accent1"/>
                </a:solidFill>
                <a:latin typeface="Arial" charset="0"/>
              </a:rPr>
              <a:t>reducir la probabilidad de ocurrencia </a:t>
            </a:r>
            <a:r>
              <a:rPr lang="es-ES_tradnl" sz="1800" dirty="0" smtClean="0">
                <a:solidFill>
                  <a:schemeClr val="tx1"/>
                </a:solidFill>
                <a:latin typeface="Arial" charset="0"/>
              </a:rPr>
              <a:t>o </a:t>
            </a:r>
            <a:r>
              <a:rPr lang="es-ES_tradnl" sz="1800" dirty="0" smtClean="0">
                <a:solidFill>
                  <a:schemeClr val="accent1"/>
                </a:solidFill>
                <a:latin typeface="Arial" charset="0"/>
              </a:rPr>
              <a:t>el impacto</a:t>
            </a:r>
            <a:r>
              <a:rPr lang="es-ES_tradnl" sz="1800" dirty="0" smtClean="0">
                <a:solidFill>
                  <a:schemeClr val="tx1"/>
                </a:solidFill>
                <a:latin typeface="Arial" charset="0"/>
              </a:rPr>
              <a:t> de un riesgo.</a:t>
            </a:r>
            <a:endParaRPr lang="es-ES" sz="1800" dirty="0" smtClean="0">
              <a:solidFill>
                <a:schemeClr val="tx1"/>
              </a:solidFill>
              <a:latin typeface="Arial" charset="0"/>
            </a:endParaRPr>
          </a:p>
          <a:p>
            <a:pPr marL="476250" indent="-2984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75000"/>
              <a:defRPr/>
            </a:pPr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Atomizar el impacto</a:t>
            </a:r>
            <a:r>
              <a:rPr lang="es-ES" sz="2000" dirty="0" smtClean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es-ES" sz="1800" dirty="0" smtClean="0">
                <a:latin typeface="Arial" charset="0"/>
              </a:rPr>
              <a:t>Distribuir la localización del riesgo, segmentando el objeto sobre el cual se puede materializar el riesgo.</a:t>
            </a:r>
          </a:p>
          <a:p>
            <a:pPr marL="476250" indent="-2984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75000"/>
              <a:defRPr/>
            </a:pPr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Transferir el impacto</a:t>
            </a:r>
            <a:r>
              <a:rPr lang="es-ES" sz="2000" dirty="0" smtClean="0">
                <a:solidFill>
                  <a:schemeClr val="tx2"/>
                </a:solidFill>
                <a:latin typeface="Arial" charset="0"/>
              </a:rPr>
              <a:t>:</a:t>
            </a:r>
            <a:r>
              <a:rPr lang="es-ES" sz="2000" dirty="0" smtClean="0">
                <a:latin typeface="Arial" charset="0"/>
              </a:rPr>
              <a:t> </a:t>
            </a:r>
            <a:r>
              <a:rPr lang="es-ES" sz="1800" dirty="0" smtClean="0">
                <a:latin typeface="Arial" charset="0"/>
              </a:rPr>
              <a:t>Pasar el riesgo de un lugar a otro, compartir con otro el riesgo. Esta técnica no reduce la probabilidad ni el impacto, sino que involucra a otros en la responsabilidad de su tratamiento.</a:t>
            </a:r>
            <a:endParaRPr lang="es-ES" sz="2000" dirty="0" smtClean="0">
              <a:latin typeface="Arial" charset="0"/>
            </a:endParaRPr>
          </a:p>
          <a:p>
            <a:pPr marL="476250" indent="-2984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75000"/>
              <a:defRPr/>
            </a:pPr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Asumir el impacto</a:t>
            </a:r>
            <a:r>
              <a:rPr lang="es-ES" sz="2000" dirty="0" smtClean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es-ES" sz="1800" dirty="0" smtClean="0">
                <a:latin typeface="Arial" charset="0"/>
              </a:rPr>
              <a:t>Se </a:t>
            </a:r>
            <a:r>
              <a:rPr lang="es-ES_tradnl" sz="1800" dirty="0" smtClean="0">
                <a:latin typeface="Arial" charset="0"/>
              </a:rPr>
              <a:t>acepta la pérdida residual probable. Con la aceptación del riesgo, las estrategias de prevención se vuelven esenciales.</a:t>
            </a:r>
            <a:endParaRPr lang="es-ES" sz="1800" dirty="0" smtClean="0">
              <a:latin typeface="Arial" charset="0"/>
            </a:endParaRP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631640" y="1091654"/>
            <a:ext cx="391068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L" sz="2400" b="1" dirty="0">
                <a:solidFill>
                  <a:schemeClr val="bg1"/>
                </a:solidFill>
                <a:latin typeface="Arial" panose="020B0604020202020204" pitchFamily="34" charset="0"/>
              </a:rPr>
              <a:t>5. Tratamiento del Riesgo</a:t>
            </a:r>
          </a:p>
        </p:txBody>
      </p:sp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6541599" y="836712"/>
            <a:ext cx="2602401" cy="851297"/>
          </a:xfrm>
          <a:prstGeom prst="roundRect">
            <a:avLst>
              <a:gd name="adj" fmla="val 16667"/>
            </a:avLst>
          </a:prstGeom>
          <a:solidFill>
            <a:srgbClr val="982E4C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2200" dirty="0" smtClean="0">
                <a:solidFill>
                  <a:schemeClr val="bg1"/>
                </a:solidFill>
                <a:latin typeface="Arial" panose="020B0604020202020204" pitchFamily="34" charset="0"/>
              </a:rPr>
              <a:t>Objetivo de las medidas...</a:t>
            </a:r>
            <a:endParaRPr lang="es-ES" altLang="es-CL" sz="2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9A43B9-8D76-4186-B511-CFB998C741D2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s-ES" altLang="es-CL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71438"/>
            <a:ext cx="7772400" cy="990601"/>
          </a:xfrm>
        </p:spPr>
        <p:txBody>
          <a:bodyPr/>
          <a:lstStyle/>
          <a:p>
            <a:r>
              <a:rPr lang="es-ES" altLang="es-CL" sz="4000" b="1" dirty="0">
                <a:latin typeface="Arial" panose="020B0604020202020204" pitchFamily="34" charset="0"/>
              </a:rPr>
              <a:t>Proceso de Gestión de Riesgos</a:t>
            </a:r>
            <a:endParaRPr lang="es-ES" altLang="es-CL" sz="4000" b="1" dirty="0" smtClean="0">
              <a:latin typeface="Arial" panose="020B0604020202020204" pitchFamily="34" charset="0"/>
            </a:endParaRPr>
          </a:p>
        </p:txBody>
      </p:sp>
      <p:sp>
        <p:nvSpPr>
          <p:cNvPr id="553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1" y="1988839"/>
            <a:ext cx="8604449" cy="4892689"/>
          </a:xfrm>
        </p:spPr>
        <p:txBody>
          <a:bodyPr>
            <a:noAutofit/>
          </a:bodyPr>
          <a:lstStyle/>
          <a:p>
            <a:pPr marL="266700" indent="-266700">
              <a:lnSpc>
                <a:spcPct val="95000"/>
              </a:lnSpc>
              <a:spcBef>
                <a:spcPct val="30000"/>
              </a:spcBef>
              <a:buFontTx/>
              <a:buNone/>
            </a:pP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5.1. Evaluar medidas de contingencia:</a:t>
            </a:r>
          </a:p>
          <a:p>
            <a:pPr marL="266700" indent="-26670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Tx/>
              <a:buChar char="–"/>
            </a:pPr>
            <a:r>
              <a:rPr lang="es-ES" altLang="es-CL" sz="2000" dirty="0" smtClean="0">
                <a:latin typeface="Arial" panose="020B0604020202020204" pitchFamily="34" charset="0"/>
              </a:rPr>
              <a:t>Las </a:t>
            </a:r>
            <a:r>
              <a:rPr lang="es-ES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medidas de contingencia </a:t>
            </a:r>
            <a:r>
              <a:rPr lang="es-ES" altLang="es-CL" sz="2000" dirty="0" smtClean="0">
                <a:latin typeface="Arial" panose="020B0604020202020204" pitchFamily="34" charset="0"/>
              </a:rPr>
              <a:t>deben evaluarse en base a la </a:t>
            </a:r>
            <a:r>
              <a:rPr lang="es-ES" altLang="es-CL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probabilidad e impacto del riesgo</a:t>
            </a:r>
            <a:r>
              <a:rPr lang="es-ES" altLang="es-CL" sz="2000" dirty="0" smtClean="0">
                <a:latin typeface="Arial" panose="020B0604020202020204" pitchFamily="34" charset="0"/>
              </a:rPr>
              <a:t>, y al </a:t>
            </a:r>
            <a:r>
              <a:rPr lang="es-ES" altLang="es-CL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costo y nivel de mitigación de la medida</a:t>
            </a:r>
            <a:r>
              <a:rPr lang="es-ES" altLang="es-CL" sz="2000" dirty="0" smtClean="0">
                <a:latin typeface="Arial" panose="020B0604020202020204" pitchFamily="34" charset="0"/>
              </a:rPr>
              <a:t>.</a:t>
            </a:r>
          </a:p>
          <a:p>
            <a:pPr marL="266700" indent="-26670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Tx/>
              <a:buChar char="–"/>
            </a:pPr>
            <a:r>
              <a:rPr lang="es-ES" altLang="es-CL" sz="2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Considerar alternativas para las medidas… </a:t>
            </a:r>
            <a:r>
              <a:rPr lang="es-ES" altLang="es-CL" sz="2000" dirty="0" smtClean="0">
                <a:latin typeface="Arial" panose="020B0604020202020204" pitchFamily="34" charset="0"/>
              </a:rPr>
              <a:t>Éstas pueden aplicarse individualmente o de manera combinada.</a:t>
            </a:r>
          </a:p>
          <a:p>
            <a:pPr marL="266700" indent="-26670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Tx/>
              <a:buChar char="–"/>
            </a:pPr>
            <a:r>
              <a:rPr lang="es-ES" altLang="es-CL" sz="2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Considerar los siguientes factores </a:t>
            </a:r>
            <a:r>
              <a:rPr lang="es-ES" altLang="es-CL" sz="2000" dirty="0" smtClean="0">
                <a:latin typeface="Arial" panose="020B0604020202020204" pitchFamily="34" charset="0"/>
              </a:rPr>
              <a:t>al momento de evaluar las medidas de contingencia:</a:t>
            </a:r>
          </a:p>
          <a:p>
            <a:pPr marL="446088" lvl="1" indent="0">
              <a:lnSpc>
                <a:spcPct val="95000"/>
              </a:lnSpc>
              <a:spcBef>
                <a:spcPct val="35000"/>
              </a:spcBef>
              <a:spcAft>
                <a:spcPct val="35000"/>
              </a:spcAft>
              <a:buFontTx/>
              <a:buNone/>
            </a:pPr>
            <a:r>
              <a:rPr lang="es-ES_tradnl" altLang="es-CL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Eficacia:</a:t>
            </a:r>
            <a:r>
              <a:rPr lang="es-ES_tradnl" altLang="es-CL" sz="1800" dirty="0" smtClean="0">
                <a:latin typeface="Arial" panose="020B0604020202020204" pitchFamily="34" charset="0"/>
              </a:rPr>
              <a:t>  Efectividad de la medida para reducir los riesgos.</a:t>
            </a:r>
          </a:p>
          <a:p>
            <a:pPr marL="446088" lvl="1" indent="0">
              <a:lnSpc>
                <a:spcPct val="95000"/>
              </a:lnSpc>
              <a:spcBef>
                <a:spcPct val="35000"/>
              </a:spcBef>
              <a:spcAft>
                <a:spcPct val="35000"/>
              </a:spcAft>
              <a:buFontTx/>
              <a:buNone/>
            </a:pPr>
            <a:r>
              <a:rPr lang="es-ES_tradnl" altLang="es-CL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Factibilidad:</a:t>
            </a:r>
            <a:r>
              <a:rPr lang="es-ES_tradnl" altLang="es-CL" sz="1800" b="1" dirty="0" smtClean="0">
                <a:latin typeface="Arial" panose="020B0604020202020204" pitchFamily="34" charset="0"/>
              </a:rPr>
              <a:t>  </a:t>
            </a:r>
            <a:r>
              <a:rPr lang="es-ES_tradnl" altLang="es-CL" sz="1800" dirty="0" smtClean="0">
                <a:latin typeface="Arial" panose="020B0604020202020204" pitchFamily="34" charset="0"/>
              </a:rPr>
              <a:t>Probabilidad de aplicar la medida.</a:t>
            </a:r>
          </a:p>
          <a:p>
            <a:pPr marL="446088" lvl="1" indent="0">
              <a:lnSpc>
                <a:spcPct val="95000"/>
              </a:lnSpc>
              <a:spcBef>
                <a:spcPct val="35000"/>
              </a:spcBef>
              <a:spcAft>
                <a:spcPct val="35000"/>
              </a:spcAft>
              <a:buFontTx/>
              <a:buNone/>
            </a:pPr>
            <a:r>
              <a:rPr lang="es-ES_tradnl" altLang="es-CL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Eficiencia:</a:t>
            </a:r>
            <a:r>
              <a:rPr lang="es-ES_tradnl" altLang="es-CL" sz="1800" dirty="0" smtClean="0">
                <a:latin typeface="Arial" panose="020B0604020202020204" pitchFamily="34" charset="0"/>
              </a:rPr>
              <a:t> Costo-efectividad de la opción de tratamiento.</a:t>
            </a:r>
            <a:endParaRPr lang="es-ES" altLang="es-CL" sz="1800" dirty="0" smtClean="0">
              <a:latin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10989" y="914400"/>
            <a:ext cx="3562350" cy="533400"/>
            <a:chOff x="610989" y="914400"/>
            <a:chExt cx="3562350" cy="533400"/>
          </a:xfrm>
        </p:grpSpPr>
        <p:sp>
          <p:nvSpPr>
            <p:cNvPr id="2066435" name="AutoShape 3"/>
            <p:cNvSpPr>
              <a:spLocks noChangeArrowheads="1"/>
            </p:cNvSpPr>
            <p:nvPr/>
          </p:nvSpPr>
          <p:spPr bwMode="auto">
            <a:xfrm>
              <a:off x="610989" y="914400"/>
              <a:ext cx="3562350" cy="533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CL">
                <a:latin typeface="Arial" charset="0"/>
              </a:endParaRPr>
            </a:p>
          </p:txBody>
        </p:sp>
        <p:sp>
          <p:nvSpPr>
            <p:cNvPr id="55302" name="Text Box 5"/>
            <p:cNvSpPr txBox="1">
              <a:spLocks noChangeArrowheads="1"/>
            </p:cNvSpPr>
            <p:nvPr/>
          </p:nvSpPr>
          <p:spPr bwMode="auto">
            <a:xfrm>
              <a:off x="683568" y="987425"/>
              <a:ext cx="32718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CL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5. Tratamiento del Riesgo</a:t>
              </a:r>
            </a:p>
          </p:txBody>
        </p:sp>
      </p:grpSp>
      <p:sp>
        <p:nvSpPr>
          <p:cNvPr id="55303" name="AutoShape 6"/>
          <p:cNvSpPr>
            <a:spLocks noChangeArrowheads="1"/>
          </p:cNvSpPr>
          <p:nvPr/>
        </p:nvSpPr>
        <p:spPr bwMode="auto">
          <a:xfrm>
            <a:off x="6569075" y="947738"/>
            <a:ext cx="2457877" cy="510778"/>
          </a:xfrm>
          <a:prstGeom prst="roundRect">
            <a:avLst>
              <a:gd name="adj" fmla="val 16667"/>
            </a:avLst>
          </a:prstGeom>
          <a:solidFill>
            <a:srgbClr val="982E4C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Cómo </a:t>
            </a:r>
            <a:r>
              <a:rPr lang="es-ES" altLang="es-CL" sz="2400" dirty="0">
                <a:solidFill>
                  <a:schemeClr val="bg1"/>
                </a:solidFill>
                <a:latin typeface="Arial" panose="020B0604020202020204" pitchFamily="34" charset="0"/>
              </a:rPr>
              <a:t>Hacerlo?</a:t>
            </a:r>
          </a:p>
        </p:txBody>
      </p:sp>
    </p:spTree>
    <p:extLst>
      <p:ext uri="{BB962C8B-B14F-4D97-AF65-F5344CB8AC3E}">
        <p14:creationId xmlns:p14="http://schemas.microsoft.com/office/powerpoint/2010/main" val="523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B2E619-276C-4322-A26B-0DE8E837FD15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ES" altLang="es-CL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" y="499533"/>
            <a:ext cx="8327553" cy="11292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s-CL" dirty="0" smtClean="0">
                <a:latin typeface="Arial" panose="020B0604020202020204" pitchFamily="34" charset="0"/>
              </a:rPr>
              <a:t>… el </a:t>
            </a:r>
            <a:r>
              <a:rPr lang="en-US" altLang="es-CL" dirty="0" err="1" smtClean="0">
                <a:latin typeface="Arial" panose="020B0604020202020204" pitchFamily="34" charset="0"/>
              </a:rPr>
              <a:t>Ciclo</a:t>
            </a:r>
            <a:r>
              <a:rPr lang="en-US" altLang="es-CL" dirty="0" smtClean="0">
                <a:latin typeface="Arial" panose="020B0604020202020204" pitchFamily="34" charset="0"/>
              </a:rPr>
              <a:t> de Vida del Proyecto </a:t>
            </a:r>
            <a:r>
              <a:rPr lang="en-US" altLang="es-CL" sz="3600" dirty="0" smtClean="0">
                <a:latin typeface="Arial" panose="020B0604020202020204" pitchFamily="34" charset="0"/>
              </a:rPr>
              <a:t>(version </a:t>
            </a:r>
            <a:r>
              <a:rPr lang="en-US" altLang="es-CL" sz="3600" dirty="0" err="1" smtClean="0">
                <a:latin typeface="Arial" panose="020B0604020202020204" pitchFamily="34" charset="0"/>
              </a:rPr>
              <a:t>simplificada</a:t>
            </a:r>
            <a:r>
              <a:rPr lang="en-US" altLang="es-CL" sz="3600" dirty="0" smtClean="0">
                <a:latin typeface="Arial" panose="020B0604020202020204" pitchFamily="34" charset="0"/>
              </a:rPr>
              <a:t>)</a:t>
            </a:r>
            <a:endParaRPr lang="en-US" altLang="es-CL" dirty="0" smtClean="0">
              <a:latin typeface="Arial" panose="020B0604020202020204" pitchFamily="34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79120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8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9E5B91-18B2-49FC-B8B4-C3AB43B8F54A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s-ES" altLang="es-CL" sz="140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462144" cy="990600"/>
          </a:xfrm>
        </p:spPr>
        <p:txBody>
          <a:bodyPr/>
          <a:lstStyle/>
          <a:p>
            <a:r>
              <a:rPr lang="es-ES" altLang="es-CL" sz="4000" b="1" dirty="0">
                <a:latin typeface="Arial" panose="020B0604020202020204" pitchFamily="34" charset="0"/>
              </a:rPr>
              <a:t>Proceso de Gestión de Riesgos</a:t>
            </a:r>
            <a:endParaRPr lang="es-ES" altLang="es-CL" sz="4000" b="1" dirty="0" smtClean="0">
              <a:latin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11560" y="951384"/>
            <a:ext cx="3562350" cy="533400"/>
            <a:chOff x="1043608" y="914400"/>
            <a:chExt cx="3562350" cy="533400"/>
          </a:xfrm>
        </p:grpSpPr>
        <p:sp>
          <p:nvSpPr>
            <p:cNvPr id="2068483" name="AutoShape 3"/>
            <p:cNvSpPr>
              <a:spLocks noChangeArrowheads="1"/>
            </p:cNvSpPr>
            <p:nvPr/>
          </p:nvSpPr>
          <p:spPr bwMode="auto">
            <a:xfrm>
              <a:off x="1043608" y="914400"/>
              <a:ext cx="3562350" cy="533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CL">
                <a:latin typeface="Arial" charset="0"/>
              </a:endParaRPr>
            </a:p>
          </p:txBody>
        </p:sp>
        <p:sp>
          <p:nvSpPr>
            <p:cNvPr id="57349" name="Text Box 4"/>
            <p:cNvSpPr txBox="1">
              <a:spLocks noChangeArrowheads="1"/>
            </p:cNvSpPr>
            <p:nvPr/>
          </p:nvSpPr>
          <p:spPr bwMode="auto">
            <a:xfrm>
              <a:off x="1085850" y="990600"/>
              <a:ext cx="32718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CL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5. Tratamiento del Riesgo</a:t>
              </a:r>
            </a:p>
          </p:txBody>
        </p:sp>
      </p:grpSp>
      <p:grpSp>
        <p:nvGrpSpPr>
          <p:cNvPr id="57350" name="Group 5"/>
          <p:cNvGrpSpPr>
            <a:grpSpLocks/>
          </p:cNvGrpSpPr>
          <p:nvPr/>
        </p:nvGrpSpPr>
        <p:grpSpPr bwMode="auto">
          <a:xfrm>
            <a:off x="896739" y="1643063"/>
            <a:ext cx="6727825" cy="4251325"/>
            <a:chOff x="1056" y="1018"/>
            <a:chExt cx="4238" cy="2678"/>
          </a:xfrm>
        </p:grpSpPr>
        <p:graphicFrame>
          <p:nvGraphicFramePr>
            <p:cNvPr id="57352" name="Object 6"/>
            <p:cNvGraphicFramePr>
              <a:graphicFrameLocks noChangeAspect="1"/>
            </p:cNvGraphicFramePr>
            <p:nvPr/>
          </p:nvGraphicFramePr>
          <p:xfrm>
            <a:off x="1056" y="1369"/>
            <a:ext cx="4176" cy="2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3" name="Imagen de mapa de bits" r:id="rId4" imgW="5780952" imgH="3572374" progId="PBrush">
                    <p:embed/>
                  </p:oleObj>
                </mc:Choice>
                <mc:Fallback>
                  <p:oleObj name="Imagen de mapa de bits" r:id="rId4" imgW="5780952" imgH="3572374" progId="PBrush">
                    <p:embed/>
                    <p:pic>
                      <p:nvPicPr>
                        <p:cNvPr id="5735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369"/>
                          <a:ext cx="4176" cy="2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53" name="Text Box 7"/>
            <p:cNvSpPr txBox="1">
              <a:spLocks noChangeArrowheads="1"/>
            </p:cNvSpPr>
            <p:nvPr/>
          </p:nvSpPr>
          <p:spPr bwMode="auto">
            <a:xfrm>
              <a:off x="4116" y="3178"/>
              <a:ext cx="112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es-CL" sz="1600" b="1" dirty="0">
                  <a:latin typeface="Arial" panose="020B0604020202020204" pitchFamily="34" charset="0"/>
                </a:rPr>
                <a:t>Costo de Tratamiento</a:t>
              </a:r>
            </a:p>
          </p:txBody>
        </p:sp>
        <p:sp>
          <p:nvSpPr>
            <p:cNvPr id="57354" name="Text Box 8"/>
            <p:cNvSpPr txBox="1">
              <a:spLocks noChangeArrowheads="1"/>
            </p:cNvSpPr>
            <p:nvPr/>
          </p:nvSpPr>
          <p:spPr bwMode="auto">
            <a:xfrm>
              <a:off x="2995" y="1443"/>
              <a:ext cx="22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es-CL" sz="1600" dirty="0">
                  <a:latin typeface="Arial" panose="020B0604020202020204" pitchFamily="34" charset="0"/>
                </a:rPr>
                <a:t>Implementar medidas de </a:t>
              </a:r>
              <a:r>
                <a:rPr lang="es-ES_tradnl" altLang="es-CL" sz="1600" dirty="0" smtClean="0">
                  <a:latin typeface="Arial" panose="020B0604020202020204" pitchFamily="34" charset="0"/>
                </a:rPr>
                <a:t>contingencia</a:t>
              </a:r>
              <a:endParaRPr lang="es-ES_tradnl" altLang="es-CL" sz="1400" dirty="0">
                <a:latin typeface="Arial" panose="020B0604020202020204" pitchFamily="34" charset="0"/>
              </a:endParaRPr>
            </a:p>
          </p:txBody>
        </p:sp>
        <p:sp>
          <p:nvSpPr>
            <p:cNvPr id="57355" name="Text Box 9"/>
            <p:cNvSpPr txBox="1">
              <a:spLocks noChangeArrowheads="1"/>
            </p:cNvSpPr>
            <p:nvPr/>
          </p:nvSpPr>
          <p:spPr bwMode="auto">
            <a:xfrm>
              <a:off x="3237" y="1883"/>
              <a:ext cx="8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es-CL" sz="1600" dirty="0">
                  <a:latin typeface="Arial" panose="020B0604020202020204" pitchFamily="34" charset="0"/>
                </a:rPr>
                <a:t>Usar </a:t>
              </a:r>
              <a:r>
                <a:rPr lang="es-ES_tradnl" altLang="es-CL" sz="1600" dirty="0" smtClean="0">
                  <a:latin typeface="Arial" panose="020B0604020202020204" pitchFamily="34" charset="0"/>
                </a:rPr>
                <a:t>el juicio</a:t>
              </a:r>
              <a:endParaRPr lang="es-ES_tradnl" altLang="es-CL" sz="1400" dirty="0">
                <a:latin typeface="Arial" panose="020B0604020202020204" pitchFamily="34" charset="0"/>
              </a:endParaRPr>
            </a:p>
          </p:txBody>
        </p:sp>
        <p:sp>
          <p:nvSpPr>
            <p:cNvPr id="57356" name="Text Box 10"/>
            <p:cNvSpPr txBox="1">
              <a:spLocks noChangeArrowheads="1"/>
            </p:cNvSpPr>
            <p:nvPr/>
          </p:nvSpPr>
          <p:spPr bwMode="auto">
            <a:xfrm>
              <a:off x="3699" y="2229"/>
              <a:ext cx="100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es-CL" sz="1600">
                  <a:latin typeface="Arial" panose="020B0604020202020204" pitchFamily="34" charset="0"/>
                </a:rPr>
                <a:t>Anti-económico</a:t>
              </a:r>
            </a:p>
          </p:txBody>
        </p:sp>
        <p:sp>
          <p:nvSpPr>
            <p:cNvPr id="57357" name="Text Box 11"/>
            <p:cNvSpPr txBox="1">
              <a:spLocks noChangeArrowheads="1"/>
            </p:cNvSpPr>
            <p:nvPr/>
          </p:nvSpPr>
          <p:spPr bwMode="auto">
            <a:xfrm>
              <a:off x="1101" y="1018"/>
              <a:ext cx="101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_tradnl" altLang="es-CL" sz="1600" b="1">
                  <a:solidFill>
                    <a:schemeClr val="tx2"/>
                  </a:solidFill>
                  <a:latin typeface="Arial" panose="020B0604020202020204" pitchFamily="34" charset="0"/>
                </a:rPr>
                <a:t>Probabilidad de Ocurrencia</a:t>
              </a:r>
              <a:endParaRPr lang="es-ES_tradnl" altLang="es-CL" sz="16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7351" name="Rectangle 12"/>
          <p:cNvSpPr>
            <a:spLocks noChangeArrowheads="1"/>
          </p:cNvSpPr>
          <p:nvPr/>
        </p:nvSpPr>
        <p:spPr bwMode="auto">
          <a:xfrm>
            <a:off x="539552" y="6072078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s-CL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Para seleccionar la opción más apropiada, </a:t>
            </a:r>
            <a:r>
              <a:rPr lang="es-ES" altLang="es-CL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se requiere balancear el costo de implementación </a:t>
            </a:r>
            <a:r>
              <a:rPr lang="es-ES" altLang="es-CL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de la medida y </a:t>
            </a:r>
            <a:r>
              <a:rPr lang="es-ES" altLang="es-CL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los beneficios </a:t>
            </a:r>
            <a:r>
              <a:rPr lang="es-ES" altLang="es-CL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derivados de ella.</a:t>
            </a:r>
            <a:endParaRPr lang="es-ES_tradnl" altLang="es-CL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534152" cy="873968"/>
          </a:xfrm>
        </p:spPr>
        <p:txBody>
          <a:bodyPr/>
          <a:lstStyle/>
          <a:p>
            <a:r>
              <a:rPr lang="es-ES" altLang="es-CL" sz="4000" b="1" dirty="0">
                <a:latin typeface="Arial" panose="020B0604020202020204" pitchFamily="34" charset="0"/>
              </a:rPr>
              <a:t>Proceso de Gestión de Riesgos</a:t>
            </a:r>
            <a:endParaRPr lang="es-ES" altLang="es-CL" sz="4000" b="1" dirty="0" smtClean="0">
              <a:latin typeface="Arial" panose="020B0604020202020204" pitchFamily="34" charset="0"/>
            </a:endParaRPr>
          </a:p>
        </p:txBody>
      </p:sp>
      <p:sp>
        <p:nvSpPr>
          <p:cNvPr id="593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6732" y="2276872"/>
            <a:ext cx="8577268" cy="46474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5.2. Preparar el plan de tratamiento </a:t>
            </a:r>
          </a:p>
          <a:p>
            <a:pPr marL="609600"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" altLang="es-CL" sz="2000" dirty="0" smtClean="0">
                <a:latin typeface="Arial" panose="020B0604020202020204" pitchFamily="34" charset="0"/>
              </a:rPr>
              <a:t>Identificar responsables y tiempos para aplicar las medidas.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s-ES" sz="2800" dirty="0">
                <a:solidFill>
                  <a:schemeClr val="tx2"/>
                </a:solidFill>
                <a:latin typeface="Arial" panose="020B0604020202020204" pitchFamily="34" charset="0"/>
              </a:rPr>
              <a:t>5.3. </a:t>
            </a:r>
            <a:r>
              <a:rPr lang="es-E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Ejecutar </a:t>
            </a:r>
            <a:r>
              <a:rPr lang="es-ES" sz="2800" dirty="0">
                <a:solidFill>
                  <a:schemeClr val="tx2"/>
                </a:solidFill>
                <a:latin typeface="Arial" panose="020B0604020202020204" pitchFamily="34" charset="0"/>
              </a:rPr>
              <a:t>el </a:t>
            </a:r>
            <a:r>
              <a:rPr lang="es-E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plan</a:t>
            </a:r>
          </a:p>
          <a:p>
            <a:pPr marL="611188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s-ES" sz="2000" dirty="0" smtClean="0">
                <a:latin typeface="Arial" panose="020B0604020202020204" pitchFamily="34" charset="0"/>
              </a:rPr>
              <a:t>Registrar el inicio, termino y status de cada medida</a:t>
            </a:r>
          </a:p>
          <a:p>
            <a:pPr marL="611188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s-ES" sz="2000" dirty="0" smtClean="0">
                <a:latin typeface="Arial" panose="020B0604020202020204" pitchFamily="34" charset="0"/>
              </a:rPr>
              <a:t>Establecer el nuevo nivel de exposición al riesgo.</a:t>
            </a:r>
          </a:p>
          <a:p>
            <a:pPr marL="611188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endParaRPr lang="es-ES" sz="2000" dirty="0">
              <a:latin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39552" y="1156692"/>
            <a:ext cx="3562350" cy="533400"/>
            <a:chOff x="1085850" y="914400"/>
            <a:chExt cx="3562350" cy="533400"/>
          </a:xfrm>
        </p:grpSpPr>
        <p:sp>
          <p:nvSpPr>
            <p:cNvPr id="2070531" name="AutoShape 3"/>
            <p:cNvSpPr>
              <a:spLocks noChangeArrowheads="1"/>
            </p:cNvSpPr>
            <p:nvPr/>
          </p:nvSpPr>
          <p:spPr bwMode="auto">
            <a:xfrm>
              <a:off x="1085850" y="914400"/>
              <a:ext cx="3562350" cy="533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s-CL">
                <a:latin typeface="Arial" charset="0"/>
              </a:endParaRPr>
            </a:p>
          </p:txBody>
        </p:sp>
        <p:sp>
          <p:nvSpPr>
            <p:cNvPr id="59398" name="Text Box 5"/>
            <p:cNvSpPr txBox="1">
              <a:spLocks noChangeArrowheads="1"/>
            </p:cNvSpPr>
            <p:nvPr/>
          </p:nvSpPr>
          <p:spPr bwMode="auto">
            <a:xfrm>
              <a:off x="1113030" y="990600"/>
              <a:ext cx="32718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CL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5. Tratamiento del Riesgo</a:t>
              </a:r>
            </a:p>
          </p:txBody>
        </p:sp>
      </p:grpSp>
      <p:sp>
        <p:nvSpPr>
          <p:cNvPr id="59399" name="AutoShape 6"/>
          <p:cNvSpPr>
            <a:spLocks noChangeArrowheads="1"/>
          </p:cNvSpPr>
          <p:nvPr/>
        </p:nvSpPr>
        <p:spPr bwMode="auto">
          <a:xfrm>
            <a:off x="6569075" y="1190030"/>
            <a:ext cx="2506897" cy="510778"/>
          </a:xfrm>
          <a:prstGeom prst="roundRect">
            <a:avLst>
              <a:gd name="adj" fmla="val 16667"/>
            </a:avLst>
          </a:prstGeom>
          <a:solidFill>
            <a:srgbClr val="982E4C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 b="1">
                <a:solidFill>
                  <a:schemeClr val="bg1"/>
                </a:solidFill>
                <a:latin typeface="Arial" panose="020B0604020202020204" pitchFamily="34" charset="0"/>
              </a:rPr>
              <a:t>Cómo Hacerlo?</a:t>
            </a:r>
          </a:p>
        </p:txBody>
      </p:sp>
    </p:spTree>
    <p:extLst>
      <p:ext uri="{BB962C8B-B14F-4D97-AF65-F5344CB8AC3E}">
        <p14:creationId xmlns:p14="http://schemas.microsoft.com/office/powerpoint/2010/main" val="20973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Título"/>
          <p:cNvSpPr>
            <a:spLocks noGrp="1"/>
          </p:cNvSpPr>
          <p:nvPr>
            <p:ph type="title"/>
          </p:nvPr>
        </p:nvSpPr>
        <p:spPr>
          <a:xfrm>
            <a:off x="524968" y="548680"/>
            <a:ext cx="8079581" cy="769227"/>
          </a:xfrm>
        </p:spPr>
        <p:txBody>
          <a:bodyPr>
            <a:normAutofit/>
          </a:bodyPr>
          <a:lstStyle/>
          <a:p>
            <a:r>
              <a:rPr lang="es-MX" altLang="es-C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Riesgos</a:t>
            </a:r>
            <a:endParaRPr lang="es-CL" altLang="es-CL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2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8124193" cy="501431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s-E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altLang="es-CL" sz="2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 del proyecto</a:t>
            </a:r>
            <a:r>
              <a:rPr lang="es-ES" altLang="es-C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amenazan el plan del proyecto. Si estos se hacen realidad, es probable que los tiempos o plazos se retrasen y los costos aumenten.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s-E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altLang="es-CL" sz="2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 técnicos</a:t>
            </a:r>
            <a:r>
              <a:rPr lang="es-ES" altLang="es-C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amenazan la calidad del producto y su desarrollo. Si un riesgo técnico se hace realidad, la implementación puede dificultarse o hacerse imposible.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s-ES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s-ES" altLang="es-CL" sz="2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 técnicos </a:t>
            </a:r>
            <a:r>
              <a:rPr lang="es-E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identifican </a:t>
            </a:r>
            <a:r>
              <a:rPr lang="es-ES" altLang="es-C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potenciales </a:t>
            </a:r>
            <a:r>
              <a:rPr lang="es-E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diseño, implementación, interfaces, verificación y mantenimiento, así como el uso de nuevas tecnologías. </a:t>
            </a:r>
            <a:endParaRPr lang="es-CL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444BA3-5F0C-48EA-9442-8D71AB51F89C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s-ES" altLang="es-CL" sz="1400" smtClean="0"/>
          </a:p>
        </p:txBody>
      </p:sp>
    </p:spTree>
    <p:extLst>
      <p:ext uri="{BB962C8B-B14F-4D97-AF65-F5344CB8AC3E}">
        <p14:creationId xmlns:p14="http://schemas.microsoft.com/office/powerpoint/2010/main" val="355993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Título"/>
          <p:cNvSpPr>
            <a:spLocks noGrp="1"/>
          </p:cNvSpPr>
          <p:nvPr>
            <p:ph type="title"/>
          </p:nvPr>
        </p:nvSpPr>
        <p:spPr>
          <a:xfrm>
            <a:off x="492919" y="188640"/>
            <a:ext cx="8079581" cy="985251"/>
          </a:xfrm>
        </p:spPr>
        <p:txBody>
          <a:bodyPr>
            <a:normAutofit/>
          </a:bodyPr>
          <a:lstStyle/>
          <a:p>
            <a:r>
              <a:rPr lang="es-MX" altLang="es-C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Riesgos</a:t>
            </a:r>
            <a:endParaRPr lang="es-CL" altLang="es-CL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2 Marcador de contenido"/>
          <p:cNvSpPr>
            <a:spLocks noGrp="1"/>
          </p:cNvSpPr>
          <p:nvPr>
            <p:ph idx="1"/>
          </p:nvPr>
        </p:nvSpPr>
        <p:spPr>
          <a:xfrm>
            <a:off x="492919" y="1340768"/>
            <a:ext cx="8651081" cy="551723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altLang="es-CL" sz="2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 de negocio</a:t>
            </a:r>
            <a:r>
              <a:rPr lang="es-ES" altLang="es-C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amenazan la viabilidad y/o impacto del proyecto. Por ejemplo:</a:t>
            </a:r>
          </a:p>
          <a:p>
            <a:pPr marL="447675" lvl="1" indent="-268288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s-C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Construir un producto excelente, pero que </a:t>
            </a:r>
            <a:r>
              <a:rPr lang="es-CL" altLang="es-CL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 quiere </a:t>
            </a:r>
            <a:r>
              <a:rPr lang="es-C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realidad (riesgo de mercado),</a:t>
            </a:r>
          </a:p>
          <a:p>
            <a:pPr marL="447675" lvl="1" indent="-268288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s-C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Construir un producto que </a:t>
            </a:r>
            <a:r>
              <a:rPr lang="es-CL" altLang="es-CL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encaja </a:t>
            </a:r>
            <a:r>
              <a:rPr lang="es-C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la estrategia comercial de la compañía (riesgo estratégico),</a:t>
            </a:r>
          </a:p>
          <a:p>
            <a:pPr marL="447675" lvl="1" indent="-268288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s-C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Construir un producto que el departamento de ventas </a:t>
            </a:r>
            <a:r>
              <a:rPr lang="es-CL" altLang="es-CL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sabe cómo vender </a:t>
            </a:r>
            <a:r>
              <a:rPr lang="es-CL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(riesgo </a:t>
            </a:r>
            <a:r>
              <a:rPr lang="es-C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comercial),</a:t>
            </a:r>
            <a:endParaRPr lang="es-CL" altLang="es-CL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 indent="-268288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s-C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Perder el apoyo gerencial debido a </a:t>
            </a:r>
            <a:r>
              <a:rPr lang="es-CL" altLang="es-CL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en el enfoque </a:t>
            </a:r>
            <a:r>
              <a:rPr lang="es-C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CL" altLang="es-CL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metas del proyecto </a:t>
            </a:r>
            <a:r>
              <a:rPr lang="es-C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(riesgo de dirección).</a:t>
            </a:r>
            <a:endParaRPr lang="es-ES" altLang="es-C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altLang="es-CL" sz="2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 conocidos</a:t>
            </a:r>
            <a:r>
              <a:rPr lang="es-ES" altLang="es-CL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riesgos de las categorías anteriores, que ya han acontecido en proyectos pasados, y se repiten habitualmente.</a:t>
            </a:r>
            <a:endParaRPr lang="es-CL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</a:pPr>
            <a:endParaRPr lang="es-CL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313266" cy="1658198"/>
          </a:xfrm>
        </p:spPr>
        <p:txBody>
          <a:bodyPr>
            <a:normAutofit/>
          </a:bodyPr>
          <a:lstStyle/>
          <a:p>
            <a:pPr algn="ctr"/>
            <a:r>
              <a:rPr lang="es-419" dirty="0" smtClean="0">
                <a:latin typeface="Arial" panose="020B0604020202020204" pitchFamily="34" charset="0"/>
                <a:cs typeface="Arial" panose="020B0604020202020204" pitchFamily="34" charset="0"/>
              </a:rPr>
              <a:t>Ejemplo de Informe de Riesgos de un Proyecto en la </a:t>
            </a:r>
            <a:r>
              <a:rPr lang="es-419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087F8B-2F07-4B59-AE3C-F79EC468BA9C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s-ES" altLang="es-CL" sz="140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s-ES_tradnl" altLang="es-CL" dirty="0" smtClean="0">
                <a:latin typeface="Arial" panose="020B0604020202020204" pitchFamily="34" charset="0"/>
              </a:rPr>
              <a:t>Si hubiera </a:t>
            </a:r>
            <a:r>
              <a:rPr lang="es-ES_tradnl" altLang="es-CL" dirty="0">
                <a:latin typeface="Arial" panose="020B0604020202020204" pitchFamily="34" charset="0"/>
              </a:rPr>
              <a:t>algo que recordar ...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1438"/>
            <a:ext cx="8496944" cy="5399930"/>
          </a:xfrm>
        </p:spPr>
        <p:txBody>
          <a:bodyPr>
            <a:normAutofit lnSpcReduction="10000"/>
          </a:bodyPr>
          <a:lstStyle/>
          <a:p>
            <a:pPr marL="357188" indent="-357188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altLang="es-CL" sz="2700" dirty="0" smtClean="0">
                <a:latin typeface="Arial" panose="020B0604020202020204" pitchFamily="34" charset="0"/>
              </a:rPr>
              <a:t>El </a:t>
            </a:r>
            <a:r>
              <a:rPr lang="es-ES_tradnl" altLang="es-CL" sz="27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exito</a:t>
            </a:r>
            <a:r>
              <a:rPr lang="es-ES_tradnl" altLang="es-CL" sz="27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de un proyecto </a:t>
            </a:r>
            <a:r>
              <a:rPr lang="es-ES_tradnl" altLang="es-CL" sz="2700" dirty="0" smtClean="0">
                <a:latin typeface="Arial" panose="020B0604020202020204" pitchFamily="34" charset="0"/>
              </a:rPr>
              <a:t>se basa principalmente en su </a:t>
            </a:r>
            <a:r>
              <a:rPr lang="es-ES_tradnl" altLang="es-CL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concepción</a:t>
            </a:r>
            <a:r>
              <a:rPr lang="es-ES_tradnl" altLang="es-CL" sz="2700" dirty="0">
                <a:latin typeface="Arial" panose="020B0604020202020204" pitchFamily="34" charset="0"/>
              </a:rPr>
              <a:t> </a:t>
            </a:r>
            <a:r>
              <a:rPr lang="es-ES_tradnl" altLang="es-CL" sz="2700" dirty="0" smtClean="0">
                <a:latin typeface="Arial" panose="020B0604020202020204" pitchFamily="34" charset="0"/>
              </a:rPr>
              <a:t>y </a:t>
            </a:r>
            <a:r>
              <a:rPr lang="es-ES_tradnl" altLang="es-CL" sz="27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formulación</a:t>
            </a:r>
            <a:r>
              <a:rPr lang="es-ES_tradnl" altLang="es-CL" sz="2700" dirty="0" smtClean="0">
                <a:latin typeface="Arial" panose="020B0604020202020204" pitchFamily="34" charset="0"/>
              </a:rPr>
              <a:t>.</a:t>
            </a:r>
          </a:p>
          <a:p>
            <a:pPr marL="357188" indent="-357188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altLang="es-CL" sz="2700" dirty="0" smtClean="0">
                <a:latin typeface="Arial" panose="020B0604020202020204" pitchFamily="34" charset="0"/>
              </a:rPr>
              <a:t>El proyecto es parte </a:t>
            </a:r>
            <a:r>
              <a:rPr lang="es-ES_tradnl" altLang="es-CL" sz="27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planificación</a:t>
            </a:r>
            <a:r>
              <a:rPr lang="es-ES_tradnl" altLang="es-CL" sz="2700" dirty="0" smtClean="0">
                <a:solidFill>
                  <a:schemeClr val="tx2"/>
                </a:solidFill>
                <a:latin typeface="Arial" panose="020B0604020202020204" pitchFamily="34" charset="0"/>
              </a:rPr>
              <a:t> y</a:t>
            </a:r>
            <a:r>
              <a:rPr lang="es-ES_tradnl" altLang="es-CL" sz="2700" dirty="0" smtClean="0">
                <a:latin typeface="Arial" panose="020B0604020202020204" pitchFamily="34" charset="0"/>
              </a:rPr>
              <a:t> parte </a:t>
            </a:r>
            <a:r>
              <a:rPr lang="es-ES_tradnl" altLang="es-CL" sz="27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cambio</a:t>
            </a:r>
            <a:r>
              <a:rPr lang="es-ES_tradnl" altLang="es-CL" sz="2700" dirty="0" smtClean="0">
                <a:solidFill>
                  <a:schemeClr val="tx2"/>
                </a:solidFill>
                <a:latin typeface="Arial" panose="020B0604020202020204" pitchFamily="34" charset="0"/>
              </a:rPr>
              <a:t>…. </a:t>
            </a:r>
          </a:p>
          <a:p>
            <a:pPr marL="357188" indent="-357188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altLang="es-CL" sz="2700" dirty="0" smtClean="0">
                <a:solidFill>
                  <a:schemeClr val="tx1"/>
                </a:solidFill>
                <a:latin typeface="Arial" panose="020B0604020202020204" pitchFamily="34" charset="0"/>
              </a:rPr>
              <a:t>Se requiere </a:t>
            </a:r>
            <a:r>
              <a:rPr lang="es-ES_tradnl" altLang="es-CL" sz="27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monitoreo permanente... </a:t>
            </a:r>
            <a:r>
              <a:rPr lang="es-ES_tradnl" altLang="es-CL" sz="2700" dirty="0" smtClean="0">
                <a:solidFill>
                  <a:schemeClr val="tx2"/>
                </a:solidFill>
                <a:latin typeface="Arial" panose="020B0604020202020204" pitchFamily="34" charset="0"/>
              </a:rPr>
              <a:t>la gestión</a:t>
            </a:r>
            <a:r>
              <a:rPr lang="es-ES_tradnl" altLang="es-CL" sz="2700" dirty="0" smtClean="0">
                <a:latin typeface="Arial" panose="020B0604020202020204" pitchFamily="34" charset="0"/>
              </a:rPr>
              <a:t> de recursos, riesgos y cambios es fundamental.</a:t>
            </a:r>
          </a:p>
          <a:p>
            <a:pPr marL="357188" indent="-357188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altLang="es-CL" sz="2700" dirty="0" smtClean="0">
                <a:latin typeface="Arial" panose="020B0604020202020204" pitchFamily="34" charset="0"/>
              </a:rPr>
              <a:t>… debido a nuestra falta de métodos..., el </a:t>
            </a:r>
            <a:r>
              <a:rPr lang="es-ES_tradnl" altLang="es-CL" sz="27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manejo de las personas </a:t>
            </a:r>
            <a:r>
              <a:rPr lang="es-ES_tradnl" altLang="es-CL" sz="2700" dirty="0" smtClean="0">
                <a:latin typeface="Arial" panose="020B0604020202020204" pitchFamily="34" charset="0"/>
              </a:rPr>
              <a:t>suele volverse más importante de lo que debería.</a:t>
            </a:r>
          </a:p>
          <a:p>
            <a:pPr marL="357188" indent="-357188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altLang="es-CL" sz="2700" dirty="0" smtClean="0">
                <a:latin typeface="Arial" panose="020B0604020202020204" pitchFamily="34" charset="0"/>
              </a:rPr>
              <a:t>Finalmente, </a:t>
            </a:r>
            <a:r>
              <a:rPr lang="es-ES_tradnl" altLang="es-CL" sz="270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“no puedo mejorar lo que no puedo medir ni controlar”…</a:t>
            </a:r>
          </a:p>
        </p:txBody>
      </p:sp>
    </p:spTree>
    <p:extLst>
      <p:ext uri="{BB962C8B-B14F-4D97-AF65-F5344CB8AC3E}">
        <p14:creationId xmlns:p14="http://schemas.microsoft.com/office/powerpoint/2010/main" val="13690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735" y="2636912"/>
            <a:ext cx="8784530" cy="2304256"/>
          </a:xfrm>
        </p:spPr>
        <p:txBody>
          <a:bodyPr/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CL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de Riesgos </a:t>
            </a:r>
            <a:br>
              <a:rPr lang="es-CL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(en un proyecto de software)</a:t>
            </a:r>
            <a:endParaRPr lang="es-CL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395536" y="5085184"/>
            <a:ext cx="8248650" cy="157523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C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L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Sergio F. Ochoa</a:t>
            </a:r>
          </a:p>
          <a:p>
            <a:pPr algn="ctr" fontAlgn="auto">
              <a:spcAft>
                <a:spcPts val="0"/>
              </a:spcAft>
              <a:defRPr/>
            </a:pPr>
            <a:endParaRPr lang="es-419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L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3954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s-CL" altLang="en-US" sz="2400">
              <a:latin typeface="Times New Roman" panose="02020603050405020304" pitchFamily="18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0" y="4229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s-CL" altLang="en-US" sz="2400">
              <a:latin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67"/>
            <a:ext cx="3969246" cy="2636912"/>
          </a:xfrm>
          <a:prstGeom prst="rect">
            <a:avLst/>
          </a:prstGeom>
        </p:spPr>
      </p:pic>
      <p:pic>
        <p:nvPicPr>
          <p:cNvPr id="7" name="Picture 4" descr="Watchtower - Humank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89" y="0"/>
            <a:ext cx="2636911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329581"/>
      </p:ext>
    </p:extLst>
  </p:cSld>
  <p:clrMapOvr>
    <a:masterClrMapping/>
  </p:clrMapOvr>
  <p:transition spd="slow" advTm="5969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41D705-BF98-4C32-86B4-25988D303662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ES" altLang="es-CL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21419" y="152399"/>
            <a:ext cx="7989887" cy="990601"/>
          </a:xfrm>
        </p:spPr>
        <p:txBody>
          <a:bodyPr/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Ejecución del Proyecto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43000"/>
            <a:ext cx="8353623" cy="5454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spcAft>
                <a:spcPct val="40000"/>
              </a:spcAft>
            </a:pPr>
            <a:r>
              <a:rPr lang="es-ES" altLang="es-CL" sz="2800" dirty="0" smtClean="0">
                <a:latin typeface="Arial" panose="020B0604020202020204" pitchFamily="34" charset="0"/>
              </a:rPr>
              <a:t>La ejecución del proyecto no es más que </a:t>
            </a: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seguir el plan trazado</a:t>
            </a:r>
            <a:r>
              <a:rPr lang="es-ES" altLang="es-CL" sz="2800" dirty="0" smtClean="0">
                <a:latin typeface="Arial" panose="020B0604020202020204" pitchFamily="34" charset="0"/>
              </a:rPr>
              <a:t> durante la etapa de formulación….</a:t>
            </a:r>
          </a:p>
          <a:p>
            <a:pPr>
              <a:lnSpc>
                <a:spcPct val="100000"/>
              </a:lnSpc>
              <a:spcAft>
                <a:spcPct val="40000"/>
              </a:spcAft>
            </a:pPr>
            <a:r>
              <a:rPr lang="es-ES" altLang="es-CL" sz="28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Esto es, generar los entregables definidos, en los tiempos/costos comprometidos, con los recursos especificados (</a:t>
            </a:r>
            <a:r>
              <a:rPr lang="es-ES" altLang="es-CL" sz="2800" i="1" dirty="0">
                <a:solidFill>
                  <a:schemeClr val="tx2"/>
                </a:solidFill>
                <a:latin typeface="Arial" panose="020B0604020202020204" pitchFamily="34" charset="0"/>
              </a:rPr>
              <a:t>tecnológicos</a:t>
            </a:r>
            <a:r>
              <a:rPr lang="es-ES" altLang="es-CL" sz="28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, metodológicos y humanos).</a:t>
            </a:r>
          </a:p>
          <a:p>
            <a:pPr eaLnBrk="1" hangingPunct="1">
              <a:lnSpc>
                <a:spcPct val="100000"/>
              </a:lnSpc>
              <a:spcAft>
                <a:spcPct val="40000"/>
              </a:spcAft>
            </a:pPr>
            <a:r>
              <a:rPr lang="es-ES" altLang="es-CL" sz="2800" dirty="0" smtClean="0">
                <a:latin typeface="Arial" panose="020B0604020202020204" pitchFamily="34" charset="0"/>
              </a:rPr>
              <a:t>Las </a:t>
            </a: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actividades claves</a:t>
            </a:r>
            <a:r>
              <a:rPr lang="es-ES" altLang="es-CL" sz="2800" dirty="0" smtClean="0">
                <a:latin typeface="Arial" panose="020B0604020202020204" pitchFamily="34" charset="0"/>
              </a:rPr>
              <a:t> durante esta etapa son:</a:t>
            </a:r>
          </a:p>
          <a:p>
            <a:pPr marL="536575" lvl="1" indent="-268288" eaLnBrk="1" hangingPunct="1">
              <a:lnSpc>
                <a:spcPct val="100000"/>
              </a:lnSpc>
              <a:spcAft>
                <a:spcPct val="40000"/>
              </a:spcAft>
              <a:buFontTx/>
              <a:buChar char="-"/>
            </a:pPr>
            <a:r>
              <a:rPr lang="es-ES" altLang="es-CL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Monitoreo y Control.</a:t>
            </a:r>
          </a:p>
          <a:p>
            <a:pPr marL="536575" lvl="1" indent="-268288" eaLnBrk="1" hangingPunct="1">
              <a:lnSpc>
                <a:spcPct val="100000"/>
              </a:lnSpc>
              <a:spcAft>
                <a:spcPct val="40000"/>
              </a:spcAft>
              <a:buFontTx/>
              <a:buChar char="-"/>
            </a:pPr>
            <a:r>
              <a:rPr lang="es-ES" altLang="es-CL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Administración del Riesgo.</a:t>
            </a:r>
          </a:p>
          <a:p>
            <a:pPr marL="536575" lvl="1" indent="-268288" eaLnBrk="1" hangingPunct="1">
              <a:lnSpc>
                <a:spcPct val="100000"/>
              </a:lnSpc>
              <a:spcAft>
                <a:spcPct val="40000"/>
              </a:spcAft>
              <a:buFontTx/>
              <a:buChar char="-"/>
            </a:pPr>
            <a:r>
              <a:rPr lang="es-ES" altLang="es-CL" sz="2400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Replanificación</a:t>
            </a:r>
            <a:r>
              <a:rPr lang="es-ES" altLang="es-CL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891088"/>
            <a:ext cx="271462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E9FD30-9CDB-4342-A861-403F2BBEBE0E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ES" altLang="es-CL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79054" y="166199"/>
            <a:ext cx="7989887" cy="990601"/>
          </a:xfrm>
        </p:spPr>
        <p:txBody>
          <a:bodyPr/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Monitoreo y Control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2" y="1101724"/>
            <a:ext cx="3654872" cy="1643063"/>
          </a:xfrm>
        </p:spPr>
        <p:txBody>
          <a:bodyPr>
            <a:normAutofit fontScale="92500" lnSpcReduction="20000"/>
          </a:bodyPr>
          <a:lstStyle/>
          <a:p>
            <a:pPr marL="268288" indent="-268288" eaLnBrk="1" hangingPunct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Permanente</a:t>
            </a:r>
          </a:p>
          <a:p>
            <a:pPr marL="268288" indent="-268288" eaLnBrk="1" hangingPunct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Positivo</a:t>
            </a:r>
          </a:p>
          <a:p>
            <a:pPr marL="268288" indent="-268288" eaLnBrk="1" hangingPunct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Proactivo</a:t>
            </a:r>
          </a:p>
          <a:p>
            <a:pPr marL="268288" indent="-268288" eaLnBrk="1" hangingPunct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s-ES" altLang="es-CL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Fácil de comprender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endParaRPr lang="es-ES" altLang="es-CL" sz="28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93" y="2856747"/>
            <a:ext cx="6831808" cy="40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20072" y="1268760"/>
            <a:ext cx="3782765" cy="1214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s-ES" sz="2400" kern="0" dirty="0" smtClean="0">
                <a:latin typeface="Arial" charset="0"/>
              </a:rPr>
              <a:t>La </a:t>
            </a:r>
            <a:r>
              <a:rPr lang="es-ES" sz="2400" kern="0" dirty="0" smtClean="0">
                <a:solidFill>
                  <a:schemeClr val="tx2"/>
                </a:solidFill>
                <a:latin typeface="Arial" charset="0"/>
              </a:rPr>
              <a:t>información debe estar on-line, </a:t>
            </a:r>
            <a:r>
              <a:rPr lang="es-ES" sz="2400" kern="0" dirty="0" smtClean="0">
                <a:latin typeface="Arial" charset="0"/>
              </a:rPr>
              <a:t>para revisarla cuando se requiera.</a:t>
            </a:r>
            <a:endParaRPr lang="es-ES" sz="2400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F99547-2F90-4423-AA32-BB536F569FC2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s-ES" altLang="es-CL" sz="14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15888"/>
            <a:ext cx="8060705" cy="782637"/>
          </a:xfrm>
        </p:spPr>
        <p:txBody>
          <a:bodyPr/>
          <a:lstStyle/>
          <a:p>
            <a:pPr eaLnBrk="1" hangingPunct="1"/>
            <a:r>
              <a:rPr lang="en-US" altLang="es-CL" sz="4400" dirty="0" err="1" smtClean="0">
                <a:latin typeface="Arial" panose="020B0604020202020204" pitchFamily="34" charset="0"/>
              </a:rPr>
              <a:t>Administración</a:t>
            </a:r>
            <a:r>
              <a:rPr lang="en-US" altLang="es-CL" sz="4400" dirty="0" smtClean="0">
                <a:latin typeface="Arial" panose="020B0604020202020204" pitchFamily="34" charset="0"/>
              </a:rPr>
              <a:t> de </a:t>
            </a:r>
            <a:r>
              <a:rPr lang="en-US" altLang="es-CL" sz="4400" dirty="0" err="1" smtClean="0">
                <a:latin typeface="Arial" panose="020B0604020202020204" pitchFamily="34" charset="0"/>
              </a:rPr>
              <a:t>Riesgos</a:t>
            </a:r>
            <a:endParaRPr lang="en-US" altLang="es-CL" sz="4400" dirty="0" smtClean="0">
              <a:latin typeface="Arial" panose="020B0604020202020204" pitchFamily="34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36861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:\Users\Sergio\AppData\Local\Temp\RIESGOS%20LABORALES%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2695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23" y="1000125"/>
            <a:ext cx="3169577" cy="250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4113213"/>
            <a:ext cx="450056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000126"/>
            <a:ext cx="3070443" cy="378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6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000125"/>
          </a:xfrm>
        </p:spPr>
        <p:txBody>
          <a:bodyPr/>
          <a:lstStyle/>
          <a:p>
            <a:pPr eaLnBrk="1" hangingPunct="1"/>
            <a:r>
              <a:rPr lang="es-ES" altLang="es-CL" smtClean="0">
                <a:latin typeface="Arial" panose="020B0604020202020204" pitchFamily="34" charset="0"/>
                <a:cs typeface="Arial" panose="020B0604020202020204" pitchFamily="34" charset="0"/>
              </a:rPr>
              <a:t>Planificación / Replanific.</a:t>
            </a:r>
            <a:r>
              <a:rPr lang="es-ES" altLang="es-CL" sz="2800" smtClean="0">
                <a:latin typeface="Arial" panose="020B0604020202020204" pitchFamily="34" charset="0"/>
                <a:cs typeface="Arial" panose="020B0604020202020204" pitchFamily="34" charset="0"/>
              </a:rPr>
              <a:t> (agile)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86000"/>
            <a:ext cx="9085263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3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000125"/>
          </a:xfrm>
        </p:spPr>
        <p:txBody>
          <a:bodyPr/>
          <a:lstStyle/>
          <a:p>
            <a:pPr eaLnBrk="1" hangingPunct="1"/>
            <a:r>
              <a:rPr lang="es-ES" altLang="es-CL" smtClean="0">
                <a:latin typeface="Arial" panose="020B0604020202020204" pitchFamily="34" charset="0"/>
                <a:cs typeface="Arial" panose="020B0604020202020204" pitchFamily="34" charset="0"/>
              </a:rPr>
              <a:t>Planificación / Replanific. </a:t>
            </a:r>
            <a:r>
              <a:rPr lang="es-ES" altLang="es-CL" sz="2400" smtClean="0">
                <a:latin typeface="Arial" panose="020B0604020202020204" pitchFamily="34" charset="0"/>
                <a:cs typeface="Arial" panose="020B0604020202020204" pitchFamily="34" charset="0"/>
              </a:rPr>
              <a:t>(agile)</a:t>
            </a:r>
          </a:p>
        </p:txBody>
      </p:sp>
      <p:pic>
        <p:nvPicPr>
          <p:cNvPr id="2662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90678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9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F99547-2F90-4423-AA32-BB536F569FC2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ES" altLang="es-CL" sz="14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115888"/>
            <a:ext cx="7772400" cy="782637"/>
          </a:xfrm>
        </p:spPr>
        <p:txBody>
          <a:bodyPr/>
          <a:lstStyle/>
          <a:p>
            <a:pPr eaLnBrk="1" hangingPunct="1"/>
            <a:r>
              <a:rPr lang="en-US" altLang="es-CL" sz="4400" dirty="0" err="1" smtClean="0">
                <a:latin typeface="Arial" panose="020B0604020202020204" pitchFamily="34" charset="0"/>
              </a:rPr>
              <a:t>Convivimos</a:t>
            </a:r>
            <a:r>
              <a:rPr lang="en-US" altLang="es-CL" sz="4400" dirty="0" smtClean="0">
                <a:latin typeface="Arial" panose="020B0604020202020204" pitchFamily="34" charset="0"/>
              </a:rPr>
              <a:t> con el </a:t>
            </a:r>
            <a:r>
              <a:rPr lang="en-US" altLang="es-CL" sz="4400" dirty="0" err="1" smtClean="0">
                <a:latin typeface="Arial" panose="020B0604020202020204" pitchFamily="34" charset="0"/>
              </a:rPr>
              <a:t>Riesgo</a:t>
            </a:r>
            <a:endParaRPr lang="en-US" altLang="es-CL" sz="4400" dirty="0" smtClean="0">
              <a:latin typeface="Arial" panose="020B0604020202020204" pitchFamily="34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36861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:\Users\Sergio\AppData\Local\Temp\RIESGOS%20LABORALES%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2695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000125"/>
            <a:ext cx="28067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4113213"/>
            <a:ext cx="450056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000125"/>
            <a:ext cx="341947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276872"/>
            <a:ext cx="9144000" cy="383659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endParaRPr lang="es-ES" altLang="es-CL" sz="9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47675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" altLang="es-CL" sz="2400" i="1" dirty="0" smtClean="0">
                <a:solidFill>
                  <a:srgbClr val="FFFFCC"/>
                </a:solidFill>
                <a:latin typeface="Arial" panose="020B0604020202020204" pitchFamily="34" charset="0"/>
              </a:rPr>
              <a:t>Riesgo</a:t>
            </a:r>
            <a:r>
              <a:rPr lang="es-ES" altLang="es-CL" sz="2400" dirty="0" smtClean="0">
                <a:solidFill>
                  <a:srgbClr val="FFFFCC"/>
                </a:solidFill>
                <a:latin typeface="Arial" panose="020B0604020202020204" pitchFamily="34" charset="0"/>
              </a:rPr>
              <a:t> </a:t>
            </a:r>
            <a:r>
              <a:rPr lang="es-ES" altLang="es-CL" sz="2400" dirty="0">
                <a:solidFill>
                  <a:schemeClr val="bg1"/>
                </a:solidFill>
                <a:latin typeface="Arial" panose="020B0604020202020204" pitchFamily="34" charset="0"/>
              </a:rPr>
              <a:t>es una situación </a:t>
            </a:r>
            <a:r>
              <a:rPr lang="es-ES" altLang="es-CL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potencialmente anómala que</a:t>
            </a:r>
            <a:r>
              <a:rPr lang="es-ES" altLang="es-CL" sz="2400" dirty="0">
                <a:solidFill>
                  <a:schemeClr val="bg1"/>
                </a:solidFill>
                <a:latin typeface="Arial" panose="020B0604020202020204" pitchFamily="34" charset="0"/>
              </a:rPr>
              <a:t>, en caso de darse, se transforma en un </a:t>
            </a:r>
            <a:r>
              <a:rPr lang="es-ES" altLang="es-CL" sz="2400" i="1" dirty="0" smtClean="0">
                <a:solidFill>
                  <a:srgbClr val="FFFFCC"/>
                </a:solidFill>
                <a:latin typeface="Arial" panose="020B0604020202020204" pitchFamily="34" charset="0"/>
              </a:rPr>
              <a:t>problema</a:t>
            </a:r>
            <a:r>
              <a:rPr lang="es-ES" altLang="es-CL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… </a:t>
            </a:r>
          </a:p>
          <a:p>
            <a:pPr marL="447675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" altLang="es-CL" sz="2400" dirty="0" smtClean="0">
                <a:solidFill>
                  <a:srgbClr val="FFFFCC"/>
                </a:solidFill>
                <a:latin typeface="Arial" panose="020B0604020202020204" pitchFamily="34" charset="0"/>
              </a:rPr>
              <a:t>La mayoría </a:t>
            </a:r>
            <a:r>
              <a:rPr lang="es-ES" altLang="es-CL" sz="2400" dirty="0">
                <a:solidFill>
                  <a:schemeClr val="bg1"/>
                </a:solidFill>
                <a:latin typeface="Arial" panose="020B0604020202020204" pitchFamily="34" charset="0"/>
              </a:rPr>
              <a:t>de los proyectos </a:t>
            </a:r>
            <a:r>
              <a:rPr lang="es-ES" altLang="es-CL" sz="2400" dirty="0">
                <a:solidFill>
                  <a:srgbClr val="FFFFCC"/>
                </a:solidFill>
                <a:latin typeface="Arial" panose="020B0604020202020204" pitchFamily="34" charset="0"/>
              </a:rPr>
              <a:t>involucran riesgos </a:t>
            </a:r>
            <a:r>
              <a:rPr lang="es-ES" altLang="es-CL" sz="2400" dirty="0">
                <a:solidFill>
                  <a:schemeClr val="bg1"/>
                </a:solidFill>
                <a:latin typeface="Arial" panose="020B0604020202020204" pitchFamily="34" charset="0"/>
              </a:rPr>
              <a:t>que podrían hacerlo fracasar.</a:t>
            </a:r>
          </a:p>
          <a:p>
            <a:pPr marL="447675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" altLang="es-CL" sz="2400" dirty="0" smtClean="0">
                <a:solidFill>
                  <a:srgbClr val="FFFFCC"/>
                </a:solidFill>
                <a:latin typeface="Arial" panose="020B0604020202020204" pitchFamily="34" charset="0"/>
              </a:rPr>
              <a:t>Gestionar los riesgos </a:t>
            </a:r>
            <a:r>
              <a:rPr lang="es-ES" altLang="es-CL" sz="2400" dirty="0">
                <a:solidFill>
                  <a:schemeClr val="bg1"/>
                </a:solidFill>
                <a:latin typeface="Arial" panose="020B0604020202020204" pitchFamily="34" charset="0"/>
              </a:rPr>
              <a:t>aumenta considerablemente </a:t>
            </a:r>
            <a:r>
              <a:rPr lang="es-ES" altLang="es-CL" sz="2400" dirty="0" smtClean="0">
                <a:solidFill>
                  <a:srgbClr val="FFFFCC"/>
                </a:solidFill>
                <a:latin typeface="Arial" panose="020B0604020202020204" pitchFamily="34" charset="0"/>
              </a:rPr>
              <a:t>la </a:t>
            </a:r>
            <a:r>
              <a:rPr lang="es-ES" altLang="es-CL" sz="2400" dirty="0">
                <a:solidFill>
                  <a:srgbClr val="FFFFCC"/>
                </a:solidFill>
                <a:latin typeface="Arial" panose="020B0604020202020204" pitchFamily="34" charset="0"/>
              </a:rPr>
              <a:t>probabilidad de éxito </a:t>
            </a:r>
            <a:r>
              <a:rPr lang="es-ES" altLang="es-CL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del proyecto.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es-ES" altLang="es-CL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E34D80-3D57-4498-8BCA-1E57B5BCABC5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ES" altLang="es-CL" sz="14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6192341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L" dirty="0" smtClean="0">
                <a:latin typeface="Arial" panose="020B0604020202020204" pitchFamily="34" charset="0"/>
              </a:rPr>
              <a:t>Gestión de Riesgos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1340768"/>
            <a:ext cx="8352928" cy="5400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s-ES" altLang="es-CL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Los riesgos deben </a:t>
            </a:r>
            <a:r>
              <a:rPr lang="es-ES" altLang="es-CL" sz="2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revisarse                       periódicamente</a:t>
            </a:r>
            <a:r>
              <a:rPr lang="es-ES" altLang="es-CL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s-ES" altLang="es-CL" sz="2800" dirty="0" smtClean="0">
                <a:latin typeface="Arial" panose="020B0604020202020204" pitchFamily="34" charset="0"/>
              </a:rPr>
              <a:t>Por cada </a:t>
            </a:r>
            <a:r>
              <a:rPr lang="es-ES" altLang="es-CL" sz="2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riesgo percibido</a:t>
            </a:r>
            <a:r>
              <a:rPr lang="es-ES" altLang="es-CL" sz="2800" dirty="0" smtClean="0">
                <a:latin typeface="Arial" panose="020B0604020202020204" pitchFamily="34" charset="0"/>
              </a:rPr>
              <a:t>, es necesario:</a:t>
            </a:r>
          </a:p>
          <a:p>
            <a:pPr marL="357188" lvl="1" indent="-18415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" altLang="es-CL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Identificarlo</a:t>
            </a:r>
            <a:r>
              <a:rPr lang="es-ES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 y asignarle un nombre corto </a:t>
            </a:r>
            <a:r>
              <a:rPr lang="es-ES" altLang="es-CL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(para referirse a él)</a:t>
            </a:r>
            <a:r>
              <a:rPr lang="es-ES" altLang="es-CL" sz="1800" dirty="0" smtClean="0">
                <a:latin typeface="Arial" panose="020B0604020202020204" pitchFamily="34" charset="0"/>
              </a:rPr>
              <a:t>.</a:t>
            </a:r>
          </a:p>
          <a:p>
            <a:pPr marL="357188" lvl="1" indent="-18415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" altLang="es-CL" sz="2400" dirty="0" smtClean="0">
                <a:latin typeface="Arial" panose="020B0604020202020204" pitchFamily="34" charset="0"/>
              </a:rPr>
              <a:t>Determinar sus </a:t>
            </a:r>
            <a:r>
              <a:rPr lang="es-ES" altLang="es-CL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causas</a:t>
            </a:r>
            <a:r>
              <a:rPr lang="es-ES" altLang="es-CL" sz="2400" dirty="0" smtClean="0">
                <a:latin typeface="Arial" panose="020B0604020202020204" pitchFamily="34" charset="0"/>
              </a:rPr>
              <a:t>.</a:t>
            </a:r>
          </a:p>
          <a:p>
            <a:pPr marL="357188" lvl="1" indent="-18415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" altLang="es-CL" sz="2400" dirty="0" smtClean="0">
                <a:latin typeface="Arial" panose="020B0604020202020204" pitchFamily="34" charset="0"/>
              </a:rPr>
              <a:t>Establecer su </a:t>
            </a:r>
            <a:r>
              <a:rPr lang="es-ES" altLang="es-CL" dirty="0" smtClean="0">
                <a:solidFill>
                  <a:schemeClr val="accent1"/>
                </a:solidFill>
                <a:latin typeface="Arial" panose="020B0604020202020204" pitchFamily="34" charset="0"/>
              </a:rPr>
              <a:t>probabilidad de </a:t>
            </a:r>
            <a:r>
              <a:rPr lang="es-ES" altLang="es-CL" dirty="0" smtClean="0">
                <a:solidFill>
                  <a:schemeClr val="tx1"/>
                </a:solidFill>
                <a:latin typeface="Arial" panose="020B0604020202020204" pitchFamily="34" charset="0"/>
              </a:rPr>
              <a:t>ocurrencia </a:t>
            </a:r>
            <a:r>
              <a:rPr lang="es-ES" altLang="es-CL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(alta, media, baja).</a:t>
            </a:r>
          </a:p>
          <a:p>
            <a:pPr marL="357188" lvl="1" indent="-18415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" altLang="es-CL" sz="2400" dirty="0" smtClean="0">
                <a:latin typeface="Arial" panose="020B0604020202020204" pitchFamily="34" charset="0"/>
              </a:rPr>
              <a:t>Determinar su </a:t>
            </a:r>
            <a:r>
              <a:rPr lang="es-ES" altLang="es-CL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impacto del riesgo </a:t>
            </a:r>
            <a:r>
              <a:rPr lang="es-ES" altLang="es-CL" sz="2400" dirty="0" smtClean="0">
                <a:latin typeface="Arial" panose="020B0604020202020204" pitchFamily="34" charset="0"/>
              </a:rPr>
              <a:t>(costo), si es que se convierte en realidad.</a:t>
            </a:r>
          </a:p>
          <a:p>
            <a:pPr marL="357188" lvl="1" indent="-18415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" altLang="es-CL" sz="2400" dirty="0" smtClean="0">
                <a:latin typeface="Arial" panose="020B0604020202020204" pitchFamily="34" charset="0"/>
              </a:rPr>
              <a:t>Definir las medidas de </a:t>
            </a:r>
            <a:r>
              <a:rPr lang="es-ES" altLang="es-CL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precaució</a:t>
            </a:r>
            <a:r>
              <a:rPr lang="es-ES" altLang="es-CL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</a:t>
            </a:r>
            <a:r>
              <a:rPr lang="es-ES" altLang="es-CL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/</a:t>
            </a:r>
            <a:r>
              <a:rPr lang="es-ES" altLang="es-CL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</a:t>
            </a:r>
            <a:r>
              <a:rPr lang="es-ES" altLang="es-CL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ntingencia</a:t>
            </a:r>
            <a:r>
              <a:rPr lang="es-ES" altLang="es-CL" dirty="0">
                <a:latin typeface="Arial" panose="020B0604020202020204" pitchFamily="34" charset="0"/>
              </a:rPr>
              <a:t> </a:t>
            </a:r>
            <a:r>
              <a:rPr lang="es-ES" altLang="es-CL" dirty="0" smtClean="0">
                <a:latin typeface="Arial" panose="020B0604020202020204" pitchFamily="34" charset="0"/>
              </a:rPr>
              <a:t>a tomar.</a:t>
            </a:r>
            <a:endParaRPr lang="es-ES" altLang="es-CL" sz="2400" dirty="0" smtClean="0">
              <a:latin typeface="Arial" panose="020B0604020202020204" pitchFamily="34" charset="0"/>
            </a:endParaRPr>
          </a:p>
        </p:txBody>
      </p:sp>
      <p:pic>
        <p:nvPicPr>
          <p:cNvPr id="7170" name="Picture 2" descr="Watchtower - Humank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29" y="-27991"/>
            <a:ext cx="2376870" cy="23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Metropolitano</Template>
  <TotalTime>13439</TotalTime>
  <Words>1574</Words>
  <Application>Microsoft Office PowerPoint</Application>
  <PresentationFormat>Presentación en pantalla (4:3)</PresentationFormat>
  <Paragraphs>214</Paragraphs>
  <Slides>26</Slides>
  <Notes>21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 Light</vt:lpstr>
      <vt:lpstr>Times New Roman</vt:lpstr>
      <vt:lpstr>Metropolitana</vt:lpstr>
      <vt:lpstr>Imagen de mapa de bits</vt:lpstr>
      <vt:lpstr>Gestión de Riesgos  (en un proyecto de software)</vt:lpstr>
      <vt:lpstr>… el Ciclo de Vida del Proyecto (version simplificada)</vt:lpstr>
      <vt:lpstr>Ejecución del Proyecto</vt:lpstr>
      <vt:lpstr>Monitoreo y Control</vt:lpstr>
      <vt:lpstr>Administración de Riesgos</vt:lpstr>
      <vt:lpstr>Planificación / Replanific. (agile)</vt:lpstr>
      <vt:lpstr>Planificación / Replanific. (agile)</vt:lpstr>
      <vt:lpstr>Convivimos con el Riesgo</vt:lpstr>
      <vt:lpstr>Gestión de Riesgos</vt:lpstr>
      <vt:lpstr>Gestión de Riesgos</vt:lpstr>
      <vt:lpstr>Ejemplos de Riesgos Frecuentes</vt:lpstr>
      <vt:lpstr>Proceso de Gestión de Riesgos</vt:lpstr>
      <vt:lpstr>Proceso de Gestión de Riesgos</vt:lpstr>
      <vt:lpstr>Proceso de Gestión de Riesgos</vt:lpstr>
      <vt:lpstr>Proceso de Gestión de Riesgos</vt:lpstr>
      <vt:lpstr>Proceso de Gestión de Riesgos</vt:lpstr>
      <vt:lpstr>Proceso de Gestión de Riesgos</vt:lpstr>
      <vt:lpstr>Proceso de Gestión de Riesgos</vt:lpstr>
      <vt:lpstr>Proceso de Gestión de Riesgos</vt:lpstr>
      <vt:lpstr>Proceso de Gestión de Riesgos</vt:lpstr>
      <vt:lpstr>Proceso de Gestión de Riesgos</vt:lpstr>
      <vt:lpstr>Tipos de Riesgos</vt:lpstr>
      <vt:lpstr>Tipos de Riesgos</vt:lpstr>
      <vt:lpstr>Ejemplo de Informe de Riesgos de un Proyecto en la UTI</vt:lpstr>
      <vt:lpstr>Si hubiera algo que recordar ...</vt:lpstr>
      <vt:lpstr>Gestión de Riesgos  (en un proyecto de software)</vt:lpstr>
    </vt:vector>
  </TitlesOfParts>
  <Company>U. de 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Programas de Extención</dc:title>
  <dc:creator>DCC</dc:creator>
  <cp:lastModifiedBy>S.Ochoa</cp:lastModifiedBy>
  <cp:revision>1231</cp:revision>
  <dcterms:created xsi:type="dcterms:W3CDTF">2004-12-14T23:27:42Z</dcterms:created>
  <dcterms:modified xsi:type="dcterms:W3CDTF">2024-10-24T10:49:50Z</dcterms:modified>
</cp:coreProperties>
</file>