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41"/>
  </p:notesMasterIdLst>
  <p:handoutMasterIdLst>
    <p:handoutMasterId r:id="rId42"/>
  </p:handoutMasterIdLst>
  <p:sldIdLst>
    <p:sldId id="261" r:id="rId2"/>
    <p:sldId id="1282" r:id="rId3"/>
    <p:sldId id="1287" r:id="rId4"/>
    <p:sldId id="1288" r:id="rId5"/>
    <p:sldId id="1283" r:id="rId6"/>
    <p:sldId id="1284" r:id="rId7"/>
    <p:sldId id="1289" r:id="rId8"/>
    <p:sldId id="1285" r:id="rId9"/>
    <p:sldId id="1292" r:id="rId10"/>
    <p:sldId id="1280" r:id="rId11"/>
    <p:sldId id="1241" r:id="rId12"/>
    <p:sldId id="1273" r:id="rId13"/>
    <p:sldId id="1274" r:id="rId14"/>
    <p:sldId id="1277" r:id="rId15"/>
    <p:sldId id="1231" r:id="rId16"/>
    <p:sldId id="1259" r:id="rId17"/>
    <p:sldId id="1258" r:id="rId18"/>
    <p:sldId id="1290" r:id="rId19"/>
    <p:sldId id="1252" r:id="rId20"/>
    <p:sldId id="883" r:id="rId21"/>
    <p:sldId id="880" r:id="rId22"/>
    <p:sldId id="884" r:id="rId23"/>
    <p:sldId id="1223" r:id="rId24"/>
    <p:sldId id="890" r:id="rId25"/>
    <p:sldId id="893" r:id="rId26"/>
    <p:sldId id="1275" r:id="rId27"/>
    <p:sldId id="1255" r:id="rId28"/>
    <p:sldId id="896" r:id="rId29"/>
    <p:sldId id="897" r:id="rId30"/>
    <p:sldId id="1233" r:id="rId31"/>
    <p:sldId id="1276" r:id="rId32"/>
    <p:sldId id="1249" r:id="rId33"/>
    <p:sldId id="1264" r:id="rId34"/>
    <p:sldId id="1257" r:id="rId35"/>
    <p:sldId id="1279" r:id="rId36"/>
    <p:sldId id="900" r:id="rId37"/>
    <p:sldId id="1248" r:id="rId38"/>
    <p:sldId id="1278" r:id="rId39"/>
    <p:sldId id="1291" r:id="rId40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2CE"/>
    <a:srgbClr val="FFFF66"/>
    <a:srgbClr val="FF6600"/>
    <a:srgbClr val="CC9900"/>
    <a:srgbClr val="FFCC00"/>
    <a:srgbClr val="99CCFF"/>
    <a:srgbClr val="9999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7" autoAdjust="0"/>
    <p:restoredTop sz="94737" autoAdjust="0"/>
  </p:normalViewPr>
  <p:slideViewPr>
    <p:cSldViewPr>
      <p:cViewPr varScale="1">
        <p:scale>
          <a:sx n="65" d="100"/>
          <a:sy n="65" d="100"/>
        </p:scale>
        <p:origin x="3060" y="8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4807B0A-B578-4AC2-8256-2A0360BD97FA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0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437BCE6-BCC6-4D12-B5A7-DEE9A0E8E09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DFF147E-B842-4B3E-86B1-C4376DFBD366}" type="slidenum">
              <a:rPr lang="en-US" altLang="es-CL" sz="1300" smtClean="0"/>
              <a:pPr>
                <a:spcBef>
                  <a:spcPct val="0"/>
                </a:spcBef>
              </a:pPr>
              <a:t>1</a:t>
            </a:fld>
            <a:endParaRPr lang="en-US" altLang="es-CL" sz="13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454D7BA-D1AA-439B-9915-DABC6E7E2FBA}" type="slidenum">
              <a:rPr lang="en-US" altLang="es-CL" sz="1300" smtClean="0"/>
              <a:pPr>
                <a:spcBef>
                  <a:spcPct val="0"/>
                </a:spcBef>
              </a:pPr>
              <a:t>23</a:t>
            </a:fld>
            <a:endParaRPr lang="en-US" altLang="es-CL" sz="13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0A21F52-2D5E-4F5F-92A6-DC263AB157E9}" type="slidenum">
              <a:rPr lang="en-US" altLang="es-CL" sz="1300" smtClean="0"/>
              <a:pPr>
                <a:spcBef>
                  <a:spcPct val="0"/>
                </a:spcBef>
              </a:pPr>
              <a:t>24</a:t>
            </a:fld>
            <a:endParaRPr lang="en-US" altLang="es-CL" sz="13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9314971-A4A5-4638-B0E4-F0B9886460CB}" type="slidenum">
              <a:rPr lang="en-US" altLang="es-CL" sz="1300" smtClean="0"/>
              <a:pPr>
                <a:spcBef>
                  <a:spcPct val="0"/>
                </a:spcBef>
              </a:pPr>
              <a:t>25</a:t>
            </a:fld>
            <a:endParaRPr lang="en-US" altLang="es-CL" sz="13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F6BD2C-B8BD-4CD1-BDFC-74397A37FCDF}" type="slidenum">
              <a:rPr lang="en-US" altLang="es-CL" sz="1300" smtClean="0"/>
              <a:pPr>
                <a:spcBef>
                  <a:spcPct val="0"/>
                </a:spcBef>
              </a:pPr>
              <a:t>26</a:t>
            </a:fld>
            <a:endParaRPr lang="en-US" altLang="es-CL" sz="13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1124399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FD3090-B414-4CE9-89BA-227D9D7E7AC3}" type="slidenum">
              <a:rPr lang="en-US" altLang="es-CL" sz="1300" smtClean="0"/>
              <a:pPr>
                <a:spcBef>
                  <a:spcPct val="0"/>
                </a:spcBef>
              </a:pPr>
              <a:t>27</a:t>
            </a:fld>
            <a:endParaRPr lang="en-US" altLang="es-CL" sz="13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C808EE-8951-4254-B999-7227000C5E44}" type="slidenum">
              <a:rPr lang="en-US" altLang="es-CL" sz="1300" smtClean="0"/>
              <a:pPr>
                <a:spcBef>
                  <a:spcPct val="0"/>
                </a:spcBef>
              </a:pPr>
              <a:t>28</a:t>
            </a:fld>
            <a:endParaRPr lang="en-US" altLang="es-CL" sz="13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FAA3B9-064E-416E-AFC8-41F021D70C04}" type="slidenum">
              <a:rPr lang="en-US" altLang="es-CL" sz="1300" smtClean="0"/>
              <a:pPr>
                <a:spcBef>
                  <a:spcPct val="0"/>
                </a:spcBef>
              </a:pPr>
              <a:t>29</a:t>
            </a:fld>
            <a:endParaRPr lang="en-US" altLang="es-CL" sz="13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67E390-110D-4969-96E8-472872C0AF08}" type="slidenum">
              <a:rPr lang="en-US" altLang="es-CL" sz="1300" smtClean="0"/>
              <a:pPr>
                <a:spcBef>
                  <a:spcPct val="0"/>
                </a:spcBef>
              </a:pPr>
              <a:t>30</a:t>
            </a:fld>
            <a:endParaRPr lang="en-US" altLang="es-CL" sz="13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F6BD2C-B8BD-4CD1-BDFC-74397A37FCDF}" type="slidenum">
              <a:rPr lang="en-US" altLang="es-CL" sz="1300" smtClean="0"/>
              <a:pPr>
                <a:spcBef>
                  <a:spcPct val="0"/>
                </a:spcBef>
              </a:pPr>
              <a:t>31</a:t>
            </a:fld>
            <a:endParaRPr lang="en-US" altLang="es-CL" sz="13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3247434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328A2E-A35C-482E-B417-27B064A0249A}" type="slidenum">
              <a:rPr lang="en-US" altLang="es-CL" sz="1300" smtClean="0"/>
              <a:pPr>
                <a:spcBef>
                  <a:spcPct val="0"/>
                </a:spcBef>
              </a:pPr>
              <a:t>34</a:t>
            </a:fld>
            <a:endParaRPr lang="en-US" altLang="es-CL" sz="13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23489E-1A37-41B7-9597-D68314DE3B9D}" type="slidenum">
              <a:rPr lang="en-US" altLang="es-CL" sz="1300" smtClean="0"/>
              <a:pPr>
                <a:spcBef>
                  <a:spcPct val="0"/>
                </a:spcBef>
              </a:pPr>
              <a:t>11</a:t>
            </a:fld>
            <a:endParaRPr lang="en-US" altLang="es-CL" sz="130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328A2E-A35C-482E-B417-27B064A0249A}" type="slidenum">
              <a:rPr lang="en-US" altLang="es-CL" sz="1300" smtClean="0"/>
              <a:pPr>
                <a:spcBef>
                  <a:spcPct val="0"/>
                </a:spcBef>
              </a:pPr>
              <a:t>35</a:t>
            </a:fld>
            <a:endParaRPr lang="en-US" altLang="es-CL" sz="13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1705659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2F5B3D-0113-4C74-B2FA-6C068F976C15}" type="slidenum">
              <a:rPr lang="en-US" altLang="es-CL" sz="1300" smtClean="0"/>
              <a:pPr>
                <a:spcBef>
                  <a:spcPct val="0"/>
                </a:spcBef>
              </a:pPr>
              <a:t>36</a:t>
            </a:fld>
            <a:endParaRPr lang="en-US" altLang="es-CL" sz="13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DFF147E-B842-4B3E-86B1-C4376DFBD366}" type="slidenum">
              <a:rPr lang="en-US" altLang="es-CL" sz="1300" smtClean="0"/>
              <a:pPr>
                <a:spcBef>
                  <a:spcPct val="0"/>
                </a:spcBef>
              </a:pPr>
              <a:t>39</a:t>
            </a:fld>
            <a:endParaRPr lang="en-US" altLang="es-CL" sz="13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1891377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8BC9AFD-F2F5-4923-B057-0B24D81BEC70}" type="slidenum">
              <a:rPr lang="en-US" altLang="es-CL" sz="1300" smtClean="0"/>
              <a:pPr>
                <a:spcBef>
                  <a:spcPct val="0"/>
                </a:spcBef>
              </a:pPr>
              <a:t>15</a:t>
            </a:fld>
            <a:endParaRPr lang="en-US" altLang="es-CL" sz="130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5AFC25-BAD5-4541-9768-972EF1654C47}" type="slidenum">
              <a:rPr lang="en-US" altLang="es-CL" sz="1300" smtClean="0"/>
              <a:pPr>
                <a:spcBef>
                  <a:spcPct val="0"/>
                </a:spcBef>
              </a:pPr>
              <a:t>16</a:t>
            </a:fld>
            <a:endParaRPr lang="en-US" altLang="es-CL" sz="13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F6BD2C-B8BD-4CD1-BDFC-74397A37FCDF}" type="slidenum">
              <a:rPr lang="en-US" altLang="es-CL" sz="1300" smtClean="0"/>
              <a:pPr>
                <a:spcBef>
                  <a:spcPct val="0"/>
                </a:spcBef>
              </a:pPr>
              <a:t>17</a:t>
            </a:fld>
            <a:endParaRPr lang="en-US" altLang="es-CL" sz="13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70B41E-EE02-44B5-B1FE-715BDE7ED0D9}" type="slidenum">
              <a:rPr lang="en-US" altLang="es-CL" sz="1300" smtClean="0"/>
              <a:pPr>
                <a:spcBef>
                  <a:spcPct val="0"/>
                </a:spcBef>
              </a:pPr>
              <a:t>19</a:t>
            </a:fld>
            <a:endParaRPr lang="en-US" altLang="es-CL" sz="13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1AA7A3E-8C8C-47BA-88C4-8947733E7450}" type="slidenum">
              <a:rPr lang="en-US" altLang="es-CL" sz="1300" smtClean="0"/>
              <a:pPr>
                <a:spcBef>
                  <a:spcPct val="0"/>
                </a:spcBef>
              </a:pPr>
              <a:t>20</a:t>
            </a:fld>
            <a:endParaRPr lang="en-US" altLang="es-CL" sz="13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F7EC110-CF3E-4517-9500-2C56EC057662}" type="slidenum">
              <a:rPr lang="en-US" altLang="es-CL" sz="1300" smtClean="0"/>
              <a:pPr>
                <a:spcBef>
                  <a:spcPct val="0"/>
                </a:spcBef>
              </a:pPr>
              <a:t>21</a:t>
            </a:fld>
            <a:endParaRPr lang="en-US" altLang="es-CL" sz="13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AC9C1EF-6197-4147-82CF-DDBE85B98876}" type="slidenum">
              <a:rPr lang="en-US" altLang="es-CL" sz="1300" smtClean="0"/>
              <a:pPr>
                <a:spcBef>
                  <a:spcPct val="0"/>
                </a:spcBef>
              </a:pPr>
              <a:t>22</a:t>
            </a:fld>
            <a:endParaRPr lang="en-US" altLang="es-CL" sz="13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A7F11A4B-14F4-4EAA-A86F-A33C156EB1E4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14932163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11A4B-14F4-4EAA-A86F-A33C156EB1E4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06852579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11A4B-14F4-4EAA-A86F-A33C156EB1E4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16521967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143000"/>
            <a:ext cx="36195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143000"/>
            <a:ext cx="36195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A1707-7BB9-46C0-BC5D-315AE7D61A89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317869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es-C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29C6C-C06E-485D-81B7-437ABDFD6195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58614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11A4B-14F4-4EAA-A86F-A33C156EB1E4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49411793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11A4B-14F4-4EAA-A86F-A33C156EB1E4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96342922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11A4B-14F4-4EAA-A86F-A33C156EB1E4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6920666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11A4B-14F4-4EAA-A86F-A33C156EB1E4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01156547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11A4B-14F4-4EAA-A86F-A33C156EB1E4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78303321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11A4B-14F4-4EAA-A86F-A33C156EB1E4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02276399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A7F11A4B-14F4-4EAA-A86F-A33C156EB1E4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23352658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A7F11A4B-14F4-4EAA-A86F-A33C156EB1E4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116909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7F11A4B-14F4-4EAA-A86F-A33C156EB1E4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83076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ochoa@dcc.uchile.c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sochoa@dcc.uchile.c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6172" y="2409851"/>
            <a:ext cx="8779768" cy="20875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Aft>
                <a:spcPts val="4200"/>
              </a:spcAft>
            </a:pPr>
            <a:r>
              <a:rPr lang="en-US" altLang="es-CL" sz="6600" b="1" dirty="0" err="1" smtClean="0">
                <a:latin typeface="Arial" panose="020B0604020202020204" pitchFamily="34" charset="0"/>
              </a:rPr>
              <a:t>Generalidades</a:t>
            </a:r>
            <a:r>
              <a:rPr lang="en-US" altLang="es-CL" sz="6600" b="1" dirty="0" smtClean="0">
                <a:latin typeface="Arial" panose="020B0604020202020204" pitchFamily="34" charset="0"/>
              </a:rPr>
              <a:t> </a:t>
            </a:r>
            <a:r>
              <a:rPr lang="en-US" altLang="es-CL" sz="6600" b="1" dirty="0" err="1" smtClean="0">
                <a:latin typeface="Arial" panose="020B0604020202020204" pitchFamily="34" charset="0"/>
              </a:rPr>
              <a:t>sobre</a:t>
            </a:r>
            <a:r>
              <a:rPr lang="en-US" altLang="es-CL" sz="6600" b="1" dirty="0" smtClean="0">
                <a:latin typeface="Arial" panose="020B0604020202020204" pitchFamily="34" charset="0"/>
              </a:rPr>
              <a:t> </a:t>
            </a:r>
            <a:r>
              <a:rPr lang="en-US" altLang="es-CL" sz="6600" b="1" dirty="0" err="1" smtClean="0">
                <a:latin typeface="Arial" panose="020B0604020202020204" pitchFamily="34" charset="0"/>
              </a:rPr>
              <a:t>Proyectos</a:t>
            </a:r>
            <a:r>
              <a:rPr lang="en-US" altLang="es-CL" sz="6600" b="1" dirty="0" smtClean="0">
                <a:latin typeface="Arial" panose="020B0604020202020204" pitchFamily="34" charset="0"/>
              </a:rPr>
              <a:t> de TI </a:t>
            </a:r>
            <a:r>
              <a:rPr lang="en-US" altLang="es-CL" sz="7200" b="1" dirty="0" smtClean="0">
                <a:latin typeface="Arial" panose="020B0604020202020204" pitchFamily="34" charset="0"/>
              </a:rPr>
              <a:t/>
            </a:r>
            <a:br>
              <a:rPr lang="en-US" altLang="es-CL" sz="7200" b="1" dirty="0" smtClean="0">
                <a:latin typeface="Arial" panose="020B0604020202020204" pitchFamily="34" charset="0"/>
              </a:rPr>
            </a:br>
            <a:r>
              <a:rPr lang="en-US" altLang="es-CL" sz="3200" dirty="0" smtClean="0">
                <a:latin typeface="Arial" panose="020B0604020202020204" pitchFamily="34" charset="0"/>
              </a:rPr>
              <a:t>(Si </a:t>
            </a:r>
            <a:r>
              <a:rPr lang="en-US" altLang="es-CL" sz="3200" dirty="0" err="1" smtClean="0">
                <a:latin typeface="Arial" panose="020B0604020202020204" pitchFamily="34" charset="0"/>
              </a:rPr>
              <a:t>hablamos</a:t>
            </a:r>
            <a:r>
              <a:rPr lang="en-US" altLang="es-CL" sz="3200" dirty="0" smtClean="0">
                <a:latin typeface="Arial" panose="020B0604020202020204" pitchFamily="34" charset="0"/>
              </a:rPr>
              <a:t> </a:t>
            </a:r>
            <a:r>
              <a:rPr lang="en-US" altLang="es-CL" sz="3200" dirty="0" err="1" smtClean="0">
                <a:latin typeface="Arial" panose="020B0604020202020204" pitchFamily="34" charset="0"/>
              </a:rPr>
              <a:t>sólo</a:t>
            </a:r>
            <a:r>
              <a:rPr lang="en-US" altLang="es-CL" sz="3200" dirty="0" smtClean="0">
                <a:latin typeface="Arial" panose="020B0604020202020204" pitchFamily="34" charset="0"/>
              </a:rPr>
              <a:t> de </a:t>
            </a:r>
            <a:r>
              <a:rPr lang="en-US" altLang="es-CL" sz="3200" dirty="0" err="1" smtClean="0">
                <a:latin typeface="Arial" panose="020B0604020202020204" pitchFamily="34" charset="0"/>
              </a:rPr>
              <a:t>proy</a:t>
            </a:r>
            <a:r>
              <a:rPr lang="en-US" altLang="es-CL" sz="3200" dirty="0" smtClean="0">
                <a:latin typeface="Arial" panose="020B0604020202020204" pitchFamily="34" charset="0"/>
              </a:rPr>
              <a:t>. de software </a:t>
            </a:r>
            <a:r>
              <a:rPr lang="en-US" altLang="es-CL" sz="3200" dirty="0" err="1" smtClean="0">
                <a:latin typeface="Arial" panose="020B0604020202020204" pitchFamily="34" charset="0"/>
              </a:rPr>
              <a:t>nos</a:t>
            </a:r>
            <a:r>
              <a:rPr lang="en-US" altLang="es-CL" sz="3200" dirty="0" smtClean="0">
                <a:latin typeface="Arial" panose="020B0604020202020204" pitchFamily="34" charset="0"/>
              </a:rPr>
              <a:t> </a:t>
            </a:r>
            <a:r>
              <a:rPr lang="en-US" altLang="es-CL" sz="3200" dirty="0" err="1" smtClean="0">
                <a:latin typeface="Arial" panose="020B0604020202020204" pitchFamily="34" charset="0"/>
              </a:rPr>
              <a:t>quedamos</a:t>
            </a:r>
            <a:r>
              <a:rPr lang="en-US" altLang="es-CL" sz="3200" dirty="0" smtClean="0">
                <a:latin typeface="Arial" panose="020B0604020202020204" pitchFamily="34" charset="0"/>
              </a:rPr>
              <a:t> </a:t>
            </a:r>
            <a:r>
              <a:rPr lang="en-US" altLang="es-CL" sz="3200" dirty="0" err="1" smtClean="0">
                <a:latin typeface="Arial" panose="020B0604020202020204" pitchFamily="34" charset="0"/>
              </a:rPr>
              <a:t>cortos</a:t>
            </a:r>
            <a:r>
              <a:rPr lang="en-US" altLang="es-CL" sz="3200" dirty="0" smtClean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845075"/>
            <a:ext cx="6400800" cy="1392237"/>
          </a:xfrm>
        </p:spPr>
        <p:txBody>
          <a:bodyPr/>
          <a:lstStyle/>
          <a:p>
            <a:pPr algn="ctr" eaLnBrk="1" hangingPunct="1"/>
            <a:r>
              <a:rPr lang="en-US" altLang="es-CL" dirty="0" smtClean="0">
                <a:latin typeface="Arial" panose="020B0604020202020204" pitchFamily="34" charset="0"/>
              </a:rPr>
              <a:t>Sergio F. Ochoa </a:t>
            </a:r>
          </a:p>
          <a:p>
            <a:pPr algn="ctr" eaLnBrk="1" hangingPunct="1"/>
            <a:r>
              <a:rPr lang="en-US" altLang="es-CL" dirty="0" smtClean="0">
                <a:latin typeface="Arial" panose="020B0604020202020204" pitchFamily="34" charset="0"/>
                <a:hlinkClick r:id="rId3"/>
              </a:rPr>
              <a:t>sochoa@dcc.uchile.cl</a:t>
            </a:r>
            <a:r>
              <a:rPr lang="en-US" altLang="es-CL" dirty="0" smtClean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98C971-6D61-4247-B93C-40BD19D65169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s-ES" altLang="es-CL" sz="1400" dirty="0" smtClean="0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475656" y="6237312"/>
            <a:ext cx="64008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s-CL" sz="1600" dirty="0">
                <a:solidFill>
                  <a:schemeClr val="bg1"/>
                </a:solidFill>
                <a:latin typeface="Arial" panose="020B0604020202020204" pitchFamily="34" charset="0"/>
              </a:rPr>
              <a:t>Beauchef 851, 3º </a:t>
            </a:r>
            <a:r>
              <a:rPr lang="en-US" altLang="es-CL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Piso</a:t>
            </a:r>
            <a:r>
              <a:rPr lang="en-US" altLang="es-CL" sz="16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altLang="es-CL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Of. 322. Santiago  </a:t>
            </a:r>
            <a:endParaRPr lang="en-US" altLang="es-CL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s-CL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Teléfonos</a:t>
            </a:r>
            <a:r>
              <a:rPr lang="en-US" altLang="es-CL" sz="1600" dirty="0">
                <a:solidFill>
                  <a:schemeClr val="bg1"/>
                </a:solidFill>
                <a:latin typeface="Arial" panose="020B0604020202020204" pitchFamily="34" charset="0"/>
              </a:rPr>
              <a:t>: (56 22) </a:t>
            </a:r>
            <a:r>
              <a:rPr lang="en-US" altLang="es-CL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9784879</a:t>
            </a:r>
            <a:endParaRPr lang="en-US" altLang="es-CL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206" y="44624"/>
            <a:ext cx="8079581" cy="1658198"/>
          </a:xfrm>
        </p:spPr>
        <p:txBody>
          <a:bodyPr/>
          <a:lstStyle/>
          <a:p>
            <a:r>
              <a:rPr lang="es-CL" b="1" dirty="0" smtClean="0"/>
              <a:t>¿Qué involucra un Proyecto de TI?</a:t>
            </a:r>
            <a:endParaRPr lang="en-U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916832"/>
            <a:ext cx="5992862" cy="451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2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14288"/>
            <a:ext cx="8492753" cy="990601"/>
          </a:xfrm>
        </p:spPr>
        <p:txBody>
          <a:bodyPr/>
          <a:lstStyle/>
          <a:p>
            <a:pPr eaLnBrk="1" hangingPunct="1"/>
            <a:r>
              <a:rPr lang="es-ES_tradnl" altLang="es-CL" dirty="0" smtClean="0">
                <a:latin typeface="Arial" panose="020B0604020202020204" pitchFamily="34" charset="0"/>
              </a:rPr>
              <a:t>Ciclo de Vida de </a:t>
            </a:r>
            <a:r>
              <a:rPr lang="es-ES_tradnl" altLang="es-CL" dirty="0">
                <a:latin typeface="Arial" panose="020B0604020202020204" pitchFamily="34" charset="0"/>
              </a:rPr>
              <a:t>un </a:t>
            </a:r>
            <a:r>
              <a:rPr lang="es-ES_tradnl" altLang="es-CL" b="1" i="1" dirty="0">
                <a:latin typeface="Arial" panose="020B0604020202020204" pitchFamily="34" charset="0"/>
              </a:rPr>
              <a:t>Proyecto</a:t>
            </a:r>
          </a:p>
        </p:txBody>
      </p:sp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950315-7696-429A-B5E7-EC6E02C16F36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s-ES" altLang="es-CL" sz="140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71" y="1118317"/>
            <a:ext cx="8259301" cy="5767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772400" cy="990600"/>
          </a:xfrm>
        </p:spPr>
        <p:txBody>
          <a:bodyPr>
            <a:normAutofit/>
          </a:bodyPr>
          <a:lstStyle/>
          <a:p>
            <a:r>
              <a:rPr lang="es-CL" sz="4300" b="1" dirty="0" smtClean="0"/>
              <a:t>Generalidades sobre Proyectos</a:t>
            </a:r>
            <a:endParaRPr lang="en-US" sz="43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539552" y="1916832"/>
            <a:ext cx="8424936" cy="4896544"/>
          </a:xfrm>
        </p:spPr>
        <p:txBody>
          <a:bodyPr>
            <a:normAutofit/>
          </a:bodyPr>
          <a:lstStyle/>
          <a:p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Casi todo se resume a un tema de manejo de la </a:t>
            </a:r>
            <a:r>
              <a:rPr lang="es-CL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incertidumbre</a:t>
            </a:r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sobre:</a:t>
            </a:r>
          </a:p>
          <a:p>
            <a:pPr marL="457200" indent="-284163"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¿Cuál 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L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a resolver? 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¿en qué </a:t>
            </a:r>
            <a:r>
              <a:rPr lang="es-CL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contexto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hay que resolverlo?</a:t>
            </a:r>
          </a:p>
          <a:p>
            <a:pPr marL="457200" indent="-284163"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¿Cuál es la </a:t>
            </a:r>
            <a:r>
              <a:rPr lang="es-CL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solución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a ese problema?</a:t>
            </a:r>
          </a:p>
          <a:p>
            <a:pPr marL="457200" indent="-284163"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¿Qué contiene esa solución?</a:t>
            </a:r>
          </a:p>
          <a:p>
            <a:pPr marL="457200" indent="-284163"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¿La podemos construir? ¿la podemos hacer en este momento? ¿cómo hacemos para construirla?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564" y="17494"/>
            <a:ext cx="2254138" cy="169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95415"/>
            <a:ext cx="7772400" cy="990600"/>
          </a:xfrm>
        </p:spPr>
        <p:txBody>
          <a:bodyPr/>
          <a:lstStyle/>
          <a:p>
            <a:r>
              <a:rPr lang="es-CL" b="1" dirty="0" smtClean="0"/>
              <a:t>Tipos de Productos</a:t>
            </a:r>
            <a:endParaRPr lang="en-US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67544" y="1844824"/>
            <a:ext cx="8424936" cy="2448272"/>
          </a:xfrm>
        </p:spPr>
        <p:txBody>
          <a:bodyPr/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Casi todo se resume a un tema de manejo de la </a:t>
            </a:r>
            <a:r>
              <a:rPr lang="es-CL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incertidumbre…</a:t>
            </a:r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 aunque se trate del </a:t>
            </a:r>
            <a:r>
              <a:rPr lang="es-CL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mismo producto </a:t>
            </a:r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 términos conceptuales.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293096"/>
            <a:ext cx="5503645" cy="23762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564" y="20741"/>
            <a:ext cx="2254138" cy="169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6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060848"/>
            <a:ext cx="7772400" cy="2430760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>REVISAR...</a:t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>¿En qué escenario me encuentro </a:t>
            </a:r>
            <a:r>
              <a:rPr lang="es-CL" b="1" i="1" dirty="0" smtClean="0"/>
              <a:t>al momento de entregar una propuesta de proyecto </a:t>
            </a:r>
            <a:r>
              <a:rPr lang="es-CL" sz="3600" dirty="0" smtClean="0"/>
              <a:t>(o comprometer un alcance de producto)</a:t>
            </a:r>
            <a:r>
              <a:rPr lang="es-CL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413" y="332656"/>
            <a:ext cx="7772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CL" altLang="es-CL" dirty="0" smtClean="0">
                <a:latin typeface="Arial" panose="020B0604020202020204" pitchFamily="34" charset="0"/>
              </a:rPr>
              <a:t>Escenarios Típicos de Proyectos</a:t>
            </a:r>
            <a:endParaRPr lang="es-ES_tradnl" altLang="es-CL" dirty="0" smtClean="0">
              <a:latin typeface="Arial" panose="020B0604020202020204" pitchFamily="34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00808"/>
            <a:ext cx="8568506" cy="5014316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Tx/>
              <a:buNone/>
              <a:defRPr/>
            </a:pPr>
            <a:r>
              <a:rPr lang="es-ES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Escenarios típicos en los cuales hay que concebir la solución (y entregar una propuesta):</a:t>
            </a:r>
          </a:p>
          <a:p>
            <a:pPr marL="347663" indent="-347663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CL" dirty="0" smtClean="0">
                <a:latin typeface="Arial" panose="020B0604020202020204" pitchFamily="34" charset="0"/>
              </a:rPr>
              <a:t>Entrega de la propuesta con </a:t>
            </a:r>
            <a:r>
              <a:rPr lang="es-ES" altLang="es-CL" u="sng" dirty="0" smtClean="0">
                <a:latin typeface="Arial" panose="020B0604020202020204" pitchFamily="34" charset="0"/>
              </a:rPr>
              <a:t>alta incertidumbre</a:t>
            </a:r>
            <a:r>
              <a:rPr lang="es-ES" altLang="es-CL" dirty="0" smtClean="0">
                <a:latin typeface="Arial" panose="020B0604020202020204" pitchFamily="34" charset="0"/>
              </a:rPr>
              <a:t> respecto a si me ganaré el proyecto.</a:t>
            </a:r>
          </a:p>
          <a:p>
            <a:pPr marL="347663" indent="-347663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CL" dirty="0" smtClean="0">
                <a:latin typeface="Arial" panose="020B0604020202020204" pitchFamily="34" charset="0"/>
              </a:rPr>
              <a:t>Entrega de la propuesta con </a:t>
            </a:r>
            <a:r>
              <a:rPr lang="es-ES" altLang="es-CL" u="sng" dirty="0" smtClean="0">
                <a:latin typeface="Arial" panose="020B0604020202020204" pitchFamily="34" charset="0"/>
              </a:rPr>
              <a:t>alta probabilidad</a:t>
            </a:r>
            <a:r>
              <a:rPr lang="es-ES" altLang="es-CL" dirty="0" smtClean="0">
                <a:latin typeface="Arial" panose="020B0604020202020204" pitchFamily="34" charset="0"/>
              </a:rPr>
              <a:t> de ganarme el proyecto.</a:t>
            </a:r>
          </a:p>
          <a:p>
            <a:pPr marL="347663" indent="-347663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CL" dirty="0" smtClean="0">
                <a:latin typeface="Arial" panose="020B0604020202020204" pitchFamily="34" charset="0"/>
              </a:rPr>
              <a:t>Entrega de la propuesta para conseguir fondos para implementar el proyecto (</a:t>
            </a:r>
            <a:r>
              <a:rPr lang="es-ES" altLang="es-CL" u="sng" dirty="0" smtClean="0">
                <a:latin typeface="Arial" panose="020B0604020202020204" pitchFamily="34" charset="0"/>
              </a:rPr>
              <a:t>proyecto interno</a:t>
            </a:r>
            <a:r>
              <a:rPr lang="es-ES" altLang="es-CL" dirty="0" smtClean="0">
                <a:latin typeface="Arial" panose="020B0604020202020204" pitchFamily="34" charset="0"/>
              </a:rPr>
              <a:t>).</a:t>
            </a:r>
          </a:p>
        </p:txBody>
      </p:sp>
      <p:sp>
        <p:nvSpPr>
          <p:cNvPr id="81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EACE29-BCB8-4300-9F7A-ADEE94036FAD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s-ES" altLang="es-CL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7772400" cy="990600"/>
          </a:xfrm>
        </p:spPr>
        <p:txBody>
          <a:bodyPr/>
          <a:lstStyle/>
          <a:p>
            <a:r>
              <a:rPr lang="es-CL" altLang="es-CL" dirty="0">
                <a:latin typeface="Arial" panose="020B0604020202020204" pitchFamily="34" charset="0"/>
              </a:rPr>
              <a:t>Escenarios de Proyectos</a:t>
            </a:r>
            <a:endParaRPr lang="es-ES_tradnl" altLang="es-CL" dirty="0" smtClean="0">
              <a:latin typeface="Arial" panose="020B0604020202020204" pitchFamily="34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340767"/>
            <a:ext cx="8640514" cy="5374357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  <a:defRPr/>
            </a:pPr>
            <a:r>
              <a:rPr lang="es-ES" altLang="es-CL" sz="2800" dirty="0">
                <a:solidFill>
                  <a:schemeClr val="tx2"/>
                </a:solidFill>
                <a:latin typeface="Arial" panose="020B0604020202020204" pitchFamily="34" charset="0"/>
              </a:rPr>
              <a:t>Escenarios típicos en los cuales hay que concebir la solución (y entregar una propuesta):</a:t>
            </a:r>
          </a:p>
          <a:p>
            <a:pPr marL="228600" indent="-228600" eaLnBrk="1" hangingPunct="1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CL" dirty="0" smtClean="0">
                <a:latin typeface="Arial" panose="020B0604020202020204" pitchFamily="34" charset="0"/>
              </a:rPr>
              <a:t>Entrega de propuesta en </a:t>
            </a:r>
            <a:r>
              <a:rPr lang="es-ES" altLang="es-CL" u="sng" dirty="0" smtClean="0">
                <a:solidFill>
                  <a:schemeClr val="tx2"/>
                </a:solidFill>
                <a:latin typeface="Arial" panose="020B0604020202020204" pitchFamily="34" charset="0"/>
              </a:rPr>
              <a:t>nichos donde </a:t>
            </a:r>
            <a:r>
              <a:rPr lang="es-ES" altLang="es-CL" b="1" i="1" u="sng" dirty="0" smtClean="0">
                <a:solidFill>
                  <a:schemeClr val="tx2"/>
                </a:solidFill>
                <a:latin typeface="Arial" panose="020B0604020202020204" pitchFamily="34" charset="0"/>
              </a:rPr>
              <a:t>cacho</a:t>
            </a:r>
            <a:r>
              <a:rPr lang="es-ES" altLang="es-CL" u="sng" dirty="0" smtClean="0">
                <a:solidFill>
                  <a:schemeClr val="tx2"/>
                </a:solidFill>
                <a:latin typeface="Arial" panose="020B0604020202020204" pitchFamily="34" charset="0"/>
              </a:rPr>
              <a:t> del negocio y la parte técnica</a:t>
            </a:r>
            <a:r>
              <a:rPr lang="es-ES" altLang="es-CL" dirty="0" smtClean="0">
                <a:latin typeface="Arial" panose="020B0604020202020204" pitchFamily="34" charset="0"/>
              </a:rPr>
              <a:t> </a:t>
            </a:r>
            <a:r>
              <a:rPr lang="es-ES" altLang="es-CL" sz="2000" dirty="0" smtClean="0">
                <a:latin typeface="Arial" panose="020B0604020202020204" pitchFamily="34" charset="0"/>
              </a:rPr>
              <a:t>(alta certeza).</a:t>
            </a:r>
            <a:endParaRPr lang="es-ES" altLang="es-CL" dirty="0" smtClean="0">
              <a:latin typeface="Arial" panose="020B0604020202020204" pitchFamily="34" charset="0"/>
            </a:endParaRPr>
          </a:p>
          <a:p>
            <a:pPr marL="228600" indent="-228600" eaLnBrk="1" hangingPunct="1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CL" dirty="0" smtClean="0">
                <a:latin typeface="Arial" panose="020B0604020202020204" pitchFamily="34" charset="0"/>
              </a:rPr>
              <a:t>Entrega de propuesta en </a:t>
            </a:r>
            <a:r>
              <a:rPr lang="es-ES" altLang="es-CL" u="sng" dirty="0" smtClean="0">
                <a:solidFill>
                  <a:schemeClr val="tx2"/>
                </a:solidFill>
                <a:latin typeface="Arial" panose="020B0604020202020204" pitchFamily="34" charset="0"/>
              </a:rPr>
              <a:t>nichos que </a:t>
            </a:r>
            <a:r>
              <a:rPr lang="es-ES" altLang="es-CL" b="1" i="1" u="sng" dirty="0" smtClean="0">
                <a:solidFill>
                  <a:schemeClr val="tx2"/>
                </a:solidFill>
                <a:latin typeface="Arial" panose="020B0604020202020204" pitchFamily="34" charset="0"/>
              </a:rPr>
              <a:t>no cacho </a:t>
            </a:r>
            <a:r>
              <a:rPr lang="es-ES" altLang="es-CL" u="sng" dirty="0" smtClean="0">
                <a:solidFill>
                  <a:schemeClr val="tx2"/>
                </a:solidFill>
                <a:latin typeface="Arial" panose="020B0604020202020204" pitchFamily="34" charset="0"/>
              </a:rPr>
              <a:t>de uno o de los dos aspectos</a:t>
            </a:r>
            <a:r>
              <a:rPr lang="es-ES" altLang="es-CL" dirty="0" smtClean="0">
                <a:latin typeface="Arial" panose="020B0604020202020204" pitchFamily="34" charset="0"/>
              </a:rPr>
              <a:t> </a:t>
            </a:r>
            <a:r>
              <a:rPr lang="es-ES" altLang="es-CL" sz="2000" dirty="0" smtClean="0">
                <a:latin typeface="Arial" panose="020B0604020202020204" pitchFamily="34" charset="0"/>
              </a:rPr>
              <a:t>(alta incertidumbre).</a:t>
            </a:r>
          </a:p>
          <a:p>
            <a:pPr marL="228600" indent="-228600" eaLnBrk="1" hangingPunct="1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CL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Negocio</a:t>
            </a:r>
            <a:r>
              <a:rPr lang="es-ES" altLang="es-CL" dirty="0" smtClean="0">
                <a:solidFill>
                  <a:srgbClr val="0070C0"/>
                </a:solidFill>
                <a:latin typeface="Arial" panose="020B0604020202020204" pitchFamily="34" charset="0"/>
              </a:rPr>
              <a:t> -&gt; </a:t>
            </a:r>
            <a:r>
              <a:rPr lang="es-ES" altLang="es-CL" dirty="0" smtClean="0">
                <a:latin typeface="Arial" panose="020B0604020202020204" pitchFamily="34" charset="0"/>
              </a:rPr>
              <a:t>Realidad de datos, procesos y gente que participan en el escenario a intervenir.</a:t>
            </a:r>
          </a:p>
          <a:p>
            <a:pPr marL="228600" indent="-228600" eaLnBrk="1" hangingPunct="1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CL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Tecnología</a:t>
            </a:r>
            <a:r>
              <a:rPr lang="es-ES" altLang="es-CL" dirty="0" smtClean="0">
                <a:solidFill>
                  <a:srgbClr val="0070C0"/>
                </a:solidFill>
                <a:latin typeface="Arial" panose="020B0604020202020204" pitchFamily="34" charset="0"/>
              </a:rPr>
              <a:t> -&gt; </a:t>
            </a:r>
            <a:r>
              <a:rPr lang="es-ES" altLang="es-CL" dirty="0" smtClean="0">
                <a:latin typeface="Arial" panose="020B0604020202020204" pitchFamily="34" charset="0"/>
              </a:rPr>
              <a:t>Las mías </a:t>
            </a:r>
            <a:r>
              <a:rPr lang="es-ES" altLang="es-CL" sz="2000" dirty="0" smtClean="0">
                <a:latin typeface="Arial" panose="020B0604020202020204" pitchFamily="34" charset="0"/>
              </a:rPr>
              <a:t>(como desarrollador) </a:t>
            </a:r>
            <a:r>
              <a:rPr lang="es-ES" altLang="es-CL" dirty="0" smtClean="0">
                <a:latin typeface="Arial" panose="020B0604020202020204" pitchFamily="34" charset="0"/>
              </a:rPr>
              <a:t>y las del cliente.</a:t>
            </a:r>
            <a:endParaRPr lang="es-ES" altLang="es-CL" sz="2800" dirty="0" smtClean="0">
              <a:latin typeface="Arial" panose="020B0604020202020204" pitchFamily="34" charset="0"/>
            </a:endParaRP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64" y="2190749"/>
            <a:ext cx="59769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7772400" cy="990600"/>
          </a:xfrm>
        </p:spPr>
        <p:txBody>
          <a:bodyPr/>
          <a:lstStyle/>
          <a:p>
            <a:pPr eaLnBrk="1" hangingPunct="1"/>
            <a:r>
              <a:rPr lang="es-CL" altLang="es-CL" dirty="0" smtClean="0">
                <a:latin typeface="Arial" panose="020B0604020202020204" pitchFamily="34" charset="0"/>
              </a:rPr>
              <a:t>Antes de embarcarse…</a:t>
            </a:r>
            <a:endParaRPr lang="es-ES_tradnl" altLang="es-CL" dirty="0" smtClean="0">
              <a:latin typeface="Arial" panose="020B0604020202020204" pitchFamily="34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844824"/>
            <a:ext cx="8496944" cy="4870301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s-ES" altLang="es-CL" sz="3600" dirty="0" smtClean="0">
                <a:solidFill>
                  <a:schemeClr val="tx2"/>
                </a:solidFill>
                <a:latin typeface="Arial" panose="020B0604020202020204" pitchFamily="34" charset="0"/>
              </a:rPr>
              <a:t>Realizar tres macro-actividades:</a:t>
            </a:r>
          </a:p>
          <a:p>
            <a:pPr eaLnBrk="1" hangingPunct="1">
              <a:defRPr/>
            </a:pPr>
            <a:endParaRPr lang="es-ES" altLang="es-CL" sz="28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742950" indent="-514350">
              <a:buFont typeface="+mj-lt"/>
              <a:buAutoNum type="arabicPeriod"/>
              <a:defRPr/>
            </a:pPr>
            <a:r>
              <a:rPr lang="es-ES" altLang="es-CL" sz="2800" dirty="0" smtClean="0">
                <a:latin typeface="Arial" panose="020B0604020202020204" pitchFamily="34" charset="0"/>
              </a:rPr>
              <a:t>Identificar el problema</a:t>
            </a:r>
            <a:r>
              <a:rPr lang="es-ES" altLang="es-CL" sz="2000" dirty="0" smtClean="0">
                <a:latin typeface="Arial" panose="020B0604020202020204" pitchFamily="34" charset="0"/>
              </a:rPr>
              <a:t> </a:t>
            </a:r>
            <a:r>
              <a:rPr lang="es-ES" altLang="es-CL" sz="2000" dirty="0">
                <a:latin typeface="Arial" panose="020B0604020202020204" pitchFamily="34" charset="0"/>
              </a:rPr>
              <a:t>(u oportunidad</a:t>
            </a:r>
            <a:r>
              <a:rPr lang="es-ES" altLang="es-CL" sz="2000" dirty="0" smtClean="0">
                <a:latin typeface="Arial" panose="020B0604020202020204" pitchFamily="34" charset="0"/>
              </a:rPr>
              <a:t>)</a:t>
            </a:r>
            <a:r>
              <a:rPr lang="es-ES" altLang="es-CL" sz="2800" dirty="0" smtClean="0">
                <a:latin typeface="Arial" panose="020B0604020202020204" pitchFamily="34" charset="0"/>
              </a:rPr>
              <a:t> a </a:t>
            </a:r>
            <a:r>
              <a:rPr lang="es-ES" altLang="es-CL" sz="2800" dirty="0">
                <a:latin typeface="Arial" panose="020B0604020202020204" pitchFamily="34" charset="0"/>
              </a:rPr>
              <a:t>abordar</a:t>
            </a:r>
            <a:r>
              <a:rPr lang="es-ES" altLang="es-CL" sz="1800" dirty="0" smtClean="0">
                <a:latin typeface="Arial" panose="020B0604020202020204" pitchFamily="34" charset="0"/>
              </a:rPr>
              <a:t>.</a:t>
            </a:r>
            <a:endParaRPr lang="es-ES" altLang="es-CL" sz="2000" dirty="0" smtClean="0">
              <a:latin typeface="Arial" panose="020B0604020202020204" pitchFamily="34" charset="0"/>
            </a:endParaRPr>
          </a:p>
          <a:p>
            <a:pPr marL="742950" indent="-514350" eaLnBrk="1" hangingPunct="1">
              <a:buFont typeface="+mj-lt"/>
              <a:buAutoNum type="arabicPeriod"/>
              <a:defRPr/>
            </a:pPr>
            <a:endParaRPr lang="es-ES" altLang="es-CL" sz="2800" dirty="0" smtClean="0">
              <a:latin typeface="Arial" panose="020B0604020202020204" pitchFamily="34" charset="0"/>
            </a:endParaRPr>
          </a:p>
          <a:p>
            <a:pPr marL="742950" indent="-514350" eaLnBrk="1" hangingPunct="1">
              <a:buFont typeface="+mj-lt"/>
              <a:buAutoNum type="arabicPeriod"/>
              <a:defRPr/>
            </a:pPr>
            <a:r>
              <a:rPr lang="es-ES" altLang="es-CL" sz="2800" dirty="0" smtClean="0">
                <a:latin typeface="Arial" panose="020B0604020202020204" pitchFamily="34" charset="0"/>
              </a:rPr>
              <a:t>Identificar el contexto del proyecto </a:t>
            </a:r>
            <a:r>
              <a:rPr lang="es-ES" altLang="es-CL" sz="1800" dirty="0" smtClean="0">
                <a:latin typeface="Arial" panose="020B0604020202020204" pitchFamily="34" charset="0"/>
              </a:rPr>
              <a:t>(procesos, gente, tecnología y datos del cliente).</a:t>
            </a:r>
          </a:p>
          <a:p>
            <a:pPr marL="742950" indent="-514350" eaLnBrk="1" hangingPunct="1">
              <a:buFont typeface="+mj-lt"/>
              <a:buAutoNum type="arabicPeriod"/>
              <a:defRPr/>
            </a:pPr>
            <a:endParaRPr lang="es-ES" altLang="es-CL" sz="2800" dirty="0" smtClean="0">
              <a:latin typeface="Arial" panose="020B0604020202020204" pitchFamily="34" charset="0"/>
            </a:endParaRPr>
          </a:p>
          <a:p>
            <a:pPr marL="742950" indent="-514350" eaLnBrk="1" hangingPunct="1">
              <a:buFont typeface="+mj-lt"/>
              <a:buAutoNum type="arabicPeriod"/>
              <a:defRPr/>
            </a:pPr>
            <a:r>
              <a:rPr lang="es-ES" altLang="es-CL" sz="2800" dirty="0" smtClean="0">
                <a:latin typeface="Arial" panose="020B0604020202020204" pitchFamily="34" charset="0"/>
              </a:rPr>
              <a:t>Definir el objetivo y alcance del producto a desarrollar</a:t>
            </a:r>
            <a:r>
              <a:rPr lang="es-ES" altLang="es-CL" sz="1800" dirty="0" smtClean="0">
                <a:latin typeface="Arial" panose="020B0604020202020204" pitchFamily="34" charset="0"/>
              </a:rPr>
              <a:t> (solución al problema en ese contexto).</a:t>
            </a:r>
            <a:endParaRPr lang="es-ES" altLang="es-CL" sz="2800" dirty="0" smtClean="0">
              <a:latin typeface="Arial" panose="020B0604020202020204" pitchFamily="34" charset="0"/>
            </a:endParaRPr>
          </a:p>
        </p:txBody>
      </p:sp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A852EB-BAEF-4C2B-9189-1978290311B0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s-ES" altLang="es-CL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996952"/>
            <a:ext cx="8064895" cy="1926010"/>
          </a:xfrm>
        </p:spPr>
        <p:txBody>
          <a:bodyPr/>
          <a:lstStyle/>
          <a:p>
            <a:pPr algn="ctr"/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Identificación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Contexto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Solución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de TI </a:t>
            </a:r>
            <a:b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(a la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medida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6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32656" y="134938"/>
            <a:ext cx="8424490" cy="990600"/>
          </a:xfrm>
        </p:spPr>
        <p:txBody>
          <a:bodyPr/>
          <a:lstStyle/>
          <a:p>
            <a:pPr eaLnBrk="1" hangingPunct="1"/>
            <a:r>
              <a:rPr lang="es-ES_tradnl" altLang="es-CL" dirty="0" smtClean="0">
                <a:latin typeface="Arial" panose="020B0604020202020204" pitchFamily="34" charset="0"/>
              </a:rPr>
              <a:t>Identificación del Problema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469650" y="1412776"/>
            <a:ext cx="8494837" cy="863699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40000"/>
              </a:spcBef>
              <a:spcAft>
                <a:spcPct val="45000"/>
              </a:spcAft>
              <a:buFontTx/>
              <a:buNone/>
            </a:pPr>
            <a:r>
              <a:rPr lang="es-ES_tradnl" altLang="es-CL" sz="2800" dirty="0" smtClean="0">
                <a:latin typeface="Arial" panose="020B0604020202020204" pitchFamily="34" charset="0"/>
              </a:rPr>
              <a:t>Identificar el problema/oportunidad usualmente </a:t>
            </a:r>
            <a:r>
              <a:rPr lang="es-ES_tradnl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“es bastante pega!!!”… </a:t>
            </a:r>
            <a:r>
              <a:rPr lang="es-ES_tradnl" altLang="es-CL" sz="2800" spc="-12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rPr>
              <a:t>no es ir a levantar pedidos.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A1AA2B-0005-4315-8F97-05ACFF248082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s-ES" altLang="es-CL" sz="1400" smtClean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28887"/>
            <a:ext cx="439261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1560" y="5705475"/>
            <a:ext cx="835292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40000"/>
              </a:spcBef>
              <a:spcAft>
                <a:spcPct val="45000"/>
              </a:spcAft>
              <a:defRPr/>
            </a:pPr>
            <a:r>
              <a:rPr lang="es-ES_tradnl" sz="2800" kern="0" dirty="0" smtClean="0">
                <a:latin typeface="Arial" charset="0"/>
              </a:rPr>
              <a:t>Se requiere </a:t>
            </a:r>
            <a:r>
              <a:rPr lang="es-ES_tradnl" sz="2800" kern="0" dirty="0">
                <a:latin typeface="Arial" charset="0"/>
              </a:rPr>
              <a:t>mucho </a:t>
            </a:r>
            <a:r>
              <a:rPr lang="es-ES_tradnl" sz="2800" kern="0" dirty="0" smtClean="0">
                <a:latin typeface="Arial" charset="0"/>
              </a:rPr>
              <a:t>análisis, </a:t>
            </a:r>
            <a:r>
              <a:rPr lang="es-ES_tradnl" sz="2800" kern="0" dirty="0">
                <a:latin typeface="Arial" charset="0"/>
              </a:rPr>
              <a:t>y </a:t>
            </a:r>
            <a:r>
              <a:rPr lang="es-ES_tradnl" sz="2800" kern="0" dirty="0" smtClean="0">
                <a:latin typeface="Arial" charset="0"/>
              </a:rPr>
              <a:t>considerar diversos puntos </a:t>
            </a:r>
            <a:r>
              <a:rPr lang="es-ES_tradnl" sz="2800" kern="0" dirty="0">
                <a:latin typeface="Arial" charset="0"/>
              </a:rPr>
              <a:t>de </a:t>
            </a:r>
            <a:r>
              <a:rPr lang="es-ES_tradnl" sz="2800" kern="0" dirty="0" smtClean="0">
                <a:latin typeface="Arial" charset="0"/>
              </a:rPr>
              <a:t>vista.</a:t>
            </a:r>
            <a:endParaRPr lang="es-ES_tradnl" sz="2800" kern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919" y="-39756"/>
            <a:ext cx="8079581" cy="1658198"/>
          </a:xfrm>
        </p:spPr>
        <p:txBody>
          <a:bodyPr/>
          <a:lstStyle/>
          <a:p>
            <a:r>
              <a:rPr lang="es-419" dirty="0"/>
              <a:t>A</a:t>
            </a:r>
            <a:r>
              <a:rPr lang="es-419" dirty="0" smtClean="0"/>
              <a:t>genda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7206" y="1844825"/>
            <a:ext cx="8065294" cy="4536504"/>
          </a:xfrm>
        </p:spPr>
        <p:txBody>
          <a:bodyPr>
            <a:normAutofit lnSpcReduction="10000"/>
          </a:bodyPr>
          <a:lstStyle/>
          <a:p>
            <a:pPr marL="357188" indent="-357188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800" dirty="0" smtClean="0"/>
              <a:t>Ciclo de vida de proyectos y productos</a:t>
            </a:r>
          </a:p>
          <a:p>
            <a:pPr marL="357188" indent="-357188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800" dirty="0" smtClean="0"/>
              <a:t>Generalidades sobre proyectos de TI</a:t>
            </a:r>
          </a:p>
          <a:p>
            <a:pPr marL="357188" indent="-357188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800" dirty="0" smtClean="0"/>
              <a:t>El problema/oportunidad a abordar</a:t>
            </a:r>
          </a:p>
          <a:p>
            <a:pPr marL="357188" indent="-357188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800" dirty="0" smtClean="0"/>
              <a:t>El contexto en el que está el problema/oportunidad</a:t>
            </a:r>
            <a:endParaRPr lang="es-CL" sz="2800" dirty="0"/>
          </a:p>
          <a:p>
            <a:pPr marL="357188" indent="-357188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800" dirty="0" smtClean="0"/>
              <a:t>El proyecto a desarrollar (tipo de producto/solución)</a:t>
            </a:r>
          </a:p>
          <a:p>
            <a:pPr marL="357188" indent="-357188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800" dirty="0" smtClean="0"/>
              <a:t>Definición del alcance del producto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87090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30461" y="188640"/>
            <a:ext cx="8713539" cy="990600"/>
          </a:xfrm>
        </p:spPr>
        <p:txBody>
          <a:bodyPr>
            <a:normAutofit/>
          </a:bodyPr>
          <a:lstStyle/>
          <a:p>
            <a:r>
              <a:rPr lang="es-ES_tradnl" altLang="es-CL" dirty="0">
                <a:latin typeface="Arial" panose="020B0604020202020204" pitchFamily="34" charset="0"/>
              </a:rPr>
              <a:t>Identificación del </a:t>
            </a:r>
            <a:r>
              <a:rPr lang="es-ES_tradnl" altLang="es-CL" dirty="0" smtClean="0">
                <a:latin typeface="Arial" panose="020B0604020202020204" pitchFamily="34" charset="0"/>
              </a:rPr>
              <a:t>Problema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5"/>
            <a:ext cx="8280920" cy="539918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s-ES_tradnl" altLang="es-CL" sz="3600" dirty="0" smtClean="0">
                <a:latin typeface="Arial" panose="020B0604020202020204" pitchFamily="34" charset="0"/>
              </a:rPr>
              <a:t>El problema/oportunidad involucra una </a:t>
            </a:r>
            <a:r>
              <a:rPr lang="es-ES_tradnl" altLang="es-CL" sz="3600" dirty="0" smtClean="0">
                <a:solidFill>
                  <a:schemeClr val="tx2"/>
                </a:solidFill>
                <a:latin typeface="Arial" panose="020B0604020202020204" pitchFamily="34" charset="0"/>
              </a:rPr>
              <a:t>situación a modificar…</a:t>
            </a:r>
            <a:endParaRPr lang="es-ES_tradnl" altLang="es-CL" sz="2800" dirty="0" smtClean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es-ES_tradnl" altLang="es-CL" sz="2800" dirty="0" smtClean="0">
              <a:latin typeface="Arial" panose="020B0604020202020204" pitchFamily="34" charset="0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_tradnl" altLang="es-CL" sz="2800" dirty="0" smtClean="0">
                <a:latin typeface="Arial" panose="020B0604020202020204" pitchFamily="34" charset="0"/>
              </a:rPr>
              <a:t>Antes de abordarlo </a:t>
            </a:r>
            <a:r>
              <a:rPr lang="es-ES_tradnl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intentemos eliminarlo</a:t>
            </a:r>
            <a:r>
              <a:rPr lang="es-ES_tradnl" altLang="es-CL" sz="2800" dirty="0" smtClean="0">
                <a:latin typeface="Arial" panose="020B0604020202020204" pitchFamily="34" charset="0"/>
              </a:rPr>
              <a:t>, es decir, hacer que deje de ser un problema.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s-ES_tradnl" altLang="es-CL" sz="2800" dirty="0" smtClean="0">
              <a:latin typeface="Arial" panose="020B0604020202020204" pitchFamily="34" charset="0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_tradnl" altLang="es-CL" sz="2800" dirty="0" smtClean="0">
                <a:latin typeface="Arial" panose="020B0604020202020204" pitchFamily="34" charset="0"/>
              </a:rPr>
              <a:t>Tenemos que estar seguros que                       </a:t>
            </a:r>
            <a:r>
              <a:rPr lang="es-ES_tradnl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vale la pena </a:t>
            </a:r>
            <a:r>
              <a:rPr lang="es-ES_tradnl" altLang="es-CL" sz="2800" dirty="0" smtClean="0">
                <a:latin typeface="Arial" panose="020B0604020202020204" pitchFamily="34" charset="0"/>
              </a:rPr>
              <a:t>resolverlo </a:t>
            </a:r>
            <a:r>
              <a:rPr lang="es-ES_tradnl" altLang="es-CL" sz="2000" dirty="0" smtClean="0">
                <a:latin typeface="Arial" panose="020B0604020202020204" pitchFamily="34" charset="0"/>
              </a:rPr>
              <a:t>(dolores que genera)</a:t>
            </a:r>
            <a:r>
              <a:rPr lang="es-ES_tradnl" altLang="es-CL" sz="2800" dirty="0" smtClean="0">
                <a:latin typeface="Arial" panose="020B0604020202020204" pitchFamily="34" charset="0"/>
              </a:rPr>
              <a:t>.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s-ES_tradnl" altLang="es-CL" sz="2800" dirty="0" smtClean="0">
              <a:latin typeface="Arial" panose="020B0604020202020204" pitchFamily="34" charset="0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_tradnl" altLang="es-CL" sz="2800" dirty="0" smtClean="0">
                <a:latin typeface="Arial" panose="020B0604020202020204" pitchFamily="34" charset="0"/>
              </a:rPr>
              <a:t>Solicitemos </a:t>
            </a:r>
            <a:r>
              <a:rPr lang="es-ES_tradnl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ayuda externa</a:t>
            </a:r>
            <a:r>
              <a:rPr lang="es-ES_tradnl" altLang="es-CL" sz="2800" dirty="0" smtClean="0">
                <a:latin typeface="Arial" panose="020B0604020202020204" pitchFamily="34" charset="0"/>
              </a:rPr>
              <a:t> si creemos                   que la necesitamos</a:t>
            </a:r>
            <a:r>
              <a:rPr lang="es-ES_tradnl" altLang="es-CL" sz="2000" dirty="0" smtClean="0">
                <a:latin typeface="Arial" panose="020B0604020202020204" pitchFamily="34" charset="0"/>
              </a:rPr>
              <a:t> (no dormirse)</a:t>
            </a:r>
            <a:r>
              <a:rPr lang="es-ES_tradnl" altLang="es-CL" sz="2800" dirty="0" smtClean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057D92-9DA5-44A5-B5C5-6815F47BDAF1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s-ES" altLang="es-CL" sz="1400" smtClean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47026"/>
            <a:ext cx="2195736" cy="22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7772400" cy="990600"/>
          </a:xfrm>
        </p:spPr>
        <p:txBody>
          <a:bodyPr/>
          <a:lstStyle/>
          <a:p>
            <a:pPr eaLnBrk="1" hangingPunct="1"/>
            <a:r>
              <a:rPr lang="es-ES_tradnl" altLang="es-CL" dirty="0" smtClean="0">
                <a:latin typeface="Arial" panose="020B0604020202020204" pitchFamily="34" charset="0"/>
              </a:rPr>
              <a:t>Identificación del Problema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611559" y="1628775"/>
            <a:ext cx="8496945" cy="5040313"/>
          </a:xfrm>
        </p:spPr>
        <p:txBody>
          <a:bodyPr/>
          <a:lstStyle/>
          <a:p>
            <a:pPr marL="228600" indent="-228600" eaLnBrk="1" hangingPunct="1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_tradnl" altLang="es-CL" sz="2800" dirty="0" smtClean="0">
                <a:latin typeface="Arial" panose="020B0604020202020204" pitchFamily="34" charset="0"/>
              </a:rPr>
              <a:t>El impacto del problema se determina por los </a:t>
            </a:r>
            <a:r>
              <a:rPr lang="es-ES_tradnl" altLang="es-CL" sz="2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perjuicios/amenazas</a:t>
            </a:r>
            <a:r>
              <a:rPr lang="es-ES_tradnl" altLang="es-CL" sz="2800" dirty="0" smtClean="0">
                <a:latin typeface="Arial" panose="020B0604020202020204" pitchFamily="34" charset="0"/>
              </a:rPr>
              <a:t> que éste genera </a:t>
            </a:r>
            <a:r>
              <a:rPr lang="es-ES_tradnl" altLang="es-CL" dirty="0" smtClean="0">
                <a:latin typeface="Arial" panose="020B0604020202020204" pitchFamily="34" charset="0"/>
              </a:rPr>
              <a:t>(o bien por las </a:t>
            </a:r>
            <a:r>
              <a:rPr lang="es-ES_tradnl" altLang="es-CL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oportunidades que se </a:t>
            </a:r>
            <a:r>
              <a:rPr lang="es-ES_tradnl" altLang="es-CL" b="1" i="1" dirty="0" smtClean="0">
                <a:latin typeface="Arial" panose="020B0604020202020204" pitchFamily="34" charset="0"/>
              </a:rPr>
              <a:t>pierden</a:t>
            </a:r>
            <a:r>
              <a:rPr lang="es-ES_tradnl" altLang="es-CL" dirty="0" smtClean="0">
                <a:latin typeface="Arial" panose="020B0604020202020204" pitchFamily="34" charset="0"/>
              </a:rPr>
              <a:t>).</a:t>
            </a:r>
          </a:p>
          <a:p>
            <a:pPr marL="228600" indent="-228600" eaLnBrk="1" hangingPunct="1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_tradnl" altLang="es-CL" sz="2800" dirty="0" smtClean="0">
                <a:latin typeface="Arial" panose="020B0604020202020204" pitchFamily="34" charset="0"/>
              </a:rPr>
              <a:t>Los perjuicios son </a:t>
            </a:r>
            <a:r>
              <a:rPr lang="es-ES_tradnl" altLang="es-CL" sz="2800" b="1" i="1" dirty="0" smtClean="0">
                <a:latin typeface="Arial" panose="020B0604020202020204" pitchFamily="34" charset="0"/>
              </a:rPr>
              <a:t>tangibles</a:t>
            </a:r>
            <a:r>
              <a:rPr lang="es-ES_tradnl" altLang="es-CL" sz="2800" dirty="0" smtClean="0">
                <a:latin typeface="Arial" panose="020B0604020202020204" pitchFamily="34" charset="0"/>
              </a:rPr>
              <a:t>, las amenazas son problemas </a:t>
            </a:r>
            <a:r>
              <a:rPr lang="es-ES_tradnl" altLang="es-CL" sz="2800" b="1" i="1" dirty="0" smtClean="0">
                <a:latin typeface="Arial" panose="020B0604020202020204" pitchFamily="34" charset="0"/>
              </a:rPr>
              <a:t>potenciales</a:t>
            </a:r>
            <a:r>
              <a:rPr lang="es-ES_tradnl" altLang="es-CL" sz="2800" dirty="0">
                <a:latin typeface="Arial" panose="020B0604020202020204" pitchFamily="34" charset="0"/>
              </a:rPr>
              <a:t>.</a:t>
            </a:r>
            <a:endParaRPr lang="es-ES_tradnl" altLang="es-CL" sz="2800" dirty="0" smtClean="0">
              <a:latin typeface="Arial" panose="020B0604020202020204" pitchFamily="34" charset="0"/>
            </a:endParaRPr>
          </a:p>
          <a:p>
            <a:pPr marL="228600" indent="-228600" eaLnBrk="1" hangingPunct="1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_tradnl" altLang="es-CL" sz="2800" dirty="0" smtClean="0">
                <a:latin typeface="Arial" panose="020B0604020202020204" pitchFamily="34" charset="0"/>
              </a:rPr>
              <a:t>Una </a:t>
            </a:r>
            <a:r>
              <a:rPr lang="es-ES_tradnl" altLang="es-CL" sz="2800" dirty="0">
                <a:solidFill>
                  <a:schemeClr val="tx2"/>
                </a:solidFill>
                <a:latin typeface="Arial" panose="020B0604020202020204" pitchFamily="34" charset="0"/>
              </a:rPr>
              <a:t>a</a:t>
            </a:r>
            <a:r>
              <a:rPr lang="es-ES_tradnl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menaza</a:t>
            </a:r>
            <a:r>
              <a:rPr lang="es-ES_tradnl" altLang="es-CL" sz="2800" dirty="0" smtClean="0">
                <a:latin typeface="Arial" panose="020B0604020202020204" pitchFamily="34" charset="0"/>
              </a:rPr>
              <a:t> conlleva </a:t>
            </a:r>
            <a:r>
              <a:rPr lang="es-ES_tradnl" altLang="es-CL" sz="28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riesgos</a:t>
            </a:r>
            <a:r>
              <a:rPr lang="es-ES_tradnl" altLang="es-CL" sz="2800" dirty="0" smtClean="0">
                <a:latin typeface="Arial" panose="020B0604020202020204" pitchFamily="34" charset="0"/>
              </a:rPr>
              <a:t>, que se caracterizan por su i</a:t>
            </a:r>
            <a:r>
              <a:rPr lang="es-ES_tradnl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mpacto</a:t>
            </a:r>
            <a:r>
              <a:rPr lang="es-ES_tradnl" altLang="es-CL" sz="2800" dirty="0" smtClean="0">
                <a:latin typeface="Arial" panose="020B0604020202020204" pitchFamily="34" charset="0"/>
              </a:rPr>
              <a:t> y </a:t>
            </a:r>
            <a:r>
              <a:rPr lang="es-ES_tradnl" altLang="es-CL" sz="2800" dirty="0">
                <a:solidFill>
                  <a:schemeClr val="tx2"/>
                </a:solidFill>
                <a:latin typeface="Arial" panose="020B0604020202020204" pitchFamily="34" charset="0"/>
              </a:rPr>
              <a:t>p</a:t>
            </a:r>
            <a:r>
              <a:rPr lang="es-ES_tradnl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robabilidad</a:t>
            </a:r>
            <a:r>
              <a:rPr lang="es-ES_tradnl" altLang="es-CL" sz="2800" dirty="0" smtClean="0">
                <a:latin typeface="Arial" panose="020B0604020202020204" pitchFamily="34" charset="0"/>
              </a:rPr>
              <a:t> de ocurrencia.</a:t>
            </a:r>
          </a:p>
          <a:p>
            <a:pPr eaLnBrk="1" hangingPunct="1">
              <a:lnSpc>
                <a:spcPct val="100000"/>
              </a:lnSpc>
              <a:spcBef>
                <a:spcPts val="2400"/>
              </a:spcBef>
            </a:pPr>
            <a:endParaRPr lang="es-ES_tradnl" altLang="es-CL" dirty="0" smtClean="0">
              <a:latin typeface="Arial" panose="020B0604020202020204" pitchFamily="34" charset="0"/>
            </a:endParaRP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C306B5-679E-4AC0-9E72-5FED5C904465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s-ES" altLang="es-CL" sz="1400" smtClean="0"/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49396"/>
            <a:ext cx="1763688" cy="140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31713"/>
            <a:ext cx="8568506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altLang="es-CL" dirty="0" smtClean="0">
                <a:latin typeface="Arial" panose="020B0604020202020204" pitchFamily="34" charset="0"/>
              </a:rPr>
              <a:t>Identificación del Problema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58913"/>
            <a:ext cx="7056784" cy="525621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ct val="45000"/>
              </a:spcAft>
              <a:buNone/>
            </a:pPr>
            <a:r>
              <a:rPr lang="es-ES_tradnl" altLang="es-CL" sz="3200" dirty="0" smtClean="0">
                <a:solidFill>
                  <a:schemeClr val="tx2"/>
                </a:solidFill>
                <a:latin typeface="Arial" panose="020B0604020202020204" pitchFamily="34" charset="0"/>
              </a:rPr>
              <a:t>Mostrar que vale la pena abordarlo</a:t>
            </a:r>
            <a:r>
              <a:rPr lang="es-ES_tradnl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s-ES_tradnl" altLang="es-CL" dirty="0" smtClean="0">
                <a:solidFill>
                  <a:schemeClr val="tx2"/>
                </a:solidFill>
                <a:latin typeface="Arial" panose="020B0604020202020204" pitchFamily="34" charset="0"/>
              </a:rPr>
              <a:t>(hay que convencer a los involucrados):</a:t>
            </a:r>
          </a:p>
          <a:p>
            <a:pPr marL="398463" indent="-284163" eaLnBrk="1" hangingPunct="1">
              <a:lnSpc>
                <a:spcPct val="90000"/>
              </a:lnSpc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_tradnl" altLang="es-CL" sz="2600" dirty="0" smtClean="0">
                <a:solidFill>
                  <a:schemeClr val="tx2"/>
                </a:solidFill>
                <a:latin typeface="Arial" panose="020B0604020202020204" pitchFamily="34" charset="0"/>
              </a:rPr>
              <a:t>Descripción neutra</a:t>
            </a:r>
            <a:r>
              <a:rPr lang="es-ES_tradnl" altLang="es-CL" sz="2600" dirty="0" smtClean="0">
                <a:latin typeface="Arial" panose="020B0604020202020204" pitchFamily="34" charset="0"/>
              </a:rPr>
              <a:t> de la situación actual.</a:t>
            </a:r>
          </a:p>
          <a:p>
            <a:pPr marL="398463" indent="-284163" eaLnBrk="1" hangingPunct="1">
              <a:lnSpc>
                <a:spcPct val="90000"/>
              </a:lnSpc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_tradnl" altLang="es-CL" sz="2600" dirty="0" smtClean="0">
                <a:latin typeface="Arial" panose="020B0604020202020204" pitchFamily="34" charset="0"/>
              </a:rPr>
              <a:t>Ojalá que esté </a:t>
            </a:r>
            <a:r>
              <a:rPr lang="es-ES_tradnl" altLang="es-CL" sz="2600" dirty="0" smtClean="0">
                <a:solidFill>
                  <a:schemeClr val="tx2"/>
                </a:solidFill>
                <a:latin typeface="Arial" panose="020B0604020202020204" pitchFamily="34" charset="0"/>
              </a:rPr>
              <a:t>dimensionada</a:t>
            </a:r>
            <a:r>
              <a:rPr lang="es-ES_tradnl" altLang="es-CL" sz="2600" dirty="0" smtClean="0">
                <a:latin typeface="Arial" panose="020B0604020202020204" pitchFamily="34" charset="0"/>
              </a:rPr>
              <a:t> en términos de costos, clientes, operaciones, etc...</a:t>
            </a:r>
          </a:p>
          <a:p>
            <a:pPr marL="398463" indent="-284163" eaLnBrk="1" hangingPunct="1">
              <a:lnSpc>
                <a:spcPct val="90000"/>
              </a:lnSpc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_tradnl" altLang="es-CL" sz="2600" dirty="0" smtClean="0">
                <a:latin typeface="Arial" panose="020B0604020202020204" pitchFamily="34" charset="0"/>
              </a:rPr>
              <a:t>Involucra </a:t>
            </a:r>
            <a:r>
              <a:rPr lang="es-ES_tradnl" altLang="es-CL" sz="26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aspectos técnicos</a:t>
            </a:r>
            <a:r>
              <a:rPr lang="es-ES_tradnl" altLang="es-CL" sz="2600" b="1" i="1" dirty="0" smtClean="0">
                <a:latin typeface="Arial" panose="020B0604020202020204" pitchFamily="34" charset="0"/>
              </a:rPr>
              <a:t> </a:t>
            </a:r>
            <a:r>
              <a:rPr lang="es-ES_tradnl" altLang="es-CL" sz="2600" dirty="0" smtClean="0">
                <a:latin typeface="Arial" panose="020B0604020202020204" pitchFamily="34" charset="0"/>
              </a:rPr>
              <a:t>y </a:t>
            </a:r>
            <a:r>
              <a:rPr lang="es-ES_tradnl" altLang="es-CL" sz="2600" b="1" i="1" dirty="0" smtClean="0">
                <a:latin typeface="Arial" panose="020B0604020202020204" pitchFamily="34" charset="0"/>
              </a:rPr>
              <a:t>de </a:t>
            </a:r>
            <a:r>
              <a:rPr lang="es-ES_tradnl" altLang="es-CL" sz="26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negocio</a:t>
            </a:r>
            <a:r>
              <a:rPr lang="es-ES_tradnl" altLang="es-CL" sz="2600" dirty="0" smtClean="0">
                <a:latin typeface="Arial" panose="020B0604020202020204" pitchFamily="34" charset="0"/>
              </a:rPr>
              <a:t>… y no siempre estos están alineados.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FA4DBE-4333-48BA-8906-33CFF0E8A638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s-ES" altLang="es-CL" sz="1400" smtClean="0"/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1844824"/>
            <a:ext cx="20605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4352925"/>
            <a:ext cx="137953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5738"/>
            <a:ext cx="8820472" cy="990600"/>
          </a:xfrm>
        </p:spPr>
        <p:txBody>
          <a:bodyPr>
            <a:normAutofit fontScale="90000"/>
          </a:bodyPr>
          <a:lstStyle/>
          <a:p>
            <a:r>
              <a:rPr lang="es-ES_tradnl" altLang="es-CL" dirty="0" smtClean="0">
                <a:latin typeface="Arial" panose="020B0604020202020204" pitchFamily="34" charset="0"/>
              </a:rPr>
              <a:t>Comenzamos a Pensar el Proyecto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1438"/>
            <a:ext cx="8496623" cy="5343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altLang="es-CL" sz="3200" dirty="0" smtClean="0">
                <a:solidFill>
                  <a:schemeClr val="tx2"/>
                </a:solidFill>
                <a:latin typeface="Arial" panose="020B0604020202020204" pitchFamily="34" charset="0"/>
              </a:rPr>
              <a:t>El proyecto tiene:</a:t>
            </a:r>
          </a:p>
          <a:p>
            <a:pPr eaLnBrk="1" hangingPunct="1">
              <a:lnSpc>
                <a:spcPct val="90000"/>
              </a:lnSpc>
            </a:pPr>
            <a:endParaRPr lang="es-ES_tradnl" altLang="es-CL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515938" lvl="1" indent="-2984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_tradnl" altLang="es-CL" sz="2800" dirty="0" smtClean="0">
                <a:latin typeface="Arial" panose="020B0604020202020204" pitchFamily="34" charset="0"/>
              </a:rPr>
              <a:t>Un </a:t>
            </a:r>
            <a:r>
              <a:rPr lang="es-ES_tradnl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objetivo</a:t>
            </a:r>
            <a:r>
              <a:rPr lang="es-ES_tradnl" altLang="es-CL" sz="2800" dirty="0" smtClean="0">
                <a:latin typeface="Arial" panose="020B0604020202020204" pitchFamily="34" charset="0"/>
              </a:rPr>
              <a:t> por el cual se quiere modificar la situación.</a:t>
            </a:r>
          </a:p>
          <a:p>
            <a:pPr marL="515938" lvl="1" indent="-2984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ES_tradnl" altLang="es-CL" sz="2800" dirty="0" smtClean="0">
              <a:latin typeface="Arial" panose="020B0604020202020204" pitchFamily="34" charset="0"/>
            </a:endParaRPr>
          </a:p>
          <a:p>
            <a:pPr marL="515938" lvl="1" indent="-2984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_tradnl" altLang="es-CL" sz="2800" dirty="0" smtClean="0">
                <a:latin typeface="Arial" panose="020B0604020202020204" pitchFamily="34" charset="0"/>
              </a:rPr>
              <a:t>E</a:t>
            </a:r>
            <a:r>
              <a:rPr lang="es-ES_tradnl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fectos posibles</a:t>
            </a:r>
            <a:r>
              <a:rPr lang="es-ES_tradnl" altLang="es-CL" sz="2800" dirty="0" smtClean="0">
                <a:latin typeface="Arial" panose="020B0604020202020204" pitchFamily="34" charset="0"/>
              </a:rPr>
              <a:t> </a:t>
            </a:r>
            <a:r>
              <a:rPr lang="es-ES_tradnl" altLang="es-CL" sz="2000" dirty="0" smtClean="0">
                <a:latin typeface="Arial" panose="020B0604020202020204" pitchFamily="34" charset="0"/>
              </a:rPr>
              <a:t>(o esperables) </a:t>
            </a:r>
            <a:r>
              <a:rPr lang="es-ES_tradnl" altLang="es-CL" sz="2800" dirty="0" smtClean="0">
                <a:latin typeface="Arial" panose="020B0604020202020204" pitchFamily="34" charset="0"/>
              </a:rPr>
              <a:t>de la modificación de la situación.</a:t>
            </a:r>
          </a:p>
          <a:p>
            <a:pPr marL="515938" lvl="1" indent="-2984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ES_tradnl" altLang="es-CL" sz="2800" dirty="0" smtClean="0">
              <a:latin typeface="Arial" panose="020B0604020202020204" pitchFamily="34" charset="0"/>
            </a:endParaRPr>
          </a:p>
          <a:p>
            <a:pPr marL="515938" lvl="1" indent="-2984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_tradnl" altLang="es-CL" sz="2800" dirty="0" smtClean="0">
                <a:latin typeface="Arial" panose="020B0604020202020204" pitchFamily="34" charset="0"/>
              </a:rPr>
              <a:t>P</a:t>
            </a:r>
            <a:r>
              <a:rPr lang="es-ES_tradnl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articipantes,</a:t>
            </a:r>
            <a:r>
              <a:rPr lang="es-ES_tradnl" altLang="es-CL" sz="2800" dirty="0" smtClean="0">
                <a:latin typeface="Arial" panose="020B0604020202020204" pitchFamily="34" charset="0"/>
              </a:rPr>
              <a:t> </a:t>
            </a:r>
            <a:r>
              <a:rPr lang="es-ES_tradnl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interesados</a:t>
            </a:r>
            <a:r>
              <a:rPr lang="es-ES_tradnl" altLang="es-CL" sz="2800" dirty="0" smtClean="0">
                <a:latin typeface="Arial" panose="020B0604020202020204" pitchFamily="34" charset="0"/>
              </a:rPr>
              <a:t> e</a:t>
            </a:r>
            <a:r>
              <a:rPr lang="es-ES_tradnl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 involucrados</a:t>
            </a:r>
            <a:r>
              <a:rPr lang="es-ES_tradnl" altLang="es-CL" sz="2800" dirty="0" smtClean="0">
                <a:latin typeface="Arial" panose="020B0604020202020204" pitchFamily="34" charset="0"/>
              </a:rPr>
              <a:t> </a:t>
            </a:r>
            <a:r>
              <a:rPr lang="es-ES_tradnl" altLang="es-CL" sz="2000" dirty="0" smtClean="0">
                <a:latin typeface="Arial" panose="020B0604020202020204" pitchFamily="34" charset="0"/>
              </a:rPr>
              <a:t>(directa o indirectamente).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97102"/>
            <a:ext cx="1691680" cy="135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4393"/>
            <a:ext cx="8892480" cy="990600"/>
          </a:xfrm>
        </p:spPr>
        <p:txBody>
          <a:bodyPr>
            <a:normAutofit fontScale="90000"/>
          </a:bodyPr>
          <a:lstStyle/>
          <a:p>
            <a:r>
              <a:rPr lang="es-ES_tradnl" altLang="es-CL" dirty="0">
                <a:latin typeface="Arial" panose="020B0604020202020204" pitchFamily="34" charset="0"/>
              </a:rPr>
              <a:t>Comenzamos a Pensar el Proyecto</a:t>
            </a:r>
            <a:endParaRPr lang="es-ES_tradnl" altLang="es-CL" dirty="0" smtClean="0">
              <a:latin typeface="Arial" panose="020B0604020202020204" pitchFamily="34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1438"/>
            <a:ext cx="8712968" cy="5327921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altLang="es-CL" sz="3200" dirty="0" smtClean="0">
                <a:solidFill>
                  <a:schemeClr val="tx2"/>
                </a:solidFill>
                <a:latin typeface="Arial" panose="020B0604020202020204" pitchFamily="34" charset="0"/>
              </a:rPr>
              <a:t>Revisar los efectos de la intervención:</a:t>
            </a:r>
          </a:p>
          <a:p>
            <a:pPr marL="460375" indent="-342900" eaLnBrk="1" hangingPunct="1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_tradnl" altLang="es-CL" sz="2800" dirty="0" smtClean="0">
                <a:latin typeface="Arial" panose="020B0604020202020204" pitchFamily="34" charset="0"/>
              </a:rPr>
              <a:t>Los positivos y negativos.</a:t>
            </a:r>
          </a:p>
          <a:p>
            <a:pPr marL="460375" indent="-342900" eaLnBrk="1" hangingPunct="1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_tradnl" altLang="es-CL" sz="2800" dirty="0" smtClean="0">
                <a:latin typeface="Arial" panose="020B0604020202020204" pitchFamily="34" charset="0"/>
              </a:rPr>
              <a:t>Los esperados y potenciales </a:t>
            </a:r>
            <a:r>
              <a:rPr lang="es-ES_tradnl" altLang="es-CL" sz="2400" dirty="0" smtClean="0">
                <a:latin typeface="Arial" panose="020B0604020202020204" pitchFamily="34" charset="0"/>
              </a:rPr>
              <a:t>(incertidumbre)</a:t>
            </a:r>
            <a:r>
              <a:rPr lang="es-ES_tradnl" altLang="es-CL" sz="2800" dirty="0" smtClean="0">
                <a:latin typeface="Arial" panose="020B0604020202020204" pitchFamily="34" charset="0"/>
              </a:rPr>
              <a:t>.</a:t>
            </a:r>
          </a:p>
          <a:p>
            <a:pPr marL="460375" indent="-342900" eaLnBrk="1" hangingPunct="1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_tradnl" altLang="es-CL" sz="2800" dirty="0" smtClean="0">
                <a:latin typeface="Arial" panose="020B0604020202020204" pitchFamily="34" charset="0"/>
              </a:rPr>
              <a:t>En distintos ámbitos de negocio de la organización.</a:t>
            </a:r>
          </a:p>
          <a:p>
            <a:pPr marL="460375" indent="-342900" eaLnBrk="1" hangingPunct="1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_tradnl" altLang="es-CL" sz="2800" dirty="0" smtClean="0">
                <a:latin typeface="Arial" panose="020B0604020202020204" pitchFamily="34" charset="0"/>
              </a:rPr>
              <a:t>Los nuevos riesgos que se generan.</a:t>
            </a:r>
          </a:p>
          <a:p>
            <a:pPr marL="460375" indent="-342900" eaLnBrk="1" hangingPunct="1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s-ES_tradnl" altLang="es-CL" sz="2800" dirty="0" smtClean="0">
              <a:latin typeface="Arial" panose="020B0604020202020204" pitchFamily="34" charset="0"/>
            </a:endParaRPr>
          </a:p>
          <a:p>
            <a:pPr marL="460375" indent="-3429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CL" alt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Ojalá </a:t>
            </a:r>
            <a:r>
              <a:rPr lang="es-CL" altLang="en-US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identifiquemos los efectos                       </a:t>
            </a:r>
            <a:r>
              <a:rPr lang="es-CL" alt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m</a:t>
            </a:r>
            <a:r>
              <a:rPr lang="es-CL" altLang="en-US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edibles </a:t>
            </a:r>
            <a:r>
              <a:rPr lang="es-CL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(verificables)</a:t>
            </a:r>
            <a:r>
              <a:rPr lang="es-CL" altLang="en-US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!!!</a:t>
            </a:r>
            <a:endParaRPr lang="en-US" altLang="en-US" sz="2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126" y="4357596"/>
            <a:ext cx="2713037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34144"/>
            <a:ext cx="8892480" cy="990600"/>
          </a:xfrm>
        </p:spPr>
        <p:txBody>
          <a:bodyPr>
            <a:normAutofit fontScale="90000"/>
          </a:bodyPr>
          <a:lstStyle/>
          <a:p>
            <a:r>
              <a:rPr lang="es-ES_tradnl" altLang="es-CL" dirty="0">
                <a:latin typeface="Arial" panose="020B0604020202020204" pitchFamily="34" charset="0"/>
              </a:rPr>
              <a:t>Comenzamos a Pensar el Proyecto</a:t>
            </a:r>
            <a:endParaRPr lang="es-ES_tradnl" altLang="es-CL" dirty="0" smtClean="0">
              <a:latin typeface="Arial" panose="020B0604020202020204" pitchFamily="34" charset="0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442020" y="1340768"/>
            <a:ext cx="8701980" cy="53101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ct val="40000"/>
              </a:spcAft>
              <a:buFontTx/>
              <a:buNone/>
            </a:pPr>
            <a:r>
              <a:rPr lang="es-ES_tradnl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Actores e involucrados </a:t>
            </a:r>
            <a:r>
              <a:rPr lang="es-ES_tradnl" altLang="es-CL" dirty="0" smtClean="0">
                <a:solidFill>
                  <a:schemeClr val="tx2"/>
                </a:solidFill>
                <a:latin typeface="Arial" panose="020B0604020202020204" pitchFamily="34" charset="0"/>
              </a:rPr>
              <a:t>(hay que saber a quién preguntar):</a:t>
            </a:r>
          </a:p>
          <a:p>
            <a:pPr marL="273050" lvl="1" indent="-217488" eaLnBrk="1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_tradnl" altLang="es-CL" dirty="0" smtClean="0">
                <a:latin typeface="Arial" panose="020B0604020202020204" pitchFamily="34" charset="0"/>
              </a:rPr>
              <a:t>Dueños.</a:t>
            </a:r>
          </a:p>
          <a:p>
            <a:pPr marL="273050" lvl="1" indent="-217488" eaLnBrk="1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_tradnl" altLang="es-CL" dirty="0" smtClean="0">
                <a:latin typeface="Arial" panose="020B0604020202020204" pitchFamily="34" charset="0"/>
              </a:rPr>
              <a:t>Beneficiarios.</a:t>
            </a:r>
          </a:p>
          <a:p>
            <a:pPr marL="273050" lvl="1" indent="-217488" eaLnBrk="1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_tradnl" altLang="es-CL" dirty="0" smtClean="0">
                <a:latin typeface="Arial" panose="020B0604020202020204" pitchFamily="34" charset="0"/>
              </a:rPr>
              <a:t>Perjudicados.</a:t>
            </a:r>
          </a:p>
          <a:p>
            <a:pPr marL="273050" lvl="1" indent="-217488" eaLnBrk="1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_tradnl" altLang="es-CL" dirty="0" smtClean="0">
                <a:latin typeface="Arial" panose="020B0604020202020204" pitchFamily="34" charset="0"/>
              </a:rPr>
              <a:t>Participantes que se incorporan o excluyen.</a:t>
            </a:r>
          </a:p>
          <a:p>
            <a:pPr marL="273050" lvl="1" indent="-217488" eaLnBrk="1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_tradnl" altLang="es-CL" dirty="0" smtClean="0">
                <a:latin typeface="Arial" panose="020B0604020202020204" pitchFamily="34" charset="0"/>
              </a:rPr>
              <a:t>Otros afectados </a:t>
            </a:r>
            <a:r>
              <a:rPr lang="es-ES_tradnl" altLang="es-CL" sz="2200" dirty="0" smtClean="0">
                <a:latin typeface="Arial" panose="020B0604020202020204" pitchFamily="34" charset="0"/>
              </a:rPr>
              <a:t>(organismos reguladores, sindicatos, ...).</a:t>
            </a:r>
          </a:p>
          <a:p>
            <a:pPr marL="273050" lvl="1" indent="-217488" eaLnBrk="1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_tradnl" altLang="es-CL" dirty="0" smtClean="0">
                <a:latin typeface="Arial" panose="020B0604020202020204" pitchFamily="34" charset="0"/>
              </a:rPr>
              <a:t> … Involucrados </a:t>
            </a:r>
            <a:r>
              <a:rPr lang="es-ES_tradnl" altLang="es-CL" sz="2200" dirty="0" smtClean="0">
                <a:latin typeface="Arial" panose="020B0604020202020204" pitchFamily="34" charset="0"/>
              </a:rPr>
              <a:t>(</a:t>
            </a:r>
            <a:r>
              <a:rPr lang="es-ES_tradnl" altLang="es-CL" sz="2200" dirty="0" err="1">
                <a:latin typeface="Arial" panose="020B0604020202020204" pitchFamily="34" charset="0"/>
              </a:rPr>
              <a:t>s</a:t>
            </a:r>
            <a:r>
              <a:rPr lang="es-ES_tradnl" altLang="es-CL" sz="2200" dirty="0" err="1" smtClean="0">
                <a:latin typeface="Arial" panose="020B0604020202020204" pitchFamily="34" charset="0"/>
              </a:rPr>
              <a:t>takeholders</a:t>
            </a:r>
            <a:r>
              <a:rPr lang="es-ES_tradnl" altLang="es-CL" sz="2200" dirty="0" smtClean="0">
                <a:latin typeface="Arial" panose="020B0604020202020204" pitchFamily="34" charset="0"/>
              </a:rPr>
              <a:t>…).</a:t>
            </a:r>
          </a:p>
        </p:txBody>
      </p:sp>
      <p:pic>
        <p:nvPicPr>
          <p:cNvPr id="7170" name="Picture 2" descr="Resultado de imagen para stakehold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221246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7772400" cy="990600"/>
          </a:xfrm>
        </p:spPr>
        <p:txBody>
          <a:bodyPr/>
          <a:lstStyle/>
          <a:p>
            <a:pPr eaLnBrk="1" hangingPunct="1"/>
            <a:r>
              <a:rPr lang="es-CL" altLang="es-CL" dirty="0" smtClean="0">
                <a:latin typeface="Arial" panose="020B0604020202020204" pitchFamily="34" charset="0"/>
              </a:rPr>
              <a:t>Antes de embarcarse…</a:t>
            </a:r>
            <a:endParaRPr lang="es-ES_tradnl" altLang="es-CL" dirty="0" smtClean="0">
              <a:latin typeface="Arial" panose="020B0604020202020204" pitchFamily="34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844824"/>
            <a:ext cx="8136904" cy="4870301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s-ES" altLang="es-CL" sz="3600" dirty="0" smtClean="0">
                <a:solidFill>
                  <a:schemeClr val="tx2"/>
                </a:solidFill>
                <a:latin typeface="Arial" panose="020B0604020202020204" pitchFamily="34" charset="0"/>
              </a:rPr>
              <a:t>Realizar tres macro-actividades:</a:t>
            </a:r>
          </a:p>
          <a:p>
            <a:pPr eaLnBrk="1" hangingPunct="1">
              <a:defRPr/>
            </a:pPr>
            <a:endParaRPr lang="es-ES" altLang="es-CL" sz="28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s-ES" altLang="es-CL" sz="2800" dirty="0" smtClean="0">
                <a:latin typeface="Arial" panose="020B0604020202020204" pitchFamily="34" charset="0"/>
              </a:rPr>
              <a:t>Identificar el problema </a:t>
            </a:r>
            <a:r>
              <a:rPr lang="es-ES" altLang="es-CL" sz="1800" dirty="0" smtClean="0">
                <a:latin typeface="Arial" panose="020B0604020202020204" pitchFamily="34" charset="0"/>
              </a:rPr>
              <a:t>(u oportunidad).</a:t>
            </a:r>
            <a:endParaRPr lang="es-ES" altLang="es-CL" sz="2000" dirty="0" smtClean="0">
              <a:latin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s-ES" altLang="es-CL" sz="2800" dirty="0" smtClean="0">
              <a:latin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s-ES" altLang="es-CL" sz="2800" spc="-12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rPr>
              <a:t>Identificar el </a:t>
            </a:r>
            <a:r>
              <a:rPr lang="es-ES" altLang="es-CL" sz="2800" spc="-12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rPr>
              <a:t>contexto del proyecto.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s-ES" altLang="es-CL" sz="2800" dirty="0" smtClean="0">
              <a:latin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s-ES" altLang="es-CL" sz="2800" dirty="0" smtClean="0">
                <a:latin typeface="Arial" panose="020B0604020202020204" pitchFamily="34" charset="0"/>
              </a:rPr>
              <a:t>Definir el objetivo y alcance del producto a desarrollar</a:t>
            </a:r>
            <a:r>
              <a:rPr lang="es-ES" altLang="es-CL" sz="1800" dirty="0" smtClean="0">
                <a:latin typeface="Arial" panose="020B0604020202020204" pitchFamily="34" charset="0"/>
              </a:rPr>
              <a:t> (solución al problema en ese contexto).</a:t>
            </a:r>
            <a:endParaRPr lang="es-ES" altLang="es-CL" sz="2800" dirty="0" smtClean="0">
              <a:latin typeface="Arial" panose="020B0604020202020204" pitchFamily="34" charset="0"/>
            </a:endParaRPr>
          </a:p>
        </p:txBody>
      </p:sp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A852EB-BAEF-4C2B-9189-1978290311B0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s-ES" altLang="es-CL" sz="1400" smtClean="0"/>
          </a:p>
        </p:txBody>
      </p:sp>
    </p:spTree>
    <p:extLst>
      <p:ext uri="{BB962C8B-B14F-4D97-AF65-F5344CB8AC3E}">
        <p14:creationId xmlns:p14="http://schemas.microsoft.com/office/powerpoint/2010/main" val="38259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76213" y="217001"/>
            <a:ext cx="8566150" cy="990600"/>
          </a:xfrm>
        </p:spPr>
        <p:txBody>
          <a:bodyPr/>
          <a:lstStyle/>
          <a:p>
            <a:pPr eaLnBrk="1" hangingPunct="1"/>
            <a:r>
              <a:rPr lang="es-ES_tradnl" altLang="es-CL" dirty="0" smtClean="0">
                <a:latin typeface="Arial" panose="020B0604020202020204" pitchFamily="34" charset="0"/>
              </a:rPr>
              <a:t>Contexto del proyecto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84784"/>
            <a:ext cx="8208912" cy="2016224"/>
          </a:xfrm>
        </p:spPr>
        <p:txBody>
          <a:bodyPr>
            <a:normAutofit fontScale="92500" lnSpcReduction="20000"/>
          </a:bodyPr>
          <a:lstStyle/>
          <a:p>
            <a:pPr marL="228600" indent="-228600" eaLnBrk="1" hangingPunct="1">
              <a:lnSpc>
                <a:spcPct val="12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s-ES_tradnl" altLang="es-CL" sz="2800" dirty="0" smtClean="0">
                <a:latin typeface="Arial" panose="020B0604020202020204" pitchFamily="34" charset="0"/>
              </a:rPr>
              <a:t>Un mismo problema puede generar proyectos </a:t>
            </a:r>
            <a:r>
              <a:rPr lang="es-ES_tradnl" altLang="es-CL" sz="2600" dirty="0" smtClean="0">
                <a:latin typeface="Arial" panose="020B0604020202020204" pitchFamily="34" charset="0"/>
              </a:rPr>
              <a:t>(y soluciones)</a:t>
            </a:r>
            <a:r>
              <a:rPr lang="es-ES_tradnl" altLang="es-CL" sz="2800" dirty="0" smtClean="0">
                <a:latin typeface="Arial" panose="020B0604020202020204" pitchFamily="34" charset="0"/>
              </a:rPr>
              <a:t> diferentes </a:t>
            </a:r>
            <a:r>
              <a:rPr lang="es-ES_tradnl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según el contexto</a:t>
            </a:r>
            <a:r>
              <a:rPr lang="es-ES_tradnl" altLang="es-CL" sz="2800" dirty="0" smtClean="0">
                <a:latin typeface="Arial" panose="020B0604020202020204" pitchFamily="34" charset="0"/>
              </a:rPr>
              <a:t>.</a:t>
            </a:r>
          </a:p>
          <a:p>
            <a:pPr marL="228600" indent="-228600" eaLnBrk="1" hangingPunct="1">
              <a:lnSpc>
                <a:spcPct val="12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s-ES_tradnl" altLang="es-CL" sz="2800" dirty="0" smtClean="0">
                <a:latin typeface="Arial" panose="020B0604020202020204" pitchFamily="34" charset="0"/>
              </a:rPr>
              <a:t>Usen la cabeza para </a:t>
            </a:r>
            <a:r>
              <a:rPr lang="es-ES_tradnl" altLang="es-CL" sz="2800" b="1" i="1" dirty="0" smtClean="0">
                <a:latin typeface="Arial" panose="020B0604020202020204" pitchFamily="34" charset="0"/>
              </a:rPr>
              <a:t>reducir incertidumbre</a:t>
            </a:r>
            <a:r>
              <a:rPr lang="es-ES_tradnl" altLang="es-CL" sz="2800" dirty="0" smtClean="0">
                <a:latin typeface="Arial" panose="020B0604020202020204" pitchFamily="34" charset="0"/>
              </a:rPr>
              <a:t>, </a:t>
            </a:r>
            <a:r>
              <a:rPr lang="es-ES_tradnl" altLang="es-CL" sz="2800" b="1" i="1" dirty="0" smtClean="0">
                <a:latin typeface="Arial" panose="020B0604020202020204" pitchFamily="34" charset="0"/>
              </a:rPr>
              <a:t>riesgo</a:t>
            </a:r>
            <a:r>
              <a:rPr lang="es-ES_tradnl" altLang="es-CL" sz="2800" dirty="0" smtClean="0">
                <a:latin typeface="Arial" panose="020B0604020202020204" pitchFamily="34" charset="0"/>
              </a:rPr>
              <a:t> y </a:t>
            </a:r>
            <a:r>
              <a:rPr lang="es-ES_tradnl" altLang="es-CL" sz="2800" b="1" i="1" dirty="0" smtClean="0">
                <a:latin typeface="Arial" panose="020B0604020202020204" pitchFamily="34" charset="0"/>
              </a:rPr>
              <a:t>esfuerzo</a:t>
            </a:r>
            <a:r>
              <a:rPr lang="es-ES_tradnl" altLang="es-CL" sz="2800" dirty="0" smtClean="0">
                <a:latin typeface="Arial" panose="020B0604020202020204" pitchFamily="34" charset="0"/>
              </a:rPr>
              <a:t> en estos proyectos.</a:t>
            </a: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46379F-DB9A-4C73-AEED-85D2E2E5CADF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s-ES" altLang="es-CL" sz="1400" smtClean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45" y="3788047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8047"/>
            <a:ext cx="227647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7" y="108586"/>
            <a:ext cx="7705725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altLang="es-CL" sz="4000" dirty="0" smtClean="0">
                <a:latin typeface="Arial" panose="020B0604020202020204" pitchFamily="34" charset="0"/>
              </a:rPr>
              <a:t>Contexto del proyecto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59"/>
            <a:ext cx="8657158" cy="5589241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None/>
            </a:pPr>
            <a:r>
              <a:rPr lang="es-ES_tradnl" altLang="es-CL" sz="3000" dirty="0" smtClean="0">
                <a:latin typeface="Arial" panose="020B0604020202020204" pitchFamily="34" charset="0"/>
              </a:rPr>
              <a:t>Revisar la </a:t>
            </a:r>
            <a:r>
              <a:rPr lang="es-ES_tradnl" altLang="es-CL" sz="3000" b="1" i="1" dirty="0" smtClean="0">
                <a:latin typeface="Arial" panose="020B0604020202020204" pitchFamily="34" charset="0"/>
              </a:rPr>
              <a:t>realidad del cliente</a:t>
            </a:r>
            <a:r>
              <a:rPr lang="es-ES_tradnl" altLang="es-CL" sz="3000" dirty="0" smtClean="0">
                <a:latin typeface="Arial" panose="020B0604020202020204" pitchFamily="34" charset="0"/>
              </a:rPr>
              <a:t>:</a:t>
            </a:r>
          </a:p>
          <a:p>
            <a:pPr marL="398463" indent="-280988" eaLnBrk="1" hangingPunct="1">
              <a:lnSpc>
                <a:spcPct val="120000"/>
              </a:lnSpc>
              <a:spcBef>
                <a:spcPct val="45000"/>
              </a:spcBef>
              <a:spcAft>
                <a:spcPct val="45000"/>
              </a:spcAft>
              <a:buFont typeface="Arial" panose="020B0604020202020204" pitchFamily="34" charset="0"/>
              <a:buChar char="•"/>
            </a:pPr>
            <a:r>
              <a:rPr lang="es-ES_tradnl" altLang="es-CL" sz="2600" dirty="0" smtClean="0">
                <a:latin typeface="Arial" panose="020B0604020202020204" pitchFamily="34" charset="0"/>
              </a:rPr>
              <a:t>El escenario (y situación) de </a:t>
            </a:r>
            <a:r>
              <a:rPr lang="es-ES_tradnl" altLang="es-CL" sz="2600" dirty="0" smtClean="0">
                <a:solidFill>
                  <a:schemeClr val="tx2"/>
                </a:solidFill>
                <a:latin typeface="Arial" panose="020B0604020202020204" pitchFamily="34" charset="0"/>
              </a:rPr>
              <a:t>negocio a abordar.</a:t>
            </a:r>
          </a:p>
          <a:p>
            <a:pPr marL="398463" indent="-280988" eaLnBrk="1" hangingPunct="1">
              <a:lnSpc>
                <a:spcPct val="120000"/>
              </a:lnSpc>
              <a:spcBef>
                <a:spcPct val="45000"/>
              </a:spcBef>
              <a:spcAft>
                <a:spcPct val="45000"/>
              </a:spcAft>
              <a:buFont typeface="Arial" panose="020B0604020202020204" pitchFamily="34" charset="0"/>
              <a:buChar char="•"/>
            </a:pPr>
            <a:r>
              <a:rPr lang="es-ES" altLang="es-CL" sz="2600" dirty="0" smtClean="0">
                <a:latin typeface="Arial" panose="020B0604020202020204" pitchFamily="34" charset="0"/>
              </a:rPr>
              <a:t>Nivel de claridad del problema/oportunidad y objetivo a alcanzar.</a:t>
            </a:r>
            <a:endParaRPr lang="es-ES_tradnl" altLang="es-CL" sz="2600" dirty="0" smtClean="0">
              <a:latin typeface="Arial" panose="020B0604020202020204" pitchFamily="34" charset="0"/>
            </a:endParaRPr>
          </a:p>
          <a:p>
            <a:pPr marL="398463" indent="-280988">
              <a:lnSpc>
                <a:spcPct val="120000"/>
              </a:lnSpc>
              <a:spcBef>
                <a:spcPct val="45000"/>
              </a:spcBef>
              <a:spcAft>
                <a:spcPct val="45000"/>
              </a:spcAft>
              <a:buFont typeface="Arial" panose="020B0604020202020204" pitchFamily="34" charset="0"/>
              <a:buChar char="•"/>
            </a:pPr>
            <a:r>
              <a:rPr lang="es-ES" altLang="es-CL" sz="2600" dirty="0" smtClean="0">
                <a:latin typeface="Arial" panose="020B0604020202020204" pitchFamily="34" charset="0"/>
              </a:rPr>
              <a:t>Condiciones </a:t>
            </a:r>
            <a:r>
              <a:rPr lang="es-ES" altLang="es-CL" sz="2600" dirty="0">
                <a:latin typeface="Arial" panose="020B0604020202020204" pitchFamily="34" charset="0"/>
              </a:rPr>
              <a:t>del </a:t>
            </a:r>
            <a:r>
              <a:rPr lang="es-ES" altLang="es-CL" sz="2600" dirty="0">
                <a:solidFill>
                  <a:schemeClr val="tx2"/>
                </a:solidFill>
                <a:latin typeface="Arial" panose="020B0604020202020204" pitchFamily="34" charset="0"/>
              </a:rPr>
              <a:t>mercado</a:t>
            </a:r>
            <a:r>
              <a:rPr lang="es-ES" altLang="es-CL" sz="2600" dirty="0">
                <a:latin typeface="Arial" panose="020B0604020202020204" pitchFamily="34" charset="0"/>
              </a:rPr>
              <a:t> y/o regulatorias</a:t>
            </a:r>
            <a:r>
              <a:rPr lang="es-ES_tradnl" altLang="es-CL" sz="2600" dirty="0" smtClean="0">
                <a:latin typeface="Arial" panose="020B0604020202020204" pitchFamily="34" charset="0"/>
              </a:rPr>
              <a:t>.</a:t>
            </a:r>
          </a:p>
          <a:p>
            <a:pPr marL="398463" indent="-280988" eaLnBrk="1" hangingPunct="1">
              <a:lnSpc>
                <a:spcPct val="120000"/>
              </a:lnSpc>
              <a:spcBef>
                <a:spcPct val="45000"/>
              </a:spcBef>
              <a:spcAft>
                <a:spcPct val="45000"/>
              </a:spcAft>
              <a:buFont typeface="Arial" panose="020B0604020202020204" pitchFamily="34" charset="0"/>
              <a:buChar char="•"/>
            </a:pPr>
            <a:r>
              <a:rPr lang="es-ES" altLang="es-CL" sz="2600" dirty="0" smtClean="0">
                <a:solidFill>
                  <a:schemeClr val="tx2"/>
                </a:solidFill>
                <a:latin typeface="Arial" panose="020B0604020202020204" pitchFamily="34" charset="0"/>
              </a:rPr>
              <a:t>Realidad de su infraestructura</a:t>
            </a:r>
            <a:r>
              <a:rPr lang="es-ES" altLang="es-CL" sz="2600" dirty="0" smtClean="0">
                <a:latin typeface="Arial" panose="020B0604020202020204" pitchFamily="34" charset="0"/>
              </a:rPr>
              <a:t> tecnológica, procesos, datos y personas.</a:t>
            </a:r>
          </a:p>
          <a:p>
            <a:pPr marL="398463" indent="-280988">
              <a:lnSpc>
                <a:spcPct val="120000"/>
              </a:lnSpc>
              <a:spcBef>
                <a:spcPct val="45000"/>
              </a:spcBef>
              <a:spcAft>
                <a:spcPct val="45000"/>
              </a:spcAft>
              <a:buFont typeface="Arial" panose="020B0604020202020204" pitchFamily="34" charset="0"/>
              <a:buChar char="•"/>
            </a:pPr>
            <a:r>
              <a:rPr lang="es-ES_tradnl" altLang="es-CL" sz="2600" dirty="0">
                <a:solidFill>
                  <a:schemeClr val="tx2"/>
                </a:solidFill>
                <a:latin typeface="Arial" panose="020B0604020202020204" pitchFamily="34" charset="0"/>
              </a:rPr>
              <a:t>Capacidades </a:t>
            </a:r>
            <a:r>
              <a:rPr lang="es-ES_tradnl" altLang="es-CL" sz="2600" dirty="0">
                <a:latin typeface="Arial" panose="020B0604020202020204" pitchFamily="34" charset="0"/>
              </a:rPr>
              <a:t>del cliente para asimilar las nuevas soluciones.</a:t>
            </a:r>
          </a:p>
          <a:p>
            <a:pPr marL="398463" indent="-280988" eaLnBrk="1" hangingPunct="1">
              <a:lnSpc>
                <a:spcPct val="120000"/>
              </a:lnSpc>
              <a:spcBef>
                <a:spcPct val="45000"/>
              </a:spcBef>
              <a:spcAft>
                <a:spcPct val="45000"/>
              </a:spcAft>
              <a:buFont typeface="Arial" panose="020B0604020202020204" pitchFamily="34" charset="0"/>
              <a:buChar char="•"/>
            </a:pPr>
            <a:r>
              <a:rPr lang="es-ES" altLang="es-CL" sz="2600" dirty="0" smtClean="0">
                <a:solidFill>
                  <a:schemeClr val="tx2"/>
                </a:solidFill>
                <a:latin typeface="Arial" panose="020B0604020202020204" pitchFamily="34" charset="0"/>
              </a:rPr>
              <a:t>Nivel de necesidad de contar con la solución</a:t>
            </a:r>
            <a:r>
              <a:rPr lang="es-ES" altLang="es-CL" sz="2600" dirty="0" smtClean="0">
                <a:latin typeface="Arial" panose="020B0604020202020204" pitchFamily="34" charset="0"/>
              </a:rPr>
              <a:t>.</a:t>
            </a:r>
            <a:endParaRPr lang="es-ES" altLang="es-CL" sz="2600" dirty="0">
              <a:latin typeface="Arial" panose="020B0604020202020204" pitchFamily="34" charset="0"/>
            </a:endParaRPr>
          </a:p>
          <a:p>
            <a:pPr marL="398463" indent="-280988">
              <a:lnSpc>
                <a:spcPct val="120000"/>
              </a:lnSpc>
              <a:spcBef>
                <a:spcPct val="45000"/>
              </a:spcBef>
              <a:spcAft>
                <a:spcPct val="45000"/>
              </a:spcAft>
              <a:buFont typeface="Arial" panose="020B0604020202020204" pitchFamily="34" charset="0"/>
              <a:buChar char="•"/>
            </a:pPr>
            <a:r>
              <a:rPr lang="es-ES" altLang="es-CL" sz="2600" dirty="0">
                <a:solidFill>
                  <a:schemeClr val="tx2"/>
                </a:solidFill>
                <a:latin typeface="Arial" panose="020B0604020202020204" pitchFamily="34" charset="0"/>
              </a:rPr>
              <a:t>Nivel </a:t>
            </a:r>
            <a:r>
              <a:rPr lang="es-ES" altLang="es-CL" sz="2600" dirty="0" smtClean="0">
                <a:solidFill>
                  <a:schemeClr val="tx2"/>
                </a:solidFill>
                <a:latin typeface="Arial" panose="020B0604020202020204" pitchFamily="34" charset="0"/>
              </a:rPr>
              <a:t>de compromiso y participación del cliente en el proyecto.</a:t>
            </a:r>
            <a:endParaRPr lang="es-ES_tradnl" altLang="es-CL" sz="2600" dirty="0" smtClean="0">
              <a:latin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269" y="20740"/>
            <a:ext cx="2805433" cy="2112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772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altLang="es-CL" sz="4000" dirty="0" smtClean="0">
                <a:latin typeface="Arial" panose="020B0604020202020204" pitchFamily="34" charset="0"/>
              </a:rPr>
              <a:t>Contexto del proyecto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6546613" cy="5328766"/>
          </a:xfrm>
        </p:spPr>
        <p:txBody>
          <a:bodyPr/>
          <a:lstStyle/>
          <a:p>
            <a:pPr marL="0" lvl="1" indent="0">
              <a:lnSpc>
                <a:spcPct val="90000"/>
              </a:lnSpc>
              <a:spcBef>
                <a:spcPts val="1800"/>
              </a:spcBef>
              <a:spcAft>
                <a:spcPts val="2400"/>
              </a:spcAft>
              <a:buNone/>
            </a:pPr>
            <a:r>
              <a:rPr lang="es-ES_tradnl" altLang="es-CL" sz="2800" dirty="0">
                <a:latin typeface="Arial" panose="020B0604020202020204" pitchFamily="34" charset="0"/>
              </a:rPr>
              <a:t>Revisar la </a:t>
            </a:r>
            <a:r>
              <a:rPr lang="es-ES_tradnl" altLang="es-CL" sz="2800" b="1" i="1" dirty="0" smtClean="0">
                <a:latin typeface="Arial" panose="020B0604020202020204" pitchFamily="34" charset="0"/>
              </a:rPr>
              <a:t>nuestra realidad </a:t>
            </a:r>
            <a:r>
              <a:rPr lang="es-ES_tradnl" altLang="es-CL" i="1" dirty="0" smtClean="0">
                <a:latin typeface="Arial" panose="020B0604020202020204" pitchFamily="34" charset="0"/>
              </a:rPr>
              <a:t>(proveedor)</a:t>
            </a:r>
            <a:r>
              <a:rPr lang="es-ES_tradnl" altLang="es-CL" dirty="0" smtClean="0">
                <a:latin typeface="Arial" panose="020B0604020202020204" pitchFamily="34" charset="0"/>
              </a:rPr>
              <a:t>:</a:t>
            </a:r>
            <a:endParaRPr lang="es-ES_tradnl" altLang="es-CL" dirty="0">
              <a:latin typeface="Arial" panose="020B0604020202020204" pitchFamily="34" charset="0"/>
            </a:endParaRPr>
          </a:p>
          <a:p>
            <a:pPr marL="273050" lvl="1" indent="-273050" eaLnBrk="1" hangingPunct="1">
              <a:lnSpc>
                <a:spcPct val="90000"/>
              </a:lnSpc>
              <a:spcBef>
                <a:spcPts val="18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ES" altLang="es-CL" dirty="0" smtClean="0">
                <a:latin typeface="Arial" panose="020B0604020202020204" pitchFamily="34" charset="0"/>
              </a:rPr>
              <a:t>Recursos necesarios y recursos disponibles</a:t>
            </a:r>
            <a:r>
              <a:rPr lang="es-ES" altLang="es-CL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s-ES" altLang="es-CL" sz="2000" dirty="0" smtClean="0">
                <a:latin typeface="Arial" panose="020B0604020202020204" pitchFamily="34" charset="0"/>
              </a:rPr>
              <a:t>(gente, tiempo, tecnología, espacio, etc.)</a:t>
            </a:r>
            <a:r>
              <a:rPr lang="es-ES" altLang="es-CL" dirty="0" smtClean="0">
                <a:latin typeface="Arial" panose="020B0604020202020204" pitchFamily="34" charset="0"/>
              </a:rPr>
              <a:t>.</a:t>
            </a:r>
            <a:endParaRPr lang="es-ES_tradnl" altLang="es-CL" dirty="0" smtClean="0">
              <a:latin typeface="Arial" panose="020B0604020202020204" pitchFamily="34" charset="0"/>
            </a:endParaRPr>
          </a:p>
          <a:p>
            <a:pPr marL="273050" lvl="1" indent="-273050" eaLnBrk="1" hangingPunct="1">
              <a:lnSpc>
                <a:spcPct val="90000"/>
              </a:lnSpc>
              <a:spcBef>
                <a:spcPts val="18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ES_tradnl" altLang="es-CL" dirty="0" smtClean="0">
                <a:solidFill>
                  <a:schemeClr val="tx2"/>
                </a:solidFill>
                <a:latin typeface="Arial" panose="020B0604020202020204" pitchFamily="34" charset="0"/>
              </a:rPr>
              <a:t>Nivel de </a:t>
            </a:r>
            <a:r>
              <a:rPr lang="es-ES_tradnl" altLang="es-CL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expertise</a:t>
            </a:r>
            <a:r>
              <a:rPr lang="es-ES_tradnl" altLang="es-CL" dirty="0" smtClean="0">
                <a:solidFill>
                  <a:schemeClr val="tx2"/>
                </a:solidFill>
                <a:latin typeface="Arial" panose="020B0604020202020204" pitchFamily="34" charset="0"/>
              </a:rPr>
              <a:t> en el negocio, tecnología a utilizar</a:t>
            </a:r>
            <a:r>
              <a:rPr lang="es-ES_tradnl" altLang="es-CL" sz="2000" dirty="0" smtClean="0">
                <a:latin typeface="Arial" panose="020B0604020202020204" pitchFamily="34" charset="0"/>
              </a:rPr>
              <a:t>.</a:t>
            </a:r>
          </a:p>
          <a:p>
            <a:pPr marL="273050" lvl="1" indent="-273050" eaLnBrk="1" hangingPunct="1">
              <a:lnSpc>
                <a:spcPct val="90000"/>
              </a:lnSpc>
              <a:spcBef>
                <a:spcPts val="18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ES_tradnl" altLang="es-CL" dirty="0" smtClean="0">
                <a:solidFill>
                  <a:schemeClr val="tx2"/>
                </a:solidFill>
                <a:latin typeface="Arial" panose="020B0604020202020204" pitchFamily="34" charset="0"/>
              </a:rPr>
              <a:t>Nivel de conocimiento que tenemos sobre la realidad del cliente </a:t>
            </a:r>
            <a:r>
              <a:rPr lang="es-ES_tradnl" altLang="es-CL" sz="2000" dirty="0" smtClean="0">
                <a:latin typeface="Arial" panose="020B0604020202020204" pitchFamily="34" charset="0"/>
              </a:rPr>
              <a:t>(nuestro punto de partida).</a:t>
            </a:r>
          </a:p>
          <a:p>
            <a:pPr marL="273050" lvl="1" indent="-273050" eaLnBrk="1" hangingPunct="1">
              <a:lnSpc>
                <a:spcPct val="90000"/>
              </a:lnSpc>
              <a:spcBef>
                <a:spcPts val="18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ES" altLang="es-CL" dirty="0" smtClean="0">
                <a:latin typeface="Arial" panose="020B0604020202020204" pitchFamily="34" charset="0"/>
              </a:rPr>
              <a:t>Otras restricciones ...</a:t>
            </a:r>
            <a:endParaRPr lang="es-ES_tradnl" altLang="es-CL" dirty="0" smtClean="0">
              <a:latin typeface="Arial" panose="020B0604020202020204" pitchFamily="34" charset="0"/>
            </a:endParaRPr>
          </a:p>
        </p:txBody>
      </p:sp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4287" y="5829749"/>
            <a:ext cx="1571465" cy="9838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112587-80AE-4C63-8534-47C2F1937558}" type="slidenum">
              <a:rPr lang="es-ES" altLang="es-CL" sz="12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s-ES" altLang="es-C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https://i2.wp.com/mqa-bc.com/wp-content/uploads/2020/02/photo-of-people-doing-handshakes-3183172-1-1.jpg?resize=387%2C580&amp;ssl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602" y="0"/>
            <a:ext cx="2148173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990600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Tendencia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esarrollo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4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r>
              <a:rPr lang="en-US" sz="4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sz="44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4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edida</a:t>
            </a:r>
            <a:r>
              <a:rPr lang="en-US" sz="4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4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s://lh4.googleusercontent.com/BfVPE6XfgSi13RW5emH-1uHb8YKM8pj5-Mq8-ZidKhnrLdLz8fSVxNHCz8BELwqm3GJuljZAtkgbn4XqQFnV08c3NR8ZDYTVXsgiHzE99ZcrBpBYPs85OFxlDrFVCATVAyhN1CofNdsK04U0XcwPuz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" y="2060848"/>
            <a:ext cx="8568952" cy="454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41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36904" cy="990600"/>
          </a:xfrm>
        </p:spPr>
        <p:txBody>
          <a:bodyPr>
            <a:normAutofit fontScale="90000"/>
          </a:bodyPr>
          <a:lstStyle/>
          <a:p>
            <a:r>
              <a:rPr lang="es-ES_tradnl" altLang="es-CL" sz="4000" dirty="0" smtClean="0">
                <a:latin typeface="Arial" panose="020B0604020202020204" pitchFamily="34" charset="0"/>
              </a:rPr>
              <a:t>... </a:t>
            </a:r>
            <a:r>
              <a:rPr lang="es-ES_tradnl" altLang="es-CL" sz="4000" dirty="0">
                <a:latin typeface="Arial" panose="020B0604020202020204" pitchFamily="34" charset="0"/>
              </a:rPr>
              <a:t>Continuamos </a:t>
            </a:r>
            <a:r>
              <a:rPr lang="es-ES_tradnl" altLang="es-CL" sz="4000" dirty="0" smtClean="0">
                <a:latin typeface="Arial" panose="020B0604020202020204" pitchFamily="34" charset="0"/>
              </a:rPr>
              <a:t>Pensando </a:t>
            </a:r>
            <a:r>
              <a:rPr lang="es-ES_tradnl" altLang="es-CL" sz="4000" dirty="0">
                <a:latin typeface="Arial" panose="020B0604020202020204" pitchFamily="34" charset="0"/>
              </a:rPr>
              <a:t>el Proyecto</a:t>
            </a:r>
            <a:endParaRPr lang="es-ES_tradnl" altLang="es-CL" sz="4000" dirty="0" smtClean="0">
              <a:latin typeface="Arial" panose="020B0604020202020204" pitchFamily="34" charset="0"/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412875"/>
            <a:ext cx="8316912" cy="1368425"/>
          </a:xfrm>
        </p:spPr>
        <p:txBody>
          <a:bodyPr>
            <a:noAutofit/>
          </a:bodyPr>
          <a:lstStyle/>
          <a:p>
            <a:pPr marL="0" lvl="1" indent="0" eaLnBrk="1" hangingPunct="1">
              <a:lnSpc>
                <a:spcPct val="90000"/>
              </a:lnSpc>
              <a:spcBef>
                <a:spcPct val="40000"/>
              </a:spcBef>
              <a:spcAft>
                <a:spcPct val="55000"/>
              </a:spcAft>
              <a:buNone/>
            </a:pPr>
            <a:r>
              <a:rPr lang="es-CL" altLang="es-CL" dirty="0" smtClean="0">
                <a:latin typeface="Arial" panose="020B0604020202020204" pitchFamily="34" charset="0"/>
              </a:rPr>
              <a:t>En general </a:t>
            </a:r>
            <a:r>
              <a:rPr lang="es-CL" altLang="es-CL" dirty="0" smtClean="0">
                <a:solidFill>
                  <a:srgbClr val="FF0000"/>
                </a:solidFill>
                <a:latin typeface="Arial" panose="020B0604020202020204" pitchFamily="34" charset="0"/>
              </a:rPr>
              <a:t>no podemos cambiar el contexto </a:t>
            </a:r>
            <a:r>
              <a:rPr lang="es-CL" altLang="es-CL" dirty="0" smtClean="0">
                <a:latin typeface="Arial" panose="020B0604020202020204" pitchFamily="34" charset="0"/>
              </a:rPr>
              <a:t>de un proyecto…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spcAft>
                <a:spcPct val="55000"/>
              </a:spcAft>
            </a:pPr>
            <a:endParaRPr lang="es-CL" altLang="es-CL" dirty="0" smtClean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spcAft>
                <a:spcPct val="55000"/>
              </a:spcAft>
            </a:pPr>
            <a:endParaRPr lang="es-CL" altLang="es-CL" dirty="0" smtClean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spcAft>
                <a:spcPct val="55000"/>
              </a:spcAft>
            </a:pPr>
            <a:endParaRPr lang="es-CL" altLang="es-CL" dirty="0" smtClean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spcAft>
                <a:spcPct val="55000"/>
              </a:spcAft>
            </a:pPr>
            <a:endParaRPr lang="es-CL" altLang="es-CL" dirty="0" smtClean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spcAft>
                <a:spcPct val="55000"/>
              </a:spcAft>
            </a:pPr>
            <a:endParaRPr lang="es-CL" altLang="es-CL" dirty="0" smtClean="0">
              <a:latin typeface="Arial" panose="020B0604020202020204" pitchFamily="34" charset="0"/>
            </a:endParaRPr>
          </a:p>
          <a:p>
            <a:pPr marL="119063" lvl="1" indent="0" eaLnBrk="1" hangingPunct="1">
              <a:lnSpc>
                <a:spcPct val="100000"/>
              </a:lnSpc>
              <a:spcBef>
                <a:spcPct val="40000"/>
              </a:spcBef>
              <a:spcAft>
                <a:spcPct val="55000"/>
              </a:spcAft>
              <a:buNone/>
            </a:pPr>
            <a:r>
              <a:rPr lang="es-CL" altLang="es-CL" dirty="0" smtClean="0">
                <a:latin typeface="Arial" panose="020B0604020202020204" pitchFamily="34" charset="0"/>
              </a:rPr>
              <a:t>Pero sí podemos </a:t>
            </a:r>
            <a:r>
              <a:rPr lang="es-CL" altLang="es-CL" dirty="0" smtClean="0">
                <a:solidFill>
                  <a:srgbClr val="FF0000"/>
                </a:solidFill>
                <a:latin typeface="Arial" panose="020B0604020202020204" pitchFamily="34" charset="0"/>
              </a:rPr>
              <a:t>entenderlo</a:t>
            </a:r>
            <a:r>
              <a:rPr lang="es-CL" altLang="es-CL" dirty="0" smtClean="0">
                <a:latin typeface="Arial" panose="020B0604020202020204" pitchFamily="34" charset="0"/>
              </a:rPr>
              <a:t> y </a:t>
            </a:r>
            <a:r>
              <a:rPr lang="es-CL" altLang="es-CL" dirty="0" smtClean="0">
                <a:solidFill>
                  <a:srgbClr val="FF0000"/>
                </a:solidFill>
                <a:latin typeface="Arial" panose="020B0604020202020204" pitchFamily="34" charset="0"/>
              </a:rPr>
              <a:t>considerarlo </a:t>
            </a:r>
            <a:r>
              <a:rPr lang="es-CL" altLang="es-CL" sz="1800" dirty="0" smtClean="0">
                <a:latin typeface="Arial" panose="020B0604020202020204" pitchFamily="34" charset="0"/>
              </a:rPr>
              <a:t>(por ej. en el diseño de la solución, en la planificación del proyecto, y en la gestión de riesgos).</a:t>
            </a:r>
            <a:endParaRPr lang="es-ES_tradnl" altLang="es-CL" sz="1800" dirty="0" smtClean="0">
              <a:latin typeface="Arial" panose="020B0604020202020204" pitchFamily="34" charset="0"/>
            </a:endParaRP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5167312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7772400" cy="990600"/>
          </a:xfrm>
        </p:spPr>
        <p:txBody>
          <a:bodyPr/>
          <a:lstStyle/>
          <a:p>
            <a:pPr eaLnBrk="1" hangingPunct="1"/>
            <a:r>
              <a:rPr lang="es-CL" altLang="es-CL" dirty="0" smtClean="0">
                <a:latin typeface="Arial" panose="020B0604020202020204" pitchFamily="34" charset="0"/>
              </a:rPr>
              <a:t>Antes de embarcarse…</a:t>
            </a:r>
            <a:endParaRPr lang="es-ES_tradnl" altLang="es-CL" dirty="0" smtClean="0">
              <a:latin typeface="Arial" panose="020B0604020202020204" pitchFamily="34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844824"/>
            <a:ext cx="8136904" cy="4870301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s-ES" altLang="es-CL" sz="3600" dirty="0" smtClean="0">
                <a:solidFill>
                  <a:schemeClr val="tx2"/>
                </a:solidFill>
                <a:latin typeface="Arial" panose="020B0604020202020204" pitchFamily="34" charset="0"/>
              </a:rPr>
              <a:t>Realizar tres macro-actividades:</a:t>
            </a:r>
          </a:p>
          <a:p>
            <a:pPr eaLnBrk="1" hangingPunct="1">
              <a:defRPr/>
            </a:pPr>
            <a:endParaRPr lang="es-ES" altLang="es-CL" sz="28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s-ES" altLang="es-CL" sz="2800" dirty="0" smtClean="0">
                <a:latin typeface="Arial" panose="020B0604020202020204" pitchFamily="34" charset="0"/>
              </a:rPr>
              <a:t>Identificación del problema </a:t>
            </a:r>
            <a:r>
              <a:rPr lang="es-ES" altLang="es-CL" sz="1800" dirty="0" smtClean="0">
                <a:latin typeface="Arial" panose="020B0604020202020204" pitchFamily="34" charset="0"/>
              </a:rPr>
              <a:t>(u oportunidad).</a:t>
            </a:r>
            <a:endParaRPr lang="es-ES" altLang="es-CL" sz="2000" dirty="0" smtClean="0">
              <a:latin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s-ES" altLang="es-CL" sz="2800" dirty="0" smtClean="0">
              <a:latin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s-ES" altLang="es-CL" sz="2800" dirty="0">
                <a:latin typeface="Arial" panose="020B0604020202020204" pitchFamily="34" charset="0"/>
              </a:rPr>
              <a:t>Identificación del contexto del proyecto.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s-ES" altLang="es-CL" sz="2800" dirty="0" smtClean="0">
              <a:latin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s-ES" altLang="es-CL" sz="2800" spc="-12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rPr>
              <a:t>Definir el objetivo y alcance del producto a desarrollar </a:t>
            </a:r>
            <a:r>
              <a:rPr lang="es-ES" altLang="es-CL" sz="1800" dirty="0" smtClean="0">
                <a:latin typeface="Arial" panose="020B0604020202020204" pitchFamily="34" charset="0"/>
              </a:rPr>
              <a:t>(solución al problema, en el contexto abordado).</a:t>
            </a:r>
            <a:endParaRPr lang="es-ES" altLang="es-CL" sz="2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7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873430" cy="5445224"/>
          </a:xfrm>
        </p:spPr>
        <p:txBody>
          <a:bodyPr>
            <a:normAutofit/>
          </a:bodyPr>
          <a:lstStyle/>
          <a:p>
            <a:pPr marL="228600" indent="-22860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CL" sz="28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(norte) y </a:t>
            </a: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L" sz="2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alcance</a:t>
            </a: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del proyecto deberían estar:</a:t>
            </a:r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lvl="2" indent="-2286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C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CL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laramente definidos</a:t>
            </a:r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(usar prototipos es una buena idea).</a:t>
            </a:r>
          </a:p>
          <a:p>
            <a:pPr marL="502920" lvl="2" indent="-2286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Definidos de manera </a:t>
            </a:r>
            <a:r>
              <a:rPr lang="es-CL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</a:t>
            </a:r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02920" lvl="2" indent="-2286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CL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Acordados</a:t>
            </a:r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 los </a:t>
            </a:r>
            <a:r>
              <a:rPr 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(clientes</a:t>
            </a:r>
            <a:r>
              <a:rPr lang="es-CL" sz="2400" smtClean="0">
                <a:latin typeface="Arial" panose="020B0604020202020204" pitchFamily="34" charset="0"/>
                <a:cs typeface="Arial" panose="020B0604020202020204" pitchFamily="34" charset="0"/>
              </a:rPr>
              <a:t>, usuarios, etc.).</a:t>
            </a:r>
            <a:endParaRPr 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lvl="2" indent="-2286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s-C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CL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ujetos a ajustes,</a:t>
            </a:r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en función del avance del proyecto.</a:t>
            </a:r>
          </a:p>
          <a:p>
            <a:pPr marL="228600" indent="-22860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s-CL" sz="28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Enfocarse </a:t>
            </a:r>
            <a:r>
              <a:rPr lang="es-CL" sz="28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 importante</a:t>
            </a:r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y hacer </a:t>
            </a:r>
            <a:r>
              <a:rPr lang="es-CL" sz="28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eso sea poco,</a:t>
            </a:r>
            <a:r>
              <a:rPr lang="es-CL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esto</a:t>
            </a:r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 una </a:t>
            </a:r>
            <a:r>
              <a:rPr lang="es-CL" sz="28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 diferencia!!!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127000"/>
            <a:ext cx="8568952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80000"/>
              </a:lnSpc>
              <a:defRPr/>
            </a:pPr>
            <a:r>
              <a:rPr lang="es-CL" kern="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Claridad del objetivo y alcance del </a:t>
            </a:r>
            <a:r>
              <a:rPr lang="es-ES" altLang="es-CL" kern="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Proyecto (</a:t>
            </a:r>
            <a:r>
              <a:rPr lang="es-ES" altLang="es-CL" kern="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scoping</a:t>
            </a:r>
            <a:r>
              <a:rPr lang="es-ES" altLang="es-CL" kern="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)</a:t>
            </a:r>
            <a:endParaRPr lang="es-ES" altLang="es-CL" kern="0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82" y="116632"/>
            <a:ext cx="8811418" cy="12961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s-C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Claridad del objetivo y alcance del producto a desarrollar (</a:t>
            </a:r>
            <a:r>
              <a:rPr lang="es-CL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Scoping</a:t>
            </a:r>
            <a:r>
              <a:rPr lang="es-C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C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CuadroTexto 8"/>
          <p:cNvSpPr txBox="1">
            <a:spLocks noChangeArrowheads="1"/>
          </p:cNvSpPr>
          <p:nvPr/>
        </p:nvSpPr>
        <p:spPr bwMode="auto">
          <a:xfrm>
            <a:off x="6778625" y="6505575"/>
            <a:ext cx="2401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L" altLang="en-US" sz="1400">
                <a:solidFill>
                  <a:schemeClr val="bg1"/>
                </a:solidFill>
                <a:latin typeface="Arial" panose="020B0604020202020204" pitchFamily="34" charset="0"/>
              </a:rPr>
              <a:t>(Vera et al., 2019)</a:t>
            </a:r>
            <a:endParaRPr lang="en-US" altLang="en-US" sz="1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5300" name="Picture 2" descr="https://lh3.googleusercontent.com/E4-8WIQEUzJPVWhBylzqV1ldmMinGHYIKxG-Oa7Iaj2hcYZFqmjAcH84K1QCSAieK5RZ4drdxuChXn7FAPjB8cEJelIZXcFICA5hOm5tcZUAEbCi7QJifn5OYdLHeUrGVYuJ_oH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48510"/>
            <a:ext cx="7439025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51912"/>
            <a:ext cx="8494713" cy="1188855"/>
          </a:xfrm>
        </p:spPr>
        <p:txBody>
          <a:bodyPr>
            <a:normAutofit fontScale="90000"/>
          </a:bodyPr>
          <a:lstStyle/>
          <a:p>
            <a:r>
              <a:rPr lang="es-CL" altLang="es-CL" sz="4200" dirty="0">
                <a:latin typeface="Arial" panose="020B0604020202020204" pitchFamily="34" charset="0"/>
              </a:rPr>
              <a:t>Definir la Solución </a:t>
            </a:r>
            <a:r>
              <a:rPr lang="es-CL" altLang="es-CL" sz="4200" dirty="0" smtClean="0">
                <a:latin typeface="Arial" panose="020B0604020202020204" pitchFamily="34" charset="0"/>
              </a:rPr>
              <a:t>al </a:t>
            </a:r>
            <a:r>
              <a:rPr lang="es-CL" altLang="es-CL" sz="4200" dirty="0">
                <a:latin typeface="Arial" panose="020B0604020202020204" pitchFamily="34" charset="0"/>
              </a:rPr>
              <a:t>Problema Planteado</a:t>
            </a:r>
            <a:endParaRPr lang="es-ES_tradnl" altLang="es-CL" sz="4200" dirty="0" smtClean="0">
              <a:latin typeface="Arial" panose="020B0604020202020204" pitchFamily="34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36216"/>
            <a:ext cx="8425061" cy="5249168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40000"/>
              </a:spcBef>
              <a:spcAft>
                <a:spcPct val="50000"/>
              </a:spcAft>
              <a:buFontTx/>
              <a:buNone/>
            </a:pPr>
            <a:r>
              <a:rPr lang="es-ES" altLang="en-US" sz="2800" dirty="0" smtClean="0">
                <a:latin typeface="Arial" panose="020B0604020202020204" pitchFamily="34" charset="0"/>
              </a:rPr>
              <a:t>Enfocarse en lograr </a:t>
            </a:r>
            <a:r>
              <a:rPr lang="es-ES" alt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“impacto”</a:t>
            </a:r>
            <a:r>
              <a:rPr lang="es-ES" altLang="en-US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s-ES" altLang="en-US" sz="2800" dirty="0" smtClean="0">
                <a:latin typeface="Arial" panose="020B0604020202020204" pitchFamily="34" charset="0"/>
              </a:rPr>
              <a:t>en la organización y en el negocio. </a:t>
            </a:r>
          </a:p>
          <a:p>
            <a:pPr marL="128588" eaLnBrk="1" hangingPunct="1">
              <a:spcBef>
                <a:spcPct val="40000"/>
              </a:spcBef>
              <a:spcAft>
                <a:spcPct val="50000"/>
              </a:spcAft>
              <a:buFontTx/>
              <a:buNone/>
            </a:pPr>
            <a:endParaRPr lang="es-ES" altLang="en-US" sz="2000" dirty="0" smtClean="0">
              <a:latin typeface="Arial" panose="020B0604020202020204" pitchFamily="34" charset="0"/>
            </a:endParaRPr>
          </a:p>
          <a:p>
            <a:pPr marL="128588" eaLnBrk="1" hangingPunct="1">
              <a:spcBef>
                <a:spcPct val="40000"/>
              </a:spcBef>
              <a:spcAft>
                <a:spcPct val="50000"/>
              </a:spcAft>
              <a:buFontTx/>
              <a:buNone/>
            </a:pPr>
            <a:endParaRPr lang="es-ES" altLang="en-US" sz="2000" dirty="0" smtClean="0">
              <a:latin typeface="Arial" panose="020B0604020202020204" pitchFamily="34" charset="0"/>
            </a:endParaRPr>
          </a:p>
          <a:p>
            <a:pPr marL="128588" eaLnBrk="1" hangingPunct="1">
              <a:spcBef>
                <a:spcPct val="40000"/>
              </a:spcBef>
              <a:spcAft>
                <a:spcPct val="50000"/>
              </a:spcAft>
              <a:buFontTx/>
              <a:buNone/>
            </a:pPr>
            <a:endParaRPr lang="es-ES" altLang="en-US" sz="2000" dirty="0" smtClean="0">
              <a:latin typeface="Arial" panose="020B0604020202020204" pitchFamily="34" charset="0"/>
            </a:endParaRPr>
          </a:p>
          <a:p>
            <a:pPr marL="128588" eaLnBrk="1" hangingPunct="1">
              <a:spcBef>
                <a:spcPct val="40000"/>
              </a:spcBef>
              <a:spcAft>
                <a:spcPct val="50000"/>
              </a:spcAft>
              <a:buFontTx/>
              <a:buNone/>
            </a:pPr>
            <a:endParaRPr lang="es-ES" altLang="en-US" sz="2000" dirty="0" smtClean="0">
              <a:latin typeface="Arial" panose="020B0604020202020204" pitchFamily="34" charset="0"/>
            </a:endParaRPr>
          </a:p>
          <a:p>
            <a:pPr marL="128588" eaLnBrk="1" hangingPunct="1">
              <a:spcBef>
                <a:spcPct val="40000"/>
              </a:spcBef>
              <a:spcAft>
                <a:spcPct val="50000"/>
              </a:spcAft>
              <a:buFontTx/>
              <a:buNone/>
            </a:pPr>
            <a:endParaRPr lang="es-ES" altLang="en-US" sz="2000" dirty="0" smtClean="0">
              <a:latin typeface="Arial" panose="020B0604020202020204" pitchFamily="34" charset="0"/>
            </a:endParaRPr>
          </a:p>
          <a:p>
            <a:pPr marL="128588" eaLnBrk="1" hangingPunct="1">
              <a:spcBef>
                <a:spcPct val="40000"/>
              </a:spcBef>
              <a:spcAft>
                <a:spcPct val="50000"/>
              </a:spcAft>
              <a:buFontTx/>
              <a:buNone/>
            </a:pPr>
            <a:endParaRPr lang="es-ES" altLang="en-US" sz="16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40000"/>
              </a:spcBef>
              <a:spcAft>
                <a:spcPct val="50000"/>
              </a:spcAft>
              <a:buFontTx/>
              <a:buNone/>
            </a:pPr>
            <a:r>
              <a:rPr lang="es-ES" altLang="en-US" sz="2800" dirty="0" smtClean="0">
                <a:latin typeface="Arial" panose="020B0604020202020204" pitchFamily="34" charset="0"/>
              </a:rPr>
              <a:t>Definir claramente el </a:t>
            </a:r>
            <a:r>
              <a:rPr lang="es-ES" alt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o</a:t>
            </a:r>
            <a:r>
              <a:rPr lang="es-ES" alt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bjetivo</a:t>
            </a:r>
            <a:r>
              <a:rPr lang="es-ES" altLang="en-US" sz="2800" dirty="0" smtClean="0">
                <a:latin typeface="Arial" panose="020B0604020202020204" pitchFamily="34" charset="0"/>
              </a:rPr>
              <a:t> y el </a:t>
            </a:r>
            <a:r>
              <a:rPr lang="es-ES" alt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  <a:r>
              <a:rPr lang="es-ES" alt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lcance</a:t>
            </a:r>
            <a:r>
              <a:rPr lang="es-ES" altLang="en-US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s-ES" altLang="en-US" sz="2800" dirty="0" smtClean="0">
                <a:latin typeface="Arial" panose="020B0604020202020204" pitchFamily="34" charset="0"/>
              </a:rPr>
              <a:t>del producto.</a:t>
            </a:r>
          </a:p>
        </p:txBody>
      </p:sp>
      <p:pic>
        <p:nvPicPr>
          <p:cNvPr id="43013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72320"/>
            <a:ext cx="2881313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51912"/>
            <a:ext cx="8494713" cy="1188855"/>
          </a:xfrm>
        </p:spPr>
        <p:txBody>
          <a:bodyPr>
            <a:normAutofit fontScale="90000"/>
          </a:bodyPr>
          <a:lstStyle/>
          <a:p>
            <a:r>
              <a:rPr lang="es-CL" altLang="es-CL" sz="4200" dirty="0">
                <a:latin typeface="Arial" panose="020B0604020202020204" pitchFamily="34" charset="0"/>
              </a:rPr>
              <a:t>Definir la Solución </a:t>
            </a:r>
            <a:r>
              <a:rPr lang="es-CL" altLang="es-CL" sz="4200" dirty="0" smtClean="0">
                <a:latin typeface="Arial" panose="020B0604020202020204" pitchFamily="34" charset="0"/>
              </a:rPr>
              <a:t>al </a:t>
            </a:r>
            <a:r>
              <a:rPr lang="es-CL" altLang="es-CL" sz="4200" dirty="0">
                <a:latin typeface="Arial" panose="020B0604020202020204" pitchFamily="34" charset="0"/>
              </a:rPr>
              <a:t>Problema Planteado</a:t>
            </a:r>
            <a:endParaRPr lang="es-ES_tradnl" altLang="es-CL" sz="4200" dirty="0" smtClean="0">
              <a:latin typeface="Arial" panose="020B0604020202020204" pitchFamily="34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7"/>
            <a:ext cx="8569077" cy="122413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spcBef>
                <a:spcPct val="40000"/>
              </a:spcBef>
              <a:spcAft>
                <a:spcPct val="50000"/>
              </a:spcAft>
              <a:buFontTx/>
              <a:buNone/>
            </a:pPr>
            <a:r>
              <a:rPr lang="es-ES" altLang="en-US" sz="2800" dirty="0" smtClean="0">
                <a:latin typeface="Arial" panose="020B0604020202020204" pitchFamily="34" charset="0"/>
              </a:rPr>
              <a:t>Desambiguar </a:t>
            </a:r>
            <a:r>
              <a:rPr lang="es-ES" altLang="en-US" sz="2000" dirty="0" smtClean="0">
                <a:latin typeface="Arial" panose="020B0604020202020204" pitchFamily="34" charset="0"/>
              </a:rPr>
              <a:t>(identificar y caracterizar) </a:t>
            </a:r>
            <a:r>
              <a:rPr lang="es-ES" altLang="en-US" sz="2800" dirty="0" smtClean="0">
                <a:latin typeface="Arial" panose="020B0604020202020204" pitchFamily="34" charset="0"/>
              </a:rPr>
              <a:t>lo que no vemos a simple vista, acerca del </a:t>
            </a:r>
            <a:r>
              <a:rPr lang="es-ES" alt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  <a:r>
              <a:rPr lang="es-ES" alt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lcance de la solución</a:t>
            </a:r>
            <a:r>
              <a:rPr lang="es-ES" altLang="en-US" sz="2800" dirty="0" smtClean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Resultado de imagen para partes de un au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627" y="2758707"/>
            <a:ext cx="5208513" cy="409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8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66201"/>
            <a:ext cx="8494713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CL" altLang="es-CL" sz="4200" dirty="0" smtClean="0">
                <a:latin typeface="Arial" panose="020B0604020202020204" pitchFamily="34" charset="0"/>
              </a:rPr>
              <a:t>Definir la Solución al Problema Planteado</a:t>
            </a:r>
            <a:endParaRPr lang="es-ES_tradnl" altLang="es-CL" sz="4200" dirty="0" smtClean="0">
              <a:latin typeface="Arial" panose="020B0604020202020204" pitchFamily="34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646162" y="1457632"/>
            <a:ext cx="8137475" cy="1495317"/>
          </a:xfrm>
        </p:spPr>
        <p:txBody>
          <a:bodyPr>
            <a:normAutofit lnSpcReduction="10000"/>
          </a:bodyPr>
          <a:lstStyle/>
          <a:p>
            <a:pPr marL="284163" indent="-284163" eaLnBrk="1" hangingPunct="1">
              <a:spcBef>
                <a:spcPct val="40000"/>
              </a:spcBef>
              <a:spcAft>
                <a:spcPct val="50000"/>
              </a:spcAft>
              <a:buFont typeface="Arial" panose="020B0604020202020204" pitchFamily="34" charset="0"/>
              <a:buChar char="•"/>
              <a:defRPr/>
            </a:pPr>
            <a:r>
              <a:rPr lang="es-ES" sz="3000" dirty="0" smtClean="0">
                <a:latin typeface="Arial" charset="0"/>
              </a:rPr>
              <a:t>Iterar hasta encontrar una solución</a:t>
            </a:r>
          </a:p>
          <a:p>
            <a:pPr marL="284163" indent="-284163" eaLnBrk="1" hangingPunct="1">
              <a:spcBef>
                <a:spcPct val="40000"/>
              </a:spcBef>
              <a:spcAft>
                <a:spcPct val="50000"/>
              </a:spcAft>
              <a:buFont typeface="Arial" panose="020B0604020202020204" pitchFamily="34" charset="0"/>
              <a:buChar char="•"/>
              <a:defRPr/>
            </a:pPr>
            <a:r>
              <a:rPr lang="es-ES" sz="3000" dirty="0" smtClean="0">
                <a:latin typeface="Arial" charset="0"/>
              </a:rPr>
              <a:t>Que esa solución sea de consenso:</a:t>
            </a:r>
          </a:p>
          <a:p>
            <a:pPr eaLnBrk="1" hangingPunct="1">
              <a:spcBef>
                <a:spcPct val="40000"/>
              </a:spcBef>
              <a:spcAft>
                <a:spcPct val="40000"/>
              </a:spcAft>
              <a:buFont typeface="Arial" panose="020B0604020202020204" pitchFamily="34" charset="0"/>
              <a:buChar char="•"/>
              <a:defRPr/>
            </a:pPr>
            <a:endParaRPr lang="es-ES" dirty="0" smtClean="0">
              <a:latin typeface="Arial" charset="0"/>
            </a:endParaRPr>
          </a:p>
        </p:txBody>
      </p:sp>
      <p:pic>
        <p:nvPicPr>
          <p:cNvPr id="4096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605" y="3169515"/>
            <a:ext cx="4492587" cy="283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CuadroTexto 2"/>
          <p:cNvSpPr txBox="1">
            <a:spLocks noChangeArrowheads="1"/>
          </p:cNvSpPr>
          <p:nvPr/>
        </p:nvSpPr>
        <p:spPr bwMode="auto">
          <a:xfrm>
            <a:off x="3347864" y="6279406"/>
            <a:ext cx="2941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n-US" sz="2400" dirty="0">
                <a:latin typeface="Arial" panose="020B0604020202020204" pitchFamily="34" charset="0"/>
              </a:rPr>
              <a:t>Proceso de </a:t>
            </a:r>
            <a:r>
              <a:rPr lang="es-CL" altLang="en-US" sz="2400" dirty="0" err="1">
                <a:latin typeface="Arial" panose="020B0604020202020204" pitchFamily="34" charset="0"/>
              </a:rPr>
              <a:t>Scoping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4 Elipse"/>
          <p:cNvSpPr>
            <a:spLocks noChangeArrowheads="1"/>
          </p:cNvSpPr>
          <p:nvPr/>
        </p:nvSpPr>
        <p:spPr bwMode="auto">
          <a:xfrm>
            <a:off x="1331913" y="1052513"/>
            <a:ext cx="6985000" cy="57610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20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20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20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20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20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20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20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20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20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20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20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20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20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20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20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20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</a:t>
            </a:r>
            <a:r>
              <a:rPr lang="es-CL" altLang="es-CL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deseables</a:t>
            </a:r>
            <a:r>
              <a:rPr lang="es-CL" altLang="es-CL"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 nos sobra tiempo)</a:t>
            </a:r>
          </a:p>
        </p:txBody>
      </p:sp>
      <p:sp>
        <p:nvSpPr>
          <p:cNvPr id="5" name="4 Elipse"/>
          <p:cNvSpPr/>
          <p:nvPr/>
        </p:nvSpPr>
        <p:spPr bwMode="auto">
          <a:xfrm>
            <a:off x="2411413" y="1844675"/>
            <a:ext cx="4897437" cy="41052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s-CL" sz="2000" dirty="0">
              <a:solidFill>
                <a:schemeClr val="bg2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endParaRPr lang="es-CL" sz="2000" dirty="0">
              <a:solidFill>
                <a:schemeClr val="bg2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endParaRPr lang="es-CL" sz="2000" dirty="0">
              <a:solidFill>
                <a:schemeClr val="bg2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endParaRPr lang="es-CL" sz="2000" dirty="0">
              <a:solidFill>
                <a:schemeClr val="bg2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endParaRPr lang="es-CL" sz="2000" dirty="0">
              <a:solidFill>
                <a:schemeClr val="bg2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endParaRPr lang="es-CL" sz="2000" dirty="0">
              <a:solidFill>
                <a:schemeClr val="bg2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endParaRPr lang="es-CL" sz="2000" dirty="0">
              <a:solidFill>
                <a:schemeClr val="bg2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endParaRPr lang="es-CL" sz="2000" dirty="0">
              <a:solidFill>
                <a:schemeClr val="bg2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endParaRPr lang="es-CL" sz="2000" dirty="0">
              <a:solidFill>
                <a:schemeClr val="bg2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endParaRPr lang="es-CL" sz="2000" dirty="0">
              <a:solidFill>
                <a:schemeClr val="bg2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s-CL" sz="200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Requisitos </a:t>
            </a:r>
            <a:r>
              <a:rPr lang="es-CL" sz="2000" b="1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no mandatorios, </a:t>
            </a:r>
            <a:r>
              <a:rPr lang="es-CL" sz="200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pero</a:t>
            </a:r>
            <a:r>
              <a:rPr lang="es-CL" sz="2000" b="1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 comprometidos</a:t>
            </a:r>
          </a:p>
          <a:p>
            <a:pPr algn="ctr" eaLnBrk="1" hangingPunct="1">
              <a:defRPr/>
            </a:pPr>
            <a:r>
              <a:rPr lang="es-CL" sz="200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en el proyecto</a:t>
            </a:r>
          </a:p>
        </p:txBody>
      </p:sp>
      <p:sp>
        <p:nvSpPr>
          <p:cNvPr id="45060" name="3 Elipse"/>
          <p:cNvSpPr>
            <a:spLocks noChangeArrowheads="1"/>
          </p:cNvSpPr>
          <p:nvPr/>
        </p:nvSpPr>
        <p:spPr bwMode="auto">
          <a:xfrm>
            <a:off x="3492500" y="2817813"/>
            <a:ext cx="2592388" cy="20875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1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de Usuario que son el </a:t>
            </a:r>
            <a:r>
              <a:rPr lang="es-CL" altLang="es-CL" sz="1800" b="1" u="sng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del Proyecto</a:t>
            </a: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-17463"/>
            <a:ext cx="7818437" cy="114300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s-ES" altLang="es-CL" dirty="0" smtClean="0">
                <a:latin typeface="Arial" panose="020B0604020202020204" pitchFamily="34" charset="0"/>
              </a:rPr>
              <a:t>Solución al Problema…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276872"/>
            <a:ext cx="7772400" cy="2188096"/>
          </a:xfrm>
        </p:spPr>
        <p:txBody>
          <a:bodyPr>
            <a:normAutofit/>
          </a:bodyPr>
          <a:lstStyle/>
          <a:p>
            <a:pPr algn="ctr"/>
            <a:r>
              <a:rPr lang="es-CL" dirty="0" smtClean="0"/>
              <a:t>La clave del éxito está en </a:t>
            </a:r>
            <a:r>
              <a:rPr lang="es-CL" b="1" i="1" dirty="0" smtClean="0"/>
              <a:t>abordar apropiadamente las primeras etapas del proyecto</a:t>
            </a:r>
            <a:r>
              <a:rPr lang="es-CL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6172" y="2409851"/>
            <a:ext cx="8779768" cy="20875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Aft>
                <a:spcPts val="4200"/>
              </a:spcAft>
            </a:pPr>
            <a:r>
              <a:rPr lang="en-US" altLang="es-CL" sz="6600" b="1" dirty="0" err="1" smtClean="0">
                <a:latin typeface="Arial" panose="020B0604020202020204" pitchFamily="34" charset="0"/>
              </a:rPr>
              <a:t>Generalidades</a:t>
            </a:r>
            <a:r>
              <a:rPr lang="en-US" altLang="es-CL" sz="6600" b="1" dirty="0" smtClean="0">
                <a:latin typeface="Arial" panose="020B0604020202020204" pitchFamily="34" charset="0"/>
              </a:rPr>
              <a:t> </a:t>
            </a:r>
            <a:r>
              <a:rPr lang="en-US" altLang="es-CL" sz="6600" b="1" dirty="0" err="1" smtClean="0">
                <a:latin typeface="Arial" panose="020B0604020202020204" pitchFamily="34" charset="0"/>
              </a:rPr>
              <a:t>sobre</a:t>
            </a:r>
            <a:r>
              <a:rPr lang="en-US" altLang="es-CL" sz="6600" b="1" dirty="0" smtClean="0">
                <a:latin typeface="Arial" panose="020B0604020202020204" pitchFamily="34" charset="0"/>
              </a:rPr>
              <a:t> </a:t>
            </a:r>
            <a:r>
              <a:rPr lang="en-US" altLang="es-CL" sz="6600" b="1" dirty="0" err="1" smtClean="0">
                <a:latin typeface="Arial" panose="020B0604020202020204" pitchFamily="34" charset="0"/>
              </a:rPr>
              <a:t>Proyectos</a:t>
            </a:r>
            <a:r>
              <a:rPr lang="en-US" altLang="es-CL" sz="6600" b="1" dirty="0" smtClean="0">
                <a:latin typeface="Arial" panose="020B0604020202020204" pitchFamily="34" charset="0"/>
              </a:rPr>
              <a:t> de TI </a:t>
            </a:r>
            <a:r>
              <a:rPr lang="en-US" altLang="es-CL" sz="7200" b="1" dirty="0" smtClean="0">
                <a:latin typeface="Arial" panose="020B0604020202020204" pitchFamily="34" charset="0"/>
              </a:rPr>
              <a:t/>
            </a:r>
            <a:br>
              <a:rPr lang="en-US" altLang="es-CL" sz="7200" b="1" dirty="0" smtClean="0">
                <a:latin typeface="Arial" panose="020B0604020202020204" pitchFamily="34" charset="0"/>
              </a:rPr>
            </a:br>
            <a:r>
              <a:rPr lang="en-US" altLang="es-CL" sz="3200" dirty="0" smtClean="0">
                <a:latin typeface="Arial" panose="020B0604020202020204" pitchFamily="34" charset="0"/>
              </a:rPr>
              <a:t>(Si </a:t>
            </a:r>
            <a:r>
              <a:rPr lang="en-US" altLang="es-CL" sz="3200" dirty="0" err="1" smtClean="0">
                <a:latin typeface="Arial" panose="020B0604020202020204" pitchFamily="34" charset="0"/>
              </a:rPr>
              <a:t>hablamos</a:t>
            </a:r>
            <a:r>
              <a:rPr lang="en-US" altLang="es-CL" sz="3200" dirty="0" smtClean="0">
                <a:latin typeface="Arial" panose="020B0604020202020204" pitchFamily="34" charset="0"/>
              </a:rPr>
              <a:t> </a:t>
            </a:r>
            <a:r>
              <a:rPr lang="en-US" altLang="es-CL" sz="3200" dirty="0" err="1" smtClean="0">
                <a:latin typeface="Arial" panose="020B0604020202020204" pitchFamily="34" charset="0"/>
              </a:rPr>
              <a:t>sólo</a:t>
            </a:r>
            <a:r>
              <a:rPr lang="en-US" altLang="es-CL" sz="3200" dirty="0" smtClean="0">
                <a:latin typeface="Arial" panose="020B0604020202020204" pitchFamily="34" charset="0"/>
              </a:rPr>
              <a:t> de </a:t>
            </a:r>
            <a:r>
              <a:rPr lang="en-US" altLang="es-CL" sz="3200" dirty="0" err="1" smtClean="0">
                <a:latin typeface="Arial" panose="020B0604020202020204" pitchFamily="34" charset="0"/>
              </a:rPr>
              <a:t>proy</a:t>
            </a:r>
            <a:r>
              <a:rPr lang="en-US" altLang="es-CL" sz="3200" dirty="0" smtClean="0">
                <a:latin typeface="Arial" panose="020B0604020202020204" pitchFamily="34" charset="0"/>
              </a:rPr>
              <a:t>. de software </a:t>
            </a:r>
            <a:r>
              <a:rPr lang="en-US" altLang="es-CL" sz="3200" dirty="0" err="1" smtClean="0">
                <a:latin typeface="Arial" panose="020B0604020202020204" pitchFamily="34" charset="0"/>
              </a:rPr>
              <a:t>nos</a:t>
            </a:r>
            <a:r>
              <a:rPr lang="en-US" altLang="es-CL" sz="3200" dirty="0" smtClean="0">
                <a:latin typeface="Arial" panose="020B0604020202020204" pitchFamily="34" charset="0"/>
              </a:rPr>
              <a:t> </a:t>
            </a:r>
            <a:r>
              <a:rPr lang="en-US" altLang="es-CL" sz="3200" dirty="0" err="1" smtClean="0">
                <a:latin typeface="Arial" panose="020B0604020202020204" pitchFamily="34" charset="0"/>
              </a:rPr>
              <a:t>quedamos</a:t>
            </a:r>
            <a:r>
              <a:rPr lang="en-US" altLang="es-CL" sz="3200" dirty="0" smtClean="0">
                <a:latin typeface="Arial" panose="020B0604020202020204" pitchFamily="34" charset="0"/>
              </a:rPr>
              <a:t> </a:t>
            </a:r>
            <a:r>
              <a:rPr lang="en-US" altLang="es-CL" sz="3200" dirty="0" err="1" smtClean="0">
                <a:latin typeface="Arial" panose="020B0604020202020204" pitchFamily="34" charset="0"/>
              </a:rPr>
              <a:t>cortos</a:t>
            </a:r>
            <a:r>
              <a:rPr lang="en-US" altLang="es-CL" sz="3200" dirty="0" smtClean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845075"/>
            <a:ext cx="6400800" cy="1392237"/>
          </a:xfrm>
        </p:spPr>
        <p:txBody>
          <a:bodyPr/>
          <a:lstStyle/>
          <a:p>
            <a:pPr algn="ctr" eaLnBrk="1" hangingPunct="1"/>
            <a:r>
              <a:rPr lang="en-US" altLang="es-CL" dirty="0" smtClean="0">
                <a:latin typeface="Arial" panose="020B0604020202020204" pitchFamily="34" charset="0"/>
              </a:rPr>
              <a:t>Sergio F. Ochoa </a:t>
            </a:r>
          </a:p>
          <a:p>
            <a:pPr algn="ctr" eaLnBrk="1" hangingPunct="1"/>
            <a:r>
              <a:rPr lang="en-US" altLang="es-CL" dirty="0" smtClean="0">
                <a:latin typeface="Arial" panose="020B0604020202020204" pitchFamily="34" charset="0"/>
                <a:hlinkClick r:id="rId3"/>
              </a:rPr>
              <a:t>sochoa@dcc.uchile.cl</a:t>
            </a:r>
            <a:r>
              <a:rPr lang="en-US" altLang="es-CL" dirty="0" smtClean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98C971-6D61-4247-B93C-40BD19D65169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s-ES" altLang="es-CL" sz="1400" dirty="0" smtClean="0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475656" y="6237312"/>
            <a:ext cx="64008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s-CL" sz="1600" dirty="0">
                <a:solidFill>
                  <a:schemeClr val="bg1"/>
                </a:solidFill>
                <a:latin typeface="Arial" panose="020B0604020202020204" pitchFamily="34" charset="0"/>
              </a:rPr>
              <a:t>Beauchef 851, 3º </a:t>
            </a:r>
            <a:r>
              <a:rPr lang="en-US" altLang="es-CL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Piso</a:t>
            </a:r>
            <a:r>
              <a:rPr lang="en-US" altLang="es-CL" sz="16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altLang="es-CL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Of. 322. Santiago  </a:t>
            </a:r>
            <a:endParaRPr lang="en-US" altLang="es-CL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s-CL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Teléfonos</a:t>
            </a:r>
            <a:r>
              <a:rPr lang="en-US" altLang="es-CL" sz="1600" dirty="0">
                <a:solidFill>
                  <a:schemeClr val="bg1"/>
                </a:solidFill>
                <a:latin typeface="Arial" panose="020B0604020202020204" pitchFamily="34" charset="0"/>
              </a:rPr>
              <a:t>: (56 22) </a:t>
            </a:r>
            <a:r>
              <a:rPr lang="en-US" altLang="es-CL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9784879</a:t>
            </a:r>
            <a:endParaRPr lang="en-US" altLang="es-CL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8064895" cy="1926010"/>
          </a:xfrm>
        </p:spPr>
        <p:txBody>
          <a:bodyPr/>
          <a:lstStyle/>
          <a:p>
            <a:pPr algn="ctr"/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Ciclo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de Vida de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Productos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y de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a la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Medida</a:t>
            </a:r>
            <a:endParaRPr lang="en-US" sz="6000" noProof="0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204" y="3861048"/>
            <a:ext cx="2822823" cy="28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19" y="260648"/>
            <a:ext cx="8877673" cy="990600"/>
          </a:xfrm>
        </p:spPr>
        <p:txBody>
          <a:bodyPr>
            <a:noAutofit/>
          </a:bodyPr>
          <a:lstStyle/>
          <a:p>
            <a:r>
              <a:rPr lang="en-US" sz="42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Ciclo</a:t>
            </a:r>
            <a:r>
              <a:rPr lang="en-US" sz="4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2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ida</a:t>
            </a:r>
            <a:r>
              <a:rPr lang="en-US" sz="4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2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4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Productos</a:t>
            </a:r>
            <a:r>
              <a:rPr lang="en-US" sz="4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2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edida</a:t>
            </a:r>
            <a:endParaRPr lang="en-US" sz="4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s://lh3.googleusercontent.com/LptpTw4o4d-SFvz2uxQPTQT0egQNKuelpsVs7q0s51T5Jn_4rFyYNXuLTXmXd_wadOp_1gaZk_HWhnlBbuDWPlybX3LGuE5Xx203r9b2u0IPPFgN8CMHoGNtXVBj67gSAn7Axj9D06BiY3Xr_OEy4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34" y="2132856"/>
            <a:ext cx="900805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3" y="188640"/>
            <a:ext cx="8946371" cy="990600"/>
          </a:xfrm>
        </p:spPr>
        <p:txBody>
          <a:bodyPr>
            <a:no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Ciclo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de Vida de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Productos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 la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Medida</a:t>
            </a:r>
            <a:endParaRPr lang="en-US" sz="4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s://lh5.googleusercontent.com/mn_PU1LAXQh7FquCyz1N65EoMAWdVNFTISm3Yfu9M4ssoP3HESQ8qIyaTuLK9zyeNaFOiiDm7u8LgxMg_rwSDB8WveCvrhKDuVNIbLqn9XPzAMkt2Esoxz88ycJJWazOXmMsy3eAf7ZpXel3mi3gN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5387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3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492896"/>
            <a:ext cx="8064895" cy="1926010"/>
          </a:xfrm>
        </p:spPr>
        <p:txBody>
          <a:bodyPr/>
          <a:lstStyle/>
          <a:p>
            <a:pPr algn="ctr"/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Generalidades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de TI </a:t>
            </a:r>
            <a:b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(a la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medida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6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8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0375" y="332656"/>
            <a:ext cx="8211617" cy="990600"/>
          </a:xfrm>
        </p:spPr>
        <p:txBody>
          <a:bodyPr>
            <a:normAutofit/>
          </a:bodyPr>
          <a:lstStyle/>
          <a:p>
            <a:r>
              <a:rPr lang="en-US" sz="44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Tipos</a:t>
            </a:r>
            <a:r>
              <a:rPr lang="en-US" sz="4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4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r>
              <a:rPr lang="en-US" sz="4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sz="44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Medida</a:t>
            </a:r>
            <a:endParaRPr lang="en-US" sz="4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Greenfield vs Brownfield Projects in IT: Differences, Pros &amp; Cons, and How  to Le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ttps://www.universalcpareview.com/wp-content/uploads/2021/01/Brown-vs-Greenfie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845" y="1916832"/>
            <a:ext cx="616267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4"/>
          <p:cNvCxnSpPr/>
          <p:nvPr/>
        </p:nvCxnSpPr>
        <p:spPr>
          <a:xfrm>
            <a:off x="4932040" y="1700808"/>
            <a:ext cx="2880320" cy="453085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H="1">
            <a:off x="5148064" y="1700808"/>
            <a:ext cx="2160240" cy="453085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4209018" y="3812635"/>
            <a:ext cx="4683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800" b="1" dirty="0" err="1" smtClean="0">
                <a:solidFill>
                  <a:srgbClr val="FF0000"/>
                </a:solidFill>
              </a:rPr>
              <a:t>Nobody</a:t>
            </a:r>
            <a:r>
              <a:rPr lang="es-419" sz="2800" b="1" dirty="0" smtClean="0">
                <a:solidFill>
                  <a:srgbClr val="FF0000"/>
                </a:solidFill>
              </a:rPr>
              <a:t> </a:t>
            </a:r>
            <a:r>
              <a:rPr lang="es-419" sz="2800" b="1" dirty="0" err="1" smtClean="0">
                <a:solidFill>
                  <a:srgbClr val="FF0000"/>
                </a:solidFill>
              </a:rPr>
              <a:t>like</a:t>
            </a:r>
            <a:r>
              <a:rPr lang="es-419" sz="2800" b="1" dirty="0" smtClean="0">
                <a:solidFill>
                  <a:srgbClr val="FF0000"/>
                </a:solidFill>
              </a:rPr>
              <a:t> </a:t>
            </a:r>
            <a:r>
              <a:rPr lang="es-419" sz="2800" b="1" dirty="0" err="1">
                <a:solidFill>
                  <a:srgbClr val="FF0000"/>
                </a:solidFill>
              </a:rPr>
              <a:t>b</a:t>
            </a:r>
            <a:r>
              <a:rPr lang="es-419" sz="2800" b="1" dirty="0" err="1" smtClean="0">
                <a:solidFill>
                  <a:srgbClr val="FF0000"/>
                </a:solidFill>
              </a:rPr>
              <a:t>rownfield</a:t>
            </a:r>
            <a:r>
              <a:rPr lang="es-419" sz="2800" b="1" dirty="0" smtClean="0">
                <a:solidFill>
                  <a:srgbClr val="FF0000"/>
                </a:solidFill>
              </a:rPr>
              <a:t> </a:t>
            </a:r>
            <a:r>
              <a:rPr lang="es-419" sz="2800" b="1" dirty="0" err="1">
                <a:solidFill>
                  <a:srgbClr val="FF0000"/>
                </a:solidFill>
              </a:rPr>
              <a:t>p</a:t>
            </a:r>
            <a:r>
              <a:rPr lang="es-419" sz="2800" b="1" dirty="0" err="1" smtClean="0">
                <a:solidFill>
                  <a:srgbClr val="FF0000"/>
                </a:solidFill>
              </a:rPr>
              <a:t>rojects</a:t>
            </a:r>
            <a:endParaRPr lang="es-419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3" y="188640"/>
            <a:ext cx="8946371" cy="990600"/>
          </a:xfrm>
        </p:spPr>
        <p:txBody>
          <a:bodyPr>
            <a:no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Ciclo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de Vida de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Productos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 la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Medida</a:t>
            </a:r>
            <a:endParaRPr lang="en-US" sz="4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s://lh5.googleusercontent.com/mn_PU1LAXQh7FquCyz1N65EoMAWdVNFTISm3Yfu9M4ssoP3HESQ8qIyaTuLK9zyeNaFOiiDm7u8LgxMg_rwSDB8WveCvrhKDuVNIbLqn9XPzAMkt2Esoxz88ycJJWazOXmMsy3eAf7ZpXel3mi3gN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5387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95536" y="5373216"/>
            <a:ext cx="104785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419" sz="1600" dirty="0" err="1" smtClean="0">
                <a:solidFill>
                  <a:srgbClr val="0070C0"/>
                </a:solidFill>
              </a:rPr>
              <a:t>Greenfield</a:t>
            </a:r>
            <a:endParaRPr lang="es-419" sz="1600" dirty="0">
              <a:solidFill>
                <a:srgbClr val="0070C0"/>
              </a:solidFill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1187624" y="5661248"/>
            <a:ext cx="21602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1331640" y="4941168"/>
            <a:ext cx="107625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419" sz="1600" dirty="0" err="1" smtClean="0">
                <a:solidFill>
                  <a:srgbClr val="0070C0"/>
                </a:solidFill>
              </a:rPr>
              <a:t>Brownfield</a:t>
            </a:r>
            <a:endParaRPr lang="es-419" sz="1600" dirty="0">
              <a:solidFill>
                <a:srgbClr val="0070C0"/>
              </a:solidFill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2123728" y="5229200"/>
            <a:ext cx="21602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2444029" y="3861048"/>
            <a:ext cx="111940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419" sz="1600" dirty="0" err="1" smtClean="0">
                <a:solidFill>
                  <a:srgbClr val="0070C0"/>
                </a:solidFill>
              </a:rPr>
              <a:t>Greyfield</a:t>
            </a:r>
            <a:r>
              <a:rPr lang="es-419" sz="1600" dirty="0" smtClean="0">
                <a:solidFill>
                  <a:srgbClr val="0070C0"/>
                </a:solidFill>
              </a:rPr>
              <a:t>??</a:t>
            </a:r>
            <a:endParaRPr lang="es-419" sz="1600" dirty="0">
              <a:solidFill>
                <a:srgbClr val="0070C0"/>
              </a:solidFill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3236117" y="4149080"/>
            <a:ext cx="21602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6476477" y="1196752"/>
            <a:ext cx="104785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419" sz="1600" dirty="0" err="1" smtClean="0">
                <a:solidFill>
                  <a:srgbClr val="0070C0"/>
                </a:solidFill>
              </a:rPr>
              <a:t>Greenfield</a:t>
            </a:r>
            <a:endParaRPr lang="es-419" sz="1600" dirty="0">
              <a:solidFill>
                <a:srgbClr val="0070C0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7268565" y="1484784"/>
            <a:ext cx="21602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3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a">
  <a:themeElements>
    <a:clrScheme name="Metropolitana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Metrópoli</Template>
  <TotalTime>8011</TotalTime>
  <Words>1414</Words>
  <Application>Microsoft Office PowerPoint</Application>
  <PresentationFormat>Presentación en pantalla (4:3)</PresentationFormat>
  <Paragraphs>238</Paragraphs>
  <Slides>39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3" baseType="lpstr">
      <vt:lpstr>Arial</vt:lpstr>
      <vt:lpstr>Calibri Light</vt:lpstr>
      <vt:lpstr>Times New Roman</vt:lpstr>
      <vt:lpstr>Metropolitana</vt:lpstr>
      <vt:lpstr>Generalidades sobre Proyectos de TI  (Si hablamos sólo de proy. de software nos quedamos cortos)</vt:lpstr>
      <vt:lpstr>Agenda</vt:lpstr>
      <vt:lpstr>Tendencia del Desarrollo de Proyectos a la Medida  </vt:lpstr>
      <vt:lpstr>Ciclo de Vida de los Productos y de los Proyectos a la Medida</vt:lpstr>
      <vt:lpstr>Ciclo de Vida de los Productos a la Medida</vt:lpstr>
      <vt:lpstr>Ciclo de Vida de los Productos a la Medida</vt:lpstr>
      <vt:lpstr>Generalidades de Proyectos de TI  (a la medida)</vt:lpstr>
      <vt:lpstr>Tipos de Proyectos a la Medida</vt:lpstr>
      <vt:lpstr>Ciclo de Vida de los Productos a la Medida</vt:lpstr>
      <vt:lpstr>¿Qué involucra un Proyecto de TI?</vt:lpstr>
      <vt:lpstr>Ciclo de Vida de un Proyecto</vt:lpstr>
      <vt:lpstr>Generalidades sobre Proyectos</vt:lpstr>
      <vt:lpstr>Tipos de Productos</vt:lpstr>
      <vt:lpstr>REVISAR...  ¿En qué escenario me encuentro al momento de entregar una propuesta de proyecto (o comprometer un alcance de producto)?</vt:lpstr>
      <vt:lpstr>Escenarios Típicos de Proyectos</vt:lpstr>
      <vt:lpstr>Escenarios de Proyectos</vt:lpstr>
      <vt:lpstr>Antes de embarcarse…</vt:lpstr>
      <vt:lpstr>Identificación del Problema, Contexto y Solución en Proyectos de TI  (a la medida)</vt:lpstr>
      <vt:lpstr>Identificación del Problema </vt:lpstr>
      <vt:lpstr>Identificación del Problema</vt:lpstr>
      <vt:lpstr>Identificación del Problema</vt:lpstr>
      <vt:lpstr>Identificación del Problema</vt:lpstr>
      <vt:lpstr>Comenzamos a Pensar el Proyecto</vt:lpstr>
      <vt:lpstr>Comenzamos a Pensar el Proyecto</vt:lpstr>
      <vt:lpstr>Comenzamos a Pensar el Proyecto</vt:lpstr>
      <vt:lpstr>Antes de embarcarse…</vt:lpstr>
      <vt:lpstr>Contexto del proyecto</vt:lpstr>
      <vt:lpstr>Contexto del proyecto</vt:lpstr>
      <vt:lpstr>Contexto del proyecto</vt:lpstr>
      <vt:lpstr>... Continuamos Pensando el Proyecto</vt:lpstr>
      <vt:lpstr>Antes de embarcarse…</vt:lpstr>
      <vt:lpstr>Presentación de PowerPoint</vt:lpstr>
      <vt:lpstr>Claridad del objetivo y alcance del producto a desarrollar (Scoping)</vt:lpstr>
      <vt:lpstr>Definir la Solución al Problema Planteado</vt:lpstr>
      <vt:lpstr>Definir la Solución al Problema Planteado</vt:lpstr>
      <vt:lpstr>Definir la Solución al Problema Planteado</vt:lpstr>
      <vt:lpstr>Solución al Problema…</vt:lpstr>
      <vt:lpstr>La clave del éxito está en abordar apropiadamente las primeras etapas del proyecto…</vt:lpstr>
      <vt:lpstr>Generalidades sobre Proyectos de TI  (Si hablamos sólo de proy. de software nos quedamos cortos)</vt:lpstr>
    </vt:vector>
  </TitlesOfParts>
  <Company>U. de Chile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Programas de Extención</dc:title>
  <dc:creator>DCC</dc:creator>
  <cp:lastModifiedBy>S.Ochoa</cp:lastModifiedBy>
  <cp:revision>1054</cp:revision>
  <dcterms:created xsi:type="dcterms:W3CDTF">2004-12-14T23:27:42Z</dcterms:created>
  <dcterms:modified xsi:type="dcterms:W3CDTF">2024-03-25T17:00:18Z</dcterms:modified>
</cp:coreProperties>
</file>