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7"/>
  </p:notesMasterIdLst>
  <p:sldIdLst>
    <p:sldId id="343" r:id="rId2"/>
    <p:sldId id="364" r:id="rId3"/>
    <p:sldId id="354" r:id="rId4"/>
    <p:sldId id="355" r:id="rId5"/>
    <p:sldId id="356" r:id="rId6"/>
    <p:sldId id="344" r:id="rId7"/>
    <p:sldId id="345" r:id="rId8"/>
    <p:sldId id="352" r:id="rId9"/>
    <p:sldId id="346" r:id="rId10"/>
    <p:sldId id="347" r:id="rId11"/>
    <p:sldId id="348" r:id="rId12"/>
    <p:sldId id="361" r:id="rId13"/>
    <p:sldId id="349" r:id="rId14"/>
    <p:sldId id="350" r:id="rId15"/>
    <p:sldId id="351" r:id="rId16"/>
  </p:sldIdLst>
  <p:sldSz cx="9144000" cy="6858000" type="screen4x3"/>
  <p:notesSz cx="7315200" cy="96012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6E6E6"/>
    <a:srgbClr val="F2F2F2"/>
    <a:srgbClr val="1A1604"/>
    <a:srgbClr val="C519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89" autoAdjust="0"/>
    <p:restoredTop sz="95113" autoAdjust="0"/>
  </p:normalViewPr>
  <p:slideViewPr>
    <p:cSldViewPr>
      <p:cViewPr varScale="1">
        <p:scale>
          <a:sx n="65" d="100"/>
          <a:sy n="65" d="100"/>
        </p:scale>
        <p:origin x="2673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3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26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AB7095-023E-43C5-8382-C2309A7D6E1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1DBFB9-4294-4B78-AA7E-3837A3BF5EB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2550056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5A8B4B-A7CB-44C0-ACE6-AD7C22B9312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2534438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D21BF7-65D9-4E0F-96E7-98FBE650A02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2887292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0B29F5-B9FF-40B5-91F2-F3C8BF35BD3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2788415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5F992E6C-CE80-4903-BAA6-CF046E686423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88812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0E7B5-8219-48F1-A411-9A179D10BED9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6424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F048B-D73A-4A21-B7AA-450FCA1CA5A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81855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4B76-10D0-4F73-9945-909DAE1A958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72010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AF512-466F-487A-B5D2-CF3BC45B04B9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518265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EF21A-0F54-4013-B629-E22291939F79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3126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30541-0417-4C14-8452-8291CBC42D02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00137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628A6-7036-40D1-A7DF-522E437B97EE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05684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5D938-3152-4CC6-972F-43E623C7A126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24939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60921D7C-59B8-47ED-911D-E3B20545B95D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31447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E8AD5B75-B17A-48F7-9A14-A690A8C14B4B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954962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6413" y="1993900"/>
            <a:ext cx="8066087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Editar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0500" y="5829300"/>
            <a:ext cx="2195513" cy="1397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0" b="0" smtClean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BB817899-9329-45E6-9CA0-62A48BB40678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4" r:id="rId8"/>
    <p:sldLayoutId id="2147483695" r:id="rId9"/>
    <p:sldLayoutId id="2147483691" r:id="rId10"/>
    <p:sldLayoutId id="214748369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fontAlgn="base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273050" indent="-342900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1" y="1124223"/>
            <a:ext cx="8784530" cy="3384897"/>
          </a:xfrm>
        </p:spPr>
        <p:txBody>
          <a:bodyPr/>
          <a:lstStyle/>
          <a:p>
            <a:pPr algn="ctr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es-CL" alt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Revisiones de Software:</a:t>
            </a:r>
            <a:r>
              <a:rPr lang="es-CL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Fase de Concepción / </a:t>
            </a:r>
            <a:r>
              <a:rPr lang="es-CL" alt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/ etc</a:t>
            </a:r>
            <a:r>
              <a:rPr lang="es-CL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s-CL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CL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es lo mismo para todas las revisiones)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500063" y="5157192"/>
            <a:ext cx="8248650" cy="1511896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endParaRPr lang="es-CL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s-CL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Sergio F. Ochoa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s-CL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0" y="3954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endParaRPr lang="es-CL" altLang="en-US" sz="2400">
              <a:latin typeface="Times New Roman" panose="02020603050405020304" pitchFamily="18" charset="0"/>
            </a:endParaRP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0" y="4229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endParaRPr lang="es-CL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Tm="5969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9" y="188912"/>
            <a:ext cx="3672779" cy="158390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Ejecución de  la Inspección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01858" y="2060848"/>
            <a:ext cx="4186166" cy="51450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s-CL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Presentadores</a:t>
            </a: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96875" lvl="1"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Deben presentar el trabajo en forma concisa, directa y clara.</a:t>
            </a:r>
          </a:p>
        </p:txBody>
      </p:sp>
      <p:pic>
        <p:nvPicPr>
          <p:cNvPr id="3076" name="Picture 4" descr="11 Tips for Delivering an Effective Presentation | Public Speak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"/>
            <a:ext cx="4383278" cy="292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611189" y="3677543"/>
            <a:ext cx="8569444" cy="3272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90488" indent="-90488" algn="l" rtl="0" fontAlgn="base">
              <a:lnSpc>
                <a:spcPct val="85000"/>
              </a:lnSpc>
              <a:spcBef>
                <a:spcPts val="1300"/>
              </a:spcBef>
              <a:spcAft>
                <a:spcPct val="0"/>
              </a:spcAft>
              <a:buFont typeface="Arial" panose="020B0604020202020204" pitchFamily="34" charset="0"/>
              <a:buChar char=" 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273050" indent="-342900" algn="l" rtl="0" fontAlgn="base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547688" indent="-547688" algn="l" rtl="0" fontAlgn="base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 sz="2000" i="1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822325" indent="-822325" algn="l" rtl="0" fontAlgn="base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4pPr>
            <a:lvl5pPr marL="1096963" indent="-1096963" algn="l" rtl="0" fontAlgn="base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5" lvl="1" defTabSz="914400" eaLnBrk="1" hangingPunct="1"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a las justificaciones.... si existen problemas, el </a:t>
            </a: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jefe de proyecto </a:t>
            </a: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debe arreglarlos, o escalarlos al monitor si es necesario.</a:t>
            </a:r>
          </a:p>
          <a:p>
            <a:pPr marL="396875" lvl="1" defTabSz="914400" eaLnBrk="1" hangingPunct="1"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Escuchar las observaciones que hagan los compañeros y los profesores. Todos tratamos de ayudar a mejorar el trabajo.</a:t>
            </a:r>
          </a:p>
          <a:p>
            <a:pPr defTabSz="914400" eaLnBrk="1" hangingPunct="1"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FontTx/>
              <a:buNone/>
            </a:pPr>
            <a:r>
              <a:rPr lang="es-CL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Moderador </a:t>
            </a: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CL" alt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prof.</a:t>
            </a: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y/o auxiliares)</a:t>
            </a:r>
            <a:r>
              <a:rPr lang="es-CL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96875" lvl="1" defTabSz="914400" eaLnBrk="1" hangingPunct="1">
              <a:lnSpc>
                <a:spcPct val="100000"/>
              </a:lnSpc>
              <a:spcBef>
                <a:spcPts val="1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Debe coordinar la revisión, y velar por el cumplimiento de los tiempos establecidos.</a:t>
            </a:r>
          </a:p>
        </p:txBody>
      </p:sp>
    </p:spTree>
  </p:cSld>
  <p:clrMapOvr>
    <a:masterClrMapping/>
  </p:clrMapOvr>
  <p:transition spd="slow" advTm="26224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061325" cy="10207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Ejecución de la Revisión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493125" cy="53292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s-CL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Ingenieros de Calidad: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Deben </a:t>
            </a:r>
            <a:r>
              <a:rPr lang="es-CL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ser </a:t>
            </a: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los primeros </a:t>
            </a:r>
            <a:r>
              <a:rPr lang="es-CL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 realizar observaciones. Primero lo importante, y </a:t>
            </a: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luego se </a:t>
            </a:r>
            <a:r>
              <a:rPr lang="es-CL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revisa el resto.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s-CL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Revisores: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Deben hacer preguntas u observaciones puntuales... Recuerden que tienen poco tiempo para hacer esto.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CL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idem</a:t>
            </a: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Deben observar primero lo que es más importante; y luego se revisa el resto.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Observar cosas del artefacto inspeccionado sin herir a sus creadores.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Pedir la palabra, y hablar sólo cuando se le haya asignado.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 nos quedamos cortos de tiempo, </a:t>
            </a:r>
            <a:r>
              <a:rPr lang="es-CL" alt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revisores e </a:t>
            </a:r>
            <a:r>
              <a:rPr lang="es-CL" altLang="en-US" sz="2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lang="es-CL" altLang="en-US" sz="2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deberán entregar sus observaciones por escrito </a:t>
            </a: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 equipo de trabajo.</a:t>
            </a:r>
          </a:p>
        </p:txBody>
      </p:sp>
    </p:spTree>
  </p:cSld>
  <p:clrMapOvr>
    <a:masterClrMapping/>
  </p:clrMapOvr>
  <p:transition spd="slow" advTm="83632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061325" cy="10207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Ejecución de la Revisión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95288" y="1412875"/>
            <a:ext cx="8493125" cy="53292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es-CL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Registrador(es)</a:t>
            </a:r>
            <a:r>
              <a:rPr lang="es-CL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Debe registrar todas las observaciones, para luego generar lista de correcciones a realizar. 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 recomienda grabar la sesión.</a:t>
            </a:r>
          </a:p>
          <a:p>
            <a:pPr marL="396875" lvl="1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Usualmente el registrador es uno de los ingenieros de calidad.</a:t>
            </a:r>
          </a:p>
        </p:txBody>
      </p:sp>
    </p:spTree>
    <p:extLst>
      <p:ext uri="{BB962C8B-B14F-4D97-AF65-F5344CB8AC3E}">
        <p14:creationId xmlns:p14="http://schemas.microsoft.com/office/powerpoint/2010/main" val="3212792459"/>
      </p:ext>
    </p:extLst>
  </p:cSld>
  <p:clrMapOvr>
    <a:masterClrMapping/>
  </p:clrMapOvr>
  <p:transition spd="slow" advTm="8363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60350"/>
            <a:ext cx="7772400" cy="1041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Seguimiento de la Revisión</a:t>
            </a: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95288" y="1479550"/>
            <a:ext cx="8720137" cy="5156200"/>
          </a:xfrm>
        </p:spPr>
        <p:txBody>
          <a:bodyPr rtlCol="0">
            <a:normAutofit/>
          </a:bodyPr>
          <a:lstStyle/>
          <a:p>
            <a:pPr marL="91440" indent="-91440" fontAlgn="auto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s-CL" alt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Ingenieros de Calidad:</a:t>
            </a:r>
          </a:p>
          <a:p>
            <a:pPr marL="350838" indent="-3508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Deben reunirse con el registrador para generar el documento de revisión </a:t>
            </a:r>
            <a:r>
              <a:rPr lang="es-CL" alt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(tienen </a:t>
            </a:r>
            <a:r>
              <a:rPr lang="es-CL" altLang="en-US" sz="18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48hs para hacerlo</a:t>
            </a:r>
            <a:r>
              <a:rPr lang="es-CL" alt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s-CL" alt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0838" indent="-3508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documento de revisión </a:t>
            </a:r>
            <a:r>
              <a:rPr lang="es-CL" altLang="en-US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debe subirse a </a:t>
            </a:r>
            <a:r>
              <a:rPr lang="es-CL" altLang="en-US" u="sng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Ucursos</a:t>
            </a:r>
            <a:r>
              <a:rPr lang="es-CL" altLang="en-US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(hay un ejemplo).</a:t>
            </a:r>
          </a:p>
          <a:p>
            <a:pPr marL="350838" indent="-350838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documento debe indicar:</a:t>
            </a:r>
            <a:endParaRPr lang="es-CL" altLang="en-U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1195" lvl="3" indent="-3968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Identificación del proyecto.</a:t>
            </a:r>
          </a:p>
          <a:p>
            <a:pPr marL="671195" lvl="3" indent="-3968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Artefacto inspeccionado (incluir la versión), y la fecha de revisión</a:t>
            </a:r>
          </a:p>
          <a:p>
            <a:pPr marL="671195" lvl="3" indent="-3968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 </a:t>
            </a:r>
            <a:r>
              <a:rPr lang="es-CL" alt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l@s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n-US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ingenier@s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calidad participantes.</a:t>
            </a:r>
          </a:p>
          <a:p>
            <a:pPr marL="671195" lvl="3" indent="-396875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 de cosas a corregir/revisar: Indicar claramente qué corregir/revisar, y las soluciones sugeridas (si las hubo).</a:t>
            </a:r>
          </a:p>
        </p:txBody>
      </p:sp>
    </p:spTree>
  </p:cSld>
  <p:clrMapOvr>
    <a:masterClrMapping/>
  </p:clrMapOvr>
  <p:transition spd="slow" advTm="4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333375"/>
            <a:ext cx="7772400" cy="8699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Seguimiento de la Revisión</a:t>
            </a:r>
          </a:p>
        </p:txBody>
      </p:sp>
      <p:sp>
        <p:nvSpPr>
          <p:cNvPr id="43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9750" y="1557338"/>
            <a:ext cx="8604250" cy="5184775"/>
          </a:xfrm>
        </p:spPr>
        <p:txBody>
          <a:bodyPr rtlCol="0">
            <a:normAutofit/>
          </a:bodyPr>
          <a:lstStyle/>
          <a:p>
            <a:pPr marL="91440" indent="-91440" fontAlgn="auto">
              <a:lnSpc>
                <a:spcPct val="11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CL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Miembros de Equipo</a:t>
            </a:r>
            <a:r>
              <a:rPr lang="es-C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(después de la revisión):</a:t>
            </a:r>
            <a:r>
              <a:rPr lang="es-CL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L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1" fontAlgn="auto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revisarán las observaciones y se corregirá lo que corresponda.</a:t>
            </a:r>
          </a:p>
          <a:p>
            <a:pPr marL="274320" lvl="1" fontAlgn="auto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Estas correcciones serán revisadas durante la próxima inspección del artefacto (es decir, en la iteración II).</a:t>
            </a:r>
          </a:p>
          <a:p>
            <a:pPr marL="274320" lvl="1" fontAlgn="auto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endParaRPr lang="es-CL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fontAlgn="auto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r>
              <a:rPr lang="es-CL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</a:t>
            </a:r>
          </a:p>
          <a:p>
            <a:pPr marL="0" lvl="1" indent="0" fontAlgn="auto">
              <a:lnSpc>
                <a:spcPct val="110000"/>
              </a:lnSpc>
              <a:spcAft>
                <a:spcPts val="0"/>
              </a:spcAft>
              <a:buFontTx/>
              <a:buNone/>
              <a:defRPr/>
            </a:pPr>
            <a:r>
              <a:rPr lang="es-C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la revisiones siguen este mismo protocolo, así que asuman que esto es lo que hay que hacer en las revisiones sucesivas.</a:t>
            </a:r>
            <a:endParaRPr lang="es-CL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704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491537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Seguimiento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95288" y="1628775"/>
            <a:ext cx="8636000" cy="4781550"/>
          </a:xfrm>
        </p:spPr>
        <p:txBody>
          <a:bodyPr/>
          <a:lstStyle/>
          <a:p>
            <a:pPr>
              <a:spcBef>
                <a:spcPts val="2400"/>
              </a:spcBef>
              <a:spcAft>
                <a:spcPts val="1200"/>
              </a:spcAft>
              <a:buFont typeface="Wingdings" panose="05000000000000000000" pitchFamily="2" charset="2"/>
              <a:buNone/>
            </a:pPr>
            <a:r>
              <a:rPr lang="es-CL" alt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Luego de la Revisión </a:t>
            </a:r>
            <a:r>
              <a:rPr lang="es-CL" alt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Requisitos:</a:t>
            </a:r>
          </a:p>
          <a:p>
            <a:pPr marL="342900" lvl="1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L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</a:t>
            </a:r>
            <a:r>
              <a:rPr lang="es-CL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semana siguiente a la revisión de requisitos, el jefe/</a:t>
            </a:r>
            <a:r>
              <a:rPr lang="es-CL" altLang="en-U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</a:t>
            </a: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proyecto debe entregar al profesor </a:t>
            </a:r>
            <a:r>
              <a:rPr lang="es-CL" altLang="en-US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documento de requisitos, que muestre el acuerdo</a:t>
            </a: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 que llegó el equipo con el cliente. </a:t>
            </a:r>
          </a:p>
          <a:p>
            <a:pPr marL="342900" lvl="1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acuerdo se envía por email con copia al cliente.</a:t>
            </a:r>
          </a:p>
          <a:p>
            <a:pPr marL="342900" lvl="1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CL" alt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acuerdo debe especificar claramente lo que el equipo hará para las iteraciones I y II.</a:t>
            </a:r>
          </a:p>
        </p:txBody>
      </p:sp>
    </p:spTree>
  </p:cSld>
  <p:clrMapOvr>
    <a:masterClrMapping/>
  </p:clrMapOvr>
  <p:transition spd="slow" advTm="862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078787" cy="1657350"/>
          </a:xfrm>
        </p:spPr>
        <p:txBody>
          <a:bodyPr/>
          <a:lstStyle/>
          <a:p>
            <a:r>
              <a:rPr lang="es-CL" dirty="0" smtClean="0">
                <a:latin typeface="Arial" charset="0"/>
                <a:cs typeface="Arial" charset="0"/>
              </a:rPr>
              <a:t>Tipos de </a:t>
            </a:r>
            <a:r>
              <a:rPr lang="es-CL" dirty="0" err="1" smtClean="0">
                <a:latin typeface="Arial" charset="0"/>
                <a:cs typeface="Arial" charset="0"/>
              </a:rPr>
              <a:t>RTFs</a:t>
            </a:r>
            <a:r>
              <a:rPr lang="es-CL" dirty="0" smtClean="0">
                <a:latin typeface="Arial" charset="0"/>
                <a:cs typeface="Arial" charset="0"/>
              </a:rPr>
              <a:t> </a:t>
            </a:r>
            <a:r>
              <a:rPr lang="es-CL" sz="4000" dirty="0" smtClean="0">
                <a:latin typeface="Arial" charset="0"/>
                <a:cs typeface="Arial" charset="0"/>
              </a:rPr>
              <a:t>(Revisiones Técnicas Formales)</a:t>
            </a:r>
          </a:p>
        </p:txBody>
      </p:sp>
      <p:sp>
        <p:nvSpPr>
          <p:cNvPr id="266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576" y="2204863"/>
            <a:ext cx="8245549" cy="4224511"/>
          </a:xfrm>
        </p:spPr>
        <p:txBody>
          <a:bodyPr/>
          <a:lstStyle/>
          <a:p>
            <a:pPr marL="288925" indent="-288925">
              <a:lnSpc>
                <a:spcPct val="16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charset="0"/>
                <a:cs typeface="Arial" charset="0"/>
              </a:rPr>
              <a:t>Revisiones (entre pares)</a:t>
            </a:r>
          </a:p>
          <a:p>
            <a:pPr marL="288925" indent="-288925">
              <a:lnSpc>
                <a:spcPct val="16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charset="0"/>
                <a:cs typeface="Arial" charset="0"/>
              </a:rPr>
              <a:t>Auditorías</a:t>
            </a:r>
          </a:p>
          <a:p>
            <a:pPr marL="288925" indent="-288925">
              <a:lnSpc>
                <a:spcPct val="16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charset="0"/>
                <a:cs typeface="Arial" charset="0"/>
              </a:rPr>
              <a:t>Caminatas (</a:t>
            </a:r>
            <a:r>
              <a:rPr lang="es-CL" dirty="0" err="1">
                <a:latin typeface="Arial" charset="0"/>
                <a:cs typeface="Arial" charset="0"/>
              </a:rPr>
              <a:t>w</a:t>
            </a:r>
            <a:r>
              <a:rPr lang="es-CL" dirty="0" err="1" smtClean="0">
                <a:latin typeface="Arial" charset="0"/>
                <a:cs typeface="Arial" charset="0"/>
              </a:rPr>
              <a:t>alkthroughs</a:t>
            </a:r>
            <a:r>
              <a:rPr lang="es-CL" dirty="0" smtClean="0">
                <a:latin typeface="Arial" charset="0"/>
                <a:cs typeface="Arial" charset="0"/>
              </a:rPr>
              <a:t>)</a:t>
            </a:r>
          </a:p>
          <a:p>
            <a:pPr marL="288925" indent="-288925">
              <a:lnSpc>
                <a:spcPct val="160000"/>
              </a:lnSpc>
              <a:spcBef>
                <a:spcPts val="18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CL" dirty="0" smtClean="0">
                <a:latin typeface="Arial" charset="0"/>
                <a:cs typeface="Arial" charset="0"/>
              </a:rPr>
              <a:t>Inspecciones</a:t>
            </a: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/>
          </p:nvPr>
        </p:nvGraphicFramePr>
        <p:xfrm>
          <a:off x="5118446" y="3562693"/>
          <a:ext cx="4006082" cy="3225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Bitmap Image" r:id="rId4" imgW="2705040" imgH="2178000" progId="PBrush">
                  <p:embed/>
                </p:oleObj>
              </mc:Choice>
              <mc:Fallback>
                <p:oleObj name="Bitmap Image" r:id="rId4" imgW="2705040" imgH="2178000" progId="PBrush">
                  <p:embed/>
                  <p:pic>
                    <p:nvPicPr>
                      <p:cNvPr id="2" name="Objeto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18446" y="3562693"/>
                        <a:ext cx="4006082" cy="32255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02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772400" cy="976313"/>
          </a:xfrm>
        </p:spPr>
        <p:txBody>
          <a:bodyPr/>
          <a:lstStyle/>
          <a:p>
            <a:r>
              <a:rPr lang="es-CL" dirty="0" smtClean="0">
                <a:latin typeface="Arial" charset="0"/>
                <a:cs typeface="Arial" charset="0"/>
              </a:rPr>
              <a:t>Revisiones entre pares</a:t>
            </a:r>
          </a:p>
        </p:txBody>
      </p:sp>
      <p:sp>
        <p:nvSpPr>
          <p:cNvPr id="27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9552" y="1772816"/>
            <a:ext cx="8569523" cy="508518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tabLst>
                <a:tab pos="444500" algn="l"/>
              </a:tabLst>
            </a:pPr>
            <a:r>
              <a:rPr lang="es-CL" sz="2800" dirty="0" smtClean="0">
                <a:latin typeface="Arial" charset="0"/>
                <a:cs typeface="Arial" charset="0"/>
              </a:rPr>
              <a:t>Es una actividad informal, y </a:t>
            </a:r>
            <a:r>
              <a:rPr lang="es-CL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está usualmente orientada a revisar el </a:t>
            </a:r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código fuente</a:t>
            </a:r>
            <a:r>
              <a:rPr lang="es-CL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tabLst>
                <a:tab pos="444500" algn="l"/>
              </a:tabLst>
            </a:pPr>
            <a:r>
              <a:rPr lang="es-CL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Su objetivo es detectar errores o problemas de lógica y de programación en forma temprana.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tabLst>
                <a:tab pos="444500" algn="l"/>
              </a:tabLst>
            </a:pPr>
            <a:r>
              <a:rPr lang="es-CL" sz="2800" dirty="0" smtClean="0">
                <a:latin typeface="Arial" charset="0"/>
                <a:cs typeface="Arial" charset="0"/>
              </a:rPr>
              <a:t>Aspectos a Revisar: </a:t>
            </a:r>
            <a:r>
              <a:rPr lang="es-CL" sz="2000" dirty="0" err="1" smtClean="0">
                <a:latin typeface="Arial" charset="0"/>
                <a:cs typeface="Arial" charset="0"/>
              </a:rPr>
              <a:t>correctitud</a:t>
            </a:r>
            <a:r>
              <a:rPr lang="es-CL" sz="2000" dirty="0" smtClean="0">
                <a:latin typeface="Arial" charset="0"/>
                <a:cs typeface="Arial" charset="0"/>
              </a:rPr>
              <a:t> de funciones, variables en desuso, funciones omitidas, práctica de </a:t>
            </a:r>
            <a:r>
              <a:rPr lang="es-CL" sz="2000" dirty="0">
                <a:latin typeface="Arial" charset="0"/>
                <a:cs typeface="Arial" charset="0"/>
              </a:rPr>
              <a:t>p</a:t>
            </a:r>
            <a:r>
              <a:rPr lang="es-CL" sz="2000" dirty="0" smtClean="0">
                <a:latin typeface="Arial" charset="0"/>
                <a:cs typeface="Arial" charset="0"/>
              </a:rPr>
              <a:t>rogramación pobres, redundancia de código, adhesión al estándar de escritura de código escogido.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tabLst>
                <a:tab pos="444500" algn="l"/>
              </a:tabLst>
            </a:pPr>
            <a:r>
              <a:rPr lang="es-CL" sz="2400" dirty="0" smtClean="0">
                <a:latin typeface="Arial" charset="0"/>
                <a:cs typeface="Arial" charset="0"/>
              </a:rPr>
              <a:t>Límite de Tiempo: </a:t>
            </a:r>
            <a:r>
              <a:rPr lang="es-CL" sz="24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60 min. (por sesión)</a:t>
            </a:r>
          </a:p>
        </p:txBody>
      </p:sp>
    </p:spTree>
    <p:extLst>
      <p:ext uri="{BB962C8B-B14F-4D97-AF65-F5344CB8AC3E}">
        <p14:creationId xmlns:p14="http://schemas.microsoft.com/office/powerpoint/2010/main" val="28218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548680"/>
            <a:ext cx="8060432" cy="847725"/>
          </a:xfrm>
        </p:spPr>
        <p:txBody>
          <a:bodyPr/>
          <a:lstStyle/>
          <a:p>
            <a:r>
              <a:rPr lang="es-CL" dirty="0" smtClean="0">
                <a:latin typeface="Arial" charset="0"/>
                <a:cs typeface="Arial" charset="0"/>
              </a:rPr>
              <a:t>Auditorías</a:t>
            </a:r>
          </a:p>
        </p:txBody>
      </p:sp>
      <p:sp>
        <p:nvSpPr>
          <p:cNvPr id="286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3548" y="1655604"/>
            <a:ext cx="8676456" cy="532832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sz="2800" dirty="0" smtClean="0">
                <a:latin typeface="Arial" charset="0"/>
                <a:cs typeface="Arial" charset="0"/>
              </a:rPr>
              <a:t>Su objetivo es </a:t>
            </a:r>
            <a:r>
              <a:rPr lang="es-CL" sz="2800" dirty="0" err="1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checkear</a:t>
            </a:r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(verificar) el cumplimiento </a:t>
            </a:r>
            <a:r>
              <a:rPr lang="es-CL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 algo </a:t>
            </a:r>
            <a:r>
              <a:rPr lang="es-CL" sz="2800" dirty="0" smtClean="0">
                <a:latin typeface="Arial" charset="0"/>
                <a:cs typeface="Arial" charset="0"/>
              </a:rPr>
              <a:t>concreto:</a:t>
            </a:r>
          </a:p>
          <a:p>
            <a:pPr marL="404813" lvl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s-CL" sz="2400" dirty="0" smtClean="0">
                <a:latin typeface="Arial" charset="0"/>
                <a:cs typeface="Arial" charset="0"/>
              </a:rPr>
              <a:t>Evaluar el nivel de conformidad con estándares, planes, requisitos, etc.</a:t>
            </a:r>
          </a:p>
          <a:p>
            <a:pPr marL="404813" lvl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s-CL" sz="2400" dirty="0" smtClean="0">
                <a:latin typeface="Arial" charset="0"/>
                <a:cs typeface="Arial" charset="0"/>
              </a:rPr>
              <a:t>Controlar que se han hecho los cambios programados.</a:t>
            </a:r>
          </a:p>
          <a:p>
            <a:pPr marL="404813" lvl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-"/>
            </a:pPr>
            <a:r>
              <a:rPr lang="es-CL" sz="2400" dirty="0" smtClean="0">
                <a:latin typeface="Arial" charset="0"/>
                <a:cs typeface="Arial" charset="0"/>
              </a:rPr>
              <a:t>Controlar que el código adhiere al diseño, etc.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El </a:t>
            </a:r>
            <a:r>
              <a:rPr lang="es-CL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auditor</a:t>
            </a:r>
            <a:r>
              <a:rPr lang="es-CL" sz="2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es el responsable de velar por el proceso de auditoría, y las acciones derivadas de ésta</a:t>
            </a:r>
            <a:r>
              <a:rPr lang="es-CL" sz="2800" dirty="0" smtClean="0">
                <a:latin typeface="Arial" charset="0"/>
                <a:cs typeface="Arial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es-CL" sz="2800" dirty="0" smtClean="0">
                <a:latin typeface="Arial" charset="0"/>
                <a:cs typeface="Arial" charset="0"/>
              </a:rPr>
              <a:t>Límite de Tiempo: 60 minutos</a:t>
            </a:r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cs typeface="Arial" charset="0"/>
              </a:rPr>
              <a:t> (por sesión)</a:t>
            </a:r>
          </a:p>
        </p:txBody>
      </p:sp>
      <p:pic>
        <p:nvPicPr>
          <p:cNvPr id="2050" name="Picture 2" descr="The Role of Software Inspection in Improving Processes and Eliminating  Defects - isixsigma.co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41" y="434"/>
            <a:ext cx="2766859" cy="1556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87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467" y="404664"/>
            <a:ext cx="8078787" cy="1152128"/>
          </a:xfrm>
        </p:spPr>
        <p:txBody>
          <a:bodyPr/>
          <a:lstStyle/>
          <a:p>
            <a:r>
              <a:rPr lang="es-CL" dirty="0">
                <a:latin typeface="Arial" charset="0"/>
                <a:cs typeface="Arial" charset="0"/>
              </a:rPr>
              <a:t>Caminatas </a:t>
            </a:r>
            <a:r>
              <a:rPr lang="es-CL" sz="3200" dirty="0">
                <a:latin typeface="Arial" charset="0"/>
                <a:cs typeface="Arial" charset="0"/>
              </a:rPr>
              <a:t>(</a:t>
            </a:r>
            <a:r>
              <a:rPr lang="es-CL" sz="3200" dirty="0" err="1">
                <a:latin typeface="Arial" charset="0"/>
                <a:cs typeface="Arial" charset="0"/>
              </a:rPr>
              <a:t>Walkthrough</a:t>
            </a:r>
            <a:r>
              <a:rPr lang="es-CL" sz="3200" dirty="0">
                <a:latin typeface="Arial" charset="0"/>
                <a:cs typeface="Arial" charset="0"/>
              </a:rPr>
              <a:t>)</a:t>
            </a:r>
            <a:endParaRPr lang="es-CL" dirty="0" smtClean="0">
              <a:latin typeface="Arial" charset="0"/>
              <a:cs typeface="Arial" charset="0"/>
            </a:endParaRPr>
          </a:p>
        </p:txBody>
      </p:sp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67544" y="1916832"/>
            <a:ext cx="6840760" cy="4726856"/>
          </a:xfrm>
        </p:spPr>
        <p:txBody>
          <a:bodyPr/>
          <a:lstStyle/>
          <a:p>
            <a:pPr marL="0" indent="0">
              <a:spcBef>
                <a:spcPts val="3000"/>
              </a:spcBef>
              <a:spcAft>
                <a:spcPts val="1800"/>
              </a:spcAft>
              <a:buFont typeface="Wingdings" pitchFamily="2" charset="2"/>
              <a:buNone/>
              <a:defRPr/>
            </a:pPr>
            <a:r>
              <a:rPr lang="es-CL" sz="2800" dirty="0" smtClean="0">
                <a:latin typeface="Arial" pitchFamily="34" charset="0"/>
                <a:cs typeface="Arial" pitchFamily="34" charset="0"/>
              </a:rPr>
              <a:t>Es una actividad formal, y se usa para </a:t>
            </a:r>
            <a:r>
              <a:rPr lang="es-CL" sz="2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estimar la calidad del código fuente.</a:t>
            </a:r>
            <a:endParaRPr lang="es-CL" sz="2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1800"/>
              </a:spcBef>
              <a:spcAft>
                <a:spcPts val="1800"/>
              </a:spcAft>
              <a:buFont typeface="Wingdings" pitchFamily="2" charset="2"/>
              <a:buNone/>
              <a:defRPr/>
            </a:pPr>
            <a:r>
              <a:rPr lang="es-CL" sz="2800" dirty="0" smtClean="0">
                <a:latin typeface="Arial" pitchFamily="34" charset="0"/>
                <a:cs typeface="Arial" pitchFamily="34" charset="0"/>
              </a:rPr>
              <a:t>Involucra </a:t>
            </a:r>
            <a:r>
              <a:rPr lang="es-CL" sz="2800" dirty="0">
                <a:latin typeface="Arial" pitchFamily="34" charset="0"/>
                <a:cs typeface="Arial" pitchFamily="34" charset="0"/>
              </a:rPr>
              <a:t>tres </a:t>
            </a:r>
            <a:r>
              <a:rPr lang="es-CL" sz="2800" dirty="0" smtClean="0">
                <a:latin typeface="Arial" pitchFamily="34" charset="0"/>
                <a:cs typeface="Arial" pitchFamily="34" charset="0"/>
              </a:rPr>
              <a:t>etapas:</a:t>
            </a:r>
            <a:endParaRPr lang="es-CL" sz="2800" dirty="0">
              <a:latin typeface="Arial" pitchFamily="34" charset="0"/>
              <a:cs typeface="Arial" pitchFamily="34" charset="0"/>
            </a:endParaRPr>
          </a:p>
          <a:p>
            <a:pPr marL="744538" indent="-457200">
              <a:spcBef>
                <a:spcPts val="300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s-CL" sz="2600" dirty="0">
                <a:latin typeface="Arial" pitchFamily="34" charset="0"/>
                <a:cs typeface="Arial" pitchFamily="34" charset="0"/>
              </a:rPr>
              <a:t>Planificación </a:t>
            </a:r>
            <a:r>
              <a:rPr lang="es-CL" sz="2000" dirty="0">
                <a:latin typeface="Arial" pitchFamily="34" charset="0"/>
                <a:cs typeface="Arial" pitchFamily="34" charset="0"/>
              </a:rPr>
              <a:t>(preparación)</a:t>
            </a:r>
          </a:p>
          <a:p>
            <a:pPr marL="744538" indent="-457200">
              <a:spcBef>
                <a:spcPts val="300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s-CL" sz="2600" dirty="0">
                <a:latin typeface="Arial" pitchFamily="34" charset="0"/>
                <a:cs typeface="Arial" pitchFamily="34" charset="0"/>
              </a:rPr>
              <a:t>Ejecución </a:t>
            </a:r>
            <a:r>
              <a:rPr lang="es-CL" sz="2000" dirty="0">
                <a:latin typeface="Arial" pitchFamily="34" charset="0"/>
                <a:cs typeface="Arial" pitchFamily="34" charset="0"/>
              </a:rPr>
              <a:t>(revisión)</a:t>
            </a:r>
          </a:p>
          <a:p>
            <a:pPr marL="744538" indent="-457200">
              <a:spcBef>
                <a:spcPts val="300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s-CL" sz="2600" dirty="0">
                <a:latin typeface="Arial" pitchFamily="34" charset="0"/>
                <a:cs typeface="Arial" pitchFamily="34" charset="0"/>
              </a:rPr>
              <a:t>Seguimiento </a:t>
            </a:r>
            <a:r>
              <a:rPr lang="es-CL" sz="2000" dirty="0">
                <a:latin typeface="Arial" pitchFamily="34" charset="0"/>
                <a:cs typeface="Arial" pitchFamily="34" charset="0"/>
              </a:rPr>
              <a:t>(post-revisión)</a:t>
            </a:r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6389" y="2996953"/>
            <a:ext cx="3547612" cy="3861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9175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8" y="116632"/>
            <a:ext cx="8078787" cy="16573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Inspecciones</a:t>
            </a: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alt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de Artefactos de Software</a:t>
            </a:r>
          </a:p>
        </p:txBody>
      </p:sp>
      <p:sp>
        <p:nvSpPr>
          <p:cNvPr id="71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11560" y="1844824"/>
            <a:ext cx="7960145" cy="4824535"/>
          </a:xfrm>
        </p:spPr>
        <p:txBody>
          <a:bodyPr rtlCol="0">
            <a:noAutofit/>
          </a:bodyPr>
          <a:lstStyle/>
          <a:p>
            <a:pPr marL="91440" indent="-91440" fontAlgn="auto">
              <a:lnSpc>
                <a:spcPct val="160000"/>
              </a:lnSpc>
              <a:spcAft>
                <a:spcPts val="0"/>
              </a:spcAft>
              <a:buFontTx/>
              <a:buNone/>
              <a:defRPr/>
            </a:pPr>
            <a:r>
              <a:rPr lang="es-C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 es lo que </a:t>
            </a:r>
            <a:r>
              <a:rPr lang="es-C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usamos </a:t>
            </a:r>
            <a:r>
              <a:rPr lang="es-C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curso.</a:t>
            </a:r>
          </a:p>
          <a:p>
            <a:pPr marL="91440" indent="-91440" fontAlgn="auto">
              <a:lnSpc>
                <a:spcPct val="160000"/>
              </a:lnSpc>
              <a:spcAft>
                <a:spcPts val="0"/>
              </a:spcAft>
              <a:buFontTx/>
              <a:buNone/>
              <a:defRPr/>
            </a:pPr>
            <a:r>
              <a:rPr lang="es-CL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Adhiere a las etapas de una caminata: </a:t>
            </a:r>
          </a:p>
          <a:p>
            <a:pPr marL="627063" indent="-457200" fontAlgn="auto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s-CL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Preparación </a:t>
            </a:r>
            <a:r>
              <a:rPr lang="es-C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</a:t>
            </a:r>
            <a:r>
              <a:rPr lang="es-CL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inspección 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(planificación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C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627063" indent="-457200" fontAlgn="auto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s-C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</a:t>
            </a:r>
            <a:r>
              <a:rPr lang="es-CL" sz="2000" dirty="0" smtClean="0">
                <a:latin typeface="Arial" pitchFamily="34" charset="0"/>
                <a:cs typeface="Arial" pitchFamily="34" charset="0"/>
              </a:rPr>
              <a:t>(revisión)</a:t>
            </a:r>
            <a:endParaRPr lang="es-CL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7063" indent="-457200" fontAlgn="auto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s-C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Seguimiento </a:t>
            </a:r>
            <a:r>
              <a:rPr lang="es-CL" sz="2000" dirty="0">
                <a:latin typeface="Arial" pitchFamily="34" charset="0"/>
                <a:cs typeface="Arial" pitchFamily="34" charset="0"/>
              </a:rPr>
              <a:t>(post-revisión)</a:t>
            </a:r>
          </a:p>
          <a:p>
            <a:pPr marL="627063" indent="-457200" fontAlgn="auto">
              <a:lnSpc>
                <a:spcPct val="16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es-CL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3436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80151" cy="885825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Preparación: Responsabilidades</a:t>
            </a:r>
          </a:p>
        </p:txBody>
      </p:sp>
      <p:sp>
        <p:nvSpPr>
          <p:cNvPr id="450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9552" y="1074465"/>
            <a:ext cx="8375848" cy="5882927"/>
          </a:xfrm>
        </p:spPr>
        <p:txBody>
          <a:bodyPr rtlCol="0">
            <a:normAutofit/>
          </a:bodyPr>
          <a:lstStyle/>
          <a:p>
            <a:pPr marL="91440" indent="-9144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s-CL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Miembros del </a:t>
            </a:r>
            <a:r>
              <a:rPr lang="es-CL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Equipo Desarrollador:</a:t>
            </a:r>
            <a:endParaRPr lang="es-CL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-27305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Generar y revisar los artefactos 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inspeccionar (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prototipos, documentos, 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pPr lvl="1" indent="-27305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Subir el artefacto a </a:t>
            </a:r>
            <a:r>
              <a:rPr lang="es-CL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UCursos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(en el caso de la fase de Concepción de la Solución), o a </a:t>
            </a:r>
            <a:r>
              <a:rPr lang="es-CL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MainReq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(según corresponda) 24 </a:t>
            </a:r>
            <a:r>
              <a:rPr lang="es-CL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antes de la </a:t>
            </a:r>
            <a:r>
              <a:rPr lang="es-CL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rev.</a:t>
            </a:r>
            <a:endParaRPr lang="es-CL" sz="2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s-CL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Moderador </a:t>
            </a:r>
            <a:r>
              <a:rPr lang="es-CL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(profesor y/o auxiliares)</a:t>
            </a:r>
            <a:r>
              <a:rPr lang="es-CL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 indent="-27305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 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entender el 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artefacto a inspeccionar (si va 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realizar 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observaciones).</a:t>
            </a:r>
            <a:endParaRPr lang="es-CL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indent="-9144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Tx/>
              <a:buNone/>
              <a:defRPr/>
            </a:pPr>
            <a:r>
              <a:rPr lang="es-CL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Revisores:</a:t>
            </a:r>
          </a:p>
          <a:p>
            <a:pPr lvl="1" indent="-27305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 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entender el 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artefacto </a:t>
            </a:r>
            <a:r>
              <a:rPr lang="es-CL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se va a revisar, antes de dicha actividad. Todos los miembros del proyecto expositor, son 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revisores especialmente </a:t>
            </a:r>
            <a:r>
              <a:rPr lang="es-CL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l@s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L" sz="2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ingenier@s</a:t>
            </a:r>
            <a:r>
              <a:rPr lang="es-CL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calidad.</a:t>
            </a:r>
            <a:endParaRPr lang="es-CL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3538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4" y="188913"/>
            <a:ext cx="8447086" cy="11033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Preparación: Protocolo a seguir</a:t>
            </a: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68313" y="1412875"/>
            <a:ext cx="8447087" cy="5445125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ts val="2400"/>
              </a:spcBef>
              <a:buFont typeface="Wingdings" panose="05000000000000000000" pitchFamily="2" charset="2"/>
              <a:buNone/>
            </a:pPr>
            <a:r>
              <a:rPr lang="es-CL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caso de la </a:t>
            </a:r>
            <a:r>
              <a:rPr lang="es-CL" altLang="en-US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Rev. de Requisitos, Diseño, etc.</a:t>
            </a:r>
            <a:r>
              <a:rPr lang="es-CL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>
              <a:lnSpc>
                <a:spcPct val="95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Ingresar toda la información de los Requisitos en </a:t>
            </a:r>
            <a:r>
              <a:rPr lang="es-CL" altLang="en-US" sz="2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MainReq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altLang="en-US" sz="2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menos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24hs antes de la revisión.</a:t>
            </a:r>
          </a:p>
          <a:p>
            <a:pPr marL="457200" lvl="1">
              <a:lnSpc>
                <a:spcPct val="95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que no está en </a:t>
            </a:r>
            <a:r>
              <a:rPr lang="es-CL" altLang="en-US" sz="20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MainReq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L" altLang="en-US" sz="2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está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lvl="1">
              <a:lnSpc>
                <a:spcPct val="95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Preparar una presentación de 15 minutos, abordando los aspectos más importantes.</a:t>
            </a:r>
          </a:p>
          <a:p>
            <a:pPr marL="457200" lvl="1">
              <a:lnSpc>
                <a:spcPct val="95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Indicar CLARAMENTE qué se va a hacer para la Iteración I y II. Esto DEBE ESTAR ACORDADO con el cliente.</a:t>
            </a:r>
          </a:p>
          <a:p>
            <a:pPr marL="457200" lvl="1">
              <a:lnSpc>
                <a:spcPct val="95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que más importa son </a:t>
            </a:r>
            <a:r>
              <a:rPr lang="es-CL" altLang="en-US" sz="2000" b="1" i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requisitos </a:t>
            </a:r>
            <a:r>
              <a:rPr lang="es-CL" altLang="en-US" sz="2000" b="1" i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(los del </a:t>
            </a:r>
            <a:r>
              <a:rPr lang="es-CL" altLang="en-US" sz="2000" b="1" i="1" u="sng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MVP</a:t>
            </a:r>
            <a:r>
              <a:rPr lang="es-CL" altLang="en-US" sz="2000" b="1" i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CL" altLang="en-US" sz="2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CL" altLang="en-US" sz="2000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>
              <a:lnSpc>
                <a:spcPct val="95000"/>
              </a:lnSpc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Alguien del equipo tiene que actuar como </a:t>
            </a:r>
            <a:r>
              <a:rPr lang="es-CL" altLang="en-US" sz="20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registrador</a:t>
            </a:r>
            <a:r>
              <a:rPr lang="es-CL" alt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durante la revisión (que grabe o tome nota de las observaciones que se hagan).</a:t>
            </a:r>
          </a:p>
        </p:txBody>
      </p:sp>
    </p:spTree>
  </p:cSld>
  <p:clrMapOvr>
    <a:masterClrMapping/>
  </p:clrMapOvr>
  <p:transition spd="slow" advTm="1082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68313" y="557807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CL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Preparación: Filtro inicial</a:t>
            </a:r>
          </a:p>
        </p:txBody>
      </p:sp>
      <p:sp>
        <p:nvSpPr>
          <p:cNvPr id="7171" name="Rectangle 1027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468313" y="1700807"/>
            <a:ext cx="8675687" cy="4792067"/>
          </a:xfrm>
        </p:spPr>
        <p:txBody>
          <a:bodyPr rtlCol="0">
            <a:normAutofit/>
          </a:bodyPr>
          <a:lstStyle/>
          <a:p>
            <a:pPr marL="609600" indent="-609600" fontAlgn="auto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r>
              <a:rPr lang="es-CL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Ingenieros de Calidad </a:t>
            </a:r>
            <a:r>
              <a:rPr lang="es-CL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(siempre deben):</a:t>
            </a:r>
          </a:p>
          <a:p>
            <a:pPr marL="457200" indent="-411163" fontAlgn="auto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Determinar si el artefacto a inspeccionar está listo para ser inspeccionado. No hacer perder el tiempo a los revisores, revisando artefactos con deficiencias evidentes.</a:t>
            </a:r>
          </a:p>
          <a:p>
            <a:pPr marL="457200" indent="-411163" fontAlgn="auto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Generar una lista de cosas a arreglar (si las hubiere).</a:t>
            </a:r>
          </a:p>
          <a:p>
            <a:pPr marL="457200" indent="-411163" fontAlgn="auto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s-CL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Tratar de hacer sus observaciones al equipo antes de la revisión, cosa de llegar a la revisión con las cosas arregladas.</a:t>
            </a:r>
          </a:p>
          <a:p>
            <a:pPr marL="609600" indent="-609600" fontAlgn="auto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es-CL" altLang="en-US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4665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tropolitana">
  <a:themeElements>
    <a:clrScheme name="Metropolitana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politana">
    <a:dk1>
      <a:sysClr val="windowText" lastClr="000000"/>
    </a:dk1>
    <a:lt1>
      <a:sysClr val="window" lastClr="FFFFFF"/>
    </a:lt1>
    <a:dk2>
      <a:srgbClr val="162F33"/>
    </a:dk2>
    <a:lt2>
      <a:srgbClr val="EAF0E0"/>
    </a:lt2>
    <a:accent1>
      <a:srgbClr val="50B4C8"/>
    </a:accent1>
    <a:accent2>
      <a:srgbClr val="A8B97F"/>
    </a:accent2>
    <a:accent3>
      <a:srgbClr val="9B9256"/>
    </a:accent3>
    <a:accent4>
      <a:srgbClr val="657689"/>
    </a:accent4>
    <a:accent5>
      <a:srgbClr val="7A855D"/>
    </a:accent5>
    <a:accent6>
      <a:srgbClr val="84AC9D"/>
    </a:accent6>
    <a:hlink>
      <a:srgbClr val="2370CD"/>
    </a:hlink>
    <a:folHlink>
      <a:srgbClr val="87758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Metropolitano</Template>
  <TotalTime>2684</TotalTime>
  <Words>1039</Words>
  <Application>Microsoft Office PowerPoint</Application>
  <PresentationFormat>Presentación en pantalla (4:3)</PresentationFormat>
  <Paragraphs>100</Paragraphs>
  <Slides>15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Times New Roman</vt:lpstr>
      <vt:lpstr>Wingdings</vt:lpstr>
      <vt:lpstr>Metropolitana</vt:lpstr>
      <vt:lpstr>Bitmap Image</vt:lpstr>
      <vt:lpstr>Revisiones de Software: Fase de Concepción / Análisis / etc… (es lo mismo para todas las revisiones)</vt:lpstr>
      <vt:lpstr>Tipos de RTFs (Revisiones Técnicas Formales)</vt:lpstr>
      <vt:lpstr>Revisiones entre pares</vt:lpstr>
      <vt:lpstr>Auditorías</vt:lpstr>
      <vt:lpstr>Caminatas (Walkthrough)</vt:lpstr>
      <vt:lpstr>Inspecciones de Artefactos de Software</vt:lpstr>
      <vt:lpstr>Preparación: Responsabilidades</vt:lpstr>
      <vt:lpstr>Preparación: Protocolo a seguir</vt:lpstr>
      <vt:lpstr>Preparación: Filtro inicial</vt:lpstr>
      <vt:lpstr>Ejecución de  la Inspección</vt:lpstr>
      <vt:lpstr>Ejecución de la Revisión</vt:lpstr>
      <vt:lpstr>Ejecución de la Revisión</vt:lpstr>
      <vt:lpstr>Seguimiento de la Revisión</vt:lpstr>
      <vt:lpstr>Seguimiento de la Revisión</vt:lpstr>
      <vt:lpstr>Seguimiento</vt:lpstr>
    </vt:vector>
  </TitlesOfParts>
  <Company>PUC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Ingeniería de Software</dc:title>
  <dc:creator>Sergio Ochoa</dc:creator>
  <cp:lastModifiedBy>S.Ochoa</cp:lastModifiedBy>
  <cp:revision>406</cp:revision>
  <dcterms:created xsi:type="dcterms:W3CDTF">2000-04-11T13:26:24Z</dcterms:created>
  <dcterms:modified xsi:type="dcterms:W3CDTF">2024-10-03T11:16:28Z</dcterms:modified>
</cp:coreProperties>
</file>