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5"/>
  </p:notesMasterIdLst>
  <p:handoutMasterIdLst>
    <p:handoutMasterId r:id="rId36"/>
  </p:handoutMasterIdLst>
  <p:sldIdLst>
    <p:sldId id="1226" r:id="rId2"/>
    <p:sldId id="1441" r:id="rId3"/>
    <p:sldId id="1437" r:id="rId4"/>
    <p:sldId id="1438" r:id="rId5"/>
    <p:sldId id="1439" r:id="rId6"/>
    <p:sldId id="1407" r:id="rId7"/>
    <p:sldId id="1406" r:id="rId8"/>
    <p:sldId id="1408" r:id="rId9"/>
    <p:sldId id="1429" r:id="rId10"/>
    <p:sldId id="1409" r:id="rId11"/>
    <p:sldId id="1410" r:id="rId12"/>
    <p:sldId id="1428" r:id="rId13"/>
    <p:sldId id="1424" r:id="rId14"/>
    <p:sldId id="1430" r:id="rId15"/>
    <p:sldId id="1440" r:id="rId16"/>
    <p:sldId id="1425" r:id="rId17"/>
    <p:sldId id="1411" r:id="rId18"/>
    <p:sldId id="1413" r:id="rId19"/>
    <p:sldId id="1414" r:id="rId20"/>
    <p:sldId id="1415" r:id="rId21"/>
    <p:sldId id="1416" r:id="rId22"/>
    <p:sldId id="1417" r:id="rId23"/>
    <p:sldId id="1418" r:id="rId24"/>
    <p:sldId id="1419" r:id="rId25"/>
    <p:sldId id="1420" r:id="rId26"/>
    <p:sldId id="1422" r:id="rId27"/>
    <p:sldId id="1423" r:id="rId28"/>
    <p:sldId id="1431" r:id="rId29"/>
    <p:sldId id="1432" r:id="rId30"/>
    <p:sldId id="1433" r:id="rId31"/>
    <p:sldId id="1434" r:id="rId32"/>
    <p:sldId id="1435" r:id="rId33"/>
    <p:sldId id="1436" r:id="rId34"/>
  </p:sldIdLst>
  <p:sldSz cx="9144000" cy="6858000" type="screen4x3"/>
  <p:notesSz cx="68580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FB49"/>
    <a:srgbClr val="2DF34E"/>
    <a:srgbClr val="FFFFCC"/>
    <a:srgbClr val="FF6600"/>
    <a:srgbClr val="CC9900"/>
    <a:srgbClr val="FFCC00"/>
    <a:srgbClr val="99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701" autoAdjust="0"/>
  </p:normalViewPr>
  <p:slideViewPr>
    <p:cSldViewPr>
      <p:cViewPr varScale="1">
        <p:scale>
          <a:sx n="65" d="100"/>
          <a:sy n="65" d="100"/>
        </p:scale>
        <p:origin x="306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980"/>
    </p:cViewPr>
  </p:sorterViewPr>
  <p:notesViewPr>
    <p:cSldViewPr>
      <p:cViewPr>
        <p:scale>
          <a:sx n="100" d="100"/>
          <a:sy n="100" d="100"/>
        </p:scale>
        <p:origin x="-1548" y="-72"/>
      </p:cViewPr>
      <p:guideLst>
        <p:guide orient="horz" pos="2928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33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33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33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CE16E8B-26FA-4DF4-8454-5AAD01C731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975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416425"/>
            <a:ext cx="548957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829675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317A79C-FA4E-49C1-8B83-E06E945B67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76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8305B-3D51-4ED6-ACEC-7AA4934083D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7052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A8E47-4EC7-45B4-A3F9-7FCC5BB50943}" type="slidenum">
              <a:rPr lang="es-ES" smtClean="0"/>
              <a:pPr/>
              <a:t>14</a:t>
            </a:fld>
            <a:endParaRPr lang="es-E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52438" y="0"/>
            <a:ext cx="4171951" cy="3130550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52850"/>
            <a:ext cx="5314950" cy="3530600"/>
          </a:xfrm>
          <a:noFill/>
          <a:ln/>
        </p:spPr>
        <p:txBody>
          <a:bodyPr wrap="none" anchor="ctr"/>
          <a:lstStyle/>
          <a:p>
            <a:pPr defTabSz="449263"/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415248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A8E47-4EC7-45B4-A3F9-7FCC5BB50943}" type="slidenum">
              <a:rPr lang="es-ES" smtClean="0"/>
              <a:pPr/>
              <a:t>15</a:t>
            </a:fld>
            <a:endParaRPr lang="es-E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52438" y="0"/>
            <a:ext cx="4171951" cy="3130550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52850"/>
            <a:ext cx="5314950" cy="3530600"/>
          </a:xfrm>
          <a:noFill/>
          <a:ln/>
        </p:spPr>
        <p:txBody>
          <a:bodyPr wrap="none" anchor="ctr"/>
          <a:lstStyle/>
          <a:p>
            <a:pPr defTabSz="449263"/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294915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E85617-7F94-4946-903D-B519EA50667C}" type="slidenum">
              <a:rPr lang="es-ES" smtClean="0"/>
              <a:pPr/>
              <a:t>16</a:t>
            </a:fld>
            <a:endParaRPr lang="es-E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52438" y="0"/>
            <a:ext cx="4171951" cy="3130550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52850"/>
            <a:ext cx="5314950" cy="3530600"/>
          </a:xfrm>
          <a:noFill/>
          <a:ln/>
        </p:spPr>
        <p:txBody>
          <a:bodyPr wrap="none" anchor="ctr"/>
          <a:lstStyle/>
          <a:p>
            <a:pPr defTabSz="449263"/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4287668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A340C-1C67-494C-B021-64DD2C40222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4772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2132A-4264-4A69-ACD7-2AE420B6D6C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168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2FF58-91C7-4CE0-8427-10C7351C255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0018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9C77C-9D1B-4F4E-91B1-552477FFA3B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7524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6A77B-27D2-4321-92EE-19280E95BE5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7785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64D263-F9B8-4423-8CA4-315D65F1240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3651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5E166-B565-4EAA-86AB-158BD8DE68F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466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DA2AD-348B-4DF7-9C67-880FB19A6D8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6952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E38C1-7DBC-48B4-8F60-D048024C33A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8540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90786D-3ED2-425B-BD2D-F2B42FEF838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7748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96CF4-34FD-4204-93BB-59D1B107A49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69844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E42AAC-9B17-4301-AE7C-4949047C4CB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76135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F6DBC7-5CC2-4D07-8B33-01E5CAB6DE81}" type="slidenum">
              <a:rPr lang="en-US" smtClean="0">
                <a:latin typeface="Times New Roman" pitchFamily="18" charset="0"/>
              </a:rPr>
              <a:pPr/>
              <a:t>28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04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96505-882F-4BCD-A41D-EB273041E16C}" type="slidenum">
              <a:rPr lang="en-US" smtClean="0">
                <a:latin typeface="Times New Roman" pitchFamily="18" charset="0"/>
              </a:rPr>
              <a:pPr/>
              <a:t>29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0932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3F9A4-BB5B-4D98-B10A-5F5D445C5DFC}" type="slidenum">
              <a:rPr lang="en-US" smtClean="0">
                <a:latin typeface="Times New Roman" pitchFamily="18" charset="0"/>
              </a:rPr>
              <a:pPr/>
              <a:t>30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472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66BCF-533C-4E46-A670-0E08560FC29B}" type="slidenum">
              <a:rPr lang="en-US" smtClean="0">
                <a:latin typeface="Times New Roman" pitchFamily="18" charset="0"/>
              </a:rPr>
              <a:pPr/>
              <a:t>31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8399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A6845-DED4-4065-8872-2199A9465769}" type="slidenum">
              <a:rPr lang="en-US" smtClean="0">
                <a:latin typeface="Times New Roman" pitchFamily="18" charset="0"/>
              </a:rPr>
              <a:pPr/>
              <a:t>32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797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8E4D2-45AE-4FF7-B183-E54163FDC201}" type="slidenum">
              <a:rPr lang="en-US" smtClean="0">
                <a:latin typeface="Times New Roman" pitchFamily="18" charset="0"/>
              </a:rPr>
              <a:pPr/>
              <a:t>33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1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DA2AD-348B-4DF7-9C67-880FB19A6D8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3982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DA2AD-348B-4DF7-9C67-880FB19A6D8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0069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024F03-D106-4B90-9EB2-FD4F50AAE6E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0658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0212B6-7B10-4675-96C9-2E75F6281FA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969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5EC929-8600-44DE-AB54-2941F5237CD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3413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B79947-FE45-451E-B10A-26FC633A9BA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5215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0B60D-F364-4AC5-A973-66DF93103247}" type="slidenum">
              <a:rPr lang="es-ES" smtClean="0"/>
              <a:pPr/>
              <a:t>13</a:t>
            </a:fld>
            <a:endParaRPr lang="es-E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52438" y="0"/>
            <a:ext cx="4171951" cy="3130550"/>
          </a:xfrm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52850"/>
            <a:ext cx="5314950" cy="3530600"/>
          </a:xfrm>
          <a:noFill/>
          <a:ln/>
        </p:spPr>
        <p:txBody>
          <a:bodyPr wrap="none" anchor="ctr"/>
          <a:lstStyle/>
          <a:p>
            <a:pPr defTabSz="449263"/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65965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A3CF8CF-94A4-45CB-B535-5CDE08DB64D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13972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CF8CF-94A4-45CB-B535-5CDE08DB64D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25906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CF8CF-94A4-45CB-B535-5CDE08DB64D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74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CF8CF-94A4-45CB-B535-5CDE08DB64D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72008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CF8CF-94A4-45CB-B535-5CDE08DB64D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76400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CF8CF-94A4-45CB-B535-5CDE08DB64D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45161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CF8CF-94A4-45CB-B535-5CDE08DB64D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60229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CF8CF-94A4-45CB-B535-5CDE08DB64D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86504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CF8CF-94A4-45CB-B535-5CDE08DB64D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03376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A3CF8CF-94A4-45CB-B535-5CDE08DB64D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54430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A3CF8CF-94A4-45CB-B535-5CDE08DB64D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071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6A3CF8CF-94A4-45CB-B535-5CDE08DB64D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77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ochoa@dcc.uchile.c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4957" y="1196752"/>
            <a:ext cx="7772400" cy="223316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400" dirty="0" smtClean="0">
                <a:latin typeface="Arial" pitchFamily="34" charset="0"/>
              </a:rPr>
              <a:t/>
            </a:r>
            <a:br>
              <a:rPr lang="en-US" sz="4400" dirty="0" smtClean="0">
                <a:latin typeface="Arial" pitchFamily="34" charset="0"/>
              </a:rPr>
            </a:br>
            <a:r>
              <a:rPr lang="en-US" sz="4400" dirty="0" smtClean="0">
                <a:latin typeface="Arial" pitchFamily="34" charset="0"/>
              </a:rPr>
              <a:t/>
            </a:r>
            <a:br>
              <a:rPr lang="en-US" sz="4400" dirty="0" smtClean="0">
                <a:latin typeface="Arial" pitchFamily="34" charset="0"/>
              </a:rPr>
            </a:br>
            <a:r>
              <a:rPr lang="en-US" sz="4400" dirty="0" err="1" smtClean="0">
                <a:latin typeface="Arial" pitchFamily="34" charset="0"/>
              </a:rPr>
              <a:t>Implantación</a:t>
            </a:r>
            <a:r>
              <a:rPr lang="en-US" sz="4400" dirty="0" smtClean="0">
                <a:latin typeface="Arial" pitchFamily="34" charset="0"/>
              </a:rPr>
              <a:t> y </a:t>
            </a:r>
            <a:r>
              <a:rPr lang="en-US" sz="4400" dirty="0" err="1" smtClean="0">
                <a:latin typeface="Arial" pitchFamily="34" charset="0"/>
              </a:rPr>
              <a:t>Entrega</a:t>
            </a:r>
            <a:r>
              <a:rPr lang="en-US" sz="4400" dirty="0" smtClean="0">
                <a:latin typeface="Arial" pitchFamily="34" charset="0"/>
              </a:rPr>
              <a:t> del </a:t>
            </a:r>
            <a:r>
              <a:rPr lang="en-US" sz="4400" dirty="0" err="1" smtClean="0">
                <a:latin typeface="Arial" pitchFamily="34" charset="0"/>
              </a:rPr>
              <a:t>Producto</a:t>
            </a:r>
            <a:r>
              <a:rPr lang="en-US" sz="4400" dirty="0">
                <a:latin typeface="Arial" pitchFamily="34" charset="0"/>
              </a:rPr>
              <a:t>: </a:t>
            </a:r>
            <a:r>
              <a:rPr lang="en-US" sz="4400" dirty="0" err="1" smtClean="0">
                <a:latin typeface="Arial" pitchFamily="34" charset="0"/>
              </a:rPr>
              <a:t>Cierre</a:t>
            </a:r>
            <a:r>
              <a:rPr lang="en-US" sz="4400" dirty="0" smtClean="0">
                <a:latin typeface="Arial" pitchFamily="34" charset="0"/>
              </a:rPr>
              <a:t> del Proyecto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137830"/>
            <a:ext cx="6400800" cy="1392238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pitchFamily="34" charset="0"/>
              </a:rPr>
              <a:t>Sergio F. </a:t>
            </a:r>
            <a:r>
              <a:rPr lang="en-US" smtClean="0">
                <a:latin typeface="Arial" pitchFamily="34" charset="0"/>
              </a:rPr>
              <a:t>Ochoa</a:t>
            </a:r>
            <a:endParaRPr lang="en-US" dirty="0" smtClean="0">
              <a:latin typeface="Arial" pitchFamily="34" charset="0"/>
            </a:endParaRPr>
          </a:p>
          <a:p>
            <a:pPr algn="ctr" eaLnBrk="1" hangingPunct="1"/>
            <a:r>
              <a:rPr lang="en-US" sz="2800" dirty="0" smtClean="0">
                <a:latin typeface="Arial" pitchFamily="34" charset="0"/>
                <a:hlinkClick r:id="rId3"/>
              </a:rPr>
              <a:t>sochoa@dcc.uchile.cl</a:t>
            </a:r>
            <a:r>
              <a:rPr lang="en-US" sz="2800" dirty="0" smtClean="0">
                <a:latin typeface="Arial" pitchFamily="34" charset="0"/>
              </a:rPr>
              <a:t> 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691680" y="5851882"/>
            <a:ext cx="6400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Beauchef 851, </a:t>
            </a:r>
            <a:r>
              <a:rPr lang="en-US" sz="1600" dirty="0" err="1" smtClean="0">
                <a:solidFill>
                  <a:schemeClr val="bg1"/>
                </a:solidFill>
              </a:rPr>
              <a:t>Edificio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Poniente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>
                <a:solidFill>
                  <a:schemeClr val="bg1"/>
                </a:solidFill>
              </a:rPr>
              <a:t>3</a:t>
            </a:r>
            <a:r>
              <a:rPr lang="en-US" sz="1600" dirty="0" smtClean="0">
                <a:solidFill>
                  <a:schemeClr val="bg1"/>
                </a:solidFill>
              </a:rPr>
              <a:t>º </a:t>
            </a:r>
            <a:r>
              <a:rPr lang="en-US" sz="1600" dirty="0" err="1">
                <a:solidFill>
                  <a:schemeClr val="bg1"/>
                </a:solidFill>
              </a:rPr>
              <a:t>Piso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smtClean="0">
                <a:solidFill>
                  <a:schemeClr val="bg1"/>
                </a:solidFill>
              </a:rPr>
              <a:t>Of. 322, Santiago</a:t>
            </a:r>
            <a:endParaRPr lang="en-US" sz="1600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dirty="0" err="1">
                <a:solidFill>
                  <a:schemeClr val="bg1"/>
                </a:solidFill>
              </a:rPr>
              <a:t>Teléfonos</a:t>
            </a:r>
            <a:r>
              <a:rPr lang="en-US" sz="1600" dirty="0">
                <a:solidFill>
                  <a:schemeClr val="bg1"/>
                </a:solidFill>
              </a:rPr>
              <a:t>: (56 </a:t>
            </a:r>
            <a:r>
              <a:rPr lang="en-US" sz="1600" dirty="0" smtClean="0">
                <a:solidFill>
                  <a:schemeClr val="bg1"/>
                </a:solidFill>
              </a:rPr>
              <a:t>22</a:t>
            </a:r>
            <a:r>
              <a:rPr lang="en-US" sz="1600" dirty="0">
                <a:solidFill>
                  <a:schemeClr val="bg1"/>
                </a:solidFill>
              </a:rPr>
              <a:t>) 9784879, </a:t>
            </a:r>
            <a:r>
              <a:rPr lang="en-US" sz="1600" dirty="0" smtClean="0">
                <a:solidFill>
                  <a:schemeClr val="bg1"/>
                </a:solidFill>
              </a:rPr>
              <a:t>9784965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97133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s-ES" sz="4400" dirty="0">
                <a:latin typeface="Arial" pitchFamily="34" charset="0"/>
              </a:rPr>
              <a:t>Fase de </a:t>
            </a:r>
            <a:r>
              <a:rPr lang="es-ES_tradnl" sz="4400" dirty="0" smtClean="0">
                <a:latin typeface="Arial" pitchFamily="34" charset="0"/>
              </a:rPr>
              <a:t>Implantación</a:t>
            </a:r>
            <a:r>
              <a:rPr lang="es-ES_tradnl" dirty="0" smtClean="0">
                <a:latin typeface="Arial" pitchFamily="34" charset="0"/>
              </a:rPr>
              <a:t> y Entrega</a:t>
            </a:r>
            <a:endParaRPr lang="es-ES" dirty="0" smtClean="0">
              <a:latin typeface="Arial" pitchFamily="34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496943" cy="5544616"/>
          </a:xfrm>
        </p:spPr>
        <p:txBody>
          <a:bodyPr>
            <a:normAutofit fontScale="92500" lnSpcReduction="10000"/>
          </a:bodyPr>
          <a:lstStyle/>
          <a:p>
            <a:pPr marL="269875" indent="-269875" eaLnBrk="1" hangingPunct="1">
              <a:lnSpc>
                <a:spcPct val="9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s-ES_tradnl" sz="2800" dirty="0" smtClean="0">
                <a:latin typeface="Arial" pitchFamily="34" charset="0"/>
              </a:rPr>
              <a:t>La </a:t>
            </a:r>
            <a:r>
              <a:rPr lang="es-ES_tradnl" sz="2800" dirty="0" smtClean="0">
                <a:solidFill>
                  <a:schemeClr val="tx2"/>
                </a:solidFill>
                <a:latin typeface="Arial" pitchFamily="34" charset="0"/>
              </a:rPr>
              <a:t>Fase de Transferencia</a:t>
            </a:r>
            <a:r>
              <a:rPr lang="es-ES_tradnl" sz="2800" dirty="0" smtClean="0">
                <a:latin typeface="Arial" pitchFamily="34" charset="0"/>
              </a:rPr>
              <a:t> (Implantación) puede verse desde el punto de vista del </a:t>
            </a:r>
            <a:r>
              <a:rPr lang="es-ES_tradnl" sz="2800" dirty="0" smtClean="0">
                <a:solidFill>
                  <a:srgbClr val="0070C0"/>
                </a:solidFill>
                <a:latin typeface="Arial" pitchFamily="34" charset="0"/>
              </a:rPr>
              <a:t>cliente</a:t>
            </a:r>
            <a:r>
              <a:rPr lang="es-ES_tradnl" sz="2800" dirty="0" smtClean="0">
                <a:latin typeface="Arial" pitchFamily="34" charset="0"/>
              </a:rPr>
              <a:t> o del </a:t>
            </a:r>
            <a:r>
              <a:rPr lang="es-ES_tradnl" sz="2800" dirty="0" smtClean="0">
                <a:solidFill>
                  <a:srgbClr val="0070C0"/>
                </a:solidFill>
                <a:latin typeface="Arial" pitchFamily="34" charset="0"/>
              </a:rPr>
              <a:t>proveedor</a:t>
            </a:r>
            <a:r>
              <a:rPr lang="es-ES_tradnl" sz="2800" dirty="0" smtClean="0">
                <a:latin typeface="Arial" pitchFamily="34" charset="0"/>
              </a:rPr>
              <a:t>.</a:t>
            </a:r>
          </a:p>
          <a:p>
            <a:pPr marL="269875" indent="-269875" eaLnBrk="1" hangingPunct="1">
              <a:lnSpc>
                <a:spcPct val="9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s-ES_tradnl" sz="2800" dirty="0" smtClean="0">
                <a:latin typeface="Arial" pitchFamily="34" charset="0"/>
              </a:rPr>
              <a:t>Desde el </a:t>
            </a:r>
            <a:r>
              <a:rPr lang="es-ES_tradnl" sz="2800" dirty="0" smtClean="0">
                <a:solidFill>
                  <a:schemeClr val="tx2"/>
                </a:solidFill>
                <a:latin typeface="Arial" pitchFamily="34" charset="0"/>
              </a:rPr>
              <a:t>punto de vista del </a:t>
            </a:r>
            <a:r>
              <a:rPr lang="es-ES_tradnl" sz="2800" dirty="0" smtClean="0">
                <a:solidFill>
                  <a:srgbClr val="0070C0"/>
                </a:solidFill>
                <a:latin typeface="Arial" pitchFamily="34" charset="0"/>
              </a:rPr>
              <a:t>cliente</a:t>
            </a:r>
            <a:r>
              <a:rPr lang="es-ES_tradnl" sz="2800" dirty="0" smtClean="0">
                <a:solidFill>
                  <a:schemeClr val="tx2"/>
                </a:solidFill>
                <a:latin typeface="Arial" pitchFamily="34" charset="0"/>
              </a:rPr>
              <a:t>:</a:t>
            </a:r>
          </a:p>
          <a:p>
            <a:pPr marL="539750" lvl="1" indent="-3619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_tradnl" dirty="0">
                <a:latin typeface="Arial" pitchFamily="34" charset="0"/>
              </a:rPr>
              <a:t>Es la fase más importante de todo el proyecto, ya que el cliente “espera” cosechar todo lo que ha sembrado (tiempo, dinero, compromiso, etc.)</a:t>
            </a:r>
          </a:p>
          <a:p>
            <a:pPr marL="539750" lvl="1" indent="-3619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_tradnl" dirty="0">
                <a:latin typeface="Arial" pitchFamily="34" charset="0"/>
              </a:rPr>
              <a:t>El trato (soporte) que reciba el cliente durante esta fase, influye directamente sobre su nivel de satisfacción.</a:t>
            </a:r>
          </a:p>
          <a:p>
            <a:pPr marL="539750" lvl="1" indent="-3619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_tradnl" dirty="0">
                <a:latin typeface="Arial" pitchFamily="34" charset="0"/>
              </a:rPr>
              <a:t>Si hubo problemas antes, pero esta fase se hace bien, el cliente olvidará los problemas previos...</a:t>
            </a:r>
          </a:p>
          <a:p>
            <a:pPr marL="539750" lvl="1" indent="-3619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_tradnl" dirty="0">
                <a:latin typeface="Arial" pitchFamily="34" charset="0"/>
              </a:rPr>
              <a:t>Si no hubo problemas antes, pero esta fase se hace mal, el cliente olvidará los éxitos previos...</a:t>
            </a:r>
            <a:endParaRPr lang="es-ES" dirty="0">
              <a:latin typeface="Arial" pitchFamily="34" charset="0"/>
            </a:endParaRP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82768"/>
            <a:ext cx="125888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47708" y="264696"/>
            <a:ext cx="7772400" cy="990600"/>
          </a:xfrm>
        </p:spPr>
        <p:txBody>
          <a:bodyPr>
            <a:normAutofit/>
          </a:bodyPr>
          <a:lstStyle/>
          <a:p>
            <a:r>
              <a:rPr lang="es-ES" sz="4200" dirty="0">
                <a:latin typeface="Arial" pitchFamily="34" charset="0"/>
              </a:rPr>
              <a:t>Fase de </a:t>
            </a:r>
            <a:r>
              <a:rPr lang="es-ES_tradnl" sz="4200" dirty="0" smtClean="0">
                <a:latin typeface="Arial" pitchFamily="34" charset="0"/>
              </a:rPr>
              <a:t>Implantación y Entrega</a:t>
            </a:r>
            <a:endParaRPr lang="es-ES" sz="4200" dirty="0" smtClean="0">
              <a:latin typeface="Arial" pitchFamily="34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76550"/>
            <a:ext cx="8424936" cy="5381450"/>
          </a:xfrm>
        </p:spPr>
        <p:txBody>
          <a:bodyPr>
            <a:normAutofit lnSpcReduction="10000"/>
          </a:bodyPr>
          <a:lstStyle/>
          <a:p>
            <a:pPr marL="269875" indent="-269875" eaLnBrk="1" hangingPunct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800" dirty="0" smtClean="0">
                <a:latin typeface="Arial" pitchFamily="34" charset="0"/>
              </a:rPr>
              <a:t>Desde el </a:t>
            </a:r>
            <a:r>
              <a:rPr lang="es-ES_tradnl" sz="2800" dirty="0" smtClean="0">
                <a:solidFill>
                  <a:schemeClr val="tx2"/>
                </a:solidFill>
                <a:latin typeface="Arial" pitchFamily="34" charset="0"/>
              </a:rPr>
              <a:t>punto de vista del </a:t>
            </a:r>
            <a:r>
              <a:rPr lang="es-ES_tradnl" sz="2800" dirty="0" smtClean="0">
                <a:solidFill>
                  <a:srgbClr val="0070C0"/>
                </a:solidFill>
                <a:latin typeface="Arial" pitchFamily="34" charset="0"/>
              </a:rPr>
              <a:t>proveedor</a:t>
            </a:r>
            <a:r>
              <a:rPr lang="es-ES_tradnl" sz="2800" dirty="0" smtClean="0">
                <a:solidFill>
                  <a:schemeClr val="tx2"/>
                </a:solidFill>
                <a:latin typeface="Arial" pitchFamily="34" charset="0"/>
              </a:rPr>
              <a:t>:</a:t>
            </a:r>
          </a:p>
          <a:p>
            <a:pPr marL="539750" lvl="1" indent="-36195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_tradnl" sz="2400" dirty="0" smtClean="0">
                <a:latin typeface="Arial" pitchFamily="34" charset="0"/>
              </a:rPr>
              <a:t>Representa los </a:t>
            </a:r>
            <a:r>
              <a:rPr lang="es-ES_tradnl" sz="2400" dirty="0" smtClean="0">
                <a:solidFill>
                  <a:schemeClr val="tx2"/>
                </a:solidFill>
                <a:latin typeface="Arial" pitchFamily="34" charset="0"/>
              </a:rPr>
              <a:t>resultados del proceso de desarrollo, </a:t>
            </a:r>
            <a:r>
              <a:rPr lang="es-ES_tradnl" sz="2400" dirty="0" smtClean="0">
                <a:latin typeface="Arial" pitchFamily="34" charset="0"/>
              </a:rPr>
              <a:t>que deben medirse y guardarse “</a:t>
            </a:r>
            <a:r>
              <a:rPr lang="es-ES_tradnl" sz="2400" dirty="0" smtClean="0">
                <a:solidFill>
                  <a:srgbClr val="0070C0"/>
                </a:solidFill>
                <a:latin typeface="Arial" pitchFamily="34" charset="0"/>
              </a:rPr>
              <a:t>por escrito</a:t>
            </a:r>
            <a:r>
              <a:rPr lang="es-ES_tradnl" sz="2400" dirty="0" smtClean="0">
                <a:latin typeface="Arial" pitchFamily="34" charset="0"/>
              </a:rPr>
              <a:t>”.</a:t>
            </a:r>
          </a:p>
          <a:p>
            <a:pPr marL="539750" lvl="1" indent="-36195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_tradnl" sz="2400" dirty="0" smtClean="0">
                <a:latin typeface="Arial" pitchFamily="34" charset="0"/>
              </a:rPr>
              <a:t>Los miembros de cada rol deben presentar un documento que indique </a:t>
            </a:r>
            <a:r>
              <a:rPr lang="es-ES_tradnl" sz="2400" dirty="0" smtClean="0">
                <a:solidFill>
                  <a:srgbClr val="0070C0"/>
                </a:solidFill>
                <a:latin typeface="Arial" pitchFamily="34" charset="0"/>
              </a:rPr>
              <a:t>fortalezas y debilidades </a:t>
            </a:r>
            <a:r>
              <a:rPr lang="es-ES_tradnl" sz="2400" dirty="0" smtClean="0">
                <a:solidFill>
                  <a:schemeClr val="tx2"/>
                </a:solidFill>
                <a:latin typeface="Arial" pitchFamily="34" charset="0"/>
              </a:rPr>
              <a:t>detectadas</a:t>
            </a:r>
            <a:r>
              <a:rPr lang="es-ES_tradnl" sz="2400" dirty="0" smtClean="0">
                <a:latin typeface="Arial" pitchFamily="34" charset="0"/>
              </a:rPr>
              <a:t> con respecto a su trabajo, y al funcionamiento colectivo.</a:t>
            </a:r>
          </a:p>
          <a:p>
            <a:pPr marL="539750" lvl="1" indent="-36195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_tradnl" sz="2400" dirty="0" smtClean="0">
                <a:latin typeface="Arial" pitchFamily="34" charset="0"/>
              </a:rPr>
              <a:t>Aunque al finalizar el proyecto todos evitan este trabajo, la </a:t>
            </a:r>
            <a:r>
              <a:rPr lang="es-ES_tradnl" sz="2400" dirty="0" smtClean="0">
                <a:solidFill>
                  <a:srgbClr val="0070C0"/>
                </a:solidFill>
                <a:latin typeface="Arial" pitchFamily="34" charset="0"/>
              </a:rPr>
              <a:t>autocrítica objetiva </a:t>
            </a:r>
            <a:r>
              <a:rPr lang="es-ES_tradnl" sz="2400" dirty="0" smtClean="0">
                <a:latin typeface="Arial" pitchFamily="34" charset="0"/>
              </a:rPr>
              <a:t>es fundamental para la supervivencia de mi empresa.</a:t>
            </a:r>
          </a:p>
          <a:p>
            <a:pPr marL="539750" lvl="1" indent="-36195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_tradnl" sz="2400" dirty="0" smtClean="0">
                <a:solidFill>
                  <a:schemeClr val="tx2"/>
                </a:solidFill>
                <a:latin typeface="Arial" pitchFamily="34" charset="0"/>
              </a:rPr>
              <a:t>Si no la documento, el único perjudicado soy yo.</a:t>
            </a:r>
            <a:endParaRPr lang="es-ES" sz="2400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44624"/>
            <a:ext cx="80327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079581" cy="1071563"/>
          </a:xfrm>
        </p:spPr>
        <p:txBody>
          <a:bodyPr>
            <a:normAutofit/>
          </a:bodyPr>
          <a:lstStyle/>
          <a:p>
            <a:r>
              <a:rPr lang="es-MX" sz="4400" dirty="0" smtClean="0">
                <a:latin typeface="Arial" pitchFamily="34" charset="0"/>
                <a:cs typeface="Arial" pitchFamily="34" charset="0"/>
              </a:rPr>
              <a:t>Evaluación del Producto</a:t>
            </a:r>
            <a:endParaRPr lang="es-CL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467545" y="1071562"/>
            <a:ext cx="8676456" cy="5786438"/>
          </a:xfrm>
        </p:spPr>
        <p:txBody>
          <a:bodyPr>
            <a:normAutofit fontScale="92500"/>
          </a:bodyPr>
          <a:lstStyle/>
          <a:p>
            <a:pPr marL="269875" indent="-269875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Desde el </a:t>
            </a:r>
            <a:r>
              <a:rPr lang="es-MX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punto de vista del cliente y del proveedor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….</a:t>
            </a:r>
          </a:p>
          <a:p>
            <a:pPr marL="269875" indent="-269875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Evalúe la posibilidad de hacer una </a:t>
            </a:r>
            <a:r>
              <a:rPr lang="es-MX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encuesta a los clientes y usuarios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que interactuaron con el equipo de desarrollo.</a:t>
            </a:r>
          </a:p>
          <a:p>
            <a:pPr marL="269875" indent="-269875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pPr marL="269875" indent="-269875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pPr marL="269875" indent="-269875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pPr marL="269875" indent="-269875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pPr marL="269875" indent="-269875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Podría obtener mucha información útil para mejorar… </a:t>
            </a:r>
            <a:r>
              <a:rPr lang="es-MX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información que ni me imagino!!!</a:t>
            </a:r>
            <a:endParaRPr lang="es-CL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564904"/>
            <a:ext cx="2520280" cy="320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560" y="648023"/>
            <a:ext cx="8532440" cy="5937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4400" dirty="0" err="1">
                <a:latin typeface="Arial" pitchFamily="34" charset="0"/>
                <a:cs typeface="Arial" pitchFamily="34" charset="0"/>
              </a:rPr>
              <a:t>Aspectos</a:t>
            </a:r>
            <a:r>
              <a:rPr lang="en-GB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4400" dirty="0" smtClean="0">
                <a:latin typeface="Arial" pitchFamily="34" charset="0"/>
                <a:cs typeface="Arial" pitchFamily="34" charset="0"/>
              </a:rPr>
              <a:t>Claves de la </a:t>
            </a:r>
            <a:r>
              <a:rPr lang="en-GB" sz="4400" dirty="0" err="1" smtClean="0">
                <a:latin typeface="Arial" pitchFamily="34" charset="0"/>
                <a:cs typeface="Arial" pitchFamily="34" charset="0"/>
              </a:rPr>
              <a:t>Implantación</a:t>
            </a:r>
            <a:endParaRPr lang="en-GB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8 CuadroTexto"/>
          <p:cNvSpPr txBox="1">
            <a:spLocks noChangeArrowheads="1"/>
          </p:cNvSpPr>
          <p:nvPr/>
        </p:nvSpPr>
        <p:spPr bwMode="auto">
          <a:xfrm>
            <a:off x="741991" y="1793759"/>
            <a:ext cx="78892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es-MX" sz="2800" dirty="0">
                <a:solidFill>
                  <a:srgbClr val="0070C0"/>
                </a:solidFill>
              </a:rPr>
              <a:t>Entrenamiento</a:t>
            </a:r>
            <a:r>
              <a:rPr lang="es-MX" sz="2800" dirty="0"/>
              <a:t> </a:t>
            </a:r>
            <a:r>
              <a:rPr lang="es-MX" sz="2800" dirty="0" smtClean="0"/>
              <a:t>y </a:t>
            </a:r>
            <a:r>
              <a:rPr lang="es-MX" sz="2800" dirty="0" smtClean="0">
                <a:solidFill>
                  <a:srgbClr val="0070C0"/>
                </a:solidFill>
              </a:rPr>
              <a:t>soporte</a:t>
            </a:r>
            <a:r>
              <a:rPr lang="es-MX" sz="2800" dirty="0" smtClean="0"/>
              <a:t> a usuarios</a:t>
            </a:r>
            <a:endParaRPr lang="es-CL" sz="2800" dirty="0">
              <a:solidFill>
                <a:srgbClr val="0070C0"/>
              </a:solidFill>
            </a:endParaRPr>
          </a:p>
        </p:txBody>
      </p:sp>
      <p:pic>
        <p:nvPicPr>
          <p:cNvPr id="1028" name="Picture 4" descr="Users Training – Ultimate Solutions For Technology LL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6601178" cy="3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4838" y="549275"/>
            <a:ext cx="8539162" cy="5937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4400" dirty="0" err="1">
                <a:latin typeface="Arial" pitchFamily="34" charset="0"/>
                <a:cs typeface="Arial" pitchFamily="34" charset="0"/>
              </a:rPr>
              <a:t>Aspectos</a:t>
            </a:r>
            <a:r>
              <a:rPr lang="en-GB" sz="4400" dirty="0">
                <a:latin typeface="Arial" pitchFamily="34" charset="0"/>
                <a:cs typeface="Arial" pitchFamily="34" charset="0"/>
              </a:rPr>
              <a:t> Claves de la </a:t>
            </a:r>
            <a:r>
              <a:rPr lang="en-GB" sz="4400" dirty="0" err="1">
                <a:latin typeface="Arial" pitchFamily="34" charset="0"/>
                <a:cs typeface="Arial" pitchFamily="34" charset="0"/>
              </a:rPr>
              <a:t>Implantación</a:t>
            </a:r>
            <a:endParaRPr lang="en-GB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8 CuadroTexto"/>
          <p:cNvSpPr txBox="1">
            <a:spLocks noChangeArrowheads="1"/>
          </p:cNvSpPr>
          <p:nvPr/>
        </p:nvSpPr>
        <p:spPr bwMode="auto">
          <a:xfrm>
            <a:off x="604839" y="1567371"/>
            <a:ext cx="84682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buFont typeface="Arial" pitchFamily="34" charset="0"/>
              <a:buChar char="•"/>
            </a:pPr>
            <a:r>
              <a:rPr lang="es-MX" sz="3200" dirty="0" smtClean="0"/>
              <a:t>Soporte </a:t>
            </a:r>
            <a:r>
              <a:rPr lang="es-MX" sz="3200" dirty="0"/>
              <a:t>a usuarios y </a:t>
            </a:r>
            <a:r>
              <a:rPr lang="es-MX" sz="3200" dirty="0" smtClean="0">
                <a:solidFill>
                  <a:srgbClr val="0070C0"/>
                </a:solidFill>
              </a:rPr>
              <a:t>manejo </a:t>
            </a:r>
            <a:r>
              <a:rPr lang="es-MX" sz="3200" dirty="0">
                <a:solidFill>
                  <a:srgbClr val="0070C0"/>
                </a:solidFill>
              </a:rPr>
              <a:t>de </a:t>
            </a:r>
            <a:r>
              <a:rPr lang="es-MX" sz="3200" dirty="0" smtClean="0">
                <a:solidFill>
                  <a:srgbClr val="0070C0"/>
                </a:solidFill>
              </a:rPr>
              <a:t>incidencias</a:t>
            </a:r>
            <a:r>
              <a:rPr lang="es-MX" sz="3200" dirty="0" smtClean="0"/>
              <a:t>.</a:t>
            </a:r>
            <a:endParaRPr lang="es-CL" sz="3200" dirty="0"/>
          </a:p>
        </p:txBody>
      </p:sp>
      <p:sp>
        <p:nvSpPr>
          <p:cNvPr id="2" name="AutoShape 4" descr="IT Service Desk: Service Management Online Class | LinkedIn Learning,  formerly Lynd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4" name="Picture 6" descr="Service Desk Technician Definition | Job Description | Salary - Field  Engine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429000"/>
            <a:ext cx="83058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457560"/>
            <a:ext cx="8581769" cy="5937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4400" dirty="0" err="1">
                <a:latin typeface="Arial" pitchFamily="34" charset="0"/>
                <a:cs typeface="Arial" pitchFamily="34" charset="0"/>
              </a:rPr>
              <a:t>Aspectos</a:t>
            </a:r>
            <a:r>
              <a:rPr lang="en-GB" sz="4400" dirty="0">
                <a:latin typeface="Arial" pitchFamily="34" charset="0"/>
                <a:cs typeface="Arial" pitchFamily="34" charset="0"/>
              </a:rPr>
              <a:t> Claves de la </a:t>
            </a:r>
            <a:r>
              <a:rPr lang="en-GB" sz="4400" dirty="0" err="1">
                <a:latin typeface="Arial" pitchFamily="34" charset="0"/>
                <a:cs typeface="Arial" pitchFamily="34" charset="0"/>
              </a:rPr>
              <a:t>Implantación</a:t>
            </a:r>
            <a:endParaRPr lang="en-GB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8 CuadroTexto"/>
          <p:cNvSpPr txBox="1">
            <a:spLocks noChangeArrowheads="1"/>
          </p:cNvSpPr>
          <p:nvPr/>
        </p:nvSpPr>
        <p:spPr bwMode="auto">
          <a:xfrm>
            <a:off x="539552" y="1548081"/>
            <a:ext cx="85817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3200" dirty="0" smtClean="0"/>
              <a:t>Asegurar una Buena Experiencia de Usuario</a:t>
            </a:r>
            <a:endParaRPr lang="es-CL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39" y="2780928"/>
            <a:ext cx="6444964" cy="399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67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560" y="214313"/>
            <a:ext cx="8532440" cy="5937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4400" dirty="0" err="1">
                <a:latin typeface="Arial" pitchFamily="34" charset="0"/>
                <a:cs typeface="Arial" pitchFamily="34" charset="0"/>
              </a:rPr>
              <a:t>Aspectos</a:t>
            </a:r>
            <a:r>
              <a:rPr lang="en-GB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4400" dirty="0" smtClean="0">
                <a:latin typeface="Arial" pitchFamily="34" charset="0"/>
                <a:cs typeface="Arial" pitchFamily="34" charset="0"/>
              </a:rPr>
              <a:t>Claves </a:t>
            </a:r>
            <a:r>
              <a:rPr lang="en-GB" sz="4400" dirty="0">
                <a:latin typeface="Arial" pitchFamily="34" charset="0"/>
                <a:cs typeface="Arial" pitchFamily="34" charset="0"/>
              </a:rPr>
              <a:t>de </a:t>
            </a:r>
            <a:r>
              <a:rPr lang="en-GB" sz="4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n-GB" sz="4400" dirty="0" err="1" smtClean="0">
                <a:latin typeface="Arial" pitchFamily="34" charset="0"/>
                <a:cs typeface="Arial" pitchFamily="34" charset="0"/>
              </a:rPr>
              <a:t>Implantación</a:t>
            </a:r>
            <a:endParaRPr lang="en-GB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8 CuadroTexto"/>
          <p:cNvSpPr txBox="1">
            <a:spLocks noChangeArrowheads="1"/>
          </p:cNvSpPr>
          <p:nvPr/>
        </p:nvSpPr>
        <p:spPr bwMode="auto">
          <a:xfrm>
            <a:off x="611560" y="1268760"/>
            <a:ext cx="84249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800" dirty="0" smtClean="0"/>
              <a:t>Contar con un buen plan </a:t>
            </a:r>
            <a:r>
              <a:rPr lang="es-MX" sz="2800" dirty="0"/>
              <a:t>de instalación y migración de </a:t>
            </a:r>
            <a:r>
              <a:rPr lang="es-MX" sz="2800" dirty="0" smtClean="0"/>
              <a:t>datos.</a:t>
            </a:r>
            <a:endParaRPr lang="es-CL" sz="2800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4212" y="2348880"/>
            <a:ext cx="4895533" cy="436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988841"/>
            <a:ext cx="7772400" cy="2376264"/>
          </a:xfrm>
        </p:spPr>
        <p:txBody>
          <a:bodyPr/>
          <a:lstStyle/>
          <a:p>
            <a:pPr algn="ctr" eaLnBrk="1" hangingPunct="1"/>
            <a:r>
              <a:rPr lang="en-US" sz="6000" dirty="0" err="1" smtClean="0">
                <a:latin typeface="Arial" pitchFamily="34" charset="0"/>
              </a:rPr>
              <a:t>Evaluación</a:t>
            </a:r>
            <a:r>
              <a:rPr lang="en-US" sz="6000" dirty="0" smtClean="0">
                <a:latin typeface="Arial" pitchFamily="34" charset="0"/>
              </a:rPr>
              <a:t> / </a:t>
            </a:r>
            <a:r>
              <a:rPr lang="en-US" sz="6000" dirty="0" err="1" smtClean="0">
                <a:latin typeface="Arial" pitchFamily="34" charset="0"/>
              </a:rPr>
              <a:t>Medición</a:t>
            </a:r>
            <a:r>
              <a:rPr lang="en-US" sz="6000" dirty="0" smtClean="0">
                <a:latin typeface="Arial" pitchFamily="34" charset="0"/>
              </a:rPr>
              <a:t> de </a:t>
            </a:r>
            <a:r>
              <a:rPr lang="en-US" sz="6000" dirty="0" err="1" smtClean="0">
                <a:latin typeface="Arial" pitchFamily="34" charset="0"/>
              </a:rPr>
              <a:t>Resultados</a:t>
            </a:r>
            <a:endParaRPr lang="en-US" sz="60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92819"/>
            <a:ext cx="7772400" cy="990600"/>
          </a:xfrm>
        </p:spPr>
        <p:txBody>
          <a:bodyPr/>
          <a:lstStyle/>
          <a:p>
            <a:pPr eaLnBrk="1" hangingPunct="1"/>
            <a:r>
              <a:rPr lang="es-ES" sz="4000" dirty="0" smtClean="0">
                <a:latin typeface="Arial" pitchFamily="34" charset="0"/>
              </a:rPr>
              <a:t>Evaluación de Resultados</a:t>
            </a:r>
            <a:endParaRPr lang="es-ES_tradnl" sz="4000" dirty="0" smtClean="0">
              <a:latin typeface="Arial" pitchFamily="34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844824"/>
            <a:ext cx="6454279" cy="4824264"/>
          </a:xfrm>
        </p:spPr>
        <p:txBody>
          <a:bodyPr/>
          <a:lstStyle/>
          <a:p>
            <a:pPr eaLnBrk="1" hangingPunct="1">
              <a:spcBef>
                <a:spcPct val="45000"/>
              </a:spcBef>
              <a:spcAft>
                <a:spcPct val="40000"/>
              </a:spcAft>
              <a:buFontTx/>
              <a:buNone/>
            </a:pP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</a:rPr>
              <a:t>¿Para qué?</a:t>
            </a:r>
          </a:p>
          <a:p>
            <a:pPr marL="539750" indent="-269875" eaLnBrk="1" hangingPunct="1">
              <a:spcBef>
                <a:spcPct val="45000"/>
              </a:spcBef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itchFamily="34" charset="0"/>
              </a:rPr>
              <a:t>Para determinar si el </a:t>
            </a:r>
            <a:r>
              <a:rPr lang="es-ES" dirty="0" smtClean="0">
                <a:solidFill>
                  <a:schemeClr val="tx2"/>
                </a:solidFill>
                <a:latin typeface="Arial" pitchFamily="34" charset="0"/>
              </a:rPr>
              <a:t>proyecto fue exitoso.</a:t>
            </a:r>
          </a:p>
          <a:p>
            <a:pPr marL="539750" indent="-269875" eaLnBrk="1" hangingPunct="1">
              <a:spcBef>
                <a:spcPct val="45000"/>
              </a:spcBef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itchFamily="34" charset="0"/>
              </a:rPr>
              <a:t>Para establecer la </a:t>
            </a:r>
            <a:r>
              <a:rPr lang="es-ES" dirty="0" smtClean="0">
                <a:solidFill>
                  <a:schemeClr val="tx2"/>
                </a:solidFill>
                <a:latin typeface="Arial" pitchFamily="34" charset="0"/>
              </a:rPr>
              <a:t>rentabilidad final </a:t>
            </a:r>
            <a:r>
              <a:rPr lang="es-ES" dirty="0" smtClean="0">
                <a:latin typeface="Arial" pitchFamily="34" charset="0"/>
              </a:rPr>
              <a:t>del proyecto.</a:t>
            </a:r>
          </a:p>
          <a:p>
            <a:pPr marL="539750" indent="-269875" eaLnBrk="1" hangingPunct="1">
              <a:spcBef>
                <a:spcPct val="45000"/>
              </a:spcBef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itchFamily="34" charset="0"/>
              </a:rPr>
              <a:t>Para </a:t>
            </a:r>
            <a:r>
              <a:rPr lang="es-ES" dirty="0" smtClean="0">
                <a:solidFill>
                  <a:schemeClr val="tx2"/>
                </a:solidFill>
                <a:latin typeface="Arial" pitchFamily="34" charset="0"/>
              </a:rPr>
              <a:t>afinar nuestros índices</a:t>
            </a:r>
            <a:r>
              <a:rPr lang="es-ES" dirty="0" smtClean="0">
                <a:latin typeface="Arial" pitchFamily="34" charset="0"/>
              </a:rPr>
              <a:t> (métricas) de productividad.</a:t>
            </a:r>
          </a:p>
          <a:p>
            <a:pPr marL="539750" indent="-269875" eaLnBrk="1" hangingPunct="1">
              <a:spcBef>
                <a:spcPct val="45000"/>
              </a:spcBef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itchFamily="34" charset="0"/>
              </a:rPr>
              <a:t>Para saber </a:t>
            </a:r>
            <a:r>
              <a:rPr lang="es-ES" dirty="0" smtClean="0">
                <a:solidFill>
                  <a:schemeClr val="tx2"/>
                </a:solidFill>
                <a:latin typeface="Arial" pitchFamily="34" charset="0"/>
              </a:rPr>
              <a:t>en qué debo mejorar (o hacer como siguiente paso).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F76C7-2147-4C01-8F97-2E8F386CC31A}" type="slidenum">
              <a:rPr lang="es-ES"/>
              <a:pPr>
                <a:defRPr/>
              </a:pPr>
              <a:t>18</a:t>
            </a:fld>
            <a:endParaRPr lang="es-ES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981075"/>
            <a:ext cx="1428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5697538"/>
            <a:ext cx="190817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934882" y="447881"/>
            <a:ext cx="7772400" cy="990600"/>
          </a:xfrm>
        </p:spPr>
        <p:txBody>
          <a:bodyPr/>
          <a:lstStyle/>
          <a:p>
            <a:pPr eaLnBrk="1" hangingPunct="1"/>
            <a:r>
              <a:rPr lang="es-ES" sz="4000" dirty="0" smtClean="0">
                <a:latin typeface="Arial" pitchFamily="34" charset="0"/>
              </a:rPr>
              <a:t>Evaluación de Resultados</a:t>
            </a:r>
            <a:endParaRPr lang="es-ES_tradnl" sz="4000" dirty="0" smtClean="0">
              <a:latin typeface="Arial" pitchFamily="34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971601" y="2276872"/>
            <a:ext cx="7200800" cy="458112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ct val="20000"/>
              </a:spcAft>
            </a:pPr>
            <a:r>
              <a:rPr lang="es-ES" dirty="0" smtClean="0">
                <a:solidFill>
                  <a:srgbClr val="0070C0"/>
                </a:solidFill>
                <a:latin typeface="Arial" pitchFamily="34" charset="0"/>
              </a:rPr>
              <a:t>Comparar lo obtenido</a:t>
            </a:r>
            <a:r>
              <a:rPr lang="es-ES" dirty="0" smtClean="0">
                <a:latin typeface="Arial" pitchFamily="34" charset="0"/>
              </a:rPr>
              <a:t>, contra la definición inicial. … y con lo que se necesita en este momento.</a:t>
            </a:r>
          </a:p>
          <a:p>
            <a:pPr eaLnBrk="1" hangingPunct="1">
              <a:spcAft>
                <a:spcPct val="20000"/>
              </a:spcAft>
            </a:pPr>
            <a:endParaRPr lang="es-ES" sz="1600" dirty="0" smtClean="0">
              <a:latin typeface="Arial" pitchFamily="34" charset="0"/>
            </a:endParaRPr>
          </a:p>
          <a:p>
            <a:pPr eaLnBrk="1" hangingPunct="1">
              <a:spcAft>
                <a:spcPct val="20000"/>
              </a:spcAft>
            </a:pPr>
            <a:r>
              <a:rPr lang="es-ES" dirty="0" smtClean="0">
                <a:solidFill>
                  <a:schemeClr val="tx2"/>
                </a:solidFill>
                <a:latin typeface="Arial" pitchFamily="34" charset="0"/>
              </a:rPr>
              <a:t>Identificar errores</a:t>
            </a:r>
            <a:r>
              <a:rPr lang="es-ES" dirty="0" smtClean="0">
                <a:latin typeface="Arial" pitchFamily="34" charset="0"/>
              </a:rPr>
              <a:t>, en término de:</a:t>
            </a:r>
          </a:p>
          <a:p>
            <a:pPr marL="539750" lvl="1" eaLnBrk="1" hangingPunct="1">
              <a:spcAft>
                <a:spcPct val="200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dirty="0" smtClean="0">
                <a:latin typeface="Arial" pitchFamily="34" charset="0"/>
              </a:rPr>
              <a:t> Causas.</a:t>
            </a:r>
          </a:p>
          <a:p>
            <a:pPr marL="539750" lvl="1" eaLnBrk="1" hangingPunct="1">
              <a:spcAft>
                <a:spcPct val="200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dirty="0" smtClean="0">
                <a:latin typeface="Arial" pitchFamily="34" charset="0"/>
              </a:rPr>
              <a:t> Impacto.</a:t>
            </a:r>
          </a:p>
          <a:p>
            <a:pPr marL="539750" lvl="1" eaLnBrk="1" hangingPunct="1">
              <a:spcAft>
                <a:spcPct val="200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dirty="0" smtClean="0">
                <a:latin typeface="Arial" pitchFamily="34" charset="0"/>
              </a:rPr>
              <a:t> Costo y forma de reparación.</a:t>
            </a:r>
            <a:endParaRPr lang="es-ES" sz="1400" dirty="0" smtClean="0">
              <a:latin typeface="Arial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9A772-1805-4A3C-B3A9-4471A4725D6C}" type="slidenum">
              <a:rPr lang="es-ES"/>
              <a:pPr>
                <a:defRPr/>
              </a:pPr>
              <a:t>19</a:t>
            </a:fld>
            <a:endParaRPr lang="es-ES"/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981075"/>
            <a:ext cx="13319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0275" y="4724400"/>
            <a:ext cx="18637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5563"/>
            <a:ext cx="8079581" cy="1658198"/>
          </a:xfrm>
        </p:spPr>
        <p:txBody>
          <a:bodyPr/>
          <a:lstStyle/>
          <a:p>
            <a:r>
              <a:rPr lang="es-419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1693761"/>
            <a:ext cx="8032948" cy="4903591"/>
          </a:xfrm>
        </p:spPr>
        <p:txBody>
          <a:bodyPr>
            <a:noAutofit/>
          </a:bodyPr>
          <a:lstStyle/>
          <a:p>
            <a:pPr marL="361950" indent="-3619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Implantación y Entrega</a:t>
            </a:r>
          </a:p>
          <a:p>
            <a:pPr marL="361950" indent="-3619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Aspectos Claves</a:t>
            </a:r>
          </a:p>
          <a:p>
            <a:pPr marL="361950" indent="-3619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 de Resultados</a:t>
            </a:r>
          </a:p>
          <a:p>
            <a:pPr marL="361950" indent="-3619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Aprendizaje Post-Proyecto</a:t>
            </a:r>
          </a:p>
          <a:p>
            <a:pPr marL="361950" indent="-3619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Cierre del Proyecto</a:t>
            </a:r>
          </a:p>
          <a:p>
            <a:pPr marL="361950" indent="-3619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Formulación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Evolución</a:t>
            </a:r>
            <a:endParaRPr lang="es-419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419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C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675" y="0"/>
            <a:ext cx="7772400" cy="990600"/>
          </a:xfrm>
        </p:spPr>
        <p:txBody>
          <a:bodyPr/>
          <a:lstStyle/>
          <a:p>
            <a:pPr eaLnBrk="1" hangingPunct="1"/>
            <a:r>
              <a:rPr lang="es-ES" sz="4000" dirty="0" smtClean="0">
                <a:latin typeface="Arial" pitchFamily="34" charset="0"/>
              </a:rPr>
              <a:t>Evaluación de Resultados</a:t>
            </a:r>
            <a:endParaRPr lang="es-ES_tradnl" sz="4000" dirty="0" smtClean="0">
              <a:latin typeface="Arial" pitchFamily="34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7391400" cy="54546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</a:rPr>
              <a:t>Evaluar el nuevo estado del usuario:</a:t>
            </a:r>
          </a:p>
          <a:p>
            <a:pPr marL="539750" lvl="1">
              <a:lnSpc>
                <a:spcPct val="105000"/>
              </a:lnSpc>
              <a:spcAft>
                <a:spcPct val="200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dirty="0">
                <a:latin typeface="Arial" pitchFamily="34" charset="0"/>
              </a:rPr>
              <a:t>Productividad.</a:t>
            </a:r>
          </a:p>
          <a:p>
            <a:pPr marL="539750" lvl="1">
              <a:lnSpc>
                <a:spcPct val="105000"/>
              </a:lnSpc>
              <a:spcAft>
                <a:spcPct val="200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dirty="0">
                <a:latin typeface="Arial" pitchFamily="34" charset="0"/>
              </a:rPr>
              <a:t>Seguridad / confiabilidad.</a:t>
            </a:r>
          </a:p>
          <a:p>
            <a:pPr marL="539750" lvl="1">
              <a:lnSpc>
                <a:spcPct val="105000"/>
              </a:lnSpc>
              <a:spcAft>
                <a:spcPct val="200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dirty="0">
                <a:latin typeface="Arial" pitchFamily="34" charset="0"/>
              </a:rPr>
              <a:t>Costo por transacción / proceso.</a:t>
            </a:r>
          </a:p>
          <a:p>
            <a:pPr marL="539750" lvl="1">
              <a:lnSpc>
                <a:spcPct val="105000"/>
              </a:lnSpc>
              <a:spcAft>
                <a:spcPct val="200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dirty="0">
                <a:latin typeface="Arial" pitchFamily="34" charset="0"/>
              </a:rPr>
              <a:t>Nuevas capacidades.</a:t>
            </a:r>
          </a:p>
          <a:p>
            <a:pPr marL="539750" lvl="1">
              <a:lnSpc>
                <a:spcPct val="105000"/>
              </a:lnSpc>
              <a:spcAft>
                <a:spcPct val="200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dirty="0">
                <a:latin typeface="Arial" pitchFamily="34" charset="0"/>
              </a:rPr>
              <a:t>Satisfacción de los usuarios.</a:t>
            </a:r>
          </a:p>
          <a:p>
            <a:pPr lvl="1" eaLnBrk="1" hangingPunct="1">
              <a:lnSpc>
                <a:spcPct val="90000"/>
              </a:lnSpc>
            </a:pPr>
            <a:endParaRPr lang="es-ES" sz="2400" dirty="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</a:rPr>
              <a:t>Evaluar el nuevo estado de la organización:</a:t>
            </a:r>
          </a:p>
          <a:p>
            <a:pPr marL="539750" lvl="1">
              <a:lnSpc>
                <a:spcPct val="95000"/>
              </a:lnSpc>
              <a:spcAft>
                <a:spcPct val="200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dirty="0">
                <a:latin typeface="Arial" pitchFamily="34" charset="0"/>
              </a:rPr>
              <a:t>Nivel de comunicación.</a:t>
            </a:r>
          </a:p>
          <a:p>
            <a:pPr marL="539750" lvl="1">
              <a:lnSpc>
                <a:spcPct val="95000"/>
              </a:lnSpc>
              <a:spcAft>
                <a:spcPct val="200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dirty="0">
                <a:latin typeface="Arial" pitchFamily="34" charset="0"/>
              </a:rPr>
              <a:t>Disponibilidad de la información.</a:t>
            </a:r>
          </a:p>
          <a:p>
            <a:pPr marL="539750" lvl="1">
              <a:lnSpc>
                <a:spcPct val="95000"/>
              </a:lnSpc>
              <a:spcAft>
                <a:spcPct val="200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dirty="0">
                <a:latin typeface="Arial" pitchFamily="34" charset="0"/>
              </a:rPr>
              <a:t>Robustez de la operación.</a:t>
            </a:r>
          </a:p>
          <a:p>
            <a:pPr marL="539750" lvl="1">
              <a:lnSpc>
                <a:spcPct val="95000"/>
              </a:lnSpc>
              <a:spcAft>
                <a:spcPct val="200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dirty="0">
                <a:latin typeface="Arial" pitchFamily="34" charset="0"/>
              </a:rPr>
              <a:t>Independencia de las personas. </a:t>
            </a:r>
          </a:p>
          <a:p>
            <a:pPr marL="539750" lvl="1">
              <a:lnSpc>
                <a:spcPct val="95000"/>
              </a:lnSpc>
              <a:spcAft>
                <a:spcPct val="200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dirty="0">
                <a:latin typeface="Arial" pitchFamily="34" charset="0"/>
              </a:rPr>
              <a:t>Capacidad de reacción.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CF00C-757F-4046-AF80-D38F205F1818}" type="slidenum">
              <a:rPr lang="es-ES"/>
              <a:pPr>
                <a:defRPr/>
              </a:pPr>
              <a:t>20</a:t>
            </a:fld>
            <a:endParaRPr lang="es-ES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6350" y="1773238"/>
            <a:ext cx="15541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0863" y="4581525"/>
            <a:ext cx="224313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263650" y="0"/>
            <a:ext cx="7772400" cy="990600"/>
          </a:xfrm>
        </p:spPr>
        <p:txBody>
          <a:bodyPr/>
          <a:lstStyle/>
          <a:p>
            <a:pPr eaLnBrk="1" hangingPunct="1"/>
            <a:r>
              <a:rPr lang="es-ES" sz="4000" dirty="0" smtClean="0">
                <a:latin typeface="Arial" pitchFamily="34" charset="0"/>
              </a:rPr>
              <a:t>Evaluación de Resultados</a:t>
            </a:r>
            <a:endParaRPr lang="es-ES_tradnl" sz="4000" dirty="0" smtClean="0">
              <a:latin typeface="Arial" pitchFamily="34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1143000"/>
            <a:ext cx="7535862" cy="57150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ct val="15000"/>
              </a:spcAft>
            </a:pP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</a:rPr>
              <a:t>Evaluar el nuevo estado del negocio:</a:t>
            </a:r>
          </a:p>
          <a:p>
            <a:pPr marL="539750" lvl="1">
              <a:spcAft>
                <a:spcPct val="200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sz="2200" dirty="0">
                <a:latin typeface="Arial" pitchFamily="34" charset="0"/>
              </a:rPr>
              <a:t>Crecimiento.</a:t>
            </a:r>
          </a:p>
          <a:p>
            <a:pPr marL="539750" lvl="1">
              <a:spcAft>
                <a:spcPct val="200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sz="2200" dirty="0">
                <a:latin typeface="Arial" pitchFamily="34" charset="0"/>
              </a:rPr>
              <a:t>Reordenamiento de mercado.</a:t>
            </a:r>
          </a:p>
          <a:p>
            <a:pPr marL="539750" lvl="1">
              <a:spcAft>
                <a:spcPct val="200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sz="2200" dirty="0" err="1">
                <a:latin typeface="Arial" pitchFamily="34" charset="0"/>
              </a:rPr>
              <a:t>Covertura</a:t>
            </a:r>
            <a:r>
              <a:rPr lang="es-ES" sz="2200" dirty="0">
                <a:latin typeface="Arial" pitchFamily="34" charset="0"/>
              </a:rPr>
              <a:t>.</a:t>
            </a:r>
          </a:p>
          <a:p>
            <a:pPr marL="539750" lvl="1">
              <a:spcAft>
                <a:spcPct val="200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sz="2200" dirty="0">
                <a:latin typeface="Arial" pitchFamily="34" charset="0"/>
              </a:rPr>
              <a:t>Posibilidad de nuevos negocios.</a:t>
            </a:r>
          </a:p>
          <a:p>
            <a:pPr marL="539750" lvl="1">
              <a:spcAft>
                <a:spcPct val="200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sz="2200" dirty="0">
                <a:latin typeface="Arial" pitchFamily="34" charset="0"/>
              </a:rPr>
              <a:t>Integración entre áreas de negocios.</a:t>
            </a:r>
          </a:p>
          <a:p>
            <a:pPr lvl="1" eaLnBrk="1" hangingPunct="1">
              <a:lnSpc>
                <a:spcPct val="85000"/>
              </a:lnSpc>
              <a:spcAft>
                <a:spcPct val="15000"/>
              </a:spcAft>
            </a:pPr>
            <a:endParaRPr lang="es-ES" sz="2400" dirty="0" smtClean="0">
              <a:latin typeface="Arial" pitchFamily="34" charset="0"/>
            </a:endParaRPr>
          </a:p>
          <a:p>
            <a:pPr eaLnBrk="1" hangingPunct="1">
              <a:lnSpc>
                <a:spcPct val="85000"/>
              </a:lnSpc>
              <a:spcAft>
                <a:spcPct val="15000"/>
              </a:spcAft>
            </a:pP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</a:rPr>
              <a:t>Evaluar el nuevo estado de la realidad informática de la organización:</a:t>
            </a:r>
          </a:p>
          <a:p>
            <a:pPr marL="539750" lvl="1">
              <a:spcAft>
                <a:spcPct val="200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sz="2200" dirty="0">
                <a:latin typeface="Arial" pitchFamily="34" charset="0"/>
              </a:rPr>
              <a:t>Complejidad de administración.</a:t>
            </a:r>
          </a:p>
          <a:p>
            <a:pPr marL="539750" lvl="1">
              <a:spcAft>
                <a:spcPct val="200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sz="2200" dirty="0">
                <a:latin typeface="Arial" pitchFamily="34" charset="0"/>
              </a:rPr>
              <a:t>Evolución posible (crecimiento                            y reemplazo).</a:t>
            </a:r>
          </a:p>
          <a:p>
            <a:pPr marL="539750" lvl="1">
              <a:spcAft>
                <a:spcPct val="200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sz="2200" dirty="0">
                <a:latin typeface="Arial" pitchFamily="34" charset="0"/>
              </a:rPr>
              <a:t>Costos fijos y costos variables.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D63AE-F8DF-4C7E-8A69-04418969F307}" type="slidenum">
              <a:rPr lang="es-ES"/>
              <a:pPr>
                <a:defRPr/>
              </a:pPr>
              <a:t>21</a:t>
            </a:fld>
            <a:endParaRPr lang="es-E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1647825"/>
            <a:ext cx="183515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4724400"/>
            <a:ext cx="14763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848230" y="69057"/>
            <a:ext cx="7772400" cy="990600"/>
          </a:xfrm>
        </p:spPr>
        <p:txBody>
          <a:bodyPr/>
          <a:lstStyle/>
          <a:p>
            <a:pPr eaLnBrk="1" hangingPunct="1"/>
            <a:r>
              <a:rPr lang="es-ES_tradnl" dirty="0" smtClean="0">
                <a:latin typeface="Arial" pitchFamily="34" charset="0"/>
              </a:rPr>
              <a:t>El Aprendizaje Post-Proyecto</a:t>
            </a:r>
            <a:endParaRPr lang="es-ES" dirty="0" smtClean="0">
              <a:latin typeface="Arial" pitchFamily="34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96752"/>
            <a:ext cx="8425507" cy="566124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sz="2800" dirty="0" smtClean="0">
                <a:solidFill>
                  <a:schemeClr val="tx2"/>
                </a:solidFill>
                <a:latin typeface="Arial" pitchFamily="34" charset="0"/>
              </a:rPr>
              <a:t> Algunos ítems para la reflexión...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sz="2400" dirty="0" smtClean="0">
                <a:latin typeface="Arial" pitchFamily="34" charset="0"/>
              </a:rPr>
              <a:t>¿cómo estuvieron los costos?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sz="2400" dirty="0" smtClean="0">
                <a:latin typeface="Arial" pitchFamily="34" charset="0"/>
              </a:rPr>
              <a:t>¿y los tiempos?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sz="2400" dirty="0" smtClean="0">
                <a:latin typeface="Arial" pitchFamily="34" charset="0"/>
              </a:rPr>
              <a:t>¿cómo estuvo la calidad del producto?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sz="2400" dirty="0" smtClean="0">
                <a:latin typeface="Arial" pitchFamily="34" charset="0"/>
              </a:rPr>
              <a:t>¿cómo estuvo la satisfacción del cliente?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sz="2400" dirty="0" smtClean="0">
                <a:latin typeface="Arial" pitchFamily="34" charset="0"/>
              </a:rPr>
              <a:t>¿qué tipo de información guardé a cerca de mi proceso?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sz="2400" dirty="0" smtClean="0">
                <a:latin typeface="Arial" pitchFamily="34" charset="0"/>
              </a:rPr>
              <a:t>¿me sirve esa información para futuros desarrollos?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sz="2400" dirty="0" smtClean="0">
                <a:latin typeface="Arial" pitchFamily="34" charset="0"/>
              </a:rPr>
              <a:t>¿qué tanto depende mi empresa, del equipo de trabajo?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sz="2400" dirty="0" smtClean="0">
                <a:latin typeface="Arial" pitchFamily="34" charset="0"/>
              </a:rPr>
              <a:t>¿cuáles fueron los errores más dañinos para el proyecto?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8" y="993775"/>
            <a:ext cx="10715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7772400" cy="990600"/>
          </a:xfrm>
        </p:spPr>
        <p:txBody>
          <a:bodyPr/>
          <a:lstStyle/>
          <a:p>
            <a:pPr eaLnBrk="1" hangingPunct="1"/>
            <a:r>
              <a:rPr lang="es-ES_tradnl" dirty="0" smtClean="0">
                <a:latin typeface="Arial" pitchFamily="34" charset="0"/>
              </a:rPr>
              <a:t>El Aprendizaje Post-Proyecto</a:t>
            </a:r>
            <a:endParaRPr lang="es-ES" dirty="0" smtClean="0">
              <a:latin typeface="Arial" pitchFamily="34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724652" cy="5445224"/>
          </a:xfrm>
        </p:spPr>
        <p:txBody>
          <a:bodyPr/>
          <a:lstStyle/>
          <a:p>
            <a:pPr marL="361950" lvl="1" indent="-257175" eaLnBrk="1" hangingPunct="1">
              <a:spcAft>
                <a:spcPts val="1200"/>
              </a:spcAft>
            </a:pPr>
            <a:r>
              <a:rPr lang="es-ES_tradnl" sz="2400" dirty="0" smtClean="0">
                <a:latin typeface="Arial" pitchFamily="34" charset="0"/>
              </a:rPr>
              <a:t>¿cuál fue el origen de los errores?</a:t>
            </a:r>
          </a:p>
          <a:p>
            <a:pPr marL="361950" lvl="1" indent="-257175" eaLnBrk="1" hangingPunct="1">
              <a:spcAft>
                <a:spcPts val="1200"/>
              </a:spcAft>
            </a:pPr>
            <a:r>
              <a:rPr lang="es-ES_tradnl" sz="2400" dirty="0" smtClean="0">
                <a:latin typeface="Arial" pitchFamily="34" charset="0"/>
              </a:rPr>
              <a:t>¿cuáles fueron los problemas externos que más nos afectaron?</a:t>
            </a:r>
          </a:p>
          <a:p>
            <a:pPr marL="361950" lvl="1" indent="-257175" eaLnBrk="1" hangingPunct="1">
              <a:spcAft>
                <a:spcPts val="1200"/>
              </a:spcAft>
            </a:pPr>
            <a:r>
              <a:rPr lang="es-ES_tradnl" sz="2400" dirty="0" smtClean="0">
                <a:latin typeface="Arial" pitchFamily="34" charset="0"/>
              </a:rPr>
              <a:t>¿cómo voy a manejar estos problemas o debilidades durante el próximo proyecto?</a:t>
            </a:r>
          </a:p>
          <a:p>
            <a:pPr marL="361950" lvl="1" indent="-257175" eaLnBrk="1" hangingPunct="1">
              <a:spcAft>
                <a:spcPts val="1200"/>
              </a:spcAft>
            </a:pPr>
            <a:r>
              <a:rPr lang="es-ES_tradnl" sz="2400" dirty="0" smtClean="0">
                <a:latin typeface="Arial" pitchFamily="34" charset="0"/>
              </a:rPr>
              <a:t>¿cómo funcionaron los miembros del equipo de desarrollo?... y el jefe de proyecto?</a:t>
            </a:r>
          </a:p>
          <a:p>
            <a:pPr marL="361950" lvl="1" indent="-257175" eaLnBrk="1" hangingPunct="1">
              <a:spcAft>
                <a:spcPts val="1200"/>
              </a:spcAft>
            </a:pPr>
            <a:r>
              <a:rPr lang="es-ES_tradnl" sz="2400" dirty="0" smtClean="0">
                <a:latin typeface="Arial" pitchFamily="34" charset="0"/>
              </a:rPr>
              <a:t>¿cómo estuvo la comunicación al interior del grupo?</a:t>
            </a:r>
          </a:p>
          <a:p>
            <a:pPr marL="361950" lvl="1" indent="-257175" eaLnBrk="1" hangingPunct="1">
              <a:spcAft>
                <a:spcPts val="1200"/>
              </a:spcAft>
            </a:pPr>
            <a:r>
              <a:rPr lang="es-ES_tradnl" sz="2400" dirty="0" smtClean="0">
                <a:latin typeface="Arial" pitchFamily="34" charset="0"/>
              </a:rPr>
              <a:t>¿se puede mejorar?</a:t>
            </a:r>
          </a:p>
          <a:p>
            <a:pPr marL="361950" lvl="1" indent="-257175" eaLnBrk="1" hangingPunct="1">
              <a:spcAft>
                <a:spcPts val="1200"/>
              </a:spcAft>
            </a:pPr>
            <a:r>
              <a:rPr lang="es-ES_tradnl" sz="2400" dirty="0" smtClean="0">
                <a:latin typeface="Arial" pitchFamily="34" charset="0"/>
              </a:rPr>
              <a:t>¿cómo se comportó la tecnología empleada?</a:t>
            </a:r>
          </a:p>
          <a:p>
            <a:pPr marL="361950" lvl="1" indent="-257175" eaLnBrk="1" hangingPunct="1">
              <a:spcAft>
                <a:spcPts val="1200"/>
              </a:spcAft>
            </a:pPr>
            <a:r>
              <a:rPr lang="es-ES_tradnl" sz="2400" dirty="0" smtClean="0">
                <a:latin typeface="Arial" pitchFamily="34" charset="0"/>
              </a:rPr>
              <a:t>¿necesito nuevas herramientas?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3263" y="5589588"/>
            <a:ext cx="820737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49238"/>
            <a:ext cx="7772400" cy="990600"/>
          </a:xfrm>
        </p:spPr>
        <p:txBody>
          <a:bodyPr/>
          <a:lstStyle/>
          <a:p>
            <a:pPr eaLnBrk="1" hangingPunct="1"/>
            <a:r>
              <a:rPr lang="es-ES_tradnl" dirty="0" smtClean="0">
                <a:latin typeface="Arial" pitchFamily="34" charset="0"/>
              </a:rPr>
              <a:t>El Aprendizaje Post-Proyecto</a:t>
            </a:r>
            <a:endParaRPr lang="es-ES" dirty="0" smtClean="0">
              <a:latin typeface="Arial" pitchFamily="34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7"/>
            <a:ext cx="8158931" cy="5041305"/>
          </a:xfrm>
        </p:spPr>
        <p:txBody>
          <a:bodyPr/>
          <a:lstStyle/>
          <a:p>
            <a:pPr lvl="1" eaLnBrk="1" hangingPunct="1">
              <a:spcBef>
                <a:spcPts val="1200"/>
              </a:spcBef>
              <a:spcAft>
                <a:spcPts val="1800"/>
              </a:spcAft>
            </a:pPr>
            <a:r>
              <a:rPr lang="es-ES_tradnl" dirty="0" smtClean="0">
                <a:latin typeface="Arial" pitchFamily="34" charset="0"/>
              </a:rPr>
              <a:t>¿cómo estuvo la fase de transferencia?</a:t>
            </a:r>
          </a:p>
          <a:p>
            <a:pPr lvl="1" eaLnBrk="1" hangingPunct="1">
              <a:spcBef>
                <a:spcPts val="1200"/>
              </a:spcBef>
              <a:spcAft>
                <a:spcPts val="1800"/>
              </a:spcAft>
            </a:pPr>
            <a:r>
              <a:rPr lang="es-ES_tradnl" dirty="0" smtClean="0">
                <a:latin typeface="Arial" pitchFamily="34" charset="0"/>
              </a:rPr>
              <a:t>¿en qué se puede mejorar?</a:t>
            </a:r>
          </a:p>
          <a:p>
            <a:pPr lvl="1" eaLnBrk="1" hangingPunct="1">
              <a:spcBef>
                <a:spcPts val="1200"/>
              </a:spcBef>
              <a:spcAft>
                <a:spcPts val="1800"/>
              </a:spcAft>
            </a:pPr>
            <a:r>
              <a:rPr lang="es-ES_tradnl" dirty="0" smtClean="0">
                <a:latin typeface="Arial" pitchFamily="34" charset="0"/>
              </a:rPr>
              <a:t>¿cómo sacarle más provecho al desarrollo realizado?</a:t>
            </a:r>
          </a:p>
          <a:p>
            <a:pPr lvl="1" eaLnBrk="1" hangingPunct="1">
              <a:spcBef>
                <a:spcPts val="1200"/>
              </a:spcBef>
              <a:spcAft>
                <a:spcPts val="1800"/>
              </a:spcAft>
            </a:pPr>
            <a:r>
              <a:rPr lang="es-ES_tradnl" dirty="0" smtClean="0">
                <a:latin typeface="Arial" pitchFamily="34" charset="0"/>
              </a:rPr>
              <a:t>¿se puede empaquetar el producto?</a:t>
            </a:r>
          </a:p>
          <a:p>
            <a:pPr lvl="1" eaLnBrk="1" hangingPunct="1">
              <a:spcBef>
                <a:spcPts val="1200"/>
              </a:spcBef>
              <a:spcAft>
                <a:spcPts val="1800"/>
              </a:spcAft>
            </a:pPr>
            <a:r>
              <a:rPr lang="es-ES_tradnl" dirty="0" smtClean="0">
                <a:latin typeface="Arial" pitchFamily="34" charset="0"/>
              </a:rPr>
              <a:t>¿qué necesito para hacerlo?</a:t>
            </a:r>
          </a:p>
          <a:p>
            <a:pPr lvl="1" eaLnBrk="1" hangingPunct="1">
              <a:spcBef>
                <a:spcPts val="1200"/>
              </a:spcBef>
              <a:spcAft>
                <a:spcPts val="1800"/>
              </a:spcAft>
            </a:pPr>
            <a:r>
              <a:rPr lang="es-ES_tradnl" dirty="0" smtClean="0">
                <a:latin typeface="Arial" pitchFamily="34" charset="0"/>
              </a:rPr>
              <a:t>.... ¿qué tanto puede mejorar mi empresa a partir de lo aprendido en este proyecto?</a:t>
            </a: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3263" y="995363"/>
            <a:ext cx="820737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4653137"/>
            <a:ext cx="6008712" cy="1830214"/>
          </a:xfrm>
        </p:spPr>
        <p:txBody>
          <a:bodyPr/>
          <a:lstStyle/>
          <a:p>
            <a:pPr algn="ctr" eaLnBrk="1" hangingPunct="1"/>
            <a:r>
              <a:rPr lang="en-US" sz="6600" dirty="0" err="1" smtClean="0">
                <a:latin typeface="Arial" pitchFamily="34" charset="0"/>
              </a:rPr>
              <a:t>Cierre</a:t>
            </a:r>
            <a:r>
              <a:rPr lang="en-US" sz="6600" dirty="0" smtClean="0">
                <a:latin typeface="Arial" pitchFamily="34" charset="0"/>
              </a:rPr>
              <a:t> del Proyecto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836712"/>
            <a:ext cx="2592685" cy="344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079581" cy="1057259"/>
          </a:xfrm>
        </p:spPr>
        <p:txBody>
          <a:bodyPr/>
          <a:lstStyle/>
          <a:p>
            <a:pPr eaLnBrk="1" hangingPunct="1"/>
            <a:r>
              <a:rPr lang="es-ES_tradnl" dirty="0" smtClean="0">
                <a:latin typeface="Arial" pitchFamily="34" charset="0"/>
              </a:rPr>
              <a:t>Cierre del proyecto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00808"/>
            <a:ext cx="8604448" cy="5112742"/>
          </a:xfrm>
        </p:spPr>
        <p:txBody>
          <a:bodyPr/>
          <a:lstStyle/>
          <a:p>
            <a:pPr marL="269875" indent="-269875" eaLnBrk="1" hangingPunct="1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</a:rPr>
              <a:t>Acto formal</a:t>
            </a:r>
            <a:r>
              <a:rPr lang="es-ES" sz="2800" dirty="0" smtClean="0">
                <a:latin typeface="Arial" pitchFamily="34" charset="0"/>
              </a:rPr>
              <a:t> y </a:t>
            </a: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</a:rPr>
              <a:t>operativo </a:t>
            </a:r>
            <a:r>
              <a:rPr lang="es-ES" sz="2800" dirty="0" smtClean="0">
                <a:latin typeface="Arial" pitchFamily="34" charset="0"/>
              </a:rPr>
              <a:t>de cierre del proyecto.</a:t>
            </a:r>
          </a:p>
          <a:p>
            <a:pPr marL="269875" indent="-269875" eaLnBrk="1" hangingPunct="1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rial" pitchFamily="34" charset="0"/>
              </a:rPr>
              <a:t>Se </a:t>
            </a: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</a:rPr>
              <a:t>asume un nuevo estado</a:t>
            </a:r>
            <a:r>
              <a:rPr lang="es-ES" sz="2800" dirty="0" smtClean="0">
                <a:latin typeface="Arial" pitchFamily="34" charset="0"/>
              </a:rPr>
              <a:t> de las personas, recursos, organización, negocio, ...</a:t>
            </a:r>
          </a:p>
          <a:p>
            <a:pPr marL="269875" indent="-269875" eaLnBrk="1" hangingPunct="1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rial" pitchFamily="34" charset="0"/>
              </a:rPr>
              <a:t>Deben estar claras las </a:t>
            </a:r>
            <a:r>
              <a:rPr lang="es-ES" sz="2800" i="1" dirty="0" smtClean="0">
                <a:solidFill>
                  <a:schemeClr val="tx2"/>
                </a:solidFill>
                <a:latin typeface="Arial" pitchFamily="34" charset="0"/>
              </a:rPr>
              <a:t>condiciones de cierre</a:t>
            </a:r>
            <a:r>
              <a:rPr lang="es-ES" sz="2800" dirty="0" smtClean="0">
                <a:latin typeface="Arial" pitchFamily="34" charset="0"/>
              </a:rPr>
              <a:t> (</a:t>
            </a:r>
            <a:r>
              <a:rPr lang="es-ES" sz="2800" i="1" dirty="0" smtClean="0">
                <a:latin typeface="Arial" pitchFamily="34" charset="0"/>
              </a:rPr>
              <a:t>aceptación</a:t>
            </a:r>
            <a:r>
              <a:rPr lang="es-ES" sz="2800" dirty="0" smtClean="0">
                <a:latin typeface="Arial" pitchFamily="34" charset="0"/>
              </a:rPr>
              <a:t>).</a:t>
            </a:r>
          </a:p>
          <a:p>
            <a:pPr marL="269875" indent="-269875" eaLnBrk="1" hangingPunct="1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</a:rPr>
              <a:t>Tipos de cierre</a:t>
            </a:r>
            <a:r>
              <a:rPr lang="es-ES" sz="2800" dirty="0" smtClean="0">
                <a:latin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</a:rPr>
              <a:t>(normal, formal, negociado, político, ...).</a:t>
            </a:r>
          </a:p>
          <a:p>
            <a:pPr marL="269875" indent="-269875" eaLnBrk="1" hangingPunct="1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rial" pitchFamily="34" charset="0"/>
              </a:rPr>
              <a:t>Identificación y evaluación de la </a:t>
            </a: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</a:rPr>
              <a:t>situación de término</a:t>
            </a:r>
            <a:r>
              <a:rPr lang="es-ES" sz="2800" dirty="0" smtClean="0">
                <a:latin typeface="Arial" pitchFamily="34" charset="0"/>
              </a:rPr>
              <a:t> y de los </a:t>
            </a: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</a:rPr>
              <a:t>resultados del proyecto.</a:t>
            </a:r>
            <a:endParaRPr lang="es-ES_tradnl" sz="2800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1113"/>
            <a:ext cx="1371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0725" y="993775"/>
            <a:ext cx="80327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246091"/>
            <a:ext cx="8079581" cy="985251"/>
          </a:xfrm>
        </p:spPr>
        <p:txBody>
          <a:bodyPr/>
          <a:lstStyle/>
          <a:p>
            <a:pPr eaLnBrk="1" hangingPunct="1"/>
            <a:r>
              <a:rPr lang="es-ES_tradnl" dirty="0" smtClean="0">
                <a:latin typeface="Arial" pitchFamily="34" charset="0"/>
              </a:rPr>
              <a:t>Cierre del proyecto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530225" y="1484784"/>
            <a:ext cx="8588375" cy="5373216"/>
          </a:xfrm>
        </p:spPr>
        <p:txBody>
          <a:bodyPr/>
          <a:lstStyle/>
          <a:p>
            <a:pPr marL="361950" indent="-269875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</a:rPr>
              <a:t>Difusión del cierre</a:t>
            </a:r>
            <a:r>
              <a:rPr lang="es-ES" sz="2800" dirty="0" smtClean="0">
                <a:latin typeface="Arial" pitchFamily="34" charset="0"/>
              </a:rPr>
              <a:t> y del futuro </a:t>
            </a:r>
            <a:r>
              <a:rPr lang="es-ES" sz="1800" dirty="0" smtClean="0">
                <a:latin typeface="Arial" pitchFamily="34" charset="0"/>
              </a:rPr>
              <a:t>(¿cuál será nuestro rol en el proyecto implantado?).</a:t>
            </a:r>
          </a:p>
          <a:p>
            <a:pPr marL="361950" indent="-269875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rial" pitchFamily="34" charset="0"/>
              </a:rPr>
              <a:t>Se requiere la </a:t>
            </a: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</a:rPr>
              <a:t>formalización</a:t>
            </a:r>
            <a:r>
              <a:rPr lang="es-ES" sz="2800" dirty="0" smtClean="0">
                <a:latin typeface="Arial" pitchFamily="34" charset="0"/>
              </a:rPr>
              <a:t> correspondiente</a:t>
            </a:r>
            <a:br>
              <a:rPr lang="es-ES" sz="2800" dirty="0" smtClean="0">
                <a:latin typeface="Arial" pitchFamily="34" charset="0"/>
              </a:rPr>
            </a:br>
            <a:r>
              <a:rPr lang="es-ES" sz="1800" dirty="0" smtClean="0">
                <a:latin typeface="Arial" pitchFamily="34" charset="0"/>
              </a:rPr>
              <a:t>(actas, contratos, pagos).</a:t>
            </a:r>
          </a:p>
          <a:p>
            <a:pPr marL="361950" indent="-269875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</a:rPr>
              <a:t>Identificación de aspectos pendientes:</a:t>
            </a:r>
            <a:r>
              <a:rPr lang="es-ES" sz="2800" dirty="0" smtClean="0">
                <a:latin typeface="Arial" pitchFamily="34" charset="0"/>
              </a:rPr>
              <a:t> importancia y priorización.</a:t>
            </a:r>
          </a:p>
          <a:p>
            <a:pPr marL="361950" indent="-269875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rial" pitchFamily="34" charset="0"/>
              </a:rPr>
              <a:t>Suele haber </a:t>
            </a: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</a:rPr>
              <a:t>negociación</a:t>
            </a:r>
            <a:r>
              <a:rPr lang="es-ES" sz="2800" dirty="0" smtClean="0">
                <a:latin typeface="Arial" pitchFamily="34" charset="0"/>
              </a:rPr>
              <a:t> y realización de </a:t>
            </a: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</a:rPr>
              <a:t>ajustes.</a:t>
            </a:r>
          </a:p>
          <a:p>
            <a:pPr marL="361950" indent="-269875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</a:rPr>
              <a:t>Escenarios futuros</a:t>
            </a:r>
            <a:r>
              <a:rPr lang="es-ES" sz="2800" dirty="0" smtClean="0">
                <a:latin typeface="Arial" pitchFamily="34" charset="0"/>
              </a:rPr>
              <a:t> del proyecto </a:t>
            </a:r>
            <a:r>
              <a:rPr lang="es-ES" sz="1800" dirty="0" smtClean="0">
                <a:latin typeface="Arial" pitchFamily="34" charset="0"/>
              </a:rPr>
              <a:t>(mantención y/o evolución)</a:t>
            </a:r>
          </a:p>
          <a:p>
            <a:pPr marL="361950" indent="-269875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</a:rPr>
              <a:t>Nuevos proyectos surgidos a partir de éste?</a:t>
            </a:r>
            <a:endParaRPr lang="es-ES_tradnl" sz="2800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5613" y="0"/>
            <a:ext cx="1068387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3356992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 sz="7200" dirty="0" err="1" smtClean="0">
                <a:latin typeface="Arial" charset="0"/>
              </a:rPr>
              <a:t>Formulación</a:t>
            </a:r>
            <a:r>
              <a:rPr lang="en-US" sz="7200" dirty="0" smtClean="0">
                <a:latin typeface="Arial" charset="0"/>
              </a:rPr>
              <a:t> de la </a:t>
            </a:r>
            <a:r>
              <a:rPr lang="en-US" sz="7200" dirty="0" err="1" smtClean="0">
                <a:latin typeface="Arial" charset="0"/>
              </a:rPr>
              <a:t>Evolución</a:t>
            </a:r>
            <a:r>
              <a:rPr lang="en-US" sz="7200" dirty="0" smtClean="0">
                <a:latin typeface="Arial" charset="0"/>
              </a:rPr>
              <a:t> del Proyecto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19" y="260648"/>
            <a:ext cx="8079581" cy="985251"/>
          </a:xfrm>
        </p:spPr>
        <p:txBody>
          <a:bodyPr/>
          <a:lstStyle/>
          <a:p>
            <a:pPr eaLnBrk="1" hangingPunct="1"/>
            <a:r>
              <a:rPr lang="es-ES_tradnl" dirty="0" smtClean="0">
                <a:latin typeface="Arial" charset="0"/>
              </a:rPr>
              <a:t>E</a:t>
            </a:r>
            <a:r>
              <a:rPr lang="es-ES" dirty="0" err="1" smtClean="0">
                <a:latin typeface="Arial" charset="0"/>
              </a:rPr>
              <a:t>volución</a:t>
            </a:r>
            <a:r>
              <a:rPr lang="es-ES" dirty="0" smtClean="0">
                <a:latin typeface="Arial" charset="0"/>
              </a:rPr>
              <a:t> del Proyecto</a:t>
            </a:r>
            <a:endParaRPr lang="es-ES_tradnl" dirty="0" smtClean="0">
              <a:latin typeface="Arial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556792"/>
            <a:ext cx="8281045" cy="5112296"/>
          </a:xfrm>
        </p:spPr>
        <p:txBody>
          <a:bodyPr/>
          <a:lstStyle/>
          <a:p>
            <a:pPr marL="269875" indent="-269875" eaLnBrk="1" hangingPunct="1">
              <a:lnSpc>
                <a:spcPct val="90000"/>
              </a:lnSpc>
              <a:spcBef>
                <a:spcPct val="40000"/>
              </a:spcBef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2"/>
                </a:solidFill>
                <a:latin typeface="Arial" charset="0"/>
              </a:rPr>
              <a:t>Al término del proyecto todo ha cambiado.</a:t>
            </a:r>
          </a:p>
          <a:p>
            <a:pPr marL="269875" indent="-269875" eaLnBrk="1" hangingPunct="1">
              <a:lnSpc>
                <a:spcPct val="90000"/>
              </a:lnSpc>
              <a:spcBef>
                <a:spcPct val="40000"/>
              </a:spcBef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2"/>
                </a:solidFill>
                <a:latin typeface="Arial" charset="0"/>
              </a:rPr>
              <a:t>En particular hay nuevas expectativas.</a:t>
            </a:r>
          </a:p>
          <a:p>
            <a:pPr marL="269875" indent="-269875" eaLnBrk="1" hangingPunct="1">
              <a:lnSpc>
                <a:spcPct val="90000"/>
              </a:lnSpc>
              <a:spcBef>
                <a:spcPct val="40000"/>
              </a:spcBef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2"/>
                </a:solidFill>
                <a:latin typeface="Arial" charset="0"/>
              </a:rPr>
              <a:t>El proyecto se evalúa injustamente:</a:t>
            </a:r>
          </a:p>
          <a:p>
            <a:pPr marL="547688" lvl="2" indent="-277813">
              <a:lnSpc>
                <a:spcPct val="90000"/>
              </a:lnSpc>
              <a:spcBef>
                <a:spcPct val="40000"/>
              </a:spcBef>
              <a:spcAft>
                <a:spcPct val="30000"/>
              </a:spcAft>
              <a:buFont typeface="Courier New" panose="02070309020205020404" pitchFamily="49" charset="0"/>
              <a:buChar char="o"/>
            </a:pPr>
            <a:r>
              <a:rPr lang="es-ES" dirty="0" smtClean="0">
                <a:latin typeface="Arial" charset="0"/>
              </a:rPr>
              <a:t>ya no estamos en el “estado del arte”.</a:t>
            </a:r>
          </a:p>
          <a:p>
            <a:pPr marL="547688" lvl="2" indent="-277813">
              <a:lnSpc>
                <a:spcPct val="90000"/>
              </a:lnSpc>
              <a:spcBef>
                <a:spcPct val="40000"/>
              </a:spcBef>
              <a:spcAft>
                <a:spcPct val="30000"/>
              </a:spcAft>
              <a:buFont typeface="Courier New" panose="02070309020205020404" pitchFamily="49" charset="0"/>
              <a:buChar char="o"/>
            </a:pPr>
            <a:r>
              <a:rPr lang="es-ES" dirty="0" smtClean="0">
                <a:latin typeface="Arial" charset="0"/>
              </a:rPr>
              <a:t>han cambiado las prioridades.</a:t>
            </a:r>
          </a:p>
          <a:p>
            <a:pPr marL="269875" indent="-269875" eaLnBrk="1" hangingPunct="1">
              <a:lnSpc>
                <a:spcPct val="90000"/>
              </a:lnSpc>
              <a:spcBef>
                <a:spcPct val="40000"/>
              </a:spcBef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/>
                </a:solidFill>
                <a:latin typeface="Arial" charset="0"/>
              </a:rPr>
              <a:t>Hay nuevas alternativas</a:t>
            </a:r>
            <a:r>
              <a:rPr lang="es-ES" sz="2800" dirty="0" smtClean="0">
                <a:latin typeface="Arial" charset="0"/>
              </a:rPr>
              <a:t> para el proyecto:</a:t>
            </a:r>
          </a:p>
          <a:p>
            <a:pPr marL="547688" lvl="2" indent="-277813">
              <a:lnSpc>
                <a:spcPct val="90000"/>
              </a:lnSpc>
              <a:spcBef>
                <a:spcPct val="40000"/>
              </a:spcBef>
              <a:spcAft>
                <a:spcPct val="30000"/>
              </a:spcAft>
              <a:buFont typeface="Courier New" panose="02070309020205020404" pitchFamily="49" charset="0"/>
              <a:buChar char="o"/>
            </a:pPr>
            <a:r>
              <a:rPr lang="es-ES" dirty="0" smtClean="0">
                <a:latin typeface="Arial" charset="0"/>
              </a:rPr>
              <a:t>de </a:t>
            </a:r>
            <a:r>
              <a:rPr lang="es-ES" dirty="0">
                <a:latin typeface="Arial" charset="0"/>
              </a:rPr>
              <a:t>reemplazo.</a:t>
            </a:r>
          </a:p>
          <a:p>
            <a:pPr marL="547688" lvl="2" indent="-277813">
              <a:lnSpc>
                <a:spcPct val="90000"/>
              </a:lnSpc>
              <a:spcBef>
                <a:spcPct val="40000"/>
              </a:spcBef>
              <a:spcAft>
                <a:spcPct val="30000"/>
              </a:spcAft>
              <a:buFont typeface="Courier New" panose="02070309020205020404" pitchFamily="49" charset="0"/>
              <a:buChar char="o"/>
            </a:pPr>
            <a:r>
              <a:rPr lang="es-ES" dirty="0" smtClean="0">
                <a:latin typeface="Arial" charset="0"/>
              </a:rPr>
              <a:t>de </a:t>
            </a:r>
            <a:r>
              <a:rPr lang="es-ES" dirty="0">
                <a:latin typeface="Arial" charset="0"/>
              </a:rPr>
              <a:t>crecimiento.</a:t>
            </a:r>
          </a:p>
          <a:p>
            <a:pPr marL="547688" lvl="2" indent="-277813">
              <a:lnSpc>
                <a:spcPct val="90000"/>
              </a:lnSpc>
              <a:spcBef>
                <a:spcPct val="40000"/>
              </a:spcBef>
              <a:spcAft>
                <a:spcPct val="30000"/>
              </a:spcAft>
              <a:buFont typeface="Courier New" panose="02070309020205020404" pitchFamily="49" charset="0"/>
              <a:buChar char="o"/>
            </a:pPr>
            <a:r>
              <a:rPr lang="es-ES" dirty="0" smtClean="0">
                <a:latin typeface="Arial" charset="0"/>
              </a:rPr>
              <a:t>de </a:t>
            </a:r>
            <a:r>
              <a:rPr lang="es-ES" dirty="0">
                <a:latin typeface="Arial" charset="0"/>
              </a:rPr>
              <a:t>fortalecimiento.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EE2D8-BCA3-46D5-AF6B-41AC1C6EA949}" type="slidenum">
              <a:rPr lang="es-ES"/>
              <a:pPr>
                <a:defRPr/>
              </a:pPr>
              <a:t>29</a:t>
            </a:fld>
            <a:endParaRPr lang="es-ES"/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100512"/>
            <a:ext cx="2771800" cy="1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990600"/>
          </a:xfrm>
        </p:spPr>
        <p:txBody>
          <a:bodyPr>
            <a:normAutofit/>
          </a:bodyPr>
          <a:lstStyle/>
          <a:p>
            <a:r>
              <a:rPr lang="es-C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Ejemplo de Hoja de Ruta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564904"/>
            <a:ext cx="8418261" cy="29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079581" cy="913243"/>
          </a:xfrm>
        </p:spPr>
        <p:txBody>
          <a:bodyPr/>
          <a:lstStyle/>
          <a:p>
            <a:pPr eaLnBrk="1" hangingPunct="1"/>
            <a:r>
              <a:rPr lang="es-ES_tradnl" dirty="0" smtClean="0">
                <a:latin typeface="Arial" charset="0"/>
              </a:rPr>
              <a:t>E</a:t>
            </a:r>
            <a:r>
              <a:rPr lang="es-ES" dirty="0" err="1" smtClean="0">
                <a:latin typeface="Arial" charset="0"/>
              </a:rPr>
              <a:t>volución</a:t>
            </a:r>
            <a:r>
              <a:rPr lang="es-ES" dirty="0" smtClean="0">
                <a:latin typeface="Arial" charset="0"/>
              </a:rPr>
              <a:t> del Proyecto</a:t>
            </a:r>
            <a:endParaRPr lang="es-ES_tradnl" dirty="0" smtClean="0">
              <a:latin typeface="Arial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676456" cy="5373216"/>
          </a:xfrm>
        </p:spPr>
        <p:txBody>
          <a:bodyPr/>
          <a:lstStyle/>
          <a:p>
            <a:pPr marL="269875" indent="-269875">
              <a:lnSpc>
                <a:spcPct val="80000"/>
              </a:lnSpc>
              <a:spcBef>
                <a:spcPct val="40000"/>
              </a:spcBef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latin typeface="Arial" charset="0"/>
              </a:rPr>
              <a:t>Hay nuevos proyectos:</a:t>
            </a:r>
          </a:p>
          <a:p>
            <a:pPr marL="717550" lvl="2" indent="-277813">
              <a:lnSpc>
                <a:spcPct val="90000"/>
              </a:lnSpc>
              <a:spcBef>
                <a:spcPct val="40000"/>
              </a:spcBef>
              <a:spcAft>
                <a:spcPct val="30000"/>
              </a:spcAft>
              <a:buFont typeface="Courier New" panose="02070309020205020404" pitchFamily="49" charset="0"/>
              <a:buChar char="o"/>
            </a:pPr>
            <a:r>
              <a:rPr lang="es-ES" dirty="0" smtClean="0">
                <a:latin typeface="Arial" charset="0"/>
              </a:rPr>
              <a:t>de </a:t>
            </a:r>
            <a:r>
              <a:rPr lang="es-ES" dirty="0">
                <a:latin typeface="Arial" charset="0"/>
              </a:rPr>
              <a:t>reemplazo.</a:t>
            </a:r>
          </a:p>
          <a:p>
            <a:pPr marL="717550" lvl="2" indent="-277813">
              <a:lnSpc>
                <a:spcPct val="90000"/>
              </a:lnSpc>
              <a:spcBef>
                <a:spcPct val="40000"/>
              </a:spcBef>
              <a:spcAft>
                <a:spcPct val="30000"/>
              </a:spcAft>
              <a:buFont typeface="Courier New" panose="02070309020205020404" pitchFamily="49" charset="0"/>
              <a:buChar char="o"/>
            </a:pPr>
            <a:r>
              <a:rPr lang="es-ES" dirty="0" smtClean="0">
                <a:latin typeface="Arial" charset="0"/>
              </a:rPr>
              <a:t>complementarios</a:t>
            </a:r>
            <a:r>
              <a:rPr lang="es-ES" dirty="0">
                <a:latin typeface="Arial" charset="0"/>
              </a:rPr>
              <a:t>.</a:t>
            </a:r>
          </a:p>
          <a:p>
            <a:pPr marL="717550" lvl="2" indent="-277813">
              <a:lnSpc>
                <a:spcPct val="90000"/>
              </a:lnSpc>
              <a:spcBef>
                <a:spcPct val="40000"/>
              </a:spcBef>
              <a:spcAft>
                <a:spcPct val="30000"/>
              </a:spcAft>
              <a:buFont typeface="Courier New" panose="02070309020205020404" pitchFamily="49" charset="0"/>
              <a:buChar char="o"/>
            </a:pPr>
            <a:r>
              <a:rPr lang="es-ES" dirty="0" smtClean="0">
                <a:latin typeface="Arial" charset="0"/>
              </a:rPr>
              <a:t>independientes</a:t>
            </a:r>
            <a:r>
              <a:rPr lang="es-ES" dirty="0">
                <a:latin typeface="Arial" charset="0"/>
              </a:rPr>
              <a:t>.</a:t>
            </a:r>
          </a:p>
          <a:p>
            <a:pPr marL="269875" indent="-269875" eaLnBrk="1" hangingPunct="1">
              <a:lnSpc>
                <a:spcPct val="80000"/>
              </a:lnSpc>
              <a:spcBef>
                <a:spcPct val="40000"/>
              </a:spcBef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rial" charset="0"/>
              </a:rPr>
              <a:t>Hay </a:t>
            </a:r>
            <a:r>
              <a:rPr lang="es-ES" sz="2800" dirty="0" smtClean="0">
                <a:solidFill>
                  <a:schemeClr val="tx2"/>
                </a:solidFill>
                <a:latin typeface="Arial" charset="0"/>
              </a:rPr>
              <a:t>nuevas formas</a:t>
            </a:r>
            <a:r>
              <a:rPr lang="es-ES" sz="2800" dirty="0" smtClean="0">
                <a:latin typeface="Arial" charset="0"/>
              </a:rPr>
              <a:t> de evaluar, formular y administrar proyectos en la organización.</a:t>
            </a:r>
          </a:p>
          <a:p>
            <a:pPr marL="269875" indent="-269875" eaLnBrk="1" hangingPunct="1">
              <a:lnSpc>
                <a:spcPct val="80000"/>
              </a:lnSpc>
              <a:spcBef>
                <a:spcPct val="40000"/>
              </a:spcBef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rial" charset="0"/>
              </a:rPr>
              <a:t>… </a:t>
            </a:r>
            <a:r>
              <a:rPr lang="es-ES" sz="2800" dirty="0" smtClean="0">
                <a:solidFill>
                  <a:srgbClr val="0070C0"/>
                </a:solidFill>
                <a:latin typeface="Arial" charset="0"/>
              </a:rPr>
              <a:t>Si el desarrollo es interno </a:t>
            </a:r>
            <a:r>
              <a:rPr lang="es-ES" sz="2800" dirty="0" smtClean="0">
                <a:latin typeface="Arial" charset="0"/>
              </a:rPr>
              <a:t>a la organización, todos estos cambios deben ayudar a fortalecer el proceso de desarrollo.</a:t>
            </a:r>
          </a:p>
          <a:p>
            <a:pPr marL="269875" indent="-269875" eaLnBrk="1" hangingPunct="1">
              <a:lnSpc>
                <a:spcPct val="80000"/>
              </a:lnSpc>
              <a:spcBef>
                <a:spcPct val="40000"/>
              </a:spcBef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0070C0"/>
                </a:solidFill>
                <a:latin typeface="Arial" charset="0"/>
              </a:rPr>
              <a:t>Si el desarrollo es externo</a:t>
            </a:r>
            <a:r>
              <a:rPr lang="es-ES" sz="2800" dirty="0" smtClean="0">
                <a:latin typeface="Arial" charset="0"/>
              </a:rPr>
              <a:t>, </a:t>
            </a:r>
            <a:r>
              <a:rPr lang="es-ES" sz="2800" dirty="0" smtClean="0">
                <a:solidFill>
                  <a:schemeClr val="tx2"/>
                </a:solidFill>
                <a:latin typeface="Arial" charset="0"/>
              </a:rPr>
              <a:t>se requiere</a:t>
            </a:r>
            <a:r>
              <a:rPr lang="es-ES" sz="2800" dirty="0" smtClean="0">
                <a:latin typeface="Arial" charset="0"/>
              </a:rPr>
              <a:t> que el </a:t>
            </a:r>
            <a:r>
              <a:rPr lang="es-ES" sz="2800" dirty="0" smtClean="0">
                <a:solidFill>
                  <a:schemeClr val="tx2"/>
                </a:solidFill>
                <a:latin typeface="Arial" charset="0"/>
              </a:rPr>
              <a:t>desarrollador</a:t>
            </a:r>
            <a:r>
              <a:rPr lang="es-ES" sz="2800" dirty="0" smtClean="0">
                <a:latin typeface="Arial" charset="0"/>
              </a:rPr>
              <a:t> sea un tanto </a:t>
            </a:r>
            <a:r>
              <a:rPr lang="es-ES" sz="2800" dirty="0" smtClean="0">
                <a:solidFill>
                  <a:schemeClr val="tx2"/>
                </a:solidFill>
                <a:latin typeface="Arial" charset="0"/>
              </a:rPr>
              <a:t>visionario</a:t>
            </a:r>
            <a:r>
              <a:rPr lang="es-ES" sz="2800" dirty="0" smtClean="0">
                <a:latin typeface="Arial" charset="0"/>
              </a:rPr>
              <a:t>.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993775"/>
            <a:ext cx="291623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079581" cy="985251"/>
          </a:xfrm>
        </p:spPr>
        <p:txBody>
          <a:bodyPr/>
          <a:lstStyle/>
          <a:p>
            <a:pPr eaLnBrk="1" hangingPunct="1"/>
            <a:r>
              <a:rPr lang="es-ES_tradnl" dirty="0" smtClean="0">
                <a:latin typeface="Arial" charset="0"/>
              </a:rPr>
              <a:t>E</a:t>
            </a:r>
            <a:r>
              <a:rPr lang="es-ES" dirty="0" err="1" smtClean="0">
                <a:latin typeface="Arial" charset="0"/>
              </a:rPr>
              <a:t>volución</a:t>
            </a:r>
            <a:r>
              <a:rPr lang="es-ES" dirty="0" smtClean="0">
                <a:latin typeface="Arial" charset="0"/>
              </a:rPr>
              <a:t> del Proyecto</a:t>
            </a:r>
            <a:endParaRPr lang="es-ES_tradnl" dirty="0" smtClean="0">
              <a:latin typeface="Arial" charset="0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1" y="1600042"/>
            <a:ext cx="5904656" cy="503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079581" cy="985251"/>
          </a:xfrm>
        </p:spPr>
        <p:txBody>
          <a:bodyPr/>
          <a:lstStyle/>
          <a:p>
            <a:pPr eaLnBrk="1" hangingPunct="1"/>
            <a:r>
              <a:rPr lang="es-ES_tradnl" dirty="0" smtClean="0">
                <a:latin typeface="Arial" charset="0"/>
              </a:rPr>
              <a:t>E</a:t>
            </a:r>
            <a:r>
              <a:rPr lang="es-ES" dirty="0" err="1" smtClean="0">
                <a:latin typeface="Arial" charset="0"/>
              </a:rPr>
              <a:t>volución</a:t>
            </a:r>
            <a:r>
              <a:rPr lang="es-ES" dirty="0" smtClean="0">
                <a:latin typeface="Arial" charset="0"/>
              </a:rPr>
              <a:t> del Proyecto</a:t>
            </a:r>
            <a:endParaRPr lang="es-ES_tradnl" dirty="0" smtClean="0">
              <a:latin typeface="Arial" charset="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12776"/>
            <a:ext cx="8459415" cy="5184874"/>
          </a:xfrm>
        </p:spPr>
        <p:txBody>
          <a:bodyPr>
            <a:normAutofit/>
          </a:bodyPr>
          <a:lstStyle/>
          <a:p>
            <a:pPr marL="269875" indent="-269875" eaLnBrk="1" hangingPunct="1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/>
                </a:solidFill>
                <a:latin typeface="Arial" charset="0"/>
              </a:rPr>
              <a:t>Hay que tener todo esto en cuenta, desde la planificación del proyecto…</a:t>
            </a:r>
          </a:p>
          <a:p>
            <a:pPr marL="269875" indent="-269875" eaLnBrk="1" hangingPunct="1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rial" charset="0"/>
              </a:rPr>
              <a:t>Así </a:t>
            </a:r>
            <a:r>
              <a:rPr lang="es-ES" sz="2800" dirty="0" smtClean="0">
                <a:solidFill>
                  <a:schemeClr val="tx2"/>
                </a:solidFill>
                <a:latin typeface="Arial" charset="0"/>
              </a:rPr>
              <a:t>nos va a doler menos</a:t>
            </a:r>
            <a:r>
              <a:rPr lang="es-ES" sz="2800" dirty="0" smtClean="0">
                <a:latin typeface="Arial" charset="0"/>
              </a:rPr>
              <a:t> cuando esto ocurra.</a:t>
            </a:r>
          </a:p>
          <a:p>
            <a:pPr marL="269875" indent="-269875" eaLnBrk="1" hangingPunct="1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rial" charset="0"/>
              </a:rPr>
              <a:t>…. la parte buena es que si lo hemos hecho bien,</a:t>
            </a:r>
            <a:r>
              <a:rPr lang="es-ES" sz="2800" dirty="0" smtClean="0">
                <a:solidFill>
                  <a:schemeClr val="tx2"/>
                </a:solidFill>
                <a:latin typeface="Arial" charset="0"/>
              </a:rPr>
              <a:t> las probabilidades de quedarnos con el cliente, son altas </a:t>
            </a:r>
            <a:r>
              <a:rPr lang="es-ES" sz="2800" dirty="0" smtClean="0">
                <a:latin typeface="Arial" charset="0"/>
              </a:rPr>
              <a:t>(debido principalmente a estos cambios).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990600"/>
          </a:xfrm>
        </p:spPr>
        <p:txBody>
          <a:bodyPr/>
          <a:lstStyle/>
          <a:p>
            <a:pPr eaLnBrk="1" hangingPunct="1"/>
            <a:r>
              <a:rPr lang="es-ES_tradnl" dirty="0" smtClean="0">
                <a:latin typeface="Arial" charset="0"/>
              </a:rPr>
              <a:t>E</a:t>
            </a:r>
            <a:r>
              <a:rPr lang="es-ES" dirty="0" err="1" smtClean="0">
                <a:latin typeface="Arial" charset="0"/>
              </a:rPr>
              <a:t>volución</a:t>
            </a:r>
            <a:r>
              <a:rPr lang="es-ES" dirty="0" smtClean="0">
                <a:latin typeface="Arial" charset="0"/>
              </a:rPr>
              <a:t> del Proyecto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5733256"/>
            <a:ext cx="8281045" cy="791369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spcAft>
                <a:spcPct val="25000"/>
              </a:spcAft>
            </a:pPr>
            <a:r>
              <a:rPr lang="es-ES" dirty="0" smtClean="0">
                <a:latin typeface="Arial" charset="0"/>
              </a:rPr>
              <a:t>¿Cuál cree que sería la </a:t>
            </a:r>
            <a:r>
              <a:rPr lang="es-ES" dirty="0" smtClean="0">
                <a:solidFill>
                  <a:schemeClr val="tx2"/>
                </a:solidFill>
                <a:latin typeface="Arial" charset="0"/>
              </a:rPr>
              <a:t>evolución natural</a:t>
            </a:r>
            <a:r>
              <a:rPr lang="es-ES" dirty="0" smtClean="0">
                <a:latin typeface="Arial" charset="0"/>
              </a:rPr>
              <a:t> de su </a:t>
            </a:r>
            <a:r>
              <a:rPr lang="es-ES" smtClean="0">
                <a:latin typeface="Arial" charset="0"/>
              </a:rPr>
              <a:t>proyecto</a:t>
            </a:r>
            <a:r>
              <a:rPr lang="es-ES" smtClean="0">
                <a:latin typeface="Arial" charset="0"/>
              </a:rPr>
              <a:t>? </a:t>
            </a:r>
            <a:endParaRPr lang="es-ES" dirty="0" smtClean="0">
              <a:latin typeface="Arial" charset="0"/>
            </a:endParaRPr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628800"/>
            <a:ext cx="42862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604448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s-ES" sz="4400" dirty="0" smtClean="0">
                <a:latin typeface="Arial" pitchFamily="34" charset="0"/>
              </a:rPr>
              <a:t>Preguntas</a:t>
            </a:r>
            <a:r>
              <a:rPr lang="es-ES" sz="4000" dirty="0" smtClean="0">
                <a:latin typeface="Arial" pitchFamily="34" charset="0"/>
              </a:rPr>
              <a:t> Claves</a:t>
            </a:r>
            <a:endParaRPr lang="es-ES_tradnl" sz="4000" dirty="0" smtClean="0">
              <a:latin typeface="Arial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56792"/>
            <a:ext cx="8399958" cy="2664296"/>
          </a:xfrm>
        </p:spPr>
        <p:txBody>
          <a:bodyPr>
            <a:normAutofit fontScale="85000" lnSpcReduction="10000"/>
          </a:bodyPr>
          <a:lstStyle/>
          <a:p>
            <a:pPr marL="269875" indent="-269875" eaLnBrk="1" hangingPunct="1">
              <a:lnSpc>
                <a:spcPct val="110000"/>
              </a:lnSpc>
              <a:spcBef>
                <a:spcPct val="40000"/>
              </a:spcBef>
              <a:spcAft>
                <a:spcPct val="15000"/>
              </a:spcAft>
              <a:buNone/>
            </a:pPr>
            <a:r>
              <a:rPr lang="es-ES" sz="2800" dirty="0" smtClean="0">
                <a:latin typeface="Arial" pitchFamily="34" charset="0"/>
              </a:rPr>
              <a:t>¿Cuál es la </a:t>
            </a:r>
            <a:r>
              <a:rPr lang="es-ES" sz="2800" dirty="0" smtClean="0">
                <a:solidFill>
                  <a:srgbClr val="0070C0"/>
                </a:solidFill>
                <a:latin typeface="Arial" pitchFamily="34" charset="0"/>
              </a:rPr>
              <a:t>usabilidad</a:t>
            </a:r>
            <a:r>
              <a:rPr lang="es-ES" sz="2800" dirty="0" smtClean="0">
                <a:latin typeface="Arial" pitchFamily="34" charset="0"/>
              </a:rPr>
              <a:t> y </a:t>
            </a:r>
            <a:r>
              <a:rPr lang="es-ES" sz="2800" dirty="0" smtClean="0">
                <a:solidFill>
                  <a:srgbClr val="0070C0"/>
                </a:solidFill>
                <a:latin typeface="Arial" pitchFamily="34" charset="0"/>
              </a:rPr>
              <a:t>utilidad percibida </a:t>
            </a:r>
            <a:r>
              <a:rPr lang="es-ES" sz="2800" dirty="0" smtClean="0">
                <a:latin typeface="Arial" pitchFamily="34" charset="0"/>
              </a:rPr>
              <a:t>por el usuario hasta el momento?</a:t>
            </a:r>
          </a:p>
          <a:p>
            <a:pPr marL="269875" indent="-269875" eaLnBrk="1" hangingPunct="1">
              <a:lnSpc>
                <a:spcPct val="110000"/>
              </a:lnSpc>
              <a:spcBef>
                <a:spcPct val="40000"/>
              </a:spcBef>
              <a:spcAft>
                <a:spcPct val="15000"/>
              </a:spcAft>
              <a:buNone/>
            </a:pPr>
            <a:r>
              <a:rPr lang="es-ES" sz="2800" dirty="0" smtClean="0">
                <a:latin typeface="Arial" pitchFamily="34" charset="0"/>
              </a:rPr>
              <a:t>¿Cuál es la probabilidad de encontrar “</a:t>
            </a:r>
            <a:r>
              <a:rPr lang="es-ES" sz="2800" dirty="0" smtClean="0">
                <a:solidFill>
                  <a:srgbClr val="0070C0"/>
                </a:solidFill>
                <a:latin typeface="Arial" pitchFamily="34" charset="0"/>
              </a:rPr>
              <a:t>sorpresas</a:t>
            </a:r>
            <a:r>
              <a:rPr lang="es-ES" sz="2800" dirty="0" smtClean="0">
                <a:latin typeface="Arial" pitchFamily="34" charset="0"/>
              </a:rPr>
              <a:t>” un vez en producción?</a:t>
            </a:r>
          </a:p>
          <a:p>
            <a:pPr marL="269875" indent="-269875" eaLnBrk="1" hangingPunct="1">
              <a:lnSpc>
                <a:spcPct val="110000"/>
              </a:lnSpc>
              <a:spcBef>
                <a:spcPct val="40000"/>
              </a:spcBef>
              <a:spcAft>
                <a:spcPct val="15000"/>
              </a:spcAft>
              <a:buNone/>
            </a:pPr>
            <a:r>
              <a:rPr lang="es-ES" sz="2800" dirty="0" smtClean="0">
                <a:latin typeface="Arial" pitchFamily="34" charset="0"/>
              </a:rPr>
              <a:t>¿Tenemos todo preparado para </a:t>
            </a:r>
            <a:r>
              <a:rPr lang="es-ES" sz="2800" dirty="0" smtClean="0">
                <a:solidFill>
                  <a:srgbClr val="0070C0"/>
                </a:solidFill>
                <a:latin typeface="Arial" pitchFamily="34" charset="0"/>
              </a:rPr>
              <a:t>manejar las incidencias</a:t>
            </a:r>
            <a:r>
              <a:rPr lang="es-ES" sz="2800" dirty="0" smtClean="0">
                <a:latin typeface="Arial" pitchFamily="34" charset="0"/>
              </a:rPr>
              <a:t>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7" y="4149080"/>
            <a:ext cx="3629690" cy="256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8278812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s-ES" sz="4400" dirty="0" smtClean="0">
                <a:latin typeface="Arial" pitchFamily="34" charset="0"/>
              </a:rPr>
              <a:t>Esta Fase en Perspectiva</a:t>
            </a:r>
            <a:endParaRPr lang="es-ES_tradnl" sz="4400" dirty="0" smtClean="0">
              <a:latin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125972"/>
            <a:ext cx="9036495" cy="339937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9552" y="2564904"/>
            <a:ext cx="526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/>
              <a:t>Technology</a:t>
            </a:r>
            <a:r>
              <a:rPr lang="es-CL" dirty="0" smtClean="0"/>
              <a:t> </a:t>
            </a:r>
            <a:r>
              <a:rPr lang="es-CL" dirty="0" err="1" smtClean="0"/>
              <a:t>Acceptance</a:t>
            </a:r>
            <a:r>
              <a:rPr lang="es-CL" dirty="0" smtClean="0"/>
              <a:t> </a:t>
            </a:r>
            <a:r>
              <a:rPr lang="es-CL" dirty="0" err="1" smtClean="0"/>
              <a:t>Model</a:t>
            </a:r>
            <a:r>
              <a:rPr lang="es-CL" dirty="0" smtClean="0"/>
              <a:t> (TAM)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1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3702"/>
            <a:ext cx="8278812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s-ES" sz="4400" dirty="0" smtClean="0">
                <a:latin typeface="Arial" pitchFamily="34" charset="0"/>
              </a:rPr>
              <a:t>Fase de Implantación y Entrega</a:t>
            </a:r>
            <a:endParaRPr lang="es-ES_tradnl" sz="4400" dirty="0" smtClean="0">
              <a:latin typeface="Arial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340768"/>
            <a:ext cx="8352482" cy="5517232"/>
          </a:xfrm>
        </p:spPr>
        <p:txBody>
          <a:bodyPr/>
          <a:lstStyle/>
          <a:p>
            <a:pPr marL="269875" indent="-269875"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itchFamily="34" charset="0"/>
              </a:rPr>
              <a:t>Es </a:t>
            </a: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</a:rPr>
              <a:t>la hora de la verdad.</a:t>
            </a:r>
          </a:p>
          <a:p>
            <a:pPr marL="269875" indent="-269875"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itchFamily="34" charset="0"/>
              </a:rPr>
              <a:t>Es también la ocasión más clara para </a:t>
            </a: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</a:rPr>
              <a:t>identificar el fracaso</a:t>
            </a:r>
            <a:r>
              <a:rPr lang="es-ES" sz="2400" dirty="0" smtClean="0">
                <a:latin typeface="Arial" pitchFamily="34" charset="0"/>
              </a:rPr>
              <a:t> del proyecto.</a:t>
            </a:r>
          </a:p>
          <a:p>
            <a:pPr marL="269875" indent="-269875"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itchFamily="34" charset="0"/>
              </a:rPr>
              <a:t>Es necesario </a:t>
            </a: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</a:rPr>
              <a:t>manejar los miedos:</a:t>
            </a:r>
          </a:p>
          <a:p>
            <a:pPr marL="539750" lvl="1" indent="-361950">
              <a:lnSpc>
                <a:spcPct val="90000"/>
              </a:lnSpc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sz="2200" dirty="0">
                <a:latin typeface="Arial" pitchFamily="34" charset="0"/>
              </a:rPr>
              <a:t>Difusión.</a:t>
            </a:r>
          </a:p>
          <a:p>
            <a:pPr marL="539750" lvl="1" indent="-361950">
              <a:lnSpc>
                <a:spcPct val="90000"/>
              </a:lnSpc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sz="2200" dirty="0">
                <a:latin typeface="Arial" pitchFamily="34" charset="0"/>
              </a:rPr>
              <a:t>Capacitación.</a:t>
            </a:r>
          </a:p>
          <a:p>
            <a:pPr marL="539750" lvl="1" indent="-361950">
              <a:lnSpc>
                <a:spcPct val="90000"/>
              </a:lnSpc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sz="2200" dirty="0">
                <a:latin typeface="Arial" pitchFamily="34" charset="0"/>
              </a:rPr>
              <a:t>Asistencia a usuarios.</a:t>
            </a:r>
          </a:p>
          <a:p>
            <a:pPr marL="269875" indent="-269875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Arial" pitchFamily="34" charset="0"/>
              </a:rPr>
              <a:t>Es necesario manejar la </a:t>
            </a:r>
            <a:r>
              <a:rPr lang="es-ES" dirty="0" smtClean="0">
                <a:latin typeface="Arial" pitchFamily="34" charset="0"/>
              </a:rPr>
              <a:t>transición:</a:t>
            </a:r>
            <a:endParaRPr lang="es-ES" dirty="0">
              <a:latin typeface="Arial" pitchFamily="34" charset="0"/>
            </a:endParaRPr>
          </a:p>
          <a:p>
            <a:pPr marL="539750" lvl="1" indent="-361950">
              <a:lnSpc>
                <a:spcPct val="90000"/>
              </a:lnSpc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sz="2200" dirty="0">
                <a:latin typeface="Arial" pitchFamily="34" charset="0"/>
              </a:rPr>
              <a:t>Mecanismos de “vuelta atrás”.</a:t>
            </a:r>
          </a:p>
          <a:p>
            <a:pPr marL="539750" lvl="1" indent="-361950">
              <a:lnSpc>
                <a:spcPct val="90000"/>
              </a:lnSpc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sz="2200" dirty="0">
                <a:latin typeface="Arial" pitchFamily="34" charset="0"/>
              </a:rPr>
              <a:t>Consistencia de los datos.</a:t>
            </a:r>
          </a:p>
          <a:p>
            <a:pPr marL="539750" lvl="1" indent="-361950">
              <a:lnSpc>
                <a:spcPct val="90000"/>
              </a:lnSpc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sz="2200" dirty="0">
                <a:latin typeface="Arial" pitchFamily="34" charset="0"/>
              </a:rPr>
              <a:t>Traspasos entre sistemas.</a:t>
            </a:r>
          </a:p>
          <a:p>
            <a:pPr marL="539750" lvl="1" indent="-361950">
              <a:lnSpc>
                <a:spcPct val="90000"/>
              </a:lnSpc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sz="2200" dirty="0">
                <a:latin typeface="Arial" pitchFamily="34" charset="0"/>
              </a:rPr>
              <a:t>Duplicidad en el trabajo.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E7519-C3E1-4019-A0D0-9A66FCDCFF72}" type="slidenum">
              <a:rPr lang="es-ES"/>
              <a:pPr>
                <a:defRPr/>
              </a:pPr>
              <a:t>6</a:t>
            </a:fld>
            <a:endParaRPr lang="es-ES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813" y="2711450"/>
            <a:ext cx="21717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4913313"/>
            <a:ext cx="21240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990600"/>
          </a:xfrm>
        </p:spPr>
        <p:txBody>
          <a:bodyPr>
            <a:normAutofit/>
          </a:bodyPr>
          <a:lstStyle/>
          <a:p>
            <a:r>
              <a:rPr lang="es-ES" sz="4400" dirty="0">
                <a:latin typeface="Arial" pitchFamily="34" charset="0"/>
              </a:rPr>
              <a:t>Fase de Implantación </a:t>
            </a:r>
            <a:r>
              <a:rPr lang="es-ES" sz="4400" dirty="0" smtClean="0">
                <a:latin typeface="Arial" pitchFamily="34" charset="0"/>
              </a:rPr>
              <a:t>y Entrega</a:t>
            </a:r>
            <a:endParaRPr lang="es-ES_tradnl" sz="4400" dirty="0" smtClean="0">
              <a:latin typeface="Arial" pitchFamily="34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340768"/>
            <a:ext cx="8208590" cy="5517232"/>
          </a:xfrm>
        </p:spPr>
        <p:txBody>
          <a:bodyPr>
            <a:normAutofit/>
          </a:bodyPr>
          <a:lstStyle/>
          <a:p>
            <a:pPr marL="177800" indent="-177800" eaLnBrk="1" hangingPunct="1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itchFamily="34" charset="0"/>
              </a:rPr>
              <a:t>En esta fase hay varias actividades que deben ser planificadas, coordinadas, controladas, y evaluadas:</a:t>
            </a:r>
          </a:p>
          <a:p>
            <a:pPr marL="539750" lvl="1" indent="-361950">
              <a:lnSpc>
                <a:spcPct val="90000"/>
              </a:lnSpc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sz="2200" dirty="0">
                <a:latin typeface="Arial" pitchFamily="34" charset="0"/>
              </a:rPr>
              <a:t>Migración de Datos.</a:t>
            </a:r>
          </a:p>
          <a:p>
            <a:pPr marL="539750" lvl="1" indent="-361950">
              <a:lnSpc>
                <a:spcPct val="90000"/>
              </a:lnSpc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sz="2200" dirty="0">
                <a:latin typeface="Arial" pitchFamily="34" charset="0"/>
              </a:rPr>
              <a:t>Capacitación de Usuarios.</a:t>
            </a:r>
          </a:p>
          <a:p>
            <a:pPr marL="539750" lvl="1" indent="-361950">
              <a:lnSpc>
                <a:spcPct val="90000"/>
              </a:lnSpc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sz="2200" dirty="0">
                <a:latin typeface="Arial" pitchFamily="34" charset="0"/>
              </a:rPr>
              <a:t>Puesta en marcha del nuevo software.</a:t>
            </a:r>
          </a:p>
          <a:p>
            <a:pPr marL="539750" lvl="1" indent="-361950">
              <a:lnSpc>
                <a:spcPct val="90000"/>
              </a:lnSpc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sz="2200" dirty="0">
                <a:latin typeface="Arial" pitchFamily="34" charset="0"/>
              </a:rPr>
              <a:t>Pruebas de Usuario.</a:t>
            </a:r>
          </a:p>
          <a:p>
            <a:pPr marL="539750" lvl="1" indent="-361950">
              <a:lnSpc>
                <a:spcPct val="90000"/>
              </a:lnSpc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sz="2200" dirty="0">
                <a:latin typeface="Arial" pitchFamily="34" charset="0"/>
              </a:rPr>
              <a:t>Recolección y Reparación de Errores.</a:t>
            </a:r>
          </a:p>
          <a:p>
            <a:pPr marL="177800" indent="-177800" eaLnBrk="1" hangingPunct="1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Arial" pitchFamily="34" charset="0"/>
              </a:rPr>
              <a:t>Alternativas de Implantación:</a:t>
            </a:r>
          </a:p>
          <a:p>
            <a:pPr marL="539750" lvl="1" indent="-361950">
              <a:lnSpc>
                <a:spcPct val="90000"/>
              </a:lnSpc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sz="2200" dirty="0">
                <a:latin typeface="Arial" pitchFamily="34" charset="0"/>
              </a:rPr>
              <a:t>Certificación (marcha blanca, paralelos, etc.).</a:t>
            </a:r>
          </a:p>
          <a:p>
            <a:pPr marL="539750" lvl="1" indent="-361950">
              <a:lnSpc>
                <a:spcPct val="90000"/>
              </a:lnSpc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ES" sz="2200" dirty="0">
                <a:latin typeface="Arial" pitchFamily="34" charset="0"/>
              </a:rPr>
              <a:t>Cierre de la situación anterior (apagar equipo, botar sistema anterior, ...).</a:t>
            </a:r>
          </a:p>
          <a:p>
            <a:pPr marL="177800" indent="-177800" eaLnBrk="1" hangingPunct="1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</a:rPr>
              <a:t>Hay que determinar la necesidad (y posibilidad) de vuelta atrás….</a:t>
            </a: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2263775"/>
            <a:ext cx="226695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286750"/>
            <a:ext cx="6624735" cy="990600"/>
          </a:xfrm>
        </p:spPr>
        <p:txBody>
          <a:bodyPr>
            <a:normAutofit fontScale="90000"/>
          </a:bodyPr>
          <a:lstStyle/>
          <a:p>
            <a:r>
              <a:rPr lang="es-ES" sz="4400" dirty="0">
                <a:latin typeface="Arial" pitchFamily="34" charset="0"/>
              </a:rPr>
              <a:t>Fase de Implantación </a:t>
            </a:r>
            <a:r>
              <a:rPr lang="es-ES" sz="4400" dirty="0" smtClean="0">
                <a:latin typeface="Arial" pitchFamily="34" charset="0"/>
              </a:rPr>
              <a:t>y Entrega</a:t>
            </a:r>
            <a:endParaRPr lang="es-ES_tradnl" sz="4400" dirty="0" smtClean="0">
              <a:latin typeface="Arial" pitchFamily="34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3527697"/>
            <a:ext cx="7848871" cy="3141663"/>
          </a:xfrm>
        </p:spPr>
        <p:txBody>
          <a:bodyPr/>
          <a:lstStyle/>
          <a:p>
            <a:pPr marL="269875" indent="-269875" eaLnBrk="1" hangingPunct="1">
              <a:lnSpc>
                <a:spcPct val="90000"/>
              </a:lnSpc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s-ES_tradnl" sz="3000" dirty="0" smtClean="0">
                <a:latin typeface="Arial" pitchFamily="34" charset="0"/>
              </a:rPr>
              <a:t>Podría </a:t>
            </a:r>
            <a:r>
              <a:rPr lang="es-ES_tradnl" sz="3000" dirty="0" smtClean="0">
                <a:solidFill>
                  <a:schemeClr val="tx2"/>
                </a:solidFill>
                <a:latin typeface="Arial" pitchFamily="34" charset="0"/>
              </a:rPr>
              <a:t>cambiar la historia</a:t>
            </a:r>
            <a:r>
              <a:rPr lang="es-ES_tradnl" sz="3000" dirty="0" smtClean="0">
                <a:latin typeface="Arial" pitchFamily="34" charset="0"/>
              </a:rPr>
              <a:t> dentro de una organización (típicamente asociada a sistemas antiguos).</a:t>
            </a:r>
          </a:p>
          <a:p>
            <a:pPr marL="269875" indent="-269875" eaLnBrk="1" hangingPunct="1">
              <a:lnSpc>
                <a:spcPct val="90000"/>
              </a:lnSpc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s-ES_tradnl" sz="3000" dirty="0" smtClean="0">
                <a:solidFill>
                  <a:schemeClr val="tx2"/>
                </a:solidFill>
                <a:latin typeface="Arial" pitchFamily="34" charset="0"/>
              </a:rPr>
              <a:t>Podría haber mucha resistencia</a:t>
            </a:r>
            <a:r>
              <a:rPr lang="es-ES_tradnl" sz="3000" dirty="0" smtClean="0">
                <a:latin typeface="Arial" pitchFamily="34" charset="0"/>
              </a:rPr>
              <a:t> por parte de los usuarios, si no se maneja bien la implantación y la difusión.</a:t>
            </a:r>
            <a:endParaRPr lang="es-ES" sz="3000" dirty="0" smtClean="0">
              <a:latin typeface="Arial" pitchFamily="34" charset="0"/>
            </a:endParaRP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0207" y="35759"/>
            <a:ext cx="197961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683568" y="1811000"/>
            <a:ext cx="748883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50000"/>
              </a:spcAft>
              <a:buFontTx/>
              <a:buChar char="•"/>
            </a:pPr>
            <a:r>
              <a:rPr lang="es-ES" sz="3000" dirty="0"/>
              <a:t>Hay que </a:t>
            </a:r>
            <a:r>
              <a:rPr lang="es-ES" sz="3000" dirty="0">
                <a:solidFill>
                  <a:schemeClr val="tx2"/>
                </a:solidFill>
              </a:rPr>
              <a:t>establecer un punto de quiebre</a:t>
            </a:r>
            <a:r>
              <a:rPr lang="es-ES" sz="3000" dirty="0"/>
              <a:t>, en el cual la nueva </a:t>
            </a:r>
            <a:r>
              <a:rPr lang="es-ES" sz="3000" dirty="0">
                <a:solidFill>
                  <a:schemeClr val="tx2"/>
                </a:solidFill>
              </a:rPr>
              <a:t>solución se transforma en definitiva</a:t>
            </a:r>
            <a:r>
              <a:rPr lang="es-ES" sz="3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9562" cy="990600"/>
          </a:xfrm>
        </p:spPr>
        <p:txBody>
          <a:bodyPr>
            <a:normAutofit/>
          </a:bodyPr>
          <a:lstStyle/>
          <a:p>
            <a:r>
              <a:rPr lang="es-MX" sz="4400" dirty="0" smtClean="0">
                <a:latin typeface="Arial" pitchFamily="34" charset="0"/>
                <a:cs typeface="Arial" pitchFamily="34" charset="0"/>
              </a:rPr>
              <a:t>Chance de Repetir la Operación</a:t>
            </a:r>
            <a:endParaRPr lang="es-CL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12775"/>
            <a:ext cx="8472289" cy="5414619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Si </a:t>
            </a:r>
            <a:r>
              <a:rPr lang="es-MX" dirty="0">
                <a:latin typeface="Arial" pitchFamily="34" charset="0"/>
                <a:cs typeface="Arial" pitchFamily="34" charset="0"/>
              </a:rPr>
              <a:t>la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desperdiciamos, ¿qué posibilidades tenemos de </a:t>
            </a:r>
            <a:r>
              <a:rPr lang="es-MX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repetir esta acción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defRPr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endParaRPr lang="es-MX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       …. Con mucha suerte, una más.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55395"/>
            <a:ext cx="49657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a">
  <a:themeElements>
    <a:clrScheme name="Metropolitana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Metropolitano</Template>
  <TotalTime>11836</TotalTime>
  <Words>1473</Words>
  <Application>Microsoft Office PowerPoint</Application>
  <PresentationFormat>Presentación en pantalla (4:3)</PresentationFormat>
  <Paragraphs>227</Paragraphs>
  <Slides>33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Arial</vt:lpstr>
      <vt:lpstr>Calibri Light</vt:lpstr>
      <vt:lpstr>Courier New</vt:lpstr>
      <vt:lpstr>Times New Roman</vt:lpstr>
      <vt:lpstr>Metropolitana</vt:lpstr>
      <vt:lpstr>  Implantación y Entrega del Producto: Cierre del Proyecto</vt:lpstr>
      <vt:lpstr>Agenda</vt:lpstr>
      <vt:lpstr>Ejemplo de Hoja de Ruta</vt:lpstr>
      <vt:lpstr>Preguntas Claves</vt:lpstr>
      <vt:lpstr>Esta Fase en Perspectiva</vt:lpstr>
      <vt:lpstr>Fase de Implantación y Entrega</vt:lpstr>
      <vt:lpstr>Fase de Implantación y Entrega</vt:lpstr>
      <vt:lpstr>Fase de Implantación y Entrega</vt:lpstr>
      <vt:lpstr>Chance de Repetir la Operación</vt:lpstr>
      <vt:lpstr>Fase de Implantación y Entrega</vt:lpstr>
      <vt:lpstr>Fase de Implantación y Entrega</vt:lpstr>
      <vt:lpstr>Evaluación del Producto</vt:lpstr>
      <vt:lpstr>Aspectos Claves de la Implantación</vt:lpstr>
      <vt:lpstr>Aspectos Claves de la Implantación</vt:lpstr>
      <vt:lpstr>Aspectos Claves de la Implantación</vt:lpstr>
      <vt:lpstr>Aspectos Claves de la Implantación</vt:lpstr>
      <vt:lpstr>Evaluación / Medición de Resultados</vt:lpstr>
      <vt:lpstr>Evaluación de Resultados</vt:lpstr>
      <vt:lpstr>Evaluación de Resultados</vt:lpstr>
      <vt:lpstr>Evaluación de Resultados</vt:lpstr>
      <vt:lpstr>Evaluación de Resultados</vt:lpstr>
      <vt:lpstr>El Aprendizaje Post-Proyecto</vt:lpstr>
      <vt:lpstr>El Aprendizaje Post-Proyecto</vt:lpstr>
      <vt:lpstr>El Aprendizaje Post-Proyecto</vt:lpstr>
      <vt:lpstr>Cierre del Proyecto</vt:lpstr>
      <vt:lpstr>Cierre del proyecto</vt:lpstr>
      <vt:lpstr>Cierre del proyecto</vt:lpstr>
      <vt:lpstr>Formulación de la Evolución del Proyecto</vt:lpstr>
      <vt:lpstr>Evolución del Proyecto</vt:lpstr>
      <vt:lpstr>Evolución del Proyecto</vt:lpstr>
      <vt:lpstr>Evolución del Proyecto</vt:lpstr>
      <vt:lpstr>Evolución del Proyecto</vt:lpstr>
      <vt:lpstr>Evolución del Proyecto</vt:lpstr>
    </vt:vector>
  </TitlesOfParts>
  <Company>U. de Chile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Programas de Extención</dc:title>
  <dc:creator>DCC</dc:creator>
  <cp:lastModifiedBy>S.Ochoa</cp:lastModifiedBy>
  <cp:revision>1052</cp:revision>
  <dcterms:created xsi:type="dcterms:W3CDTF">2004-12-14T23:27:42Z</dcterms:created>
  <dcterms:modified xsi:type="dcterms:W3CDTF">2024-11-11T10:00:03Z</dcterms:modified>
</cp:coreProperties>
</file>