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2"/>
  </p:notesMasterIdLst>
  <p:sldIdLst>
    <p:sldId id="257" r:id="rId2"/>
    <p:sldId id="258" r:id="rId3"/>
    <p:sldId id="341" r:id="rId4"/>
    <p:sldId id="342" r:id="rId5"/>
    <p:sldId id="343" r:id="rId6"/>
    <p:sldId id="371" r:id="rId7"/>
    <p:sldId id="344" r:id="rId8"/>
    <p:sldId id="339" r:id="rId9"/>
    <p:sldId id="345" r:id="rId10"/>
    <p:sldId id="355" r:id="rId11"/>
    <p:sldId id="349" r:id="rId12"/>
    <p:sldId id="358" r:id="rId13"/>
    <p:sldId id="359" r:id="rId14"/>
    <p:sldId id="317" r:id="rId15"/>
    <p:sldId id="321" r:id="rId16"/>
    <p:sldId id="322" r:id="rId17"/>
    <p:sldId id="362" r:id="rId18"/>
    <p:sldId id="351" r:id="rId19"/>
    <p:sldId id="352" r:id="rId20"/>
    <p:sldId id="353" r:id="rId21"/>
    <p:sldId id="356" r:id="rId22"/>
    <p:sldId id="357" r:id="rId23"/>
    <p:sldId id="369" r:id="rId24"/>
    <p:sldId id="364" r:id="rId25"/>
    <p:sldId id="365" r:id="rId26"/>
    <p:sldId id="366" r:id="rId27"/>
    <p:sldId id="363" r:id="rId28"/>
    <p:sldId id="370" r:id="rId29"/>
    <p:sldId id="367" r:id="rId30"/>
    <p:sldId id="368" r:id="rId31"/>
  </p:sldIdLst>
  <p:sldSz cx="9144000" cy="6858000" type="screen4x3"/>
  <p:notesSz cx="7315200" cy="96012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  <a:srgbClr val="E6E6E6"/>
    <a:srgbClr val="F2F2F2"/>
    <a:srgbClr val="1A1604"/>
    <a:srgbClr val="C5190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5216" autoAdjust="0"/>
    <p:restoredTop sz="93883" autoAdjust="0"/>
  </p:normalViewPr>
  <p:slideViewPr>
    <p:cSldViewPr>
      <p:cViewPr varScale="1">
        <p:scale>
          <a:sx n="60" d="100"/>
          <a:sy n="60" d="100"/>
        </p:scale>
        <p:origin x="3000" y="2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4530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994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Haga clic para modificar el estilo de texto del patrón</a:t>
            </a:r>
          </a:p>
          <a:p>
            <a:pPr lvl="1"/>
            <a:r>
              <a:rPr lang="en-US" noProof="0" smtClean="0"/>
              <a:t>Segundo nivel</a:t>
            </a:r>
          </a:p>
          <a:p>
            <a:pPr lvl="2"/>
            <a:r>
              <a:rPr lang="en-US" noProof="0" smtClean="0"/>
              <a:t>Tercer nivel</a:t>
            </a:r>
          </a:p>
          <a:p>
            <a:pPr lvl="3"/>
            <a:r>
              <a:rPr lang="en-US" noProof="0" smtClean="0"/>
              <a:t>Cuarto nivel</a:t>
            </a:r>
          </a:p>
          <a:p>
            <a:pPr lvl="4"/>
            <a:r>
              <a:rPr lang="en-US" noProof="0" smtClean="0"/>
              <a:t>Quinto nivel</a:t>
            </a:r>
          </a:p>
        </p:txBody>
      </p:sp>
      <p:sp>
        <p:nvSpPr>
          <p:cNvPr id="3994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994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EF999C0A-5D61-4CC3-AD5F-31CF6061B20B}" type="slidenum">
              <a:rPr lang="en-US" altLang="es-CL"/>
              <a:pPr>
                <a:defRPr/>
              </a:pPr>
              <a:t>‹Nº›</a:t>
            </a:fld>
            <a:endParaRPr lang="en-US" altLang="es-C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F116706E-FB56-4BA8-BB31-760E9BEF4B23}" type="slidenum">
              <a:rPr lang="es-CL" altLang="es-CL" smtClean="0"/>
              <a:pPr>
                <a:spcBef>
                  <a:spcPct val="0"/>
                </a:spcBef>
              </a:pPr>
              <a:t>1</a:t>
            </a:fld>
            <a:endParaRPr lang="es-CL" altLang="es-CL" smtClean="0"/>
          </a:p>
        </p:txBody>
      </p:sp>
      <p:sp>
        <p:nvSpPr>
          <p:cNvPr id="4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s-CL" altLang="es-CL" smtClean="0"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F116706E-FB56-4BA8-BB31-760E9BEF4B23}" type="slidenum">
              <a:rPr lang="es-CL" altLang="es-CL" smtClean="0"/>
              <a:pPr>
                <a:spcBef>
                  <a:spcPct val="0"/>
                </a:spcBef>
              </a:pPr>
              <a:t>17</a:t>
            </a:fld>
            <a:endParaRPr lang="es-CL" altLang="es-CL" smtClean="0"/>
          </a:p>
        </p:txBody>
      </p:sp>
      <p:sp>
        <p:nvSpPr>
          <p:cNvPr id="4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s-CL" altLang="es-CL" smtClean="0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1602499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9304B453-9B58-40D9-AA69-28CD6CE2B0F8}" type="slidenum">
              <a:rPr lang="es-CL" altLang="es-CL" smtClean="0"/>
              <a:pPr>
                <a:spcBef>
                  <a:spcPct val="0"/>
                </a:spcBef>
              </a:pPr>
              <a:t>18</a:t>
            </a:fld>
            <a:endParaRPr lang="es-CL" altLang="es-CL" smtClean="0"/>
          </a:p>
        </p:txBody>
      </p:sp>
      <p:sp>
        <p:nvSpPr>
          <p:cNvPr id="266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s-CL" altLang="es-CL" smtClean="0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6227343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10793BAF-5C57-4A82-8BEF-6B2C7414C799}" type="slidenum">
              <a:rPr lang="es-CL" altLang="es-CL" smtClean="0"/>
              <a:pPr>
                <a:spcBef>
                  <a:spcPct val="0"/>
                </a:spcBef>
              </a:pPr>
              <a:t>19</a:t>
            </a:fld>
            <a:endParaRPr lang="es-CL" altLang="es-CL" smtClean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s-CL" altLang="es-CL" smtClean="0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7501198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4A3CCC4C-1061-4E1B-B466-23B43865AD37}" type="slidenum">
              <a:rPr lang="es-CL" altLang="es-CL" smtClean="0"/>
              <a:pPr>
                <a:spcBef>
                  <a:spcPct val="0"/>
                </a:spcBef>
              </a:pPr>
              <a:t>20</a:t>
            </a:fld>
            <a:endParaRPr lang="es-CL" altLang="es-CL" smtClean="0"/>
          </a:p>
        </p:txBody>
      </p:sp>
      <p:sp>
        <p:nvSpPr>
          <p:cNvPr id="307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s-CL" altLang="es-CL" smtClean="0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423221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6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37C8DD49-C677-4455-AB19-FBEC5A87468C}" type="slidenum">
              <a:rPr lang="es-CL" altLang="es-CL" smtClean="0"/>
              <a:pPr>
                <a:spcBef>
                  <a:spcPct val="0"/>
                </a:spcBef>
              </a:pPr>
              <a:t>21</a:t>
            </a:fld>
            <a:endParaRPr lang="es-CL" altLang="es-CL" smtClean="0"/>
          </a:p>
        </p:txBody>
      </p:sp>
      <p:sp>
        <p:nvSpPr>
          <p:cNvPr id="1290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90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s-CL" altLang="es-CL" smtClean="0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115270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074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93B2CCE6-3FD7-4CB6-B02D-6FF8824E7722}" type="slidenum">
              <a:rPr lang="es-CL" altLang="es-CL" smtClean="0"/>
              <a:pPr>
                <a:spcBef>
                  <a:spcPct val="0"/>
                </a:spcBef>
              </a:pPr>
              <a:t>22</a:t>
            </a:fld>
            <a:endParaRPr lang="es-CL" altLang="es-CL" smtClean="0"/>
          </a:p>
        </p:txBody>
      </p:sp>
      <p:sp>
        <p:nvSpPr>
          <p:cNvPr id="1310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10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s-CL" altLang="es-CL" smtClean="0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635632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F116706E-FB56-4BA8-BB31-760E9BEF4B23}" type="slidenum">
              <a:rPr lang="es-CL" altLang="es-CL" smtClean="0"/>
              <a:pPr>
                <a:spcBef>
                  <a:spcPct val="0"/>
                </a:spcBef>
              </a:pPr>
              <a:t>23</a:t>
            </a:fld>
            <a:endParaRPr lang="es-CL" altLang="es-CL" smtClean="0"/>
          </a:p>
        </p:txBody>
      </p:sp>
      <p:sp>
        <p:nvSpPr>
          <p:cNvPr id="4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s-CL" altLang="es-CL" smtClean="0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74134645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F116706E-FB56-4BA8-BB31-760E9BEF4B23}" type="slidenum">
              <a:rPr lang="es-CL" altLang="es-CL" smtClean="0"/>
              <a:pPr>
                <a:spcBef>
                  <a:spcPct val="0"/>
                </a:spcBef>
              </a:pPr>
              <a:t>28</a:t>
            </a:fld>
            <a:endParaRPr lang="es-CL" altLang="es-CL" smtClean="0"/>
          </a:p>
        </p:txBody>
      </p:sp>
      <p:sp>
        <p:nvSpPr>
          <p:cNvPr id="4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s-CL" altLang="es-CL" smtClean="0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63266295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62467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15988" y="4416425"/>
            <a:ext cx="5049837" cy="41814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959" tIns="46480" rIns="92959" bIns="46480" anchor="ctr"/>
          <a:lstStyle/>
          <a:p>
            <a:endParaRPr lang="es-CL" altLang="es-CL" smtClean="0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368029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EF853AF1-43E9-4FBE-9B3A-D332FD520BB2}" type="slidenum">
              <a:rPr lang="es-CL" altLang="es-CL" smtClean="0"/>
              <a:pPr>
                <a:spcBef>
                  <a:spcPct val="0"/>
                </a:spcBef>
              </a:pPr>
              <a:t>2</a:t>
            </a:fld>
            <a:endParaRPr lang="es-CL" altLang="es-CL" smtClean="0"/>
          </a:p>
        </p:txBody>
      </p:sp>
      <p:sp>
        <p:nvSpPr>
          <p:cNvPr id="6147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63513" y="4162425"/>
            <a:ext cx="6826250" cy="464026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5651" tIns="46986" rIns="95651" bIns="46986"/>
          <a:lstStyle/>
          <a:p>
            <a:endParaRPr lang="es-CL" altLang="es-CL" smtClean="0">
              <a:cs typeface="Arial" panose="020B0604020202020204" pitchFamily="34" charset="0"/>
            </a:endParaRPr>
          </a:p>
        </p:txBody>
      </p:sp>
      <p:sp>
        <p:nvSpPr>
          <p:cNvPr id="6148" name="Rectangle 3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-3268663" y="1528763"/>
            <a:ext cx="9791701" cy="7343775"/>
          </a:xfrm>
          <a:ln w="12700" cap="flat">
            <a:solidFill>
              <a:schemeClr val="tx1"/>
            </a:solidFill>
          </a:ln>
          <a:effectLst>
            <a:outerShdw dist="107763" dir="2700000" algn="ctr" rotWithShape="0">
              <a:schemeClr val="bg2"/>
            </a:outerShdw>
          </a:effectLst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0099FEE1-0876-4C43-A783-B5CC12DC70BB}" type="slidenum">
              <a:rPr lang="es-CL" altLang="es-CL" smtClean="0"/>
              <a:pPr>
                <a:spcBef>
                  <a:spcPct val="0"/>
                </a:spcBef>
              </a:pPr>
              <a:t>4</a:t>
            </a:fld>
            <a:endParaRPr lang="es-CL" altLang="es-CL" smtClean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s-CL" altLang="es-CL" smtClean="0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300757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0099FEE1-0876-4C43-A783-B5CC12DC70BB}" type="slidenum">
              <a:rPr lang="es-CL" altLang="es-CL" smtClean="0"/>
              <a:pPr>
                <a:spcBef>
                  <a:spcPct val="0"/>
                </a:spcBef>
              </a:pPr>
              <a:t>5</a:t>
            </a:fld>
            <a:endParaRPr lang="es-CL" altLang="es-CL" smtClean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s-CL" altLang="es-CL" smtClean="0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2559894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7"/>
          <p:cNvSpPr>
            <a:spLocks noGrp="1" noChangeArrowheads="1"/>
          </p:cNvSpPr>
          <p:nvPr>
            <p:ph type="sldNum" sz="quarter" idx="5"/>
          </p:nvPr>
        </p:nvSpPr>
        <p:spPr>
          <a:xfrm>
            <a:off x="3897313" y="8831263"/>
            <a:ext cx="2982912" cy="4635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7316" tIns="43658" rIns="87316" bIns="43658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08025" indent="-2714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090613" indent="-2174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527175" indent="-2174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1963738" indent="-2174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420938" indent="-2174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878138" indent="-2174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335338" indent="-2174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792538" indent="-2174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712A656D-2B36-4300-8E5C-5E054741136F}" type="slidenum">
              <a:rPr lang="en-US" altLang="es-CL" sz="1100" smtClean="0"/>
              <a:pPr>
                <a:spcBef>
                  <a:spcPct val="0"/>
                </a:spcBef>
              </a:pPr>
              <a:t>8</a:t>
            </a:fld>
            <a:endParaRPr lang="en-US" altLang="es-CL" sz="1100" smtClean="0"/>
          </a:p>
        </p:txBody>
      </p:sp>
      <p:sp>
        <p:nvSpPr>
          <p:cNvPr id="1003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03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s-CL" altLang="es-CL" smtClean="0"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6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02C26907-2457-4994-BBF2-35A9E38E7842}" type="slidenum">
              <a:rPr lang="es-CL" altLang="es-CL" smtClean="0"/>
              <a:pPr>
                <a:spcBef>
                  <a:spcPct val="0"/>
                </a:spcBef>
              </a:pPr>
              <a:t>9</a:t>
            </a:fld>
            <a:endParaRPr lang="es-CL" altLang="es-CL" smtClean="0"/>
          </a:p>
        </p:txBody>
      </p:sp>
      <p:sp>
        <p:nvSpPr>
          <p:cNvPr id="1187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87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s-CL" altLang="es-CL" smtClean="0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5558578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6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B94C2E5A-D219-4489-85C5-E70945E688BF}" type="slidenum">
              <a:rPr lang="es-CL" altLang="es-CL" smtClean="0"/>
              <a:pPr>
                <a:spcBef>
                  <a:spcPct val="0"/>
                </a:spcBef>
              </a:pPr>
              <a:t>14</a:t>
            </a:fld>
            <a:endParaRPr lang="es-CL" altLang="es-CL" smtClean="0"/>
          </a:p>
        </p:txBody>
      </p:sp>
      <p:sp>
        <p:nvSpPr>
          <p:cNvPr id="144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4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s-CL" altLang="es-CL" smtClean="0"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578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4475CF2F-A574-42C9-8956-11E7BFAAB515}" type="slidenum">
              <a:rPr lang="es-CL" altLang="es-CL" smtClean="0"/>
              <a:pPr>
                <a:spcBef>
                  <a:spcPct val="0"/>
                </a:spcBef>
              </a:pPr>
              <a:t>15</a:t>
            </a:fld>
            <a:endParaRPr lang="es-CL" altLang="es-CL" smtClean="0"/>
          </a:p>
        </p:txBody>
      </p:sp>
      <p:sp>
        <p:nvSpPr>
          <p:cNvPr id="1525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25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s-CL" altLang="es-CL" smtClean="0"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626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21E960E1-F8FD-46C2-BB7D-486383276B68}" type="slidenum">
              <a:rPr lang="es-CL" altLang="es-CL" smtClean="0"/>
              <a:pPr>
                <a:spcBef>
                  <a:spcPct val="0"/>
                </a:spcBef>
              </a:pPr>
              <a:t>16</a:t>
            </a:fld>
            <a:endParaRPr lang="es-CL" altLang="es-CL" smtClean="0"/>
          </a:p>
        </p:txBody>
      </p:sp>
      <p:sp>
        <p:nvSpPr>
          <p:cNvPr id="1546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46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s-CL" altLang="es-CL" smtClean="0"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2628" y="770467"/>
            <a:ext cx="8086725" cy="3352800"/>
          </a:xfrm>
        </p:spPr>
        <p:txBody>
          <a:bodyPr anchor="b">
            <a:noAutofit/>
          </a:bodyPr>
          <a:lstStyle>
            <a:lvl1pPr algn="l">
              <a:lnSpc>
                <a:spcPct val="80000"/>
              </a:lnSpc>
              <a:defRPr sz="8000" spc="-120" baseline="0">
                <a:solidFill>
                  <a:srgbClr val="FFFFFF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00634" y="4198409"/>
            <a:ext cx="6921151" cy="1645920"/>
          </a:xfrm>
        </p:spPr>
        <p:txBody>
          <a:bodyPr>
            <a:normAutofit/>
          </a:bodyPr>
          <a:lstStyle>
            <a:lvl1pPr marL="0" indent="0" algn="l">
              <a:buNone/>
              <a:defRPr sz="2800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s-ES" smtClean="0"/>
              <a:t>Haga clic para editar el estilo de subtítulo del patrón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75000"/>
                  </a:srgbClr>
                </a:solidFill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75000"/>
                  </a:srgbClr>
                </a:solidFill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0000"/>
                  </a:srgbClr>
                </a:solidFill>
              </a:defRPr>
            </a:lvl1pPr>
          </a:lstStyle>
          <a:p>
            <a:pPr>
              <a:defRPr/>
            </a:pPr>
            <a:fld id="{70AAEE68-FAE4-4BDD-ABFA-44D1F1BBE374}" type="slidenum">
              <a:rPr lang="es-ES" altLang="es-CL" smtClean="0"/>
              <a:pPr>
                <a:defRPr/>
              </a:pPr>
              <a:t>‹Nº›</a:t>
            </a:fld>
            <a:endParaRPr lang="es-ES" altLang="es-CL"/>
          </a:p>
        </p:txBody>
      </p:sp>
    </p:spTree>
    <p:extLst>
      <p:ext uri="{BB962C8B-B14F-4D97-AF65-F5344CB8AC3E}">
        <p14:creationId xmlns:p14="http://schemas.microsoft.com/office/powerpoint/2010/main" val="648438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0AAEE68-FAE4-4BDD-ABFA-44D1F1BBE374}" type="slidenum">
              <a:rPr lang="es-ES" altLang="es-CL" smtClean="0"/>
              <a:pPr>
                <a:defRPr/>
              </a:pPr>
              <a:t>‹Nº›</a:t>
            </a:fld>
            <a:endParaRPr lang="es-ES" altLang="es-CL"/>
          </a:p>
        </p:txBody>
      </p:sp>
    </p:spTree>
    <p:extLst>
      <p:ext uri="{BB962C8B-B14F-4D97-AF65-F5344CB8AC3E}">
        <p14:creationId xmlns:p14="http://schemas.microsoft.com/office/powerpoint/2010/main" val="34749963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7963" y="695325"/>
            <a:ext cx="1971675" cy="4800600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78644" y="714376"/>
            <a:ext cx="5800725" cy="5400675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0AAEE68-FAE4-4BDD-ABFA-44D1F1BBE374}" type="slidenum">
              <a:rPr lang="es-ES" altLang="es-CL" smtClean="0"/>
              <a:pPr>
                <a:defRPr/>
              </a:pPr>
              <a:t>‹Nº›</a:t>
            </a:fld>
            <a:endParaRPr lang="es-ES" altLang="es-CL"/>
          </a:p>
        </p:txBody>
      </p:sp>
    </p:spTree>
    <p:extLst>
      <p:ext uri="{BB962C8B-B14F-4D97-AF65-F5344CB8AC3E}">
        <p14:creationId xmlns:p14="http://schemas.microsoft.com/office/powerpoint/2010/main" val="170454011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ítulo y tab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0" y="304800"/>
            <a:ext cx="7772400" cy="11430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tabla"/>
          <p:cNvSpPr>
            <a:spLocks noGrp="1"/>
          </p:cNvSpPr>
          <p:nvPr>
            <p:ph type="tbl" idx="1"/>
          </p:nvPr>
        </p:nvSpPr>
        <p:spPr>
          <a:xfrm>
            <a:off x="838200" y="1905000"/>
            <a:ext cx="7772400" cy="4114800"/>
          </a:xfrm>
        </p:spPr>
        <p:txBody>
          <a:bodyPr/>
          <a:lstStyle/>
          <a:p>
            <a:pPr lvl="0"/>
            <a:endParaRPr lang="es-CL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185B7F-7931-4AB6-9A7D-F3F5F3FD42BD}" type="slidenum">
              <a:rPr lang="es-ES" altLang="es-CL"/>
              <a:pPr>
                <a:defRPr/>
              </a:pPr>
              <a:t>‹Nº›</a:t>
            </a:fld>
            <a:endParaRPr lang="es-ES" altLang="es-CL"/>
          </a:p>
        </p:txBody>
      </p:sp>
    </p:spTree>
    <p:extLst>
      <p:ext uri="{BB962C8B-B14F-4D97-AF65-F5344CB8AC3E}">
        <p14:creationId xmlns:p14="http://schemas.microsoft.com/office/powerpoint/2010/main" val="151513294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0"/>
            <a:ext cx="7772400" cy="990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066800" y="1143000"/>
            <a:ext cx="36195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38700" y="1143000"/>
            <a:ext cx="36195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AC83B6-2D79-43BF-83F2-17CCE562D644}" type="slidenum">
              <a:rPr lang="es-ES" altLang="es-CL"/>
              <a:pPr>
                <a:defRPr/>
              </a:pPr>
              <a:t>‹Nº›</a:t>
            </a:fld>
            <a:endParaRPr lang="es-ES" altLang="es-CL"/>
          </a:p>
        </p:txBody>
      </p:sp>
    </p:spTree>
    <p:extLst>
      <p:ext uri="{BB962C8B-B14F-4D97-AF65-F5344CB8AC3E}">
        <p14:creationId xmlns:p14="http://schemas.microsoft.com/office/powerpoint/2010/main" val="34974739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0AAEE68-FAE4-4BDD-ABFA-44D1F1BBE374}" type="slidenum">
              <a:rPr lang="es-ES" altLang="es-CL" smtClean="0"/>
              <a:pPr>
                <a:defRPr/>
              </a:pPr>
              <a:t>‹Nº›</a:t>
            </a:fld>
            <a:endParaRPr lang="es-ES" altLang="es-CL"/>
          </a:p>
        </p:txBody>
      </p:sp>
    </p:spTree>
    <p:extLst>
      <p:ext uri="{BB962C8B-B14F-4D97-AF65-F5344CB8AC3E}">
        <p14:creationId xmlns:p14="http://schemas.microsoft.com/office/powerpoint/2010/main" val="36010640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2628" y="767419"/>
            <a:ext cx="8085582" cy="3355848"/>
          </a:xfrm>
        </p:spPr>
        <p:txBody>
          <a:bodyPr anchor="b">
            <a:normAutofit/>
          </a:bodyPr>
          <a:lstStyle>
            <a:lvl1pPr>
              <a:lnSpc>
                <a:spcPct val="80000"/>
              </a:lnSpc>
              <a:defRPr sz="8000" b="0" baseline="0">
                <a:solidFill>
                  <a:schemeClr val="accent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0634" y="4187275"/>
            <a:ext cx="6919722" cy="1645920"/>
          </a:xfrm>
        </p:spPr>
        <p:txBody>
          <a:bodyPr anchor="t">
            <a:normAutofit/>
          </a:bodyPr>
          <a:lstStyle>
            <a:lvl1pPr marL="0" indent="0">
              <a:buNone/>
              <a:defRPr sz="280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0AAEE68-FAE4-4BDD-ABFA-44D1F1BBE374}" type="slidenum">
              <a:rPr lang="es-ES" altLang="es-CL" smtClean="0"/>
              <a:pPr>
                <a:defRPr/>
              </a:pPr>
              <a:t>‹Nº›</a:t>
            </a:fld>
            <a:endParaRPr lang="es-ES" altLang="es-CL"/>
          </a:p>
        </p:txBody>
      </p:sp>
    </p:spTree>
    <p:extLst>
      <p:ext uri="{BB962C8B-B14F-4D97-AF65-F5344CB8AC3E}">
        <p14:creationId xmlns:p14="http://schemas.microsoft.com/office/powerpoint/2010/main" val="3676094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7492" y="1993392"/>
            <a:ext cx="3806190" cy="3767328"/>
          </a:xfrm>
        </p:spPr>
        <p:txBody>
          <a:bodyPr/>
          <a:lstStyle>
            <a:lvl1pPr>
              <a:defRPr sz="2200"/>
            </a:lvl1pPr>
            <a:lvl2pPr>
              <a:defRPr sz="1900"/>
            </a:lvl2pPr>
            <a:lvl3pPr>
              <a:defRPr sz="1700"/>
            </a:lvl3pPr>
            <a:lvl4pPr>
              <a:defRPr sz="15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7738" y="1993392"/>
            <a:ext cx="3806190" cy="3767328"/>
          </a:xfrm>
        </p:spPr>
        <p:txBody>
          <a:bodyPr/>
          <a:lstStyle>
            <a:lvl1pPr>
              <a:defRPr sz="2200"/>
            </a:lvl1pPr>
            <a:lvl2pPr>
              <a:defRPr sz="1900"/>
            </a:lvl2pPr>
            <a:lvl3pPr>
              <a:defRPr sz="1700"/>
            </a:lvl3pPr>
            <a:lvl4pPr>
              <a:defRPr sz="15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0AAEE68-FAE4-4BDD-ABFA-44D1F1BBE374}" type="slidenum">
              <a:rPr lang="es-ES" altLang="es-CL" smtClean="0"/>
              <a:pPr>
                <a:defRPr/>
              </a:pPr>
              <a:t>‹Nº›</a:t>
            </a:fld>
            <a:endParaRPr lang="es-ES" altLang="es-CL"/>
          </a:p>
        </p:txBody>
      </p:sp>
    </p:spTree>
    <p:extLst>
      <p:ext uri="{BB962C8B-B14F-4D97-AF65-F5344CB8AC3E}">
        <p14:creationId xmlns:p14="http://schemas.microsoft.com/office/powerpoint/2010/main" val="23603465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7492" y="2032000"/>
            <a:ext cx="3806190" cy="723400"/>
          </a:xfrm>
        </p:spPr>
        <p:txBody>
          <a:bodyPr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7492" y="2736150"/>
            <a:ext cx="3806190" cy="3200400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66310" y="2029968"/>
            <a:ext cx="3806190" cy="722376"/>
          </a:xfrm>
        </p:spPr>
        <p:txBody>
          <a:bodyPr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0" cap="all" baseline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66310" y="2734056"/>
            <a:ext cx="3806190" cy="3200400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0AAEE68-FAE4-4BDD-ABFA-44D1F1BBE374}" type="slidenum">
              <a:rPr lang="es-ES" altLang="es-CL" smtClean="0"/>
              <a:pPr>
                <a:defRPr/>
              </a:pPr>
              <a:t>‹Nº›</a:t>
            </a:fld>
            <a:endParaRPr lang="es-ES" altLang="es-CL"/>
          </a:p>
        </p:txBody>
      </p:sp>
    </p:spTree>
    <p:extLst>
      <p:ext uri="{BB962C8B-B14F-4D97-AF65-F5344CB8AC3E}">
        <p14:creationId xmlns:p14="http://schemas.microsoft.com/office/powerpoint/2010/main" val="30494740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0AAEE68-FAE4-4BDD-ABFA-44D1F1BBE374}" type="slidenum">
              <a:rPr lang="es-ES" altLang="es-CL" smtClean="0"/>
              <a:pPr>
                <a:defRPr/>
              </a:pPr>
              <a:t>‹Nº›</a:t>
            </a:fld>
            <a:endParaRPr lang="es-ES" altLang="es-CL"/>
          </a:p>
        </p:txBody>
      </p:sp>
    </p:spTree>
    <p:extLst>
      <p:ext uri="{BB962C8B-B14F-4D97-AF65-F5344CB8AC3E}">
        <p14:creationId xmlns:p14="http://schemas.microsoft.com/office/powerpoint/2010/main" val="18881382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0AAEE68-FAE4-4BDD-ABFA-44D1F1BBE374}" type="slidenum">
              <a:rPr lang="es-ES" altLang="es-CL" smtClean="0"/>
              <a:pPr>
                <a:defRPr/>
              </a:pPr>
              <a:t>‹Nº›</a:t>
            </a:fld>
            <a:endParaRPr lang="es-ES" altLang="es-CL"/>
          </a:p>
        </p:txBody>
      </p:sp>
    </p:spTree>
    <p:extLst>
      <p:ext uri="{BB962C8B-B14F-4D97-AF65-F5344CB8AC3E}">
        <p14:creationId xmlns:p14="http://schemas.microsoft.com/office/powerpoint/2010/main" val="38916349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715000" y="0"/>
            <a:ext cx="3429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6196053" y="542282"/>
            <a:ext cx="2537460" cy="1920240"/>
          </a:xfrm>
        </p:spPr>
        <p:txBody>
          <a:bodyPr anchor="b">
            <a:noAutofit/>
          </a:bodyPr>
          <a:lstStyle>
            <a:lvl1pPr>
              <a:lnSpc>
                <a:spcPct val="85000"/>
              </a:lnSpc>
              <a:defRPr sz="3600">
                <a:solidFill>
                  <a:srgbClr val="FFFFFF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" y="762000"/>
            <a:ext cx="4572000" cy="4572000"/>
          </a:xfrm>
        </p:spPr>
        <p:txBody>
          <a:bodyPr/>
          <a:lstStyle>
            <a:lvl1pPr>
              <a:defRPr sz="2200"/>
            </a:lvl1pPr>
            <a:lvl2pPr>
              <a:defRPr sz="1900"/>
            </a:lvl2pPr>
            <a:lvl3pPr>
              <a:defRPr sz="1700"/>
            </a:lvl3pPr>
            <a:lvl4pPr>
              <a:defRPr sz="15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06987" y="2511813"/>
            <a:ext cx="2548890" cy="3126987"/>
          </a:xfrm>
        </p:spPr>
        <p:txBody>
          <a:bodyPr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500">
                <a:solidFill>
                  <a:srgbClr val="404040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0000"/>
                  </a:srgbClr>
                </a:solidFill>
              </a:defRPr>
            </a:lvl1pPr>
          </a:lstStyle>
          <a:p>
            <a:pPr>
              <a:defRPr/>
            </a:pPr>
            <a:fld id="{70AAEE68-FAE4-4BDD-ABFA-44D1F1BBE374}" type="slidenum">
              <a:rPr lang="es-ES" altLang="es-CL" smtClean="0"/>
              <a:pPr>
                <a:defRPr/>
              </a:pPr>
              <a:t>‹Nº›</a:t>
            </a:fld>
            <a:endParaRPr lang="es-ES" altLang="es-CL"/>
          </a:p>
        </p:txBody>
      </p:sp>
    </p:spTree>
    <p:extLst>
      <p:ext uri="{BB962C8B-B14F-4D97-AF65-F5344CB8AC3E}">
        <p14:creationId xmlns:p14="http://schemas.microsoft.com/office/powerpoint/2010/main" val="30318316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6918" y="5418668"/>
            <a:ext cx="8085582" cy="613283"/>
          </a:xfrm>
        </p:spPr>
        <p:txBody>
          <a:bodyPr anchor="b">
            <a:normAutofit/>
          </a:bodyPr>
          <a:lstStyle>
            <a:lvl1pPr>
              <a:lnSpc>
                <a:spcPct val="85000"/>
              </a:lnSpc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9144000" cy="5330952"/>
          </a:xfrm>
          <a:blipFill>
            <a:blip r:embed="rId2"/>
            <a:stretch>
              <a:fillRect/>
            </a:stretch>
          </a:blipFill>
        </p:spPr>
        <p:txBody>
          <a:bodyPr anchor="t"/>
          <a:lstStyle>
            <a:lvl1pPr marL="0" indent="0" algn="ctr">
              <a:spcBef>
                <a:spcPts val="800"/>
              </a:spcBef>
              <a:buNone/>
              <a:defRPr sz="3200">
                <a:solidFill>
                  <a:srgbClr val="4D4D4D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7492" y="5909735"/>
            <a:ext cx="6922008" cy="5334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spcBef>
                <a:spcPts val="1200"/>
              </a:spcBef>
              <a:buNone/>
              <a:defRPr sz="14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75000"/>
                  </a:srgbClr>
                </a:solidFill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75000"/>
                  </a:srgbClr>
                </a:solidFill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0000"/>
                  </a:srgbClr>
                </a:solidFill>
              </a:defRPr>
            </a:lvl1pPr>
          </a:lstStyle>
          <a:p>
            <a:pPr>
              <a:defRPr/>
            </a:pPr>
            <a:fld id="{70AAEE68-FAE4-4BDD-ABFA-44D1F1BBE374}" type="slidenum">
              <a:rPr lang="es-ES" altLang="es-CL" smtClean="0"/>
              <a:pPr>
                <a:defRPr/>
              </a:pPr>
              <a:t>‹Nº›</a:t>
            </a:fld>
            <a:endParaRPr lang="es-ES" altLang="es-CL"/>
          </a:p>
        </p:txBody>
      </p:sp>
    </p:spTree>
    <p:extLst>
      <p:ext uri="{BB962C8B-B14F-4D97-AF65-F5344CB8AC3E}">
        <p14:creationId xmlns:p14="http://schemas.microsoft.com/office/powerpoint/2010/main" val="282061527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92919" y="499533"/>
            <a:ext cx="8079581" cy="165819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7206" y="1993393"/>
            <a:ext cx="8065294" cy="37661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4350" y="6412447"/>
            <a:ext cx="30861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>
                <a:solidFill>
                  <a:schemeClr val="tx1">
                    <a:alpha val="75000"/>
                  </a:schemeClr>
                </a:solidFill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14350" y="6554697"/>
            <a:ext cx="37719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 cap="all" baseline="0">
                <a:solidFill>
                  <a:schemeClr val="tx1">
                    <a:alpha val="75000"/>
                  </a:schemeClr>
                </a:solidFill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41193" y="5829748"/>
            <a:ext cx="2194560" cy="139703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0" b="0">
                <a:ln>
                  <a:noFill/>
                </a:ln>
                <a:solidFill>
                  <a:schemeClr val="accent1">
                    <a:alpha val="20000"/>
                  </a:schemeClr>
                </a:solidFill>
                <a:latin typeface="+mj-lt"/>
              </a:defRPr>
            </a:lvl1pPr>
          </a:lstStyle>
          <a:p>
            <a:pPr>
              <a:defRPr/>
            </a:pPr>
            <a:fld id="{70AAEE68-FAE4-4BDD-ABFA-44D1F1BBE374}" type="slidenum">
              <a:rPr lang="es-ES" altLang="es-CL" smtClean="0"/>
              <a:pPr>
                <a:defRPr/>
              </a:pPr>
              <a:t>‹Nº›</a:t>
            </a:fld>
            <a:endParaRPr lang="es-ES" altLang="es-CL"/>
          </a:p>
        </p:txBody>
      </p:sp>
    </p:spTree>
    <p:extLst>
      <p:ext uri="{BB962C8B-B14F-4D97-AF65-F5344CB8AC3E}">
        <p14:creationId xmlns:p14="http://schemas.microsoft.com/office/powerpoint/2010/main" val="38197735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6" r:id="rId12"/>
    <p:sldLayoutId id="2147483687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800" kern="1200" spc="-120" baseline="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85000"/>
        </a:lnSpc>
        <a:spcBef>
          <a:spcPts val="13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274320" indent="-3429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548640" indent="-54864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000" i="1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822960" indent="-82296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097280" indent="-109728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2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4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16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18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7" name="6 Título"/>
          <p:cNvSpPr>
            <a:spLocks noGrp="1"/>
          </p:cNvSpPr>
          <p:nvPr>
            <p:ph type="ctrTitle"/>
          </p:nvPr>
        </p:nvSpPr>
        <p:spPr>
          <a:xfrm>
            <a:off x="395536" y="1849401"/>
            <a:ext cx="8434759" cy="2626717"/>
          </a:xfrm>
        </p:spPr>
        <p:txBody>
          <a:bodyPr/>
          <a:lstStyle/>
          <a:p>
            <a:pPr algn="ctr"/>
            <a:r>
              <a:rPr lang="es-ES" altLang="es-CL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Definición de Requisitos de Software</a:t>
            </a:r>
            <a:endParaRPr lang="es-CL" altLang="es-CL" dirty="0" smtClean="0"/>
          </a:p>
        </p:txBody>
      </p:sp>
      <p:sp>
        <p:nvSpPr>
          <p:cNvPr id="3074" name="Rectangle 71"/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E8BBD7C6-FE3A-4C72-96C2-C2B7031D9890}" type="slidenum">
              <a:rPr lang="es-ES" altLang="es-CL" sz="1400" smtClean="0"/>
              <a:pPr>
                <a:spcBef>
                  <a:spcPct val="0"/>
                </a:spcBef>
                <a:buFontTx/>
                <a:buNone/>
              </a:pPr>
              <a:t>1</a:t>
            </a:fld>
            <a:endParaRPr lang="es-ES" altLang="es-CL" sz="1400" smtClean="0"/>
          </a:p>
        </p:txBody>
      </p:sp>
      <p:sp>
        <p:nvSpPr>
          <p:cNvPr id="3075" name="Rectangle 1028"/>
          <p:cNvSpPr>
            <a:spLocks noChangeArrowheads="1"/>
          </p:cNvSpPr>
          <p:nvPr/>
        </p:nvSpPr>
        <p:spPr bwMode="auto">
          <a:xfrm>
            <a:off x="678656" y="5589240"/>
            <a:ext cx="7786687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buFontTx/>
              <a:buNone/>
            </a:pPr>
            <a:r>
              <a:rPr lang="es-MX" altLang="es-CL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Sergio Ochoa D</a:t>
            </a:r>
            <a:r>
              <a:rPr lang="es-MX" altLang="es-CL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 </a:t>
            </a:r>
            <a:endParaRPr lang="es-MX" altLang="es-CL" sz="18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76" name="Rectangle 1030"/>
          <p:cNvSpPr>
            <a:spLocks noChangeArrowheads="1"/>
          </p:cNvSpPr>
          <p:nvPr/>
        </p:nvSpPr>
        <p:spPr bwMode="auto">
          <a:xfrm>
            <a:off x="0" y="3954463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s-CL" altLang="es-CL" sz="24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92919" y="116632"/>
            <a:ext cx="8079581" cy="1224136"/>
          </a:xfrm>
        </p:spPr>
        <p:txBody>
          <a:bodyPr/>
          <a:lstStyle/>
          <a:p>
            <a:r>
              <a:rPr lang="es-CL" dirty="0" smtClean="0">
                <a:latin typeface="Arial" panose="020B0604020202020204" pitchFamily="34" charset="0"/>
                <a:cs typeface="Arial" panose="020B0604020202020204" pitchFamily="34" charset="0"/>
              </a:rPr>
              <a:t>Traducción de RU a RS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07206" y="1628800"/>
            <a:ext cx="8313266" cy="5229200"/>
          </a:xfrm>
        </p:spPr>
        <p:txBody>
          <a:bodyPr>
            <a:normAutofit/>
          </a:bodyPr>
          <a:lstStyle/>
          <a:p>
            <a:pPr marL="287338" indent="-287338">
              <a:lnSpc>
                <a:spcPct val="100000"/>
              </a:lnSpc>
              <a:spcBef>
                <a:spcPts val="1800"/>
              </a:spcBef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es-CL" dirty="0" smtClean="0">
                <a:latin typeface="Arial" panose="020B0604020202020204" pitchFamily="34" charset="0"/>
                <a:cs typeface="Arial" panose="020B0604020202020204" pitchFamily="34" charset="0"/>
              </a:rPr>
              <a:t>Los </a:t>
            </a:r>
            <a:r>
              <a:rPr lang="es-CL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RUs</a:t>
            </a:r>
            <a:r>
              <a:rPr lang="es-CL" dirty="0" smtClean="0">
                <a:latin typeface="Arial" panose="020B0604020202020204" pitchFamily="34" charset="0"/>
                <a:cs typeface="Arial" panose="020B0604020202020204" pitchFamily="34" charset="0"/>
              </a:rPr>
              <a:t> están en el Tablero de alcance de producto…</a:t>
            </a:r>
          </a:p>
          <a:p>
            <a:pPr marL="287338" indent="-287338">
              <a:lnSpc>
                <a:spcPct val="100000"/>
              </a:lnSpc>
              <a:spcBef>
                <a:spcPts val="1800"/>
              </a:spcBef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es-CL" dirty="0" smtClean="0">
                <a:latin typeface="Arial" panose="020B0604020202020204" pitchFamily="34" charset="0"/>
                <a:cs typeface="Arial" panose="020B0604020202020204" pitchFamily="34" charset="0"/>
              </a:rPr>
              <a:t>Tomar cada RU, y descomponerlo en requisitos de software (RS) atómicos, no ambiguos, y que el equipo sea capaz de abordar.</a:t>
            </a:r>
          </a:p>
          <a:p>
            <a:pPr marL="287338" indent="-287338">
              <a:lnSpc>
                <a:spcPct val="100000"/>
              </a:lnSpc>
              <a:spcBef>
                <a:spcPts val="1800"/>
              </a:spcBef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es-CL" dirty="0" smtClean="0">
                <a:latin typeface="Arial" panose="020B0604020202020204" pitchFamily="34" charset="0"/>
                <a:cs typeface="Arial" panose="020B0604020202020204" pitchFamily="34" charset="0"/>
              </a:rPr>
              <a:t>Validar la propuesta de traducción de RU a RS, con el cliente… al menos aquellos </a:t>
            </a:r>
            <a:r>
              <a:rPr lang="es-CL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RUs</a:t>
            </a:r>
            <a:r>
              <a:rPr lang="es-CL" dirty="0" smtClean="0">
                <a:latin typeface="Arial" panose="020B0604020202020204" pitchFamily="34" charset="0"/>
                <a:cs typeface="Arial" panose="020B0604020202020204" pitchFamily="34" charset="0"/>
              </a:rPr>
              <a:t> donde el cliente pueda dar una opinión válida.</a:t>
            </a:r>
          </a:p>
          <a:p>
            <a:pPr marL="287338" indent="-287338">
              <a:lnSpc>
                <a:spcPct val="100000"/>
              </a:lnSpc>
              <a:spcBef>
                <a:spcPts val="1800"/>
              </a:spcBef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es-CL" dirty="0" smtClean="0">
                <a:latin typeface="Arial" panose="020B0604020202020204" pitchFamily="34" charset="0"/>
                <a:cs typeface="Arial" panose="020B0604020202020204" pitchFamily="34" charset="0"/>
              </a:rPr>
              <a:t>Para </a:t>
            </a:r>
            <a:r>
              <a:rPr lang="es-CL" dirty="0">
                <a:latin typeface="Arial" panose="020B0604020202020204" pitchFamily="34" charset="0"/>
                <a:cs typeface="Arial" panose="020B0604020202020204" pitchFamily="34" charset="0"/>
              </a:rPr>
              <a:t>representar la idea de </a:t>
            </a:r>
            <a:r>
              <a:rPr lang="es-CL" dirty="0" smtClean="0">
                <a:latin typeface="Arial" panose="020B0604020202020204" pitchFamily="34" charset="0"/>
                <a:cs typeface="Arial" panose="020B0604020202020204" pitchFamily="34" charset="0"/>
              </a:rPr>
              <a:t>solución </a:t>
            </a:r>
            <a:r>
              <a:rPr lang="es-CL" dirty="0">
                <a:latin typeface="Arial" panose="020B0604020202020204" pitchFamily="34" charset="0"/>
                <a:cs typeface="Arial" panose="020B0604020202020204" pitchFamily="34" charset="0"/>
              </a:rPr>
              <a:t>y validarla con el </a:t>
            </a:r>
            <a:r>
              <a:rPr lang="es-CL" dirty="0" smtClean="0">
                <a:latin typeface="Arial" panose="020B0604020202020204" pitchFamily="34" charset="0"/>
                <a:cs typeface="Arial" panose="020B0604020202020204" pitchFamily="34" charset="0"/>
              </a:rPr>
              <a:t>cliente, </a:t>
            </a:r>
            <a:r>
              <a:rPr lang="es-CL" dirty="0">
                <a:latin typeface="Arial" panose="020B0604020202020204" pitchFamily="34" charset="0"/>
                <a:cs typeface="Arial" panose="020B0604020202020204" pitchFamily="34" charset="0"/>
              </a:rPr>
              <a:t>se deben </a:t>
            </a:r>
            <a:r>
              <a:rPr lang="es-CL" u="sng" dirty="0">
                <a:latin typeface="Arial" panose="020B0604020202020204" pitchFamily="34" charset="0"/>
                <a:cs typeface="Arial" panose="020B0604020202020204" pitchFamily="34" charset="0"/>
              </a:rPr>
              <a:t>usar “PROTOTIPOS</a:t>
            </a:r>
            <a:r>
              <a:rPr lang="es-CL" u="sng" dirty="0" smtClean="0">
                <a:latin typeface="Arial" panose="020B0604020202020204" pitchFamily="34" charset="0"/>
                <a:cs typeface="Arial" panose="020B0604020202020204" pitchFamily="34" charset="0"/>
              </a:rPr>
              <a:t>” o “</a:t>
            </a:r>
            <a:r>
              <a:rPr lang="es-CL" u="sng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MOCKUPS</a:t>
            </a:r>
            <a:r>
              <a:rPr lang="es-CL" u="sng" dirty="0" smtClean="0">
                <a:latin typeface="Arial" panose="020B0604020202020204" pitchFamily="34" charset="0"/>
                <a:cs typeface="Arial" panose="020B0604020202020204" pitchFamily="34" charset="0"/>
              </a:rPr>
              <a:t>”.</a:t>
            </a:r>
            <a:endParaRPr lang="en-US" u="sng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278872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36050" y="243692"/>
            <a:ext cx="8079581" cy="1028700"/>
          </a:xfrm>
        </p:spPr>
        <p:txBody>
          <a:bodyPr>
            <a:normAutofit fontScale="90000"/>
          </a:bodyPr>
          <a:lstStyle/>
          <a:p>
            <a:r>
              <a:rPr lang="es-CL" dirty="0" smtClean="0">
                <a:latin typeface="Arial" panose="020B0604020202020204" pitchFamily="34" charset="0"/>
                <a:cs typeface="Arial" panose="020B0604020202020204" pitchFamily="34" charset="0"/>
              </a:rPr>
              <a:t>Ejemplo de Traducción de RU a RS: Editor de Documentos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60220" y="1760220"/>
            <a:ext cx="5151251" cy="4240530"/>
          </a:xfrm>
          <a:prstGeom prst="rect">
            <a:avLst/>
          </a:prstGeom>
        </p:spPr>
      </p:pic>
      <p:sp>
        <p:nvSpPr>
          <p:cNvPr id="5" name="CuadroTexto 4"/>
          <p:cNvSpPr txBox="1"/>
          <p:nvPr/>
        </p:nvSpPr>
        <p:spPr>
          <a:xfrm>
            <a:off x="6014141" y="2998053"/>
            <a:ext cx="2572933" cy="133882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350" b="1" dirty="0" err="1"/>
              <a:t>Atributo</a:t>
            </a:r>
            <a:r>
              <a:rPr lang="en-US" sz="1350" b="1" dirty="0"/>
              <a:t> de </a:t>
            </a:r>
            <a:r>
              <a:rPr lang="en-US" sz="1350" b="1" dirty="0" err="1"/>
              <a:t>calidad</a:t>
            </a:r>
            <a:r>
              <a:rPr lang="en-US" sz="1350" b="1" dirty="0"/>
              <a:t>:</a:t>
            </a:r>
            <a:endParaRPr lang="en-US" sz="1350" dirty="0"/>
          </a:p>
          <a:p>
            <a:r>
              <a:rPr lang="es-ES" sz="1350" dirty="0"/>
              <a:t>La palabra “</a:t>
            </a:r>
            <a:r>
              <a:rPr lang="es-ES" sz="1350" i="1" dirty="0"/>
              <a:t>eficientemente</a:t>
            </a:r>
            <a:r>
              <a:rPr lang="es-ES" sz="1350" dirty="0"/>
              <a:t>” en el requisito de usuario </a:t>
            </a:r>
            <a:r>
              <a:rPr lang="es-ES" sz="1350" dirty="0" smtClean="0"/>
              <a:t>establece un </a:t>
            </a:r>
            <a:r>
              <a:rPr lang="es-ES" sz="1350" dirty="0"/>
              <a:t>atributo de calidad </a:t>
            </a:r>
            <a:r>
              <a:rPr lang="es-ES" sz="1350" dirty="0" smtClean="0"/>
              <a:t>(o </a:t>
            </a:r>
            <a:r>
              <a:rPr lang="es-ES" sz="1350" dirty="0" err="1"/>
              <a:t>r</a:t>
            </a:r>
            <a:r>
              <a:rPr lang="es-ES" sz="1350" dirty="0" err="1" smtClean="0"/>
              <a:t>eq</a:t>
            </a:r>
            <a:r>
              <a:rPr lang="es-ES" sz="1350" dirty="0" smtClean="0"/>
              <a:t>. de calidad) que debe cumplir el </a:t>
            </a:r>
            <a:r>
              <a:rPr lang="es-ES" sz="1350" dirty="0"/>
              <a:t>corrector ortográfico.</a:t>
            </a:r>
            <a:endParaRPr lang="en-US" sz="1350" dirty="0"/>
          </a:p>
        </p:txBody>
      </p:sp>
      <p:sp>
        <p:nvSpPr>
          <p:cNvPr id="6" name="CuadroTexto 5"/>
          <p:cNvSpPr txBox="1"/>
          <p:nvPr/>
        </p:nvSpPr>
        <p:spPr>
          <a:xfrm>
            <a:off x="473754" y="1891308"/>
            <a:ext cx="2572933" cy="1131079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350" b="1" dirty="0" err="1"/>
              <a:t>Requisito</a:t>
            </a:r>
            <a:r>
              <a:rPr lang="en-US" sz="1350" b="1" dirty="0"/>
              <a:t> de </a:t>
            </a:r>
            <a:r>
              <a:rPr lang="en-US" sz="1350" b="1" dirty="0" err="1"/>
              <a:t>Usuario</a:t>
            </a:r>
            <a:r>
              <a:rPr lang="en-US" sz="1350" b="1" dirty="0"/>
              <a:t>:</a:t>
            </a:r>
            <a:endParaRPr lang="en-US" sz="1350" dirty="0"/>
          </a:p>
          <a:p>
            <a:r>
              <a:rPr lang="es-ES" sz="1350" dirty="0"/>
              <a:t>RU1: El </a:t>
            </a:r>
            <a:r>
              <a:rPr lang="es-ES" sz="1350" dirty="0" smtClean="0"/>
              <a:t>sistema permitirá </a:t>
            </a:r>
            <a:r>
              <a:rPr lang="es-ES" sz="1350" dirty="0"/>
              <a:t>a los usuarios corregir eficientemente los errores de ortografía en un documento.</a:t>
            </a:r>
            <a:endParaRPr lang="en-US" sz="1350" dirty="0"/>
          </a:p>
        </p:txBody>
      </p:sp>
      <p:sp>
        <p:nvSpPr>
          <p:cNvPr id="7" name="CuadroTexto 6"/>
          <p:cNvSpPr txBox="1"/>
          <p:nvPr/>
        </p:nvSpPr>
        <p:spPr>
          <a:xfrm>
            <a:off x="451682" y="3466683"/>
            <a:ext cx="2572933" cy="1962076"/>
          </a:xfrm>
          <a:prstGeom prst="rect">
            <a:avLst/>
          </a:prstGeom>
          <a:solidFill>
            <a:srgbClr val="FFEBAB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350" b="1" dirty="0" err="1" smtClean="0"/>
              <a:t>Requisitos</a:t>
            </a:r>
            <a:r>
              <a:rPr lang="en-US" sz="1350" b="1" dirty="0" smtClean="0"/>
              <a:t> </a:t>
            </a:r>
            <a:r>
              <a:rPr lang="en-US" sz="1350" b="1" dirty="0"/>
              <a:t>de Software:</a:t>
            </a:r>
            <a:endParaRPr lang="en-US" sz="1350" dirty="0"/>
          </a:p>
          <a:p>
            <a:r>
              <a:rPr lang="es-ES" sz="1350" i="1" dirty="0" smtClean="0"/>
              <a:t>RS1</a:t>
            </a:r>
            <a:r>
              <a:rPr lang="es-ES" sz="1350" i="1" dirty="0"/>
              <a:t>: </a:t>
            </a:r>
            <a:r>
              <a:rPr lang="es-ES" sz="1350" dirty="0"/>
              <a:t>Encontrar y resaltar una palabra mal escrita.</a:t>
            </a:r>
          </a:p>
          <a:p>
            <a:r>
              <a:rPr lang="es-ES" sz="1350" i="1" dirty="0" smtClean="0"/>
              <a:t>RS2: </a:t>
            </a:r>
            <a:r>
              <a:rPr lang="es-ES" sz="1350" dirty="0" smtClean="0"/>
              <a:t>Mostrar </a:t>
            </a:r>
            <a:r>
              <a:rPr lang="es-ES" sz="1350" dirty="0"/>
              <a:t>un </a:t>
            </a:r>
            <a:r>
              <a:rPr lang="es-ES" sz="1350" dirty="0" smtClean="0"/>
              <a:t>cuadro </a:t>
            </a:r>
            <a:r>
              <a:rPr lang="es-ES" sz="1350" dirty="0"/>
              <a:t>de </a:t>
            </a:r>
            <a:r>
              <a:rPr lang="es-ES" sz="1350" dirty="0" smtClean="0"/>
              <a:t>diálogo </a:t>
            </a:r>
            <a:r>
              <a:rPr lang="es-ES" sz="1350" dirty="0"/>
              <a:t>con palabras que podrían usarse como </a:t>
            </a:r>
            <a:r>
              <a:rPr lang="es-ES" sz="1350" dirty="0" smtClean="0"/>
              <a:t>reemplazo</a:t>
            </a:r>
            <a:r>
              <a:rPr lang="es-ES" sz="1350" dirty="0"/>
              <a:t>.</a:t>
            </a:r>
          </a:p>
          <a:p>
            <a:r>
              <a:rPr lang="es-ES" sz="1350" i="1" dirty="0" smtClean="0"/>
              <a:t>RS3: </a:t>
            </a:r>
            <a:r>
              <a:rPr lang="es-ES" sz="1350" dirty="0" smtClean="0"/>
              <a:t>Reemplazar </a:t>
            </a:r>
            <a:r>
              <a:rPr lang="es-ES" sz="1350" dirty="0"/>
              <a:t>todas las ocurrencias de la palabra mal escrita, con la palabra correcta.</a:t>
            </a:r>
            <a:endParaRPr lang="en-US" sz="1350" dirty="0"/>
          </a:p>
        </p:txBody>
      </p:sp>
      <p:sp>
        <p:nvSpPr>
          <p:cNvPr id="8" name="CuadroTexto 7"/>
          <p:cNvSpPr txBox="1"/>
          <p:nvPr/>
        </p:nvSpPr>
        <p:spPr>
          <a:xfrm>
            <a:off x="539553" y="6150114"/>
            <a:ext cx="8352928" cy="70788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lang="es-CL" sz="2000" b="1" dirty="0" smtClean="0">
                <a:solidFill>
                  <a:schemeClr val="accent1">
                    <a:lumMod val="75000"/>
                  </a:schemeClr>
                </a:solidFill>
              </a:rPr>
              <a:t>IMPORTANTE: Hay que </a:t>
            </a:r>
            <a:r>
              <a:rPr lang="es-CL" sz="2000" b="1" u="sng" dirty="0" smtClean="0">
                <a:solidFill>
                  <a:schemeClr val="accent1">
                    <a:lumMod val="75000"/>
                  </a:schemeClr>
                </a:solidFill>
              </a:rPr>
              <a:t>validar con el cliente</a:t>
            </a:r>
            <a:r>
              <a:rPr lang="es-CL" sz="2000" b="1" dirty="0" smtClean="0">
                <a:solidFill>
                  <a:schemeClr val="accent1">
                    <a:lumMod val="75000"/>
                  </a:schemeClr>
                </a:solidFill>
              </a:rPr>
              <a:t> si la derivación del RU es apropiada… por ejemplo, </a:t>
            </a:r>
            <a:r>
              <a:rPr lang="es-CL" sz="2000" b="1" dirty="0" err="1" smtClean="0">
                <a:solidFill>
                  <a:schemeClr val="accent1">
                    <a:lumMod val="75000"/>
                  </a:schemeClr>
                </a:solidFill>
              </a:rPr>
              <a:t>prototipándola</a:t>
            </a:r>
            <a:r>
              <a:rPr lang="es-CL" sz="2000" b="1" dirty="0" smtClean="0">
                <a:solidFill>
                  <a:schemeClr val="accent1">
                    <a:lumMod val="75000"/>
                  </a:schemeClr>
                </a:solidFill>
              </a:rPr>
              <a:t>.</a:t>
            </a:r>
            <a:endParaRPr lang="en-US" sz="2000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7549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95536" y="548680"/>
            <a:ext cx="8525352" cy="1243649"/>
          </a:xfrm>
        </p:spPr>
        <p:txBody>
          <a:bodyPr>
            <a:normAutofit fontScale="90000"/>
          </a:bodyPr>
          <a:lstStyle/>
          <a:p>
            <a:r>
              <a:rPr lang="es-CL" dirty="0" smtClean="0">
                <a:latin typeface="Arial" panose="020B0604020202020204" pitchFamily="34" charset="0"/>
                <a:cs typeface="Arial" panose="020B0604020202020204" pitchFamily="34" charset="0"/>
              </a:rPr>
              <a:t>Requisitos de Calidad Claves </a:t>
            </a:r>
            <a:r>
              <a:rPr lang="es-CL" sz="3300" dirty="0">
                <a:latin typeface="Arial" panose="020B0604020202020204" pitchFamily="34" charset="0"/>
                <a:cs typeface="Arial" panose="020B0604020202020204" pitchFamily="34" charset="0"/>
              </a:rPr>
              <a:t>(para el Usuario)</a:t>
            </a:r>
            <a:r>
              <a:rPr lang="es-CL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75317" y="5506648"/>
            <a:ext cx="8671789" cy="402662"/>
          </a:xfrm>
        </p:spPr>
        <p:txBody>
          <a:bodyPr>
            <a:noAutofit/>
          </a:bodyPr>
          <a:lstStyle/>
          <a:p>
            <a:pPr algn="ctr"/>
            <a:r>
              <a:rPr lang="es-CL" sz="2700" dirty="0">
                <a:latin typeface="Arial" panose="020B0604020202020204" pitchFamily="34" charset="0"/>
                <a:cs typeface="Arial" panose="020B0604020202020204" pitchFamily="34" charset="0"/>
              </a:rPr>
              <a:t>Si no logramos </a:t>
            </a:r>
            <a:r>
              <a:rPr lang="es-CL" sz="2700" b="1" dirty="0">
                <a:latin typeface="Arial" panose="020B0604020202020204" pitchFamily="34" charset="0"/>
                <a:cs typeface="Arial" panose="020B0604020202020204" pitchFamily="34" charset="0"/>
              </a:rPr>
              <a:t>usabilidad</a:t>
            </a:r>
            <a:r>
              <a:rPr lang="es-CL" sz="2700" dirty="0">
                <a:latin typeface="Arial" panose="020B0604020202020204" pitchFamily="34" charset="0"/>
                <a:cs typeface="Arial" panose="020B0604020202020204" pitchFamily="34" charset="0"/>
              </a:rPr>
              <a:t> y </a:t>
            </a:r>
            <a:r>
              <a:rPr lang="es-CL" sz="2700" b="1" dirty="0">
                <a:latin typeface="Arial" panose="020B0604020202020204" pitchFamily="34" charset="0"/>
                <a:cs typeface="Arial" panose="020B0604020202020204" pitchFamily="34" charset="0"/>
              </a:rPr>
              <a:t>utilidad</a:t>
            </a:r>
            <a:r>
              <a:rPr lang="es-CL" sz="2700" dirty="0">
                <a:latin typeface="Arial" panose="020B0604020202020204" pitchFamily="34" charset="0"/>
                <a:cs typeface="Arial" panose="020B0604020202020204" pitchFamily="34" charset="0"/>
              </a:rPr>
              <a:t>, estamos en problemas…</a:t>
            </a:r>
            <a:endParaRPr lang="en-US" sz="27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15032" y="2298639"/>
            <a:ext cx="4307681" cy="29503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18437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25064" y="294583"/>
            <a:ext cx="8079581" cy="1120140"/>
          </a:xfrm>
        </p:spPr>
        <p:txBody>
          <a:bodyPr>
            <a:normAutofit/>
          </a:bodyPr>
          <a:lstStyle/>
          <a:p>
            <a:r>
              <a:rPr lang="es-CL" dirty="0" smtClean="0">
                <a:latin typeface="Arial" panose="020B0604020202020204" pitchFamily="34" charset="0"/>
                <a:cs typeface="Arial" panose="020B0604020202020204" pitchFamily="34" charset="0"/>
              </a:rPr>
              <a:t>Matriz de Trazado: RU vs RS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1521" y="1897380"/>
            <a:ext cx="7626669" cy="39757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4" name="Conector recto 3"/>
          <p:cNvCxnSpPr/>
          <p:nvPr/>
        </p:nvCxnSpPr>
        <p:spPr>
          <a:xfrm>
            <a:off x="1335232" y="5413664"/>
            <a:ext cx="7159337" cy="5195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Conector recto 6"/>
          <p:cNvCxnSpPr/>
          <p:nvPr/>
        </p:nvCxnSpPr>
        <p:spPr>
          <a:xfrm flipH="1" flipV="1">
            <a:off x="4670714" y="2374323"/>
            <a:ext cx="10391" cy="3558886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715709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63" name="Rectangle 2"/>
          <p:cNvSpPr>
            <a:spLocks noGrp="1" noChangeArrowheads="1"/>
          </p:cNvSpPr>
          <p:nvPr>
            <p:ph type="title"/>
          </p:nvPr>
        </p:nvSpPr>
        <p:spPr>
          <a:xfrm>
            <a:off x="493890" y="431824"/>
            <a:ext cx="8241863" cy="9906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s-CL" altLang="es-CL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Documento de Requisitos </a:t>
            </a:r>
            <a:r>
              <a:rPr lang="es-CL" altLang="es-CL" sz="4000" dirty="0">
                <a:latin typeface="Arial" panose="020B0604020202020204" pitchFamily="34" charset="0"/>
                <a:cs typeface="Arial" panose="020B0604020202020204" pitchFamily="34" charset="0"/>
              </a:rPr>
              <a:t>de Software </a:t>
            </a:r>
            <a:r>
              <a:rPr lang="es-CL" altLang="es-CL" sz="3100" dirty="0" smtClean="0">
                <a:latin typeface="Arial" panose="020B0604020202020204" pitchFamily="34" charset="0"/>
                <a:cs typeface="Arial" panose="020B0604020202020204" pitchFamily="34" charset="0"/>
              </a:rPr>
              <a:t>(ya explicado)</a:t>
            </a:r>
            <a:endParaRPr lang="es-CL" altLang="es-CL" sz="4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3364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idx="1"/>
          </p:nvPr>
        </p:nvSpPr>
        <p:spPr>
          <a:xfrm>
            <a:off x="936105" y="1646261"/>
            <a:ext cx="7711008" cy="5085787"/>
          </a:xfrm>
          <a:noFill/>
        </p:spPr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  <a:spcBef>
                <a:spcPct val="30000"/>
              </a:spcBef>
              <a:spcAft>
                <a:spcPct val="30000"/>
              </a:spcAft>
            </a:pPr>
            <a:r>
              <a:rPr lang="es-CL" altLang="es-CL" sz="2800" b="1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Introducción </a:t>
            </a:r>
          </a:p>
          <a:p>
            <a:pPr lvl="1">
              <a:lnSpc>
                <a:spcPct val="90000"/>
              </a:lnSpc>
              <a:spcBef>
                <a:spcPct val="30000"/>
              </a:spcBef>
              <a:spcAft>
                <a:spcPct val="30000"/>
              </a:spcAft>
            </a:pPr>
            <a:r>
              <a:rPr lang="es-CL" altLang="es-CL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…</a:t>
            </a:r>
            <a:endParaRPr lang="es-CL" altLang="es-CL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 indent="0">
              <a:lnSpc>
                <a:spcPct val="90000"/>
              </a:lnSpc>
              <a:spcBef>
                <a:spcPct val="30000"/>
              </a:spcBef>
              <a:spcAft>
                <a:spcPct val="30000"/>
              </a:spcAft>
              <a:buNone/>
            </a:pPr>
            <a:r>
              <a:rPr lang="es-CL" altLang="es-CL" sz="2800" b="1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Descripción General</a:t>
            </a:r>
          </a:p>
          <a:p>
            <a:pPr lvl="1">
              <a:lnSpc>
                <a:spcPct val="90000"/>
              </a:lnSpc>
              <a:spcBef>
                <a:spcPct val="30000"/>
              </a:spcBef>
              <a:spcAft>
                <a:spcPct val="30000"/>
              </a:spcAft>
            </a:pPr>
            <a:r>
              <a:rPr lang="es-CL" altLang="es-CL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…</a:t>
            </a:r>
          </a:p>
          <a:p>
            <a:pPr marL="0" lvl="1" indent="0">
              <a:lnSpc>
                <a:spcPct val="90000"/>
              </a:lnSpc>
              <a:spcBef>
                <a:spcPct val="30000"/>
              </a:spcBef>
              <a:spcAft>
                <a:spcPct val="30000"/>
              </a:spcAft>
              <a:buNone/>
              <a:defRPr/>
            </a:pPr>
            <a:r>
              <a:rPr lang="es-CL" altLang="es-CL" sz="2800" b="1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 Requisitos del Sistema</a:t>
            </a:r>
          </a:p>
          <a:p>
            <a:pPr marL="547688" lvl="2" indent="-207963">
              <a:lnSpc>
                <a:spcPct val="110000"/>
              </a:lnSpc>
              <a:spcBef>
                <a:spcPts val="1200"/>
              </a:spcBef>
              <a:spcAft>
                <a:spcPts val="1200"/>
              </a:spcAft>
              <a:buNone/>
              <a:defRPr/>
            </a:pPr>
            <a:r>
              <a:rPr lang="es-CL" altLang="es-CL" sz="21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3.1 Requisitos de </a:t>
            </a:r>
            <a:r>
              <a:rPr lang="es-CL" altLang="es-CL" sz="21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Usuario</a:t>
            </a:r>
          </a:p>
          <a:p>
            <a:pPr marL="547688" lvl="2" indent="-207963">
              <a:lnSpc>
                <a:spcPct val="110000"/>
              </a:lnSpc>
              <a:spcBef>
                <a:spcPts val="1200"/>
              </a:spcBef>
              <a:spcAft>
                <a:spcPts val="1200"/>
              </a:spcAft>
              <a:buNone/>
              <a:defRPr/>
            </a:pPr>
            <a:r>
              <a:rPr lang="es-CL" altLang="es-CL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3.2 </a:t>
            </a:r>
            <a:r>
              <a:rPr lang="es-CL" altLang="es-CL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Requisitos de </a:t>
            </a:r>
            <a:r>
              <a:rPr lang="es-CL" altLang="es-CL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Software</a:t>
            </a:r>
            <a:endParaRPr lang="es-CL" altLang="es-CL" b="1" dirty="0">
              <a:solidFill>
                <a:schemeClr val="tx2">
                  <a:lumMod val="90000"/>
                  <a:lumOff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2">
              <a:lnSpc>
                <a:spcPct val="110000"/>
              </a:lnSpc>
              <a:spcBef>
                <a:spcPts val="1200"/>
              </a:spcBef>
              <a:spcAft>
                <a:spcPts val="1200"/>
              </a:spcAft>
              <a:buNone/>
              <a:defRPr/>
            </a:pPr>
            <a:r>
              <a:rPr lang="es-CL" altLang="es-CL" sz="2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es-CL" altLang="es-CL" sz="28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Matriz de Trazado</a:t>
            </a:r>
            <a:endParaRPr lang="es-CL" altLang="es-CL" b="1" i="1" dirty="0">
              <a:solidFill>
                <a:schemeClr val="tx2">
                  <a:lumMod val="90000"/>
                  <a:lumOff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 eaLnBrk="1" hangingPunct="1">
              <a:lnSpc>
                <a:spcPct val="90000"/>
              </a:lnSpc>
              <a:spcBef>
                <a:spcPct val="30000"/>
              </a:spcBef>
              <a:spcAft>
                <a:spcPct val="30000"/>
              </a:spcAft>
            </a:pPr>
            <a:endParaRPr lang="es-CL" altLang="es-CL" sz="24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3362" name="5 Marcador de número de diapositiva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C5842E86-A520-455E-8FF7-5CA1F4DF68B1}" type="slidenum">
              <a:rPr lang="es-ES" altLang="es-CL" sz="1400" smtClean="0"/>
              <a:pPr>
                <a:spcBef>
                  <a:spcPct val="0"/>
                </a:spcBef>
                <a:buFontTx/>
                <a:buNone/>
              </a:pPr>
              <a:t>14</a:t>
            </a:fld>
            <a:endParaRPr lang="es-ES" altLang="es-CL" sz="1400" smtClean="0"/>
          </a:p>
        </p:txBody>
      </p:sp>
      <p:pic>
        <p:nvPicPr>
          <p:cNvPr id="143365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8384" y="5031836"/>
            <a:ext cx="1014412" cy="1700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555" name="Rectangle 2"/>
          <p:cNvSpPr>
            <a:spLocks noGrp="1" noChangeArrowheads="1"/>
          </p:cNvSpPr>
          <p:nvPr>
            <p:ph type="title"/>
          </p:nvPr>
        </p:nvSpPr>
        <p:spPr>
          <a:xfrm>
            <a:off x="380207" y="95439"/>
            <a:ext cx="8079581" cy="1190436"/>
          </a:xfrm>
        </p:spPr>
        <p:txBody>
          <a:bodyPr/>
          <a:lstStyle/>
          <a:p>
            <a:pPr eaLnBrk="1" hangingPunct="1"/>
            <a:r>
              <a:rPr lang="es-CL" altLang="es-CL" dirty="0" smtClean="0">
                <a:latin typeface="Arial" panose="020B0604020202020204" pitchFamily="34" charset="0"/>
                <a:cs typeface="Arial" panose="020B0604020202020204" pitchFamily="34" charset="0"/>
              </a:rPr>
              <a:t>En nuestro caso…</a:t>
            </a:r>
          </a:p>
        </p:txBody>
      </p:sp>
      <p:sp>
        <p:nvSpPr>
          <p:cNvPr id="151556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idx="1"/>
          </p:nvPr>
        </p:nvSpPr>
        <p:spPr>
          <a:xfrm>
            <a:off x="380207" y="1381315"/>
            <a:ext cx="8079581" cy="5360798"/>
          </a:xfrm>
          <a:noFill/>
        </p:spPr>
        <p:txBody>
          <a:bodyPr>
            <a:normAutofit lnSpcReduction="10000"/>
          </a:bodyPr>
          <a:lstStyle/>
          <a:p>
            <a:pPr eaLnBrk="1" hangingPunct="1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</a:pPr>
            <a:r>
              <a:rPr lang="es-CL" altLang="es-CL" sz="2000" b="1" i="1" dirty="0" smtClean="0">
                <a:solidFill>
                  <a:schemeClr val="tx2">
                    <a:lumMod val="90000"/>
                    <a:lumOff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3.2 Requisitos de Software</a:t>
            </a:r>
          </a:p>
          <a:p>
            <a:pPr lvl="1" eaLnBrk="1" hangingPunct="1">
              <a:spcAft>
                <a:spcPts val="600"/>
              </a:spcAft>
            </a:pPr>
            <a:r>
              <a:rPr lang="en-US" altLang="es-CL" sz="1600" i="1" dirty="0" err="1" smtClean="0">
                <a:solidFill>
                  <a:schemeClr val="tx2">
                    <a:lumMod val="90000"/>
                    <a:lumOff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Funcionales</a:t>
            </a:r>
            <a:endParaRPr lang="en-US" altLang="es-CL" sz="1600" i="1" dirty="0" smtClean="0">
              <a:solidFill>
                <a:schemeClr val="tx2">
                  <a:lumMod val="90000"/>
                  <a:lumOff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 eaLnBrk="1" hangingPunct="1">
              <a:spcAft>
                <a:spcPts val="600"/>
              </a:spcAft>
            </a:pPr>
            <a:r>
              <a:rPr lang="en-US" altLang="es-CL" sz="1600" i="1" dirty="0" err="1" smtClean="0">
                <a:solidFill>
                  <a:schemeClr val="tx2">
                    <a:lumMod val="90000"/>
                    <a:lumOff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Interfaz</a:t>
            </a:r>
            <a:endParaRPr lang="en-US" altLang="es-CL" sz="1600" i="1" dirty="0" smtClean="0">
              <a:solidFill>
                <a:schemeClr val="tx2">
                  <a:lumMod val="90000"/>
                  <a:lumOff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 eaLnBrk="1" hangingPunct="1">
              <a:spcAft>
                <a:spcPts val="600"/>
              </a:spcAft>
            </a:pPr>
            <a:r>
              <a:rPr lang="en-US" altLang="es-CL" sz="1600" i="1" dirty="0" err="1" smtClean="0">
                <a:solidFill>
                  <a:schemeClr val="tx2">
                    <a:lumMod val="90000"/>
                    <a:lumOff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Operacionales</a:t>
            </a:r>
            <a:endParaRPr lang="en-US" altLang="es-CL" sz="1600" i="1" dirty="0" smtClean="0">
              <a:solidFill>
                <a:schemeClr val="tx2">
                  <a:lumMod val="90000"/>
                  <a:lumOff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 eaLnBrk="1" hangingPunct="1">
              <a:spcAft>
                <a:spcPts val="600"/>
              </a:spcAft>
            </a:pPr>
            <a:r>
              <a:rPr lang="en-US" altLang="es-CL" sz="1600" i="1" dirty="0" err="1" smtClean="0">
                <a:solidFill>
                  <a:schemeClr val="tx2">
                    <a:lumMod val="90000"/>
                    <a:lumOff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Recursos</a:t>
            </a:r>
            <a:r>
              <a:rPr lang="en-US" altLang="es-CL" sz="1600" i="1" dirty="0" smtClean="0">
                <a:solidFill>
                  <a:schemeClr val="tx2">
                    <a:lumMod val="90000"/>
                    <a:lumOff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US" altLang="es-CL" sz="1600" i="1" dirty="0" err="1" smtClean="0">
                <a:solidFill>
                  <a:schemeClr val="tx2">
                    <a:lumMod val="90000"/>
                    <a:lumOff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Ambiente</a:t>
            </a:r>
            <a:r>
              <a:rPr lang="en-US" altLang="es-CL" sz="1600" i="1" dirty="0" smtClean="0">
                <a:solidFill>
                  <a:schemeClr val="tx2">
                    <a:lumMod val="90000"/>
                    <a:lumOff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s-CL" sz="1600" i="1" dirty="0" err="1" smtClean="0">
                <a:solidFill>
                  <a:schemeClr val="tx2">
                    <a:lumMod val="90000"/>
                    <a:lumOff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Operacional</a:t>
            </a:r>
            <a:r>
              <a:rPr lang="en-US" altLang="es-CL" sz="1600" i="1" dirty="0" smtClean="0">
                <a:solidFill>
                  <a:schemeClr val="tx2">
                    <a:lumMod val="90000"/>
                    <a:lumOff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lvl="1" eaLnBrk="1" hangingPunct="1">
              <a:spcAft>
                <a:spcPts val="600"/>
              </a:spcAft>
            </a:pPr>
            <a:r>
              <a:rPr lang="en-US" altLang="es-CL" sz="1600" i="1" dirty="0" err="1" smtClean="0">
                <a:solidFill>
                  <a:schemeClr val="tx2">
                    <a:lumMod val="90000"/>
                    <a:lumOff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Usabilidad</a:t>
            </a:r>
            <a:endParaRPr lang="en-US" altLang="es-CL" sz="1600" i="1" dirty="0" smtClean="0">
              <a:solidFill>
                <a:schemeClr val="tx2">
                  <a:lumMod val="90000"/>
                  <a:lumOff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 eaLnBrk="1" hangingPunct="1">
              <a:spcAft>
                <a:spcPts val="600"/>
              </a:spcAft>
            </a:pPr>
            <a:r>
              <a:rPr lang="en-US" altLang="es-CL" sz="1600" i="1" dirty="0" err="1" smtClean="0">
                <a:solidFill>
                  <a:schemeClr val="tx2">
                    <a:lumMod val="90000"/>
                    <a:lumOff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Mantenibilidad</a:t>
            </a:r>
            <a:endParaRPr lang="en-US" altLang="es-CL" sz="1600" i="1" dirty="0" smtClean="0">
              <a:solidFill>
                <a:schemeClr val="tx2">
                  <a:lumMod val="90000"/>
                  <a:lumOff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 eaLnBrk="1" hangingPunct="1">
              <a:spcAft>
                <a:spcPts val="600"/>
              </a:spcAft>
            </a:pPr>
            <a:r>
              <a:rPr lang="en-US" altLang="es-CL" sz="1600" i="1" dirty="0" err="1" smtClean="0">
                <a:solidFill>
                  <a:schemeClr val="tx2">
                    <a:lumMod val="90000"/>
                    <a:lumOff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Portabilidad</a:t>
            </a:r>
            <a:endParaRPr lang="en-US" altLang="es-CL" sz="1600" i="1" dirty="0" smtClean="0">
              <a:solidFill>
                <a:schemeClr val="tx2">
                  <a:lumMod val="90000"/>
                  <a:lumOff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 eaLnBrk="1" hangingPunct="1">
              <a:spcAft>
                <a:spcPts val="600"/>
              </a:spcAft>
            </a:pPr>
            <a:r>
              <a:rPr lang="en-US" altLang="es-CL" sz="1600" i="1" dirty="0" err="1" smtClean="0">
                <a:solidFill>
                  <a:schemeClr val="tx2">
                    <a:lumMod val="90000"/>
                    <a:lumOff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Confiabilidad</a:t>
            </a:r>
            <a:endParaRPr lang="en-US" altLang="es-CL" sz="1600" i="1" dirty="0" smtClean="0">
              <a:solidFill>
                <a:schemeClr val="tx2">
                  <a:lumMod val="90000"/>
                  <a:lumOff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 eaLnBrk="1" hangingPunct="1">
              <a:spcAft>
                <a:spcPts val="600"/>
              </a:spcAft>
            </a:pPr>
            <a:r>
              <a:rPr lang="en-US" altLang="es-CL" sz="1600" i="1" dirty="0" err="1" smtClean="0">
                <a:solidFill>
                  <a:schemeClr val="tx2">
                    <a:lumMod val="90000"/>
                    <a:lumOff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Interoperabilidad</a:t>
            </a:r>
            <a:endParaRPr lang="en-US" altLang="es-CL" sz="1600" i="1" dirty="0" smtClean="0">
              <a:solidFill>
                <a:schemeClr val="tx2">
                  <a:lumMod val="90000"/>
                  <a:lumOff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 eaLnBrk="1" hangingPunct="1">
              <a:spcAft>
                <a:spcPts val="600"/>
              </a:spcAft>
            </a:pPr>
            <a:r>
              <a:rPr lang="en-US" altLang="es-CL" sz="1600" i="1" dirty="0" err="1" smtClean="0">
                <a:solidFill>
                  <a:schemeClr val="tx2">
                    <a:lumMod val="90000"/>
                    <a:lumOff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Rendimiento</a:t>
            </a:r>
            <a:endParaRPr lang="en-US" altLang="es-CL" sz="1600" i="1" dirty="0" smtClean="0">
              <a:solidFill>
                <a:schemeClr val="tx2">
                  <a:lumMod val="90000"/>
                  <a:lumOff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 eaLnBrk="1" hangingPunct="1">
              <a:spcAft>
                <a:spcPts val="600"/>
              </a:spcAft>
            </a:pPr>
            <a:r>
              <a:rPr lang="en-US" altLang="es-CL" sz="1600" i="1" dirty="0" err="1" smtClean="0">
                <a:solidFill>
                  <a:schemeClr val="tx2">
                    <a:lumMod val="90000"/>
                    <a:lumOff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Documentación</a:t>
            </a:r>
            <a:endParaRPr lang="en-US" altLang="es-CL" sz="1600" i="1" dirty="0" smtClean="0">
              <a:solidFill>
                <a:schemeClr val="tx2">
                  <a:lumMod val="90000"/>
                  <a:lumOff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 eaLnBrk="1" hangingPunct="1">
              <a:spcAft>
                <a:spcPts val="600"/>
              </a:spcAft>
            </a:pPr>
            <a:r>
              <a:rPr lang="en-US" altLang="es-CL" sz="1600" i="1" dirty="0" err="1" smtClean="0">
                <a:solidFill>
                  <a:schemeClr val="tx2">
                    <a:lumMod val="90000"/>
                    <a:lumOff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Escalabilidad</a:t>
            </a:r>
            <a:endParaRPr lang="en-US" altLang="es-CL" sz="1600" i="1" dirty="0" smtClean="0">
              <a:solidFill>
                <a:schemeClr val="tx2">
                  <a:lumMod val="90000"/>
                  <a:lumOff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 eaLnBrk="1" hangingPunct="1">
              <a:spcBef>
                <a:spcPts val="300"/>
              </a:spcBef>
              <a:spcAft>
                <a:spcPts val="300"/>
              </a:spcAft>
            </a:pPr>
            <a:endParaRPr lang="es-CL" altLang="es-CL" sz="1600" dirty="0" smtClean="0">
              <a:solidFill>
                <a:schemeClr val="tx2">
                  <a:lumMod val="90000"/>
                  <a:lumOff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</a:pPr>
            <a:r>
              <a:rPr lang="es-CL" altLang="es-CL" sz="2000" b="1" i="1" dirty="0" smtClean="0">
                <a:solidFill>
                  <a:schemeClr val="tx2">
                    <a:lumMod val="90000"/>
                    <a:lumOff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4. Matriz de trazabilidad</a:t>
            </a:r>
            <a:r>
              <a:rPr lang="es-CL" altLang="es-CL" sz="2000" b="1" dirty="0" smtClean="0">
                <a:solidFill>
                  <a:schemeClr val="tx2">
                    <a:lumMod val="90000"/>
                    <a:lumOff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CL" altLang="es-CL" sz="2000" dirty="0" smtClean="0">
                <a:solidFill>
                  <a:schemeClr val="tx2">
                    <a:lumMod val="90000"/>
                    <a:lumOff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 requisitos de usuarios vs requisitos de software</a:t>
            </a:r>
          </a:p>
        </p:txBody>
      </p:sp>
      <p:sp>
        <p:nvSpPr>
          <p:cNvPr id="151554" name="5 Marcador de número de diapositiva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68B1CDBC-034D-4A6C-B537-10B72EA92BA3}" type="slidenum">
              <a:rPr lang="es-ES" altLang="es-CL" sz="1400" smtClean="0"/>
              <a:pPr>
                <a:spcBef>
                  <a:spcPct val="0"/>
                </a:spcBef>
                <a:buFontTx/>
                <a:buNone/>
              </a:pPr>
              <a:t>15</a:t>
            </a:fld>
            <a:endParaRPr lang="es-ES" altLang="es-CL" sz="1400" smtClean="0"/>
          </a:p>
        </p:txBody>
      </p:sp>
      <p:pic>
        <p:nvPicPr>
          <p:cNvPr id="151557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42300" y="0"/>
            <a:ext cx="901700" cy="1511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03" name="Rectangle 2"/>
          <p:cNvSpPr>
            <a:spLocks noGrp="1" noChangeArrowheads="1"/>
          </p:cNvSpPr>
          <p:nvPr>
            <p:ph type="title"/>
          </p:nvPr>
        </p:nvSpPr>
        <p:spPr>
          <a:xfrm>
            <a:off x="683568" y="395346"/>
            <a:ext cx="7772400" cy="1143000"/>
          </a:xfrm>
        </p:spPr>
        <p:txBody>
          <a:bodyPr>
            <a:normAutofit/>
          </a:bodyPr>
          <a:lstStyle/>
          <a:p>
            <a:pPr eaLnBrk="1" hangingPunct="1"/>
            <a:r>
              <a:rPr lang="en-US" altLang="es-CL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Matriz</a:t>
            </a:r>
            <a:r>
              <a:rPr lang="en-US" altLang="es-CL" dirty="0" smtClean="0">
                <a:latin typeface="Arial" panose="020B0604020202020204" pitchFamily="34" charset="0"/>
                <a:cs typeface="Arial" panose="020B0604020202020204" pitchFamily="34" charset="0"/>
              </a:rPr>
              <a:t> de </a:t>
            </a:r>
            <a:r>
              <a:rPr lang="en-US" altLang="es-CL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Trazado</a:t>
            </a:r>
            <a:r>
              <a:rPr lang="en-US" altLang="es-CL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s-CL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altLang="es-CL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es</a:t>
            </a:r>
            <a:r>
              <a:rPr lang="en-US" altLang="es-CL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lo </a:t>
            </a:r>
            <a:r>
              <a:rPr lang="en-US" altLang="es-CL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ya</a:t>
            </a:r>
            <a:r>
              <a:rPr lang="en-US" altLang="es-CL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s-CL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visto</a:t>
            </a:r>
            <a:r>
              <a:rPr lang="en-US" altLang="es-CL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</p:txBody>
      </p:sp>
      <p:pic>
        <p:nvPicPr>
          <p:cNvPr id="153604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1985136"/>
            <a:ext cx="7889429" cy="41476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7" name="6 Título"/>
          <p:cNvSpPr>
            <a:spLocks noGrp="1"/>
          </p:cNvSpPr>
          <p:nvPr>
            <p:ph type="ctrTitle"/>
          </p:nvPr>
        </p:nvSpPr>
        <p:spPr>
          <a:xfrm>
            <a:off x="1439653" y="2156660"/>
            <a:ext cx="6326069" cy="2629760"/>
          </a:xfrm>
        </p:spPr>
        <p:txBody>
          <a:bodyPr/>
          <a:lstStyle/>
          <a:p>
            <a:pPr algn="ctr"/>
            <a:r>
              <a:rPr lang="es-ES" altLang="es-CL" dirty="0" smtClean="0">
                <a:latin typeface="Arial" panose="020B0604020202020204" pitchFamily="34" charset="0"/>
                <a:cs typeface="Arial" panose="020B0604020202020204" pitchFamily="34" charset="0"/>
              </a:rPr>
              <a:t>Tipos de Requisitos de Software</a:t>
            </a:r>
            <a:endParaRPr lang="es-CL" altLang="es-CL" dirty="0" smtClean="0"/>
          </a:p>
        </p:txBody>
      </p:sp>
      <p:sp>
        <p:nvSpPr>
          <p:cNvPr id="3074" name="Rectangle 71"/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57213" indent="-214313">
              <a:spcBef>
                <a:spcPct val="20000"/>
              </a:spcBef>
              <a:buChar char="–"/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857250" indent="-171450">
              <a:spcBef>
                <a:spcPct val="20000"/>
              </a:spcBef>
              <a:buChar char="•"/>
              <a:defRPr sz="1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200150" indent="-171450">
              <a:spcBef>
                <a:spcPct val="20000"/>
              </a:spcBef>
              <a:buChar char="–"/>
              <a:defRPr sz="15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543050" indent="-171450">
              <a:spcBef>
                <a:spcPct val="20000"/>
              </a:spcBef>
              <a:buChar char="»"/>
              <a:defRPr sz="15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1885950" indent="-1714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228850" indent="-1714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2571750" indent="-1714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2914650" indent="-1714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E8BBD7C6-FE3A-4C72-96C2-C2B7031D9890}" type="slidenum">
              <a:rPr lang="es-ES" altLang="es-CL" sz="1050"/>
              <a:pPr>
                <a:spcBef>
                  <a:spcPct val="0"/>
                </a:spcBef>
                <a:buFontTx/>
                <a:buNone/>
              </a:pPr>
              <a:t>17</a:t>
            </a:fld>
            <a:endParaRPr lang="es-ES" altLang="es-CL" sz="1050"/>
          </a:p>
        </p:txBody>
      </p:sp>
      <p:sp>
        <p:nvSpPr>
          <p:cNvPr id="3076" name="Rectangle 1030"/>
          <p:cNvSpPr>
            <a:spLocks noChangeArrowheads="1"/>
          </p:cNvSpPr>
          <p:nvPr/>
        </p:nvSpPr>
        <p:spPr bwMode="auto">
          <a:xfrm>
            <a:off x="1143000" y="3823098"/>
            <a:ext cx="68580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s-CL" altLang="es-CL" sz="1800"/>
          </a:p>
        </p:txBody>
      </p:sp>
    </p:spTree>
    <p:extLst>
      <p:ext uri="{BB962C8B-B14F-4D97-AF65-F5344CB8AC3E}">
        <p14:creationId xmlns:p14="http://schemas.microsoft.com/office/powerpoint/2010/main" val="19444420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5 Marcador de número de diapositiva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FB4C1EF6-5326-4B2E-9DCC-769B9D840905}" type="slidenum">
              <a:rPr lang="es-ES" altLang="es-CL" sz="1400" smtClean="0"/>
              <a:pPr>
                <a:spcBef>
                  <a:spcPct val="0"/>
                </a:spcBef>
                <a:buFontTx/>
                <a:buNone/>
              </a:pPr>
              <a:t>18</a:t>
            </a:fld>
            <a:endParaRPr lang="es-ES" altLang="es-CL" sz="1400" smtClean="0"/>
          </a:p>
        </p:txBody>
      </p:sp>
      <p:sp>
        <p:nvSpPr>
          <p:cNvPr id="25603" name="Rectangle 2"/>
          <p:cNvSpPr>
            <a:spLocks noGrp="1" noChangeArrowheads="1"/>
          </p:cNvSpPr>
          <p:nvPr>
            <p:ph type="title"/>
          </p:nvPr>
        </p:nvSpPr>
        <p:spPr>
          <a:xfrm>
            <a:off x="410162" y="0"/>
            <a:ext cx="8733838" cy="990600"/>
          </a:xfrm>
        </p:spPr>
        <p:txBody>
          <a:bodyPr/>
          <a:lstStyle/>
          <a:p>
            <a:pPr eaLnBrk="1" hangingPunct="1"/>
            <a:r>
              <a:rPr lang="es-CL" altLang="es-CL" sz="4000" smtClean="0">
                <a:latin typeface="Arial" panose="020B0604020202020204" pitchFamily="34" charset="0"/>
                <a:cs typeface="Arial" panose="020B0604020202020204" pitchFamily="34" charset="0"/>
              </a:rPr>
              <a:t>Clasificación de Req. de Software</a:t>
            </a:r>
          </a:p>
        </p:txBody>
      </p:sp>
      <p:sp>
        <p:nvSpPr>
          <p:cNvPr id="25604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539553" y="1214438"/>
            <a:ext cx="8604448" cy="5643562"/>
          </a:xfrm>
        </p:spPr>
        <p:txBody>
          <a:bodyPr/>
          <a:lstStyle/>
          <a:p>
            <a:pPr eaLnBrk="1" hangingPunct="1">
              <a:lnSpc>
                <a:spcPct val="80000"/>
              </a:lnSpc>
              <a:spcBef>
                <a:spcPts val="1200"/>
              </a:spcBef>
              <a:spcAft>
                <a:spcPct val="30000"/>
              </a:spcAft>
            </a:pPr>
            <a:r>
              <a:rPr lang="es-CL" altLang="es-CL" sz="1800" b="1" i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Requisitos Funcionales.</a:t>
            </a:r>
            <a:r>
              <a:rPr lang="es-CL" altLang="es-CL" sz="1800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lvl="1" eaLnBrk="1" hangingPunct="1">
              <a:lnSpc>
                <a:spcPct val="80000"/>
              </a:lnSpc>
              <a:spcBef>
                <a:spcPts val="1200"/>
              </a:spcBef>
              <a:spcAft>
                <a:spcPct val="30000"/>
              </a:spcAft>
            </a:pPr>
            <a:r>
              <a:rPr lang="es-CL" altLang="es-CL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Especifican </a:t>
            </a:r>
            <a:r>
              <a:rPr lang="es-CL" altLang="es-CL" sz="1600" i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qué debe hacer</a:t>
            </a:r>
            <a:r>
              <a:rPr lang="es-CL" altLang="es-CL" sz="16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CL" altLang="es-CL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el software. Se derivan del modelo lógico y de los </a:t>
            </a:r>
            <a:r>
              <a:rPr lang="es-CL" altLang="es-CL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RUs</a:t>
            </a:r>
            <a:r>
              <a:rPr lang="es-CL" altLang="es-CL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>
              <a:lnSpc>
                <a:spcPct val="80000"/>
              </a:lnSpc>
              <a:spcBef>
                <a:spcPts val="2400"/>
              </a:spcBef>
              <a:spcAft>
                <a:spcPct val="30000"/>
              </a:spcAft>
            </a:pPr>
            <a:r>
              <a:rPr lang="es-CL" altLang="es-CL" sz="1800" b="1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Requisitos de Interfaces (de interacción).</a:t>
            </a:r>
          </a:p>
          <a:p>
            <a:pPr lvl="1" eaLnBrk="1" hangingPunct="1">
              <a:lnSpc>
                <a:spcPct val="90000"/>
              </a:lnSpc>
              <a:spcBef>
                <a:spcPts val="1200"/>
              </a:spcBef>
              <a:spcAft>
                <a:spcPct val="30000"/>
              </a:spcAft>
            </a:pPr>
            <a:r>
              <a:rPr lang="es-CL" altLang="es-CL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Especifican hardware, software o elementos de bases de datos con los que el </a:t>
            </a:r>
            <a:r>
              <a:rPr lang="es-CL" altLang="es-CL" sz="1600" i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sistema o sus componentes interactúan </a:t>
            </a:r>
            <a:r>
              <a:rPr lang="es-CL" altLang="es-CL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o se comunican (</a:t>
            </a:r>
            <a:r>
              <a:rPr lang="es-CL" altLang="es-CL" sz="1600" u="sng" dirty="0" smtClean="0">
                <a:latin typeface="Arial" panose="020B0604020202020204" pitchFamily="34" charset="0"/>
                <a:cs typeface="Arial" panose="020B0604020202020204" pitchFamily="34" charset="0"/>
              </a:rPr>
              <a:t>no refieren a interfaces de usuario</a:t>
            </a:r>
            <a:r>
              <a:rPr lang="es-CL" altLang="es-CL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).</a:t>
            </a:r>
          </a:p>
          <a:p>
            <a:pPr lvl="1" eaLnBrk="1" hangingPunct="1">
              <a:lnSpc>
                <a:spcPct val="90000"/>
              </a:lnSpc>
              <a:spcBef>
                <a:spcPts val="1200"/>
              </a:spcBef>
              <a:spcAft>
                <a:spcPct val="30000"/>
              </a:spcAft>
            </a:pPr>
            <a:r>
              <a:rPr lang="es-CL" altLang="es-CL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Deben ser clasificados en requisitos de </a:t>
            </a:r>
            <a:r>
              <a:rPr lang="es-CL" altLang="es-CL" sz="1600" i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interfaces de software, hardware y comunicaciones</a:t>
            </a:r>
            <a:r>
              <a:rPr lang="es-CL" altLang="es-CL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lvl="1" eaLnBrk="1" hangingPunct="1">
              <a:lnSpc>
                <a:spcPct val="90000"/>
              </a:lnSpc>
              <a:spcBef>
                <a:spcPts val="1200"/>
              </a:spcBef>
              <a:spcAft>
                <a:spcPct val="30000"/>
              </a:spcAft>
            </a:pPr>
            <a:r>
              <a:rPr lang="es-CL" altLang="es-CL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Pueden utilizarse </a:t>
            </a:r>
            <a:r>
              <a:rPr lang="es-CL" altLang="es-CL" sz="1600" i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diagramas de bloques </a:t>
            </a:r>
            <a:r>
              <a:rPr lang="es-CL" altLang="es-CL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para ilustrar parte de este tipo de requisitos.</a:t>
            </a:r>
          </a:p>
          <a:p>
            <a:pPr>
              <a:lnSpc>
                <a:spcPct val="80000"/>
              </a:lnSpc>
              <a:spcBef>
                <a:spcPts val="2400"/>
              </a:spcBef>
              <a:spcAft>
                <a:spcPct val="30000"/>
              </a:spcAft>
            </a:pPr>
            <a:r>
              <a:rPr lang="es-CL" altLang="es-CL" sz="1800" b="1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Requisitos Operacionales. </a:t>
            </a:r>
          </a:p>
          <a:p>
            <a:pPr lvl="1" eaLnBrk="1" hangingPunct="1">
              <a:lnSpc>
                <a:spcPct val="90000"/>
              </a:lnSpc>
              <a:spcBef>
                <a:spcPts val="1200"/>
              </a:spcBef>
              <a:spcAft>
                <a:spcPct val="30000"/>
              </a:spcAft>
            </a:pPr>
            <a:r>
              <a:rPr lang="es-CL" altLang="es-CL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Especifican la </a:t>
            </a:r>
            <a:r>
              <a:rPr lang="es-CL" altLang="es-CL" sz="1600" i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forma en que correrá el sistema </a:t>
            </a:r>
            <a:r>
              <a:rPr lang="es-CL" altLang="es-CL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y </a:t>
            </a:r>
            <a:r>
              <a:rPr lang="es-CL" altLang="es-CL" sz="1600" i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cómo se comunicará con los operadores humanos</a:t>
            </a:r>
            <a:r>
              <a:rPr lang="es-CL" altLang="es-CL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lvl="1" eaLnBrk="1" hangingPunct="1">
              <a:lnSpc>
                <a:spcPct val="90000"/>
              </a:lnSpc>
              <a:spcBef>
                <a:spcPts val="1200"/>
              </a:spcBef>
              <a:spcAft>
                <a:spcPct val="30000"/>
              </a:spcAft>
            </a:pPr>
            <a:r>
              <a:rPr lang="es-CL" altLang="es-CL" sz="1600" i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Incluyen todas las interfaces de usuario</a:t>
            </a:r>
            <a:r>
              <a:rPr lang="es-CL" altLang="es-CL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, interacción humano-computador, y requisitos logísticos y organizacionales. Por ejemplo, se usará teclado/mouse?, ¿cuán fácil de usar será el sistema?.</a:t>
            </a:r>
          </a:p>
        </p:txBody>
      </p:sp>
    </p:spTree>
    <p:extLst>
      <p:ext uri="{BB962C8B-B14F-4D97-AF65-F5344CB8AC3E}">
        <p14:creationId xmlns:p14="http://schemas.microsoft.com/office/powerpoint/2010/main" val="10083542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5 Marcador de número de diapositiva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B2F0FD2C-8DA4-4DA3-B5F2-0C5C6A032103}" type="slidenum">
              <a:rPr lang="es-ES" altLang="es-CL" sz="1400" smtClean="0"/>
              <a:pPr>
                <a:spcBef>
                  <a:spcPct val="0"/>
                </a:spcBef>
                <a:buFontTx/>
                <a:buNone/>
              </a:pPr>
              <a:t>19</a:t>
            </a:fld>
            <a:endParaRPr lang="es-ES" altLang="es-CL" sz="1400" smtClean="0"/>
          </a:p>
        </p:txBody>
      </p:sp>
      <p:sp>
        <p:nvSpPr>
          <p:cNvPr id="27651" name="Rectangle 2"/>
          <p:cNvSpPr>
            <a:spLocks noGrp="1" noChangeArrowheads="1"/>
          </p:cNvSpPr>
          <p:nvPr>
            <p:ph type="title"/>
          </p:nvPr>
        </p:nvSpPr>
        <p:spPr>
          <a:xfrm>
            <a:off x="1214438" y="0"/>
            <a:ext cx="7929562" cy="990600"/>
          </a:xfrm>
        </p:spPr>
        <p:txBody>
          <a:bodyPr/>
          <a:lstStyle/>
          <a:p>
            <a:pPr eaLnBrk="1" hangingPunct="1"/>
            <a:r>
              <a:rPr lang="es-CL" altLang="es-CL" sz="4000" smtClean="0">
                <a:latin typeface="Arial" panose="020B0604020202020204" pitchFamily="34" charset="0"/>
                <a:cs typeface="Arial" panose="020B0604020202020204" pitchFamily="34" charset="0"/>
              </a:rPr>
              <a:t>Clasificación de Req. de Software</a:t>
            </a:r>
          </a:p>
        </p:txBody>
      </p:sp>
      <p:sp>
        <p:nvSpPr>
          <p:cNvPr id="27652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1285875" y="1285875"/>
            <a:ext cx="7858125" cy="5572125"/>
          </a:xfrm>
          <a:noFill/>
        </p:spPr>
        <p:txBody>
          <a:bodyPr/>
          <a:lstStyle/>
          <a:p>
            <a:pPr>
              <a:lnSpc>
                <a:spcPct val="80000"/>
              </a:lnSpc>
              <a:spcBef>
                <a:spcPts val="2400"/>
              </a:spcBef>
              <a:spcAft>
                <a:spcPct val="30000"/>
              </a:spcAft>
            </a:pPr>
            <a:r>
              <a:rPr lang="es-CL" altLang="es-CL" sz="1800" b="1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Requisitos de Recursos (o uso de recursos de Hardware).</a:t>
            </a:r>
          </a:p>
          <a:p>
            <a:pPr lvl="1" eaLnBrk="1" hangingPunct="1">
              <a:lnSpc>
                <a:spcPct val="90000"/>
              </a:lnSpc>
              <a:spcBef>
                <a:spcPts val="1200"/>
              </a:spcBef>
              <a:spcAft>
                <a:spcPts val="1000"/>
              </a:spcAft>
            </a:pPr>
            <a:r>
              <a:rPr lang="es-CL" altLang="es-CL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Especifican requisitos asociados al </a:t>
            </a:r>
            <a:r>
              <a:rPr lang="es-CL" altLang="es-CL" sz="1800" i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uso de los recursos físicos</a:t>
            </a:r>
            <a:r>
              <a:rPr lang="es-CL" altLang="es-CL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, tales como: CPU, memoria principal, espacio en disco, etc.</a:t>
            </a:r>
          </a:p>
          <a:p>
            <a:pPr>
              <a:lnSpc>
                <a:spcPct val="80000"/>
              </a:lnSpc>
              <a:spcBef>
                <a:spcPts val="2400"/>
              </a:spcBef>
              <a:spcAft>
                <a:spcPct val="30000"/>
              </a:spcAft>
            </a:pPr>
            <a:r>
              <a:rPr lang="es-CL" altLang="es-CL" sz="1800" b="1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Requisitos de Usabilidad. </a:t>
            </a:r>
          </a:p>
          <a:p>
            <a:pPr lvl="1" eaLnBrk="1" hangingPunct="1">
              <a:lnSpc>
                <a:spcPct val="90000"/>
              </a:lnSpc>
              <a:spcBef>
                <a:spcPts val="1200"/>
              </a:spcBef>
              <a:spcAft>
                <a:spcPts val="1000"/>
              </a:spcAft>
            </a:pPr>
            <a:r>
              <a:rPr lang="es-CL" altLang="es-CL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Especifican los requisitos asociados a (las características de) la </a:t>
            </a:r>
            <a:r>
              <a:rPr lang="es-CL" altLang="es-CL" sz="1800" i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interfaz de usuario</a:t>
            </a:r>
            <a:r>
              <a:rPr lang="es-CL" altLang="es-CL" sz="18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CL" altLang="es-CL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del sistema. </a:t>
            </a:r>
          </a:p>
          <a:p>
            <a:pPr lvl="1" eaLnBrk="1" hangingPunct="1">
              <a:lnSpc>
                <a:spcPct val="90000"/>
              </a:lnSpc>
              <a:spcBef>
                <a:spcPts val="1200"/>
              </a:spcBef>
              <a:spcAft>
                <a:spcPts val="1000"/>
              </a:spcAft>
            </a:pPr>
            <a:r>
              <a:rPr lang="es-CL" altLang="es-CL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Especifican los requisitos asociados a los </a:t>
            </a:r>
            <a:r>
              <a:rPr lang="es-CL" altLang="es-CL" sz="1800" i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patrones de interfaz </a:t>
            </a:r>
            <a:r>
              <a:rPr lang="es-CL" altLang="es-CL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y </a:t>
            </a:r>
            <a:r>
              <a:rPr lang="es-CL" altLang="es-CL" sz="1800" i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 navegación</a:t>
            </a:r>
            <a:r>
              <a:rPr lang="es-CL" altLang="es-CL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>
              <a:lnSpc>
                <a:spcPct val="80000"/>
              </a:lnSpc>
              <a:spcBef>
                <a:spcPts val="2400"/>
              </a:spcBef>
              <a:spcAft>
                <a:spcPct val="30000"/>
              </a:spcAft>
            </a:pPr>
            <a:r>
              <a:rPr lang="es-CL" altLang="es-CL" sz="1800" b="1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Requisitos de Mantenibilidad. </a:t>
            </a:r>
          </a:p>
          <a:p>
            <a:pPr lvl="1" eaLnBrk="1" hangingPunct="1">
              <a:lnSpc>
                <a:spcPct val="90000"/>
              </a:lnSpc>
              <a:spcBef>
                <a:spcPts val="1200"/>
              </a:spcBef>
              <a:spcAft>
                <a:spcPts val="1000"/>
              </a:spcAft>
            </a:pPr>
            <a:r>
              <a:rPr lang="es-CL" altLang="es-CL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Especifica </a:t>
            </a:r>
            <a:r>
              <a:rPr lang="es-CL" altLang="es-CL" sz="1800" i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cuán fácil debe ser reparar fallas </a:t>
            </a:r>
            <a:r>
              <a:rPr lang="es-CL" altLang="es-CL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y </a:t>
            </a:r>
            <a:r>
              <a:rPr lang="es-CL" altLang="es-CL" sz="1800" i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adaptar/extender el software </a:t>
            </a:r>
            <a:r>
              <a:rPr lang="es-CL" altLang="es-CL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para incluir nuevos requisitos.</a:t>
            </a:r>
          </a:p>
          <a:p>
            <a:pPr lvl="1" eaLnBrk="1" hangingPunct="1">
              <a:lnSpc>
                <a:spcPct val="90000"/>
              </a:lnSpc>
              <a:spcBef>
                <a:spcPts val="1200"/>
              </a:spcBef>
              <a:spcAft>
                <a:spcPts val="1000"/>
              </a:spcAft>
            </a:pPr>
            <a:r>
              <a:rPr lang="es-CL" altLang="es-CL" sz="1800" i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Debiera especificarse </a:t>
            </a:r>
            <a:r>
              <a:rPr lang="es-CL" altLang="es-CL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en forma cuantitativa, tal como el </a:t>
            </a:r>
            <a:r>
              <a:rPr lang="es-CL" altLang="es-CL" sz="1800" i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tiempo medio</a:t>
            </a:r>
            <a:r>
              <a:rPr lang="es-CL" altLang="es-CL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 para reparar una falla.</a:t>
            </a:r>
          </a:p>
        </p:txBody>
      </p:sp>
    </p:spTree>
    <p:extLst>
      <p:ext uri="{BB962C8B-B14F-4D97-AF65-F5344CB8AC3E}">
        <p14:creationId xmlns:p14="http://schemas.microsoft.com/office/powerpoint/2010/main" val="1148846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1026"/>
          <p:cNvSpPr>
            <a:spLocks noGrp="1" noChangeArrowheads="1"/>
          </p:cNvSpPr>
          <p:nvPr>
            <p:ph type="title"/>
          </p:nvPr>
        </p:nvSpPr>
        <p:spPr>
          <a:xfrm>
            <a:off x="755576" y="519792"/>
            <a:ext cx="7772400" cy="990600"/>
          </a:xfrm>
          <a:noFill/>
        </p:spPr>
        <p:txBody>
          <a:bodyPr lIns="90488" tIns="44450" rIns="90488" bIns="44450"/>
          <a:lstStyle/>
          <a:p>
            <a:pPr eaLnBrk="1" hangingPunct="1"/>
            <a:r>
              <a:rPr lang="es-ES_tradnl" altLang="es-CL" dirty="0" smtClean="0">
                <a:latin typeface="Arial" panose="020B0604020202020204" pitchFamily="34" charset="0"/>
                <a:cs typeface="Arial" panose="020B0604020202020204" pitchFamily="34" charset="0"/>
              </a:rPr>
              <a:t>Estructura de la Presentación</a:t>
            </a:r>
          </a:p>
        </p:txBody>
      </p:sp>
      <p:sp>
        <p:nvSpPr>
          <p:cNvPr id="5124" name="Rectangle 1028" descr="Rectangle: Click to edit Master text styles&#10;Second level&#10;Third level&#10;Fourth level&#10;Fifth level"/>
          <p:cNvSpPr>
            <a:spLocks noGrp="1" noChangeArrowheads="1"/>
          </p:cNvSpPr>
          <p:nvPr>
            <p:ph idx="1"/>
          </p:nvPr>
        </p:nvSpPr>
        <p:spPr>
          <a:xfrm>
            <a:off x="755576" y="1772816"/>
            <a:ext cx="8388424" cy="4968552"/>
          </a:xfrm>
        </p:spPr>
        <p:txBody>
          <a:bodyPr>
            <a:normAutofit/>
          </a:bodyPr>
          <a:lstStyle/>
          <a:p>
            <a:pPr marL="396875" indent="-396875" eaLnBrk="1" hangingPunct="1">
              <a:lnSpc>
                <a:spcPct val="100000"/>
              </a:lnSpc>
              <a:spcBef>
                <a:spcPts val="1800"/>
              </a:spcBef>
              <a:spcAft>
                <a:spcPts val="1800"/>
              </a:spcAft>
              <a:buFont typeface="Symbol" panose="05050102010706020507" pitchFamily="18" charset="2"/>
              <a:buChar char="·"/>
            </a:pPr>
            <a:r>
              <a:rPr lang="es-ES" altLang="es-CL" smtClean="0">
                <a:latin typeface="Arial" panose="020B0604020202020204" pitchFamily="34" charset="0"/>
                <a:cs typeface="Arial" panose="020B0604020202020204" pitchFamily="34" charset="0"/>
              </a:rPr>
              <a:t>Breve Repaso</a:t>
            </a:r>
            <a:r>
              <a:rPr lang="es-ES" altLang="es-CL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396875" indent="-396875" eaLnBrk="1" hangingPunct="1">
              <a:lnSpc>
                <a:spcPct val="100000"/>
              </a:lnSpc>
              <a:spcBef>
                <a:spcPts val="1800"/>
              </a:spcBef>
              <a:spcAft>
                <a:spcPts val="1800"/>
              </a:spcAft>
              <a:buFont typeface="Symbol" panose="05050102010706020507" pitchFamily="18" charset="2"/>
              <a:buChar char="·"/>
            </a:pPr>
            <a:r>
              <a:rPr lang="es-ES" altLang="es-CL" dirty="0" smtClean="0">
                <a:latin typeface="Arial" panose="020B0604020202020204" pitchFamily="34" charset="0"/>
                <a:cs typeface="Arial" panose="020B0604020202020204" pitchFamily="34" charset="0"/>
              </a:rPr>
              <a:t>Definición de Requisitos de Software.</a:t>
            </a:r>
          </a:p>
          <a:p>
            <a:pPr marL="396875" indent="-396875" eaLnBrk="1" hangingPunct="1">
              <a:lnSpc>
                <a:spcPct val="100000"/>
              </a:lnSpc>
              <a:spcBef>
                <a:spcPts val="1800"/>
              </a:spcBef>
              <a:spcAft>
                <a:spcPts val="1800"/>
              </a:spcAft>
              <a:buFont typeface="Symbol" panose="05050102010706020507" pitchFamily="18" charset="2"/>
              <a:buChar char="·"/>
            </a:pPr>
            <a:r>
              <a:rPr lang="es-ES" altLang="es-CL" dirty="0" smtClean="0">
                <a:latin typeface="Arial" panose="020B0604020202020204" pitchFamily="34" charset="0"/>
                <a:cs typeface="Arial" panose="020B0604020202020204" pitchFamily="34" charset="0"/>
              </a:rPr>
              <a:t>Matriz de Trazado.</a:t>
            </a:r>
          </a:p>
          <a:p>
            <a:pPr marL="396875" indent="-396875" eaLnBrk="1" hangingPunct="1">
              <a:lnSpc>
                <a:spcPct val="100000"/>
              </a:lnSpc>
              <a:spcBef>
                <a:spcPts val="1800"/>
              </a:spcBef>
              <a:spcAft>
                <a:spcPts val="1800"/>
              </a:spcAft>
              <a:buFont typeface="Symbol" panose="05050102010706020507" pitchFamily="18" charset="2"/>
              <a:buChar char="·"/>
            </a:pPr>
            <a:r>
              <a:rPr lang="es-ES" altLang="es-CL" dirty="0" smtClean="0">
                <a:latin typeface="Arial" panose="020B0604020202020204" pitchFamily="34" charset="0"/>
                <a:cs typeface="Arial" panose="020B0604020202020204" pitchFamily="34" charset="0"/>
              </a:rPr>
              <a:t>Documento de Requisitos.</a:t>
            </a:r>
          </a:p>
          <a:p>
            <a:pPr marL="396875" indent="-396875" eaLnBrk="1" hangingPunct="1">
              <a:lnSpc>
                <a:spcPct val="100000"/>
              </a:lnSpc>
              <a:spcBef>
                <a:spcPts val="1800"/>
              </a:spcBef>
              <a:spcAft>
                <a:spcPts val="1800"/>
              </a:spcAft>
              <a:buFont typeface="Symbol" panose="05050102010706020507" pitchFamily="18" charset="2"/>
              <a:buChar char="·"/>
            </a:pPr>
            <a:r>
              <a:rPr lang="es-ES" altLang="es-CL" dirty="0" smtClean="0">
                <a:latin typeface="Arial" panose="020B0604020202020204" pitchFamily="34" charset="0"/>
                <a:cs typeface="Arial" panose="020B0604020202020204" pitchFamily="34" charset="0"/>
              </a:rPr>
              <a:t>Revisión de los Requisitos.</a:t>
            </a:r>
          </a:p>
          <a:p>
            <a:pPr marL="396875" indent="-396875" eaLnBrk="1" hangingPunct="1">
              <a:lnSpc>
                <a:spcPct val="100000"/>
              </a:lnSpc>
              <a:spcBef>
                <a:spcPts val="1800"/>
              </a:spcBef>
              <a:spcAft>
                <a:spcPts val="1800"/>
              </a:spcAft>
              <a:buFont typeface="Symbol" panose="05050102010706020507" pitchFamily="18" charset="2"/>
              <a:buChar char="·"/>
            </a:pPr>
            <a:r>
              <a:rPr lang="es-ES" altLang="es-CL" dirty="0" smtClean="0">
                <a:latin typeface="Arial" panose="020B0604020202020204" pitchFamily="34" charset="0"/>
                <a:cs typeface="Arial" panose="020B0604020202020204" pitchFamily="34" charset="0"/>
              </a:rPr>
              <a:t>Discusión.</a:t>
            </a:r>
          </a:p>
        </p:txBody>
      </p:sp>
      <p:sp>
        <p:nvSpPr>
          <p:cNvPr id="5122" name="5 Marcador de número de diapositiva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47961ED9-492B-4C7B-8213-987FF25C7C3B}" type="slidenum">
              <a:rPr lang="es-ES" altLang="es-CL" sz="1400" smtClean="0"/>
              <a:pPr>
                <a:spcBef>
                  <a:spcPct val="0"/>
                </a:spcBef>
                <a:buFontTx/>
                <a:buNone/>
              </a:pPr>
              <a:t>2</a:t>
            </a:fld>
            <a:endParaRPr lang="es-ES" altLang="es-CL" sz="140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5 Marcador de número de diapositiva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2644E354-F1CF-4103-AB34-98E376702833}" type="slidenum">
              <a:rPr lang="es-ES" altLang="es-CL" sz="1400" smtClean="0"/>
              <a:pPr>
                <a:spcBef>
                  <a:spcPct val="0"/>
                </a:spcBef>
                <a:buFontTx/>
                <a:buNone/>
              </a:pPr>
              <a:t>20</a:t>
            </a:fld>
            <a:endParaRPr lang="es-ES" altLang="es-CL" sz="1400" smtClean="0"/>
          </a:p>
        </p:txBody>
      </p:sp>
      <p:sp>
        <p:nvSpPr>
          <p:cNvPr id="29699" name="Rectangle 2"/>
          <p:cNvSpPr>
            <a:spLocks noGrp="1" noChangeArrowheads="1"/>
          </p:cNvSpPr>
          <p:nvPr>
            <p:ph type="title"/>
          </p:nvPr>
        </p:nvSpPr>
        <p:spPr>
          <a:xfrm>
            <a:off x="1214438" y="0"/>
            <a:ext cx="7929562" cy="990600"/>
          </a:xfrm>
        </p:spPr>
        <p:txBody>
          <a:bodyPr/>
          <a:lstStyle/>
          <a:p>
            <a:pPr eaLnBrk="1" hangingPunct="1"/>
            <a:r>
              <a:rPr lang="es-CL" altLang="es-CL" sz="4000" smtClean="0">
                <a:latin typeface="Arial" panose="020B0604020202020204" pitchFamily="34" charset="0"/>
                <a:cs typeface="Arial" panose="020B0604020202020204" pitchFamily="34" charset="0"/>
              </a:rPr>
              <a:t>Clasificación de Req. de Software</a:t>
            </a:r>
          </a:p>
        </p:txBody>
      </p:sp>
      <p:sp>
        <p:nvSpPr>
          <p:cNvPr id="29700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1285875" y="1214438"/>
            <a:ext cx="7858125" cy="5527675"/>
          </a:xfrm>
          <a:noFill/>
        </p:spPr>
        <p:txBody>
          <a:bodyPr/>
          <a:lstStyle/>
          <a:p>
            <a:pPr>
              <a:lnSpc>
                <a:spcPct val="80000"/>
              </a:lnSpc>
              <a:spcBef>
                <a:spcPts val="2400"/>
              </a:spcBef>
              <a:spcAft>
                <a:spcPct val="30000"/>
              </a:spcAft>
            </a:pPr>
            <a:r>
              <a:rPr lang="es-CL" altLang="es-CL" sz="1800" b="1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Requisitos de </a:t>
            </a:r>
            <a:r>
              <a:rPr lang="es-CL" altLang="es-CL" sz="1800" b="1" i="1" dirty="0" err="1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Transportabilidad</a:t>
            </a:r>
            <a:r>
              <a:rPr lang="es-CL" altLang="es-CL" sz="1800" b="1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(portabilidad).</a:t>
            </a:r>
          </a:p>
          <a:p>
            <a:pPr lvl="1" eaLnBrk="1" hangingPunct="1">
              <a:lnSpc>
                <a:spcPct val="90000"/>
              </a:lnSpc>
              <a:spcBef>
                <a:spcPts val="1200"/>
              </a:spcBef>
              <a:spcAft>
                <a:spcPts val="1000"/>
              </a:spcAft>
            </a:pPr>
            <a:r>
              <a:rPr lang="es-CL" altLang="es-CL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Especifican la facilidad para </a:t>
            </a:r>
            <a:r>
              <a:rPr lang="es-CL" altLang="es-CL" sz="1600" i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utilizar el sistema en otros ambientes</a:t>
            </a:r>
            <a:r>
              <a:rPr lang="es-CL" altLang="es-CL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. Incluye hardware, sistemas operativos o escenarios de trabajo. Incluye el </a:t>
            </a:r>
            <a:r>
              <a:rPr lang="es-CL" altLang="es-CL" sz="1600" i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esfuerzo de realizar el transporte </a:t>
            </a:r>
            <a:r>
              <a:rPr lang="es-CL" altLang="es-CL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de una plataforma a otra.</a:t>
            </a:r>
          </a:p>
          <a:p>
            <a:pPr>
              <a:lnSpc>
                <a:spcPct val="80000"/>
              </a:lnSpc>
              <a:spcBef>
                <a:spcPts val="2400"/>
              </a:spcBef>
              <a:spcAft>
                <a:spcPct val="30000"/>
              </a:spcAft>
            </a:pPr>
            <a:r>
              <a:rPr lang="es-CL" altLang="es-CL" sz="1800" b="1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Requisitos de Confiabilidad.</a:t>
            </a:r>
          </a:p>
          <a:p>
            <a:pPr lvl="1" eaLnBrk="1" hangingPunct="1">
              <a:lnSpc>
                <a:spcPct val="90000"/>
              </a:lnSpc>
              <a:spcBef>
                <a:spcPts val="1200"/>
              </a:spcBef>
              <a:spcAft>
                <a:spcPts val="1000"/>
              </a:spcAft>
            </a:pPr>
            <a:r>
              <a:rPr lang="es-CL" altLang="es-CL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Especifican los </a:t>
            </a:r>
            <a:r>
              <a:rPr lang="es-CL" altLang="es-CL" sz="1600" i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tiempos medios (aceptables) entre fallas</a:t>
            </a:r>
            <a:r>
              <a:rPr lang="es-CL" altLang="es-CL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. … </a:t>
            </a:r>
            <a:r>
              <a:rPr lang="es-CL" altLang="es-CL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Uptime</a:t>
            </a:r>
            <a:r>
              <a:rPr lang="es-CL" altLang="es-CL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….</a:t>
            </a:r>
          </a:p>
          <a:p>
            <a:pPr>
              <a:lnSpc>
                <a:spcPct val="80000"/>
              </a:lnSpc>
              <a:spcBef>
                <a:spcPts val="2400"/>
              </a:spcBef>
              <a:spcAft>
                <a:spcPct val="30000"/>
              </a:spcAft>
            </a:pPr>
            <a:r>
              <a:rPr lang="es-CL" altLang="es-CL" sz="1800" b="1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Requisitos de Rendimiento.</a:t>
            </a:r>
          </a:p>
          <a:p>
            <a:pPr lvl="1" eaLnBrk="1" hangingPunct="1">
              <a:lnSpc>
                <a:spcPct val="90000"/>
              </a:lnSpc>
              <a:spcBef>
                <a:spcPts val="1200"/>
              </a:spcBef>
              <a:spcAft>
                <a:spcPts val="1000"/>
              </a:spcAft>
            </a:pPr>
            <a:r>
              <a:rPr lang="es-CL" altLang="es-CL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Establecen valores numéricos para variables medibles, asociadas a la </a:t>
            </a:r>
            <a:r>
              <a:rPr lang="es-CL" altLang="es-CL" sz="1600" i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capacidad de procesamiento </a:t>
            </a:r>
            <a:r>
              <a:rPr lang="es-CL" altLang="es-CL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que es percibida por el usuario. </a:t>
            </a:r>
          </a:p>
          <a:p>
            <a:pPr lvl="1" eaLnBrk="1" hangingPunct="1">
              <a:lnSpc>
                <a:spcPct val="90000"/>
              </a:lnSpc>
              <a:spcBef>
                <a:spcPts val="1200"/>
              </a:spcBef>
              <a:spcAft>
                <a:spcPts val="1000"/>
              </a:spcAft>
            </a:pPr>
            <a:r>
              <a:rPr lang="es-CL" altLang="es-CL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Pueden ser incluidos en la </a:t>
            </a:r>
            <a:r>
              <a:rPr lang="es-CL" altLang="es-CL" sz="1600" i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especificación cuantitativa para cada función</a:t>
            </a:r>
            <a:r>
              <a:rPr lang="es-CL" altLang="es-CL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, o especificados en forma independiente. Especificaciones cualitativas no son aceptables. </a:t>
            </a:r>
          </a:p>
          <a:p>
            <a:pPr lvl="1" eaLnBrk="1" hangingPunct="1">
              <a:lnSpc>
                <a:spcPct val="90000"/>
              </a:lnSpc>
              <a:spcBef>
                <a:spcPts val="1200"/>
              </a:spcBef>
              <a:spcAft>
                <a:spcPts val="1000"/>
              </a:spcAft>
            </a:pPr>
            <a:r>
              <a:rPr lang="es-CL" altLang="es-CL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Los </a:t>
            </a:r>
            <a:r>
              <a:rPr lang="es-CL" altLang="es-CL" sz="1600" i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atributos de rendimiento </a:t>
            </a:r>
            <a:r>
              <a:rPr lang="es-CL" altLang="es-CL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deben ser </a:t>
            </a:r>
            <a:r>
              <a:rPr lang="es-CL" altLang="es-CL" sz="1600" i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presentados como rangos de valores</a:t>
            </a:r>
            <a:r>
              <a:rPr lang="es-CL" altLang="es-CL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: peor caso, valor nominal a ser usado en la planificación; mejor caso, para indicar potencial de crecimiento.</a:t>
            </a:r>
          </a:p>
        </p:txBody>
      </p:sp>
    </p:spTree>
    <p:extLst>
      <p:ext uri="{BB962C8B-B14F-4D97-AF65-F5344CB8AC3E}">
        <p14:creationId xmlns:p14="http://schemas.microsoft.com/office/powerpoint/2010/main" val="23551973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2" name="5 Marcador de número de diapositiva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B9F8CB9E-6FA5-49FE-86C5-7FD5444B5A41}" type="slidenum">
              <a:rPr lang="es-ES" altLang="es-CL" sz="1400" smtClean="0"/>
              <a:pPr>
                <a:spcBef>
                  <a:spcPct val="0"/>
                </a:spcBef>
                <a:buFontTx/>
                <a:buNone/>
              </a:pPr>
              <a:t>21</a:t>
            </a:fld>
            <a:endParaRPr lang="es-ES" altLang="es-CL" sz="1400" smtClean="0"/>
          </a:p>
        </p:txBody>
      </p:sp>
      <p:sp>
        <p:nvSpPr>
          <p:cNvPr id="128003" name="Rectangle 2"/>
          <p:cNvSpPr>
            <a:spLocks noGrp="1" noChangeArrowheads="1"/>
          </p:cNvSpPr>
          <p:nvPr>
            <p:ph type="title"/>
          </p:nvPr>
        </p:nvSpPr>
        <p:spPr>
          <a:xfrm>
            <a:off x="611560" y="0"/>
            <a:ext cx="8532440" cy="990600"/>
          </a:xfrm>
        </p:spPr>
        <p:txBody>
          <a:bodyPr/>
          <a:lstStyle/>
          <a:p>
            <a:pPr eaLnBrk="1" hangingPunct="1"/>
            <a:r>
              <a:rPr lang="es-CL" altLang="es-CL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Clasificación de </a:t>
            </a:r>
            <a:r>
              <a:rPr lang="es-CL" altLang="es-CL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Req</a:t>
            </a:r>
            <a:r>
              <a:rPr lang="es-CL" altLang="es-CL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. de Software</a:t>
            </a:r>
          </a:p>
        </p:txBody>
      </p:sp>
      <p:sp>
        <p:nvSpPr>
          <p:cNvPr id="128004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467545" y="1196752"/>
            <a:ext cx="8640960" cy="5661248"/>
          </a:xfrm>
          <a:noFill/>
        </p:spPr>
        <p:txBody>
          <a:bodyPr>
            <a:normAutofit fontScale="92500" lnSpcReduction="10000"/>
          </a:bodyPr>
          <a:lstStyle/>
          <a:p>
            <a:pPr eaLnBrk="1" hangingPunct="1">
              <a:lnSpc>
                <a:spcPct val="110000"/>
              </a:lnSpc>
              <a:spcBef>
                <a:spcPts val="1200"/>
              </a:spcBef>
              <a:spcAft>
                <a:spcPts val="1200"/>
              </a:spcAft>
            </a:pPr>
            <a:r>
              <a:rPr lang="es-CL" altLang="es-CL" sz="1800" b="1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Requisitos de Documentación.</a:t>
            </a:r>
          </a:p>
          <a:p>
            <a:pPr marL="273050" lvl="1" indent="-273050" eaLnBrk="1" hangingPunct="1">
              <a:lnSpc>
                <a:spcPct val="110000"/>
              </a:lnSpc>
              <a:spcBef>
                <a:spcPts val="1200"/>
              </a:spcBef>
              <a:spcAft>
                <a:spcPts val="1200"/>
              </a:spcAft>
            </a:pPr>
            <a:r>
              <a:rPr lang="es-CL" altLang="es-CL" sz="1800" i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Especifica documentación adicional </a:t>
            </a:r>
            <a:r>
              <a:rPr lang="es-CL" altLang="es-CL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a la requerida en el estándar.</a:t>
            </a:r>
          </a:p>
          <a:p>
            <a:pPr eaLnBrk="1" hangingPunct="1">
              <a:lnSpc>
                <a:spcPct val="110000"/>
              </a:lnSpc>
              <a:spcBef>
                <a:spcPts val="1200"/>
              </a:spcBef>
              <a:spcAft>
                <a:spcPts val="1200"/>
              </a:spcAft>
            </a:pPr>
            <a:r>
              <a:rPr lang="es-CL" altLang="es-CL" sz="1800" b="1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Escalabilidad.</a:t>
            </a:r>
          </a:p>
          <a:p>
            <a:pPr marL="273050" lvl="1" indent="-273050" eaLnBrk="1" hangingPunct="1">
              <a:lnSpc>
                <a:spcPct val="110000"/>
              </a:lnSpc>
              <a:spcBef>
                <a:spcPts val="1200"/>
              </a:spcBef>
              <a:spcAft>
                <a:spcPts val="1200"/>
              </a:spcAft>
            </a:pPr>
            <a:r>
              <a:rPr lang="es-CL" altLang="es-CL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Especifica la </a:t>
            </a:r>
            <a:r>
              <a:rPr lang="es-CL" altLang="es-CL" sz="1800" i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capacidad del sistema para mantener su rendimiento medio, </a:t>
            </a:r>
            <a:r>
              <a:rPr lang="es-CL" altLang="es-CL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conforme aumenta el número de usuarios, procesos y/o solicitud de servicios del sistema. </a:t>
            </a:r>
          </a:p>
          <a:p>
            <a:pPr>
              <a:lnSpc>
                <a:spcPct val="110000"/>
              </a:lnSpc>
              <a:spcBef>
                <a:spcPts val="1200"/>
              </a:spcBef>
              <a:spcAft>
                <a:spcPts val="1200"/>
              </a:spcAft>
            </a:pPr>
            <a:r>
              <a:rPr lang="es-CL" altLang="es-CL" sz="1800" b="1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Requisitos de Seguridad de la Información.</a:t>
            </a:r>
          </a:p>
          <a:p>
            <a:pPr marL="273050" lvl="1" indent="-273050">
              <a:lnSpc>
                <a:spcPct val="110000"/>
              </a:lnSpc>
              <a:spcBef>
                <a:spcPts val="1200"/>
              </a:spcBef>
              <a:spcAft>
                <a:spcPct val="30000"/>
              </a:spcAft>
            </a:pPr>
            <a:r>
              <a:rPr lang="es-CL" altLang="es-CL" sz="1600" dirty="0">
                <a:latin typeface="Arial" panose="020B0604020202020204" pitchFamily="34" charset="0"/>
                <a:cs typeface="Arial" panose="020B0604020202020204" pitchFamily="34" charset="0"/>
              </a:rPr>
              <a:t>Especifican requisitos para </a:t>
            </a:r>
            <a:r>
              <a:rPr lang="es-CL" altLang="es-CL" sz="1600" i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asegurar (proteger) la información que maneja el sistema</a:t>
            </a:r>
            <a:r>
              <a:rPr lang="es-CL" altLang="es-CL" sz="1600" dirty="0">
                <a:latin typeface="Arial" panose="020B0604020202020204" pitchFamily="34" charset="0"/>
                <a:cs typeface="Arial" panose="020B0604020202020204" pitchFamily="34" charset="0"/>
              </a:rPr>
              <a:t>, contra amenazas a la confidencialidad, integridad y disponibilidad tanto de los servicios como de los datos.</a:t>
            </a:r>
          </a:p>
          <a:p>
            <a:pPr>
              <a:lnSpc>
                <a:spcPct val="110000"/>
              </a:lnSpc>
              <a:spcBef>
                <a:spcPts val="1200"/>
              </a:spcBef>
              <a:spcAft>
                <a:spcPts val="1200"/>
              </a:spcAft>
            </a:pPr>
            <a:r>
              <a:rPr lang="es-CL" altLang="es-CL" sz="1800" b="1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Requisitos de Seguridad de la Operación. </a:t>
            </a:r>
          </a:p>
          <a:p>
            <a:pPr marL="273050" lvl="1" indent="-273050">
              <a:lnSpc>
                <a:spcPct val="110000"/>
              </a:lnSpc>
              <a:spcBef>
                <a:spcPts val="1200"/>
              </a:spcBef>
              <a:spcAft>
                <a:spcPct val="30000"/>
              </a:spcAft>
            </a:pPr>
            <a:r>
              <a:rPr lang="es-CL" altLang="es-CL" sz="1600" dirty="0">
                <a:latin typeface="Arial" panose="020B0604020202020204" pitchFamily="34" charset="0"/>
                <a:cs typeface="Arial" panose="020B0604020202020204" pitchFamily="34" charset="0"/>
              </a:rPr>
              <a:t>Especifican requisitos para reducir la posibilidad de </a:t>
            </a:r>
            <a:r>
              <a:rPr lang="es-CL" altLang="es-CL" sz="1600" i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daño </a:t>
            </a:r>
            <a:r>
              <a:rPr lang="es-CL" altLang="es-CL" sz="1600" dirty="0">
                <a:latin typeface="Arial" panose="020B0604020202020204" pitchFamily="34" charset="0"/>
                <a:cs typeface="Arial" panose="020B0604020202020204" pitchFamily="34" charset="0"/>
              </a:rPr>
              <a:t>que puede </a:t>
            </a:r>
            <a:r>
              <a:rPr lang="es-CL" altLang="es-CL" sz="1600" i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producirse debido a una falla del software</a:t>
            </a:r>
            <a:r>
              <a:rPr lang="es-CL" altLang="es-CL" sz="1600" dirty="0">
                <a:latin typeface="Arial" panose="020B0604020202020204" pitchFamily="34" charset="0"/>
                <a:cs typeface="Arial" panose="020B0604020202020204" pitchFamily="34" charset="0"/>
              </a:rPr>
              <a:t>. Por ej. corrupción de la BD ante un corte de energía, o la necesidad de apagar el servidor para poder “matar” </a:t>
            </a:r>
            <a:r>
              <a:rPr lang="es-CL" altLang="es-CL" sz="1600" dirty="0" err="1">
                <a:latin typeface="Arial" panose="020B0604020202020204" pitchFamily="34" charset="0"/>
                <a:cs typeface="Arial" panose="020B0604020202020204" pitchFamily="34" charset="0"/>
              </a:rPr>
              <a:t>threads</a:t>
            </a:r>
            <a:r>
              <a:rPr lang="es-CL" altLang="es-CL" sz="1600" dirty="0">
                <a:latin typeface="Arial" panose="020B0604020202020204" pitchFamily="34" charset="0"/>
                <a:cs typeface="Arial" panose="020B0604020202020204" pitchFamily="34" charset="0"/>
              </a:rPr>
              <a:t> que han quedado vivos.</a:t>
            </a:r>
          </a:p>
          <a:p>
            <a:pPr lvl="1" eaLnBrk="1" hangingPunct="1">
              <a:lnSpc>
                <a:spcPct val="110000"/>
              </a:lnSpc>
              <a:spcBef>
                <a:spcPts val="1200"/>
              </a:spcBef>
              <a:spcAft>
                <a:spcPts val="1200"/>
              </a:spcAft>
            </a:pPr>
            <a:endParaRPr lang="es-CL" altLang="es-CL" sz="1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 eaLnBrk="1" hangingPunct="1">
              <a:lnSpc>
                <a:spcPct val="110000"/>
              </a:lnSpc>
              <a:spcBef>
                <a:spcPts val="1200"/>
              </a:spcBef>
              <a:spcAft>
                <a:spcPts val="1200"/>
              </a:spcAft>
            </a:pPr>
            <a:endParaRPr lang="es-CL" altLang="es-CL" sz="1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lnSpc>
                <a:spcPct val="110000"/>
              </a:lnSpc>
              <a:spcBef>
                <a:spcPts val="1200"/>
              </a:spcBef>
              <a:spcAft>
                <a:spcPts val="1200"/>
              </a:spcAft>
            </a:pPr>
            <a:endParaRPr lang="es-CL" altLang="es-CL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330715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50" name="5 Marcador de número de diapositiva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8A8A7A49-4361-485E-AAD6-20C43560E685}" type="slidenum">
              <a:rPr lang="es-ES" altLang="es-CL" sz="1400" smtClean="0"/>
              <a:pPr>
                <a:spcBef>
                  <a:spcPct val="0"/>
                </a:spcBef>
                <a:buFontTx/>
                <a:buNone/>
              </a:pPr>
              <a:t>22</a:t>
            </a:fld>
            <a:endParaRPr lang="es-ES" altLang="es-CL" sz="1400" smtClean="0"/>
          </a:p>
        </p:txBody>
      </p:sp>
      <p:sp>
        <p:nvSpPr>
          <p:cNvPr id="130051" name="Rectangle 2"/>
          <p:cNvSpPr>
            <a:spLocks noGrp="1" noChangeArrowheads="1"/>
          </p:cNvSpPr>
          <p:nvPr>
            <p:ph type="title"/>
          </p:nvPr>
        </p:nvSpPr>
        <p:spPr>
          <a:xfrm>
            <a:off x="613542" y="188640"/>
            <a:ext cx="8532440" cy="990600"/>
          </a:xfrm>
        </p:spPr>
        <p:txBody>
          <a:bodyPr/>
          <a:lstStyle/>
          <a:p>
            <a:r>
              <a:rPr lang="es-CL" altLang="es-CL" sz="4000" dirty="0">
                <a:latin typeface="Arial" panose="020B0604020202020204" pitchFamily="34" charset="0"/>
                <a:cs typeface="Arial" panose="020B0604020202020204" pitchFamily="34" charset="0"/>
              </a:rPr>
              <a:t>Clasificación de </a:t>
            </a:r>
            <a:r>
              <a:rPr lang="es-CL" altLang="es-CL" sz="4000" dirty="0" err="1">
                <a:latin typeface="Arial" panose="020B0604020202020204" pitchFamily="34" charset="0"/>
                <a:cs typeface="Arial" panose="020B0604020202020204" pitchFamily="34" charset="0"/>
              </a:rPr>
              <a:t>Req</a:t>
            </a:r>
            <a:r>
              <a:rPr lang="es-CL" altLang="es-CL" sz="4000" dirty="0">
                <a:latin typeface="Arial" panose="020B0604020202020204" pitchFamily="34" charset="0"/>
                <a:cs typeface="Arial" panose="020B0604020202020204" pitchFamily="34" charset="0"/>
              </a:rPr>
              <a:t>. de Software</a:t>
            </a:r>
            <a:endParaRPr lang="es-CL" altLang="es-CL" sz="4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0052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467545" y="1412776"/>
            <a:ext cx="8676456" cy="5445224"/>
          </a:xfrm>
          <a:noFill/>
        </p:spPr>
        <p:txBody>
          <a:bodyPr/>
          <a:lstStyle/>
          <a:p>
            <a:pPr>
              <a:lnSpc>
                <a:spcPct val="100000"/>
              </a:lnSpc>
              <a:spcBef>
                <a:spcPts val="1200"/>
              </a:spcBef>
              <a:spcAft>
                <a:spcPts val="600"/>
              </a:spcAft>
            </a:pPr>
            <a:r>
              <a:rPr lang="es-CL" altLang="es-CL" sz="1800" b="1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Requisitos de Verificación. </a:t>
            </a:r>
          </a:p>
          <a:p>
            <a:pPr marL="273050" lvl="1" indent="-273050" eaLnBrk="1" hangingPunct="1">
              <a:lnSpc>
                <a:spcPct val="100000"/>
              </a:lnSpc>
              <a:spcBef>
                <a:spcPts val="1200"/>
              </a:spcBef>
              <a:spcAft>
                <a:spcPts val="600"/>
              </a:spcAft>
            </a:pPr>
            <a:r>
              <a:rPr lang="es-CL" altLang="es-CL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Especifican las restricciones de </a:t>
            </a:r>
            <a:r>
              <a:rPr lang="es-CL" altLang="es-CL" sz="1600" i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cómo el software se verificará</a:t>
            </a:r>
            <a:r>
              <a:rPr lang="es-CL" altLang="es-CL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marL="273050" lvl="1" indent="-273050" eaLnBrk="1" hangingPunct="1">
              <a:lnSpc>
                <a:spcPct val="100000"/>
              </a:lnSpc>
              <a:spcBef>
                <a:spcPts val="1200"/>
              </a:spcBef>
              <a:spcAft>
                <a:spcPts val="600"/>
              </a:spcAft>
            </a:pPr>
            <a:r>
              <a:rPr lang="es-CL" altLang="es-CL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Pueden incluir requisitos de </a:t>
            </a:r>
            <a:r>
              <a:rPr lang="es-CL" altLang="es-CL" sz="1600" i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simulación</a:t>
            </a:r>
            <a:r>
              <a:rPr lang="es-CL" altLang="es-CL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s-CL" altLang="es-CL" sz="1600" i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emulación</a:t>
            </a:r>
            <a:r>
              <a:rPr lang="es-CL" altLang="es-CL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s-CL" altLang="es-CL" sz="1600" i="1" dirty="0" err="1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tests</a:t>
            </a:r>
            <a:r>
              <a:rPr lang="es-CL" altLang="es-CL" sz="1600" i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vivos </a:t>
            </a:r>
            <a:r>
              <a:rPr lang="es-CL" altLang="es-CL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con entradas simuladas, </a:t>
            </a:r>
            <a:r>
              <a:rPr lang="es-CL" altLang="es-CL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tests</a:t>
            </a:r>
            <a:r>
              <a:rPr lang="es-CL" altLang="es-CL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vivos con entradas reales, e interfaz con ambientes de testeo, sobrecarga o stress por transacciones.</a:t>
            </a:r>
          </a:p>
          <a:p>
            <a:pPr eaLnBrk="1" hangingPunct="1">
              <a:lnSpc>
                <a:spcPct val="100000"/>
              </a:lnSpc>
              <a:spcBef>
                <a:spcPts val="1200"/>
              </a:spcBef>
              <a:spcAft>
                <a:spcPts val="600"/>
              </a:spcAft>
            </a:pPr>
            <a:r>
              <a:rPr lang="es-CL" altLang="es-CL" sz="1800" b="1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Requisitos de </a:t>
            </a:r>
            <a:r>
              <a:rPr lang="es-CL" altLang="es-CL" sz="1800" b="1" i="1" dirty="0" err="1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Tests</a:t>
            </a:r>
            <a:r>
              <a:rPr lang="es-CL" altLang="es-CL" sz="1800" b="1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 </a:t>
            </a:r>
            <a:r>
              <a:rPr lang="es-CL" altLang="es-CL" sz="1800" b="1" i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Aceptación.</a:t>
            </a:r>
            <a:endParaRPr lang="es-CL" altLang="es-CL" sz="1600" b="1" i="1" dirty="0" smtClean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73050" lvl="1" indent="-273050" eaLnBrk="1" hangingPunct="1">
              <a:lnSpc>
                <a:spcPct val="100000"/>
              </a:lnSpc>
              <a:spcBef>
                <a:spcPts val="1200"/>
              </a:spcBef>
              <a:spcAft>
                <a:spcPts val="600"/>
              </a:spcAft>
            </a:pPr>
            <a:r>
              <a:rPr lang="es-CL" altLang="es-CL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Especifica las restricciones de </a:t>
            </a:r>
            <a:r>
              <a:rPr lang="es-CL" altLang="es-CL" sz="1600" i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cómo se validará el software</a:t>
            </a:r>
            <a:r>
              <a:rPr lang="es-CL" altLang="es-CL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273050" lvl="1" indent="-273050" eaLnBrk="1" hangingPunct="1">
              <a:lnSpc>
                <a:spcPct val="100000"/>
              </a:lnSpc>
              <a:spcBef>
                <a:spcPts val="1200"/>
              </a:spcBef>
              <a:spcAft>
                <a:spcPts val="600"/>
              </a:spcAft>
            </a:pPr>
            <a:r>
              <a:rPr lang="es-CL" altLang="es-CL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Impone </a:t>
            </a:r>
            <a:r>
              <a:rPr lang="es-CL" altLang="es-CL" sz="1600" i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restricciones al SVVP </a:t>
            </a:r>
            <a:r>
              <a:rPr lang="es-CL" altLang="es-CL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(Software </a:t>
            </a:r>
            <a:r>
              <a:rPr lang="es-CL" altLang="es-CL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Validation</a:t>
            </a:r>
            <a:r>
              <a:rPr lang="es-CL" altLang="es-CL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and </a:t>
            </a:r>
            <a:r>
              <a:rPr lang="es-CL" altLang="es-CL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Verification</a:t>
            </a:r>
            <a:r>
              <a:rPr lang="es-CL" altLang="es-CL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Plan), si éste se construye (no es el caso de nuestros proyectos).</a:t>
            </a:r>
          </a:p>
        </p:txBody>
      </p:sp>
    </p:spTree>
    <p:extLst>
      <p:ext uri="{BB962C8B-B14F-4D97-AF65-F5344CB8AC3E}">
        <p14:creationId xmlns:p14="http://schemas.microsoft.com/office/powerpoint/2010/main" val="20094439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7" name="6 Título"/>
          <p:cNvSpPr>
            <a:spLocks noGrp="1"/>
          </p:cNvSpPr>
          <p:nvPr>
            <p:ph type="ctrTitle"/>
          </p:nvPr>
        </p:nvSpPr>
        <p:spPr>
          <a:xfrm>
            <a:off x="1475656" y="2132856"/>
            <a:ext cx="6525344" cy="3096344"/>
          </a:xfrm>
        </p:spPr>
        <p:txBody>
          <a:bodyPr/>
          <a:lstStyle/>
          <a:p>
            <a:pPr algn="ctr"/>
            <a:r>
              <a:rPr lang="es-ES" altLang="es-CL" dirty="0" smtClean="0">
                <a:latin typeface="Arial" panose="020B0604020202020204" pitchFamily="34" charset="0"/>
                <a:cs typeface="Arial" panose="020B0604020202020204" pitchFamily="34" charset="0"/>
              </a:rPr>
              <a:t>Protocolo de Revisión </a:t>
            </a:r>
            <a:br>
              <a:rPr lang="es-ES" altLang="es-CL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altLang="es-CL" sz="6000" dirty="0" smtClean="0">
                <a:latin typeface="Arial" panose="020B0604020202020204" pitchFamily="34" charset="0"/>
                <a:cs typeface="Arial" panose="020B0604020202020204" pitchFamily="34" charset="0"/>
              </a:rPr>
              <a:t>(en este caso, de los Requisitos)</a:t>
            </a:r>
            <a:endParaRPr lang="es-CL" altLang="es-CL" dirty="0" smtClean="0"/>
          </a:p>
        </p:txBody>
      </p:sp>
      <p:sp>
        <p:nvSpPr>
          <p:cNvPr id="3074" name="Rectangle 71"/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57213" indent="-214313">
              <a:spcBef>
                <a:spcPct val="20000"/>
              </a:spcBef>
              <a:buChar char="–"/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857250" indent="-171450">
              <a:spcBef>
                <a:spcPct val="20000"/>
              </a:spcBef>
              <a:buChar char="•"/>
              <a:defRPr sz="1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200150" indent="-171450">
              <a:spcBef>
                <a:spcPct val="20000"/>
              </a:spcBef>
              <a:buChar char="–"/>
              <a:defRPr sz="15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543050" indent="-171450">
              <a:spcBef>
                <a:spcPct val="20000"/>
              </a:spcBef>
              <a:buChar char="»"/>
              <a:defRPr sz="15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1885950" indent="-1714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228850" indent="-1714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2571750" indent="-1714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2914650" indent="-1714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E8BBD7C6-FE3A-4C72-96C2-C2B7031D9890}" type="slidenum">
              <a:rPr lang="es-ES" altLang="es-CL" sz="1050"/>
              <a:pPr>
                <a:spcBef>
                  <a:spcPct val="0"/>
                </a:spcBef>
                <a:buFontTx/>
                <a:buNone/>
              </a:pPr>
              <a:t>23</a:t>
            </a:fld>
            <a:endParaRPr lang="es-ES" altLang="es-CL" sz="1050"/>
          </a:p>
        </p:txBody>
      </p:sp>
      <p:sp>
        <p:nvSpPr>
          <p:cNvPr id="3076" name="Rectangle 1030"/>
          <p:cNvSpPr>
            <a:spLocks noChangeArrowheads="1"/>
          </p:cNvSpPr>
          <p:nvPr/>
        </p:nvSpPr>
        <p:spPr bwMode="auto">
          <a:xfrm>
            <a:off x="1143000" y="3823098"/>
            <a:ext cx="68580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s-CL" altLang="es-CL" sz="1800"/>
          </a:p>
        </p:txBody>
      </p:sp>
    </p:spTree>
    <p:extLst>
      <p:ext uri="{BB962C8B-B14F-4D97-AF65-F5344CB8AC3E}">
        <p14:creationId xmlns:p14="http://schemas.microsoft.com/office/powerpoint/2010/main" val="30716837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866" name="1 Título"/>
          <p:cNvSpPr>
            <a:spLocks noGrp="1"/>
          </p:cNvSpPr>
          <p:nvPr>
            <p:ph type="title"/>
          </p:nvPr>
        </p:nvSpPr>
        <p:spPr>
          <a:xfrm>
            <a:off x="539552" y="116632"/>
            <a:ext cx="8424936" cy="1368152"/>
          </a:xfrm>
        </p:spPr>
        <p:txBody>
          <a:bodyPr>
            <a:normAutofit fontScale="90000"/>
          </a:bodyPr>
          <a:lstStyle/>
          <a:p>
            <a:r>
              <a:rPr lang="es-MX" altLang="es-CL" dirty="0" smtClean="0">
                <a:latin typeface="Arial" panose="020B0604020202020204" pitchFamily="34" charset="0"/>
                <a:cs typeface="Arial" panose="020B0604020202020204" pitchFamily="34" charset="0"/>
              </a:rPr>
              <a:t>IMPORTANTE: Revisión </a:t>
            </a:r>
            <a:r>
              <a:rPr lang="es-MX" altLang="es-CL" dirty="0">
                <a:latin typeface="Arial" panose="020B0604020202020204" pitchFamily="34" charset="0"/>
                <a:cs typeface="Arial" panose="020B0604020202020204" pitchFamily="34" charset="0"/>
              </a:rPr>
              <a:t> del Documento de </a:t>
            </a:r>
            <a:r>
              <a:rPr lang="es-MX" altLang="es-CL" dirty="0" smtClean="0">
                <a:latin typeface="Arial" panose="020B0604020202020204" pitchFamily="34" charset="0"/>
                <a:cs typeface="Arial" panose="020B0604020202020204" pitchFamily="34" charset="0"/>
              </a:rPr>
              <a:t>Requisitos</a:t>
            </a:r>
            <a:endParaRPr lang="es-CL" altLang="es-CL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6803" name="2 Marcador de contenido"/>
          <p:cNvSpPr>
            <a:spLocks noGrp="1"/>
          </p:cNvSpPr>
          <p:nvPr>
            <p:ph idx="1"/>
          </p:nvPr>
        </p:nvSpPr>
        <p:spPr>
          <a:xfrm>
            <a:off x="539553" y="1844824"/>
            <a:ext cx="8604448" cy="5013176"/>
          </a:xfrm>
        </p:spPr>
        <p:txBody>
          <a:bodyPr>
            <a:normAutofit/>
          </a:bodyPr>
          <a:lstStyle/>
          <a:p>
            <a:pPr marL="514350" indent="-514350">
              <a:spcBef>
                <a:spcPts val="1200"/>
              </a:spcBef>
              <a:buFontTx/>
              <a:buNone/>
              <a:defRPr/>
            </a:pPr>
            <a:r>
              <a:rPr lang="es-MX" sz="2800" dirty="0">
                <a:solidFill>
                  <a:schemeClr val="tx2">
                    <a:lumMod val="90000"/>
                    <a:lumOff val="10000"/>
                  </a:schemeClr>
                </a:solidFill>
                <a:latin typeface="Arial" charset="0"/>
                <a:cs typeface="Arial" charset="0"/>
              </a:rPr>
              <a:t>1</a:t>
            </a:r>
            <a:r>
              <a:rPr lang="es-MX" sz="2800" dirty="0" smtClean="0">
                <a:solidFill>
                  <a:schemeClr val="tx2">
                    <a:lumMod val="90000"/>
                    <a:lumOff val="10000"/>
                  </a:schemeClr>
                </a:solidFill>
                <a:latin typeface="Arial" charset="0"/>
                <a:cs typeface="Arial" charset="0"/>
              </a:rPr>
              <a:t>.  </a:t>
            </a:r>
            <a:r>
              <a:rPr lang="es-MX" sz="2600" dirty="0" smtClean="0">
                <a:solidFill>
                  <a:schemeClr val="tx2">
                    <a:lumMod val="90000"/>
                    <a:lumOff val="10000"/>
                  </a:schemeClr>
                </a:solidFill>
                <a:latin typeface="Arial" charset="0"/>
                <a:cs typeface="Arial" charset="0"/>
              </a:rPr>
              <a:t>Para la revisión del Doc. de </a:t>
            </a:r>
            <a:r>
              <a:rPr lang="es-MX" sz="2600" dirty="0" err="1" smtClean="0">
                <a:solidFill>
                  <a:schemeClr val="tx2">
                    <a:lumMod val="90000"/>
                    <a:lumOff val="10000"/>
                  </a:schemeClr>
                </a:solidFill>
                <a:latin typeface="Arial" charset="0"/>
                <a:cs typeface="Arial" charset="0"/>
              </a:rPr>
              <a:t>Req</a:t>
            </a:r>
            <a:r>
              <a:rPr lang="es-MX" sz="2600" dirty="0" smtClean="0">
                <a:solidFill>
                  <a:schemeClr val="tx2">
                    <a:lumMod val="90000"/>
                    <a:lumOff val="10000"/>
                  </a:schemeClr>
                </a:solidFill>
                <a:latin typeface="Arial" charset="0"/>
                <a:cs typeface="Arial" charset="0"/>
              </a:rPr>
              <a:t>. de las </a:t>
            </a:r>
            <a:r>
              <a:rPr lang="es-MX" sz="2600" dirty="0" err="1" smtClean="0">
                <a:solidFill>
                  <a:schemeClr val="tx2">
                    <a:lumMod val="90000"/>
                    <a:lumOff val="10000"/>
                  </a:schemeClr>
                </a:solidFill>
                <a:latin typeface="Arial" charset="0"/>
                <a:cs typeface="Arial" charset="0"/>
              </a:rPr>
              <a:t>Iterac</a:t>
            </a:r>
            <a:r>
              <a:rPr lang="es-MX" sz="2600" dirty="0" smtClean="0">
                <a:solidFill>
                  <a:schemeClr val="tx2">
                    <a:lumMod val="90000"/>
                    <a:lumOff val="10000"/>
                  </a:schemeClr>
                </a:solidFill>
                <a:latin typeface="Arial" charset="0"/>
                <a:cs typeface="Arial" charset="0"/>
              </a:rPr>
              <a:t>. I y II, cada equipo tendrá </a:t>
            </a:r>
            <a:r>
              <a:rPr lang="es-MX" sz="2600" b="1" dirty="0" smtClean="0">
                <a:solidFill>
                  <a:schemeClr val="tx2">
                    <a:lumMod val="90000"/>
                    <a:lumOff val="10000"/>
                  </a:schemeClr>
                </a:solidFill>
                <a:latin typeface="Arial" charset="0"/>
                <a:cs typeface="Arial" charset="0"/>
              </a:rPr>
              <a:t>15 minutos</a:t>
            </a:r>
            <a:r>
              <a:rPr lang="es-MX" sz="2600" b="1" dirty="0">
                <a:solidFill>
                  <a:schemeClr val="tx2">
                    <a:lumMod val="90000"/>
                    <a:lumOff val="10000"/>
                  </a:schemeClr>
                </a:solidFill>
                <a:latin typeface="Arial" charset="0"/>
                <a:cs typeface="Arial" charset="0"/>
              </a:rPr>
              <a:t> </a:t>
            </a:r>
            <a:r>
              <a:rPr lang="es-MX" sz="2600" dirty="0" smtClean="0">
                <a:solidFill>
                  <a:schemeClr val="tx2">
                    <a:lumMod val="90000"/>
                    <a:lumOff val="10000"/>
                  </a:schemeClr>
                </a:solidFill>
                <a:latin typeface="Arial" charset="0"/>
                <a:cs typeface="Arial" charset="0"/>
              </a:rPr>
              <a:t>para mostrar:</a:t>
            </a:r>
          </a:p>
          <a:p>
            <a:pPr marL="812800" lvl="1" indent="-274638">
              <a:spcBef>
                <a:spcPts val="1200"/>
              </a:spcBef>
              <a:buFontTx/>
              <a:buChar char="-"/>
              <a:defRPr/>
            </a:pPr>
            <a:r>
              <a:rPr lang="es-MX" sz="2400" dirty="0" smtClean="0">
                <a:solidFill>
                  <a:schemeClr val="tx2">
                    <a:lumMod val="90000"/>
                    <a:lumOff val="10000"/>
                  </a:schemeClr>
                </a:solidFill>
                <a:latin typeface="Arial" charset="0"/>
                <a:cs typeface="Arial" charset="0"/>
              </a:rPr>
              <a:t>Contexto del proyecto </a:t>
            </a:r>
            <a:r>
              <a:rPr lang="es-MX" sz="1600" dirty="0" smtClean="0">
                <a:solidFill>
                  <a:schemeClr val="tx2">
                    <a:lumMod val="90000"/>
                    <a:lumOff val="10000"/>
                  </a:schemeClr>
                </a:solidFill>
                <a:latin typeface="Arial" charset="0"/>
                <a:cs typeface="Arial" charset="0"/>
              </a:rPr>
              <a:t>(muy corto).</a:t>
            </a:r>
          </a:p>
          <a:p>
            <a:pPr marL="812800" lvl="1" indent="-274638">
              <a:spcBef>
                <a:spcPts val="1200"/>
              </a:spcBef>
              <a:buFontTx/>
              <a:buChar char="-"/>
              <a:defRPr/>
            </a:pPr>
            <a:r>
              <a:rPr lang="es-MX" sz="2400" dirty="0">
                <a:solidFill>
                  <a:schemeClr val="tx2">
                    <a:lumMod val="90000"/>
                    <a:lumOff val="10000"/>
                  </a:schemeClr>
                </a:solidFill>
                <a:latin typeface="Arial" charset="0"/>
                <a:cs typeface="Arial" charset="0"/>
              </a:rPr>
              <a:t>Problema a </a:t>
            </a:r>
            <a:r>
              <a:rPr lang="es-MX" sz="2400" dirty="0" smtClean="0">
                <a:solidFill>
                  <a:schemeClr val="tx2">
                    <a:lumMod val="90000"/>
                    <a:lumOff val="10000"/>
                  </a:schemeClr>
                </a:solidFill>
                <a:latin typeface="Arial" charset="0"/>
                <a:cs typeface="Arial" charset="0"/>
              </a:rPr>
              <a:t>resolver </a:t>
            </a:r>
            <a:r>
              <a:rPr lang="es-MX" sz="1600" dirty="0" smtClean="0">
                <a:solidFill>
                  <a:schemeClr val="tx2">
                    <a:lumMod val="90000"/>
                    <a:lumOff val="10000"/>
                  </a:schemeClr>
                </a:solidFill>
                <a:latin typeface="Arial" charset="0"/>
                <a:cs typeface="Arial" charset="0"/>
              </a:rPr>
              <a:t>(muy </a:t>
            </a:r>
            <a:r>
              <a:rPr lang="es-MX" sz="1600" dirty="0">
                <a:solidFill>
                  <a:schemeClr val="tx2">
                    <a:lumMod val="90000"/>
                    <a:lumOff val="10000"/>
                  </a:schemeClr>
                </a:solidFill>
                <a:latin typeface="Arial" charset="0"/>
                <a:cs typeface="Arial" charset="0"/>
              </a:rPr>
              <a:t>corto</a:t>
            </a:r>
            <a:r>
              <a:rPr lang="es-MX" sz="1600" dirty="0" smtClean="0">
                <a:solidFill>
                  <a:schemeClr val="tx2">
                    <a:lumMod val="90000"/>
                    <a:lumOff val="10000"/>
                  </a:schemeClr>
                </a:solidFill>
                <a:latin typeface="Arial" charset="0"/>
                <a:cs typeface="Arial" charset="0"/>
              </a:rPr>
              <a:t>).</a:t>
            </a:r>
            <a:endParaRPr lang="es-MX" sz="1600" dirty="0">
              <a:solidFill>
                <a:schemeClr val="tx2">
                  <a:lumMod val="90000"/>
                  <a:lumOff val="10000"/>
                </a:schemeClr>
              </a:solidFill>
              <a:latin typeface="Arial" charset="0"/>
              <a:cs typeface="Arial" charset="0"/>
            </a:endParaRPr>
          </a:p>
          <a:p>
            <a:pPr marL="812800" lvl="1" indent="-274638">
              <a:spcBef>
                <a:spcPts val="1200"/>
              </a:spcBef>
              <a:buFontTx/>
              <a:buChar char="-"/>
              <a:defRPr/>
            </a:pPr>
            <a:r>
              <a:rPr lang="es-MX" sz="2400" dirty="0" smtClean="0">
                <a:solidFill>
                  <a:schemeClr val="tx2">
                    <a:lumMod val="90000"/>
                    <a:lumOff val="10000"/>
                  </a:schemeClr>
                </a:solidFill>
                <a:latin typeface="Arial" charset="0"/>
                <a:cs typeface="Arial" charset="0"/>
              </a:rPr>
              <a:t>Proceso a ser apoyado, con sus respectivos actores </a:t>
            </a:r>
            <a:r>
              <a:rPr lang="es-MX" sz="1600" dirty="0" smtClean="0">
                <a:solidFill>
                  <a:schemeClr val="tx2">
                    <a:lumMod val="90000"/>
                    <a:lumOff val="10000"/>
                  </a:schemeClr>
                </a:solidFill>
                <a:latin typeface="Arial" charset="0"/>
                <a:cs typeface="Arial" charset="0"/>
              </a:rPr>
              <a:t>(puede usarse un diagrama </a:t>
            </a:r>
            <a:r>
              <a:rPr lang="es-MX" sz="1600" dirty="0" err="1" smtClean="0">
                <a:solidFill>
                  <a:schemeClr val="tx2">
                    <a:lumMod val="90000"/>
                    <a:lumOff val="10000"/>
                  </a:schemeClr>
                </a:solidFill>
                <a:latin typeface="Arial" charset="0"/>
                <a:cs typeface="Arial" charset="0"/>
              </a:rPr>
              <a:t>BPMN</a:t>
            </a:r>
            <a:r>
              <a:rPr lang="es-MX" sz="1600" dirty="0" smtClean="0">
                <a:solidFill>
                  <a:schemeClr val="tx2">
                    <a:lumMod val="90000"/>
                    <a:lumOff val="10000"/>
                  </a:schemeClr>
                </a:solidFill>
                <a:latin typeface="Arial" charset="0"/>
                <a:cs typeface="Arial" charset="0"/>
              </a:rPr>
              <a:t>).</a:t>
            </a:r>
          </a:p>
          <a:p>
            <a:pPr marL="812800" lvl="1" indent="-274638">
              <a:spcBef>
                <a:spcPts val="1200"/>
              </a:spcBef>
              <a:buFontTx/>
              <a:buChar char="-"/>
              <a:defRPr/>
            </a:pPr>
            <a:r>
              <a:rPr lang="es-MX" sz="2400" dirty="0" smtClean="0">
                <a:solidFill>
                  <a:schemeClr val="tx2">
                    <a:lumMod val="90000"/>
                    <a:lumOff val="10000"/>
                  </a:schemeClr>
                </a:solidFill>
                <a:latin typeface="Arial" charset="0"/>
                <a:cs typeface="Arial" charset="0"/>
              </a:rPr>
              <a:t>Principales requisitos de Usuario (o sea </a:t>
            </a:r>
            <a:r>
              <a:rPr lang="es-MX" sz="2400" u="sng" dirty="0" smtClean="0">
                <a:solidFill>
                  <a:schemeClr val="tx2">
                    <a:lumMod val="90000"/>
                    <a:lumOff val="10000"/>
                  </a:schemeClr>
                </a:solidFill>
                <a:latin typeface="Arial" charset="0"/>
                <a:cs typeface="Arial" charset="0"/>
              </a:rPr>
              <a:t>“el </a:t>
            </a:r>
            <a:r>
              <a:rPr lang="es-MX" sz="2400" u="sng" dirty="0" err="1" smtClean="0">
                <a:solidFill>
                  <a:schemeClr val="tx2">
                    <a:lumMod val="90000"/>
                    <a:lumOff val="10000"/>
                  </a:schemeClr>
                </a:solidFill>
                <a:latin typeface="Arial" charset="0"/>
                <a:cs typeface="Arial" charset="0"/>
              </a:rPr>
              <a:t>core</a:t>
            </a:r>
            <a:r>
              <a:rPr lang="es-MX" sz="2400" u="sng" dirty="0" smtClean="0">
                <a:solidFill>
                  <a:schemeClr val="tx2">
                    <a:lumMod val="90000"/>
                    <a:lumOff val="10000"/>
                  </a:schemeClr>
                </a:solidFill>
                <a:latin typeface="Arial" charset="0"/>
                <a:cs typeface="Arial" charset="0"/>
              </a:rPr>
              <a:t>” + los ¬ mandatorios</a:t>
            </a:r>
            <a:r>
              <a:rPr lang="es-MX" sz="2400" dirty="0" smtClean="0">
                <a:solidFill>
                  <a:schemeClr val="tx2">
                    <a:lumMod val="90000"/>
                    <a:lumOff val="10000"/>
                  </a:schemeClr>
                </a:solidFill>
                <a:latin typeface="Arial" charset="0"/>
                <a:cs typeface="Arial" charset="0"/>
              </a:rPr>
              <a:t>) comprometidos.</a:t>
            </a:r>
          </a:p>
          <a:p>
            <a:pPr marL="812800" lvl="1" indent="-274638">
              <a:spcBef>
                <a:spcPts val="1200"/>
              </a:spcBef>
              <a:buFontTx/>
              <a:buChar char="-"/>
              <a:defRPr/>
            </a:pPr>
            <a:r>
              <a:rPr lang="es-MX" sz="2400" dirty="0" smtClean="0">
                <a:solidFill>
                  <a:schemeClr val="tx2">
                    <a:lumMod val="90000"/>
                    <a:lumOff val="10000"/>
                  </a:schemeClr>
                </a:solidFill>
                <a:latin typeface="Arial" charset="0"/>
                <a:cs typeface="Arial" charset="0"/>
              </a:rPr>
              <a:t>Indicar </a:t>
            </a:r>
            <a:r>
              <a:rPr lang="es-MX" dirty="0" smtClean="0">
                <a:solidFill>
                  <a:schemeClr val="tx2">
                    <a:lumMod val="90000"/>
                    <a:lumOff val="10000"/>
                  </a:schemeClr>
                </a:solidFill>
                <a:latin typeface="Arial" charset="0"/>
                <a:cs typeface="Arial" charset="0"/>
              </a:rPr>
              <a:t>cuáles requisitos se comprometen para </a:t>
            </a:r>
            <a:r>
              <a:rPr lang="es-MX" sz="2400" dirty="0" smtClean="0">
                <a:solidFill>
                  <a:schemeClr val="tx2">
                    <a:lumMod val="90000"/>
                    <a:lumOff val="10000"/>
                  </a:schemeClr>
                </a:solidFill>
                <a:latin typeface="Arial" charset="0"/>
                <a:cs typeface="Arial" charset="0"/>
              </a:rPr>
              <a:t>la Iteración I y cuáles para la Iteración II.</a:t>
            </a:r>
          </a:p>
          <a:p>
            <a:pPr marL="812800" lvl="1" indent="-274638">
              <a:spcBef>
                <a:spcPts val="1200"/>
              </a:spcBef>
              <a:buFontTx/>
              <a:buChar char="-"/>
              <a:defRPr/>
            </a:pPr>
            <a:r>
              <a:rPr lang="es-MX" sz="2400" dirty="0" smtClean="0">
                <a:solidFill>
                  <a:schemeClr val="tx2">
                    <a:lumMod val="90000"/>
                    <a:lumOff val="10000"/>
                  </a:schemeClr>
                </a:solidFill>
                <a:latin typeface="Arial" charset="0"/>
                <a:cs typeface="Arial" charset="0"/>
              </a:rPr>
              <a:t>Matriz de trazado.</a:t>
            </a:r>
          </a:p>
          <a:p>
            <a:pPr marL="444500" lvl="1" indent="0">
              <a:spcBef>
                <a:spcPts val="1200"/>
              </a:spcBef>
              <a:buFontTx/>
              <a:buNone/>
              <a:defRPr/>
            </a:pPr>
            <a:r>
              <a:rPr lang="es-MX" sz="2400" dirty="0" smtClean="0">
                <a:solidFill>
                  <a:schemeClr val="tx2">
                    <a:lumMod val="90000"/>
                    <a:lumOff val="10000"/>
                  </a:schemeClr>
                </a:solidFill>
                <a:latin typeface="Arial" charset="0"/>
                <a:cs typeface="Arial" charset="0"/>
              </a:rPr>
              <a:t>La información que vale es la que está en </a:t>
            </a:r>
            <a:r>
              <a:rPr lang="es-MX" sz="2400" dirty="0" err="1" smtClean="0">
                <a:solidFill>
                  <a:schemeClr val="tx2">
                    <a:lumMod val="90000"/>
                    <a:lumOff val="10000"/>
                  </a:schemeClr>
                </a:solidFill>
                <a:latin typeface="Arial" charset="0"/>
                <a:cs typeface="Arial" charset="0"/>
              </a:rPr>
              <a:t>MainReq</a:t>
            </a:r>
            <a:r>
              <a:rPr lang="es-MX" sz="2400" dirty="0" smtClean="0">
                <a:solidFill>
                  <a:schemeClr val="tx2">
                    <a:lumMod val="90000"/>
                    <a:lumOff val="10000"/>
                  </a:schemeClr>
                </a:solidFill>
                <a:latin typeface="Arial" charset="0"/>
                <a:cs typeface="Arial" charset="0"/>
              </a:rPr>
              <a:t>…. </a:t>
            </a:r>
            <a:endParaRPr lang="es-CL" sz="2400" dirty="0" smtClean="0">
              <a:solidFill>
                <a:schemeClr val="tx2">
                  <a:lumMod val="90000"/>
                  <a:lumOff val="10000"/>
                </a:schemeClr>
              </a:solidFill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953737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890" name="1 Título"/>
          <p:cNvSpPr>
            <a:spLocks noGrp="1"/>
          </p:cNvSpPr>
          <p:nvPr>
            <p:ph type="title"/>
          </p:nvPr>
        </p:nvSpPr>
        <p:spPr>
          <a:xfrm>
            <a:off x="467415" y="-45382"/>
            <a:ext cx="8079581" cy="1170126"/>
          </a:xfrm>
        </p:spPr>
        <p:txBody>
          <a:bodyPr/>
          <a:lstStyle/>
          <a:p>
            <a:r>
              <a:rPr lang="es-MX" altLang="es-CL" dirty="0" smtClean="0">
                <a:latin typeface="Arial" panose="020B0604020202020204" pitchFamily="34" charset="0"/>
                <a:cs typeface="Arial" panose="020B0604020202020204" pitchFamily="34" charset="0"/>
              </a:rPr>
              <a:t>IMPORTANTE</a:t>
            </a:r>
            <a:endParaRPr lang="es-CL" altLang="es-CL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5891" name="2 Marcador de contenido"/>
          <p:cNvSpPr>
            <a:spLocks noGrp="1"/>
          </p:cNvSpPr>
          <p:nvPr>
            <p:ph idx="1"/>
          </p:nvPr>
        </p:nvSpPr>
        <p:spPr>
          <a:xfrm>
            <a:off x="323529" y="1124744"/>
            <a:ext cx="8820472" cy="5733256"/>
          </a:xfrm>
        </p:spPr>
        <p:txBody>
          <a:bodyPr>
            <a:normAutofit fontScale="92500" lnSpcReduction="10000"/>
          </a:bodyPr>
          <a:lstStyle/>
          <a:p>
            <a:pPr marL="514350" indent="-514350">
              <a:lnSpc>
                <a:spcPct val="100000"/>
              </a:lnSpc>
              <a:spcBef>
                <a:spcPts val="3000"/>
              </a:spcBef>
              <a:buFontTx/>
              <a:buNone/>
            </a:pPr>
            <a:r>
              <a:rPr lang="es-MX" altLang="es-CL" sz="28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s-MX" altLang="es-CL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.  El protocolo de Revisión </a:t>
            </a:r>
            <a:r>
              <a:rPr lang="es-MX" altLang="es-CL" sz="2800" u="sng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siempre</a:t>
            </a:r>
            <a:r>
              <a:rPr lang="es-MX" altLang="es-CL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es el mismo:</a:t>
            </a:r>
          </a:p>
          <a:p>
            <a:pPr marL="914400" lvl="2" indent="-396875">
              <a:lnSpc>
                <a:spcPct val="100000"/>
              </a:lnSpc>
              <a:spcBef>
                <a:spcPts val="2400"/>
              </a:spcBef>
              <a:buFontTx/>
              <a:buAutoNum type="arabicPeriod"/>
            </a:pPr>
            <a:r>
              <a:rPr lang="es-MX" altLang="es-CL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Entregar la información/producto que se va a revisar, </a:t>
            </a:r>
            <a:r>
              <a:rPr lang="es-MX" altLang="es-CL" u="sng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 menos 24 horas antes de la revisión</a:t>
            </a:r>
            <a:r>
              <a:rPr lang="es-MX" altLang="es-CL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MX" altLang="es-CL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(debe estar disponible en </a:t>
            </a:r>
            <a:r>
              <a:rPr lang="es-MX" altLang="es-CL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MainReq</a:t>
            </a:r>
            <a:r>
              <a:rPr lang="es-MX" altLang="es-CL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marL="914400" lvl="2" indent="-396875">
              <a:lnSpc>
                <a:spcPct val="100000"/>
              </a:lnSpc>
              <a:spcBef>
                <a:spcPts val="2400"/>
              </a:spcBef>
              <a:buFontTx/>
              <a:buAutoNum type="arabicPeriod"/>
            </a:pPr>
            <a:r>
              <a:rPr lang="es-MX" altLang="es-CL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Presentación del Producto el día de la Revisión </a:t>
            </a:r>
            <a:r>
              <a:rPr lang="es-MX" altLang="es-CL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(lo hace el/los responsable(s) del trabajo realizado).</a:t>
            </a:r>
          </a:p>
          <a:p>
            <a:pPr marL="914400" lvl="2" indent="-396875">
              <a:lnSpc>
                <a:spcPct val="100000"/>
              </a:lnSpc>
              <a:spcBef>
                <a:spcPts val="2400"/>
              </a:spcBef>
              <a:buFontTx/>
              <a:buAutoNum type="arabicPeriod"/>
            </a:pPr>
            <a:r>
              <a:rPr lang="es-MX" altLang="es-CL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Observaciones del/la </a:t>
            </a:r>
            <a:r>
              <a:rPr lang="es-MX" altLang="es-CL" dirty="0" err="1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Ingenier</a:t>
            </a:r>
            <a:r>
              <a:rPr lang="es-MX" altLang="es-CL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@ de Calidad.</a:t>
            </a:r>
          </a:p>
          <a:p>
            <a:pPr marL="914400" lvl="2" indent="-396875">
              <a:lnSpc>
                <a:spcPct val="100000"/>
              </a:lnSpc>
              <a:spcBef>
                <a:spcPts val="2400"/>
              </a:spcBef>
              <a:buFontTx/>
              <a:buAutoNum type="arabicPeriod"/>
            </a:pPr>
            <a:r>
              <a:rPr lang="es-MX" altLang="es-CL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Preguntas del resto de los Participantes.</a:t>
            </a:r>
          </a:p>
          <a:p>
            <a:pPr marL="914400" lvl="2" indent="-396875">
              <a:lnSpc>
                <a:spcPct val="100000"/>
              </a:lnSpc>
              <a:spcBef>
                <a:spcPts val="2400"/>
              </a:spcBef>
              <a:buFontTx/>
              <a:buAutoNum type="arabicPeriod"/>
            </a:pPr>
            <a:r>
              <a:rPr lang="es-MX" altLang="es-CL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Observaciones de los Profesores/Monitores.</a:t>
            </a:r>
          </a:p>
          <a:p>
            <a:pPr marL="914400" lvl="2" indent="-396875">
              <a:lnSpc>
                <a:spcPct val="100000"/>
              </a:lnSpc>
              <a:spcBef>
                <a:spcPts val="2400"/>
              </a:spcBef>
              <a:buFontTx/>
              <a:buAutoNum type="arabicPeriod"/>
            </a:pPr>
            <a:r>
              <a:rPr lang="es-MX" altLang="es-CL" b="1" u="sng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48hs después de cada revisión</a:t>
            </a:r>
            <a:r>
              <a:rPr lang="es-MX" altLang="es-CL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el/la </a:t>
            </a:r>
            <a:r>
              <a:rPr lang="es-MX" altLang="es-CL" dirty="0" err="1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ingenier</a:t>
            </a:r>
            <a:r>
              <a:rPr lang="es-MX" altLang="es-CL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@ de calidad debe entregar un informe de las cosas que necesitan tratamiento </a:t>
            </a:r>
            <a:r>
              <a:rPr lang="es-MX" altLang="es-CL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(hay un ejemplo en </a:t>
            </a:r>
            <a:r>
              <a:rPr lang="es-MX" altLang="es-CL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UCursos</a:t>
            </a:r>
            <a:r>
              <a:rPr lang="es-MX" altLang="es-CL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es-MX" altLang="es-CL" sz="16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marL="517525" lvl="2" indent="0">
              <a:lnSpc>
                <a:spcPct val="100000"/>
              </a:lnSpc>
              <a:spcBef>
                <a:spcPts val="2400"/>
              </a:spcBef>
              <a:buNone/>
            </a:pPr>
            <a:r>
              <a:rPr lang="es-MX" altLang="es-CL" sz="1600" b="1" u="sng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Importante:</a:t>
            </a:r>
            <a:r>
              <a:rPr lang="es-MX" altLang="es-CL" sz="16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MX" altLang="es-CL" sz="1600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El/la </a:t>
            </a:r>
            <a:r>
              <a:rPr lang="es-MX" altLang="es-CL" sz="1600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ingenier</a:t>
            </a:r>
            <a:r>
              <a:rPr lang="es-MX" altLang="es-CL" sz="16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@ de calidad </a:t>
            </a:r>
            <a:r>
              <a:rPr lang="es-MX" altLang="es-CL" sz="1600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está a cargo de registrar los comentarios durante la revisión (por ej., en audio y/o video), por lo tanto puede grabar la sesión de preguntas y respuestas de la revisión.</a:t>
            </a:r>
            <a:endParaRPr lang="es-CL" altLang="es-CL" sz="1600" dirty="0" smtClean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422823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914" name="1 Título"/>
          <p:cNvSpPr>
            <a:spLocks noGrp="1"/>
          </p:cNvSpPr>
          <p:nvPr>
            <p:ph type="title"/>
          </p:nvPr>
        </p:nvSpPr>
        <p:spPr>
          <a:xfrm>
            <a:off x="539552" y="0"/>
            <a:ext cx="8079581" cy="1556792"/>
          </a:xfrm>
        </p:spPr>
        <p:txBody>
          <a:bodyPr/>
          <a:lstStyle/>
          <a:p>
            <a:r>
              <a:rPr lang="es-MX" altLang="es-CL" dirty="0" smtClean="0">
                <a:latin typeface="Arial" panose="020B0604020202020204" pitchFamily="34" charset="0"/>
                <a:cs typeface="Arial" panose="020B0604020202020204" pitchFamily="34" charset="0"/>
              </a:rPr>
              <a:t>IMPORTANTE</a:t>
            </a:r>
            <a:endParaRPr lang="es-CL" altLang="es-CL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6915" name="2 Marcador de contenido"/>
          <p:cNvSpPr>
            <a:spLocks noGrp="1"/>
          </p:cNvSpPr>
          <p:nvPr>
            <p:ph idx="1"/>
          </p:nvPr>
        </p:nvSpPr>
        <p:spPr>
          <a:xfrm>
            <a:off x="539552" y="1556791"/>
            <a:ext cx="8604448" cy="5229771"/>
          </a:xfrm>
        </p:spPr>
        <p:txBody>
          <a:bodyPr>
            <a:normAutofit fontScale="92500"/>
          </a:bodyPr>
          <a:lstStyle/>
          <a:p>
            <a:pPr marL="514350" indent="-514350"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  <a:buFontTx/>
              <a:buNone/>
            </a:pPr>
            <a:r>
              <a:rPr lang="es-MX" altLang="es-CL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RECOMENDACIONES:</a:t>
            </a:r>
          </a:p>
          <a:p>
            <a:pPr marL="914400" lvl="1" indent="-514350"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  <a:buFontTx/>
              <a:buAutoNum type="arabicPeriod"/>
            </a:pPr>
            <a:r>
              <a:rPr lang="es-MX" altLang="es-CL" sz="24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Hacer la revisión </a:t>
            </a:r>
            <a:r>
              <a:rPr lang="es-MX" altLang="es-CL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al interior del equipo </a:t>
            </a:r>
            <a:r>
              <a:rPr lang="es-MX" altLang="es-CL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antes de la revisión </a:t>
            </a:r>
            <a:r>
              <a:rPr lang="es-MX" altLang="es-CL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formal en clase</a:t>
            </a:r>
            <a:r>
              <a:rPr lang="es-MX" altLang="es-CL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914400" lvl="1" indent="-514350"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  <a:buFontTx/>
              <a:buAutoNum type="arabicPeriod"/>
            </a:pPr>
            <a:r>
              <a:rPr lang="es-MX" altLang="es-CL" sz="24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Ser muy crítico </a:t>
            </a:r>
            <a:r>
              <a:rPr lang="es-MX" altLang="es-CL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(pero constructivo) antes de pasar a la revisión formal.</a:t>
            </a:r>
          </a:p>
          <a:p>
            <a:pPr marL="914400" lvl="1" indent="-514350"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  <a:buFontTx/>
              <a:buAutoNum type="arabicPeriod"/>
            </a:pPr>
            <a:r>
              <a:rPr lang="es-MX" altLang="es-CL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Que el/la </a:t>
            </a:r>
            <a:r>
              <a:rPr lang="es-MX" altLang="es-CL" sz="2400" dirty="0" err="1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Jef</a:t>
            </a:r>
            <a:r>
              <a:rPr lang="es-MX" altLang="es-CL" sz="24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@ de Proyecto asigne </a:t>
            </a:r>
            <a:r>
              <a:rPr lang="es-MX" altLang="es-CL" sz="2400" dirty="0" err="1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deadlines</a:t>
            </a:r>
            <a:r>
              <a:rPr lang="es-MX" altLang="es-CL" sz="24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bastante menores a las fechas de revisión</a:t>
            </a:r>
            <a:r>
              <a:rPr lang="es-MX" altLang="es-CL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, para que el equipo tenga tiempo de revisar y corregir antes de la revisión formal.</a:t>
            </a:r>
          </a:p>
          <a:p>
            <a:pPr marL="914400" lvl="1" indent="-514350"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  <a:buFontTx/>
              <a:buAutoNum type="arabicPeriod"/>
            </a:pPr>
            <a:r>
              <a:rPr lang="es-MX" altLang="es-CL" sz="24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Preparar bien lo que se va a presentar </a:t>
            </a:r>
            <a:r>
              <a:rPr lang="es-MX" altLang="es-CL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en las revisiones… lo que se presente tiene que estar justificado </a:t>
            </a:r>
            <a:r>
              <a:rPr lang="es-MX" altLang="es-CL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(desde un punto de vista técnico y operativo).</a:t>
            </a:r>
            <a:endParaRPr lang="es-CL" altLang="es-CL" sz="1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79047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42" name="1 Título"/>
          <p:cNvSpPr>
            <a:spLocks noGrp="1"/>
          </p:cNvSpPr>
          <p:nvPr>
            <p:ph type="title"/>
          </p:nvPr>
        </p:nvSpPr>
        <p:spPr>
          <a:xfrm>
            <a:off x="467544" y="0"/>
            <a:ext cx="8079581" cy="1658198"/>
          </a:xfrm>
        </p:spPr>
        <p:txBody>
          <a:bodyPr/>
          <a:lstStyle/>
          <a:p>
            <a:r>
              <a:rPr lang="es-MX" altLang="es-CL" dirty="0" smtClean="0">
                <a:latin typeface="Arial" panose="020B0604020202020204" pitchFamily="34" charset="0"/>
                <a:cs typeface="Arial" panose="020B0604020202020204" pitchFamily="34" charset="0"/>
              </a:rPr>
              <a:t>IMPORTANTE</a:t>
            </a:r>
            <a:endParaRPr lang="es-CL" altLang="es-CL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3843" name="2 Marcador de contenido"/>
          <p:cNvSpPr>
            <a:spLocks noGrp="1"/>
          </p:cNvSpPr>
          <p:nvPr>
            <p:ph idx="1"/>
          </p:nvPr>
        </p:nvSpPr>
        <p:spPr>
          <a:xfrm>
            <a:off x="467544" y="1844824"/>
            <a:ext cx="8685981" cy="5013176"/>
          </a:xfrm>
        </p:spPr>
        <p:txBody>
          <a:bodyPr/>
          <a:lstStyle/>
          <a:p>
            <a:pPr marL="514350" indent="-514350">
              <a:lnSpc>
                <a:spcPct val="100000"/>
              </a:lnSpc>
              <a:spcBef>
                <a:spcPts val="2400"/>
              </a:spcBef>
              <a:spcAft>
                <a:spcPts val="2400"/>
              </a:spcAft>
              <a:buFont typeface="Times New Roman" panose="02020603050405020304" pitchFamily="18" charset="0"/>
              <a:buAutoNum type="arabicPeriod"/>
            </a:pPr>
            <a:r>
              <a:rPr lang="es-MX" altLang="es-CL" sz="2600" dirty="0" smtClean="0">
                <a:solidFill>
                  <a:schemeClr val="tx2">
                    <a:lumMod val="90000"/>
                    <a:lumOff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 caso de dudas o conflictos con algún requisito, la información que vale es la que está en </a:t>
            </a:r>
            <a:r>
              <a:rPr lang="es-MX" altLang="es-CL" sz="2600" dirty="0" err="1" smtClean="0">
                <a:solidFill>
                  <a:schemeClr val="tx2">
                    <a:lumMod val="90000"/>
                    <a:lumOff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MainReq</a:t>
            </a:r>
            <a:r>
              <a:rPr lang="es-MX" altLang="es-CL" sz="2600" dirty="0" smtClean="0">
                <a:solidFill>
                  <a:schemeClr val="tx2">
                    <a:lumMod val="90000"/>
                    <a:lumOff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MX" altLang="es-CL" sz="2000" dirty="0" smtClean="0">
                <a:solidFill>
                  <a:schemeClr val="tx2">
                    <a:lumMod val="90000"/>
                    <a:lumOff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(herramienta de apoyo a los proyectos).</a:t>
            </a:r>
          </a:p>
          <a:p>
            <a:pPr marL="514350" indent="-514350">
              <a:lnSpc>
                <a:spcPct val="100000"/>
              </a:lnSpc>
              <a:spcBef>
                <a:spcPts val="2400"/>
              </a:spcBef>
              <a:spcAft>
                <a:spcPts val="2400"/>
              </a:spcAft>
              <a:buFont typeface="Times New Roman" panose="02020603050405020304" pitchFamily="18" charset="0"/>
              <a:buAutoNum type="arabicPeriod"/>
            </a:pPr>
            <a:r>
              <a:rPr lang="es-MX" altLang="es-CL" sz="2600" dirty="0">
                <a:solidFill>
                  <a:schemeClr val="tx2">
                    <a:lumMod val="90000"/>
                    <a:lumOff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 </a:t>
            </a:r>
            <a:r>
              <a:rPr lang="es-MX" altLang="es-CL" sz="2600" i="1" u="sng" dirty="0">
                <a:solidFill>
                  <a:schemeClr val="tx2">
                    <a:lumMod val="90000"/>
                    <a:lumOff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semana siguiente a la Revisión del Documento de Requisitos</a:t>
            </a:r>
            <a:r>
              <a:rPr lang="es-MX" altLang="es-CL" sz="2600" dirty="0">
                <a:solidFill>
                  <a:schemeClr val="tx2">
                    <a:lumMod val="90000"/>
                    <a:lumOff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todos los equipos deben entregar </a:t>
            </a:r>
            <a:r>
              <a:rPr lang="es-MX" altLang="es-CL" sz="2600" dirty="0" smtClean="0">
                <a:solidFill>
                  <a:schemeClr val="tx2">
                    <a:lumMod val="90000"/>
                    <a:lumOff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los profesores, el </a:t>
            </a:r>
            <a:r>
              <a:rPr lang="es-MX" altLang="es-CL" sz="2600" i="1" u="sng" dirty="0">
                <a:solidFill>
                  <a:schemeClr val="tx2">
                    <a:lumMod val="90000"/>
                    <a:lumOff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documento </a:t>
            </a:r>
            <a:r>
              <a:rPr lang="es-MX" altLang="es-CL" sz="2600" i="1" u="sng" dirty="0" smtClean="0">
                <a:solidFill>
                  <a:schemeClr val="tx2">
                    <a:lumMod val="90000"/>
                    <a:lumOff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 requisitos firmado </a:t>
            </a:r>
            <a:r>
              <a:rPr lang="es-MX" altLang="es-CL" sz="2600" i="1" u="sng" dirty="0">
                <a:solidFill>
                  <a:schemeClr val="tx2">
                    <a:lumMod val="90000"/>
                    <a:lumOff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por el cliente</a:t>
            </a:r>
            <a:r>
              <a:rPr lang="es-MX" altLang="es-CL" sz="2600" dirty="0">
                <a:solidFill>
                  <a:schemeClr val="tx2">
                    <a:lumMod val="90000"/>
                    <a:lumOff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donde conste los requisitos que se van a abordar en las Iteraciones I y II. </a:t>
            </a:r>
          </a:p>
          <a:p>
            <a:pPr marL="514350" indent="-514350">
              <a:lnSpc>
                <a:spcPct val="100000"/>
              </a:lnSpc>
              <a:spcBef>
                <a:spcPts val="2400"/>
              </a:spcBef>
              <a:spcAft>
                <a:spcPts val="2400"/>
              </a:spcAft>
              <a:buFont typeface="Times New Roman" panose="02020603050405020304" pitchFamily="18" charset="0"/>
              <a:buAutoNum type="arabicPeriod"/>
            </a:pPr>
            <a:endParaRPr lang="es-MX" altLang="es-CL" sz="2000" dirty="0" smtClean="0">
              <a:solidFill>
                <a:schemeClr val="tx2">
                  <a:lumMod val="90000"/>
                  <a:lumOff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00000"/>
              </a:lnSpc>
              <a:spcBef>
                <a:spcPts val="2400"/>
              </a:spcBef>
              <a:spcAft>
                <a:spcPts val="2400"/>
              </a:spcAft>
              <a:buNone/>
            </a:pPr>
            <a:endParaRPr lang="es-CL" altLang="es-CL" sz="2600" dirty="0" smtClean="0">
              <a:solidFill>
                <a:schemeClr val="tx2">
                  <a:lumMod val="90000"/>
                  <a:lumOff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053996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7" name="6 Título"/>
          <p:cNvSpPr>
            <a:spLocks noGrp="1"/>
          </p:cNvSpPr>
          <p:nvPr>
            <p:ph type="ctrTitle"/>
          </p:nvPr>
        </p:nvSpPr>
        <p:spPr>
          <a:xfrm>
            <a:off x="1475656" y="2132856"/>
            <a:ext cx="6525344" cy="2160240"/>
          </a:xfrm>
        </p:spPr>
        <p:txBody>
          <a:bodyPr/>
          <a:lstStyle/>
          <a:p>
            <a:pPr algn="ctr"/>
            <a:r>
              <a:rPr lang="es-ES" altLang="es-CL" dirty="0">
                <a:latin typeface="Arial" panose="020B0604020202020204" pitchFamily="34" charset="0"/>
                <a:cs typeface="Arial" panose="020B0604020202020204" pitchFamily="34" charset="0"/>
              </a:rPr>
              <a:t>Í</a:t>
            </a:r>
            <a:r>
              <a:rPr lang="es-ES" altLang="es-CL" dirty="0" smtClean="0">
                <a:latin typeface="Arial" panose="020B0604020202020204" pitchFamily="34" charset="0"/>
                <a:cs typeface="Arial" panose="020B0604020202020204" pitchFamily="34" charset="0"/>
              </a:rPr>
              <a:t>tems para </a:t>
            </a:r>
            <a:r>
              <a:rPr lang="es-ES" altLang="es-CL" dirty="0" smtClean="0">
                <a:latin typeface="Arial" panose="020B0604020202020204" pitchFamily="34" charset="0"/>
                <a:cs typeface="Arial" panose="020B0604020202020204" pitchFamily="34" charset="0"/>
              </a:rPr>
              <a:t>Discusión</a:t>
            </a:r>
            <a:endParaRPr lang="es-CL" altLang="es-CL" dirty="0" smtClean="0"/>
          </a:p>
        </p:txBody>
      </p:sp>
      <p:sp>
        <p:nvSpPr>
          <p:cNvPr id="3074" name="Rectangle 71"/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57213" indent="-214313">
              <a:spcBef>
                <a:spcPct val="20000"/>
              </a:spcBef>
              <a:buChar char="–"/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857250" indent="-171450">
              <a:spcBef>
                <a:spcPct val="20000"/>
              </a:spcBef>
              <a:buChar char="•"/>
              <a:defRPr sz="1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200150" indent="-171450">
              <a:spcBef>
                <a:spcPct val="20000"/>
              </a:spcBef>
              <a:buChar char="–"/>
              <a:defRPr sz="15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543050" indent="-171450">
              <a:spcBef>
                <a:spcPct val="20000"/>
              </a:spcBef>
              <a:buChar char="»"/>
              <a:defRPr sz="15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1885950" indent="-1714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228850" indent="-1714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2571750" indent="-1714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2914650" indent="-1714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E8BBD7C6-FE3A-4C72-96C2-C2B7031D9890}" type="slidenum">
              <a:rPr lang="es-ES" altLang="es-CL" sz="1050"/>
              <a:pPr>
                <a:spcBef>
                  <a:spcPct val="0"/>
                </a:spcBef>
                <a:buFontTx/>
                <a:buNone/>
              </a:pPr>
              <a:t>28</a:t>
            </a:fld>
            <a:endParaRPr lang="es-ES" altLang="es-CL" sz="1050"/>
          </a:p>
        </p:txBody>
      </p:sp>
      <p:sp>
        <p:nvSpPr>
          <p:cNvPr id="3076" name="Rectangle 1030"/>
          <p:cNvSpPr>
            <a:spLocks noChangeArrowheads="1"/>
          </p:cNvSpPr>
          <p:nvPr/>
        </p:nvSpPr>
        <p:spPr bwMode="auto">
          <a:xfrm>
            <a:off x="1143000" y="3823098"/>
            <a:ext cx="68580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s-CL" altLang="es-CL" sz="1800"/>
          </a:p>
        </p:txBody>
      </p:sp>
    </p:spTree>
    <p:extLst>
      <p:ext uri="{BB962C8B-B14F-4D97-AF65-F5344CB8AC3E}">
        <p14:creationId xmlns:p14="http://schemas.microsoft.com/office/powerpoint/2010/main" val="1611890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20633" y="188640"/>
            <a:ext cx="8161306" cy="1243649"/>
          </a:xfrm>
        </p:spPr>
        <p:txBody>
          <a:bodyPr>
            <a:normAutofit/>
          </a:bodyPr>
          <a:lstStyle/>
          <a:p>
            <a:r>
              <a:rPr lang="es-CL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Ítems para Discusión….</a:t>
            </a:r>
            <a:endParaRPr lang="en-US" sz="4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11481" y="1772816"/>
            <a:ext cx="8425988" cy="4752528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  <a:spcBef>
                <a:spcPts val="1800"/>
              </a:spcBef>
              <a:spcAft>
                <a:spcPts val="1800"/>
              </a:spcAft>
            </a:pPr>
            <a:r>
              <a:rPr lang="es-CL" sz="2800" dirty="0">
                <a:latin typeface="Arial" panose="020B0604020202020204" pitchFamily="34" charset="0"/>
                <a:cs typeface="Arial" panose="020B0604020202020204" pitchFamily="34" charset="0"/>
              </a:rPr>
              <a:t>Típicamente:</a:t>
            </a:r>
          </a:p>
          <a:p>
            <a:pPr marL="297656" indent="-297656">
              <a:lnSpc>
                <a:spcPct val="100000"/>
              </a:lnSpc>
              <a:spcBef>
                <a:spcPts val="1800"/>
              </a:spcBef>
              <a:spcAft>
                <a:spcPts val="1800"/>
              </a:spcAft>
            </a:pPr>
            <a:r>
              <a:rPr lang="es-CL" sz="2800" dirty="0">
                <a:latin typeface="Arial" panose="020B0604020202020204" pitchFamily="34" charset="0"/>
                <a:cs typeface="Arial" panose="020B0604020202020204" pitchFamily="34" charset="0"/>
              </a:rPr>
              <a:t>¿Qué requisitos son más </a:t>
            </a:r>
            <a:r>
              <a:rPr lang="es-CL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importantes: los </a:t>
            </a:r>
            <a:r>
              <a:rPr lang="es-CL" sz="2800" dirty="0">
                <a:latin typeface="Arial" panose="020B0604020202020204" pitchFamily="34" charset="0"/>
                <a:cs typeface="Arial" panose="020B0604020202020204" pitchFamily="34" charset="0"/>
              </a:rPr>
              <a:t>RU o los RS</a:t>
            </a:r>
            <a:r>
              <a:rPr lang="es-CL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? ¿por qué?</a:t>
            </a:r>
            <a:endParaRPr lang="es-CL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97656" indent="-297656">
              <a:lnSpc>
                <a:spcPct val="100000"/>
              </a:lnSpc>
              <a:spcBef>
                <a:spcPts val="1800"/>
              </a:spcBef>
              <a:spcAft>
                <a:spcPts val="1800"/>
              </a:spcAft>
            </a:pPr>
            <a:r>
              <a:rPr lang="es-CL" sz="2800" dirty="0">
                <a:latin typeface="Arial" panose="020B0604020202020204" pitchFamily="34" charset="0"/>
                <a:cs typeface="Arial" panose="020B0604020202020204" pitchFamily="34" charset="0"/>
              </a:rPr>
              <a:t>¿Qué va en el contrato, los RU o los RS?</a:t>
            </a:r>
          </a:p>
          <a:p>
            <a:pPr marL="297656" indent="-297656">
              <a:lnSpc>
                <a:spcPct val="100000"/>
              </a:lnSpc>
              <a:spcBef>
                <a:spcPts val="1800"/>
              </a:spcBef>
              <a:spcAft>
                <a:spcPts val="1800"/>
              </a:spcAft>
            </a:pPr>
            <a:r>
              <a:rPr lang="es-CL" sz="2800" dirty="0">
                <a:latin typeface="Arial" panose="020B0604020202020204" pitchFamily="34" charset="0"/>
                <a:cs typeface="Arial" panose="020B0604020202020204" pitchFamily="34" charset="0"/>
              </a:rPr>
              <a:t>¿Necesito </a:t>
            </a:r>
            <a:r>
              <a:rPr lang="es-CL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hacer una </a:t>
            </a:r>
            <a:r>
              <a:rPr lang="es-CL" sz="2800" dirty="0">
                <a:latin typeface="Arial" panose="020B0604020202020204" pitchFamily="34" charset="0"/>
                <a:cs typeface="Arial" panose="020B0604020202020204" pitchFamily="34" charset="0"/>
              </a:rPr>
              <a:t>matriz de trazado?</a:t>
            </a:r>
          </a:p>
          <a:p>
            <a:pPr marL="297656" indent="-297656">
              <a:lnSpc>
                <a:spcPct val="100000"/>
              </a:lnSpc>
              <a:spcBef>
                <a:spcPts val="1800"/>
              </a:spcBef>
              <a:spcAft>
                <a:spcPts val="1800"/>
              </a:spcAft>
            </a:pPr>
            <a:r>
              <a:rPr lang="es-CL" sz="2800" dirty="0">
                <a:latin typeface="Arial" panose="020B0604020202020204" pitchFamily="34" charset="0"/>
                <a:cs typeface="Arial" panose="020B0604020202020204" pitchFamily="34" charset="0"/>
              </a:rPr>
              <a:t>¿Puedo gestionar los </a:t>
            </a:r>
            <a:r>
              <a:rPr lang="es-CL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reqs</a:t>
            </a:r>
            <a:r>
              <a:rPr lang="es-CL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s-CL" sz="2800" dirty="0">
                <a:latin typeface="Arial" panose="020B0604020202020204" pitchFamily="34" charset="0"/>
                <a:cs typeface="Arial" panose="020B0604020202020204" pitchFamily="34" charset="0"/>
              </a:rPr>
              <a:t>a mano (por ej. en Excel)?</a:t>
            </a:r>
          </a:p>
          <a:p>
            <a:pPr>
              <a:lnSpc>
                <a:spcPct val="100000"/>
              </a:lnSpc>
              <a:spcBef>
                <a:spcPts val="1800"/>
              </a:spcBef>
              <a:spcAft>
                <a:spcPts val="1800"/>
              </a:spcAft>
            </a:pP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86145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2492896"/>
            <a:ext cx="8087721" cy="37787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2"/>
          <p:cNvSpPr txBox="1">
            <a:spLocks noChangeArrowheads="1"/>
          </p:cNvSpPr>
          <p:nvPr/>
        </p:nvSpPr>
        <p:spPr>
          <a:xfrm>
            <a:off x="388620" y="548680"/>
            <a:ext cx="8755380" cy="1124165"/>
          </a:xfrm>
          <a:prstGeom prst="rect">
            <a:avLst/>
          </a:prstGeom>
        </p:spPr>
        <p:txBody>
          <a:bodyPr vert="horz" lIns="68580" tIns="34290" rIns="68580" bIns="34290" rtlCol="0" anchor="ctr">
            <a:norm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5400" kern="1200" spc="-120" baseline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ts val="2460"/>
              </a:lnSpc>
            </a:pPr>
            <a:r>
              <a:rPr lang="es-CL" altLang="es-CL" sz="4050" dirty="0"/>
              <a:t>(Repaso) </a:t>
            </a:r>
            <a:r>
              <a:rPr lang="en-US" altLang="es-CL" sz="4050" dirty="0" err="1"/>
              <a:t>Mapeo</a:t>
            </a:r>
            <a:r>
              <a:rPr lang="en-US" altLang="es-CL" sz="4050" dirty="0"/>
              <a:t> de </a:t>
            </a:r>
            <a:r>
              <a:rPr lang="en-US" altLang="es-CL" sz="4050" dirty="0" err="1"/>
              <a:t>Requisitos</a:t>
            </a:r>
            <a:r>
              <a:rPr lang="en-US" altLang="es-CL" sz="4050" dirty="0"/>
              <a:t> </a:t>
            </a:r>
            <a:r>
              <a:rPr lang="en-US" altLang="es-CL" sz="2100" dirty="0">
                <a:latin typeface="Arial" panose="020B0604020202020204" pitchFamily="34" charset="0"/>
                <a:cs typeface="Arial" panose="020B0604020202020204" pitchFamily="34" charset="0"/>
              </a:rPr>
              <a:t>(para la </a:t>
            </a:r>
            <a:r>
              <a:rPr lang="en-US" altLang="es-CL" sz="2100" dirty="0" err="1">
                <a:latin typeface="Arial" panose="020B0604020202020204" pitchFamily="34" charset="0"/>
                <a:cs typeface="Arial" panose="020B0604020202020204" pitchFamily="34" charset="0"/>
              </a:rPr>
              <a:t>prueba</a:t>
            </a:r>
            <a:r>
              <a:rPr lang="en-US" altLang="es-CL" sz="2100" dirty="0">
                <a:latin typeface="Arial" panose="020B0604020202020204" pitchFamily="34" charset="0"/>
                <a:cs typeface="Arial" panose="020B0604020202020204" pitchFamily="34" charset="0"/>
              </a:rPr>
              <a:t> de la </a:t>
            </a:r>
            <a:r>
              <a:rPr lang="en-US" altLang="es-CL" sz="2100" dirty="0" err="1">
                <a:latin typeface="Arial" panose="020B0604020202020204" pitchFamily="34" charset="0"/>
                <a:cs typeface="Arial" panose="020B0604020202020204" pitchFamily="34" charset="0"/>
              </a:rPr>
              <a:t>blancura</a:t>
            </a:r>
            <a:r>
              <a:rPr lang="en-US" altLang="es-CL" sz="2100" dirty="0">
                <a:latin typeface="Arial" panose="020B0604020202020204" pitchFamily="34" charset="0"/>
                <a:cs typeface="Arial" panose="020B0604020202020204" pitchFamily="34" charset="0"/>
              </a:rPr>
              <a:t> del software)</a:t>
            </a:r>
            <a:endParaRPr lang="en-US" altLang="es-CL" sz="405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170885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1"/>
          <p:cNvSpPr>
            <a:spLocks noGrp="1" noChangeArrowheads="1"/>
          </p:cNvSpPr>
          <p:nvPr>
            <p:ph type="title"/>
          </p:nvPr>
        </p:nvSpPr>
        <p:spPr>
          <a:xfrm>
            <a:off x="587829" y="332657"/>
            <a:ext cx="8808707" cy="1430718"/>
          </a:xfrm>
        </p:spPr>
        <p:txBody>
          <a:bodyPr>
            <a:noAutofit/>
          </a:bodyPr>
          <a:lstStyle/>
          <a:p>
            <a:pPr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s-CL" sz="4400" dirty="0">
                <a:latin typeface="Arial" panose="020B0604020202020204" pitchFamily="34" charset="0"/>
                <a:cs typeface="Arial" panose="020B0604020202020204" pitchFamily="34" charset="0"/>
              </a:rPr>
              <a:t>Ítems para </a:t>
            </a:r>
            <a:r>
              <a:rPr lang="es-CL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Discusión...</a:t>
            </a:r>
            <a:endParaRPr lang="es-CL" altLang="es-CL" sz="4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1443" name="Rectangle 2"/>
          <p:cNvSpPr>
            <a:spLocks noGrp="1" noChangeArrowheads="1"/>
          </p:cNvSpPr>
          <p:nvPr>
            <p:ph idx="1"/>
          </p:nvPr>
        </p:nvSpPr>
        <p:spPr>
          <a:xfrm>
            <a:off x="482027" y="2153394"/>
            <a:ext cx="8397278" cy="4443958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2400"/>
              </a:spcBef>
              <a:spcAft>
                <a:spcPts val="2400"/>
              </a:spcAft>
              <a:buNone/>
              <a:tabLst>
                <a:tab pos="727472" algn="l"/>
                <a:tab pos="1413272" algn="l"/>
                <a:tab pos="2099072" algn="l"/>
                <a:tab pos="2784872" algn="l"/>
                <a:tab pos="3470672" algn="l"/>
                <a:tab pos="4156472" algn="l"/>
                <a:tab pos="4842272" algn="l"/>
                <a:tab pos="5528072" algn="l"/>
                <a:tab pos="6213872" algn="l"/>
                <a:tab pos="6899672" algn="l"/>
                <a:tab pos="7585472" algn="l"/>
              </a:tabLst>
            </a:pPr>
            <a:r>
              <a:rPr lang="es-CL" altLang="es-CL" sz="2800" dirty="0">
                <a:latin typeface="Arial" panose="020B0604020202020204" pitchFamily="34" charset="0"/>
                <a:cs typeface="Arial" panose="020B0604020202020204" pitchFamily="34" charset="0"/>
              </a:rPr>
              <a:t>¿Por qué la IR se realiza a distintos niveles de abstracción?</a:t>
            </a:r>
          </a:p>
          <a:p>
            <a:pPr marL="0" indent="0">
              <a:lnSpc>
                <a:spcPct val="100000"/>
              </a:lnSpc>
              <a:spcBef>
                <a:spcPts val="2400"/>
              </a:spcBef>
              <a:spcAft>
                <a:spcPts val="2400"/>
              </a:spcAft>
              <a:buNone/>
              <a:tabLst>
                <a:tab pos="727472" algn="l"/>
                <a:tab pos="1413272" algn="l"/>
                <a:tab pos="2099072" algn="l"/>
                <a:tab pos="2784872" algn="l"/>
                <a:tab pos="3470672" algn="l"/>
                <a:tab pos="4156472" algn="l"/>
                <a:tab pos="4842272" algn="l"/>
                <a:tab pos="5528072" algn="l"/>
                <a:tab pos="6213872" algn="l"/>
                <a:tab pos="6899672" algn="l"/>
                <a:tab pos="7585472" algn="l"/>
              </a:tabLst>
            </a:pPr>
            <a:r>
              <a:rPr lang="es-CL" altLang="es-CL" sz="2800" dirty="0">
                <a:latin typeface="Arial" panose="020B0604020202020204" pitchFamily="34" charset="0"/>
                <a:cs typeface="Arial" panose="020B0604020202020204" pitchFamily="34" charset="0"/>
              </a:rPr>
              <a:t>¿Necesito definir los RU? ¿por qué no ir directamente a definir los RS?</a:t>
            </a:r>
          </a:p>
          <a:p>
            <a:pPr marL="0" indent="0">
              <a:lnSpc>
                <a:spcPct val="100000"/>
              </a:lnSpc>
              <a:spcBef>
                <a:spcPts val="2400"/>
              </a:spcBef>
              <a:spcAft>
                <a:spcPts val="2400"/>
              </a:spcAft>
              <a:buNone/>
              <a:tabLst>
                <a:tab pos="727472" algn="l"/>
                <a:tab pos="1413272" algn="l"/>
                <a:tab pos="2099072" algn="l"/>
                <a:tab pos="2784872" algn="l"/>
                <a:tab pos="3470672" algn="l"/>
                <a:tab pos="4156472" algn="l"/>
                <a:tab pos="4842272" algn="l"/>
                <a:tab pos="5528072" algn="l"/>
                <a:tab pos="6213872" algn="l"/>
                <a:tab pos="6899672" algn="l"/>
                <a:tab pos="7585472" algn="l"/>
              </a:tabLst>
            </a:pPr>
            <a:r>
              <a:rPr lang="es-CL" altLang="es-CL" sz="2800" dirty="0">
                <a:latin typeface="Arial" panose="020B0604020202020204" pitchFamily="34" charset="0"/>
                <a:cs typeface="Arial" panose="020B0604020202020204" pitchFamily="34" charset="0"/>
              </a:rPr>
              <a:t>¿Por qué hay que preocuparse por detectar tempranamente los requisitos de calidad?</a:t>
            </a:r>
          </a:p>
          <a:p>
            <a:pPr marL="0" indent="0">
              <a:lnSpc>
                <a:spcPct val="100000"/>
              </a:lnSpc>
              <a:spcBef>
                <a:spcPts val="2400"/>
              </a:spcBef>
              <a:spcAft>
                <a:spcPts val="2400"/>
              </a:spcAft>
              <a:buNone/>
              <a:tabLst>
                <a:tab pos="727472" algn="l"/>
                <a:tab pos="1413272" algn="l"/>
                <a:tab pos="2099072" algn="l"/>
                <a:tab pos="2784872" algn="l"/>
                <a:tab pos="3470672" algn="l"/>
                <a:tab pos="4156472" algn="l"/>
                <a:tab pos="4842272" algn="l"/>
                <a:tab pos="5528072" algn="l"/>
                <a:tab pos="6213872" algn="l"/>
                <a:tab pos="6899672" algn="l"/>
                <a:tab pos="7585472" algn="l"/>
              </a:tabLst>
            </a:pPr>
            <a:endParaRPr lang="es-CL" altLang="es-CL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02504125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5 Marcador de número de diapositiva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57213" indent="-214313">
              <a:spcBef>
                <a:spcPct val="20000"/>
              </a:spcBef>
              <a:buChar char="–"/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857250" indent="-171450">
              <a:spcBef>
                <a:spcPct val="20000"/>
              </a:spcBef>
              <a:buChar char="•"/>
              <a:defRPr sz="1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200150" indent="-171450">
              <a:spcBef>
                <a:spcPct val="20000"/>
              </a:spcBef>
              <a:buChar char="–"/>
              <a:defRPr sz="15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543050" indent="-171450">
              <a:spcBef>
                <a:spcPct val="20000"/>
              </a:spcBef>
              <a:buChar char="»"/>
              <a:defRPr sz="15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1885950" indent="-1714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228850" indent="-1714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2571750" indent="-1714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2914650" indent="-1714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4E8FCBFF-83B9-4AB4-9668-2BD763C1DADD}" type="slidenum">
              <a:rPr lang="es-ES" altLang="es-CL" sz="1050"/>
              <a:pPr>
                <a:spcBef>
                  <a:spcPct val="0"/>
                </a:spcBef>
                <a:buFontTx/>
                <a:buNone/>
              </a:pPr>
              <a:t>4</a:t>
            </a:fld>
            <a:endParaRPr lang="es-ES" altLang="es-CL" sz="1050"/>
          </a:p>
        </p:txBody>
      </p:sp>
      <p:sp>
        <p:nvSpPr>
          <p:cNvPr id="27651" name="Rectangle 2"/>
          <p:cNvSpPr>
            <a:spLocks noGrp="1" noChangeArrowheads="1"/>
          </p:cNvSpPr>
          <p:nvPr>
            <p:ph type="title"/>
          </p:nvPr>
        </p:nvSpPr>
        <p:spPr>
          <a:xfrm>
            <a:off x="616604" y="188640"/>
            <a:ext cx="8275876" cy="1008577"/>
          </a:xfrm>
        </p:spPr>
        <p:txBody>
          <a:bodyPr>
            <a:noAutofit/>
          </a:bodyPr>
          <a:lstStyle/>
          <a:p>
            <a:pPr eaLnBrk="1" hangingPunct="1"/>
            <a:r>
              <a:rPr lang="es-CL" altLang="es-CL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(Repaso) Requisitos </a:t>
            </a:r>
            <a:r>
              <a:rPr lang="es-CL" altLang="es-CL" sz="3600" dirty="0">
                <a:latin typeface="Arial" panose="020B0604020202020204" pitchFamily="34" charset="0"/>
                <a:cs typeface="Arial" panose="020B0604020202020204" pitchFamily="34" charset="0"/>
              </a:rPr>
              <a:t>de </a:t>
            </a:r>
            <a:r>
              <a:rPr lang="es-CL" altLang="es-CL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Usuario</a:t>
            </a:r>
            <a:endParaRPr lang="es-CL" altLang="es-CL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364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634116" y="1628800"/>
            <a:ext cx="6890212" cy="4896544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1350"/>
              </a:spcBef>
              <a:spcAft>
                <a:spcPts val="1350"/>
              </a:spcAft>
              <a:buNone/>
              <a:defRPr/>
            </a:pPr>
            <a:r>
              <a:rPr lang="es-CL" sz="2800" dirty="0">
                <a:latin typeface="Arial" charset="0"/>
                <a:cs typeface="Arial" charset="0"/>
              </a:rPr>
              <a:t>Indican la necesidad (dolor) u oportunidad del Cliente o del Negocio:</a:t>
            </a:r>
          </a:p>
          <a:p>
            <a:pPr marL="469106" indent="-216694">
              <a:lnSpc>
                <a:spcPct val="100000"/>
              </a:lnSpc>
              <a:spcBef>
                <a:spcPts val="1350"/>
              </a:spcBef>
              <a:spcAft>
                <a:spcPts val="1350"/>
              </a:spcAft>
              <a:buFont typeface="Arial" panose="020B0604020202020204" pitchFamily="34" charset="0"/>
              <a:buChar char="­"/>
              <a:defRPr/>
            </a:pPr>
            <a:r>
              <a:rPr lang="es-CL" dirty="0">
                <a:latin typeface="Arial" charset="0"/>
                <a:cs typeface="Arial" charset="0"/>
              </a:rPr>
              <a:t>Son de grano grueso, y podrían ser ambiguos.</a:t>
            </a:r>
          </a:p>
          <a:p>
            <a:pPr marL="469106" indent="-216694">
              <a:lnSpc>
                <a:spcPct val="100000"/>
              </a:lnSpc>
              <a:spcBef>
                <a:spcPts val="1350"/>
              </a:spcBef>
              <a:spcAft>
                <a:spcPts val="1350"/>
              </a:spcAft>
              <a:buFont typeface="Arial" panose="020B0604020202020204" pitchFamily="34" charset="0"/>
              <a:buChar char="­"/>
              <a:defRPr/>
            </a:pPr>
            <a:r>
              <a:rPr lang="es-CL" dirty="0">
                <a:latin typeface="Arial" charset="0"/>
                <a:cs typeface="Arial" charset="0"/>
              </a:rPr>
              <a:t>Sirven para identificar la parte importante de una necesidad u oportunidad.</a:t>
            </a:r>
          </a:p>
          <a:p>
            <a:pPr marL="469106" indent="-216694">
              <a:lnSpc>
                <a:spcPct val="100000"/>
              </a:lnSpc>
              <a:spcBef>
                <a:spcPts val="1350"/>
              </a:spcBef>
              <a:spcAft>
                <a:spcPts val="1350"/>
              </a:spcAft>
              <a:buFont typeface="Arial" panose="020B0604020202020204" pitchFamily="34" charset="0"/>
              <a:buChar char="­"/>
              <a:defRPr/>
            </a:pPr>
            <a:r>
              <a:rPr lang="es-CL" dirty="0">
                <a:latin typeface="Arial" charset="0"/>
                <a:cs typeface="Arial" charset="0"/>
              </a:rPr>
              <a:t>Por ej.: “</a:t>
            </a:r>
            <a:r>
              <a:rPr lang="es-CL" i="1" dirty="0">
                <a:latin typeface="Arial" charset="0"/>
                <a:cs typeface="Arial" charset="0"/>
              </a:rPr>
              <a:t>El sistema debe entregar reportes que faciliten la toma de decisiones del Gerente de Finanzas</a:t>
            </a:r>
            <a:r>
              <a:rPr lang="es-CL" dirty="0">
                <a:latin typeface="Arial" charset="0"/>
                <a:cs typeface="Arial" charset="0"/>
              </a:rPr>
              <a:t>”.</a:t>
            </a:r>
          </a:p>
        </p:txBody>
      </p:sp>
      <p:pic>
        <p:nvPicPr>
          <p:cNvPr id="27653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19010" y="5216386"/>
            <a:ext cx="1428750" cy="16644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875125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5 Marcador de número de diapositiva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57213" indent="-214313">
              <a:spcBef>
                <a:spcPct val="20000"/>
              </a:spcBef>
              <a:buChar char="–"/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857250" indent="-171450">
              <a:spcBef>
                <a:spcPct val="20000"/>
              </a:spcBef>
              <a:buChar char="•"/>
              <a:defRPr sz="1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200150" indent="-171450">
              <a:spcBef>
                <a:spcPct val="20000"/>
              </a:spcBef>
              <a:buChar char="–"/>
              <a:defRPr sz="15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543050" indent="-171450">
              <a:spcBef>
                <a:spcPct val="20000"/>
              </a:spcBef>
              <a:buChar char="»"/>
              <a:defRPr sz="15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1885950" indent="-1714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228850" indent="-1714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2571750" indent="-1714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2914650" indent="-1714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4E8FCBFF-83B9-4AB4-9668-2BD763C1DADD}" type="slidenum">
              <a:rPr lang="es-ES" altLang="es-CL" sz="1050"/>
              <a:pPr>
                <a:spcBef>
                  <a:spcPct val="0"/>
                </a:spcBef>
                <a:buFontTx/>
                <a:buNone/>
              </a:pPr>
              <a:t>5</a:t>
            </a:fld>
            <a:endParaRPr lang="es-ES" altLang="es-CL" sz="1050"/>
          </a:p>
        </p:txBody>
      </p:sp>
      <p:sp>
        <p:nvSpPr>
          <p:cNvPr id="27651" name="Rectangle 2"/>
          <p:cNvSpPr>
            <a:spLocks noGrp="1" noChangeArrowheads="1"/>
          </p:cNvSpPr>
          <p:nvPr>
            <p:ph type="title"/>
          </p:nvPr>
        </p:nvSpPr>
        <p:spPr>
          <a:xfrm>
            <a:off x="634116" y="40970"/>
            <a:ext cx="8101637" cy="1517339"/>
          </a:xfrm>
        </p:spPr>
        <p:txBody>
          <a:bodyPr>
            <a:noAutofit/>
          </a:bodyPr>
          <a:lstStyle/>
          <a:p>
            <a:r>
              <a:rPr lang="es-CL" altLang="es-CL" sz="3600" dirty="0">
                <a:latin typeface="Arial" panose="020B0604020202020204" pitchFamily="34" charset="0"/>
                <a:cs typeface="Arial" panose="020B0604020202020204" pitchFamily="34" charset="0"/>
              </a:rPr>
              <a:t>(Repaso) </a:t>
            </a:r>
            <a:r>
              <a:rPr lang="es-CL" altLang="es-CL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Tipos </a:t>
            </a:r>
            <a:r>
              <a:rPr lang="es-CL" altLang="es-CL" sz="3600" dirty="0">
                <a:latin typeface="Arial" panose="020B0604020202020204" pitchFamily="34" charset="0"/>
                <a:cs typeface="Arial" panose="020B0604020202020204" pitchFamily="34" charset="0"/>
              </a:rPr>
              <a:t>de Requisitos de </a:t>
            </a:r>
            <a:r>
              <a:rPr lang="es-CL" altLang="es-CL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Usuario</a:t>
            </a:r>
            <a:endParaRPr lang="es-CL" altLang="es-CL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364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634116" y="1558309"/>
            <a:ext cx="6566784" cy="5111051"/>
          </a:xfrm>
        </p:spPr>
        <p:txBody>
          <a:bodyPr>
            <a:normAutofit lnSpcReduction="10000"/>
          </a:bodyPr>
          <a:lstStyle/>
          <a:p>
            <a:pPr marL="0" indent="0">
              <a:lnSpc>
                <a:spcPct val="100000"/>
              </a:lnSpc>
              <a:spcBef>
                <a:spcPts val="1350"/>
              </a:spcBef>
              <a:spcAft>
                <a:spcPts val="1350"/>
              </a:spcAft>
              <a:buNone/>
              <a:defRPr/>
            </a:pPr>
            <a:r>
              <a:rPr lang="es-CL" sz="2800" dirty="0">
                <a:latin typeface="Arial" charset="0"/>
                <a:cs typeface="Arial" charset="0"/>
              </a:rPr>
              <a:t>Los tipos de requisitos de usuario </a:t>
            </a:r>
            <a:r>
              <a:rPr lang="es-CL" sz="2800" dirty="0" smtClean="0">
                <a:latin typeface="Arial" charset="0"/>
                <a:cs typeface="Arial" charset="0"/>
              </a:rPr>
              <a:t>(RU) son</a:t>
            </a:r>
            <a:r>
              <a:rPr lang="es-CL" sz="2800" dirty="0">
                <a:latin typeface="Arial" charset="0"/>
                <a:cs typeface="Arial" charset="0"/>
              </a:rPr>
              <a:t>:</a:t>
            </a:r>
          </a:p>
          <a:p>
            <a:pPr marL="685800" indent="-342900">
              <a:lnSpc>
                <a:spcPct val="100000"/>
              </a:lnSpc>
              <a:spcBef>
                <a:spcPts val="1350"/>
              </a:spcBef>
              <a:spcAft>
                <a:spcPts val="1350"/>
              </a:spcAft>
              <a:buFont typeface="Arial" panose="020B0604020202020204" pitchFamily="34" charset="0"/>
              <a:buChar char="-"/>
              <a:tabLst>
                <a:tab pos="342900" algn="l"/>
              </a:tabLst>
              <a:defRPr/>
            </a:pPr>
            <a:r>
              <a:rPr lang="es-CL" b="1" i="1" dirty="0">
                <a:solidFill>
                  <a:schemeClr val="tx2"/>
                </a:solidFill>
                <a:latin typeface="Arial" charset="0"/>
                <a:cs typeface="Arial" charset="0"/>
              </a:rPr>
              <a:t>de Capacidades</a:t>
            </a:r>
            <a:r>
              <a:rPr lang="es-CL" b="1" dirty="0">
                <a:solidFill>
                  <a:schemeClr val="tx2"/>
                </a:solidFill>
                <a:latin typeface="Arial" charset="0"/>
                <a:cs typeface="Arial" charset="0"/>
              </a:rPr>
              <a:t> </a:t>
            </a:r>
            <a:r>
              <a:rPr lang="es-CL" dirty="0">
                <a:latin typeface="Arial" charset="0"/>
                <a:cs typeface="Arial" charset="0"/>
              </a:rPr>
              <a:t>requeridas por los usuarios para resolver un problema o determinar un objetivo.</a:t>
            </a:r>
          </a:p>
          <a:p>
            <a:pPr marL="685800" indent="-342900">
              <a:lnSpc>
                <a:spcPct val="100000"/>
              </a:lnSpc>
              <a:spcBef>
                <a:spcPts val="1350"/>
              </a:spcBef>
              <a:spcAft>
                <a:spcPts val="1350"/>
              </a:spcAft>
              <a:buFont typeface="Arial" panose="020B0604020202020204" pitchFamily="34" charset="0"/>
              <a:buChar char="-"/>
              <a:tabLst>
                <a:tab pos="342900" algn="l"/>
              </a:tabLst>
              <a:defRPr/>
            </a:pPr>
            <a:r>
              <a:rPr lang="es-CL" b="1" i="1" dirty="0">
                <a:solidFill>
                  <a:schemeClr val="tx2"/>
                </a:solidFill>
                <a:latin typeface="Arial" charset="0"/>
                <a:cs typeface="Arial" charset="0"/>
              </a:rPr>
              <a:t>de Calidad</a:t>
            </a:r>
            <a:r>
              <a:rPr lang="es-CL" b="1" dirty="0">
                <a:solidFill>
                  <a:schemeClr val="tx2"/>
                </a:solidFill>
                <a:latin typeface="Arial" charset="0"/>
                <a:cs typeface="Arial" charset="0"/>
              </a:rPr>
              <a:t> </a:t>
            </a:r>
            <a:r>
              <a:rPr lang="es-CL" dirty="0">
                <a:latin typeface="Arial" charset="0"/>
                <a:cs typeface="Arial" charset="0"/>
              </a:rPr>
              <a:t>del software para funcionar o garantizar su normal funcionamiento.</a:t>
            </a:r>
          </a:p>
          <a:p>
            <a:pPr marL="685800" indent="-342900">
              <a:lnSpc>
                <a:spcPct val="100000"/>
              </a:lnSpc>
              <a:spcBef>
                <a:spcPts val="1350"/>
              </a:spcBef>
              <a:spcAft>
                <a:spcPts val="1350"/>
              </a:spcAft>
              <a:buFont typeface="Arial" panose="020B0604020202020204" pitchFamily="34" charset="0"/>
              <a:buChar char="-"/>
              <a:tabLst>
                <a:tab pos="342900" algn="l"/>
              </a:tabLst>
              <a:defRPr/>
            </a:pPr>
            <a:r>
              <a:rPr lang="es-CL" b="1" i="1" dirty="0">
                <a:solidFill>
                  <a:schemeClr val="tx2"/>
                </a:solidFill>
                <a:latin typeface="Arial" charset="0"/>
                <a:cs typeface="Arial" charset="0"/>
              </a:rPr>
              <a:t>de Restricciones</a:t>
            </a:r>
            <a:r>
              <a:rPr lang="es-CL" dirty="0">
                <a:solidFill>
                  <a:schemeClr val="tx2"/>
                </a:solidFill>
                <a:latin typeface="Arial" charset="0"/>
                <a:cs typeface="Arial" charset="0"/>
              </a:rPr>
              <a:t> </a:t>
            </a:r>
            <a:r>
              <a:rPr lang="es-CL" dirty="0">
                <a:latin typeface="Arial" charset="0"/>
                <a:cs typeface="Arial" charset="0"/>
              </a:rPr>
              <a:t>impuestas por los usuarios, sobre la forma como debe ser resuelto el problema, o logrado el objetivo.</a:t>
            </a:r>
          </a:p>
        </p:txBody>
      </p:sp>
      <p:pic>
        <p:nvPicPr>
          <p:cNvPr id="27653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9037" y="1503999"/>
            <a:ext cx="1428750" cy="16644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654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6657" y="3273266"/>
            <a:ext cx="1431131" cy="1147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655" name="Picture 6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2406" y="4507942"/>
            <a:ext cx="1145381" cy="1404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611285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3" name="Conector recto 12"/>
          <p:cNvCxnSpPr/>
          <p:nvPr/>
        </p:nvCxnSpPr>
        <p:spPr>
          <a:xfrm>
            <a:off x="4497720" y="2006691"/>
            <a:ext cx="34290" cy="4302629"/>
          </a:xfrm>
          <a:prstGeom prst="line">
            <a:avLst/>
          </a:prstGeom>
          <a:ln w="38100">
            <a:solidFill>
              <a:srgbClr val="FFC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07090" y="384654"/>
            <a:ext cx="7953342" cy="742950"/>
          </a:xfrm>
        </p:spPr>
        <p:txBody>
          <a:bodyPr>
            <a:noAutofit/>
          </a:bodyPr>
          <a:lstStyle/>
          <a:p>
            <a:pPr algn="ctr"/>
            <a:r>
              <a:rPr lang="es-CL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Requisitos de Usuario y de Software (en contexto)</a:t>
            </a:r>
            <a:endParaRPr lang="en-US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4350" y="2640030"/>
            <a:ext cx="2320290" cy="1631840"/>
          </a:xfrm>
          <a:prstGeom prst="rect">
            <a:avLst/>
          </a:prstGeom>
        </p:spPr>
      </p:pic>
      <p:pic>
        <p:nvPicPr>
          <p:cNvPr id="6" name="Imagen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63640" y="2176040"/>
            <a:ext cx="2356157" cy="2272967"/>
          </a:xfrm>
          <a:prstGeom prst="rect">
            <a:avLst/>
          </a:prstGeom>
        </p:spPr>
      </p:pic>
      <p:sp>
        <p:nvSpPr>
          <p:cNvPr id="11" name="Rectángulo redondeado 10"/>
          <p:cNvSpPr/>
          <p:nvPr/>
        </p:nvSpPr>
        <p:spPr>
          <a:xfrm>
            <a:off x="3491880" y="2375084"/>
            <a:ext cx="1977390" cy="105111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sz="2100" dirty="0" err="1"/>
              <a:t>Prototipación</a:t>
            </a:r>
            <a:r>
              <a:rPr lang="es-CL" sz="2100" dirty="0"/>
              <a:t> </a:t>
            </a:r>
            <a:r>
              <a:rPr lang="es-CL" sz="2100" dirty="0" smtClean="0"/>
              <a:t>/ </a:t>
            </a:r>
            <a:r>
              <a:rPr lang="es-CL" sz="2100" dirty="0"/>
              <a:t>Especificación de </a:t>
            </a:r>
            <a:r>
              <a:rPr lang="es-CL" sz="2100" dirty="0" smtClean="0"/>
              <a:t>Requisitos</a:t>
            </a:r>
            <a:endParaRPr lang="en-US" sz="2100" dirty="0"/>
          </a:p>
        </p:txBody>
      </p:sp>
      <p:sp>
        <p:nvSpPr>
          <p:cNvPr id="10" name="CuadroTexto 9"/>
          <p:cNvSpPr txBox="1"/>
          <p:nvPr/>
        </p:nvSpPr>
        <p:spPr>
          <a:xfrm>
            <a:off x="539552" y="4516625"/>
            <a:ext cx="21945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L" dirty="0"/>
              <a:t>Requisitos de Usuario (o de Negocio)</a:t>
            </a:r>
            <a:endParaRPr lang="en-US" dirty="0"/>
          </a:p>
        </p:txBody>
      </p:sp>
      <p:sp>
        <p:nvSpPr>
          <p:cNvPr id="14" name="CuadroTexto 13"/>
          <p:cNvSpPr txBox="1"/>
          <p:nvPr/>
        </p:nvSpPr>
        <p:spPr>
          <a:xfrm>
            <a:off x="6229940" y="4489326"/>
            <a:ext cx="235340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CL" dirty="0"/>
              <a:t>Requisitos de Software </a:t>
            </a:r>
          </a:p>
          <a:p>
            <a:pPr algn="ctr"/>
            <a:r>
              <a:rPr lang="es-CL" dirty="0"/>
              <a:t>(o de la Solución)</a:t>
            </a:r>
            <a:endParaRPr lang="en-US" dirty="0"/>
          </a:p>
        </p:txBody>
      </p:sp>
      <p:sp>
        <p:nvSpPr>
          <p:cNvPr id="12" name="Rectángulo redondeado 11"/>
          <p:cNvSpPr/>
          <p:nvPr/>
        </p:nvSpPr>
        <p:spPr>
          <a:xfrm>
            <a:off x="3526170" y="3712394"/>
            <a:ext cx="1977390" cy="105111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sz="2100" dirty="0" smtClean="0"/>
              <a:t>Acuerdo con el Cliente </a:t>
            </a:r>
            <a:r>
              <a:rPr lang="es-CL" sz="1600" dirty="0" smtClean="0"/>
              <a:t>(Uso del Tablero)</a:t>
            </a:r>
            <a:endParaRPr lang="en-US" sz="1600" dirty="0"/>
          </a:p>
        </p:txBody>
      </p:sp>
      <p:sp>
        <p:nvSpPr>
          <p:cNvPr id="15" name="Rectángulo redondeado 14"/>
          <p:cNvSpPr/>
          <p:nvPr/>
        </p:nvSpPr>
        <p:spPr>
          <a:xfrm>
            <a:off x="3560460" y="5046970"/>
            <a:ext cx="1977390" cy="105111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sz="2100" dirty="0"/>
              <a:t>Matriz de Trazado</a:t>
            </a:r>
            <a:endParaRPr lang="en-US" sz="2100" dirty="0"/>
          </a:p>
        </p:txBody>
      </p:sp>
    </p:spTree>
    <p:extLst>
      <p:ext uri="{BB962C8B-B14F-4D97-AF65-F5344CB8AC3E}">
        <p14:creationId xmlns:p14="http://schemas.microsoft.com/office/powerpoint/2010/main" val="18074494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4" grpId="0"/>
      <p:bldP spid="12" grpId="0" animBg="1"/>
      <p:bldP spid="1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01764" y="188640"/>
            <a:ext cx="8079581" cy="1243649"/>
          </a:xfrm>
        </p:spPr>
        <p:txBody>
          <a:bodyPr>
            <a:normAutofit/>
          </a:bodyPr>
          <a:lstStyle/>
          <a:p>
            <a:r>
              <a:rPr lang="es-CL" dirty="0" smtClean="0">
                <a:latin typeface="Arial" panose="020B0604020202020204" pitchFamily="34" charset="0"/>
                <a:cs typeface="Arial" panose="020B0604020202020204" pitchFamily="34" charset="0"/>
              </a:rPr>
              <a:t>Requisitos de Software (RS)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01764" y="1648313"/>
            <a:ext cx="8418707" cy="4877031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  <a:spcBef>
                <a:spcPts val="1350"/>
              </a:spcBef>
              <a:spcAft>
                <a:spcPts val="1350"/>
              </a:spcAft>
            </a:pPr>
            <a:r>
              <a:rPr lang="es-CL" sz="2700" dirty="0">
                <a:latin typeface="Arial" panose="020B0604020202020204" pitchFamily="34" charset="0"/>
                <a:cs typeface="Arial" panose="020B0604020202020204" pitchFamily="34" charset="0"/>
              </a:rPr>
              <a:t>Representan los requisitos de la solución:</a:t>
            </a:r>
          </a:p>
          <a:p>
            <a:pPr marL="388144" indent="-216694"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-"/>
            </a:pPr>
            <a:r>
              <a:rPr lang="es-CL" sz="2100" dirty="0" smtClean="0">
                <a:latin typeface="Arial" panose="020B0604020202020204" pitchFamily="34" charset="0"/>
                <a:cs typeface="Arial" panose="020B0604020202020204" pitchFamily="34" charset="0"/>
              </a:rPr>
              <a:t>También pueden </a:t>
            </a:r>
            <a:r>
              <a:rPr lang="es-CL" sz="2100" dirty="0">
                <a:latin typeface="Arial" panose="020B0604020202020204" pitchFamily="34" charset="0"/>
                <a:cs typeface="Arial" panose="020B0604020202020204" pitchFamily="34" charset="0"/>
              </a:rPr>
              <a:t>ser funcionales, de calidad y de restricción.</a:t>
            </a:r>
          </a:p>
          <a:p>
            <a:pPr marL="388144" indent="-216694"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-"/>
            </a:pPr>
            <a:r>
              <a:rPr lang="es-CL" sz="2100" u="sng" dirty="0">
                <a:latin typeface="Arial" panose="020B0604020202020204" pitchFamily="34" charset="0"/>
                <a:cs typeface="Arial" panose="020B0604020202020204" pitchFamily="34" charset="0"/>
              </a:rPr>
              <a:t>No pueden ser ambiguos</a:t>
            </a:r>
            <a:r>
              <a:rPr lang="es-CL" sz="2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CL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(para desambiguar, en su especificación se puede </a:t>
            </a:r>
            <a:r>
              <a:rPr lang="es-CL" sz="1800" dirty="0">
                <a:latin typeface="Arial" panose="020B0604020202020204" pitchFamily="34" charset="0"/>
                <a:cs typeface="Arial" panose="020B0604020202020204" pitchFamily="34" charset="0"/>
              </a:rPr>
              <a:t>incluir </a:t>
            </a:r>
            <a:r>
              <a:rPr lang="es-CL" sz="1800" dirty="0" err="1">
                <a:latin typeface="Arial" panose="020B0604020202020204" pitchFamily="34" charset="0"/>
                <a:cs typeface="Arial" panose="020B0604020202020204" pitchFamily="34" charset="0"/>
              </a:rPr>
              <a:t>scketches</a:t>
            </a:r>
            <a:r>
              <a:rPr lang="es-CL" sz="1800" dirty="0">
                <a:latin typeface="Arial" panose="020B0604020202020204" pitchFamily="34" charset="0"/>
                <a:cs typeface="Arial" panose="020B0604020202020204" pitchFamily="34" charset="0"/>
              </a:rPr>
              <a:t> y </a:t>
            </a:r>
            <a:r>
              <a:rPr lang="es-CL" sz="1800" dirty="0" err="1">
                <a:latin typeface="Arial" panose="020B0604020202020204" pitchFamily="34" charset="0"/>
                <a:cs typeface="Arial" panose="020B0604020202020204" pitchFamily="34" charset="0"/>
              </a:rPr>
              <a:t>screenshots</a:t>
            </a:r>
            <a:r>
              <a:rPr lang="es-CL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).</a:t>
            </a:r>
          </a:p>
          <a:p>
            <a:pPr marL="388144" indent="-216694"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-"/>
            </a:pPr>
            <a:r>
              <a:rPr lang="es-CL" sz="2100" u="sng" dirty="0">
                <a:latin typeface="Arial" panose="020B0604020202020204" pitchFamily="34" charset="0"/>
                <a:cs typeface="Arial" panose="020B0604020202020204" pitchFamily="34" charset="0"/>
              </a:rPr>
              <a:t>Los RS del </a:t>
            </a:r>
            <a:r>
              <a:rPr lang="es-CL" sz="2100" u="sng" dirty="0" err="1">
                <a:latin typeface="Arial" panose="020B0604020202020204" pitchFamily="34" charset="0"/>
                <a:cs typeface="Arial" panose="020B0604020202020204" pitchFamily="34" charset="0"/>
              </a:rPr>
              <a:t>core</a:t>
            </a:r>
            <a:r>
              <a:rPr lang="es-CL" sz="2100" u="sng" dirty="0">
                <a:latin typeface="Arial" panose="020B0604020202020204" pitchFamily="34" charset="0"/>
                <a:cs typeface="Arial" panose="020B0604020202020204" pitchFamily="34" charset="0"/>
              </a:rPr>
              <a:t> deben estar </a:t>
            </a:r>
            <a:r>
              <a:rPr lang="es-CL" sz="2100" u="sng" dirty="0" smtClean="0">
                <a:latin typeface="Arial" panose="020B0604020202020204" pitchFamily="34" charset="0"/>
                <a:cs typeface="Arial" panose="020B0604020202020204" pitchFamily="34" charset="0"/>
              </a:rPr>
              <a:t>completos al terminar el proyecto.</a:t>
            </a:r>
            <a:endParaRPr lang="es-CL" sz="2100" u="sng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88144" indent="-216694"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-"/>
            </a:pPr>
            <a:r>
              <a:rPr lang="es-CL" sz="2100" dirty="0">
                <a:latin typeface="Arial" panose="020B0604020202020204" pitchFamily="34" charset="0"/>
                <a:cs typeface="Arial" panose="020B0604020202020204" pitchFamily="34" charset="0"/>
              </a:rPr>
              <a:t>Son de granularidad más fina que los RU.</a:t>
            </a:r>
          </a:p>
          <a:p>
            <a:pPr marL="388144" indent="-216694"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-"/>
            </a:pPr>
            <a:r>
              <a:rPr lang="es-CL" sz="2100" dirty="0">
                <a:latin typeface="Arial" panose="020B0604020202020204" pitchFamily="34" charset="0"/>
                <a:cs typeface="Arial" panose="020B0604020202020204" pitchFamily="34" charset="0"/>
              </a:rPr>
              <a:t>La mayoría se derivan desde los RU.</a:t>
            </a:r>
          </a:p>
          <a:p>
            <a:pPr marL="388144" indent="-216694"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-"/>
            </a:pPr>
            <a:r>
              <a:rPr lang="es-CL" sz="2100" dirty="0">
                <a:latin typeface="Arial" panose="020B0604020202020204" pitchFamily="34" charset="0"/>
                <a:cs typeface="Arial" panose="020B0604020202020204" pitchFamily="34" charset="0"/>
              </a:rPr>
              <a:t>Hay RS (por ej. los de infraestructura) que usualmente no vienen </a:t>
            </a:r>
            <a:r>
              <a:rPr lang="es-CL" sz="2100" dirty="0" smtClean="0">
                <a:latin typeface="Arial" panose="020B0604020202020204" pitchFamily="34" charset="0"/>
                <a:cs typeface="Arial" panose="020B0604020202020204" pitchFamily="34" charset="0"/>
              </a:rPr>
              <a:t>desde </a:t>
            </a:r>
            <a:r>
              <a:rPr lang="es-CL" sz="2100" dirty="0">
                <a:latin typeface="Arial" panose="020B0604020202020204" pitchFamily="34" charset="0"/>
                <a:cs typeface="Arial" panose="020B0604020202020204" pitchFamily="34" charset="0"/>
              </a:rPr>
              <a:t>los RU.</a:t>
            </a:r>
            <a:endParaRPr lang="en-US" sz="2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831486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2"/>
          <p:cNvSpPr>
            <a:spLocks noGrp="1" noChangeArrowheads="1"/>
          </p:cNvSpPr>
          <p:nvPr>
            <p:ph type="title"/>
          </p:nvPr>
        </p:nvSpPr>
        <p:spPr>
          <a:xfrm>
            <a:off x="1042988" y="332656"/>
            <a:ext cx="7770812" cy="1512168"/>
          </a:xfrm>
        </p:spPr>
        <p:txBody>
          <a:bodyPr>
            <a:normAutofit/>
          </a:bodyPr>
          <a:lstStyle/>
          <a:p>
            <a:pPr eaLnBrk="1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es-ES" altLang="es-CL" dirty="0" smtClean="0">
                <a:latin typeface="Arial" panose="020B0604020202020204" pitchFamily="34" charset="0"/>
              </a:rPr>
              <a:t>Requisitos de Software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idx="1"/>
          </p:nvPr>
        </p:nvSpPr>
        <p:spPr>
          <a:xfrm>
            <a:off x="1115616" y="2095697"/>
            <a:ext cx="7344048" cy="1466455"/>
          </a:xfrm>
        </p:spPr>
        <p:txBody>
          <a:bodyPr>
            <a:normAutofit/>
          </a:bodyPr>
          <a:lstStyle/>
          <a:p>
            <a:pPr marL="0" indent="0" algn="just" eaLnBrk="1" hangingPunct="1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FontTx/>
              <a:buNone/>
              <a:defRPr/>
            </a:pPr>
            <a:r>
              <a:rPr lang="es-ES" altLang="es-CL" sz="2500" dirty="0" smtClean="0">
                <a:latin typeface="Arial" charset="0"/>
                <a:cs typeface="Times New Roman" pitchFamily="18" charset="0"/>
              </a:rPr>
              <a:t>Los requisitos de software deben brindar </a:t>
            </a:r>
            <a:r>
              <a:rPr lang="es-ES" altLang="es-CL" sz="2500" u="sng" dirty="0" smtClean="0">
                <a:solidFill>
                  <a:schemeClr val="tx2"/>
                </a:solidFill>
                <a:latin typeface="Arial" charset="0"/>
                <a:cs typeface="Times New Roman" pitchFamily="18" charset="0"/>
              </a:rPr>
              <a:t>una especificación clara</a:t>
            </a:r>
            <a:r>
              <a:rPr lang="es-ES" altLang="es-CL" sz="2500" dirty="0" smtClean="0">
                <a:solidFill>
                  <a:schemeClr val="tx2"/>
                </a:solidFill>
                <a:latin typeface="Arial" charset="0"/>
                <a:cs typeface="Times New Roman" pitchFamily="18" charset="0"/>
              </a:rPr>
              <a:t> </a:t>
            </a:r>
            <a:r>
              <a:rPr lang="es-ES" altLang="es-CL" sz="2500" dirty="0" smtClean="0">
                <a:latin typeface="Arial" charset="0"/>
                <a:cs typeface="Times New Roman" pitchFamily="18" charset="0"/>
              </a:rPr>
              <a:t>de qué incluir en cada una de las tres capas.</a:t>
            </a:r>
            <a:endParaRPr lang="es-ES" altLang="es-CL" dirty="0">
              <a:latin typeface="Arial" charset="0"/>
              <a:cs typeface="Times New Roman" pitchFamily="18" charset="0"/>
            </a:endParaRPr>
          </a:p>
          <a:p>
            <a:pPr marL="266700" indent="-266700" algn="just" eaLnBrk="1" hangingPunct="1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FontTx/>
              <a:buChar char="-"/>
              <a:defRPr/>
            </a:pPr>
            <a:endParaRPr lang="es-ES" altLang="es-CL" dirty="0">
              <a:latin typeface="Arial" charset="0"/>
              <a:cs typeface="Times New Roman" pitchFamily="18" charset="0"/>
            </a:endParaRPr>
          </a:p>
        </p:txBody>
      </p:sp>
      <p:grpSp>
        <p:nvGrpSpPr>
          <p:cNvPr id="99332" name="Grupo 3"/>
          <p:cNvGrpSpPr>
            <a:grpSpLocks/>
          </p:cNvGrpSpPr>
          <p:nvPr/>
        </p:nvGrpSpPr>
        <p:grpSpPr bwMode="auto">
          <a:xfrm>
            <a:off x="1907704" y="3910568"/>
            <a:ext cx="6027379" cy="1659086"/>
            <a:chOff x="1874494" y="2780928"/>
            <a:chExt cx="5339912" cy="1658163"/>
          </a:xfrm>
        </p:grpSpPr>
        <p:sp>
          <p:nvSpPr>
            <p:cNvPr id="99333" name="Rectángulo 1"/>
            <p:cNvSpPr>
              <a:spLocks noChangeArrowheads="1"/>
            </p:cNvSpPr>
            <p:nvPr/>
          </p:nvSpPr>
          <p:spPr bwMode="auto">
            <a:xfrm>
              <a:off x="1885814" y="2780928"/>
              <a:ext cx="5328592" cy="504056"/>
            </a:xfrm>
            <a:prstGeom prst="rect">
              <a:avLst/>
            </a:prstGeom>
            <a:solidFill>
              <a:srgbClr val="00B8FF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s-CL" altLang="en-US" sz="240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Capa 3: Interfaces de Usuario</a:t>
              </a:r>
            </a:p>
          </p:txBody>
        </p:sp>
        <p:sp>
          <p:nvSpPr>
            <p:cNvPr id="99334" name="Rectángulo 4"/>
            <p:cNvSpPr>
              <a:spLocks noChangeArrowheads="1"/>
            </p:cNvSpPr>
            <p:nvPr/>
          </p:nvSpPr>
          <p:spPr bwMode="auto">
            <a:xfrm>
              <a:off x="1874494" y="3332556"/>
              <a:ext cx="5328592" cy="550368"/>
            </a:xfrm>
            <a:prstGeom prst="rect">
              <a:avLst/>
            </a:prstGeom>
            <a:solidFill>
              <a:srgbClr val="00B0F0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s-CL" altLang="en-US" sz="2400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Capa 2: Proceso de Negocio </a:t>
              </a:r>
              <a:r>
                <a:rPr lang="es-CL" altLang="en-US" sz="1400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(Lógica de Negocio)</a:t>
              </a:r>
            </a:p>
          </p:txBody>
        </p:sp>
        <p:sp>
          <p:nvSpPr>
            <p:cNvPr id="99335" name="Rectángulo 5"/>
            <p:cNvSpPr>
              <a:spLocks noChangeArrowheads="1"/>
            </p:cNvSpPr>
            <p:nvPr/>
          </p:nvSpPr>
          <p:spPr bwMode="auto">
            <a:xfrm>
              <a:off x="1874883" y="3935035"/>
              <a:ext cx="5328592" cy="504056"/>
            </a:xfrm>
            <a:prstGeom prst="rect">
              <a:avLst/>
            </a:prstGeom>
            <a:solidFill>
              <a:srgbClr val="00B8FF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s-CL" altLang="en-US" sz="2400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Capa 1: Espacio de Datos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5 Marcador de número de diapositiva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57213" indent="-214313">
              <a:spcBef>
                <a:spcPct val="20000"/>
              </a:spcBef>
              <a:buChar char="–"/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857250" indent="-171450">
              <a:spcBef>
                <a:spcPct val="20000"/>
              </a:spcBef>
              <a:buChar char="•"/>
              <a:defRPr sz="1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200150" indent="-171450">
              <a:spcBef>
                <a:spcPct val="20000"/>
              </a:spcBef>
              <a:buChar char="–"/>
              <a:defRPr sz="15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543050" indent="-171450">
              <a:spcBef>
                <a:spcPct val="20000"/>
              </a:spcBef>
              <a:buChar char="»"/>
              <a:defRPr sz="15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1885950" indent="-1714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228850" indent="-1714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2571750" indent="-1714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2914650" indent="-1714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469C0BA0-8D0E-4852-8602-AD41FC6BC338}" type="slidenum">
              <a:rPr lang="es-ES" altLang="es-CL" sz="1050"/>
              <a:pPr>
                <a:spcBef>
                  <a:spcPct val="0"/>
                </a:spcBef>
                <a:buFontTx/>
                <a:buNone/>
              </a:pPr>
              <a:t>9</a:t>
            </a:fld>
            <a:endParaRPr lang="es-ES" altLang="es-CL" sz="1050"/>
          </a:p>
        </p:txBody>
      </p:sp>
      <p:sp>
        <p:nvSpPr>
          <p:cNvPr id="117763" name="Rectangle 2"/>
          <p:cNvSpPr>
            <a:spLocks noGrp="1" noChangeArrowheads="1"/>
          </p:cNvSpPr>
          <p:nvPr>
            <p:ph type="title"/>
          </p:nvPr>
        </p:nvSpPr>
        <p:spPr>
          <a:xfrm>
            <a:off x="540247" y="423456"/>
            <a:ext cx="8079581" cy="914400"/>
          </a:xfrm>
        </p:spPr>
        <p:txBody>
          <a:bodyPr/>
          <a:lstStyle/>
          <a:p>
            <a:pPr eaLnBrk="1" hangingPunct="1"/>
            <a:r>
              <a:rPr lang="es-CL" altLang="es-CL" dirty="0" smtClean="0">
                <a:latin typeface="Arial" panose="020B0604020202020204" pitchFamily="34" charset="0"/>
                <a:cs typeface="Arial" panose="020B0604020202020204" pitchFamily="34" charset="0"/>
              </a:rPr>
              <a:t>Requisitos de Software</a:t>
            </a:r>
          </a:p>
        </p:txBody>
      </p:sp>
      <p:sp>
        <p:nvSpPr>
          <p:cNvPr id="117764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514351" y="1921491"/>
            <a:ext cx="7452359" cy="4068589"/>
          </a:xfrm>
        </p:spPr>
        <p:txBody>
          <a:bodyPr>
            <a:normAutofit lnSpcReduction="10000"/>
          </a:bodyPr>
          <a:lstStyle/>
          <a:p>
            <a:pPr marL="0" indent="0">
              <a:lnSpc>
                <a:spcPct val="100000"/>
              </a:lnSpc>
              <a:spcBef>
                <a:spcPts val="900"/>
              </a:spcBef>
              <a:spcAft>
                <a:spcPts val="900"/>
              </a:spcAft>
              <a:buNone/>
            </a:pPr>
            <a:r>
              <a:rPr lang="es-CL" altLang="es-CL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Tipos de Requisitos </a:t>
            </a:r>
            <a:r>
              <a:rPr lang="es-CL" altLang="es-CL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 </a:t>
            </a:r>
            <a:r>
              <a:rPr lang="es-CL" altLang="es-CL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Software</a:t>
            </a:r>
            <a:r>
              <a:rPr lang="es-CL" altLang="es-CL" sz="15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CL" altLang="es-CL" sz="135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(según el estándar de la ESA):</a:t>
            </a:r>
            <a:endParaRPr lang="es-CL" altLang="es-CL" sz="15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1313" indent="-341313">
              <a:lnSpc>
                <a:spcPct val="100000"/>
              </a:lnSpc>
              <a:spcBef>
                <a:spcPts val="900"/>
              </a:spcBef>
              <a:spcAft>
                <a:spcPts val="900"/>
              </a:spcAft>
              <a:buFont typeface="Arial" panose="020B0604020202020204" pitchFamily="34" charset="0"/>
              <a:buChar char="-"/>
            </a:pPr>
            <a:r>
              <a:rPr lang="es-CL" altLang="es-CL" sz="1575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Requisitos funcionales.</a:t>
            </a:r>
          </a:p>
          <a:p>
            <a:pPr marL="263129" lvl="1">
              <a:lnSpc>
                <a:spcPct val="100000"/>
              </a:lnSpc>
              <a:spcBef>
                <a:spcPts val="900"/>
              </a:spcBef>
              <a:spcAft>
                <a:spcPts val="900"/>
              </a:spcAft>
              <a:buFont typeface="Arial" panose="020B0604020202020204" pitchFamily="34" charset="0"/>
              <a:buChar char="-"/>
              <a:tabLst>
                <a:tab pos="171450" algn="l"/>
              </a:tabLst>
            </a:pPr>
            <a:r>
              <a:rPr lang="es-CL" altLang="es-CL" sz="15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Requisitos de interfaces.</a:t>
            </a:r>
          </a:p>
          <a:p>
            <a:pPr marL="263129" lvl="1">
              <a:lnSpc>
                <a:spcPct val="100000"/>
              </a:lnSpc>
              <a:spcBef>
                <a:spcPts val="900"/>
              </a:spcBef>
              <a:spcAft>
                <a:spcPts val="900"/>
              </a:spcAft>
              <a:buFont typeface="Arial" panose="020B0604020202020204" pitchFamily="34" charset="0"/>
              <a:buChar char="-"/>
              <a:tabLst>
                <a:tab pos="171450" algn="l"/>
              </a:tabLst>
            </a:pPr>
            <a:r>
              <a:rPr lang="es-CL" altLang="es-CL" sz="15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Requisitos operacionales.</a:t>
            </a:r>
          </a:p>
          <a:p>
            <a:pPr marL="263129" lvl="1">
              <a:lnSpc>
                <a:spcPct val="100000"/>
              </a:lnSpc>
              <a:spcBef>
                <a:spcPts val="900"/>
              </a:spcBef>
              <a:spcAft>
                <a:spcPts val="900"/>
              </a:spcAft>
              <a:buFont typeface="Arial" panose="020B0604020202020204" pitchFamily="34" charset="0"/>
              <a:buChar char="-"/>
              <a:tabLst>
                <a:tab pos="171450" algn="l"/>
              </a:tabLst>
            </a:pPr>
            <a:r>
              <a:rPr lang="es-CL" altLang="es-CL" sz="15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Requisitos de recursos.</a:t>
            </a:r>
          </a:p>
          <a:p>
            <a:pPr marL="263129" lvl="1">
              <a:lnSpc>
                <a:spcPct val="100000"/>
              </a:lnSpc>
              <a:spcBef>
                <a:spcPts val="900"/>
              </a:spcBef>
              <a:spcAft>
                <a:spcPts val="900"/>
              </a:spcAft>
              <a:buFont typeface="Arial" panose="020B0604020202020204" pitchFamily="34" charset="0"/>
              <a:buChar char="-"/>
              <a:tabLst>
                <a:tab pos="171450" algn="l"/>
              </a:tabLst>
            </a:pPr>
            <a:r>
              <a:rPr lang="es-CL" altLang="es-CL" sz="15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Requisitos de verificación.</a:t>
            </a:r>
          </a:p>
          <a:p>
            <a:pPr marL="263129" lvl="1">
              <a:lnSpc>
                <a:spcPct val="100000"/>
              </a:lnSpc>
              <a:spcBef>
                <a:spcPts val="900"/>
              </a:spcBef>
              <a:spcAft>
                <a:spcPts val="900"/>
              </a:spcAft>
              <a:buFont typeface="Arial" panose="020B0604020202020204" pitchFamily="34" charset="0"/>
              <a:buChar char="-"/>
              <a:tabLst>
                <a:tab pos="171450" algn="l"/>
              </a:tabLst>
            </a:pPr>
            <a:r>
              <a:rPr lang="es-CL" altLang="es-CL" sz="15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Requisitos de usabilidad.</a:t>
            </a:r>
          </a:p>
          <a:p>
            <a:pPr marL="263129" lvl="1">
              <a:lnSpc>
                <a:spcPct val="100000"/>
              </a:lnSpc>
              <a:spcBef>
                <a:spcPts val="900"/>
              </a:spcBef>
              <a:spcAft>
                <a:spcPts val="900"/>
              </a:spcAft>
              <a:buFont typeface="Arial" panose="020B0604020202020204" pitchFamily="34" charset="0"/>
              <a:buChar char="-"/>
              <a:tabLst>
                <a:tab pos="171450" algn="l"/>
              </a:tabLst>
            </a:pPr>
            <a:r>
              <a:rPr lang="es-CL" altLang="es-CL" sz="15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Requisitos de mantención.</a:t>
            </a:r>
          </a:p>
          <a:p>
            <a:pPr marL="263129" lvl="1">
              <a:lnSpc>
                <a:spcPct val="100000"/>
              </a:lnSpc>
              <a:spcBef>
                <a:spcPts val="900"/>
              </a:spcBef>
              <a:spcAft>
                <a:spcPts val="900"/>
              </a:spcAft>
              <a:buFont typeface="Arial" panose="020B0604020202020204" pitchFamily="34" charset="0"/>
              <a:buChar char="-"/>
              <a:tabLst>
                <a:tab pos="171450" algn="l"/>
              </a:tabLst>
            </a:pPr>
            <a:r>
              <a:rPr lang="es-CL" altLang="es-CL" sz="15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Requisitos de </a:t>
            </a:r>
            <a:r>
              <a:rPr lang="es-CL" altLang="es-CL" sz="15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transportabilidad</a:t>
            </a:r>
            <a:r>
              <a:rPr lang="es-CL" altLang="es-CL" sz="15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5" name="Rectangle 3" descr="Rectangle: Click to edit Master text styles&#10;Second level&#10;Third level&#10;Fourth level&#10;Fifth level"/>
          <p:cNvSpPr txBox="1">
            <a:spLocks noChangeArrowheads="1"/>
          </p:cNvSpPr>
          <p:nvPr/>
        </p:nvSpPr>
        <p:spPr>
          <a:xfrm>
            <a:off x="4719162" y="2492846"/>
            <a:ext cx="4139088" cy="3600450"/>
          </a:xfrm>
          <a:prstGeom prst="rect">
            <a:avLst/>
          </a:prstGeom>
        </p:spPr>
        <p:txBody>
          <a:bodyPr vert="horz" lIns="68580" tIns="34290" rIns="68580" bIns="34290" rtlCol="0">
            <a:normAutofit/>
          </a:bodyPr>
          <a:lstStyle>
            <a:lvl1pPr marL="91440" indent="-91440" algn="l" defTabSz="914400" rtl="0" eaLnBrk="1" latinLnBrk="0" hangingPunct="1">
              <a:lnSpc>
                <a:spcPct val="85000"/>
              </a:lnSpc>
              <a:spcBef>
                <a:spcPts val="1300"/>
              </a:spcBef>
              <a:buFont typeface="Arial" pitchFamily="34" charset="0"/>
              <a:buChar char=" "/>
              <a:defRPr sz="24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47472" indent="-34290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24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48640" indent="-54864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2000" i="1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822960" indent="-82296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097280" indent="-109728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200000" indent="-22860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400000" indent="-22860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600000" indent="-22860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800000" indent="-22860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263129" lvl="1">
              <a:lnSpc>
                <a:spcPct val="100000"/>
              </a:lnSpc>
              <a:spcBef>
                <a:spcPts val="900"/>
              </a:spcBef>
              <a:spcAft>
                <a:spcPts val="900"/>
              </a:spcAft>
              <a:buFont typeface="Arial" pitchFamily="34" charset="0"/>
              <a:buChar char="-"/>
              <a:tabLst>
                <a:tab pos="171450" algn="l"/>
              </a:tabLst>
            </a:pPr>
            <a:r>
              <a:rPr lang="es-CL" altLang="es-CL" sz="15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Requisitos de confiabilidad.</a:t>
            </a:r>
          </a:p>
          <a:p>
            <a:pPr marL="263129" lvl="1">
              <a:lnSpc>
                <a:spcPct val="100000"/>
              </a:lnSpc>
              <a:spcBef>
                <a:spcPts val="900"/>
              </a:spcBef>
              <a:spcAft>
                <a:spcPts val="900"/>
              </a:spcAft>
              <a:buFont typeface="Arial" pitchFamily="34" charset="0"/>
              <a:buChar char="-"/>
              <a:tabLst>
                <a:tab pos="171450" algn="l"/>
              </a:tabLst>
            </a:pPr>
            <a:r>
              <a:rPr lang="es-CL" altLang="es-CL" sz="15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Requisitos de rendimiento.</a:t>
            </a:r>
          </a:p>
          <a:p>
            <a:pPr marL="263129" lvl="1">
              <a:lnSpc>
                <a:spcPct val="100000"/>
              </a:lnSpc>
              <a:spcBef>
                <a:spcPts val="900"/>
              </a:spcBef>
              <a:spcAft>
                <a:spcPts val="900"/>
              </a:spcAft>
              <a:buFont typeface="Arial" pitchFamily="34" charset="0"/>
              <a:buChar char="-"/>
              <a:tabLst>
                <a:tab pos="171450" algn="l"/>
              </a:tabLst>
            </a:pPr>
            <a:r>
              <a:rPr lang="es-CL" altLang="es-CL" sz="15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Requisitos de documentación.</a:t>
            </a:r>
          </a:p>
          <a:p>
            <a:pPr marL="263129" lvl="1">
              <a:lnSpc>
                <a:spcPct val="100000"/>
              </a:lnSpc>
              <a:spcBef>
                <a:spcPts val="900"/>
              </a:spcBef>
              <a:spcAft>
                <a:spcPts val="900"/>
              </a:spcAft>
              <a:buFont typeface="Arial" pitchFamily="34" charset="0"/>
              <a:buChar char="-"/>
              <a:tabLst>
                <a:tab pos="171450" algn="l"/>
              </a:tabLst>
            </a:pPr>
            <a:r>
              <a:rPr lang="es-CL" altLang="es-CL" sz="15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Requisitos de escalabilidad.</a:t>
            </a:r>
          </a:p>
          <a:p>
            <a:pPr marL="263129" lvl="1">
              <a:lnSpc>
                <a:spcPct val="100000"/>
              </a:lnSpc>
              <a:spcBef>
                <a:spcPts val="900"/>
              </a:spcBef>
              <a:spcAft>
                <a:spcPts val="900"/>
              </a:spcAft>
              <a:buFont typeface="Arial" pitchFamily="34" charset="0"/>
              <a:buChar char="-"/>
              <a:tabLst>
                <a:tab pos="171450" algn="l"/>
              </a:tabLst>
            </a:pPr>
            <a:r>
              <a:rPr lang="es-CL" altLang="es-CL" sz="15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Requisitos de </a:t>
            </a:r>
            <a:r>
              <a:rPr lang="es-CL" altLang="es-CL" sz="15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tests</a:t>
            </a:r>
            <a:r>
              <a:rPr lang="es-CL" altLang="es-CL" sz="15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 aceptación.</a:t>
            </a:r>
          </a:p>
          <a:p>
            <a:pPr marL="263129" lvl="1">
              <a:lnSpc>
                <a:spcPct val="100000"/>
              </a:lnSpc>
              <a:spcBef>
                <a:spcPts val="900"/>
              </a:spcBef>
              <a:spcAft>
                <a:spcPts val="900"/>
              </a:spcAft>
              <a:buFont typeface="Arial" pitchFamily="34" charset="0"/>
              <a:buChar char="-"/>
              <a:tabLst>
                <a:tab pos="171450" algn="l"/>
              </a:tabLst>
            </a:pPr>
            <a:r>
              <a:rPr lang="es-CL" altLang="es-CL" sz="15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Requisitos de seguridad de la información.</a:t>
            </a:r>
          </a:p>
          <a:p>
            <a:pPr marL="263129" lvl="1">
              <a:lnSpc>
                <a:spcPct val="100000"/>
              </a:lnSpc>
              <a:spcBef>
                <a:spcPts val="900"/>
              </a:spcBef>
              <a:spcAft>
                <a:spcPts val="900"/>
              </a:spcAft>
              <a:buFont typeface="Arial" pitchFamily="34" charset="0"/>
              <a:buChar char="-"/>
              <a:tabLst>
                <a:tab pos="171450" algn="l"/>
              </a:tabLst>
            </a:pPr>
            <a:r>
              <a:rPr lang="es-CL" altLang="es-CL" sz="15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Requisitos </a:t>
            </a:r>
            <a:r>
              <a:rPr lang="es-CL" altLang="es-CL" sz="15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 seguridad de la operación.</a:t>
            </a:r>
          </a:p>
        </p:txBody>
      </p:sp>
    </p:spTree>
    <p:extLst>
      <p:ext uri="{BB962C8B-B14F-4D97-AF65-F5344CB8AC3E}">
        <p14:creationId xmlns:p14="http://schemas.microsoft.com/office/powerpoint/2010/main" val="12459113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etropolitana">
  <a:themeElements>
    <a:clrScheme name="Metropolitana">
      <a:dk1>
        <a:sysClr val="windowText" lastClr="000000"/>
      </a:dk1>
      <a:lt1>
        <a:sysClr val="window" lastClr="FFFFFF"/>
      </a:lt1>
      <a:dk2>
        <a:srgbClr val="162F33"/>
      </a:dk2>
      <a:lt2>
        <a:srgbClr val="EAF0E0"/>
      </a:lt2>
      <a:accent1>
        <a:srgbClr val="50B4C8"/>
      </a:accent1>
      <a:accent2>
        <a:srgbClr val="A8B97F"/>
      </a:accent2>
      <a:accent3>
        <a:srgbClr val="9B9256"/>
      </a:accent3>
      <a:accent4>
        <a:srgbClr val="657689"/>
      </a:accent4>
      <a:accent5>
        <a:srgbClr val="7A855D"/>
      </a:accent5>
      <a:accent6>
        <a:srgbClr val="84AC9D"/>
      </a:accent6>
      <a:hlink>
        <a:srgbClr val="2370CD"/>
      </a:hlink>
      <a:folHlink>
        <a:srgbClr val="877589"/>
      </a:folHlink>
    </a:clrScheme>
    <a:fontScheme name="Metropolitana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Metropolitana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00000"/>
                <a:lumMod val="110000"/>
              </a:schemeClr>
            </a:gs>
            <a:gs pos="50000">
              <a:schemeClr val="phClr">
                <a:tint val="75000"/>
                <a:satMod val="101000"/>
                <a:lumMod val="105000"/>
              </a:schemeClr>
            </a:gs>
            <a:gs pos="100000">
              <a:schemeClr val="phClr">
                <a:tint val="82000"/>
                <a:satMod val="104000"/>
                <a:lumMod val="105000"/>
              </a:schemeClr>
            </a:gs>
          </a:gsLst>
          <a:lin ang="27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0000"/>
                <a:lumMod val="100000"/>
              </a:schemeClr>
            </a:gs>
            <a:gs pos="100000">
              <a:schemeClr val="phClr">
                <a:shade val="80000"/>
                <a:satMod val="100000"/>
                <a:lumMod val="99000"/>
              </a:schemeClr>
            </a:gs>
          </a:gsLst>
          <a:lin ang="27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solidFill>
          <a:schemeClr val="phClr">
            <a:shade val="95000"/>
            <a:satMod val="17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etropolitan" id="{4C5440D6-04D2-4954-96CF-F251137069B2}" vid="{79CFCA13-9412-4290-BB4B-85112F88857B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Metrópoli</Template>
  <TotalTime>2605</TotalTime>
  <Words>1996</Words>
  <Application>Microsoft Office PowerPoint</Application>
  <PresentationFormat>Presentación en pantalla (4:3)</PresentationFormat>
  <Paragraphs>218</Paragraphs>
  <Slides>30</Slides>
  <Notes>18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30</vt:i4>
      </vt:variant>
    </vt:vector>
  </HeadingPairs>
  <TitlesOfParts>
    <vt:vector size="36" baseType="lpstr">
      <vt:lpstr>Arial</vt:lpstr>
      <vt:lpstr>Calibri</vt:lpstr>
      <vt:lpstr>Calibri Light</vt:lpstr>
      <vt:lpstr>Symbol</vt:lpstr>
      <vt:lpstr>Times New Roman</vt:lpstr>
      <vt:lpstr>Metropolitana</vt:lpstr>
      <vt:lpstr>Definición de Requisitos de Software</vt:lpstr>
      <vt:lpstr>Estructura de la Presentación</vt:lpstr>
      <vt:lpstr>Presentación de PowerPoint</vt:lpstr>
      <vt:lpstr>(Repaso) Requisitos de Usuario</vt:lpstr>
      <vt:lpstr>(Repaso) Tipos de Requisitos de Usuario</vt:lpstr>
      <vt:lpstr>Requisitos de Usuario y de Software (en contexto)</vt:lpstr>
      <vt:lpstr>Requisitos de Software (RS)</vt:lpstr>
      <vt:lpstr>Requisitos de Software</vt:lpstr>
      <vt:lpstr>Requisitos de Software</vt:lpstr>
      <vt:lpstr>Traducción de RU a RS</vt:lpstr>
      <vt:lpstr>Ejemplo de Traducción de RU a RS: Editor de Documentos</vt:lpstr>
      <vt:lpstr>Requisitos de Calidad Claves (para el Usuario):</vt:lpstr>
      <vt:lpstr>Matriz de Trazado: RU vs RS</vt:lpstr>
      <vt:lpstr>Documento de Requisitos de Software (ya explicado)</vt:lpstr>
      <vt:lpstr>En nuestro caso…</vt:lpstr>
      <vt:lpstr>Matriz de Trazado (es lo ya visto)</vt:lpstr>
      <vt:lpstr>Tipos de Requisitos de Software</vt:lpstr>
      <vt:lpstr>Clasificación de Req. de Software</vt:lpstr>
      <vt:lpstr>Clasificación de Req. de Software</vt:lpstr>
      <vt:lpstr>Clasificación de Req. de Software</vt:lpstr>
      <vt:lpstr>Clasificación de Req. de Software</vt:lpstr>
      <vt:lpstr>Clasificación de Req. de Software</vt:lpstr>
      <vt:lpstr>Protocolo de Revisión  (en este caso, de los Requisitos)</vt:lpstr>
      <vt:lpstr>IMPORTANTE: Revisión  del Documento de Requisitos</vt:lpstr>
      <vt:lpstr>IMPORTANTE</vt:lpstr>
      <vt:lpstr>IMPORTANTE</vt:lpstr>
      <vt:lpstr>IMPORTANTE</vt:lpstr>
      <vt:lpstr>Ítems para Discusión</vt:lpstr>
      <vt:lpstr>Ítems para Discusión….</vt:lpstr>
      <vt:lpstr>Ítems para Discusión...</vt:lpstr>
    </vt:vector>
  </TitlesOfParts>
  <Company>PUC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Ingeniería de Software</dc:title>
  <dc:creator>Sergio Ochoa</dc:creator>
  <cp:lastModifiedBy>S.Ochoa</cp:lastModifiedBy>
  <cp:revision>427</cp:revision>
  <dcterms:created xsi:type="dcterms:W3CDTF">2000-04-11T13:26:24Z</dcterms:created>
  <dcterms:modified xsi:type="dcterms:W3CDTF">2024-09-10T11:02:19Z</dcterms:modified>
</cp:coreProperties>
</file>