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7" r:id="rId2"/>
    <p:sldId id="258" r:id="rId3"/>
    <p:sldId id="341" r:id="rId4"/>
    <p:sldId id="342" r:id="rId5"/>
    <p:sldId id="343" r:id="rId6"/>
    <p:sldId id="371" r:id="rId7"/>
    <p:sldId id="344" r:id="rId8"/>
    <p:sldId id="339" r:id="rId9"/>
    <p:sldId id="345" r:id="rId10"/>
    <p:sldId id="355" r:id="rId11"/>
    <p:sldId id="349" r:id="rId12"/>
    <p:sldId id="358" r:id="rId13"/>
    <p:sldId id="359" r:id="rId14"/>
    <p:sldId id="317" r:id="rId15"/>
    <p:sldId id="321" r:id="rId16"/>
    <p:sldId id="322" r:id="rId17"/>
    <p:sldId id="362" r:id="rId18"/>
    <p:sldId id="351" r:id="rId19"/>
    <p:sldId id="352" r:id="rId20"/>
    <p:sldId id="353" r:id="rId21"/>
    <p:sldId id="356" r:id="rId22"/>
    <p:sldId id="357" r:id="rId23"/>
    <p:sldId id="369" r:id="rId24"/>
    <p:sldId id="364" r:id="rId25"/>
    <p:sldId id="365" r:id="rId26"/>
    <p:sldId id="366" r:id="rId27"/>
    <p:sldId id="363" r:id="rId28"/>
    <p:sldId id="370" r:id="rId29"/>
    <p:sldId id="367" r:id="rId30"/>
    <p:sldId id="368" r:id="rId31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E6E6E6"/>
    <a:srgbClr val="F2F2F2"/>
    <a:srgbClr val="1A1604"/>
    <a:srgbClr val="C519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5216" autoAdjust="0"/>
    <p:restoredTop sz="93883" autoAdjust="0"/>
  </p:normalViewPr>
  <p:slideViewPr>
    <p:cSldViewPr>
      <p:cViewPr varScale="1">
        <p:scale>
          <a:sx n="60" d="100"/>
          <a:sy n="60" d="100"/>
        </p:scale>
        <p:origin x="300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3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F999C0A-5D61-4CC3-AD5F-31CF6061B20B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16706E-FB56-4BA8-BB31-760E9BEF4B23}" type="slidenum">
              <a:rPr lang="es-CL" altLang="es-CL" smtClean="0"/>
              <a:pPr>
                <a:spcBef>
                  <a:spcPct val="0"/>
                </a:spcBef>
              </a:pPr>
              <a:t>1</a:t>
            </a:fld>
            <a:endParaRPr lang="es-CL" altLang="es-CL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16706E-FB56-4BA8-BB31-760E9BEF4B23}" type="slidenum">
              <a:rPr lang="es-CL" altLang="es-CL" smtClean="0"/>
              <a:pPr>
                <a:spcBef>
                  <a:spcPct val="0"/>
                </a:spcBef>
              </a:pPr>
              <a:t>17</a:t>
            </a:fld>
            <a:endParaRPr lang="es-CL" altLang="es-CL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24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04B453-9B58-40D9-AA69-28CD6CE2B0F8}" type="slidenum">
              <a:rPr lang="es-CL" altLang="es-CL" smtClean="0"/>
              <a:pPr>
                <a:spcBef>
                  <a:spcPct val="0"/>
                </a:spcBef>
              </a:pPr>
              <a:t>18</a:t>
            </a:fld>
            <a:endParaRPr lang="es-CL" altLang="es-CL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273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793BAF-5C57-4A82-8BEF-6B2C7414C799}" type="slidenum">
              <a:rPr lang="es-CL" altLang="es-CL" smtClean="0"/>
              <a:pPr>
                <a:spcBef>
                  <a:spcPct val="0"/>
                </a:spcBef>
              </a:pPr>
              <a:t>19</a:t>
            </a:fld>
            <a:endParaRPr lang="es-CL" altLang="es-CL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0119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3CCC4C-1061-4E1B-B466-23B43865AD37}" type="slidenum">
              <a:rPr lang="es-CL" altLang="es-CL" smtClean="0"/>
              <a:pPr>
                <a:spcBef>
                  <a:spcPct val="0"/>
                </a:spcBef>
              </a:pPr>
              <a:t>20</a:t>
            </a:fld>
            <a:endParaRPr lang="es-CL" altLang="es-CL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232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C8DD49-C677-4455-AB19-FBEC5A87468C}" type="slidenum">
              <a:rPr lang="es-CL" altLang="es-CL" smtClean="0"/>
              <a:pPr>
                <a:spcBef>
                  <a:spcPct val="0"/>
                </a:spcBef>
              </a:pPr>
              <a:t>21</a:t>
            </a:fld>
            <a:endParaRPr lang="es-CL" altLang="es-CL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1527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B2CCE6-3FD7-4CB6-B02D-6FF8824E7722}" type="slidenum">
              <a:rPr lang="es-CL" altLang="es-CL" smtClean="0"/>
              <a:pPr>
                <a:spcBef>
                  <a:spcPct val="0"/>
                </a:spcBef>
              </a:pPr>
              <a:t>22</a:t>
            </a:fld>
            <a:endParaRPr lang="es-CL" altLang="es-CL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356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16706E-FB56-4BA8-BB31-760E9BEF4B23}" type="slidenum">
              <a:rPr lang="es-CL" altLang="es-CL" smtClean="0"/>
              <a:pPr>
                <a:spcBef>
                  <a:spcPct val="0"/>
                </a:spcBef>
              </a:pPr>
              <a:t>23</a:t>
            </a:fld>
            <a:endParaRPr lang="es-CL" altLang="es-CL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1346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16706E-FB56-4BA8-BB31-760E9BEF4B23}" type="slidenum">
              <a:rPr lang="es-CL" altLang="es-CL" smtClean="0"/>
              <a:pPr>
                <a:spcBef>
                  <a:spcPct val="0"/>
                </a:spcBef>
              </a:pPr>
              <a:t>28</a:t>
            </a:fld>
            <a:endParaRPr lang="es-CL" altLang="es-CL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266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49837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959" tIns="46480" rIns="92959" bIns="46480" anchor="ctr"/>
          <a:lstStyle/>
          <a:p>
            <a:endParaRPr lang="es-CL" altLang="es-C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802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853AF1-43E9-4FBE-9B3A-D332FD520BB2}" type="slidenum">
              <a:rPr lang="es-CL" altLang="es-CL" smtClean="0"/>
              <a:pPr>
                <a:spcBef>
                  <a:spcPct val="0"/>
                </a:spcBef>
              </a:pPr>
              <a:t>2</a:t>
            </a:fld>
            <a:endParaRPr lang="es-CL" altLang="es-CL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3513" y="4162425"/>
            <a:ext cx="6826250" cy="4640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51" tIns="46986" rIns="95651" bIns="46986"/>
          <a:lstStyle/>
          <a:p>
            <a:endParaRPr lang="es-CL" altLang="es-CL" smtClean="0">
              <a:cs typeface="Arial" panose="020B0604020202020204" pitchFamily="34" charset="0"/>
            </a:endParaRPr>
          </a:p>
        </p:txBody>
      </p:sp>
      <p:sp>
        <p:nvSpPr>
          <p:cNvPr id="614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3268663" y="1528763"/>
            <a:ext cx="9791701" cy="7343775"/>
          </a:xfrm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99FEE1-0876-4C43-A783-B5CC12DC70BB}" type="slidenum">
              <a:rPr lang="es-CL" altLang="es-CL" smtClean="0"/>
              <a:pPr>
                <a:spcBef>
                  <a:spcPct val="0"/>
                </a:spcBef>
              </a:pPr>
              <a:t>4</a:t>
            </a:fld>
            <a:endParaRPr lang="es-CL" altLang="es-CL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007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99FEE1-0876-4C43-A783-B5CC12DC70BB}" type="slidenum">
              <a:rPr lang="es-CL" altLang="es-CL" smtClean="0"/>
              <a:pPr>
                <a:spcBef>
                  <a:spcPct val="0"/>
                </a:spcBef>
              </a:pPr>
              <a:t>5</a:t>
            </a:fld>
            <a:endParaRPr lang="es-CL" altLang="es-CL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598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97313" y="8831263"/>
            <a:ext cx="2982912" cy="463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316" tIns="43658" rIns="87316" bIns="43658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08025" indent="-2714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90613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527175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96373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42093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87813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33533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79253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2A656D-2B36-4300-8E5C-5E054741136F}" type="slidenum">
              <a:rPr lang="en-US" altLang="es-CL" sz="1100" smtClean="0"/>
              <a:pPr>
                <a:spcBef>
                  <a:spcPct val="0"/>
                </a:spcBef>
              </a:pPr>
              <a:t>8</a:t>
            </a:fld>
            <a:endParaRPr lang="en-US" altLang="es-CL" sz="1100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L" altLang="es-CL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C26907-2457-4994-BBF2-35A9E38E7842}" type="slidenum">
              <a:rPr lang="es-CL" altLang="es-CL" smtClean="0"/>
              <a:pPr>
                <a:spcBef>
                  <a:spcPct val="0"/>
                </a:spcBef>
              </a:pPr>
              <a:t>9</a:t>
            </a:fld>
            <a:endParaRPr lang="es-CL" altLang="es-CL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585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4C2E5A-D219-4489-85C5-E70945E688BF}" type="slidenum">
              <a:rPr lang="es-CL" altLang="es-CL" smtClean="0"/>
              <a:pPr>
                <a:spcBef>
                  <a:spcPct val="0"/>
                </a:spcBef>
              </a:pPr>
              <a:t>14</a:t>
            </a:fld>
            <a:endParaRPr lang="es-CL" altLang="es-CL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75CF2F-A574-42C9-8956-11E7BFAAB515}" type="slidenum">
              <a:rPr lang="es-CL" altLang="es-CL" smtClean="0"/>
              <a:pPr>
                <a:spcBef>
                  <a:spcPct val="0"/>
                </a:spcBef>
              </a:pPr>
              <a:t>15</a:t>
            </a:fld>
            <a:endParaRPr lang="es-CL" altLang="es-CL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E960E1-F8FD-46C2-BB7D-486383276B68}" type="slidenum">
              <a:rPr lang="es-CL" altLang="es-CL" smtClean="0"/>
              <a:pPr>
                <a:spcBef>
                  <a:spcPct val="0"/>
                </a:spcBef>
              </a:pPr>
              <a:t>16</a:t>
            </a:fld>
            <a:endParaRPr lang="es-CL" altLang="es-CL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70AAEE68-FAE4-4BDD-ABFA-44D1F1BBE374}" type="slidenum">
              <a:rPr lang="es-ES" altLang="es-CL" smtClean="0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6484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AEE68-FAE4-4BDD-ABFA-44D1F1BBE374}" type="slidenum">
              <a:rPr lang="es-ES" altLang="es-CL" smtClean="0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47499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AEE68-FAE4-4BDD-ABFA-44D1F1BBE374}" type="slidenum">
              <a:rPr lang="es-ES" altLang="es-CL" smtClean="0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704540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es-C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85B7F-7931-4AB6-9A7D-F3F5F3FD42BD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515132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1430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1430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C83B6-2D79-43BF-83F2-17CCE562D644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49747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AEE68-FAE4-4BDD-ABFA-44D1F1BBE374}" type="slidenum">
              <a:rPr lang="es-ES" altLang="es-CL" smtClean="0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60106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AEE68-FAE4-4BDD-ABFA-44D1F1BBE374}" type="slidenum">
              <a:rPr lang="es-ES" altLang="es-CL" smtClean="0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67609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AEE68-FAE4-4BDD-ABFA-44D1F1BBE374}" type="slidenum">
              <a:rPr lang="es-ES" altLang="es-CL" smtClean="0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36034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AEE68-FAE4-4BDD-ABFA-44D1F1BBE374}" type="slidenum">
              <a:rPr lang="es-ES" altLang="es-CL" smtClean="0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04947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AEE68-FAE4-4BDD-ABFA-44D1F1BBE374}" type="slidenum">
              <a:rPr lang="es-ES" altLang="es-CL" smtClean="0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88813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AEE68-FAE4-4BDD-ABFA-44D1F1BBE374}" type="slidenum">
              <a:rPr lang="es-ES" altLang="es-CL" smtClean="0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89163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70AAEE68-FAE4-4BDD-ABFA-44D1F1BBE374}" type="slidenum">
              <a:rPr lang="es-ES" altLang="es-CL" smtClean="0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03183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70AAEE68-FAE4-4BDD-ABFA-44D1F1BBE374}" type="slidenum">
              <a:rPr lang="es-ES" altLang="es-CL" smtClean="0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820615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70AAEE68-FAE4-4BDD-ABFA-44D1F1BBE374}" type="slidenum">
              <a:rPr lang="es-ES" altLang="es-CL" smtClean="0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81977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6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6 Título"/>
          <p:cNvSpPr>
            <a:spLocks noGrp="1"/>
          </p:cNvSpPr>
          <p:nvPr>
            <p:ph type="ctrTitle"/>
          </p:nvPr>
        </p:nvSpPr>
        <p:spPr>
          <a:xfrm>
            <a:off x="395536" y="1849401"/>
            <a:ext cx="8434759" cy="2626717"/>
          </a:xfrm>
        </p:spPr>
        <p:txBody>
          <a:bodyPr/>
          <a:lstStyle/>
          <a:p>
            <a:pPr algn="ctr"/>
            <a:r>
              <a:rPr lang="es-ES" altLang="es-CL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Definición de Requisitos de Software</a:t>
            </a:r>
            <a:endParaRPr lang="es-CL" altLang="es-CL" dirty="0" smtClean="0"/>
          </a:p>
        </p:txBody>
      </p:sp>
      <p:sp>
        <p:nvSpPr>
          <p:cNvPr id="307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BBD7C6-FE3A-4C72-96C2-C2B7031D9890}" type="slidenum">
              <a:rPr lang="es-ES" altLang="es-CL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s-ES" altLang="es-CL" sz="1400" smtClean="0"/>
          </a:p>
        </p:txBody>
      </p:sp>
      <p:sp>
        <p:nvSpPr>
          <p:cNvPr id="3075" name="Rectangle 1028"/>
          <p:cNvSpPr>
            <a:spLocks noChangeArrowheads="1"/>
          </p:cNvSpPr>
          <p:nvPr/>
        </p:nvSpPr>
        <p:spPr bwMode="auto">
          <a:xfrm>
            <a:off x="678656" y="5589240"/>
            <a:ext cx="77866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s-MX" altLang="es-C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Sergio Ochoa D</a:t>
            </a:r>
            <a:r>
              <a:rPr lang="es-MX" altLang="es-C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s-MX" altLang="es-CL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Rectangle 1030"/>
          <p:cNvSpPr>
            <a:spLocks noChangeArrowheads="1"/>
          </p:cNvSpPr>
          <p:nvPr/>
        </p:nvSpPr>
        <p:spPr bwMode="auto">
          <a:xfrm>
            <a:off x="0" y="3954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2919" y="116632"/>
            <a:ext cx="8079581" cy="1224136"/>
          </a:xfrm>
        </p:spPr>
        <p:txBody>
          <a:bodyPr/>
          <a:lstStyle/>
          <a:p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Traducción de RU a 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7206" y="1628800"/>
            <a:ext cx="8313266" cy="5229200"/>
          </a:xfrm>
        </p:spPr>
        <p:txBody>
          <a:bodyPr>
            <a:normAutofit/>
          </a:bodyPr>
          <a:lstStyle/>
          <a:p>
            <a:pPr marL="287338" indent="-287338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C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RUs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 están en el Tablero de alcance de producto…</a:t>
            </a:r>
          </a:p>
          <a:p>
            <a:pPr marL="287338" indent="-287338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Tomar cada RU, y descomponerlo en requisitos de software (RS) atómicos, no ambiguos, y que el equipo sea capaz de abordar.</a:t>
            </a:r>
          </a:p>
          <a:p>
            <a:pPr marL="287338" indent="-287338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Validar la propuesta de traducción de RU a RS, con el cliente… al menos aquellos </a:t>
            </a:r>
            <a:r>
              <a:rPr lang="es-C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RUs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 donde el cliente pueda dar una opinión válida.</a:t>
            </a:r>
          </a:p>
          <a:p>
            <a:pPr marL="287338" indent="-287338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representar la idea de 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solución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y validarla con el 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cliente,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se deben </a:t>
            </a:r>
            <a:r>
              <a:rPr lang="es-CL" u="sng" dirty="0">
                <a:latin typeface="Arial" panose="020B0604020202020204" pitchFamily="34" charset="0"/>
                <a:cs typeface="Arial" panose="020B0604020202020204" pitchFamily="34" charset="0"/>
              </a:rPr>
              <a:t>usar “PROTOTIPOS</a:t>
            </a:r>
            <a:r>
              <a:rPr lang="es-CL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” o “</a:t>
            </a:r>
            <a:r>
              <a:rPr lang="es-CL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MOCKUPS</a:t>
            </a:r>
            <a:r>
              <a:rPr lang="es-CL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88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6050" y="243692"/>
            <a:ext cx="8079581" cy="1028700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Ejemplo de Traducción de RU a RS: Editor de Documentos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220" y="1760220"/>
            <a:ext cx="5151251" cy="424053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014141" y="2998053"/>
            <a:ext cx="2572933" cy="1338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 err="1"/>
              <a:t>Atributo</a:t>
            </a:r>
            <a:r>
              <a:rPr lang="en-US" sz="1350" b="1" dirty="0"/>
              <a:t> de </a:t>
            </a:r>
            <a:r>
              <a:rPr lang="en-US" sz="1350" b="1" dirty="0" err="1"/>
              <a:t>calidad</a:t>
            </a:r>
            <a:r>
              <a:rPr lang="en-US" sz="1350" b="1" dirty="0"/>
              <a:t>:</a:t>
            </a:r>
            <a:endParaRPr lang="en-US" sz="1350" dirty="0"/>
          </a:p>
          <a:p>
            <a:r>
              <a:rPr lang="es-ES" sz="1350" dirty="0"/>
              <a:t>La palabra “</a:t>
            </a:r>
            <a:r>
              <a:rPr lang="es-ES" sz="1350" i="1" dirty="0"/>
              <a:t>eficientemente</a:t>
            </a:r>
            <a:r>
              <a:rPr lang="es-ES" sz="1350" dirty="0"/>
              <a:t>” en el requisito de usuario </a:t>
            </a:r>
            <a:r>
              <a:rPr lang="es-ES" sz="1350" dirty="0" smtClean="0"/>
              <a:t>establece un </a:t>
            </a:r>
            <a:r>
              <a:rPr lang="es-ES" sz="1350" dirty="0"/>
              <a:t>atributo de calidad </a:t>
            </a:r>
            <a:r>
              <a:rPr lang="es-ES" sz="1350" dirty="0" smtClean="0"/>
              <a:t>(o </a:t>
            </a:r>
            <a:r>
              <a:rPr lang="es-ES" sz="1350" dirty="0" err="1"/>
              <a:t>r</a:t>
            </a:r>
            <a:r>
              <a:rPr lang="es-ES" sz="1350" dirty="0" err="1" smtClean="0"/>
              <a:t>eq</a:t>
            </a:r>
            <a:r>
              <a:rPr lang="es-ES" sz="1350" dirty="0" smtClean="0"/>
              <a:t>. de calidad) que debe cumplir el </a:t>
            </a:r>
            <a:r>
              <a:rPr lang="es-ES" sz="1350" dirty="0"/>
              <a:t>corrector ortográfico.</a:t>
            </a:r>
            <a:endParaRPr lang="en-US" sz="1350" dirty="0"/>
          </a:p>
        </p:txBody>
      </p:sp>
      <p:sp>
        <p:nvSpPr>
          <p:cNvPr id="6" name="CuadroTexto 5"/>
          <p:cNvSpPr txBox="1"/>
          <p:nvPr/>
        </p:nvSpPr>
        <p:spPr>
          <a:xfrm>
            <a:off x="473754" y="1891308"/>
            <a:ext cx="2572933" cy="113107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 err="1"/>
              <a:t>Requisito</a:t>
            </a:r>
            <a:r>
              <a:rPr lang="en-US" sz="1350" b="1" dirty="0"/>
              <a:t> de </a:t>
            </a:r>
            <a:r>
              <a:rPr lang="en-US" sz="1350" b="1" dirty="0" err="1"/>
              <a:t>Usuario</a:t>
            </a:r>
            <a:r>
              <a:rPr lang="en-US" sz="1350" b="1" dirty="0"/>
              <a:t>:</a:t>
            </a:r>
            <a:endParaRPr lang="en-US" sz="1350" dirty="0"/>
          </a:p>
          <a:p>
            <a:r>
              <a:rPr lang="es-ES" sz="1350" dirty="0"/>
              <a:t>RU1: El </a:t>
            </a:r>
            <a:r>
              <a:rPr lang="es-ES" sz="1350" dirty="0" smtClean="0"/>
              <a:t>sistema permitirá </a:t>
            </a:r>
            <a:r>
              <a:rPr lang="es-ES" sz="1350" dirty="0"/>
              <a:t>a los usuarios corregir eficientemente los errores de ortografía en un documento.</a:t>
            </a:r>
            <a:endParaRPr lang="en-US" sz="1350" dirty="0"/>
          </a:p>
        </p:txBody>
      </p:sp>
      <p:sp>
        <p:nvSpPr>
          <p:cNvPr id="7" name="CuadroTexto 6"/>
          <p:cNvSpPr txBox="1"/>
          <p:nvPr/>
        </p:nvSpPr>
        <p:spPr>
          <a:xfrm>
            <a:off x="451682" y="3466683"/>
            <a:ext cx="2572933" cy="1962076"/>
          </a:xfrm>
          <a:prstGeom prst="rect">
            <a:avLst/>
          </a:prstGeom>
          <a:solidFill>
            <a:srgbClr val="FFEBA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 err="1" smtClean="0"/>
              <a:t>Requisitos</a:t>
            </a:r>
            <a:r>
              <a:rPr lang="en-US" sz="1350" b="1" dirty="0" smtClean="0"/>
              <a:t> </a:t>
            </a:r>
            <a:r>
              <a:rPr lang="en-US" sz="1350" b="1" dirty="0"/>
              <a:t>de Software:</a:t>
            </a:r>
            <a:endParaRPr lang="en-US" sz="1350" dirty="0"/>
          </a:p>
          <a:p>
            <a:r>
              <a:rPr lang="es-ES" sz="1350" i="1" dirty="0" smtClean="0"/>
              <a:t>RS1</a:t>
            </a:r>
            <a:r>
              <a:rPr lang="es-ES" sz="1350" i="1" dirty="0"/>
              <a:t>: </a:t>
            </a:r>
            <a:r>
              <a:rPr lang="es-ES" sz="1350" dirty="0"/>
              <a:t>Encontrar y resaltar una palabra mal escrita.</a:t>
            </a:r>
          </a:p>
          <a:p>
            <a:r>
              <a:rPr lang="es-ES" sz="1350" i="1" dirty="0" smtClean="0"/>
              <a:t>RS2: </a:t>
            </a:r>
            <a:r>
              <a:rPr lang="es-ES" sz="1350" dirty="0" smtClean="0"/>
              <a:t>Mostrar </a:t>
            </a:r>
            <a:r>
              <a:rPr lang="es-ES" sz="1350" dirty="0"/>
              <a:t>un </a:t>
            </a:r>
            <a:r>
              <a:rPr lang="es-ES" sz="1350" dirty="0" smtClean="0"/>
              <a:t>cuadro </a:t>
            </a:r>
            <a:r>
              <a:rPr lang="es-ES" sz="1350" dirty="0"/>
              <a:t>de </a:t>
            </a:r>
            <a:r>
              <a:rPr lang="es-ES" sz="1350" dirty="0" smtClean="0"/>
              <a:t>diálogo </a:t>
            </a:r>
            <a:r>
              <a:rPr lang="es-ES" sz="1350" dirty="0"/>
              <a:t>con palabras que podrían usarse como </a:t>
            </a:r>
            <a:r>
              <a:rPr lang="es-ES" sz="1350" dirty="0" smtClean="0"/>
              <a:t>reemplazo</a:t>
            </a:r>
            <a:r>
              <a:rPr lang="es-ES" sz="1350" dirty="0"/>
              <a:t>.</a:t>
            </a:r>
          </a:p>
          <a:p>
            <a:r>
              <a:rPr lang="es-ES" sz="1350" i="1" dirty="0" smtClean="0"/>
              <a:t>RS3: </a:t>
            </a:r>
            <a:r>
              <a:rPr lang="es-ES" sz="1350" dirty="0" smtClean="0"/>
              <a:t>Reemplazar </a:t>
            </a:r>
            <a:r>
              <a:rPr lang="es-ES" sz="1350" dirty="0"/>
              <a:t>todas las ocurrencias de la palabra mal escrita, con la palabra correcta.</a:t>
            </a:r>
            <a:endParaRPr lang="en-US" sz="1350" dirty="0"/>
          </a:p>
        </p:txBody>
      </p:sp>
      <p:sp>
        <p:nvSpPr>
          <p:cNvPr id="8" name="CuadroTexto 7"/>
          <p:cNvSpPr txBox="1"/>
          <p:nvPr/>
        </p:nvSpPr>
        <p:spPr>
          <a:xfrm>
            <a:off x="539553" y="6150114"/>
            <a:ext cx="835292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chemeClr val="accent1">
                    <a:lumMod val="75000"/>
                  </a:schemeClr>
                </a:solidFill>
              </a:rPr>
              <a:t>IMPORTANTE: Hay que </a:t>
            </a:r>
            <a:r>
              <a:rPr lang="es-CL" sz="2000" b="1" u="sng" dirty="0" smtClean="0">
                <a:solidFill>
                  <a:schemeClr val="accent1">
                    <a:lumMod val="75000"/>
                  </a:schemeClr>
                </a:solidFill>
              </a:rPr>
              <a:t>validar con el cliente</a:t>
            </a:r>
            <a:r>
              <a:rPr lang="es-CL" sz="2000" b="1" dirty="0" smtClean="0">
                <a:solidFill>
                  <a:schemeClr val="accent1">
                    <a:lumMod val="75000"/>
                  </a:schemeClr>
                </a:solidFill>
              </a:rPr>
              <a:t> si la derivación del RU es apropiada… por ejemplo, </a:t>
            </a:r>
            <a:r>
              <a:rPr lang="es-CL" sz="2000" b="1" dirty="0" err="1" smtClean="0">
                <a:solidFill>
                  <a:schemeClr val="accent1">
                    <a:lumMod val="75000"/>
                  </a:schemeClr>
                </a:solidFill>
              </a:rPr>
              <a:t>prototipándola</a:t>
            </a:r>
            <a:r>
              <a:rPr lang="es-CL" sz="20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5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525352" cy="1243649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Requisitos de Calidad Claves </a:t>
            </a:r>
            <a:r>
              <a:rPr lang="es-CL" sz="3300" dirty="0">
                <a:latin typeface="Arial" panose="020B0604020202020204" pitchFamily="34" charset="0"/>
                <a:cs typeface="Arial" panose="020B0604020202020204" pitchFamily="34" charset="0"/>
              </a:rPr>
              <a:t>(para el Usuario)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5317" y="5506648"/>
            <a:ext cx="8671789" cy="402662"/>
          </a:xfrm>
        </p:spPr>
        <p:txBody>
          <a:bodyPr>
            <a:noAutofit/>
          </a:bodyPr>
          <a:lstStyle/>
          <a:p>
            <a:pPr algn="ctr"/>
            <a:r>
              <a:rPr lang="es-CL" sz="2700" dirty="0">
                <a:latin typeface="Arial" panose="020B0604020202020204" pitchFamily="34" charset="0"/>
                <a:cs typeface="Arial" panose="020B0604020202020204" pitchFamily="34" charset="0"/>
              </a:rPr>
              <a:t>Si no logramos </a:t>
            </a:r>
            <a:r>
              <a:rPr lang="es-CL" sz="2700" b="1" dirty="0">
                <a:latin typeface="Arial" panose="020B0604020202020204" pitchFamily="34" charset="0"/>
                <a:cs typeface="Arial" panose="020B0604020202020204" pitchFamily="34" charset="0"/>
              </a:rPr>
              <a:t>usabilidad</a:t>
            </a:r>
            <a:r>
              <a:rPr lang="es-CL" sz="27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CL" sz="2700" b="1" dirty="0">
                <a:latin typeface="Arial" panose="020B0604020202020204" pitchFamily="34" charset="0"/>
                <a:cs typeface="Arial" panose="020B0604020202020204" pitchFamily="34" charset="0"/>
              </a:rPr>
              <a:t>utilidad</a:t>
            </a:r>
            <a:r>
              <a:rPr lang="es-CL" sz="2700" dirty="0">
                <a:latin typeface="Arial" panose="020B0604020202020204" pitchFamily="34" charset="0"/>
                <a:cs typeface="Arial" panose="020B0604020202020204" pitchFamily="34" charset="0"/>
              </a:rPr>
              <a:t>, estamos en problemas…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5032" y="2298639"/>
            <a:ext cx="4307681" cy="295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84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5064" y="294583"/>
            <a:ext cx="8079581" cy="1120140"/>
          </a:xfrm>
        </p:spPr>
        <p:txBody>
          <a:bodyPr>
            <a:normAutofit/>
          </a:bodyPr>
          <a:lstStyle/>
          <a:p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Matriz de Trazado: RU vs 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21" y="1897380"/>
            <a:ext cx="7626669" cy="3975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ector recto 3"/>
          <p:cNvCxnSpPr/>
          <p:nvPr/>
        </p:nvCxnSpPr>
        <p:spPr>
          <a:xfrm>
            <a:off x="1335232" y="5413664"/>
            <a:ext cx="7159337" cy="51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 flipV="1">
            <a:off x="4670714" y="2374323"/>
            <a:ext cx="10391" cy="355888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57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93890" y="431824"/>
            <a:ext cx="8241863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CL" altLang="es-C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Documento de Requisitos </a:t>
            </a:r>
            <a:r>
              <a:rPr lang="es-CL" altLang="es-CL" sz="4000" dirty="0">
                <a:latin typeface="Arial" panose="020B0604020202020204" pitchFamily="34" charset="0"/>
                <a:cs typeface="Arial" panose="020B0604020202020204" pitchFamily="34" charset="0"/>
              </a:rPr>
              <a:t>de Software </a:t>
            </a:r>
            <a:r>
              <a:rPr lang="es-CL" altLang="es-CL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(ya explicado)</a:t>
            </a:r>
            <a:endParaRPr lang="es-CL" altLang="es-CL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936105" y="1646261"/>
            <a:ext cx="7711008" cy="5085787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s-CL" altLang="es-CL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Introducción 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s-CL" altLang="es-C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CL" altLang="es-C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None/>
            </a:pPr>
            <a:r>
              <a:rPr lang="es-CL" altLang="es-CL" sz="2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Descripción General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s-CL" altLang="es-C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lvl="1" indent="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None/>
              <a:defRPr/>
            </a:pPr>
            <a:r>
              <a:rPr lang="es-CL" altLang="es-CL" sz="2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Requisitos del Sistema</a:t>
            </a:r>
          </a:p>
          <a:p>
            <a:pPr marL="547688" lvl="2" indent="-207963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es-CL" altLang="es-CL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 Requisitos de </a:t>
            </a:r>
            <a:r>
              <a:rPr lang="es-CL" altLang="es-CL" sz="2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Usuario</a:t>
            </a:r>
          </a:p>
          <a:p>
            <a:pPr marL="547688" lvl="2" indent="-207963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es-CL" altLang="es-C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 </a:t>
            </a:r>
            <a:r>
              <a:rPr lang="es-CL" altLang="es-C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</a:t>
            </a:r>
            <a:r>
              <a:rPr lang="es-CL" altLang="es-C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</a:t>
            </a:r>
            <a:endParaRPr lang="es-CL" altLang="es-CL" b="1" dirty="0">
              <a:solidFill>
                <a:schemeClr val="tx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es-CL" altLang="es-C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CL" altLang="es-CL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Matriz de Trazado</a:t>
            </a:r>
            <a:endParaRPr lang="es-CL" altLang="es-CL" b="1" i="1" dirty="0">
              <a:solidFill>
                <a:schemeClr val="tx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endParaRPr lang="es-CL" altLang="es-CL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842E86-A520-455E-8FF7-5CA1F4DF68B1}" type="slidenum">
              <a:rPr lang="es-ES" altLang="es-CL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s-ES" altLang="es-CL" sz="1400" smtClean="0"/>
          </a:p>
        </p:txBody>
      </p:sp>
      <p:pic>
        <p:nvPicPr>
          <p:cNvPr id="14336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031836"/>
            <a:ext cx="1014412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80207" y="95439"/>
            <a:ext cx="8079581" cy="1190436"/>
          </a:xfrm>
        </p:spPr>
        <p:txBody>
          <a:bodyPr/>
          <a:lstStyle/>
          <a:p>
            <a:pPr eaLnBrk="1" hangingPunct="1"/>
            <a:r>
              <a:rPr lang="es-CL" alt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En nuestro caso…</a:t>
            </a:r>
          </a:p>
        </p:txBody>
      </p:sp>
      <p:sp>
        <p:nvSpPr>
          <p:cNvPr id="1515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80207" y="1381315"/>
            <a:ext cx="8079581" cy="5360798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CL" altLang="es-CL" sz="2000" b="1" i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 Requisitos de Software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s-CL" sz="1600" i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Funcionales</a:t>
            </a:r>
            <a:endParaRPr lang="en-US" altLang="es-CL" sz="1600" i="1" dirty="0" smtClean="0">
              <a:solidFill>
                <a:schemeClr val="tx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altLang="es-CL" sz="1600" i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Interfaz</a:t>
            </a:r>
            <a:endParaRPr lang="en-US" altLang="es-CL" sz="1600" i="1" dirty="0" smtClean="0">
              <a:solidFill>
                <a:schemeClr val="tx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altLang="es-CL" sz="1600" i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Operacionales</a:t>
            </a:r>
            <a:endParaRPr lang="en-US" altLang="es-CL" sz="1600" i="1" dirty="0" smtClean="0">
              <a:solidFill>
                <a:schemeClr val="tx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altLang="es-CL" sz="1600" i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r>
              <a:rPr lang="en-US" altLang="es-CL" sz="1600" i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s-CL" sz="1600" i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Ambiente</a:t>
            </a:r>
            <a:r>
              <a:rPr lang="en-US" altLang="es-CL" sz="1600" i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CL" sz="1600" i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Operacional</a:t>
            </a:r>
            <a:r>
              <a:rPr lang="en-US" altLang="es-CL" sz="1600" i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s-CL" sz="1600" i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Usabilidad</a:t>
            </a:r>
            <a:endParaRPr lang="en-US" altLang="es-CL" sz="1600" i="1" dirty="0" smtClean="0">
              <a:solidFill>
                <a:schemeClr val="tx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altLang="es-CL" sz="1600" i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Mantenibilidad</a:t>
            </a:r>
            <a:endParaRPr lang="en-US" altLang="es-CL" sz="1600" i="1" dirty="0" smtClean="0">
              <a:solidFill>
                <a:schemeClr val="tx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altLang="es-CL" sz="1600" i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Portabilidad</a:t>
            </a:r>
            <a:endParaRPr lang="en-US" altLang="es-CL" sz="1600" i="1" dirty="0" smtClean="0">
              <a:solidFill>
                <a:schemeClr val="tx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altLang="es-CL" sz="1600" i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Confiabilidad</a:t>
            </a:r>
            <a:endParaRPr lang="en-US" altLang="es-CL" sz="1600" i="1" dirty="0" smtClean="0">
              <a:solidFill>
                <a:schemeClr val="tx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altLang="es-CL" sz="1600" i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Interoperabilidad</a:t>
            </a:r>
            <a:endParaRPr lang="en-US" altLang="es-CL" sz="1600" i="1" dirty="0" smtClean="0">
              <a:solidFill>
                <a:schemeClr val="tx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altLang="es-CL" sz="1600" i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Rendimiento</a:t>
            </a:r>
            <a:endParaRPr lang="en-US" altLang="es-CL" sz="1600" i="1" dirty="0" smtClean="0">
              <a:solidFill>
                <a:schemeClr val="tx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altLang="es-CL" sz="1600" i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Documentación</a:t>
            </a:r>
            <a:endParaRPr lang="en-US" altLang="es-CL" sz="1600" i="1" dirty="0" smtClean="0">
              <a:solidFill>
                <a:schemeClr val="tx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altLang="es-CL" sz="1600" i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Escalabilidad</a:t>
            </a:r>
            <a:endParaRPr lang="en-US" altLang="es-CL" sz="1600" i="1" dirty="0" smtClean="0">
              <a:solidFill>
                <a:schemeClr val="tx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</a:pPr>
            <a:endParaRPr lang="es-CL" altLang="es-CL" sz="1600" dirty="0" smtClean="0">
              <a:solidFill>
                <a:schemeClr val="tx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CL" altLang="es-CL" sz="2000" b="1" i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Matriz de trazabilidad</a:t>
            </a:r>
            <a:r>
              <a:rPr lang="es-CL" altLang="es-CL" sz="2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altLang="es-CL" sz="20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requisitos de usuarios vs requisitos de software</a:t>
            </a:r>
          </a:p>
        </p:txBody>
      </p:sp>
      <p:sp>
        <p:nvSpPr>
          <p:cNvPr id="15155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B1CDBC-034D-4A6C-B537-10B72EA92BA3}" type="slidenum">
              <a:rPr lang="es-ES" altLang="es-CL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s-ES" altLang="es-CL" sz="1400" smtClean="0"/>
          </a:p>
        </p:txBody>
      </p:sp>
      <p:pic>
        <p:nvPicPr>
          <p:cNvPr id="15155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300" y="0"/>
            <a:ext cx="9017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95346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s-C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Matriz</a:t>
            </a:r>
            <a:r>
              <a:rPr lang="en-US" alt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C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Trazado</a:t>
            </a:r>
            <a:r>
              <a:rPr lang="en-US" alt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C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s-CL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altLang="es-C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lo </a:t>
            </a:r>
            <a:r>
              <a:rPr lang="en-US" altLang="es-CL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es-C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CL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visto</a:t>
            </a:r>
            <a:r>
              <a:rPr lang="en-US" altLang="es-C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15360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5136"/>
            <a:ext cx="7889429" cy="4147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6 Título"/>
          <p:cNvSpPr>
            <a:spLocks noGrp="1"/>
          </p:cNvSpPr>
          <p:nvPr>
            <p:ph type="ctrTitle"/>
          </p:nvPr>
        </p:nvSpPr>
        <p:spPr>
          <a:xfrm>
            <a:off x="1439653" y="2156660"/>
            <a:ext cx="6326069" cy="2629760"/>
          </a:xfrm>
        </p:spPr>
        <p:txBody>
          <a:bodyPr/>
          <a:lstStyle/>
          <a:p>
            <a:pPr algn="ctr"/>
            <a:r>
              <a:rPr lang="es-ES" alt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Tipos de Requisitos de Software</a:t>
            </a:r>
            <a:endParaRPr lang="es-CL" altLang="es-CL" dirty="0" smtClean="0"/>
          </a:p>
        </p:txBody>
      </p:sp>
      <p:sp>
        <p:nvSpPr>
          <p:cNvPr id="307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BBD7C6-FE3A-4C72-96C2-C2B7031D9890}" type="slidenum">
              <a:rPr lang="es-ES" altLang="es-CL" sz="105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s-ES" altLang="es-CL" sz="1050"/>
          </a:p>
        </p:txBody>
      </p:sp>
      <p:sp>
        <p:nvSpPr>
          <p:cNvPr id="3076" name="Rectangle 1030"/>
          <p:cNvSpPr>
            <a:spLocks noChangeArrowheads="1"/>
          </p:cNvSpPr>
          <p:nvPr/>
        </p:nvSpPr>
        <p:spPr bwMode="auto">
          <a:xfrm>
            <a:off x="1143000" y="3823098"/>
            <a:ext cx="685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</p:spTree>
    <p:extLst>
      <p:ext uri="{BB962C8B-B14F-4D97-AF65-F5344CB8AC3E}">
        <p14:creationId xmlns:p14="http://schemas.microsoft.com/office/powerpoint/2010/main" val="194444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4C1EF6-5326-4B2E-9DCC-769B9D840905}" type="slidenum">
              <a:rPr lang="es-ES" altLang="es-CL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s-ES" altLang="es-CL" sz="140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10162" y="0"/>
            <a:ext cx="8733838" cy="990600"/>
          </a:xfrm>
        </p:spPr>
        <p:txBody>
          <a:bodyPr/>
          <a:lstStyle/>
          <a:p>
            <a:pPr eaLnBrk="1" hangingPunct="1"/>
            <a:r>
              <a:rPr lang="es-CL" altLang="es-CL" sz="4000" smtClean="0">
                <a:latin typeface="Arial" panose="020B0604020202020204" pitchFamily="34" charset="0"/>
                <a:cs typeface="Arial" panose="020B0604020202020204" pitchFamily="34" charset="0"/>
              </a:rPr>
              <a:t>Clasificación de Req. de Software</a:t>
            </a:r>
          </a:p>
        </p:txBody>
      </p:sp>
      <p:sp>
        <p:nvSpPr>
          <p:cNvPr id="2560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9553" y="1214438"/>
            <a:ext cx="8604448" cy="5643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ct val="30000"/>
              </a:spcAft>
            </a:pPr>
            <a:r>
              <a:rPr lang="es-CL" altLang="es-CL" sz="1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Funcionales.</a:t>
            </a:r>
            <a:r>
              <a:rPr lang="es-CL" altLang="es-CL" sz="1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  <a:spcAft>
                <a:spcPct val="30000"/>
              </a:spcAft>
            </a:pP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Especifican </a:t>
            </a:r>
            <a:r>
              <a:rPr lang="es-CL" altLang="es-CL" sz="16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 debe hacer</a:t>
            </a:r>
            <a:r>
              <a:rPr lang="es-CL" altLang="es-CL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 software. Se derivan del modelo lógico y de los </a:t>
            </a:r>
            <a:r>
              <a:rPr lang="es-CL" altLang="es-C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RUs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  <a:spcBef>
                <a:spcPts val="2400"/>
              </a:spcBef>
              <a:spcAft>
                <a:spcPct val="30000"/>
              </a:spcAft>
            </a:pPr>
            <a:r>
              <a:rPr lang="es-CL" altLang="es-CL" sz="1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Interfaces (de interacción).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spcAft>
                <a:spcPct val="30000"/>
              </a:spcAft>
            </a:pP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Especifican hardware, software o elementos de bases de datos con los que el </a:t>
            </a:r>
            <a:r>
              <a:rPr lang="es-CL" altLang="es-CL" sz="16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o sus componentes interactúan 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 se comunican (</a:t>
            </a:r>
            <a:r>
              <a:rPr lang="es-CL" altLang="es-CL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 refieren a interfaces de usuario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spcAft>
                <a:spcPct val="30000"/>
              </a:spcAft>
            </a:pP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Deben ser clasificados en requisitos de </a:t>
            </a:r>
            <a:r>
              <a:rPr lang="es-CL" altLang="es-CL" sz="16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interfaces de software, hardware y comunicaciones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spcAft>
                <a:spcPct val="30000"/>
              </a:spcAft>
            </a:pP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Pueden utilizarse </a:t>
            </a:r>
            <a:r>
              <a:rPr lang="es-CL" altLang="es-CL" sz="16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diagramas de bloques 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para ilustrar parte de este tipo de requisitos.</a:t>
            </a:r>
          </a:p>
          <a:p>
            <a:pPr>
              <a:lnSpc>
                <a:spcPct val="80000"/>
              </a:lnSpc>
              <a:spcBef>
                <a:spcPts val="2400"/>
              </a:spcBef>
              <a:spcAft>
                <a:spcPct val="30000"/>
              </a:spcAft>
            </a:pPr>
            <a:r>
              <a:rPr lang="es-CL" altLang="es-CL" sz="1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Operacionales. 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spcAft>
                <a:spcPct val="30000"/>
              </a:spcAft>
            </a:pP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Especifican la </a:t>
            </a:r>
            <a:r>
              <a:rPr lang="es-CL" altLang="es-CL" sz="16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en que correrá el sistema 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CL" altLang="es-CL" sz="16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 se comunicará con los operadores humanos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spcAft>
                <a:spcPct val="30000"/>
              </a:spcAft>
            </a:pPr>
            <a:r>
              <a:rPr lang="es-CL" altLang="es-CL" sz="16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Incluyen todas las interfaces de usuario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interacción humano-computador, y requisitos logísticos y organizacionales. Por ejemplo, se usará teclado/mouse?, ¿cuán fácil de usar será el sistema?.</a:t>
            </a:r>
          </a:p>
        </p:txBody>
      </p:sp>
    </p:spTree>
    <p:extLst>
      <p:ext uri="{BB962C8B-B14F-4D97-AF65-F5344CB8AC3E}">
        <p14:creationId xmlns:p14="http://schemas.microsoft.com/office/powerpoint/2010/main" val="100835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F0FD2C-8DA4-4DA3-B5F2-0C5C6A032103}" type="slidenum">
              <a:rPr lang="es-ES" altLang="es-CL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s-ES" altLang="es-CL" sz="1400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0"/>
            <a:ext cx="7929562" cy="990600"/>
          </a:xfrm>
        </p:spPr>
        <p:txBody>
          <a:bodyPr/>
          <a:lstStyle/>
          <a:p>
            <a:pPr eaLnBrk="1" hangingPunct="1"/>
            <a:r>
              <a:rPr lang="es-CL" altLang="es-CL" sz="4000" smtClean="0">
                <a:latin typeface="Arial" panose="020B0604020202020204" pitchFamily="34" charset="0"/>
                <a:cs typeface="Arial" panose="020B0604020202020204" pitchFamily="34" charset="0"/>
              </a:rPr>
              <a:t>Clasificación de Req. de Software</a:t>
            </a: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285875" y="1285875"/>
            <a:ext cx="7858125" cy="5572125"/>
          </a:xfrm>
          <a:noFill/>
        </p:spPr>
        <p:txBody>
          <a:bodyPr/>
          <a:lstStyle/>
          <a:p>
            <a:pPr>
              <a:lnSpc>
                <a:spcPct val="80000"/>
              </a:lnSpc>
              <a:spcBef>
                <a:spcPts val="2400"/>
              </a:spcBef>
              <a:spcAft>
                <a:spcPct val="30000"/>
              </a:spcAft>
            </a:pPr>
            <a:r>
              <a:rPr lang="es-CL" altLang="es-CL" sz="1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Recursos (o uso de recursos de Hardware).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spcAft>
                <a:spcPts val="1000"/>
              </a:spcAft>
            </a:pPr>
            <a:r>
              <a:rPr lang="es-CL" alt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Especifican requisitos asociados al </a:t>
            </a:r>
            <a:r>
              <a:rPr lang="es-CL" altLang="es-CL" sz="18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 de los recursos físicos</a:t>
            </a:r>
            <a:r>
              <a:rPr lang="es-CL" alt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tales como: CPU, memoria principal, espacio en disco, etc.</a:t>
            </a:r>
          </a:p>
          <a:p>
            <a:pPr>
              <a:lnSpc>
                <a:spcPct val="80000"/>
              </a:lnSpc>
              <a:spcBef>
                <a:spcPts val="2400"/>
              </a:spcBef>
              <a:spcAft>
                <a:spcPct val="30000"/>
              </a:spcAft>
            </a:pPr>
            <a:r>
              <a:rPr lang="es-CL" altLang="es-CL" sz="1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Usabilidad. 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spcAft>
                <a:spcPts val="1000"/>
              </a:spcAft>
            </a:pPr>
            <a:r>
              <a:rPr lang="es-CL" alt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Especifican los requisitos asociados a (las características de) la </a:t>
            </a:r>
            <a:r>
              <a:rPr lang="es-CL" altLang="es-CL" sz="18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interfaz de usuario</a:t>
            </a:r>
            <a:r>
              <a:rPr lang="es-CL" altLang="es-CL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alt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del sistema. 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spcAft>
                <a:spcPts val="1000"/>
              </a:spcAft>
            </a:pPr>
            <a:r>
              <a:rPr lang="es-CL" alt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Especifican los requisitos asociados a los </a:t>
            </a:r>
            <a:r>
              <a:rPr lang="es-CL" altLang="es-CL" sz="18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patrones de interfaz </a:t>
            </a:r>
            <a:r>
              <a:rPr lang="es-CL" alt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CL" altLang="es-CL" sz="18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navegación</a:t>
            </a:r>
            <a:r>
              <a:rPr lang="es-CL" alt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  <a:spcBef>
                <a:spcPts val="2400"/>
              </a:spcBef>
              <a:spcAft>
                <a:spcPct val="30000"/>
              </a:spcAft>
            </a:pPr>
            <a:r>
              <a:rPr lang="es-CL" altLang="es-CL" sz="1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Mantenibilidad. 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spcAft>
                <a:spcPts val="1000"/>
              </a:spcAft>
            </a:pPr>
            <a:r>
              <a:rPr lang="es-CL" alt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Especifica </a:t>
            </a:r>
            <a:r>
              <a:rPr lang="es-CL" altLang="es-CL" sz="18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cuán fácil debe ser reparar fallas </a:t>
            </a:r>
            <a:r>
              <a:rPr lang="es-CL" alt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CL" altLang="es-CL" sz="18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adaptar/extender el software </a:t>
            </a:r>
            <a:r>
              <a:rPr lang="es-CL" alt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para incluir nuevos requisitos.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spcAft>
                <a:spcPts val="1000"/>
              </a:spcAft>
            </a:pPr>
            <a:r>
              <a:rPr lang="es-CL" altLang="es-CL" sz="18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Debiera especificarse </a:t>
            </a:r>
            <a:r>
              <a:rPr lang="es-CL" alt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 forma cuantitativa, tal como el </a:t>
            </a:r>
            <a:r>
              <a:rPr lang="es-CL" altLang="es-CL" sz="18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 medio</a:t>
            </a:r>
            <a:r>
              <a:rPr lang="es-CL" alt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para reparar una falla.</a:t>
            </a:r>
          </a:p>
        </p:txBody>
      </p:sp>
    </p:spTree>
    <p:extLst>
      <p:ext uri="{BB962C8B-B14F-4D97-AF65-F5344CB8AC3E}">
        <p14:creationId xmlns:p14="http://schemas.microsoft.com/office/powerpoint/2010/main" val="114884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55576" y="519792"/>
            <a:ext cx="7772400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s-ES_tradnl" alt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Estructura de la Presentación</a:t>
            </a:r>
          </a:p>
        </p:txBody>
      </p:sp>
      <p:sp>
        <p:nvSpPr>
          <p:cNvPr id="5124" name="Rectangle 1028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55576" y="1772816"/>
            <a:ext cx="8388424" cy="4968552"/>
          </a:xfrm>
        </p:spPr>
        <p:txBody>
          <a:bodyPr>
            <a:normAutofit/>
          </a:bodyPr>
          <a:lstStyle/>
          <a:p>
            <a:pPr marL="396875" indent="-396875" eaLnBrk="1" hangingPunct="1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Font typeface="Symbol" panose="05050102010706020507" pitchFamily="18" charset="2"/>
              <a:buChar char="·"/>
            </a:pPr>
            <a:r>
              <a:rPr lang="es-ES" altLang="es-CL" smtClean="0">
                <a:latin typeface="Arial" panose="020B0604020202020204" pitchFamily="34" charset="0"/>
                <a:cs typeface="Arial" panose="020B0604020202020204" pitchFamily="34" charset="0"/>
              </a:rPr>
              <a:t>Breve Repaso</a:t>
            </a:r>
            <a:r>
              <a:rPr lang="es-ES" alt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96875" indent="-396875" eaLnBrk="1" hangingPunct="1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Font typeface="Symbol" panose="05050102010706020507" pitchFamily="18" charset="2"/>
              <a:buChar char="·"/>
            </a:pPr>
            <a:r>
              <a:rPr lang="es-ES" alt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Definición de Requisitos de Software.</a:t>
            </a:r>
          </a:p>
          <a:p>
            <a:pPr marL="396875" indent="-396875" eaLnBrk="1" hangingPunct="1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Font typeface="Symbol" panose="05050102010706020507" pitchFamily="18" charset="2"/>
              <a:buChar char="·"/>
            </a:pPr>
            <a:r>
              <a:rPr lang="es-ES" alt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Matriz de Trazado.</a:t>
            </a:r>
          </a:p>
          <a:p>
            <a:pPr marL="396875" indent="-396875" eaLnBrk="1" hangingPunct="1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Font typeface="Symbol" panose="05050102010706020507" pitchFamily="18" charset="2"/>
              <a:buChar char="·"/>
            </a:pPr>
            <a:r>
              <a:rPr lang="es-ES" alt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Documento de Requisitos.</a:t>
            </a:r>
          </a:p>
          <a:p>
            <a:pPr marL="396875" indent="-396875" eaLnBrk="1" hangingPunct="1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Font typeface="Symbol" panose="05050102010706020507" pitchFamily="18" charset="2"/>
              <a:buChar char="·"/>
            </a:pPr>
            <a:r>
              <a:rPr lang="es-ES" alt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Revisión de los Requisitos.</a:t>
            </a:r>
          </a:p>
          <a:p>
            <a:pPr marL="396875" indent="-396875" eaLnBrk="1" hangingPunct="1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Font typeface="Symbol" panose="05050102010706020507" pitchFamily="18" charset="2"/>
              <a:buChar char="·"/>
            </a:pPr>
            <a:r>
              <a:rPr lang="es-ES" alt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Discusión.</a:t>
            </a:r>
          </a:p>
        </p:txBody>
      </p:sp>
      <p:sp>
        <p:nvSpPr>
          <p:cNvPr id="512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961ED9-492B-4C7B-8213-987FF25C7C3B}" type="slidenum">
              <a:rPr lang="es-ES" altLang="es-CL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s-ES" altLang="es-CL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44E354-F1CF-4103-AB34-98E376702833}" type="slidenum">
              <a:rPr lang="es-ES" altLang="es-CL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s-ES" altLang="es-CL" sz="1400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0"/>
            <a:ext cx="7929562" cy="990600"/>
          </a:xfrm>
        </p:spPr>
        <p:txBody>
          <a:bodyPr/>
          <a:lstStyle/>
          <a:p>
            <a:pPr eaLnBrk="1" hangingPunct="1"/>
            <a:r>
              <a:rPr lang="es-CL" altLang="es-CL" sz="4000" smtClean="0">
                <a:latin typeface="Arial" panose="020B0604020202020204" pitchFamily="34" charset="0"/>
                <a:cs typeface="Arial" panose="020B0604020202020204" pitchFamily="34" charset="0"/>
              </a:rPr>
              <a:t>Clasificación de Req. de Software</a:t>
            </a:r>
          </a:p>
        </p:txBody>
      </p:sp>
      <p:sp>
        <p:nvSpPr>
          <p:cNvPr id="297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285875" y="1214438"/>
            <a:ext cx="7858125" cy="5527675"/>
          </a:xfrm>
          <a:noFill/>
        </p:spPr>
        <p:txBody>
          <a:bodyPr/>
          <a:lstStyle/>
          <a:p>
            <a:pPr>
              <a:lnSpc>
                <a:spcPct val="80000"/>
              </a:lnSpc>
              <a:spcBef>
                <a:spcPts val="2400"/>
              </a:spcBef>
              <a:spcAft>
                <a:spcPct val="30000"/>
              </a:spcAft>
            </a:pPr>
            <a:r>
              <a:rPr lang="es-CL" altLang="es-CL" sz="1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</a:t>
            </a:r>
            <a:r>
              <a:rPr lang="es-CL" altLang="es-CL" sz="18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Transportabilidad</a:t>
            </a:r>
            <a:r>
              <a:rPr lang="es-CL" altLang="es-CL" sz="1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(portabilidad).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spcAft>
                <a:spcPts val="1000"/>
              </a:spcAft>
            </a:pP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Especifican la facilidad para </a:t>
            </a:r>
            <a:r>
              <a:rPr lang="es-CL" altLang="es-CL" sz="16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utilizar el sistema en otros ambientes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Incluye hardware, sistemas operativos o escenarios de trabajo. Incluye el </a:t>
            </a:r>
            <a:r>
              <a:rPr lang="es-CL" altLang="es-CL" sz="16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esfuerzo de realizar el transporte 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 una plataforma a otra.</a:t>
            </a:r>
          </a:p>
          <a:p>
            <a:pPr>
              <a:lnSpc>
                <a:spcPct val="80000"/>
              </a:lnSpc>
              <a:spcBef>
                <a:spcPts val="2400"/>
              </a:spcBef>
              <a:spcAft>
                <a:spcPct val="30000"/>
              </a:spcAft>
            </a:pPr>
            <a:r>
              <a:rPr lang="es-CL" altLang="es-CL" sz="1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Confiabilidad.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spcAft>
                <a:spcPts val="1000"/>
              </a:spcAft>
            </a:pP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Especifican los </a:t>
            </a:r>
            <a:r>
              <a:rPr lang="es-CL" altLang="es-CL" sz="16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tiempos medios (aceptables) entre fallas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… </a:t>
            </a:r>
            <a:r>
              <a:rPr lang="es-CL" altLang="es-C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Uptime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</a:p>
          <a:p>
            <a:pPr>
              <a:lnSpc>
                <a:spcPct val="80000"/>
              </a:lnSpc>
              <a:spcBef>
                <a:spcPts val="2400"/>
              </a:spcBef>
              <a:spcAft>
                <a:spcPct val="30000"/>
              </a:spcAft>
            </a:pPr>
            <a:r>
              <a:rPr lang="es-CL" altLang="es-CL" sz="1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Rendimiento.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spcAft>
                <a:spcPts val="1000"/>
              </a:spcAft>
            </a:pP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Establecen valores numéricos para variables medibles, asociadas a la </a:t>
            </a:r>
            <a:r>
              <a:rPr lang="es-CL" altLang="es-CL" sz="16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capacidad de procesamiento 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que es percibida por el usuario. 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spcAft>
                <a:spcPts val="1000"/>
              </a:spcAft>
            </a:pP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Pueden ser incluidos en la </a:t>
            </a:r>
            <a:r>
              <a:rPr lang="es-CL" altLang="es-CL" sz="16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especificación cuantitativa para cada función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o especificados en forma independiente. Especificaciones cualitativas no son aceptables. 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spcAft>
                <a:spcPts val="1000"/>
              </a:spcAft>
            </a:pP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CL" altLang="es-CL" sz="16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atributos de rendimiento 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deben ser </a:t>
            </a:r>
            <a:r>
              <a:rPr lang="es-CL" altLang="es-CL" sz="16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presentados como rangos de valores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peor caso, valor nominal a ser usado en la planificación; mejor caso, para indicar potencial de crecimiento.</a:t>
            </a:r>
          </a:p>
        </p:txBody>
      </p:sp>
    </p:spTree>
    <p:extLst>
      <p:ext uri="{BB962C8B-B14F-4D97-AF65-F5344CB8AC3E}">
        <p14:creationId xmlns:p14="http://schemas.microsoft.com/office/powerpoint/2010/main" val="235519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F8CB9E-6FA5-49FE-86C5-7FD5444B5A41}" type="slidenum">
              <a:rPr lang="es-ES" altLang="es-CL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s-ES" altLang="es-CL" sz="1400" smtClean="0"/>
          </a:p>
        </p:txBody>
      </p:sp>
      <p:sp>
        <p:nvSpPr>
          <p:cNvPr id="12800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8532440" cy="990600"/>
          </a:xfrm>
        </p:spPr>
        <p:txBody>
          <a:bodyPr/>
          <a:lstStyle/>
          <a:p>
            <a:pPr eaLnBrk="1" hangingPunct="1"/>
            <a:r>
              <a:rPr lang="es-CL" altLang="es-C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Clasificación de </a:t>
            </a:r>
            <a:r>
              <a:rPr lang="es-CL" altLang="es-CL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Req</a:t>
            </a:r>
            <a:r>
              <a:rPr lang="es-CL" altLang="es-C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de Software</a:t>
            </a:r>
          </a:p>
        </p:txBody>
      </p:sp>
      <p:sp>
        <p:nvSpPr>
          <p:cNvPr id="12800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67545" y="1196752"/>
            <a:ext cx="8640960" cy="5661248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s-CL" altLang="es-CL" sz="1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Documentación.</a:t>
            </a:r>
          </a:p>
          <a:p>
            <a:pPr marL="273050" lvl="1" indent="-273050"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s-CL" altLang="es-CL" sz="18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Especifica documentación adicional </a:t>
            </a:r>
            <a:r>
              <a:rPr lang="es-CL" alt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la requerida en el estándar.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s-CL" altLang="es-CL" sz="1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Escalabilidad.</a:t>
            </a:r>
          </a:p>
          <a:p>
            <a:pPr marL="273050" lvl="1" indent="-273050"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s-CL" alt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Especifica la </a:t>
            </a:r>
            <a:r>
              <a:rPr lang="es-CL" altLang="es-CL" sz="18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capacidad del sistema para mantener su rendimiento medio, </a:t>
            </a:r>
            <a:r>
              <a:rPr lang="es-CL" alt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conforme aumenta el número de usuarios, procesos y/o solicitud de servicios del sistema. 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s-CL" altLang="es-CL" sz="1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Seguridad de la Información.</a:t>
            </a:r>
          </a:p>
          <a:p>
            <a:pPr marL="273050" lvl="1" indent="-273050">
              <a:lnSpc>
                <a:spcPct val="110000"/>
              </a:lnSpc>
              <a:spcBef>
                <a:spcPts val="1200"/>
              </a:spcBef>
              <a:spcAft>
                <a:spcPct val="30000"/>
              </a:spcAft>
            </a:pPr>
            <a:r>
              <a:rPr lang="es-CL" altLang="es-CL" sz="1600" dirty="0">
                <a:latin typeface="Arial" panose="020B0604020202020204" pitchFamily="34" charset="0"/>
                <a:cs typeface="Arial" panose="020B0604020202020204" pitchFamily="34" charset="0"/>
              </a:rPr>
              <a:t>Especifican requisitos para </a:t>
            </a:r>
            <a:r>
              <a:rPr lang="es-CL" altLang="es-CL" sz="16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asegurar (proteger) la información que maneja el sistema</a:t>
            </a:r>
            <a:r>
              <a:rPr lang="es-CL" altLang="es-CL" sz="1600" dirty="0">
                <a:latin typeface="Arial" panose="020B0604020202020204" pitchFamily="34" charset="0"/>
                <a:cs typeface="Arial" panose="020B0604020202020204" pitchFamily="34" charset="0"/>
              </a:rPr>
              <a:t>, contra amenazas a la confidencialidad, integridad y disponibilidad tanto de los servicios como de los datos.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s-CL" altLang="es-CL" sz="1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Seguridad de la Operación. </a:t>
            </a:r>
          </a:p>
          <a:p>
            <a:pPr marL="273050" lvl="1" indent="-273050">
              <a:lnSpc>
                <a:spcPct val="110000"/>
              </a:lnSpc>
              <a:spcBef>
                <a:spcPts val="1200"/>
              </a:spcBef>
              <a:spcAft>
                <a:spcPct val="30000"/>
              </a:spcAft>
            </a:pPr>
            <a:r>
              <a:rPr lang="es-CL" altLang="es-CL" sz="1600" dirty="0">
                <a:latin typeface="Arial" panose="020B0604020202020204" pitchFamily="34" charset="0"/>
                <a:cs typeface="Arial" panose="020B0604020202020204" pitchFamily="34" charset="0"/>
              </a:rPr>
              <a:t>Especifican requisitos para reducir la posibilidad de </a:t>
            </a:r>
            <a:r>
              <a:rPr lang="es-CL" altLang="es-CL" sz="16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daño </a:t>
            </a:r>
            <a:r>
              <a:rPr lang="es-CL" altLang="es-CL" sz="1600" dirty="0">
                <a:latin typeface="Arial" panose="020B0604020202020204" pitchFamily="34" charset="0"/>
                <a:cs typeface="Arial" panose="020B0604020202020204" pitchFamily="34" charset="0"/>
              </a:rPr>
              <a:t>que puede </a:t>
            </a:r>
            <a:r>
              <a:rPr lang="es-CL" altLang="es-CL" sz="16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producirse debido a una falla del software</a:t>
            </a:r>
            <a:r>
              <a:rPr lang="es-CL" altLang="es-CL" sz="1600" dirty="0">
                <a:latin typeface="Arial" panose="020B0604020202020204" pitchFamily="34" charset="0"/>
                <a:cs typeface="Arial" panose="020B0604020202020204" pitchFamily="34" charset="0"/>
              </a:rPr>
              <a:t>. Por ej. corrupción de la BD ante un corte de energía, o la necesidad de apagar el servidor para poder “matar” </a:t>
            </a:r>
            <a:r>
              <a:rPr lang="es-CL" altLang="es-CL" sz="1600" dirty="0" err="1">
                <a:latin typeface="Arial" panose="020B0604020202020204" pitchFamily="34" charset="0"/>
                <a:cs typeface="Arial" panose="020B0604020202020204" pitchFamily="34" charset="0"/>
              </a:rPr>
              <a:t>threads</a:t>
            </a:r>
            <a:r>
              <a:rPr lang="es-CL" altLang="es-CL" sz="1600" dirty="0">
                <a:latin typeface="Arial" panose="020B0604020202020204" pitchFamily="34" charset="0"/>
                <a:cs typeface="Arial" panose="020B0604020202020204" pitchFamily="34" charset="0"/>
              </a:rPr>
              <a:t> que han quedado vivos.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endParaRPr lang="es-CL" altLang="es-C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endParaRPr lang="es-CL" altLang="es-C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endParaRPr lang="es-CL" altLang="es-C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07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8A7A49-4361-485E-AAD6-20C43560E685}" type="slidenum">
              <a:rPr lang="es-ES" altLang="es-CL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s-ES" altLang="es-CL" sz="1400" smtClean="0"/>
          </a:p>
        </p:txBody>
      </p:sp>
      <p:sp>
        <p:nvSpPr>
          <p:cNvPr id="130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13542" y="188640"/>
            <a:ext cx="8532440" cy="990600"/>
          </a:xfrm>
        </p:spPr>
        <p:txBody>
          <a:bodyPr/>
          <a:lstStyle/>
          <a:p>
            <a:r>
              <a:rPr lang="es-CL" altLang="es-CL" sz="4000" dirty="0">
                <a:latin typeface="Arial" panose="020B0604020202020204" pitchFamily="34" charset="0"/>
                <a:cs typeface="Arial" panose="020B0604020202020204" pitchFamily="34" charset="0"/>
              </a:rPr>
              <a:t>Clasificación de </a:t>
            </a:r>
            <a:r>
              <a:rPr lang="es-CL" altLang="es-CL" sz="4000" dirty="0" err="1">
                <a:latin typeface="Arial" panose="020B0604020202020204" pitchFamily="34" charset="0"/>
                <a:cs typeface="Arial" panose="020B0604020202020204" pitchFamily="34" charset="0"/>
              </a:rPr>
              <a:t>Req</a:t>
            </a:r>
            <a:r>
              <a:rPr lang="es-CL" altLang="es-CL" sz="4000" dirty="0">
                <a:latin typeface="Arial" panose="020B0604020202020204" pitchFamily="34" charset="0"/>
                <a:cs typeface="Arial" panose="020B0604020202020204" pitchFamily="34" charset="0"/>
              </a:rPr>
              <a:t>. de Software</a:t>
            </a:r>
            <a:endParaRPr lang="es-CL" altLang="es-CL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0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67545" y="1412776"/>
            <a:ext cx="8676456" cy="5445224"/>
          </a:xfrm>
          <a:noFill/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CL" altLang="es-CL" sz="1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Verificación. </a:t>
            </a:r>
          </a:p>
          <a:p>
            <a:pPr marL="273050" lvl="1" indent="-273050" eaLnBrk="1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Especifican las restricciones de </a:t>
            </a:r>
            <a:r>
              <a:rPr lang="es-CL" altLang="es-CL" sz="16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 el software se verificará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73050" lvl="1" indent="-273050" eaLnBrk="1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Pueden incluir requisitos de </a:t>
            </a:r>
            <a:r>
              <a:rPr lang="es-CL" altLang="es-CL" sz="16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simulación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L" altLang="es-CL" sz="16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emulación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L" altLang="es-CL" sz="1600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tests</a:t>
            </a:r>
            <a:r>
              <a:rPr lang="es-CL" altLang="es-CL" sz="16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vivos 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 entradas simuladas, </a:t>
            </a:r>
            <a:r>
              <a:rPr lang="es-CL" altLang="es-C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tests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vivos con entradas reales, e interfaz con ambientes de testeo, sobrecarga o stress por transacciones.</a:t>
            </a:r>
          </a:p>
          <a:p>
            <a:pPr eaLnBrk="1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CL" altLang="es-CL" sz="1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</a:t>
            </a:r>
            <a:r>
              <a:rPr lang="es-CL" altLang="es-CL" sz="18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Tests</a:t>
            </a:r>
            <a:r>
              <a:rPr lang="es-CL" altLang="es-CL" sz="1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CL" altLang="es-CL" sz="1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Aceptación.</a:t>
            </a:r>
            <a:endParaRPr lang="es-CL" altLang="es-CL" sz="1600" b="1" i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1" indent="-273050" eaLnBrk="1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Especifica las restricciones de </a:t>
            </a:r>
            <a:r>
              <a:rPr lang="es-CL" altLang="es-CL" sz="16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 se validará el software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73050" lvl="1" indent="-273050" eaLnBrk="1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Impone </a:t>
            </a:r>
            <a:r>
              <a:rPr lang="es-CL" altLang="es-CL" sz="16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restricciones al SVVP 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(Software </a:t>
            </a:r>
            <a:r>
              <a:rPr lang="es-CL" altLang="es-C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Validation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CL" altLang="es-C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Verification</a:t>
            </a:r>
            <a:r>
              <a:rPr lang="es-CL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Plan), si éste se construye (no es el caso de nuestros proyectos).</a:t>
            </a:r>
          </a:p>
        </p:txBody>
      </p:sp>
    </p:spTree>
    <p:extLst>
      <p:ext uri="{BB962C8B-B14F-4D97-AF65-F5344CB8AC3E}">
        <p14:creationId xmlns:p14="http://schemas.microsoft.com/office/powerpoint/2010/main" val="200944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6 Título"/>
          <p:cNvSpPr>
            <a:spLocks noGrp="1"/>
          </p:cNvSpPr>
          <p:nvPr>
            <p:ph type="ctrTitle"/>
          </p:nvPr>
        </p:nvSpPr>
        <p:spPr>
          <a:xfrm>
            <a:off x="1475656" y="2132856"/>
            <a:ext cx="6525344" cy="3096344"/>
          </a:xfrm>
        </p:spPr>
        <p:txBody>
          <a:bodyPr/>
          <a:lstStyle/>
          <a:p>
            <a:pPr algn="ctr"/>
            <a:r>
              <a:rPr lang="es-ES" alt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Protocolo de Revisión </a:t>
            </a:r>
            <a:br>
              <a:rPr lang="es-ES" altLang="es-C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CL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(en este caso, de los Requisitos)</a:t>
            </a:r>
            <a:endParaRPr lang="es-CL" altLang="es-CL" dirty="0" smtClean="0"/>
          </a:p>
        </p:txBody>
      </p:sp>
      <p:sp>
        <p:nvSpPr>
          <p:cNvPr id="307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BBD7C6-FE3A-4C72-96C2-C2B7031D9890}" type="slidenum">
              <a:rPr lang="es-ES" altLang="es-CL" sz="105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s-ES" altLang="es-CL" sz="1050"/>
          </a:p>
        </p:txBody>
      </p:sp>
      <p:sp>
        <p:nvSpPr>
          <p:cNvPr id="3076" name="Rectangle 1030"/>
          <p:cNvSpPr>
            <a:spLocks noChangeArrowheads="1"/>
          </p:cNvSpPr>
          <p:nvPr/>
        </p:nvSpPr>
        <p:spPr bwMode="auto">
          <a:xfrm>
            <a:off x="1143000" y="3823098"/>
            <a:ext cx="685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</p:spTree>
    <p:extLst>
      <p:ext uri="{BB962C8B-B14F-4D97-AF65-F5344CB8AC3E}">
        <p14:creationId xmlns:p14="http://schemas.microsoft.com/office/powerpoint/2010/main" val="307168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1 Título"/>
          <p:cNvSpPr>
            <a:spLocks noGrp="1"/>
          </p:cNvSpPr>
          <p:nvPr>
            <p:ph type="title"/>
          </p:nvPr>
        </p:nvSpPr>
        <p:spPr>
          <a:xfrm>
            <a:off x="539552" y="116632"/>
            <a:ext cx="8424936" cy="1368152"/>
          </a:xfrm>
        </p:spPr>
        <p:txBody>
          <a:bodyPr>
            <a:normAutofit fontScale="90000"/>
          </a:bodyPr>
          <a:lstStyle/>
          <a:p>
            <a:r>
              <a:rPr lang="es-MX" alt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IMPORTANTE: Revisión </a:t>
            </a:r>
            <a:r>
              <a:rPr lang="es-MX" altLang="es-CL" dirty="0">
                <a:latin typeface="Arial" panose="020B0604020202020204" pitchFamily="34" charset="0"/>
                <a:cs typeface="Arial" panose="020B0604020202020204" pitchFamily="34" charset="0"/>
              </a:rPr>
              <a:t> del Documento de </a:t>
            </a:r>
            <a:r>
              <a:rPr lang="es-MX" alt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Requisitos</a:t>
            </a:r>
            <a:endParaRPr lang="es-CL" altLang="es-CL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803" name="2 Marcador de contenido"/>
          <p:cNvSpPr>
            <a:spLocks noGrp="1"/>
          </p:cNvSpPr>
          <p:nvPr>
            <p:ph idx="1"/>
          </p:nvPr>
        </p:nvSpPr>
        <p:spPr>
          <a:xfrm>
            <a:off x="539553" y="1844824"/>
            <a:ext cx="8604448" cy="5013176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FontTx/>
              <a:buNone/>
              <a:defRPr/>
            </a:pPr>
            <a:r>
              <a:rPr lang="es-MX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1</a:t>
            </a:r>
            <a:r>
              <a:rPr lang="es-MX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.  </a:t>
            </a:r>
            <a:r>
              <a:rPr lang="es-MX" sz="2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Para la revisión del Doc. de </a:t>
            </a:r>
            <a:r>
              <a:rPr lang="es-MX" sz="260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Req</a:t>
            </a:r>
            <a:r>
              <a:rPr lang="es-MX" sz="2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. de las </a:t>
            </a:r>
            <a:r>
              <a:rPr lang="es-MX" sz="260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Iterac</a:t>
            </a:r>
            <a:r>
              <a:rPr lang="es-MX" sz="2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. I y II, cada equipo tendrá </a:t>
            </a:r>
            <a:r>
              <a:rPr lang="es-MX" sz="26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15 minutos</a:t>
            </a:r>
            <a:r>
              <a:rPr lang="es-MX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s-MX" sz="2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para mostrar:</a:t>
            </a:r>
          </a:p>
          <a:p>
            <a:pPr marL="812800" lvl="1" indent="-274638">
              <a:spcBef>
                <a:spcPts val="1200"/>
              </a:spcBef>
              <a:buFontTx/>
              <a:buChar char="-"/>
              <a:defRPr/>
            </a:pPr>
            <a:r>
              <a:rPr lang="es-MX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Contexto del proyecto </a:t>
            </a:r>
            <a:r>
              <a:rPr lang="es-MX" sz="1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(muy corto).</a:t>
            </a:r>
          </a:p>
          <a:p>
            <a:pPr marL="812800" lvl="1" indent="-274638">
              <a:spcBef>
                <a:spcPts val="1200"/>
              </a:spcBef>
              <a:buFontTx/>
              <a:buChar char="-"/>
              <a:defRPr/>
            </a:pPr>
            <a:r>
              <a:rPr lang="es-MX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Problema a </a:t>
            </a:r>
            <a:r>
              <a:rPr lang="es-MX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resolver </a:t>
            </a:r>
            <a:r>
              <a:rPr lang="es-MX" sz="1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(muy </a:t>
            </a:r>
            <a:r>
              <a:rPr lang="es-MX" sz="16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corto</a:t>
            </a:r>
            <a:r>
              <a:rPr lang="es-MX" sz="1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).</a:t>
            </a:r>
            <a:endParaRPr lang="es-MX" sz="1600" dirty="0">
              <a:solidFill>
                <a:schemeClr val="tx2">
                  <a:lumMod val="90000"/>
                  <a:lumOff val="10000"/>
                </a:schemeClr>
              </a:solidFill>
              <a:latin typeface="Arial" charset="0"/>
              <a:cs typeface="Arial" charset="0"/>
            </a:endParaRPr>
          </a:p>
          <a:p>
            <a:pPr marL="812800" lvl="1" indent="-274638">
              <a:spcBef>
                <a:spcPts val="1200"/>
              </a:spcBef>
              <a:buFontTx/>
              <a:buChar char="-"/>
              <a:defRPr/>
            </a:pPr>
            <a:r>
              <a:rPr lang="es-MX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Proceso a ser apoyado, con sus respectivos actores </a:t>
            </a:r>
            <a:r>
              <a:rPr lang="es-MX" sz="1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(puede usarse un diagrama </a:t>
            </a:r>
            <a:r>
              <a:rPr lang="es-MX" sz="160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BPMN</a:t>
            </a:r>
            <a:r>
              <a:rPr lang="es-MX" sz="1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).</a:t>
            </a:r>
          </a:p>
          <a:p>
            <a:pPr marL="812800" lvl="1" indent="-274638">
              <a:spcBef>
                <a:spcPts val="1200"/>
              </a:spcBef>
              <a:buFontTx/>
              <a:buChar char="-"/>
              <a:defRPr/>
            </a:pPr>
            <a:r>
              <a:rPr lang="es-MX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Principales requisitos de Usuario (o sea </a:t>
            </a:r>
            <a:r>
              <a:rPr lang="es-MX" sz="2400" u="sng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“el </a:t>
            </a:r>
            <a:r>
              <a:rPr lang="es-MX" sz="2400" u="sng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core</a:t>
            </a:r>
            <a:r>
              <a:rPr lang="es-MX" sz="2400" u="sng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” + los ¬ mandatorios</a:t>
            </a:r>
            <a:r>
              <a:rPr lang="es-MX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) comprometidos.</a:t>
            </a:r>
          </a:p>
          <a:p>
            <a:pPr marL="812800" lvl="1" indent="-274638">
              <a:spcBef>
                <a:spcPts val="1200"/>
              </a:spcBef>
              <a:buFontTx/>
              <a:buChar char="-"/>
              <a:defRPr/>
            </a:pPr>
            <a:r>
              <a:rPr lang="es-MX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Indicar </a:t>
            </a:r>
            <a:r>
              <a:rPr lang="es-MX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cuáles requisitos se comprometen para </a:t>
            </a:r>
            <a:r>
              <a:rPr lang="es-MX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la Iteración I y cuáles para la Iteración II.</a:t>
            </a:r>
          </a:p>
          <a:p>
            <a:pPr marL="812800" lvl="1" indent="-274638">
              <a:spcBef>
                <a:spcPts val="1200"/>
              </a:spcBef>
              <a:buFontTx/>
              <a:buChar char="-"/>
              <a:defRPr/>
            </a:pPr>
            <a:r>
              <a:rPr lang="es-MX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Matriz de trazado.</a:t>
            </a:r>
          </a:p>
          <a:p>
            <a:pPr marL="444500" lvl="1" indent="0">
              <a:spcBef>
                <a:spcPts val="1200"/>
              </a:spcBef>
              <a:buFontTx/>
              <a:buNone/>
              <a:defRPr/>
            </a:pPr>
            <a:r>
              <a:rPr lang="es-MX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La información que vale es la que está en </a:t>
            </a:r>
            <a:r>
              <a:rPr lang="es-MX" sz="240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MainReq</a:t>
            </a:r>
            <a:r>
              <a:rPr lang="es-MX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…. </a:t>
            </a:r>
            <a:endParaRPr lang="es-CL" sz="2400" dirty="0" smtClean="0">
              <a:solidFill>
                <a:schemeClr val="tx2">
                  <a:lumMod val="90000"/>
                  <a:lumOff val="10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37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1 Título"/>
          <p:cNvSpPr>
            <a:spLocks noGrp="1"/>
          </p:cNvSpPr>
          <p:nvPr>
            <p:ph type="title"/>
          </p:nvPr>
        </p:nvSpPr>
        <p:spPr>
          <a:xfrm>
            <a:off x="467415" y="-45382"/>
            <a:ext cx="8079581" cy="1170126"/>
          </a:xfrm>
        </p:spPr>
        <p:txBody>
          <a:bodyPr/>
          <a:lstStyle/>
          <a:p>
            <a:r>
              <a:rPr lang="es-MX" alt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IMPORTANTE</a:t>
            </a:r>
            <a:endParaRPr lang="es-CL" altLang="es-CL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891" name="2 Marcador de contenido"/>
          <p:cNvSpPr>
            <a:spLocks noGrp="1"/>
          </p:cNvSpPr>
          <p:nvPr>
            <p:ph idx="1"/>
          </p:nvPr>
        </p:nvSpPr>
        <p:spPr>
          <a:xfrm>
            <a:off x="323529" y="1124744"/>
            <a:ext cx="8820472" cy="573325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00000"/>
              </a:lnSpc>
              <a:spcBef>
                <a:spcPts val="3000"/>
              </a:spcBef>
              <a:buFontTx/>
              <a:buNone/>
            </a:pPr>
            <a:r>
              <a:rPr lang="es-MX" altLang="es-CL" sz="2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MX" altLang="es-C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 El protocolo de Revisión </a:t>
            </a:r>
            <a:r>
              <a:rPr lang="es-MX" altLang="es-CL" sz="28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siempre</a:t>
            </a:r>
            <a:r>
              <a:rPr lang="es-MX" altLang="es-C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es el mismo:</a:t>
            </a:r>
          </a:p>
          <a:p>
            <a:pPr marL="914400" lvl="2" indent="-396875">
              <a:lnSpc>
                <a:spcPct val="100000"/>
              </a:lnSpc>
              <a:spcBef>
                <a:spcPts val="2400"/>
              </a:spcBef>
              <a:buFontTx/>
              <a:buAutoNum type="arabicPeriod"/>
            </a:pPr>
            <a:r>
              <a:rPr lang="es-MX" altLang="es-C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Entregar la información/producto que se va a revisar, </a:t>
            </a:r>
            <a:r>
              <a:rPr lang="es-MX" altLang="es-CL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menos 24 horas antes de la revisión</a:t>
            </a:r>
            <a:r>
              <a:rPr lang="es-MX" alt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altLang="es-C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(debe estar disponible en </a:t>
            </a:r>
            <a:r>
              <a:rPr lang="es-MX" altLang="es-CL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MainReq</a:t>
            </a:r>
            <a:r>
              <a:rPr lang="es-MX" altLang="es-C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14400" lvl="2" indent="-396875">
              <a:lnSpc>
                <a:spcPct val="100000"/>
              </a:lnSpc>
              <a:spcBef>
                <a:spcPts val="2400"/>
              </a:spcBef>
              <a:buFontTx/>
              <a:buAutoNum type="arabicPeriod"/>
            </a:pPr>
            <a:r>
              <a:rPr lang="es-MX" altLang="es-C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Presentación del Producto el día de la Revisión </a:t>
            </a:r>
            <a:r>
              <a:rPr lang="es-MX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(lo hace el/los responsable(s) del trabajo realizado).</a:t>
            </a:r>
          </a:p>
          <a:p>
            <a:pPr marL="914400" lvl="2" indent="-396875">
              <a:lnSpc>
                <a:spcPct val="100000"/>
              </a:lnSpc>
              <a:spcBef>
                <a:spcPts val="2400"/>
              </a:spcBef>
              <a:buFontTx/>
              <a:buAutoNum type="arabicPeriod"/>
            </a:pPr>
            <a:r>
              <a:rPr lang="es-MX" altLang="es-C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Observaciones del/la </a:t>
            </a:r>
            <a:r>
              <a:rPr lang="es-MX" altLang="es-CL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Ingenier</a:t>
            </a:r>
            <a:r>
              <a:rPr lang="es-MX" altLang="es-C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 de Calidad.</a:t>
            </a:r>
          </a:p>
          <a:p>
            <a:pPr marL="914400" lvl="2" indent="-396875">
              <a:lnSpc>
                <a:spcPct val="100000"/>
              </a:lnSpc>
              <a:spcBef>
                <a:spcPts val="2400"/>
              </a:spcBef>
              <a:buFontTx/>
              <a:buAutoNum type="arabicPeriod"/>
            </a:pPr>
            <a:r>
              <a:rPr lang="es-MX" altLang="es-C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Preguntas del resto de los Participantes.</a:t>
            </a:r>
          </a:p>
          <a:p>
            <a:pPr marL="914400" lvl="2" indent="-396875">
              <a:lnSpc>
                <a:spcPct val="100000"/>
              </a:lnSpc>
              <a:spcBef>
                <a:spcPts val="2400"/>
              </a:spcBef>
              <a:buFontTx/>
              <a:buAutoNum type="arabicPeriod"/>
            </a:pPr>
            <a:r>
              <a:rPr lang="es-MX" altLang="es-C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Observaciones de los Profesores/Monitores.</a:t>
            </a:r>
          </a:p>
          <a:p>
            <a:pPr marL="914400" lvl="2" indent="-396875">
              <a:lnSpc>
                <a:spcPct val="100000"/>
              </a:lnSpc>
              <a:spcBef>
                <a:spcPts val="2400"/>
              </a:spcBef>
              <a:buFontTx/>
              <a:buAutoNum type="arabicPeriod"/>
            </a:pPr>
            <a:r>
              <a:rPr lang="es-MX" altLang="es-CL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48hs después de cada revisión</a:t>
            </a:r>
            <a:r>
              <a:rPr lang="es-MX" altLang="es-C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el/la </a:t>
            </a:r>
            <a:r>
              <a:rPr lang="es-MX" altLang="es-CL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ingenier</a:t>
            </a:r>
            <a:r>
              <a:rPr lang="es-MX" altLang="es-C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 de calidad debe entregar un informe de las cosas que necesitan tratamiento </a:t>
            </a:r>
            <a:r>
              <a:rPr lang="es-MX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(hay un ejemplo en </a:t>
            </a:r>
            <a:r>
              <a:rPr lang="es-MX" altLang="es-C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UCursos</a:t>
            </a:r>
            <a:r>
              <a:rPr lang="es-MX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MX" altLang="es-CL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17525" lvl="2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s-MX" altLang="es-CL" sz="1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Importante:</a:t>
            </a:r>
            <a:r>
              <a:rPr lang="es-MX" altLang="es-C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alt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El/la </a:t>
            </a:r>
            <a:r>
              <a:rPr lang="es-MX" altLang="es-CL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ingenier</a:t>
            </a:r>
            <a:r>
              <a:rPr lang="es-MX" altLang="es-CL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 de calidad </a:t>
            </a:r>
            <a:r>
              <a:rPr lang="es-MX" alt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está a cargo de registrar los comentarios durante la revisión (por ej., en audio y/o video), por lo tanto puede grabar la sesión de preguntas y respuestas de la revisión.</a:t>
            </a:r>
            <a:endParaRPr lang="es-CL" altLang="es-CL" sz="1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28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8079581" cy="1556792"/>
          </a:xfrm>
        </p:spPr>
        <p:txBody>
          <a:bodyPr/>
          <a:lstStyle/>
          <a:p>
            <a:r>
              <a:rPr lang="es-MX" alt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IMPORTANTE</a:t>
            </a:r>
            <a:endParaRPr lang="es-CL" altLang="es-CL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915" name="2 Marcador de contenido"/>
          <p:cNvSpPr>
            <a:spLocks noGrp="1"/>
          </p:cNvSpPr>
          <p:nvPr>
            <p:ph idx="1"/>
          </p:nvPr>
        </p:nvSpPr>
        <p:spPr>
          <a:xfrm>
            <a:off x="539552" y="1556791"/>
            <a:ext cx="8604448" cy="5229771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s-MX" altLang="es-C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RECOMENDACIONES:</a:t>
            </a:r>
          </a:p>
          <a:p>
            <a:pPr marL="91440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s-MX" altLang="es-CL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Hacer la revisión </a:t>
            </a:r>
            <a:r>
              <a:rPr lang="es-MX" alt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 interior del equipo </a:t>
            </a:r>
            <a:r>
              <a:rPr lang="es-MX" altLang="es-C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 de la revisión </a:t>
            </a:r>
            <a:r>
              <a:rPr lang="es-MX" altLang="es-C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 en clase</a:t>
            </a:r>
            <a:r>
              <a:rPr lang="es-MX" alt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s-MX" altLang="es-CL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 muy crítico </a:t>
            </a:r>
            <a:r>
              <a:rPr lang="es-MX" alt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(pero constructivo) antes de pasar a la revisión formal.</a:t>
            </a:r>
          </a:p>
          <a:p>
            <a:pPr marL="91440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s-MX" alt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 el/la </a:t>
            </a:r>
            <a:r>
              <a:rPr lang="es-MX" altLang="es-CL" sz="2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</a:t>
            </a:r>
            <a:r>
              <a:rPr lang="es-MX" altLang="es-CL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 de Proyecto asigne </a:t>
            </a:r>
            <a:r>
              <a:rPr lang="es-MX" altLang="es-CL" sz="2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deadlines</a:t>
            </a:r>
            <a:r>
              <a:rPr lang="es-MX" altLang="es-CL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bastante menores a las fechas de revisión</a:t>
            </a:r>
            <a:r>
              <a:rPr lang="es-MX" alt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para que el equipo tenga tiempo de revisar y corregir antes de la revisión formal.</a:t>
            </a:r>
          </a:p>
          <a:p>
            <a:pPr marL="91440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s-MX" altLang="es-CL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Preparar bien lo que se va a presentar </a:t>
            </a:r>
            <a:r>
              <a:rPr lang="es-MX" alt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las revisiones… lo que se presente tiene que estar justificado </a:t>
            </a:r>
            <a:r>
              <a:rPr lang="es-MX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(desde un punto de vista técnico y operativo).</a:t>
            </a:r>
            <a:endParaRPr lang="es-CL" altLang="es-C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04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079581" cy="1658198"/>
          </a:xfrm>
        </p:spPr>
        <p:txBody>
          <a:bodyPr/>
          <a:lstStyle/>
          <a:p>
            <a:r>
              <a:rPr lang="es-MX" alt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IMPORTANTE</a:t>
            </a:r>
            <a:endParaRPr lang="es-CL" altLang="es-CL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4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685981" cy="5013176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Font typeface="Times New Roman" panose="02020603050405020304" pitchFamily="18" charset="0"/>
              <a:buAutoNum type="arabicPeriod"/>
            </a:pPr>
            <a:r>
              <a:rPr lang="es-MX" altLang="es-CL" sz="2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caso de dudas o conflictos con algún requisito, la información que vale es la que está en </a:t>
            </a:r>
            <a:r>
              <a:rPr lang="es-MX" altLang="es-CL" sz="260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MainReq</a:t>
            </a:r>
            <a:r>
              <a:rPr lang="es-MX" altLang="es-CL" sz="2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altLang="es-CL" sz="20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(herramienta de apoyo a los proyectos).</a:t>
            </a:r>
          </a:p>
          <a:p>
            <a:pPr marL="514350" indent="-514350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Font typeface="Times New Roman" panose="02020603050405020304" pitchFamily="18" charset="0"/>
              <a:buAutoNum type="arabicPeriod"/>
            </a:pPr>
            <a:r>
              <a:rPr lang="es-MX" altLang="es-CL" sz="26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MX" altLang="es-CL" sz="2600" i="1" u="sng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siguiente a la Revisión del Documento de Requisitos</a:t>
            </a:r>
            <a:r>
              <a:rPr lang="es-MX" altLang="es-CL" sz="26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todos los equipos deben entregar </a:t>
            </a:r>
            <a:r>
              <a:rPr lang="es-MX" altLang="es-CL" sz="2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los profesores, el </a:t>
            </a:r>
            <a:r>
              <a:rPr lang="es-MX" altLang="es-CL" sz="2600" i="1" u="sng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 </a:t>
            </a:r>
            <a:r>
              <a:rPr lang="es-MX" altLang="es-CL" sz="2600" i="1" u="sng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requisitos firmado </a:t>
            </a:r>
            <a:r>
              <a:rPr lang="es-MX" altLang="es-CL" sz="2600" i="1" u="sng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el cliente</a:t>
            </a:r>
            <a:r>
              <a:rPr lang="es-MX" altLang="es-CL" sz="26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donde conste los requisitos que se van a abordar en las Iteraciones I y II. </a:t>
            </a:r>
          </a:p>
          <a:p>
            <a:pPr marL="514350" indent="-514350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Font typeface="Times New Roman" panose="02020603050405020304" pitchFamily="18" charset="0"/>
              <a:buAutoNum type="arabicPeriod"/>
            </a:pPr>
            <a:endParaRPr lang="es-MX" altLang="es-CL" sz="2000" dirty="0" smtClean="0">
              <a:solidFill>
                <a:schemeClr val="tx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None/>
            </a:pPr>
            <a:endParaRPr lang="es-CL" altLang="es-CL" sz="2600" dirty="0" smtClean="0">
              <a:solidFill>
                <a:schemeClr val="tx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3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6 Título"/>
          <p:cNvSpPr>
            <a:spLocks noGrp="1"/>
          </p:cNvSpPr>
          <p:nvPr>
            <p:ph type="ctrTitle"/>
          </p:nvPr>
        </p:nvSpPr>
        <p:spPr>
          <a:xfrm>
            <a:off x="1475656" y="2132856"/>
            <a:ext cx="6525344" cy="2160240"/>
          </a:xfrm>
        </p:spPr>
        <p:txBody>
          <a:bodyPr/>
          <a:lstStyle/>
          <a:p>
            <a:pPr algn="ctr"/>
            <a:r>
              <a:rPr lang="es-ES" altLang="es-CL" dirty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es-ES" alt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tems para </a:t>
            </a:r>
            <a:r>
              <a:rPr lang="es-ES" alt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Discusión</a:t>
            </a:r>
            <a:endParaRPr lang="es-CL" altLang="es-CL" dirty="0" smtClean="0"/>
          </a:p>
        </p:txBody>
      </p:sp>
      <p:sp>
        <p:nvSpPr>
          <p:cNvPr id="307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BBD7C6-FE3A-4C72-96C2-C2B7031D9890}" type="slidenum">
              <a:rPr lang="es-ES" altLang="es-CL" sz="105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s-ES" altLang="es-CL" sz="1050"/>
          </a:p>
        </p:txBody>
      </p:sp>
      <p:sp>
        <p:nvSpPr>
          <p:cNvPr id="3076" name="Rectangle 1030"/>
          <p:cNvSpPr>
            <a:spLocks noChangeArrowheads="1"/>
          </p:cNvSpPr>
          <p:nvPr/>
        </p:nvSpPr>
        <p:spPr bwMode="auto">
          <a:xfrm>
            <a:off x="1143000" y="3823098"/>
            <a:ext cx="685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</p:spTree>
    <p:extLst>
      <p:ext uri="{BB962C8B-B14F-4D97-AF65-F5344CB8AC3E}">
        <p14:creationId xmlns:p14="http://schemas.microsoft.com/office/powerpoint/2010/main" val="161189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0633" y="188640"/>
            <a:ext cx="8161306" cy="1243649"/>
          </a:xfrm>
        </p:spPr>
        <p:txBody>
          <a:bodyPr>
            <a:normAutofit/>
          </a:bodyPr>
          <a:lstStyle/>
          <a:p>
            <a:r>
              <a:rPr lang="es-C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Ítems para Discusión….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1481" y="1772816"/>
            <a:ext cx="8425988" cy="47525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Típicamente:</a:t>
            </a:r>
          </a:p>
          <a:p>
            <a:pPr marL="297656" indent="-297656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¿Qué requisitos son más </a:t>
            </a:r>
            <a:r>
              <a:rPr lang="es-C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importantes: los </a:t>
            </a: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RU o los RS</a:t>
            </a:r>
            <a:r>
              <a:rPr lang="es-C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 ¿por qué?</a:t>
            </a:r>
            <a:endParaRPr lang="es-C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7656" indent="-297656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¿Qué va en el contrato, los RU o los RS?</a:t>
            </a:r>
          </a:p>
          <a:p>
            <a:pPr marL="297656" indent="-297656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¿Necesito </a:t>
            </a:r>
            <a:r>
              <a:rPr lang="es-C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hacer una </a:t>
            </a: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matriz de trazado?</a:t>
            </a:r>
          </a:p>
          <a:p>
            <a:pPr marL="297656" indent="-297656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¿Puedo gestionar los </a:t>
            </a:r>
            <a:r>
              <a:rPr lang="es-C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reqs</a:t>
            </a:r>
            <a:r>
              <a:rPr lang="es-C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a mano (por ej. en Excel)?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6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8087721" cy="3778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8620" y="548680"/>
            <a:ext cx="8755380" cy="112416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60"/>
              </a:lnSpc>
            </a:pPr>
            <a:r>
              <a:rPr lang="es-CL" altLang="es-CL" sz="4050" dirty="0"/>
              <a:t>(Repaso) </a:t>
            </a:r>
            <a:r>
              <a:rPr lang="en-US" altLang="es-CL" sz="4050" dirty="0" err="1"/>
              <a:t>Mapeo</a:t>
            </a:r>
            <a:r>
              <a:rPr lang="en-US" altLang="es-CL" sz="4050" dirty="0"/>
              <a:t> de </a:t>
            </a:r>
            <a:r>
              <a:rPr lang="en-US" altLang="es-CL" sz="4050" dirty="0" err="1"/>
              <a:t>Requisitos</a:t>
            </a:r>
            <a:r>
              <a:rPr lang="en-US" altLang="es-CL" sz="4050" dirty="0"/>
              <a:t> </a:t>
            </a:r>
            <a:r>
              <a:rPr lang="en-US" altLang="es-CL" sz="2100" dirty="0">
                <a:latin typeface="Arial" panose="020B0604020202020204" pitchFamily="34" charset="0"/>
                <a:cs typeface="Arial" panose="020B0604020202020204" pitchFamily="34" charset="0"/>
              </a:rPr>
              <a:t>(para la </a:t>
            </a:r>
            <a:r>
              <a:rPr lang="en-US" altLang="es-CL" sz="2100" dirty="0" err="1">
                <a:latin typeface="Arial" panose="020B0604020202020204" pitchFamily="34" charset="0"/>
                <a:cs typeface="Arial" panose="020B0604020202020204" pitchFamily="34" charset="0"/>
              </a:rPr>
              <a:t>prueba</a:t>
            </a:r>
            <a:r>
              <a:rPr lang="en-US" alt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altLang="es-CL" sz="2100" dirty="0" err="1">
                <a:latin typeface="Arial" panose="020B0604020202020204" pitchFamily="34" charset="0"/>
                <a:cs typeface="Arial" panose="020B0604020202020204" pitchFamily="34" charset="0"/>
              </a:rPr>
              <a:t>blancura</a:t>
            </a:r>
            <a:r>
              <a:rPr lang="en-US" alt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del software)</a:t>
            </a:r>
            <a:endParaRPr lang="en-US" altLang="es-CL" sz="4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08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Grp="1" noChangeArrowheads="1"/>
          </p:cNvSpPr>
          <p:nvPr>
            <p:ph type="title"/>
          </p:nvPr>
        </p:nvSpPr>
        <p:spPr>
          <a:xfrm>
            <a:off x="587829" y="332657"/>
            <a:ext cx="8808707" cy="1430718"/>
          </a:xfrm>
        </p:spPr>
        <p:txBody>
          <a:bodyPr>
            <a:no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s-CL" sz="4400" dirty="0">
                <a:latin typeface="Arial" panose="020B0604020202020204" pitchFamily="34" charset="0"/>
                <a:cs typeface="Arial" panose="020B0604020202020204" pitchFamily="34" charset="0"/>
              </a:rPr>
              <a:t>Ítems para </a:t>
            </a:r>
            <a:r>
              <a:rPr lang="es-C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Discusión...</a:t>
            </a:r>
            <a:endParaRPr lang="es-CL" altLang="es-CL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idx="1"/>
          </p:nvPr>
        </p:nvSpPr>
        <p:spPr>
          <a:xfrm>
            <a:off x="482027" y="2153394"/>
            <a:ext cx="8397278" cy="444395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None/>
              <a:tabLst>
                <a:tab pos="727472" algn="l"/>
                <a:tab pos="1413272" algn="l"/>
                <a:tab pos="2099072" algn="l"/>
                <a:tab pos="2784872" algn="l"/>
                <a:tab pos="3470672" algn="l"/>
                <a:tab pos="4156472" algn="l"/>
                <a:tab pos="4842272" algn="l"/>
                <a:tab pos="5528072" algn="l"/>
                <a:tab pos="6213872" algn="l"/>
                <a:tab pos="6899672" algn="l"/>
                <a:tab pos="7585472" algn="l"/>
              </a:tabLst>
            </a:pPr>
            <a:r>
              <a:rPr lang="es-CL" altLang="es-CL" sz="2800" dirty="0">
                <a:latin typeface="Arial" panose="020B0604020202020204" pitchFamily="34" charset="0"/>
                <a:cs typeface="Arial" panose="020B0604020202020204" pitchFamily="34" charset="0"/>
              </a:rPr>
              <a:t>¿Por qué la IR se realiza a distintos niveles de abstracción?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None/>
              <a:tabLst>
                <a:tab pos="727472" algn="l"/>
                <a:tab pos="1413272" algn="l"/>
                <a:tab pos="2099072" algn="l"/>
                <a:tab pos="2784872" algn="l"/>
                <a:tab pos="3470672" algn="l"/>
                <a:tab pos="4156472" algn="l"/>
                <a:tab pos="4842272" algn="l"/>
                <a:tab pos="5528072" algn="l"/>
                <a:tab pos="6213872" algn="l"/>
                <a:tab pos="6899672" algn="l"/>
                <a:tab pos="7585472" algn="l"/>
              </a:tabLst>
            </a:pPr>
            <a:r>
              <a:rPr lang="es-CL" altLang="es-CL" sz="2800" dirty="0">
                <a:latin typeface="Arial" panose="020B0604020202020204" pitchFamily="34" charset="0"/>
                <a:cs typeface="Arial" panose="020B0604020202020204" pitchFamily="34" charset="0"/>
              </a:rPr>
              <a:t>¿Necesito definir los RU? ¿por qué no ir directamente a definir los RS?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None/>
              <a:tabLst>
                <a:tab pos="727472" algn="l"/>
                <a:tab pos="1413272" algn="l"/>
                <a:tab pos="2099072" algn="l"/>
                <a:tab pos="2784872" algn="l"/>
                <a:tab pos="3470672" algn="l"/>
                <a:tab pos="4156472" algn="l"/>
                <a:tab pos="4842272" algn="l"/>
                <a:tab pos="5528072" algn="l"/>
                <a:tab pos="6213872" algn="l"/>
                <a:tab pos="6899672" algn="l"/>
                <a:tab pos="7585472" algn="l"/>
              </a:tabLst>
            </a:pPr>
            <a:r>
              <a:rPr lang="es-CL" altLang="es-CL" sz="2800" dirty="0">
                <a:latin typeface="Arial" panose="020B0604020202020204" pitchFamily="34" charset="0"/>
                <a:cs typeface="Arial" panose="020B0604020202020204" pitchFamily="34" charset="0"/>
              </a:rPr>
              <a:t>¿Por qué hay que preocuparse por detectar tempranamente los requisitos de calidad?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None/>
              <a:tabLst>
                <a:tab pos="727472" algn="l"/>
                <a:tab pos="1413272" algn="l"/>
                <a:tab pos="2099072" algn="l"/>
                <a:tab pos="2784872" algn="l"/>
                <a:tab pos="3470672" algn="l"/>
                <a:tab pos="4156472" algn="l"/>
                <a:tab pos="4842272" algn="l"/>
                <a:tab pos="5528072" algn="l"/>
                <a:tab pos="6213872" algn="l"/>
                <a:tab pos="6899672" algn="l"/>
                <a:tab pos="7585472" algn="l"/>
              </a:tabLst>
            </a:pPr>
            <a:endParaRPr lang="es-CL" altLang="es-C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5041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8FCBFF-83B9-4AB4-9668-2BD763C1DADD}" type="slidenum">
              <a:rPr lang="es-ES" altLang="es-CL" sz="105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s-ES" altLang="es-CL" sz="105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16604" y="188640"/>
            <a:ext cx="8275876" cy="1008577"/>
          </a:xfrm>
        </p:spPr>
        <p:txBody>
          <a:bodyPr>
            <a:noAutofit/>
          </a:bodyPr>
          <a:lstStyle/>
          <a:p>
            <a:pPr eaLnBrk="1" hangingPunct="1"/>
            <a:r>
              <a:rPr lang="es-CL" altLang="es-C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(Repaso) Requisitos </a:t>
            </a:r>
            <a:r>
              <a:rPr lang="es-CL" altLang="es-CL" sz="36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L" altLang="es-C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Usuario</a:t>
            </a:r>
            <a:endParaRPr lang="es-CL" altLang="es-C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34116" y="1628800"/>
            <a:ext cx="6890212" cy="489654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350"/>
              </a:spcBef>
              <a:spcAft>
                <a:spcPts val="1350"/>
              </a:spcAft>
              <a:buNone/>
              <a:defRPr/>
            </a:pPr>
            <a:r>
              <a:rPr lang="es-CL" sz="2800" dirty="0">
                <a:latin typeface="Arial" charset="0"/>
                <a:cs typeface="Arial" charset="0"/>
              </a:rPr>
              <a:t>Indican la necesidad (dolor) u oportunidad del Cliente o del Negocio:</a:t>
            </a:r>
          </a:p>
          <a:p>
            <a:pPr marL="469106" indent="-216694">
              <a:lnSpc>
                <a:spcPct val="100000"/>
              </a:lnSpc>
              <a:spcBef>
                <a:spcPts val="1350"/>
              </a:spcBef>
              <a:spcAft>
                <a:spcPts val="1350"/>
              </a:spcAft>
              <a:buFont typeface="Arial" panose="020B0604020202020204" pitchFamily="34" charset="0"/>
              <a:buChar char="­"/>
              <a:defRPr/>
            </a:pPr>
            <a:r>
              <a:rPr lang="es-CL" dirty="0">
                <a:latin typeface="Arial" charset="0"/>
                <a:cs typeface="Arial" charset="0"/>
              </a:rPr>
              <a:t>Son de grano grueso, y podrían ser ambiguos.</a:t>
            </a:r>
          </a:p>
          <a:p>
            <a:pPr marL="469106" indent="-216694">
              <a:lnSpc>
                <a:spcPct val="100000"/>
              </a:lnSpc>
              <a:spcBef>
                <a:spcPts val="1350"/>
              </a:spcBef>
              <a:spcAft>
                <a:spcPts val="1350"/>
              </a:spcAft>
              <a:buFont typeface="Arial" panose="020B0604020202020204" pitchFamily="34" charset="0"/>
              <a:buChar char="­"/>
              <a:defRPr/>
            </a:pPr>
            <a:r>
              <a:rPr lang="es-CL" dirty="0">
                <a:latin typeface="Arial" charset="0"/>
                <a:cs typeface="Arial" charset="0"/>
              </a:rPr>
              <a:t>Sirven para identificar la parte importante de una necesidad u oportunidad.</a:t>
            </a:r>
          </a:p>
          <a:p>
            <a:pPr marL="469106" indent="-216694">
              <a:lnSpc>
                <a:spcPct val="100000"/>
              </a:lnSpc>
              <a:spcBef>
                <a:spcPts val="1350"/>
              </a:spcBef>
              <a:spcAft>
                <a:spcPts val="1350"/>
              </a:spcAft>
              <a:buFont typeface="Arial" panose="020B0604020202020204" pitchFamily="34" charset="0"/>
              <a:buChar char="­"/>
              <a:defRPr/>
            </a:pPr>
            <a:r>
              <a:rPr lang="es-CL" dirty="0">
                <a:latin typeface="Arial" charset="0"/>
                <a:cs typeface="Arial" charset="0"/>
              </a:rPr>
              <a:t>Por ej.: “</a:t>
            </a:r>
            <a:r>
              <a:rPr lang="es-CL" i="1" dirty="0">
                <a:latin typeface="Arial" charset="0"/>
                <a:cs typeface="Arial" charset="0"/>
              </a:rPr>
              <a:t>El sistema debe entregar reportes que faciliten la toma de decisiones del Gerente de Finanzas</a:t>
            </a:r>
            <a:r>
              <a:rPr lang="es-CL" dirty="0">
                <a:latin typeface="Arial" charset="0"/>
                <a:cs typeface="Arial" charset="0"/>
              </a:rPr>
              <a:t>”.</a:t>
            </a:r>
          </a:p>
        </p:txBody>
      </p:sp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010" y="5216386"/>
            <a:ext cx="1428750" cy="166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751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8FCBFF-83B9-4AB4-9668-2BD763C1DADD}" type="slidenum">
              <a:rPr lang="es-ES" altLang="es-CL" sz="105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s-ES" altLang="es-CL" sz="105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34116" y="40970"/>
            <a:ext cx="8101637" cy="1517339"/>
          </a:xfrm>
        </p:spPr>
        <p:txBody>
          <a:bodyPr>
            <a:noAutofit/>
          </a:bodyPr>
          <a:lstStyle/>
          <a:p>
            <a:r>
              <a:rPr lang="es-CL" altLang="es-CL" sz="3600" dirty="0">
                <a:latin typeface="Arial" panose="020B0604020202020204" pitchFamily="34" charset="0"/>
                <a:cs typeface="Arial" panose="020B0604020202020204" pitchFamily="34" charset="0"/>
              </a:rPr>
              <a:t>(Repaso) </a:t>
            </a:r>
            <a:r>
              <a:rPr lang="es-CL" altLang="es-C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Tipos </a:t>
            </a:r>
            <a:r>
              <a:rPr lang="es-CL" altLang="es-CL" sz="3600" dirty="0">
                <a:latin typeface="Arial" panose="020B0604020202020204" pitchFamily="34" charset="0"/>
                <a:cs typeface="Arial" panose="020B0604020202020204" pitchFamily="34" charset="0"/>
              </a:rPr>
              <a:t>de Requisitos de </a:t>
            </a:r>
            <a:r>
              <a:rPr lang="es-CL" altLang="es-C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Usuario</a:t>
            </a:r>
            <a:endParaRPr lang="es-CL" altLang="es-C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34116" y="1558309"/>
            <a:ext cx="6566784" cy="511105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1350"/>
              </a:spcBef>
              <a:spcAft>
                <a:spcPts val="1350"/>
              </a:spcAft>
              <a:buNone/>
              <a:defRPr/>
            </a:pPr>
            <a:r>
              <a:rPr lang="es-CL" sz="2800" dirty="0">
                <a:latin typeface="Arial" charset="0"/>
                <a:cs typeface="Arial" charset="0"/>
              </a:rPr>
              <a:t>Los tipos de requisitos de usuario </a:t>
            </a:r>
            <a:r>
              <a:rPr lang="es-CL" sz="2800" dirty="0" smtClean="0">
                <a:latin typeface="Arial" charset="0"/>
                <a:cs typeface="Arial" charset="0"/>
              </a:rPr>
              <a:t>(RU) son</a:t>
            </a:r>
            <a:r>
              <a:rPr lang="es-CL" sz="2800" dirty="0">
                <a:latin typeface="Arial" charset="0"/>
                <a:cs typeface="Arial" charset="0"/>
              </a:rPr>
              <a:t>:</a:t>
            </a:r>
          </a:p>
          <a:p>
            <a:pPr marL="685800" indent="-342900">
              <a:lnSpc>
                <a:spcPct val="100000"/>
              </a:lnSpc>
              <a:spcBef>
                <a:spcPts val="1350"/>
              </a:spcBef>
              <a:spcAft>
                <a:spcPts val="1350"/>
              </a:spcAft>
              <a:buFont typeface="Arial" panose="020B0604020202020204" pitchFamily="34" charset="0"/>
              <a:buChar char="-"/>
              <a:tabLst>
                <a:tab pos="342900" algn="l"/>
              </a:tabLst>
              <a:defRPr/>
            </a:pPr>
            <a:r>
              <a:rPr lang="es-CL" b="1" i="1" dirty="0">
                <a:solidFill>
                  <a:schemeClr val="tx2"/>
                </a:solidFill>
                <a:latin typeface="Arial" charset="0"/>
                <a:cs typeface="Arial" charset="0"/>
              </a:rPr>
              <a:t>de Capacidades</a:t>
            </a:r>
            <a:r>
              <a:rPr lang="es-CL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s-CL" dirty="0">
                <a:latin typeface="Arial" charset="0"/>
                <a:cs typeface="Arial" charset="0"/>
              </a:rPr>
              <a:t>requeridas por los usuarios para resolver un problema o determinar un objetivo.</a:t>
            </a:r>
          </a:p>
          <a:p>
            <a:pPr marL="685800" indent="-342900">
              <a:lnSpc>
                <a:spcPct val="100000"/>
              </a:lnSpc>
              <a:spcBef>
                <a:spcPts val="1350"/>
              </a:spcBef>
              <a:spcAft>
                <a:spcPts val="1350"/>
              </a:spcAft>
              <a:buFont typeface="Arial" panose="020B0604020202020204" pitchFamily="34" charset="0"/>
              <a:buChar char="-"/>
              <a:tabLst>
                <a:tab pos="342900" algn="l"/>
              </a:tabLst>
              <a:defRPr/>
            </a:pPr>
            <a:r>
              <a:rPr lang="es-CL" b="1" i="1" dirty="0">
                <a:solidFill>
                  <a:schemeClr val="tx2"/>
                </a:solidFill>
                <a:latin typeface="Arial" charset="0"/>
                <a:cs typeface="Arial" charset="0"/>
              </a:rPr>
              <a:t>de Calidad</a:t>
            </a:r>
            <a:r>
              <a:rPr lang="es-CL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s-CL" dirty="0">
                <a:latin typeface="Arial" charset="0"/>
                <a:cs typeface="Arial" charset="0"/>
              </a:rPr>
              <a:t>del software para funcionar o garantizar su normal funcionamiento.</a:t>
            </a:r>
          </a:p>
          <a:p>
            <a:pPr marL="685800" indent="-342900">
              <a:lnSpc>
                <a:spcPct val="100000"/>
              </a:lnSpc>
              <a:spcBef>
                <a:spcPts val="1350"/>
              </a:spcBef>
              <a:spcAft>
                <a:spcPts val="1350"/>
              </a:spcAft>
              <a:buFont typeface="Arial" panose="020B0604020202020204" pitchFamily="34" charset="0"/>
              <a:buChar char="-"/>
              <a:tabLst>
                <a:tab pos="342900" algn="l"/>
              </a:tabLst>
              <a:defRPr/>
            </a:pPr>
            <a:r>
              <a:rPr lang="es-CL" b="1" i="1" dirty="0">
                <a:solidFill>
                  <a:schemeClr val="tx2"/>
                </a:solidFill>
                <a:latin typeface="Arial" charset="0"/>
                <a:cs typeface="Arial" charset="0"/>
              </a:rPr>
              <a:t>de Restricciones</a:t>
            </a:r>
            <a:r>
              <a:rPr lang="es-CL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s-CL" dirty="0">
                <a:latin typeface="Arial" charset="0"/>
                <a:cs typeface="Arial" charset="0"/>
              </a:rPr>
              <a:t>impuestas por los usuarios, sobre la forma como debe ser resuelto el problema, o logrado el objetivo.</a:t>
            </a:r>
          </a:p>
        </p:txBody>
      </p:sp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037" y="1503999"/>
            <a:ext cx="1428750" cy="166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657" y="3273266"/>
            <a:ext cx="1431131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406" y="4507942"/>
            <a:ext cx="1145381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12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ector recto 12"/>
          <p:cNvCxnSpPr/>
          <p:nvPr/>
        </p:nvCxnSpPr>
        <p:spPr>
          <a:xfrm>
            <a:off x="4497720" y="2006691"/>
            <a:ext cx="34290" cy="4302629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090" y="384654"/>
            <a:ext cx="7953342" cy="742950"/>
          </a:xfrm>
        </p:spPr>
        <p:txBody>
          <a:bodyPr>
            <a:noAutofit/>
          </a:bodyPr>
          <a:lstStyle/>
          <a:p>
            <a:pPr algn="ctr"/>
            <a:r>
              <a:rPr lang="es-C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Requisitos de Usuario y de Software (en contexto)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2640030"/>
            <a:ext cx="2320290" cy="163184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3640" y="2176040"/>
            <a:ext cx="2356157" cy="227296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491880" y="2375084"/>
            <a:ext cx="1977390" cy="1051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100" dirty="0" err="1"/>
              <a:t>Prototipación</a:t>
            </a:r>
            <a:r>
              <a:rPr lang="es-CL" sz="2100" dirty="0"/>
              <a:t> </a:t>
            </a:r>
            <a:r>
              <a:rPr lang="es-CL" sz="2100" dirty="0" smtClean="0"/>
              <a:t>/ </a:t>
            </a:r>
            <a:r>
              <a:rPr lang="es-CL" sz="2100" dirty="0"/>
              <a:t>Especificación de </a:t>
            </a:r>
            <a:r>
              <a:rPr lang="es-CL" sz="2100" dirty="0" smtClean="0"/>
              <a:t>Requisitos</a:t>
            </a:r>
            <a:endParaRPr lang="en-US" sz="21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539552" y="4516625"/>
            <a:ext cx="219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Requisitos de Usuario (o de Negocio)</a:t>
            </a:r>
            <a:endParaRPr lang="en-U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6229940" y="4489326"/>
            <a:ext cx="2353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dirty="0"/>
              <a:t>Requisitos de Software </a:t>
            </a:r>
          </a:p>
          <a:p>
            <a:pPr algn="ctr"/>
            <a:r>
              <a:rPr lang="es-CL" dirty="0"/>
              <a:t>(o de la Solución)</a:t>
            </a:r>
            <a:endParaRPr lang="en-US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3526170" y="3712394"/>
            <a:ext cx="1977390" cy="1051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100" dirty="0" smtClean="0"/>
              <a:t>Acuerdo con el Cliente </a:t>
            </a:r>
            <a:r>
              <a:rPr lang="es-CL" sz="1600" dirty="0" smtClean="0"/>
              <a:t>(Uso del Tablero)</a:t>
            </a:r>
            <a:endParaRPr lang="en-US" sz="1600" dirty="0"/>
          </a:p>
        </p:txBody>
      </p:sp>
      <p:sp>
        <p:nvSpPr>
          <p:cNvPr id="15" name="Rectángulo redondeado 14"/>
          <p:cNvSpPr/>
          <p:nvPr/>
        </p:nvSpPr>
        <p:spPr>
          <a:xfrm>
            <a:off x="3560460" y="5046970"/>
            <a:ext cx="1977390" cy="1051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100" dirty="0"/>
              <a:t>Matriz de Trazado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80744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  <p:bldP spid="12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1764" y="188640"/>
            <a:ext cx="8079581" cy="1243649"/>
          </a:xfrm>
        </p:spPr>
        <p:txBody>
          <a:bodyPr>
            <a:normAutofit/>
          </a:bodyPr>
          <a:lstStyle/>
          <a:p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Requisitos de Software (RS)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1764" y="1648313"/>
            <a:ext cx="8418707" cy="487703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350"/>
              </a:spcBef>
              <a:spcAft>
                <a:spcPts val="1350"/>
              </a:spcAft>
            </a:pPr>
            <a:r>
              <a:rPr lang="es-CL" sz="2700" dirty="0">
                <a:latin typeface="Arial" panose="020B0604020202020204" pitchFamily="34" charset="0"/>
                <a:cs typeface="Arial" panose="020B0604020202020204" pitchFamily="34" charset="0"/>
              </a:rPr>
              <a:t>Representan los requisitos de la solución:</a:t>
            </a:r>
          </a:p>
          <a:p>
            <a:pPr marL="388144" indent="-216694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-"/>
            </a:pP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También pueden </a:t>
            </a: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ser funcionales, de calidad y de restricción.</a:t>
            </a:r>
          </a:p>
          <a:p>
            <a:pPr marL="388144" indent="-216694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-"/>
            </a:pPr>
            <a:r>
              <a:rPr lang="es-CL" sz="2100" u="sng" dirty="0">
                <a:latin typeface="Arial" panose="020B0604020202020204" pitchFamily="34" charset="0"/>
                <a:cs typeface="Arial" panose="020B0604020202020204" pitchFamily="34" charset="0"/>
              </a:rPr>
              <a:t>No pueden ser ambiguos</a:t>
            </a: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(para desambiguar, en su especificación se puede </a:t>
            </a:r>
            <a:r>
              <a:rPr lang="es-CL" sz="1800" dirty="0">
                <a:latin typeface="Arial" panose="020B0604020202020204" pitchFamily="34" charset="0"/>
                <a:cs typeface="Arial" panose="020B0604020202020204" pitchFamily="34" charset="0"/>
              </a:rPr>
              <a:t>incluir </a:t>
            </a:r>
            <a:r>
              <a:rPr lang="es-CL" sz="1800" dirty="0" err="1">
                <a:latin typeface="Arial" panose="020B0604020202020204" pitchFamily="34" charset="0"/>
                <a:cs typeface="Arial" panose="020B0604020202020204" pitchFamily="34" charset="0"/>
              </a:rPr>
              <a:t>scketches</a:t>
            </a:r>
            <a:r>
              <a:rPr lang="es-CL" sz="1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CL" sz="1800" dirty="0" err="1">
                <a:latin typeface="Arial" panose="020B0604020202020204" pitchFamily="34" charset="0"/>
                <a:cs typeface="Arial" panose="020B0604020202020204" pitchFamily="34" charset="0"/>
              </a:rPr>
              <a:t>screenshots</a:t>
            </a:r>
            <a:r>
              <a:rPr 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88144" indent="-216694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-"/>
            </a:pPr>
            <a:r>
              <a:rPr lang="es-CL" sz="2100" u="sng" dirty="0">
                <a:latin typeface="Arial" panose="020B0604020202020204" pitchFamily="34" charset="0"/>
                <a:cs typeface="Arial" panose="020B0604020202020204" pitchFamily="34" charset="0"/>
              </a:rPr>
              <a:t>Los RS del </a:t>
            </a:r>
            <a:r>
              <a:rPr lang="es-CL" sz="2100" u="sng" dirty="0" err="1"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es-CL" sz="2100" u="sng" dirty="0">
                <a:latin typeface="Arial" panose="020B0604020202020204" pitchFamily="34" charset="0"/>
                <a:cs typeface="Arial" panose="020B0604020202020204" pitchFamily="34" charset="0"/>
              </a:rPr>
              <a:t> deben estar </a:t>
            </a:r>
            <a:r>
              <a:rPr lang="es-CL" sz="2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completos al terminar el proyecto.</a:t>
            </a:r>
            <a:endParaRPr lang="es-CL" sz="2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144" indent="-216694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-"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Son de granularidad más fina que los RU.</a:t>
            </a:r>
          </a:p>
          <a:p>
            <a:pPr marL="388144" indent="-216694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-"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La mayoría se derivan desde los RU.</a:t>
            </a:r>
          </a:p>
          <a:p>
            <a:pPr marL="388144" indent="-216694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-"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Hay RS (por ej. los de infraestructura) que usualmente no vienen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desde </a:t>
            </a: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los RU.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14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32656"/>
            <a:ext cx="7770812" cy="1512168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altLang="es-CL" dirty="0" smtClean="0">
                <a:latin typeface="Arial" panose="020B0604020202020204" pitchFamily="34" charset="0"/>
              </a:rPr>
              <a:t>Requisitos de Software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2095697"/>
            <a:ext cx="7344048" cy="1466455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s-ES" altLang="es-CL" sz="2500" dirty="0" smtClean="0">
                <a:latin typeface="Arial" charset="0"/>
                <a:cs typeface="Times New Roman" pitchFamily="18" charset="0"/>
              </a:rPr>
              <a:t>Los requisitos de software deben brindar </a:t>
            </a:r>
            <a:r>
              <a:rPr lang="es-ES" altLang="es-CL" sz="2500" u="sng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una especificación clara</a:t>
            </a:r>
            <a:r>
              <a:rPr lang="es-ES" altLang="es-CL" sz="2500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s-ES" altLang="es-CL" sz="2500" dirty="0" smtClean="0">
                <a:latin typeface="Arial" charset="0"/>
                <a:cs typeface="Times New Roman" pitchFamily="18" charset="0"/>
              </a:rPr>
              <a:t>de qué incluir en cada una de las tres capas.</a:t>
            </a:r>
            <a:endParaRPr lang="es-ES" altLang="es-CL" dirty="0">
              <a:latin typeface="Arial" charset="0"/>
              <a:cs typeface="Times New Roman" pitchFamily="18" charset="0"/>
            </a:endParaRPr>
          </a:p>
          <a:p>
            <a:pPr marL="266700" indent="-266700" algn="just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endParaRPr lang="es-ES" altLang="es-CL" dirty="0">
              <a:latin typeface="Arial" charset="0"/>
              <a:cs typeface="Times New Roman" pitchFamily="18" charset="0"/>
            </a:endParaRPr>
          </a:p>
        </p:txBody>
      </p:sp>
      <p:grpSp>
        <p:nvGrpSpPr>
          <p:cNvPr id="99332" name="Grupo 3"/>
          <p:cNvGrpSpPr>
            <a:grpSpLocks/>
          </p:cNvGrpSpPr>
          <p:nvPr/>
        </p:nvGrpSpPr>
        <p:grpSpPr bwMode="auto">
          <a:xfrm>
            <a:off x="1907704" y="3910568"/>
            <a:ext cx="6027379" cy="1659086"/>
            <a:chOff x="1874494" y="2780928"/>
            <a:chExt cx="5339912" cy="1658163"/>
          </a:xfrm>
        </p:grpSpPr>
        <p:sp>
          <p:nvSpPr>
            <p:cNvPr id="99333" name="Rectángulo 1"/>
            <p:cNvSpPr>
              <a:spLocks noChangeArrowheads="1"/>
            </p:cNvSpPr>
            <p:nvPr/>
          </p:nvSpPr>
          <p:spPr bwMode="auto">
            <a:xfrm>
              <a:off x="1885814" y="2780928"/>
              <a:ext cx="5328592" cy="504056"/>
            </a:xfrm>
            <a:prstGeom prst="rect">
              <a:avLst/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s-CL" altLang="en-US" sz="24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Capa 3: Interfaces de Usuario</a:t>
              </a:r>
            </a:p>
          </p:txBody>
        </p:sp>
        <p:sp>
          <p:nvSpPr>
            <p:cNvPr id="99334" name="Rectángulo 4"/>
            <p:cNvSpPr>
              <a:spLocks noChangeArrowheads="1"/>
            </p:cNvSpPr>
            <p:nvPr/>
          </p:nvSpPr>
          <p:spPr bwMode="auto">
            <a:xfrm>
              <a:off x="1874494" y="3332556"/>
              <a:ext cx="5328592" cy="550368"/>
            </a:xfrm>
            <a:prstGeom prst="rect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s-CL" alt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Capa 2: Proceso de Negocio </a:t>
              </a:r>
              <a:r>
                <a:rPr lang="es-CL" alt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(Lógica de Negocio)</a:t>
              </a:r>
            </a:p>
          </p:txBody>
        </p:sp>
        <p:sp>
          <p:nvSpPr>
            <p:cNvPr id="99335" name="Rectángulo 5"/>
            <p:cNvSpPr>
              <a:spLocks noChangeArrowheads="1"/>
            </p:cNvSpPr>
            <p:nvPr/>
          </p:nvSpPr>
          <p:spPr bwMode="auto">
            <a:xfrm>
              <a:off x="1874883" y="3935035"/>
              <a:ext cx="5328592" cy="504056"/>
            </a:xfrm>
            <a:prstGeom prst="rect">
              <a:avLst/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s-CL" alt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Capa 1: Espacio de Datos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9C0BA0-8D0E-4852-8602-AD41FC6BC338}" type="slidenum">
              <a:rPr lang="es-ES" altLang="es-CL" sz="105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s-ES" altLang="es-CL" sz="1050"/>
          </a:p>
        </p:txBody>
      </p:sp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>
          <a:xfrm>
            <a:off x="540247" y="423456"/>
            <a:ext cx="8079581" cy="914400"/>
          </a:xfrm>
        </p:spPr>
        <p:txBody>
          <a:bodyPr/>
          <a:lstStyle/>
          <a:p>
            <a:pPr eaLnBrk="1" hangingPunct="1"/>
            <a:r>
              <a:rPr lang="es-CL" alt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Requisitos de Software</a:t>
            </a:r>
          </a:p>
        </p:txBody>
      </p:sp>
      <p:sp>
        <p:nvSpPr>
          <p:cNvPr id="11776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14351" y="1921491"/>
            <a:ext cx="7452359" cy="406858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es-CL" altLang="es-C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 de Requisitos </a:t>
            </a:r>
            <a:r>
              <a:rPr lang="es-CL" altLang="es-C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L" altLang="es-C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</a:t>
            </a:r>
            <a:r>
              <a:rPr lang="es-CL" altLang="es-CL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altLang="es-CL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(según el estándar de la ESA):</a:t>
            </a:r>
            <a:endParaRPr lang="es-CL" altLang="es-CL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 indent="-341313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-"/>
            </a:pPr>
            <a:r>
              <a:rPr lang="es-CL" altLang="es-CL" sz="15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funcionales.</a:t>
            </a:r>
          </a:p>
          <a:p>
            <a:pPr marL="263129"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-"/>
              <a:tabLst>
                <a:tab pos="171450" algn="l"/>
              </a:tabLst>
            </a:pPr>
            <a:r>
              <a:rPr lang="es-CL" altLang="es-CL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interfaces.</a:t>
            </a:r>
          </a:p>
          <a:p>
            <a:pPr marL="263129"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-"/>
              <a:tabLst>
                <a:tab pos="171450" algn="l"/>
              </a:tabLst>
            </a:pPr>
            <a:r>
              <a:rPr lang="es-CL" altLang="es-CL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operacionales.</a:t>
            </a:r>
          </a:p>
          <a:p>
            <a:pPr marL="263129"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-"/>
              <a:tabLst>
                <a:tab pos="171450" algn="l"/>
              </a:tabLst>
            </a:pPr>
            <a:r>
              <a:rPr lang="es-CL" altLang="es-CL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recursos.</a:t>
            </a:r>
          </a:p>
          <a:p>
            <a:pPr marL="263129"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-"/>
              <a:tabLst>
                <a:tab pos="171450" algn="l"/>
              </a:tabLst>
            </a:pPr>
            <a:r>
              <a:rPr lang="es-CL" altLang="es-CL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verificación.</a:t>
            </a:r>
          </a:p>
          <a:p>
            <a:pPr marL="263129"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-"/>
              <a:tabLst>
                <a:tab pos="171450" algn="l"/>
              </a:tabLst>
            </a:pPr>
            <a:r>
              <a:rPr lang="es-CL" altLang="es-CL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usabilidad.</a:t>
            </a:r>
          </a:p>
          <a:p>
            <a:pPr marL="263129"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-"/>
              <a:tabLst>
                <a:tab pos="171450" algn="l"/>
              </a:tabLst>
            </a:pPr>
            <a:r>
              <a:rPr lang="es-CL" altLang="es-CL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mantención.</a:t>
            </a:r>
          </a:p>
          <a:p>
            <a:pPr marL="263129"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-"/>
              <a:tabLst>
                <a:tab pos="171450" algn="l"/>
              </a:tabLst>
            </a:pPr>
            <a:r>
              <a:rPr lang="es-CL" altLang="es-CL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</a:t>
            </a:r>
            <a:r>
              <a:rPr lang="es-CL" altLang="es-CL" sz="1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transportabilidad</a:t>
            </a:r>
            <a:r>
              <a:rPr lang="es-CL" altLang="es-CL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4719162" y="2492846"/>
            <a:ext cx="4139088" cy="36004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129"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Arial" pitchFamily="34" charset="0"/>
              <a:buChar char="-"/>
              <a:tabLst>
                <a:tab pos="171450" algn="l"/>
              </a:tabLst>
            </a:pPr>
            <a:r>
              <a:rPr lang="es-CL" altLang="es-CL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confiabilidad.</a:t>
            </a:r>
          </a:p>
          <a:p>
            <a:pPr marL="263129"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Arial" pitchFamily="34" charset="0"/>
              <a:buChar char="-"/>
              <a:tabLst>
                <a:tab pos="171450" algn="l"/>
              </a:tabLst>
            </a:pPr>
            <a:r>
              <a:rPr lang="es-CL" altLang="es-CL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rendimiento.</a:t>
            </a:r>
          </a:p>
          <a:p>
            <a:pPr marL="263129"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Arial" pitchFamily="34" charset="0"/>
              <a:buChar char="-"/>
              <a:tabLst>
                <a:tab pos="171450" algn="l"/>
              </a:tabLst>
            </a:pPr>
            <a:r>
              <a:rPr lang="es-CL" altLang="es-CL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documentación.</a:t>
            </a:r>
          </a:p>
          <a:p>
            <a:pPr marL="263129"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Arial" pitchFamily="34" charset="0"/>
              <a:buChar char="-"/>
              <a:tabLst>
                <a:tab pos="171450" algn="l"/>
              </a:tabLst>
            </a:pPr>
            <a:r>
              <a:rPr lang="es-CL" altLang="es-CL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escalabilidad.</a:t>
            </a:r>
          </a:p>
          <a:p>
            <a:pPr marL="263129"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Arial" pitchFamily="34" charset="0"/>
              <a:buChar char="-"/>
              <a:tabLst>
                <a:tab pos="171450" algn="l"/>
              </a:tabLst>
            </a:pPr>
            <a:r>
              <a:rPr lang="es-CL" altLang="es-CL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</a:t>
            </a:r>
            <a:r>
              <a:rPr lang="es-CL" altLang="es-CL" sz="1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tests</a:t>
            </a:r>
            <a:r>
              <a:rPr lang="es-CL" altLang="es-CL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aceptación.</a:t>
            </a:r>
          </a:p>
          <a:p>
            <a:pPr marL="263129"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Arial" pitchFamily="34" charset="0"/>
              <a:buChar char="-"/>
              <a:tabLst>
                <a:tab pos="171450" algn="l"/>
              </a:tabLst>
            </a:pPr>
            <a:r>
              <a:rPr lang="es-CL" altLang="es-CL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de seguridad de la información.</a:t>
            </a:r>
          </a:p>
          <a:p>
            <a:pPr marL="263129"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Arial" pitchFamily="34" charset="0"/>
              <a:buChar char="-"/>
              <a:tabLst>
                <a:tab pos="171450" algn="l"/>
              </a:tabLst>
            </a:pPr>
            <a:r>
              <a:rPr lang="es-CL" altLang="es-CL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</a:t>
            </a:r>
            <a:r>
              <a:rPr lang="es-CL" altLang="es-CL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seguridad de la operación.</a:t>
            </a:r>
          </a:p>
        </p:txBody>
      </p:sp>
    </p:spTree>
    <p:extLst>
      <p:ext uri="{BB962C8B-B14F-4D97-AF65-F5344CB8AC3E}">
        <p14:creationId xmlns:p14="http://schemas.microsoft.com/office/powerpoint/2010/main" val="124591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a">
  <a:themeElements>
    <a:clrScheme name="Metropolitana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Metrópoli</Template>
  <TotalTime>2605</TotalTime>
  <Words>1996</Words>
  <Application>Microsoft Office PowerPoint</Application>
  <PresentationFormat>Presentación en pantalla (4:3)</PresentationFormat>
  <Paragraphs>218</Paragraphs>
  <Slides>30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Symbol</vt:lpstr>
      <vt:lpstr>Times New Roman</vt:lpstr>
      <vt:lpstr>Metropolitana</vt:lpstr>
      <vt:lpstr>Definición de Requisitos de Software</vt:lpstr>
      <vt:lpstr>Estructura de la Presentación</vt:lpstr>
      <vt:lpstr>Presentación de PowerPoint</vt:lpstr>
      <vt:lpstr>(Repaso) Requisitos de Usuario</vt:lpstr>
      <vt:lpstr>(Repaso) Tipos de Requisitos de Usuario</vt:lpstr>
      <vt:lpstr>Requisitos de Usuario y de Software (en contexto)</vt:lpstr>
      <vt:lpstr>Requisitos de Software (RS)</vt:lpstr>
      <vt:lpstr>Requisitos de Software</vt:lpstr>
      <vt:lpstr>Requisitos de Software</vt:lpstr>
      <vt:lpstr>Traducción de RU a RS</vt:lpstr>
      <vt:lpstr>Ejemplo de Traducción de RU a RS: Editor de Documentos</vt:lpstr>
      <vt:lpstr>Requisitos de Calidad Claves (para el Usuario):</vt:lpstr>
      <vt:lpstr>Matriz de Trazado: RU vs RS</vt:lpstr>
      <vt:lpstr>Documento de Requisitos de Software (ya explicado)</vt:lpstr>
      <vt:lpstr>En nuestro caso…</vt:lpstr>
      <vt:lpstr>Matriz de Trazado (es lo ya visto)</vt:lpstr>
      <vt:lpstr>Tipos de Requisitos de Software</vt:lpstr>
      <vt:lpstr>Clasificación de Req. de Software</vt:lpstr>
      <vt:lpstr>Clasificación de Req. de Software</vt:lpstr>
      <vt:lpstr>Clasificación de Req. de Software</vt:lpstr>
      <vt:lpstr>Clasificación de Req. de Software</vt:lpstr>
      <vt:lpstr>Clasificación de Req. de Software</vt:lpstr>
      <vt:lpstr>Protocolo de Revisión  (en este caso, de los Requisitos)</vt:lpstr>
      <vt:lpstr>IMPORTANTE: Revisión  del Documento de Requisitos</vt:lpstr>
      <vt:lpstr>IMPORTANTE</vt:lpstr>
      <vt:lpstr>IMPORTANTE</vt:lpstr>
      <vt:lpstr>IMPORTANTE</vt:lpstr>
      <vt:lpstr>Ítems para Discusión</vt:lpstr>
      <vt:lpstr>Ítems para Discusión….</vt:lpstr>
      <vt:lpstr>Ítems para Discusión...</vt:lpstr>
    </vt:vector>
  </TitlesOfParts>
  <Company>PUC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Ingeniería de Software</dc:title>
  <dc:creator>Sergio Ochoa</dc:creator>
  <cp:lastModifiedBy>S.Ochoa</cp:lastModifiedBy>
  <cp:revision>427</cp:revision>
  <dcterms:created xsi:type="dcterms:W3CDTF">2000-04-11T13:26:24Z</dcterms:created>
  <dcterms:modified xsi:type="dcterms:W3CDTF">2024-09-10T11:02:19Z</dcterms:modified>
</cp:coreProperties>
</file>