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7" r:id="rId2"/>
    <p:sldId id="262" r:id="rId3"/>
    <p:sldId id="263" r:id="rId4"/>
  </p:sldIdLst>
  <p:sldSz cx="9144000" cy="6858000" type="screen4x3"/>
  <p:notesSz cx="6858000" cy="9144000"/>
  <p:defaultTextStyle>
    <a:defPPr>
      <a:defRPr lang="es-ES_trad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15E561F-B23A-4246-9FC4-EEE4CF0B71D5}" v="1" dt="2023-12-12T23:32:26.015"/>
    <p1510:client id="{C3CCD4B1-1E5C-4368-8854-C8939AC2F2F1}" v="1" dt="2023-12-12T21:03:18.38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1018" y="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van Braga" userId="28412fe4d4f82345" providerId="LiveId" clId="{215E561F-B23A-4246-9FC4-EEE4CF0B71D5}"/>
    <pc:docChg chg="custSel modSld">
      <pc:chgData name="Ivan Braga" userId="28412fe4d4f82345" providerId="LiveId" clId="{215E561F-B23A-4246-9FC4-EEE4CF0B71D5}" dt="2023-12-12T23:33:08.418" v="132" actId="20577"/>
      <pc:docMkLst>
        <pc:docMk/>
      </pc:docMkLst>
      <pc:sldChg chg="modSp mod">
        <pc:chgData name="Ivan Braga" userId="28412fe4d4f82345" providerId="LiveId" clId="{215E561F-B23A-4246-9FC4-EEE4CF0B71D5}" dt="2023-12-12T23:33:08.418" v="132" actId="20577"/>
        <pc:sldMkLst>
          <pc:docMk/>
          <pc:sldMk cId="2426373714" sldId="262"/>
        </pc:sldMkLst>
        <pc:spChg chg="mod">
          <ac:chgData name="Ivan Braga" userId="28412fe4d4f82345" providerId="LiveId" clId="{215E561F-B23A-4246-9FC4-EEE4CF0B71D5}" dt="2023-12-12T23:33:08.418" v="132" actId="20577"/>
          <ac:spMkLst>
            <pc:docMk/>
            <pc:sldMk cId="2426373714" sldId="262"/>
            <ac:spMk id="3" creationId="{00000000-0000-0000-0000-000000000000}"/>
          </ac:spMkLst>
        </pc:spChg>
      </pc:sldChg>
    </pc:docChg>
  </pc:docChgLst>
  <pc:docChgLst>
    <pc:chgData name="Ivan Braga" userId="28412fe4d4f82345" providerId="LiveId" clId="{C3CCD4B1-1E5C-4368-8854-C8939AC2F2F1}"/>
    <pc:docChg chg="modSld">
      <pc:chgData name="Ivan Braga" userId="28412fe4d4f82345" providerId="LiveId" clId="{C3CCD4B1-1E5C-4368-8854-C8939AC2F2F1}" dt="2023-12-12T21:03:58.588" v="5" actId="6549"/>
      <pc:docMkLst>
        <pc:docMk/>
      </pc:docMkLst>
      <pc:sldChg chg="modSp mod">
        <pc:chgData name="Ivan Braga" userId="28412fe4d4f82345" providerId="LiveId" clId="{C3CCD4B1-1E5C-4368-8854-C8939AC2F2F1}" dt="2023-12-12T21:03:58.588" v="5" actId="6549"/>
        <pc:sldMkLst>
          <pc:docMk/>
          <pc:sldMk cId="2426373714" sldId="262"/>
        </pc:sldMkLst>
        <pc:spChg chg="mod">
          <ac:chgData name="Ivan Braga" userId="28412fe4d4f82345" providerId="LiveId" clId="{C3CCD4B1-1E5C-4368-8854-C8939AC2F2F1}" dt="2023-12-12T21:03:58.588" v="5" actId="6549"/>
          <ac:spMkLst>
            <pc:docMk/>
            <pc:sldMk cId="2426373714" sldId="262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927100"/>
            <a:ext cx="8991600" cy="4495800"/>
            <a:chOff x="0" y="584"/>
            <a:chExt cx="5664" cy="2832"/>
          </a:xfrm>
        </p:grpSpPr>
        <p:sp>
          <p:nvSpPr>
            <p:cNvPr id="5" name="AutoShape 3"/>
            <p:cNvSpPr>
              <a:spLocks noChangeArrowheads="1"/>
            </p:cNvSpPr>
            <p:nvPr userDrawn="1"/>
          </p:nvSpPr>
          <p:spPr bwMode="auto">
            <a:xfrm>
              <a:off x="432" y="1304"/>
              <a:ext cx="4656" cy="2112"/>
            </a:xfrm>
            <a:prstGeom prst="roundRect">
              <a:avLst>
                <a:gd name="adj" fmla="val 16667"/>
              </a:avLst>
            </a:prstGeom>
            <a:noFill/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s-ES" sz="2400">
                <a:latin typeface="Times New Roman" pitchFamily="18" charset="0"/>
                <a:cs typeface="Arial" pitchFamily="34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blackWhite">
            <a:xfrm>
              <a:off x="144" y="584"/>
              <a:ext cx="4512" cy="624"/>
            </a:xfrm>
            <a:prstGeom prst="rect">
              <a:avLst/>
            </a:prstGeom>
            <a:solidFill>
              <a:schemeClr val="bg1"/>
            </a:solidFill>
            <a:ln w="57150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s-ES" sz="2400">
                <a:latin typeface="Times New Roman" pitchFamily="18" charset="0"/>
                <a:cs typeface="Arial" pitchFamily="34" charset="0"/>
              </a:endParaRPr>
            </a:p>
          </p:txBody>
        </p:sp>
        <p:sp>
          <p:nvSpPr>
            <p:cNvPr id="7" name="AutoShape 5"/>
            <p:cNvSpPr>
              <a:spLocks noChangeArrowheads="1"/>
            </p:cNvSpPr>
            <p:nvPr userDrawn="1"/>
          </p:nvSpPr>
          <p:spPr bwMode="blackWhite">
            <a:xfrm>
              <a:off x="0" y="872"/>
              <a:ext cx="5664" cy="1152"/>
            </a:xfrm>
            <a:custGeom>
              <a:avLst/>
              <a:gdLst>
                <a:gd name="G0" fmla="+- 1000 0 0"/>
                <a:gd name="G1" fmla="+- 1000 0 0"/>
                <a:gd name="G2" fmla="+- G0 0 G1"/>
                <a:gd name="G3" fmla="*/ G1 1 2"/>
                <a:gd name="G4" fmla="+- G0 0 G3"/>
                <a:gd name="T0" fmla="*/ 0 w 1000"/>
                <a:gd name="T1" fmla="*/ 0 h 1000"/>
                <a:gd name="T2" fmla="*/ G4 w 1000"/>
                <a:gd name="T3" fmla="*/ G1 h 1000"/>
              </a:gdLst>
              <a:ahLst/>
              <a:cxnLst>
                <a:cxn ang="0">
                  <a:pos x="0" y="0"/>
                </a:cxn>
                <a:cxn ang="0">
                  <a:pos x="4416" y="0"/>
                </a:cxn>
                <a:cxn ang="0">
                  <a:pos x="4917" y="500"/>
                </a:cxn>
                <a:cxn ang="0">
                  <a:pos x="4417" y="1000"/>
                </a:cxn>
                <a:cxn ang="0">
                  <a:pos x="0" y="1000"/>
                </a:cxn>
              </a:cxnLst>
              <a:rect l="T0" t="T1" r="T2" b="T3"/>
              <a:pathLst>
                <a:path w="4917" h="1000">
                  <a:moveTo>
                    <a:pt x="0" y="0"/>
                  </a:moveTo>
                  <a:lnTo>
                    <a:pt x="4416" y="0"/>
                  </a:lnTo>
                  <a:cubicBezTo>
                    <a:pt x="4693" y="0"/>
                    <a:pt x="4917" y="223"/>
                    <a:pt x="4917" y="500"/>
                  </a:cubicBezTo>
                  <a:cubicBezTo>
                    <a:pt x="4917" y="776"/>
                    <a:pt x="4693" y="999"/>
                    <a:pt x="4417" y="1000"/>
                  </a:cubicBezTo>
                  <a:lnTo>
                    <a:pt x="0" y="100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" sz="2400">
                <a:latin typeface="Times New Roman" pitchFamily="18" charset="0"/>
                <a:cs typeface="Arial" pitchFamily="34" charset="0"/>
              </a:endParaRPr>
            </a:p>
          </p:txBody>
        </p:sp>
        <p:sp>
          <p:nvSpPr>
            <p:cNvPr id="8" name="Line 6"/>
            <p:cNvSpPr>
              <a:spLocks noChangeShapeType="1"/>
            </p:cNvSpPr>
            <p:nvPr userDrawn="1"/>
          </p:nvSpPr>
          <p:spPr bwMode="auto">
            <a:xfrm>
              <a:off x="0" y="1928"/>
              <a:ext cx="5232" cy="0"/>
            </a:xfrm>
            <a:prstGeom prst="line">
              <a:avLst/>
            </a:prstGeom>
            <a:noFill/>
            <a:ln w="508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s-E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5127" name="Rectangle 7"/>
          <p:cNvSpPr>
            <a:spLocks noGrp="1" noChangeArrowheads="1"/>
          </p:cNvSpPr>
          <p:nvPr>
            <p:ph type="ctrTitle"/>
          </p:nvPr>
        </p:nvSpPr>
        <p:spPr>
          <a:xfrm>
            <a:off x="228600" y="1427163"/>
            <a:ext cx="8077200" cy="1609725"/>
          </a:xfrm>
        </p:spPr>
        <p:txBody>
          <a:bodyPr/>
          <a:lstStyle>
            <a:lvl1pPr>
              <a:defRPr sz="4600"/>
            </a:lvl1pPr>
          </a:lstStyle>
          <a:p>
            <a:r>
              <a:rPr lang="es-ES_tradnl"/>
              <a:t>Haga clic para cambiar el estilo de título	</a:t>
            </a:r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3441700"/>
            <a:ext cx="6629400" cy="16764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s-ES_tradnl"/>
              <a:t>Haga clic para modificar el estilo de subtítulo del patrón</a:t>
            </a:r>
          </a:p>
        </p:txBody>
      </p:sp>
      <p:sp>
        <p:nvSpPr>
          <p:cNvPr id="9" name="Rectangle 9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71488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3163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71488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BBD72B0-EE33-489C-91B2-992511BCA421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0819457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67798B-185C-4D12-8152-5E322B608E3C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267817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450013" y="228600"/>
            <a:ext cx="2084387" cy="57912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95263" y="228600"/>
            <a:ext cx="6102350" cy="579120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A5E2D2-C24F-449B-8046-4C6725AF8466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236831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D4ABE2-C01C-4E31-A44C-C063A0A3536C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777018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3A827B-3F39-42D5-BD5C-89F774BE9B85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804490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A0F4B2-B6A8-4A1E-9E71-1EFB1F7939BB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65441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B335E9-699B-4658-ACA9-85D5708D1B01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638090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E72104-2BC5-43ED-B66E-B713B6A505DE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701744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BB5DD2-EF14-4CA3-AD79-32369EC5BC7E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233624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F8954C-9649-448F-A0F0-1438C80D73E6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283166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30556C-67E4-40D1-BC13-7F2048BDAEE1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741159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52400"/>
            <a:ext cx="8686800" cy="6096000"/>
            <a:chOff x="0" y="96"/>
            <a:chExt cx="5472" cy="3840"/>
          </a:xfrm>
        </p:grpSpPr>
        <p:sp>
          <p:nvSpPr>
            <p:cNvPr id="4099" name="AutoShape 3"/>
            <p:cNvSpPr>
              <a:spLocks noChangeArrowheads="1"/>
            </p:cNvSpPr>
            <p:nvPr/>
          </p:nvSpPr>
          <p:spPr bwMode="auto">
            <a:xfrm>
              <a:off x="240" y="336"/>
              <a:ext cx="5232" cy="3600"/>
            </a:xfrm>
            <a:prstGeom prst="roundRect">
              <a:avLst>
                <a:gd name="adj" fmla="val 13727"/>
              </a:avLst>
            </a:prstGeom>
            <a:noFill/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s-ES" sz="2400">
                <a:latin typeface="Times New Roman" pitchFamily="18" charset="0"/>
                <a:cs typeface="Arial" pitchFamily="34" charset="0"/>
              </a:endParaRPr>
            </a:p>
          </p:txBody>
        </p:sp>
        <p:sp>
          <p:nvSpPr>
            <p:cNvPr id="4100" name="AutoShape 4"/>
            <p:cNvSpPr>
              <a:spLocks noChangeArrowheads="1"/>
            </p:cNvSpPr>
            <p:nvPr/>
          </p:nvSpPr>
          <p:spPr bwMode="blackWhite">
            <a:xfrm>
              <a:off x="0" y="96"/>
              <a:ext cx="5376" cy="768"/>
            </a:xfrm>
            <a:custGeom>
              <a:avLst/>
              <a:gdLst>
                <a:gd name="G0" fmla="+- 1000 0 0"/>
                <a:gd name="G1" fmla="+- 1000 0 0"/>
                <a:gd name="G2" fmla="+- G0 0 G1"/>
                <a:gd name="G3" fmla="*/ G1 1 2"/>
                <a:gd name="G4" fmla="+- G0 0 G3"/>
                <a:gd name="T0" fmla="*/ 0 w 1000"/>
                <a:gd name="T1" fmla="*/ 0 h 1000"/>
                <a:gd name="T2" fmla="*/ G4 w 1000"/>
                <a:gd name="T3" fmla="*/ G1 h 1000"/>
              </a:gdLst>
              <a:ahLst/>
              <a:cxnLst>
                <a:cxn ang="0">
                  <a:pos x="0" y="0"/>
                </a:cxn>
                <a:cxn ang="0">
                  <a:pos x="6499" y="0"/>
                </a:cxn>
                <a:cxn ang="0">
                  <a:pos x="7000" y="500"/>
                </a:cxn>
                <a:cxn ang="0">
                  <a:pos x="6500" y="1000"/>
                </a:cxn>
                <a:cxn ang="0">
                  <a:pos x="0" y="1000"/>
                </a:cxn>
              </a:cxnLst>
              <a:rect l="T0" t="T1" r="T2" b="T3"/>
              <a:pathLst>
                <a:path w="7000" h="1000">
                  <a:moveTo>
                    <a:pt x="0" y="0"/>
                  </a:moveTo>
                  <a:lnTo>
                    <a:pt x="6499" y="0"/>
                  </a:lnTo>
                  <a:cubicBezTo>
                    <a:pt x="6776" y="0"/>
                    <a:pt x="7000" y="223"/>
                    <a:pt x="7000" y="500"/>
                  </a:cubicBezTo>
                  <a:cubicBezTo>
                    <a:pt x="7000" y="776"/>
                    <a:pt x="6776" y="999"/>
                    <a:pt x="6500" y="1000"/>
                  </a:cubicBezTo>
                  <a:lnTo>
                    <a:pt x="0" y="100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" sz="2400">
                <a:latin typeface="Times New Roman" pitchFamily="18" charset="0"/>
                <a:cs typeface="Arial" pitchFamily="34" charset="0"/>
              </a:endParaRPr>
            </a:p>
          </p:txBody>
        </p:sp>
        <p:sp>
          <p:nvSpPr>
            <p:cNvPr id="4101" name="Line 5"/>
            <p:cNvSpPr>
              <a:spLocks noChangeShapeType="1"/>
            </p:cNvSpPr>
            <p:nvPr/>
          </p:nvSpPr>
          <p:spPr bwMode="auto">
            <a:xfrm>
              <a:off x="0" y="768"/>
              <a:ext cx="5088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s-E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02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95263" y="228600"/>
            <a:ext cx="8015287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/>
              <a:t>Haga clic para cambiar el estilo de título	</a:t>
            </a:r>
          </a:p>
        </p:txBody>
      </p:sp>
      <p:sp>
        <p:nvSpPr>
          <p:cNvPr id="1028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7924800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 Black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6890E9CF-0E43-473E-8903-5DCC679FA2A7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0" y="0"/>
            <a:ext cx="46863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s-CL" b="1" dirty="0">
                <a:latin typeface="Times New Roman" pitchFamily="18" charset="0"/>
              </a:rPr>
              <a:t>Magíster en Gestión y Dirección de Empresas </a:t>
            </a:r>
          </a:p>
          <a:p>
            <a:r>
              <a:rPr lang="es-CL" b="1" dirty="0">
                <a:latin typeface="Times New Roman" pitchFamily="18" charset="0"/>
              </a:rPr>
              <a:t>Departamento de Ingeniería Industrial </a:t>
            </a:r>
          </a:p>
          <a:p>
            <a:r>
              <a:rPr lang="es-CL" b="1" dirty="0">
                <a:latin typeface="Times New Roman" pitchFamily="18" charset="0"/>
              </a:rPr>
              <a:t>Universidad de Chile</a:t>
            </a: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395288" y="1628775"/>
            <a:ext cx="781208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s-CL" sz="3600">
                <a:solidFill>
                  <a:schemeClr val="tx2"/>
                </a:solidFill>
              </a:rPr>
              <a:t>IN 75T </a:t>
            </a:r>
            <a:br>
              <a:rPr lang="es-CL" sz="3600">
                <a:solidFill>
                  <a:schemeClr val="tx2"/>
                </a:solidFill>
              </a:rPr>
            </a:br>
            <a:r>
              <a:rPr lang="es-CL" sz="3600">
                <a:solidFill>
                  <a:schemeClr val="tx2"/>
                </a:solidFill>
              </a:rPr>
              <a:t>Dirección de Operaciones</a:t>
            </a:r>
            <a:br>
              <a:rPr lang="es-CL" sz="3600">
                <a:solidFill>
                  <a:schemeClr val="tx2"/>
                </a:solidFill>
              </a:rPr>
            </a:br>
            <a:r>
              <a:rPr lang="es-CL" sz="3600">
                <a:solidFill>
                  <a:schemeClr val="tx2"/>
                </a:solidFill>
              </a:rPr>
              <a:t>Ejercicio de aplicación</a:t>
            </a:r>
            <a:endParaRPr lang="es-CL" sz="3600" dirty="0">
              <a:solidFill>
                <a:schemeClr val="tx2"/>
              </a:solidFill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1763688" y="4231917"/>
            <a:ext cx="4896544" cy="646331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>
                <a:solidFill>
                  <a:schemeClr val="tx1"/>
                </a:solidFill>
              </a:rPr>
              <a:t>Análisis  de estrategia de operaciones y uso del modelo de reconciliación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/>
              <a:t>Actividades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09600" y="1340768"/>
            <a:ext cx="7924800" cy="4419600"/>
          </a:xfrm>
        </p:spPr>
        <p:txBody>
          <a:bodyPr/>
          <a:lstStyle/>
          <a:p>
            <a:r>
              <a:rPr lang="es-MX" sz="1600" dirty="0"/>
              <a:t>Seleccione una empresa en la que trabaje uno de los integrantes del grupo.</a:t>
            </a:r>
          </a:p>
          <a:p>
            <a:pPr marL="514350" indent="-514350">
              <a:buFont typeface="+mj-lt"/>
              <a:buAutoNum type="arabicPeriod"/>
            </a:pPr>
            <a:endParaRPr lang="es-MX" sz="1600" dirty="0"/>
          </a:p>
          <a:p>
            <a:pPr marL="514350" indent="-514350">
              <a:buFont typeface="+mj-lt"/>
              <a:buAutoNum type="arabicPeriod"/>
            </a:pPr>
            <a:r>
              <a:rPr lang="es-MX" sz="1600" b="1" dirty="0">
                <a:solidFill>
                  <a:schemeClr val="accent6">
                    <a:lumMod val="75000"/>
                  </a:schemeClr>
                </a:solidFill>
              </a:rPr>
              <a:t>Identifique como la empresa ha tomado decisiones en los 9 ámbitos clave de decisión de la estrategia de operaciones, de acuerdo al modelo visto en clases.</a:t>
            </a:r>
          </a:p>
          <a:p>
            <a:pPr marL="514350" indent="-514350">
              <a:buFont typeface="+mj-lt"/>
              <a:buAutoNum type="arabicPeriod"/>
            </a:pPr>
            <a:endParaRPr lang="es-MX" sz="1600" b="1" dirty="0">
              <a:solidFill>
                <a:schemeClr val="accent6">
                  <a:lumMod val="75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es-MX" sz="1600" b="1" dirty="0">
              <a:solidFill>
                <a:schemeClr val="accent6">
                  <a:lumMod val="75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s-MX" sz="1600" b="1" dirty="0">
                <a:solidFill>
                  <a:schemeClr val="accent6">
                    <a:lumMod val="75000"/>
                  </a:schemeClr>
                </a:solidFill>
              </a:rPr>
              <a:t>Analice las variables claves del modelo de operación de la compañía usando el modelo de la reconciliación estratégica explicado en la clase.</a:t>
            </a:r>
          </a:p>
          <a:p>
            <a:pPr marL="514350" indent="-514350">
              <a:buFont typeface="+mj-lt"/>
              <a:buAutoNum type="arabicPeriod"/>
            </a:pPr>
            <a:endParaRPr lang="es-MX" sz="1600" b="1" dirty="0">
              <a:solidFill>
                <a:schemeClr val="accent6">
                  <a:lumMod val="75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s-MX" sz="1600" b="1" dirty="0">
                <a:solidFill>
                  <a:schemeClr val="accent6">
                    <a:lumMod val="75000"/>
                  </a:schemeClr>
                </a:solidFill>
              </a:rPr>
              <a:t>Discuta los desafíos de macroentorno que podrían afectar a la estrategia de la empresa en los próximos 3 a 5 años. ¿Como deberían considerarse desde la estrategia de operaciones?</a:t>
            </a:r>
          </a:p>
          <a:p>
            <a:pPr marL="514350" indent="-514350">
              <a:buFont typeface="+mj-lt"/>
              <a:buAutoNum type="arabicPeriod"/>
            </a:pPr>
            <a:endParaRPr lang="es-MX" sz="1600" b="1" dirty="0">
              <a:solidFill>
                <a:schemeClr val="accent6">
                  <a:lumMod val="75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s-MX" sz="1600" b="1" dirty="0">
                <a:solidFill>
                  <a:schemeClr val="accent6">
                    <a:lumMod val="75000"/>
                  </a:schemeClr>
                </a:solidFill>
              </a:rPr>
              <a:t>Discuta los objetivos de performance para la </a:t>
            </a:r>
            <a:r>
              <a:rPr lang="es-MX" sz="1600" b="1">
                <a:solidFill>
                  <a:schemeClr val="accent6">
                    <a:lumMod val="75000"/>
                  </a:schemeClr>
                </a:solidFill>
              </a:rPr>
              <a:t>estrategia futura de </a:t>
            </a:r>
            <a:r>
              <a:rPr lang="es-MX" sz="1600" b="1" dirty="0">
                <a:solidFill>
                  <a:schemeClr val="accent6">
                    <a:lumMod val="75000"/>
                  </a:schemeClr>
                </a:solidFill>
              </a:rPr>
              <a:t>la compañía y priorícelos.</a:t>
            </a:r>
          </a:p>
          <a:p>
            <a:pPr marL="514350" indent="-514350">
              <a:buFont typeface="+mj-lt"/>
              <a:buAutoNum type="arabicPeriod"/>
            </a:pPr>
            <a:endParaRPr lang="es-MX" sz="1600" b="1" dirty="0">
              <a:solidFill>
                <a:schemeClr val="accent6">
                  <a:lumMod val="75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es-MX" sz="1600" b="1" dirty="0">
              <a:solidFill>
                <a:schemeClr val="accent6">
                  <a:lumMod val="75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es-MX" sz="1600" dirty="0"/>
          </a:p>
          <a:p>
            <a:pPr marL="514350" indent="-514350">
              <a:buFont typeface="+mj-lt"/>
              <a:buAutoNum type="arabicPeriod"/>
            </a:pPr>
            <a:endParaRPr lang="es-MX" sz="1600" dirty="0"/>
          </a:p>
        </p:txBody>
      </p:sp>
    </p:spTree>
    <p:extLst>
      <p:ext uri="{BB962C8B-B14F-4D97-AF65-F5344CB8AC3E}">
        <p14:creationId xmlns:p14="http://schemas.microsoft.com/office/powerpoint/2010/main" val="24263737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50E7F8-3F62-44F4-8035-F69D1EA33A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Entregable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33864AC-433E-41EF-9180-788D492499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Resuma los resultados de la discusión en un </a:t>
            </a:r>
            <a:r>
              <a:rPr lang="es-CL" dirty="0" err="1"/>
              <a:t>slide</a:t>
            </a:r>
            <a:r>
              <a:rPr lang="es-CL" dirty="0"/>
              <a:t> por pregunta.</a:t>
            </a:r>
          </a:p>
          <a:p>
            <a:pPr lvl="1"/>
            <a:r>
              <a:rPr lang="es-CL" dirty="0"/>
              <a:t>Puede agregar anexos si lo considera necesario, pero no es exigible</a:t>
            </a:r>
          </a:p>
          <a:p>
            <a:r>
              <a:rPr lang="es-CL" dirty="0"/>
              <a:t>Puede usar los esquemas vistos en clases.</a:t>
            </a:r>
          </a:p>
          <a:p>
            <a:r>
              <a:rPr lang="es-CL" dirty="0"/>
              <a:t>Indicación: La idea es un enfoque sintético y de alto nivel.</a:t>
            </a:r>
          </a:p>
        </p:txBody>
      </p:sp>
    </p:spTree>
    <p:extLst>
      <p:ext uri="{BB962C8B-B14F-4D97-AF65-F5344CB8AC3E}">
        <p14:creationId xmlns:p14="http://schemas.microsoft.com/office/powerpoint/2010/main" val="2695668516"/>
      </p:ext>
    </p:extLst>
  </p:cSld>
  <p:clrMapOvr>
    <a:masterClrMapping/>
  </p:clrMapOvr>
</p:sld>
</file>

<file path=ppt/theme/theme1.xml><?xml version="1.0" encoding="utf-8"?>
<a:theme xmlns:a="http://schemas.openxmlformats.org/drawingml/2006/main" name="Radial">
  <a:themeElements>
    <a:clrScheme name="Radial 1">
      <a:dk1>
        <a:srgbClr val="000000"/>
      </a:dk1>
      <a:lt1>
        <a:srgbClr val="FFFFFF"/>
      </a:lt1>
      <a:dk2>
        <a:srgbClr val="FFFFFF"/>
      </a:dk2>
      <a:lt2>
        <a:srgbClr val="669999"/>
      </a:lt2>
      <a:accent1>
        <a:srgbClr val="99CCFF"/>
      </a:accent1>
      <a:accent2>
        <a:srgbClr val="9999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8A8AE7"/>
      </a:accent6>
      <a:hlink>
        <a:srgbClr val="996666"/>
      </a:hlink>
      <a:folHlink>
        <a:srgbClr val="6666CC"/>
      </a:folHlink>
    </a:clrScheme>
    <a:fontScheme name="Radial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adial 1">
        <a:dk1>
          <a:srgbClr val="000000"/>
        </a:dk1>
        <a:lt1>
          <a:srgbClr val="FFFFFF"/>
        </a:lt1>
        <a:dk2>
          <a:srgbClr val="FFFFFF"/>
        </a:dk2>
        <a:lt2>
          <a:srgbClr val="669999"/>
        </a:lt2>
        <a:accent1>
          <a:srgbClr val="99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8A8AE7"/>
        </a:accent6>
        <a:hlink>
          <a:srgbClr val="996666"/>
        </a:hlink>
        <a:folHlink>
          <a:srgbClr val="66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2">
        <a:dk1>
          <a:srgbClr val="000000"/>
        </a:dk1>
        <a:lt1>
          <a:srgbClr val="FFFFFF"/>
        </a:lt1>
        <a:dk2>
          <a:srgbClr val="FFFFFF"/>
        </a:dk2>
        <a:lt2>
          <a:srgbClr val="817F3F"/>
        </a:lt2>
        <a:accent1>
          <a:srgbClr val="FFCC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8A00"/>
        </a:accent6>
        <a:hlink>
          <a:srgbClr val="996666"/>
        </a:hlink>
        <a:folHlink>
          <a:srgbClr val="C9450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3">
        <a:dk1>
          <a:srgbClr val="CC6600"/>
        </a:dk1>
        <a:lt1>
          <a:srgbClr val="FFFFFF"/>
        </a:lt1>
        <a:dk2>
          <a:srgbClr val="800000"/>
        </a:dk2>
        <a:lt2>
          <a:srgbClr val="FFFFFF"/>
        </a:lt2>
        <a:accent1>
          <a:srgbClr val="FF6600"/>
        </a:accent1>
        <a:accent2>
          <a:srgbClr val="33CCCC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2DB9B9"/>
        </a:accent6>
        <a:hlink>
          <a:srgbClr val="99FF33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4">
        <a:dk1>
          <a:srgbClr val="993300"/>
        </a:dk1>
        <a:lt1>
          <a:srgbClr val="FFFFFF"/>
        </a:lt1>
        <a:dk2>
          <a:srgbClr val="431A01"/>
        </a:dk2>
        <a:lt2>
          <a:srgbClr val="FFFFFF"/>
        </a:lt2>
        <a:accent1>
          <a:srgbClr val="FFCC00"/>
        </a:accent1>
        <a:accent2>
          <a:srgbClr val="FF9966"/>
        </a:accent2>
        <a:accent3>
          <a:srgbClr val="B0ABAA"/>
        </a:accent3>
        <a:accent4>
          <a:srgbClr val="DADADA"/>
        </a:accent4>
        <a:accent5>
          <a:srgbClr val="FFE2AA"/>
        </a:accent5>
        <a:accent6>
          <a:srgbClr val="E78A5C"/>
        </a:accent6>
        <a:hlink>
          <a:srgbClr val="FF66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5">
        <a:dk1>
          <a:srgbClr val="75878B"/>
        </a:dk1>
        <a:lt1>
          <a:srgbClr val="FFFFFF"/>
        </a:lt1>
        <a:dk2>
          <a:srgbClr val="260000"/>
        </a:dk2>
        <a:lt2>
          <a:srgbClr val="FFFFFF"/>
        </a:lt2>
        <a:accent1>
          <a:srgbClr val="0099CC"/>
        </a:accent1>
        <a:accent2>
          <a:srgbClr val="FF3300"/>
        </a:accent2>
        <a:accent3>
          <a:srgbClr val="ACAAAA"/>
        </a:accent3>
        <a:accent4>
          <a:srgbClr val="DADADA"/>
        </a:accent4>
        <a:accent5>
          <a:srgbClr val="AACAE2"/>
        </a:accent5>
        <a:accent6>
          <a:srgbClr val="E72D00"/>
        </a:accent6>
        <a:hlink>
          <a:srgbClr val="FFCC00"/>
        </a:hlink>
        <a:folHlink>
          <a:srgbClr val="CC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6">
        <a:dk1>
          <a:srgbClr val="666699"/>
        </a:dk1>
        <a:lt1>
          <a:srgbClr val="FFFFFF"/>
        </a:lt1>
        <a:dk2>
          <a:srgbClr val="000000"/>
        </a:dk2>
        <a:lt2>
          <a:srgbClr val="FFFFFF"/>
        </a:lt2>
        <a:accent1>
          <a:srgbClr val="9966FF"/>
        </a:accent1>
        <a:accent2>
          <a:srgbClr val="99CCFF"/>
        </a:accent2>
        <a:accent3>
          <a:srgbClr val="AAAAAA"/>
        </a:accent3>
        <a:accent4>
          <a:srgbClr val="DADADA"/>
        </a:accent4>
        <a:accent5>
          <a:srgbClr val="CAB8FF"/>
        </a:accent5>
        <a:accent6>
          <a:srgbClr val="8AB9E7"/>
        </a:accent6>
        <a:hlink>
          <a:srgbClr val="FFFFCC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7">
        <a:dk1>
          <a:srgbClr val="666699"/>
        </a:dk1>
        <a:lt1>
          <a:srgbClr val="FFFFFF"/>
        </a:lt1>
        <a:dk2>
          <a:srgbClr val="2A2A40"/>
        </a:dk2>
        <a:lt2>
          <a:srgbClr val="FFFFFF"/>
        </a:lt2>
        <a:accent1>
          <a:srgbClr val="006699"/>
        </a:accent1>
        <a:accent2>
          <a:srgbClr val="CC9900"/>
        </a:accent2>
        <a:accent3>
          <a:srgbClr val="ACACAF"/>
        </a:accent3>
        <a:accent4>
          <a:srgbClr val="DADADA"/>
        </a:accent4>
        <a:accent5>
          <a:srgbClr val="AAB8CA"/>
        </a:accent5>
        <a:accent6>
          <a:srgbClr val="B98A00"/>
        </a:accent6>
        <a:hlink>
          <a:srgbClr val="CC6600"/>
        </a:hlink>
        <a:folHlink>
          <a:srgbClr val="6C94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8">
        <a:dk1>
          <a:srgbClr val="BECBD8"/>
        </a:dk1>
        <a:lt1>
          <a:srgbClr val="FFFFFF"/>
        </a:lt1>
        <a:dk2>
          <a:srgbClr val="2B335B"/>
        </a:dk2>
        <a:lt2>
          <a:srgbClr val="FFFFFF"/>
        </a:lt2>
        <a:accent1>
          <a:srgbClr val="0099CC"/>
        </a:accent1>
        <a:accent2>
          <a:srgbClr val="B5DBE3"/>
        </a:accent2>
        <a:accent3>
          <a:srgbClr val="ACADB5"/>
        </a:accent3>
        <a:accent4>
          <a:srgbClr val="DADADA"/>
        </a:accent4>
        <a:accent5>
          <a:srgbClr val="AACAE2"/>
        </a:accent5>
        <a:accent6>
          <a:srgbClr val="A4C6CE"/>
        </a:accent6>
        <a:hlink>
          <a:srgbClr val="FFCC00"/>
        </a:hlink>
        <a:folHlink>
          <a:srgbClr val="586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9">
        <a:dk1>
          <a:srgbClr val="3333FF"/>
        </a:dk1>
        <a:lt1>
          <a:srgbClr val="FFFFFF"/>
        </a:lt1>
        <a:dk2>
          <a:srgbClr val="000099"/>
        </a:dk2>
        <a:lt2>
          <a:srgbClr val="FFFFFF"/>
        </a:lt2>
        <a:accent1>
          <a:srgbClr val="339966"/>
        </a:accent1>
        <a:accent2>
          <a:srgbClr val="9999FF"/>
        </a:accent2>
        <a:accent3>
          <a:srgbClr val="AAAACA"/>
        </a:accent3>
        <a:accent4>
          <a:srgbClr val="DADADA"/>
        </a:accent4>
        <a:accent5>
          <a:srgbClr val="ADCAB8"/>
        </a:accent5>
        <a:accent6>
          <a:srgbClr val="8A8AE7"/>
        </a:accent6>
        <a:hlink>
          <a:srgbClr val="FFFF99"/>
        </a:hlink>
        <a:folHlink>
          <a:srgbClr val="17A0D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10">
        <a:dk1>
          <a:srgbClr val="808000"/>
        </a:dk1>
        <a:lt1>
          <a:srgbClr val="FFFFFF"/>
        </a:lt1>
        <a:dk2>
          <a:srgbClr val="354418"/>
        </a:dk2>
        <a:lt2>
          <a:srgbClr val="FFFFFF"/>
        </a:lt2>
        <a:accent1>
          <a:srgbClr val="60897C"/>
        </a:accent1>
        <a:accent2>
          <a:srgbClr val="99CC00"/>
        </a:accent2>
        <a:accent3>
          <a:srgbClr val="AEB0AB"/>
        </a:accent3>
        <a:accent4>
          <a:srgbClr val="DADADA"/>
        </a:accent4>
        <a:accent5>
          <a:srgbClr val="B6C4BF"/>
        </a:accent5>
        <a:accent6>
          <a:srgbClr val="8AB900"/>
        </a:accent6>
        <a:hlink>
          <a:srgbClr val="CCCC00"/>
        </a:hlink>
        <a:folHlink>
          <a:srgbClr val="66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Radial</Template>
  <TotalTime>267</TotalTime>
  <Words>194</Words>
  <Application>Microsoft Office PowerPoint</Application>
  <PresentationFormat>Presentación en pantalla (4:3)</PresentationFormat>
  <Paragraphs>23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Arial</vt:lpstr>
      <vt:lpstr>Arial Black</vt:lpstr>
      <vt:lpstr>Times New Roman</vt:lpstr>
      <vt:lpstr>Wingdings</vt:lpstr>
      <vt:lpstr>Radial</vt:lpstr>
      <vt:lpstr>Presentación de PowerPoint</vt:lpstr>
      <vt:lpstr>Actividades</vt:lpstr>
      <vt:lpstr>Entregable</vt:lpstr>
    </vt:vector>
  </TitlesOfParts>
  <Company>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.</dc:creator>
  <cp:lastModifiedBy>Ivan Braga</cp:lastModifiedBy>
  <cp:revision>23</cp:revision>
  <dcterms:created xsi:type="dcterms:W3CDTF">2006-10-17T13:21:52Z</dcterms:created>
  <dcterms:modified xsi:type="dcterms:W3CDTF">2023-12-12T23:33:08Z</dcterms:modified>
</cp:coreProperties>
</file>