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717" r:id="rId2"/>
  </p:sldMasterIdLst>
  <p:notesMasterIdLst>
    <p:notesMasterId r:id="rId7"/>
  </p:notesMasterIdLst>
  <p:sldIdLst>
    <p:sldId id="320" r:id="rId3"/>
    <p:sldId id="445" r:id="rId4"/>
    <p:sldId id="446" r:id="rId5"/>
    <p:sldId id="420" r:id="rId6"/>
  </p:sldIdLst>
  <p:sldSz cx="9144000" cy="5143500" type="screen16x9"/>
  <p:notesSz cx="6858000" cy="9144000"/>
  <p:embeddedFontLst>
    <p:embeddedFont>
      <p:font typeface="Corbel" panose="020B0503020204020204" pitchFamily="34" charset="0"/>
      <p:regular r:id="rId8"/>
      <p:bold r:id="rId9"/>
      <p:italic r:id="rId10"/>
      <p:boldItalic r:id="rId11"/>
    </p:embeddedFont>
    <p:embeddedFont>
      <p:font typeface="Roboto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4" roundtripDataSignature="AMtx7mjRHJZBXxuH8Y92s0fvBrVV54TU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279C59-7D10-42B5-975A-F07DA351462C}">
  <a:tblStyle styleId="{4E279C59-7D10-42B5-975A-F07DA351462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04" autoAdjust="0"/>
  </p:normalViewPr>
  <p:slideViewPr>
    <p:cSldViewPr snapToGrid="0">
      <p:cViewPr>
        <p:scale>
          <a:sx n="90" d="100"/>
          <a:sy n="90" d="100"/>
        </p:scale>
        <p:origin x="2214" y="11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117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11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11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14" Type="http://customschemas.google.com/relationships/presentationmetadata" Target="meta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1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b10820fb0b_0_0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>
              <a:buSzPts val="1400"/>
              <a:buNone/>
            </a:pPr>
            <a:endParaRPr dirty="0"/>
          </a:p>
        </p:txBody>
      </p:sp>
      <p:sp>
        <p:nvSpPr>
          <p:cNvPr id="531" name="Google Shape;531;g2b10820fb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915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8"/>
          <p:cNvSpPr/>
          <p:nvPr/>
        </p:nvSpPr>
        <p:spPr>
          <a:xfrm>
            <a:off x="0" y="4453200"/>
            <a:ext cx="9144000" cy="690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08"/>
          <p:cNvSpPr txBox="1">
            <a:spLocks noGrp="1"/>
          </p:cNvSpPr>
          <p:nvPr>
            <p:ph type="sldNum" idx="12"/>
          </p:nvPr>
        </p:nvSpPr>
        <p:spPr>
          <a:xfrm>
            <a:off x="0" y="4902975"/>
            <a:ext cx="28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7"/>
          <p:cNvSpPr txBox="1">
            <a:spLocks noGrp="1"/>
          </p:cNvSpPr>
          <p:nvPr>
            <p:ph type="sldNum" idx="12"/>
          </p:nvPr>
        </p:nvSpPr>
        <p:spPr>
          <a:xfrm>
            <a:off x="0" y="4902975"/>
            <a:ext cx="2856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8"/>
          <p:cNvSpPr txBox="1">
            <a:spLocks noGrp="1"/>
          </p:cNvSpPr>
          <p:nvPr>
            <p:ph type="title"/>
          </p:nvPr>
        </p:nvSpPr>
        <p:spPr>
          <a:xfrm>
            <a:off x="628650" y="737592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1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8"/>
          <p:cNvSpPr txBox="1">
            <a:spLocks noGrp="1"/>
          </p:cNvSpPr>
          <p:nvPr>
            <p:ph type="sldNum" idx="12"/>
          </p:nvPr>
        </p:nvSpPr>
        <p:spPr>
          <a:xfrm>
            <a:off x="0" y="4902975"/>
            <a:ext cx="28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72" name="Google Shape;72;p1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102394"/>
            <a:ext cx="7805078" cy="598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291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7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3" name="Google Shape;323;p7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4" name="Google Shape;324;p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8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1" name="Google Shape;331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9" name="Google Shape;339;p8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0" name="Google Shape;340;p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8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6" name="Google Shape;346;p8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7" name="Google Shape;347;p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8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0" name="Google Shape;350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8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8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4" name="Google Shape;354;p8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55" name="Google Shape;355;p8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6" name="Google Shape;356;p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9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59" name="Google Shape;359;p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_POINT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9"/>
          <p:cNvSpPr txBox="1">
            <a:spLocks noGrp="1"/>
          </p:cNvSpPr>
          <p:nvPr>
            <p:ph type="sldNum" idx="12"/>
          </p:nvPr>
        </p:nvSpPr>
        <p:spPr>
          <a:xfrm>
            <a:off x="0" y="4902975"/>
            <a:ext cx="914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2" name="Google Shape;362;p9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9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93"/>
          <p:cNvSpPr txBox="1">
            <a:spLocks noGrp="1"/>
          </p:cNvSpPr>
          <p:nvPr>
            <p:ph type="ftr" idx="11"/>
          </p:nvPr>
        </p:nvSpPr>
        <p:spPr>
          <a:xfrm>
            <a:off x="4702428" y="4937387"/>
            <a:ext cx="436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8" name="Google Shape;368;p93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9" name="Google Shape;369;p93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4BF5-4398-49D2-AD65-1C5EFE0D7E1B}" type="datetimeFigureOut">
              <a:rPr lang="es-CL" smtClean="0"/>
              <a:t>04-07-2024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EDF7-E3A6-4BBF-8DAB-A1D7AD8C6A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530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0"/>
          <p:cNvSpPr txBox="1">
            <a:spLocks noGrp="1"/>
          </p:cNvSpPr>
          <p:nvPr>
            <p:ph type="sldNum" idx="12"/>
          </p:nvPr>
        </p:nvSpPr>
        <p:spPr>
          <a:xfrm>
            <a:off x="0" y="4902975"/>
            <a:ext cx="914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1"/>
          <p:cNvSpPr txBox="1">
            <a:spLocks noGrp="1"/>
          </p:cNvSpPr>
          <p:nvPr>
            <p:ph type="ftr" idx="11"/>
          </p:nvPr>
        </p:nvSpPr>
        <p:spPr>
          <a:xfrm>
            <a:off x="4702428" y="4937387"/>
            <a:ext cx="436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1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1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2"/>
          <p:cNvSpPr txBox="1">
            <a:spLocks noGrp="1"/>
          </p:cNvSpPr>
          <p:nvPr>
            <p:ph type="title"/>
          </p:nvPr>
        </p:nvSpPr>
        <p:spPr>
          <a:xfrm>
            <a:off x="1589404" y="905509"/>
            <a:ext cx="59652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2"/>
          <p:cNvSpPr txBox="1">
            <a:spLocks noGrp="1"/>
          </p:cNvSpPr>
          <p:nvPr>
            <p:ph type="body" idx="1"/>
          </p:nvPr>
        </p:nvSpPr>
        <p:spPr>
          <a:xfrm>
            <a:off x="1328674" y="1558290"/>
            <a:ext cx="19407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>
                <a:solidFill>
                  <a:srgbClr val="00A0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2"/>
          <p:cNvSpPr txBox="1">
            <a:spLocks noGrp="1"/>
          </p:cNvSpPr>
          <p:nvPr>
            <p:ph type="body" idx="2"/>
          </p:nvPr>
        </p:nvSpPr>
        <p:spPr>
          <a:xfrm>
            <a:off x="5320029" y="905509"/>
            <a:ext cx="2703300" cy="31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2"/>
          <p:cNvSpPr txBox="1">
            <a:spLocks noGrp="1"/>
          </p:cNvSpPr>
          <p:nvPr>
            <p:ph type="ftr" idx="11"/>
          </p:nvPr>
        </p:nvSpPr>
        <p:spPr>
          <a:xfrm>
            <a:off x="4702428" y="4937387"/>
            <a:ext cx="436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2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2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5" name="Google Shape;45;p11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6" name="Google Shape;46;p1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0" name="Google Shape;50;p1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1" name="Google Shape;51;p1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5"/>
          <p:cNvSpPr txBox="1">
            <a:spLocks noGrp="1"/>
          </p:cNvSpPr>
          <p:nvPr>
            <p:ph type="title"/>
          </p:nvPr>
        </p:nvSpPr>
        <p:spPr>
          <a:xfrm>
            <a:off x="2788285" y="245998"/>
            <a:ext cx="35673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400" b="0" i="0">
                <a:solidFill>
                  <a:srgbClr val="00A0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5"/>
          <p:cNvSpPr txBox="1">
            <a:spLocks noGrp="1"/>
          </p:cNvSpPr>
          <p:nvPr>
            <p:ph type="ftr" idx="11"/>
          </p:nvPr>
        </p:nvSpPr>
        <p:spPr>
          <a:xfrm>
            <a:off x="4750689" y="4940399"/>
            <a:ext cx="4314300" cy="1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5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5"/>
          <p:cNvSpPr txBox="1">
            <a:spLocks noGrp="1"/>
          </p:cNvSpPr>
          <p:nvPr>
            <p:ph type="sldNum" idx="12"/>
          </p:nvPr>
        </p:nvSpPr>
        <p:spPr>
          <a:xfrm>
            <a:off x="0" y="4902975"/>
            <a:ext cx="28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6"/>
          <p:cNvSpPr txBox="1">
            <a:spLocks noGrp="1"/>
          </p:cNvSpPr>
          <p:nvPr>
            <p:ph type="title"/>
          </p:nvPr>
        </p:nvSpPr>
        <p:spPr>
          <a:xfrm>
            <a:off x="631904" y="811752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6"/>
          <p:cNvSpPr txBox="1">
            <a:spLocks noGrp="1"/>
          </p:cNvSpPr>
          <p:nvPr>
            <p:ph type="sldNum" idx="12"/>
          </p:nvPr>
        </p:nvSpPr>
        <p:spPr>
          <a:xfrm>
            <a:off x="0" y="4902975"/>
            <a:ext cx="28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62" name="Google Shape;62;p1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102394"/>
            <a:ext cx="7805078" cy="598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5"/>
          <p:cNvSpPr/>
          <p:nvPr/>
        </p:nvSpPr>
        <p:spPr>
          <a:xfrm>
            <a:off x="68124" y="34148"/>
            <a:ext cx="1430400" cy="579600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65"/>
          <p:cNvSpPr txBox="1">
            <a:spLocks noGrp="1"/>
          </p:cNvSpPr>
          <p:nvPr>
            <p:ph type="title"/>
          </p:nvPr>
        </p:nvSpPr>
        <p:spPr>
          <a:xfrm>
            <a:off x="1589404" y="905509"/>
            <a:ext cx="59652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5"/>
          <p:cNvSpPr txBox="1">
            <a:spLocks noGrp="1"/>
          </p:cNvSpPr>
          <p:nvPr>
            <p:ph type="body" idx="1"/>
          </p:nvPr>
        </p:nvSpPr>
        <p:spPr>
          <a:xfrm>
            <a:off x="347662" y="1374521"/>
            <a:ext cx="8448600" cy="12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5"/>
          <p:cNvSpPr txBox="1">
            <a:spLocks noGrp="1"/>
          </p:cNvSpPr>
          <p:nvPr>
            <p:ph type="ftr" idx="11"/>
          </p:nvPr>
        </p:nvSpPr>
        <p:spPr>
          <a:xfrm>
            <a:off x="4702428" y="4937387"/>
            <a:ext cx="43638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5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65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74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3" name="Google Shape;313;p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4" name="Google Shape;314;p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9" r:id="rId1"/>
    <p:sldLayoutId id="2147483721" r:id="rId2"/>
    <p:sldLayoutId id="2147483723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1" r:id="rId9"/>
    <p:sldLayoutId id="214748375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2b10820fb0b_0_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900"/>
            </a:pPr>
            <a:endParaRPr sz="1425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g2b10820fb0b_0_0"/>
          <p:cNvSpPr txBox="1">
            <a:spLocks noGrp="1"/>
          </p:cNvSpPr>
          <p:nvPr>
            <p:ph type="ctrTitle" idx="4294967295"/>
          </p:nvPr>
        </p:nvSpPr>
        <p:spPr>
          <a:xfrm>
            <a:off x="311708" y="744575"/>
            <a:ext cx="8520525" cy="205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 fontScale="90000"/>
          </a:bodyPr>
          <a:lstStyle/>
          <a:p>
            <a:pPr>
              <a:lnSpc>
                <a:spcPct val="80000"/>
              </a:lnSpc>
              <a:buClr>
                <a:srgbClr val="0C0C0C"/>
              </a:buClr>
              <a:buSzPct val="100000"/>
            </a:pPr>
            <a:r>
              <a:rPr lang="es-CL" sz="4125" b="1" dirty="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Desafíos de </a:t>
            </a:r>
            <a:br>
              <a:rPr lang="es-CL" sz="4125" b="1" dirty="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CL" sz="4125" b="1" dirty="0">
                <a:solidFill>
                  <a:srgbClr val="009999"/>
                </a:solidFill>
                <a:latin typeface="Roboto"/>
                <a:ea typeface="Roboto"/>
                <a:cs typeface="Roboto"/>
                <a:sym typeface="Roboto"/>
              </a:rPr>
              <a:t>INNOVACIÓN</a:t>
            </a:r>
            <a:r>
              <a:rPr lang="es-CL" sz="4125" b="1" dirty="0">
                <a:solidFill>
                  <a:srgbClr val="D53455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s-CL" sz="4125" b="1" dirty="0">
                <a:solidFill>
                  <a:srgbClr val="D5345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CL" sz="4125" dirty="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en </a:t>
            </a:r>
            <a:r>
              <a:rPr lang="es-CL" sz="4125" i="1" dirty="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Ingeniería</a:t>
            </a:r>
            <a:r>
              <a:rPr lang="es-CL" sz="4125" dirty="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s-CL" sz="4125" dirty="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CL" sz="4125" dirty="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y </a:t>
            </a:r>
            <a:r>
              <a:rPr lang="es-CL" sz="4125" i="1" dirty="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Ciencias</a:t>
            </a:r>
            <a:endParaRPr i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5" name="Google Shape;535;g2b10820fb0b_0_0"/>
          <p:cNvSpPr txBox="1">
            <a:spLocks noGrp="1"/>
          </p:cNvSpPr>
          <p:nvPr>
            <p:ph type="subTitle" idx="4294967295"/>
          </p:nvPr>
        </p:nvSpPr>
        <p:spPr>
          <a:xfrm>
            <a:off x="311700" y="2834125"/>
            <a:ext cx="8520525" cy="79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lnSpc>
                <a:spcPct val="90000"/>
              </a:lnSpc>
              <a:buClr>
                <a:schemeClr val="lt1"/>
              </a:buClr>
              <a:buSzPts val="4400"/>
            </a:pPr>
            <a:r>
              <a:rPr lang="es-CL" sz="3300" i="1" dirty="0">
                <a:solidFill>
                  <a:schemeClr val="lt1"/>
                </a:solidFill>
              </a:rPr>
              <a:t>En Ingeniería y Ciencias</a:t>
            </a:r>
            <a:endParaRPr dirty="0"/>
          </a:p>
        </p:txBody>
      </p:sp>
      <p:pic>
        <p:nvPicPr>
          <p:cNvPr id="536" name="Google Shape;536;g2b10820fb0b_0_0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3146" t="31854" r="25908" b="37803"/>
          <a:stretch/>
        </p:blipFill>
        <p:spPr>
          <a:xfrm>
            <a:off x="6221376" y="4215684"/>
            <a:ext cx="1274390" cy="448624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g2b10820fb0b_0_0"/>
          <p:cNvSpPr/>
          <p:nvPr/>
        </p:nvSpPr>
        <p:spPr>
          <a:xfrm>
            <a:off x="6099100" y="-78575"/>
            <a:ext cx="3044925" cy="3910275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900"/>
            </a:pPr>
            <a:endParaRPr sz="1425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g2b10820fb0b_0_0"/>
          <p:cNvSpPr txBox="1"/>
          <p:nvPr/>
        </p:nvSpPr>
        <p:spPr>
          <a:xfrm>
            <a:off x="6099100" y="155826"/>
            <a:ext cx="2928359" cy="20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9525">
              <a:buSzPts val="1600"/>
            </a:pPr>
            <a:r>
              <a:rPr lang="es-CL" sz="1725" dirty="0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rPr>
              <a:t>CD1100</a:t>
            </a:r>
            <a:r>
              <a:rPr lang="es-CL" sz="1725" b="1" dirty="0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rPr>
              <a:t> Sección </a:t>
            </a:r>
            <a:r>
              <a:rPr lang="es-ES" sz="1725" b="1" dirty="0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rPr>
              <a:t>15</a:t>
            </a:r>
            <a:endParaRPr lang="es-ES" sz="1725" dirty="0">
              <a:solidFill>
                <a:srgbClr val="F1BC2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95275" indent="-285750">
              <a:buSzPts val="1600"/>
              <a:buFont typeface="Arial" panose="020B0604020202020204" pitchFamily="34" charset="0"/>
              <a:buChar char="•"/>
            </a:pPr>
            <a:r>
              <a:rPr lang="es-ES" sz="1725" b="1" u="sng" dirty="0" smtClean="0">
                <a:solidFill>
                  <a:srgbClr val="F1F1F1"/>
                </a:solidFill>
                <a:latin typeface="Roboto"/>
                <a:ea typeface="Roboto"/>
                <a:cs typeface="Roboto"/>
                <a:sym typeface="Roboto"/>
              </a:rPr>
              <a:t>Sobre el Hito 3 escrito</a:t>
            </a:r>
            <a:endParaRPr lang="es-ES" sz="1800" b="1" dirty="0">
              <a:solidFill>
                <a:srgbClr val="F1F1F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39" name="Google Shape;539;g2b10820fb0b_0_0"/>
          <p:cNvPicPr preferRelativeResize="0"/>
          <p:nvPr/>
        </p:nvPicPr>
        <p:blipFill rotWithShape="1">
          <a:blip r:embed="rId4">
            <a:alphaModFix/>
          </a:blip>
          <a:srcRect r="45613" b="27001"/>
          <a:stretch/>
        </p:blipFill>
        <p:spPr>
          <a:xfrm>
            <a:off x="7951264" y="4120651"/>
            <a:ext cx="909863" cy="6024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0" name="Google Shape;540;g2b10820fb0b_0_0"/>
          <p:cNvCxnSpPr/>
          <p:nvPr/>
        </p:nvCxnSpPr>
        <p:spPr>
          <a:xfrm>
            <a:off x="7681322" y="4345880"/>
            <a:ext cx="0" cy="278325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41" name="Google Shape;541;g2b10820fb0b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63520" y="-197937"/>
            <a:ext cx="2619352" cy="4027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g2b10820fb0b_0_0"/>
          <p:cNvPicPr preferRelativeResize="0"/>
          <p:nvPr/>
        </p:nvPicPr>
        <p:blipFill rotWithShape="1">
          <a:blip r:embed="rId6">
            <a:alphaModFix/>
          </a:blip>
          <a:srcRect r="15274" b="34502"/>
          <a:stretch/>
        </p:blipFill>
        <p:spPr>
          <a:xfrm>
            <a:off x="3664815" y="2000980"/>
            <a:ext cx="4309576" cy="1798237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g2b10820fb0b_0_0"/>
          <p:cNvSpPr/>
          <p:nvPr/>
        </p:nvSpPr>
        <p:spPr>
          <a:xfrm flipH="1">
            <a:off x="0" y="3779050"/>
            <a:ext cx="9144000" cy="5242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2400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g2b10820fb0b_0_0"/>
          <p:cNvSpPr/>
          <p:nvPr/>
        </p:nvSpPr>
        <p:spPr>
          <a:xfrm>
            <a:off x="360950" y="4087325"/>
            <a:ext cx="143775" cy="143775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500"/>
            </a:pPr>
            <a:endParaRPr sz="1125" dirty="0"/>
          </a:p>
        </p:txBody>
      </p:sp>
      <p:sp>
        <p:nvSpPr>
          <p:cNvPr id="546" name="Google Shape;546;g2b10820fb0b_0_0"/>
          <p:cNvSpPr/>
          <p:nvPr/>
        </p:nvSpPr>
        <p:spPr>
          <a:xfrm>
            <a:off x="360950" y="4287062"/>
            <a:ext cx="143775" cy="143775"/>
          </a:xfrm>
          <a:prstGeom prst="ellipse">
            <a:avLst/>
          </a:prstGeom>
          <a:solidFill>
            <a:srgbClr val="DF294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500"/>
            </a:pPr>
            <a:endParaRPr sz="1125" dirty="0"/>
          </a:p>
        </p:txBody>
      </p:sp>
      <p:sp>
        <p:nvSpPr>
          <p:cNvPr id="16" name="Google Shape;149;p1"/>
          <p:cNvSpPr/>
          <p:nvPr/>
        </p:nvSpPr>
        <p:spPr>
          <a:xfrm>
            <a:off x="690281" y="3984525"/>
            <a:ext cx="5949069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400"/>
            </a:pPr>
            <a:r>
              <a:rPr lang="es" sz="1500" b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Ariel Meller R. </a:t>
            </a:r>
            <a:r>
              <a:rPr lang="es" sz="15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lang="es" sz="1500" dirty="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Profesor</a:t>
            </a:r>
            <a:endParaRPr sz="1500" b="1" dirty="0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SzPts val="1400"/>
            </a:pPr>
            <a:r>
              <a:rPr lang="es" sz="15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Diego Barahona (Admin) </a:t>
            </a:r>
            <a:r>
              <a:rPr lang="es" sz="1500" dirty="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lang="es" sz="15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Analy Quintanilla (Tec) – </a:t>
            </a:r>
            <a:r>
              <a:rPr lang="es" sz="1500" dirty="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Auxiliares</a:t>
            </a:r>
          </a:p>
          <a:p>
            <a:pPr>
              <a:buSzPts val="1400"/>
            </a:pPr>
            <a:r>
              <a:rPr lang="es-ES" sz="1500" dirty="0">
                <a:solidFill>
                  <a:srgbClr val="666666"/>
                </a:solidFill>
                <a:latin typeface="Roboto"/>
                <a:ea typeface="Roboto"/>
                <a:cs typeface="Roboto"/>
              </a:rPr>
              <a:t>Clara Escobar + Claudio Salcedo - Ayudantes</a:t>
            </a:r>
          </a:p>
          <a:p>
            <a:pPr>
              <a:buSzPts val="1400"/>
            </a:pPr>
            <a:endParaRPr sz="12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546;g2b10820fb0b_0_0"/>
          <p:cNvSpPr/>
          <p:nvPr/>
        </p:nvSpPr>
        <p:spPr>
          <a:xfrm>
            <a:off x="365981" y="4497074"/>
            <a:ext cx="143775" cy="14377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500"/>
            </a:pPr>
            <a:endParaRPr sz="1125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9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35798" y="452320"/>
            <a:ext cx="8090452" cy="621106"/>
          </a:xfrm>
        </p:spPr>
        <p:txBody>
          <a:bodyPr>
            <a:normAutofit fontScale="90000"/>
          </a:bodyPr>
          <a:lstStyle/>
          <a:p>
            <a:r>
              <a:rPr lang="es-CL" sz="3200" b="1" dirty="0" smtClean="0"/>
              <a:t>Hito 3, cosas a desarrollar… </a:t>
            </a:r>
            <a:br>
              <a:rPr lang="es-CL" sz="3200" b="1" dirty="0" smtClean="0"/>
            </a:br>
            <a:r>
              <a:rPr lang="es-CL" sz="3200" b="1" dirty="0" smtClean="0"/>
              <a:t>Uds. decidan cuáles son más relevantes</a:t>
            </a:r>
            <a:endParaRPr lang="en-US" sz="3200" b="1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998806" y="1073426"/>
            <a:ext cx="7364437" cy="4070074"/>
          </a:xfrm>
        </p:spPr>
        <p:txBody>
          <a:bodyPr>
            <a:noAutofit/>
          </a:bodyPr>
          <a:lstStyle/>
          <a:p>
            <a:pPr indent="-457200" algn="l">
              <a:buSzPct val="71000"/>
              <a:buFont typeface="+mj-lt"/>
              <a:buAutoNum type="arabicPeriod"/>
            </a:pPr>
            <a:r>
              <a:rPr lang="es-CL" sz="2000" dirty="0">
                <a:solidFill>
                  <a:schemeClr val="tx1"/>
                </a:solidFill>
              </a:rPr>
              <a:t>Profundizar en el problema u oportunidad. (Hito 1 y 2).</a:t>
            </a:r>
          </a:p>
          <a:p>
            <a:pPr indent="-457200" algn="l">
              <a:buSzPct val="71000"/>
              <a:buFont typeface="+mj-lt"/>
              <a:buAutoNum type="arabicPeriod"/>
            </a:pPr>
            <a:r>
              <a:rPr lang="es-CL" sz="2000" dirty="0">
                <a:solidFill>
                  <a:schemeClr val="tx1"/>
                </a:solidFill>
              </a:rPr>
              <a:t>Entrevistas realizadas a expertos. (Nuevas)</a:t>
            </a:r>
          </a:p>
          <a:p>
            <a:pPr indent="-457200" algn="l">
              <a:buSzPct val="71000"/>
              <a:buFont typeface="+mj-lt"/>
              <a:buAutoNum type="arabicPeriod"/>
            </a:pPr>
            <a:r>
              <a:rPr lang="es-CL" sz="2000" dirty="0">
                <a:solidFill>
                  <a:schemeClr val="tx1"/>
                </a:solidFill>
              </a:rPr>
              <a:t>Target y usuarios potenciales. ¿Quiénes son? ¿Ejemplos?</a:t>
            </a:r>
          </a:p>
          <a:p>
            <a:pPr indent="-457200" algn="l">
              <a:buSzPct val="71000"/>
              <a:buFont typeface="+mj-lt"/>
              <a:buAutoNum type="arabicPeriod"/>
            </a:pPr>
            <a:r>
              <a:rPr lang="es-CL" sz="2000" dirty="0">
                <a:solidFill>
                  <a:srgbClr val="002060"/>
                </a:solidFill>
              </a:rPr>
              <a:t>Ver soluciones existentes. (Profundizar).</a:t>
            </a:r>
          </a:p>
          <a:p>
            <a:pPr lvl="1" indent="-457200" algn="l">
              <a:buSzPct val="71000"/>
              <a:buFont typeface="Arial" panose="020B0604020202020204" pitchFamily="34" charset="0"/>
              <a:buChar char="•"/>
            </a:pPr>
            <a:r>
              <a:rPr lang="es-CL" sz="1800" dirty="0">
                <a:solidFill>
                  <a:srgbClr val="002060"/>
                </a:solidFill>
              </a:rPr>
              <a:t>Analizar </a:t>
            </a:r>
            <a:r>
              <a:rPr lang="es-CL" sz="1800" dirty="0" smtClean="0">
                <a:solidFill>
                  <a:srgbClr val="002060"/>
                </a:solidFill>
              </a:rPr>
              <a:t>Matriz de atributos v/s soluciones existentes.</a:t>
            </a:r>
            <a:endParaRPr lang="es-CL" sz="1800" dirty="0">
              <a:solidFill>
                <a:srgbClr val="002060"/>
              </a:solidFill>
            </a:endParaRPr>
          </a:p>
          <a:p>
            <a:pPr indent="-457200" algn="l">
              <a:buSzPct val="71000"/>
              <a:buFont typeface="+mj-lt"/>
              <a:buAutoNum type="arabicPeriod"/>
            </a:pPr>
            <a:r>
              <a:rPr lang="es-ES" sz="2000" dirty="0">
                <a:solidFill>
                  <a:srgbClr val="002060"/>
                </a:solidFill>
              </a:rPr>
              <a:t>Proponer ideas de potenciales soluciones (3 a 5</a:t>
            </a:r>
            <a:r>
              <a:rPr lang="es-ES" sz="2000" dirty="0" smtClean="0">
                <a:solidFill>
                  <a:srgbClr val="002060"/>
                </a:solidFill>
              </a:rPr>
              <a:t>).</a:t>
            </a:r>
          </a:p>
          <a:p>
            <a:pPr lvl="1" indent="-457200" algn="l">
              <a:buSzPct val="71000"/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rgbClr val="002060"/>
                </a:solidFill>
              </a:rPr>
              <a:t>(Que </a:t>
            </a:r>
            <a:r>
              <a:rPr lang="es-ES" sz="1800" dirty="0">
                <a:solidFill>
                  <a:srgbClr val="002060"/>
                </a:solidFill>
              </a:rPr>
              <a:t>resuelvan la problemática descrita, a través de la generación de un producto o </a:t>
            </a:r>
            <a:r>
              <a:rPr lang="es-ES" sz="1800" dirty="0" smtClean="0">
                <a:solidFill>
                  <a:srgbClr val="002060"/>
                </a:solidFill>
              </a:rPr>
              <a:t>servicio).</a:t>
            </a:r>
            <a:r>
              <a:rPr lang="es-ES" sz="1800" dirty="0">
                <a:solidFill>
                  <a:srgbClr val="002060"/>
                </a:solidFill>
              </a:rPr>
              <a:t> ¿Fotos? </a:t>
            </a:r>
            <a:endParaRPr lang="es-ES" sz="1800" dirty="0" smtClean="0">
              <a:solidFill>
                <a:srgbClr val="002060"/>
              </a:solidFill>
            </a:endParaRPr>
          </a:p>
          <a:p>
            <a:pPr indent="-457200" algn="l">
              <a:buSzPct val="71000"/>
              <a:buFont typeface="+mj-lt"/>
              <a:buAutoNum type="arabicPeriod"/>
            </a:pPr>
            <a:r>
              <a:rPr lang="es-ES" sz="2000" dirty="0" smtClean="0">
                <a:solidFill>
                  <a:srgbClr val="C00000"/>
                </a:solidFill>
              </a:rPr>
              <a:t>Evaluación de la solución propuesta.</a:t>
            </a:r>
          </a:p>
          <a:p>
            <a:pPr lvl="1" indent="-457200" algn="l">
              <a:buSzPct val="71000"/>
              <a:buFont typeface="+mj-lt"/>
              <a:buAutoNum type="alphaLcParenR"/>
            </a:pPr>
            <a:r>
              <a:rPr lang="es-CL" sz="1800" dirty="0">
                <a:solidFill>
                  <a:srgbClr val="C00000"/>
                </a:solidFill>
              </a:rPr>
              <a:t>Evaluar según las 4 categorías vistas.</a:t>
            </a:r>
          </a:p>
          <a:p>
            <a:pPr lvl="1" indent="-457200" algn="l">
              <a:buSzPct val="71000"/>
              <a:buFont typeface="+mj-lt"/>
              <a:buAutoNum type="alphaLcParenR"/>
            </a:pPr>
            <a:r>
              <a:rPr lang="es-ES" sz="1800" dirty="0" smtClean="0">
                <a:solidFill>
                  <a:srgbClr val="C00000"/>
                </a:solidFill>
              </a:rPr>
              <a:t>De las 3 posibles soluciones planteadas, escoger una de ellas, justificando su elección.</a:t>
            </a:r>
            <a:r>
              <a:rPr lang="es-CL" sz="1800" dirty="0" smtClean="0">
                <a:solidFill>
                  <a:srgbClr val="C00000"/>
                </a:solidFill>
              </a:rPr>
              <a:t> </a:t>
            </a:r>
          </a:p>
          <a:p>
            <a:pPr lvl="1" indent="-457200" algn="l">
              <a:buSzPct val="71000"/>
              <a:buFont typeface="+mj-lt"/>
              <a:buAutoNum type="alphaLcParenR"/>
            </a:pPr>
            <a:r>
              <a:rPr lang="es-CL" sz="1800" dirty="0" smtClean="0">
                <a:solidFill>
                  <a:srgbClr val="C00000"/>
                </a:solidFill>
              </a:rPr>
              <a:t>¿En qué se diferencia de las soluciones ya existentes?</a:t>
            </a:r>
            <a:endParaRPr lang="en-US" sz="1800" dirty="0" smtClean="0">
              <a:solidFill>
                <a:srgbClr val="C00000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0925-B43A-419A-A073-F37DF8419753}" type="slidenum">
              <a:rPr lang="es-CL" smtClean="0"/>
              <a:t>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6882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28260" y="157316"/>
            <a:ext cx="7687089" cy="4966305"/>
          </a:xfrm>
        </p:spPr>
        <p:txBody>
          <a:bodyPr>
            <a:noAutofit/>
          </a:bodyPr>
          <a:lstStyle/>
          <a:p>
            <a:pPr marL="554400" indent="-457200">
              <a:lnSpc>
                <a:spcPct val="70000"/>
              </a:lnSpc>
              <a:spcAft>
                <a:spcPts val="600"/>
              </a:spcAft>
              <a:buSzPct val="71000"/>
              <a:buFont typeface="+mj-lt"/>
              <a:buAutoNum type="arabicPeriod" startAt="7"/>
            </a:pPr>
            <a:r>
              <a:rPr lang="es-CL" sz="2000" dirty="0">
                <a:solidFill>
                  <a:srgbClr val="00B050"/>
                </a:solidFill>
              </a:rPr>
              <a:t>Propuesta conceptual de la idea de solución.</a:t>
            </a:r>
          </a:p>
          <a:p>
            <a:pPr lvl="1" indent="-360000">
              <a:lnSpc>
                <a:spcPct val="70000"/>
              </a:lnSpc>
              <a:spcAft>
                <a:spcPts val="600"/>
              </a:spcAft>
              <a:buSzPct val="71000"/>
              <a:buFont typeface="+mj-lt"/>
              <a:buAutoNum type="alphaLcParenR"/>
            </a:pPr>
            <a:r>
              <a:rPr lang="es-CL" sz="1200" dirty="0">
                <a:solidFill>
                  <a:srgbClr val="00B050"/>
                </a:solidFill>
              </a:rPr>
              <a:t>Dibújela y luego… testear y averiguar interés de </a:t>
            </a:r>
            <a:r>
              <a:rPr lang="es-CL" sz="1200" dirty="0" smtClean="0">
                <a:solidFill>
                  <a:srgbClr val="00B050"/>
                </a:solidFill>
              </a:rPr>
              <a:t>potenciales usuarios.</a:t>
            </a:r>
            <a:endParaRPr lang="es-CL" sz="1200" dirty="0">
              <a:solidFill>
                <a:srgbClr val="00B050"/>
              </a:solidFill>
            </a:endParaRPr>
          </a:p>
          <a:p>
            <a:pPr lvl="1" indent="-360000">
              <a:lnSpc>
                <a:spcPct val="70000"/>
              </a:lnSpc>
              <a:spcAft>
                <a:spcPts val="600"/>
              </a:spcAft>
              <a:buSzPct val="71000"/>
              <a:buFont typeface="+mj-lt"/>
              <a:buAutoNum type="alphaLcParenR"/>
            </a:pPr>
            <a:r>
              <a:rPr lang="es-CL" sz="1200" dirty="0">
                <a:solidFill>
                  <a:srgbClr val="00B050"/>
                </a:solidFill>
              </a:rPr>
              <a:t>Aprendizajes y correcciones.</a:t>
            </a:r>
          </a:p>
          <a:p>
            <a:pPr lvl="1" indent="-360000">
              <a:lnSpc>
                <a:spcPct val="70000"/>
              </a:lnSpc>
              <a:spcAft>
                <a:spcPts val="600"/>
              </a:spcAft>
              <a:buSzPct val="71000"/>
              <a:buFont typeface="+mj-lt"/>
              <a:buAutoNum type="alphaLcParenR"/>
            </a:pPr>
            <a:r>
              <a:rPr lang="es-CL" sz="1200" dirty="0">
                <a:solidFill>
                  <a:srgbClr val="00B050"/>
                </a:solidFill>
              </a:rPr>
              <a:t>Experimento con la solución. (Lean Startup)</a:t>
            </a:r>
          </a:p>
          <a:p>
            <a:pPr indent="-360000">
              <a:lnSpc>
                <a:spcPct val="70000"/>
              </a:lnSpc>
              <a:spcAft>
                <a:spcPts val="600"/>
              </a:spcAft>
              <a:buSzPct val="71000"/>
              <a:buFont typeface="+mj-lt"/>
              <a:buAutoNum type="arabicPeriod" startAt="7"/>
            </a:pPr>
            <a:r>
              <a:rPr lang="es-ES" sz="2000" dirty="0">
                <a:solidFill>
                  <a:schemeClr val="tx1"/>
                </a:solidFill>
              </a:rPr>
              <a:t>Desarrolle un prototipo </a:t>
            </a:r>
            <a:r>
              <a:rPr lang="es-ES" sz="2000" dirty="0" smtClean="0">
                <a:solidFill>
                  <a:schemeClr val="tx1"/>
                </a:solidFill>
              </a:rPr>
              <a:t>de </a:t>
            </a:r>
            <a:r>
              <a:rPr lang="es-ES" sz="2000" dirty="0">
                <a:solidFill>
                  <a:schemeClr val="tx1"/>
                </a:solidFill>
              </a:rPr>
              <a:t>baja resolución. </a:t>
            </a:r>
          </a:p>
          <a:p>
            <a:pPr lvl="1" indent="-360000">
              <a:lnSpc>
                <a:spcPct val="70000"/>
              </a:lnSpc>
              <a:spcAft>
                <a:spcPts val="600"/>
              </a:spcAft>
              <a:buSzPct val="71000"/>
              <a:buFont typeface="+mj-lt"/>
              <a:buAutoNum type="alphaLcParenR"/>
            </a:pPr>
            <a:r>
              <a:rPr lang="es-ES" sz="1200" dirty="0">
                <a:solidFill>
                  <a:schemeClr val="tx1"/>
                </a:solidFill>
              </a:rPr>
              <a:t>Mostrar fotos de qué construyeron (dibujos, maquetas, </a:t>
            </a:r>
            <a:r>
              <a:rPr lang="es-ES" sz="1200" dirty="0" err="1">
                <a:solidFill>
                  <a:schemeClr val="tx1"/>
                </a:solidFill>
              </a:rPr>
              <a:t>etc</a:t>
            </a:r>
            <a:r>
              <a:rPr lang="es-ES" sz="1200" dirty="0">
                <a:solidFill>
                  <a:schemeClr val="tx1"/>
                </a:solidFill>
              </a:rPr>
              <a:t>).</a:t>
            </a:r>
          </a:p>
          <a:p>
            <a:pPr lvl="1" indent="-360000">
              <a:lnSpc>
                <a:spcPct val="70000"/>
              </a:lnSpc>
              <a:spcBef>
                <a:spcPts val="75"/>
              </a:spcBef>
              <a:spcAft>
                <a:spcPts val="600"/>
              </a:spcAft>
              <a:buSzPct val="71000"/>
              <a:buFont typeface="+mj-lt"/>
              <a:buAutoNum type="alphaLcParenR"/>
            </a:pPr>
            <a:r>
              <a:rPr lang="es-ES" sz="1200" dirty="0">
                <a:solidFill>
                  <a:schemeClr val="tx1"/>
                </a:solidFill>
              </a:rPr>
              <a:t>Testear el prototipo frente a potenciales usuarios. Comentar qué aprendieron. </a:t>
            </a:r>
            <a:endParaRPr lang="es-ES" sz="1200" dirty="0" smtClean="0">
              <a:solidFill>
                <a:schemeClr val="tx1"/>
              </a:solidFill>
            </a:endParaRPr>
          </a:p>
          <a:p>
            <a:pPr lvl="1" indent="-360000">
              <a:lnSpc>
                <a:spcPct val="70000"/>
              </a:lnSpc>
              <a:spcBef>
                <a:spcPts val="75"/>
              </a:spcBef>
              <a:spcAft>
                <a:spcPts val="600"/>
              </a:spcAft>
              <a:buSzPct val="71000"/>
              <a:buFont typeface="+mj-lt"/>
              <a:buAutoNum type="alphaLcParenR"/>
            </a:pPr>
            <a:r>
              <a:rPr lang="es-ES" sz="1200" dirty="0" smtClean="0">
                <a:solidFill>
                  <a:schemeClr val="tx1"/>
                </a:solidFill>
              </a:rPr>
              <a:t>¿</a:t>
            </a:r>
            <a:r>
              <a:rPr lang="es-ES" sz="1200" dirty="0">
                <a:solidFill>
                  <a:schemeClr val="tx1"/>
                </a:solidFill>
              </a:rPr>
              <a:t>Qué hay que corregir del prototipo? ¿Qué cambiarían? ¿Es posible introducirlo al mercado?</a:t>
            </a:r>
          </a:p>
          <a:p>
            <a:pPr indent="-360000">
              <a:lnSpc>
                <a:spcPct val="70000"/>
              </a:lnSpc>
              <a:spcAft>
                <a:spcPts val="600"/>
              </a:spcAft>
              <a:buSzPct val="71000"/>
              <a:buFont typeface="+mj-lt"/>
              <a:buAutoNum type="arabicPeriod" startAt="7"/>
            </a:pPr>
            <a:r>
              <a:rPr lang="es-CL" sz="2000" dirty="0">
                <a:solidFill>
                  <a:srgbClr val="002060"/>
                </a:solidFill>
              </a:rPr>
              <a:t>Explicar la idea de emprendimiento. Fundamentar.</a:t>
            </a:r>
          </a:p>
          <a:p>
            <a:pPr lvl="1" indent="-360000">
              <a:lnSpc>
                <a:spcPct val="70000"/>
              </a:lnSpc>
              <a:spcAft>
                <a:spcPts val="600"/>
              </a:spcAft>
              <a:buSzPct val="71000"/>
              <a:buFont typeface="+mj-lt"/>
              <a:buAutoNum type="alphaLcParenR"/>
            </a:pPr>
            <a:r>
              <a:rPr lang="es-CL" sz="1200" dirty="0">
                <a:solidFill>
                  <a:srgbClr val="002060"/>
                </a:solidFill>
              </a:rPr>
              <a:t>Proponer un Modelo Lean Canvas</a:t>
            </a:r>
            <a:r>
              <a:rPr lang="es-CL" sz="1200" dirty="0" smtClean="0">
                <a:solidFill>
                  <a:srgbClr val="002060"/>
                </a:solidFill>
              </a:rPr>
              <a:t>. (</a:t>
            </a:r>
            <a:r>
              <a:rPr lang="es-CL" sz="1200" dirty="0" err="1" smtClean="0">
                <a:solidFill>
                  <a:srgbClr val="002060"/>
                </a:solidFill>
              </a:rPr>
              <a:t>Ash</a:t>
            </a:r>
            <a:r>
              <a:rPr lang="es-CL" sz="1200" dirty="0" smtClean="0">
                <a:solidFill>
                  <a:srgbClr val="002060"/>
                </a:solidFill>
              </a:rPr>
              <a:t> </a:t>
            </a:r>
            <a:r>
              <a:rPr lang="es-CL" sz="1200" dirty="0" err="1" smtClean="0">
                <a:solidFill>
                  <a:srgbClr val="002060"/>
                </a:solidFill>
              </a:rPr>
              <a:t>Maurya</a:t>
            </a:r>
            <a:r>
              <a:rPr lang="es-CL" sz="1200" dirty="0" smtClean="0">
                <a:solidFill>
                  <a:srgbClr val="002060"/>
                </a:solidFill>
              </a:rPr>
              <a:t>).</a:t>
            </a:r>
            <a:endParaRPr lang="es-CL" sz="1200" dirty="0">
              <a:solidFill>
                <a:srgbClr val="002060"/>
              </a:solidFill>
            </a:endParaRPr>
          </a:p>
          <a:p>
            <a:pPr lvl="1" indent="-360000">
              <a:lnSpc>
                <a:spcPct val="70000"/>
              </a:lnSpc>
              <a:spcAft>
                <a:spcPts val="600"/>
              </a:spcAft>
              <a:buSzPct val="71000"/>
              <a:buFont typeface="+mj-lt"/>
              <a:buAutoNum type="alphaLcParenR"/>
            </a:pPr>
            <a:r>
              <a:rPr lang="es-CL" sz="1200" dirty="0">
                <a:solidFill>
                  <a:srgbClr val="002060"/>
                </a:solidFill>
              </a:rPr>
              <a:t>¿Cálculo de servilleta? (MUY AL OJO</a:t>
            </a:r>
            <a:r>
              <a:rPr lang="es-CL" sz="1200" dirty="0" smtClean="0">
                <a:solidFill>
                  <a:srgbClr val="002060"/>
                </a:solidFill>
              </a:rPr>
              <a:t>). Es decir: </a:t>
            </a:r>
            <a:r>
              <a:rPr lang="es-CL" sz="1200" dirty="0" smtClean="0">
                <a:solidFill>
                  <a:srgbClr val="002060"/>
                </a:solidFill>
              </a:rPr>
              <a:t>Inversión, al ojo, </a:t>
            </a:r>
            <a:r>
              <a:rPr lang="es-CL" sz="1200" dirty="0">
                <a:solidFill>
                  <a:srgbClr val="002060"/>
                </a:solidFill>
              </a:rPr>
              <a:t>requerida para iniciar. Costos por mes. </a:t>
            </a:r>
            <a:r>
              <a:rPr lang="es-CL" sz="1200" dirty="0" smtClean="0">
                <a:solidFill>
                  <a:srgbClr val="002060"/>
                </a:solidFill>
              </a:rPr>
              <a:t>Precio</a:t>
            </a:r>
            <a:r>
              <a:rPr lang="es-CL" sz="1200" dirty="0">
                <a:solidFill>
                  <a:srgbClr val="002060"/>
                </a:solidFill>
              </a:rPr>
              <a:t>. Demanda y supuestos realizados.</a:t>
            </a:r>
          </a:p>
          <a:p>
            <a:pPr indent="-360000">
              <a:lnSpc>
                <a:spcPct val="70000"/>
              </a:lnSpc>
              <a:spcBef>
                <a:spcPts val="75"/>
              </a:spcBef>
              <a:spcAft>
                <a:spcPts val="600"/>
              </a:spcAft>
              <a:buSzPct val="71000"/>
              <a:buFont typeface="+mj-lt"/>
              <a:buAutoNum type="arabicPeriod" startAt="7"/>
            </a:pPr>
            <a:r>
              <a:rPr lang="es-ES" sz="2000" dirty="0">
                <a:solidFill>
                  <a:schemeClr val="tx1"/>
                </a:solidFill>
              </a:rPr>
              <a:t>Cuál es la conclusión final de todo el trabajo. </a:t>
            </a:r>
            <a:endParaRPr lang="es-ES" sz="2000" dirty="0" smtClean="0">
              <a:solidFill>
                <a:schemeClr val="tx1"/>
              </a:solidFill>
            </a:endParaRPr>
          </a:p>
          <a:p>
            <a:pPr lvl="1" indent="-360000">
              <a:lnSpc>
                <a:spcPct val="70000"/>
              </a:lnSpc>
              <a:spcBef>
                <a:spcPts val="75"/>
              </a:spcBef>
              <a:spcAft>
                <a:spcPts val="600"/>
              </a:spcAft>
              <a:buSzPct val="71000"/>
              <a:buFont typeface="+mj-lt"/>
              <a:buAutoNum type="alphaLcParenR"/>
            </a:pPr>
            <a:r>
              <a:rPr lang="es-ES" sz="1200" dirty="0" smtClean="0">
                <a:solidFill>
                  <a:schemeClr val="tx1"/>
                </a:solidFill>
              </a:rPr>
              <a:t>Errores </a:t>
            </a:r>
            <a:r>
              <a:rPr lang="es-ES" sz="1200" dirty="0">
                <a:solidFill>
                  <a:schemeClr val="tx1"/>
                </a:solidFill>
              </a:rPr>
              <a:t>cometidos. Aciertos, dudas, aprendizajes. </a:t>
            </a:r>
          </a:p>
          <a:p>
            <a:pPr lvl="1" indent="-360000">
              <a:lnSpc>
                <a:spcPct val="70000"/>
              </a:lnSpc>
              <a:spcBef>
                <a:spcPts val="75"/>
              </a:spcBef>
              <a:spcAft>
                <a:spcPts val="600"/>
              </a:spcAft>
              <a:buSzPct val="71000"/>
              <a:buFont typeface="+mj-lt"/>
              <a:buAutoNum type="alphaLcParenR"/>
            </a:pPr>
            <a:r>
              <a:rPr lang="es-ES" sz="1200" dirty="0">
                <a:solidFill>
                  <a:schemeClr val="tx1"/>
                </a:solidFill>
              </a:rPr>
              <a:t>¿Conviene invertir en la solución propuesta? ¿Por qué? ¿De qué depende?</a:t>
            </a:r>
          </a:p>
          <a:p>
            <a:pPr indent="-360000">
              <a:lnSpc>
                <a:spcPct val="70000"/>
              </a:lnSpc>
              <a:spcBef>
                <a:spcPts val="75"/>
              </a:spcBef>
              <a:spcAft>
                <a:spcPts val="600"/>
              </a:spcAft>
              <a:buSzPct val="71000"/>
              <a:buFont typeface="+mj-lt"/>
              <a:buAutoNum type="arabicPeriod" startAt="7"/>
            </a:pPr>
            <a:r>
              <a:rPr lang="es-ES" sz="2000" dirty="0">
                <a:solidFill>
                  <a:srgbClr val="7030A0"/>
                </a:solidFill>
              </a:rPr>
              <a:t>Bibliografía.</a:t>
            </a:r>
          </a:p>
          <a:p>
            <a:pPr indent="-360000">
              <a:lnSpc>
                <a:spcPct val="70000"/>
              </a:lnSpc>
              <a:spcBef>
                <a:spcPts val="75"/>
              </a:spcBef>
              <a:spcAft>
                <a:spcPts val="600"/>
              </a:spcAft>
              <a:buSzPct val="71000"/>
              <a:buFont typeface="+mj-lt"/>
              <a:buAutoNum type="arabicPeriod" startAt="7"/>
            </a:pPr>
            <a:r>
              <a:rPr lang="es-CL" sz="2000" dirty="0">
                <a:solidFill>
                  <a:srgbClr val="7030A0"/>
                </a:solidFill>
              </a:rPr>
              <a:t>Anexos: </a:t>
            </a:r>
            <a:endParaRPr lang="es-CL" sz="2000" dirty="0" smtClean="0">
              <a:solidFill>
                <a:srgbClr val="7030A0"/>
              </a:solidFill>
            </a:endParaRPr>
          </a:p>
          <a:p>
            <a:pPr lvl="1" indent="-360000">
              <a:lnSpc>
                <a:spcPct val="70000"/>
              </a:lnSpc>
              <a:spcBef>
                <a:spcPts val="75"/>
              </a:spcBef>
              <a:spcAft>
                <a:spcPts val="600"/>
              </a:spcAft>
              <a:buSzPct val="71000"/>
              <a:buFont typeface="Wingdings" panose="05000000000000000000" pitchFamily="2" charset="2"/>
              <a:buChar char="§"/>
            </a:pPr>
            <a:r>
              <a:rPr lang="es-CL" sz="1600" dirty="0" smtClean="0">
                <a:solidFill>
                  <a:srgbClr val="7030A0"/>
                </a:solidFill>
              </a:rPr>
              <a:t>detalle </a:t>
            </a:r>
            <a:r>
              <a:rPr lang="es-CL" sz="1600" dirty="0">
                <a:solidFill>
                  <a:srgbClr val="7030A0"/>
                </a:solidFill>
              </a:rPr>
              <a:t>entrevistas, fotos, evidencias, visitas a terreno, bosquejos, gráficos encuestas, normas legales, etc.</a:t>
            </a:r>
          </a:p>
        </p:txBody>
      </p:sp>
    </p:spTree>
    <p:extLst>
      <p:ext uri="{BB962C8B-B14F-4D97-AF65-F5344CB8AC3E}">
        <p14:creationId xmlns:p14="http://schemas.microsoft.com/office/powerpoint/2010/main" val="2161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2"/>
          <p:cNvSpPr>
            <a:spLocks noGrp="1" noChangeArrowheads="1"/>
          </p:cNvSpPr>
          <p:nvPr>
            <p:ph type="ctrTitle"/>
          </p:nvPr>
        </p:nvSpPr>
        <p:spPr>
          <a:xfrm>
            <a:off x="1727499" y="1045225"/>
            <a:ext cx="5829300" cy="1172766"/>
          </a:xfrm>
        </p:spPr>
        <p:txBody>
          <a:bodyPr>
            <a:normAutofit fontScale="90000"/>
          </a:bodyPr>
          <a:lstStyle/>
          <a:p>
            <a:r>
              <a:rPr lang="es-CL" altLang="es-CL" sz="7200" b="1" dirty="0"/>
              <a:t>Fin</a:t>
            </a:r>
          </a:p>
        </p:txBody>
      </p:sp>
      <p:sp>
        <p:nvSpPr>
          <p:cNvPr id="19459" name="Marcador de número de diapositiva 4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3F9956-99F7-402C-A002-15D2C54F3AD3}" type="slidenum">
              <a:rPr lang="es-ES" altLang="es-CL" sz="105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s-ES" altLang="es-CL" sz="1050"/>
          </a:p>
        </p:txBody>
      </p:sp>
      <p:pic>
        <p:nvPicPr>
          <p:cNvPr id="19460" name="Picture 7" descr="Resultado de imagen para que es necesario llevar a un elevator pi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496" y="3429714"/>
            <a:ext cx="1557917" cy="162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25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364</Words>
  <Application>Microsoft Office PowerPoint</Application>
  <PresentationFormat>Presentación en pantalla (16:9)</PresentationFormat>
  <Paragraphs>39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Corbel</vt:lpstr>
      <vt:lpstr>Arial</vt:lpstr>
      <vt:lpstr>Roboto</vt:lpstr>
      <vt:lpstr>Calibri</vt:lpstr>
      <vt:lpstr>Wingdings</vt:lpstr>
      <vt:lpstr>Office Theme</vt:lpstr>
      <vt:lpstr>Simple Light</vt:lpstr>
      <vt:lpstr>Desafíos de  INNOVACIÓN en Ingeniería y Ciencias</vt:lpstr>
      <vt:lpstr>Hito 3, cosas a desarrollar…  Uds. decidan cuáles son más relevantes</vt:lpstr>
      <vt:lpstr>Presentación de PowerPoint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Desafíos de  INNOVACIÓN en Ingeniería y Ciencias</dc:title>
  <dc:creator>ARIEL</dc:creator>
  <cp:lastModifiedBy>ARIEL</cp:lastModifiedBy>
  <cp:revision>47</cp:revision>
  <dcterms:modified xsi:type="dcterms:W3CDTF">2024-07-04T14:50:12Z</dcterms:modified>
</cp:coreProperties>
</file>