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Corbel"/>
      <p:regular r:id="rId21"/>
      <p:bold r:id="rId22"/>
      <p:italic r:id="rId23"/>
      <p:boldItalic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jrL17Hq/TeqchC04k8MTPo8Zu8c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Javiera Catalina Roc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Corbel-bold.fntdata"/><Relationship Id="rId21" Type="http://schemas.openxmlformats.org/officeDocument/2006/relationships/font" Target="fonts/Corbel-regular.fntdata"/><Relationship Id="rId24" Type="http://schemas.openxmlformats.org/officeDocument/2006/relationships/font" Target="fonts/Corbel-boldItalic.fntdata"/><Relationship Id="rId23" Type="http://schemas.openxmlformats.org/officeDocument/2006/relationships/font" Target="fonts/Corbel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4-08T20:56:06.000">
    <p:pos x="6000" y="0"/>
    <p:text>no creo haya tiempo para esto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LFfDmy8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400550"/>
            <a:ext cx="5486400" cy="3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685800" y="1143000"/>
            <a:ext cx="54864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ca492c0738_0_109:notes"/>
          <p:cNvSpPr txBox="1"/>
          <p:nvPr>
            <p:ph idx="1" type="body"/>
          </p:nvPr>
        </p:nvSpPr>
        <p:spPr>
          <a:xfrm>
            <a:off x="685800" y="4400550"/>
            <a:ext cx="5486400" cy="3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2ca492c0738_0_109:notes"/>
          <p:cNvSpPr/>
          <p:nvPr>
            <p:ph idx="2" type="sldImg"/>
          </p:nvPr>
        </p:nvSpPr>
        <p:spPr>
          <a:xfrm>
            <a:off x="685800" y="1143000"/>
            <a:ext cx="54864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/>
          <p:nvPr>
            <p:ph idx="2" type="sldImg"/>
          </p:nvPr>
        </p:nvSpPr>
        <p:spPr>
          <a:xfrm>
            <a:off x="-688975" y="947738"/>
            <a:ext cx="8418600" cy="473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704136" y="5997648"/>
            <a:ext cx="5632800" cy="56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5875" lIns="95875" spcFirstLastPara="1" rIns="95875" wrap="square" tIns="95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/>
          <p:nvPr>
            <p:ph idx="2" type="sldImg"/>
          </p:nvPr>
        </p:nvSpPr>
        <p:spPr>
          <a:xfrm>
            <a:off x="-1627188" y="1218406"/>
            <a:ext cx="6191400" cy="609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514351" y="7721600"/>
            <a:ext cx="411480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125" lIns="114125" spcFirstLastPara="1" rIns="114125" wrap="square" tIns="114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 txBox="1"/>
          <p:nvPr>
            <p:ph idx="10" type="dt"/>
          </p:nvPr>
        </p:nvSpPr>
        <p:spPr>
          <a:xfrm>
            <a:off x="3885011" y="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16y17/08/2021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:notes"/>
          <p:cNvSpPr txBox="1"/>
          <p:nvPr>
            <p:ph idx="11" type="ftr"/>
          </p:nvPr>
        </p:nvSpPr>
        <p:spPr>
          <a:xfrm>
            <a:off x="0" y="868680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57025" lIns="114125" spcFirstLastPara="1" rIns="114125" wrap="square" tIns="57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CD1201 Proyecto de Innovación en Ingeniería y Ciencias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:notes"/>
          <p:cNvSpPr txBox="1"/>
          <p:nvPr>
            <p:ph idx="3" type="hdr"/>
          </p:nvPr>
        </p:nvSpPr>
        <p:spPr>
          <a:xfrm>
            <a:off x="0" y="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2021-2 clase 01 Introducción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/>
          <p:nvPr>
            <p:ph idx="2" type="sldImg"/>
          </p:nvPr>
        </p:nvSpPr>
        <p:spPr>
          <a:xfrm>
            <a:off x="1661206" y="666750"/>
            <a:ext cx="3383700" cy="332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70606" y="4217095"/>
            <a:ext cx="5364900" cy="39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81050" lIns="81050" spcFirstLastPara="1" rIns="81050" wrap="square" tIns="81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/>
          <p:nvPr>
            <p:ph idx="2" type="sldImg"/>
          </p:nvPr>
        </p:nvSpPr>
        <p:spPr>
          <a:xfrm>
            <a:off x="1860777" y="1143000"/>
            <a:ext cx="3136500" cy="308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399845"/>
            <a:ext cx="5486400" cy="3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 txBox="1"/>
          <p:nvPr>
            <p:ph idx="12" type="sldNum"/>
          </p:nvPr>
        </p:nvSpPr>
        <p:spPr>
          <a:xfrm>
            <a:off x="3885010" y="868680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ca2c40b01_0_1:notes"/>
          <p:cNvSpPr/>
          <p:nvPr>
            <p:ph idx="2" type="sldImg"/>
          </p:nvPr>
        </p:nvSpPr>
        <p:spPr>
          <a:xfrm>
            <a:off x="1860777" y="1143000"/>
            <a:ext cx="3136500" cy="308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2cca2c40b01_0_1:notes"/>
          <p:cNvSpPr txBox="1"/>
          <p:nvPr>
            <p:ph idx="1" type="body"/>
          </p:nvPr>
        </p:nvSpPr>
        <p:spPr>
          <a:xfrm>
            <a:off x="685800" y="4399845"/>
            <a:ext cx="5486400" cy="3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2cca2c40b01_0_1:notes"/>
          <p:cNvSpPr txBox="1"/>
          <p:nvPr>
            <p:ph idx="12" type="sldNum"/>
          </p:nvPr>
        </p:nvSpPr>
        <p:spPr>
          <a:xfrm>
            <a:off x="3885010" y="868680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título 1">
  <p:cSld name="TITLE_4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4702428" y="4937387"/>
            <a:ext cx="43638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25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25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OBJECT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/>
          <p:nvPr>
            <p:ph idx="11" type="ftr"/>
          </p:nvPr>
        </p:nvSpPr>
        <p:spPr>
          <a:xfrm>
            <a:off x="4702428" y="4937387"/>
            <a:ext cx="43638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26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26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3" name="Google Shape;63;p26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6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6"/>
          <p:cNvSpPr txBox="1"/>
          <p:nvPr/>
        </p:nvSpPr>
        <p:spPr>
          <a:xfrm>
            <a:off x="4702428" y="4937387"/>
            <a:ext cx="43638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CD1100-Desafío de Innovación en Ingeniería y Ciencias, FCFM, Hélice – Ciencias e Ingeniería para un Mundo Mejor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OBJECT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 1">
  <p:cSld name="OBJECT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ctrTitle"/>
          </p:nvPr>
        </p:nvSpPr>
        <p:spPr>
          <a:xfrm>
            <a:off x="98695" y="381000"/>
            <a:ext cx="89466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5200"/>
              <a:buFont typeface="Arial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0" name="Google Shape;80;p29"/>
          <p:cNvSpPr txBox="1"/>
          <p:nvPr>
            <p:ph idx="1" type="subTitle"/>
          </p:nvPr>
        </p:nvSpPr>
        <p:spPr>
          <a:xfrm>
            <a:off x="311699" y="1634022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9pPr>
          </a:lstStyle>
          <a:p/>
        </p:txBody>
      </p:sp>
      <p:sp>
        <p:nvSpPr>
          <p:cNvPr id="81" name="Google Shape;81;p29"/>
          <p:cNvSpPr txBox="1"/>
          <p:nvPr>
            <p:ph idx="12" type="sldNum"/>
          </p:nvPr>
        </p:nvSpPr>
        <p:spPr>
          <a:xfrm>
            <a:off x="8472458" y="46414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2" name="Google Shape;82;p29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9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9"/>
          <p:cNvSpPr txBox="1"/>
          <p:nvPr/>
        </p:nvSpPr>
        <p:spPr>
          <a:xfrm>
            <a:off x="3497580" y="4937387"/>
            <a:ext cx="5568600" cy="1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CD1201 Proyecto de Innovación en Ingeniería y Ciencias, FCFM, Hélice – Área de Ingeniería e Innovación</a:t>
            </a:r>
            <a:endParaRPr b="1" i="1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/>
          <p:nvPr>
            <p:ph idx="12" type="sldNum"/>
          </p:nvPr>
        </p:nvSpPr>
        <p:spPr>
          <a:xfrm>
            <a:off x="84724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7" name="Google Shape;87;p30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0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0"/>
          <p:cNvSpPr txBox="1"/>
          <p:nvPr/>
        </p:nvSpPr>
        <p:spPr>
          <a:xfrm>
            <a:off x="4081553" y="4852044"/>
            <a:ext cx="5062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CD1100-Desafíos de Innovación en Ingeniería y Ciencias, FCFM, Área Ingeniería e Innovación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3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1"/>
          <p:cNvSpPr txBox="1"/>
          <p:nvPr>
            <p:ph idx="12" type="sldNum"/>
          </p:nvPr>
        </p:nvSpPr>
        <p:spPr>
          <a:xfrm>
            <a:off x="84724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2" name="Google Shape;92;p31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1"/>
          <p:cNvSpPr txBox="1"/>
          <p:nvPr/>
        </p:nvSpPr>
        <p:spPr>
          <a:xfrm>
            <a:off x="4081553" y="4852044"/>
            <a:ext cx="5062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CD1100-Desafíos de Innovación en Ingeniería y Ciencias, FCFM, Área Ingeniería e Innovación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2"/>
          <p:cNvSpPr/>
          <p:nvPr/>
        </p:nvSpPr>
        <p:spPr>
          <a:xfrm>
            <a:off x="0" y="4453200"/>
            <a:ext cx="9144000" cy="69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2"/>
          <p:cNvSpPr txBox="1"/>
          <p:nvPr>
            <p:ph idx="12" type="sldNum"/>
          </p:nvPr>
        </p:nvSpPr>
        <p:spPr>
          <a:xfrm>
            <a:off x="0" y="4902975"/>
            <a:ext cx="28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título 1 1">
  <p:cSld name="TITLE_15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" name="Google Shape;1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" name="Google Shape;1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>
            <p:ph idx="4294967295"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Century Gothic"/>
              <a:buNone/>
            </a:pPr>
            <a: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Desafíos de </a:t>
            </a:r>
            <a:b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s" sz="4100" u="none" cap="none" strike="noStrike">
                <a:solidFill>
                  <a:srgbClr val="4BA6C7"/>
                </a:solidFill>
                <a:latin typeface="Roboto"/>
                <a:ea typeface="Roboto"/>
                <a:cs typeface="Roboto"/>
                <a:sym typeface="Roboto"/>
              </a:rPr>
              <a:t>INNOVACIÓN</a:t>
            </a:r>
            <a:br>
              <a:rPr b="1" i="0" lang="es" sz="4100" u="none" cap="none" strike="noStrike">
                <a:solidFill>
                  <a:srgbClr val="00A094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en </a:t>
            </a:r>
            <a:r>
              <a:rPr b="0" i="1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Ingeniería</a:t>
            </a:r>
            <a:b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y </a:t>
            </a:r>
            <a:r>
              <a:rPr b="0" i="1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Ciencias</a:t>
            </a:r>
            <a:endParaRPr b="0" i="1" sz="2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"/>
          <p:cNvSpPr txBox="1"/>
          <p:nvPr>
            <p:ph idx="4294967295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0" i="1" lang="es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Ingeniería y Ciencias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105" name="Google Shape;105;p1"/>
          <p:cNvPicPr preferRelativeResize="0"/>
          <p:nvPr/>
        </p:nvPicPr>
        <p:blipFill rotWithShape="1">
          <a:blip r:embed="rId3">
            <a:alphaModFix/>
          </a:blip>
          <a:srcRect b="37803" l="13146" r="25908" t="31854"/>
          <a:stretch/>
        </p:blipFill>
        <p:spPr>
          <a:xfrm>
            <a:off x="6221375" y="4215683"/>
            <a:ext cx="1274389" cy="44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/>
          <p:nvPr/>
        </p:nvSpPr>
        <p:spPr>
          <a:xfrm>
            <a:off x="6099100" y="-78575"/>
            <a:ext cx="3045000" cy="3910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6343650" y="305474"/>
            <a:ext cx="23952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CD1100</a:t>
            </a:r>
            <a:r>
              <a:rPr b="1" i="0" lang="es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 Sección 12</a:t>
            </a:r>
            <a:endParaRPr b="0" i="0" sz="1700" u="none" cap="none" strike="noStrike">
              <a:solidFill>
                <a:srgbClr val="F1BC2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700" u="none" cap="none" strike="noStrike">
                <a:solidFill>
                  <a:srgbClr val="F1F1F1"/>
                </a:solidFill>
                <a:latin typeface="Roboto"/>
                <a:ea typeface="Roboto"/>
                <a:cs typeface="Roboto"/>
                <a:sym typeface="Roboto"/>
              </a:rPr>
              <a:t>Laboratorio </a:t>
            </a:r>
            <a:r>
              <a:rPr lang="es" sz="1700">
                <a:solidFill>
                  <a:srgbClr val="F1F1F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b="0" i="0" sz="1700" u="none" cap="none" strike="noStrike">
              <a:solidFill>
                <a:srgbClr val="F1F1F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1F1F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4">
            <a:alphaModFix/>
          </a:blip>
          <a:srcRect b="27001" l="0" r="45613" t="0"/>
          <a:stretch/>
        </p:blipFill>
        <p:spPr>
          <a:xfrm>
            <a:off x="7951263" y="4120651"/>
            <a:ext cx="909863" cy="6024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1"/>
          <p:cNvCxnSpPr/>
          <p:nvPr/>
        </p:nvCxnSpPr>
        <p:spPr>
          <a:xfrm>
            <a:off x="7681322" y="4345880"/>
            <a:ext cx="0" cy="27840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" name="Google Shape;11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63519" y="-197937"/>
            <a:ext cx="3116143" cy="402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6">
            <a:alphaModFix/>
          </a:blip>
          <a:srcRect b="34502" l="0" r="15272" t="0"/>
          <a:stretch/>
        </p:blipFill>
        <p:spPr>
          <a:xfrm>
            <a:off x="3076070" y="691656"/>
            <a:ext cx="6067929" cy="313989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/>
          <p:nvPr/>
        </p:nvSpPr>
        <p:spPr>
          <a:xfrm flipH="1">
            <a:off x="0" y="3779050"/>
            <a:ext cx="9144000" cy="525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504650" y="3984525"/>
            <a:ext cx="61347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Pablo Pérez M. </a:t>
            </a:r>
            <a:r>
              <a:rPr b="0" i="0" lang="es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b="0" i="0" lang="es" sz="15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Profesor</a:t>
            </a:r>
            <a:endParaRPr b="1" i="0" sz="15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Monserrat Villalobos Díaz </a:t>
            </a:r>
            <a:r>
              <a:rPr b="0" i="0" lang="es" sz="1500" u="none" cap="none" strike="noStrike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b="0" i="0" lang="es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Javiera Roco S. - </a:t>
            </a:r>
            <a:r>
              <a:rPr b="0" i="0" lang="es" sz="1500" u="none" cap="none" strike="noStrike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Auxiliares</a:t>
            </a:r>
            <a:endParaRPr b="0" i="0" sz="1500" u="none" cap="none" strike="noStrike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5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Valentina Plaza C. </a:t>
            </a:r>
            <a:r>
              <a:rPr b="0" i="0" lang="es" sz="15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+ </a:t>
            </a:r>
            <a:r>
              <a:rPr b="0" i="0" lang="es" sz="15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Katherine Ossa G. - </a:t>
            </a:r>
            <a:r>
              <a:rPr b="0" i="0" lang="es" sz="15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Ayudantes</a:t>
            </a:r>
            <a:endParaRPr b="0" i="0" sz="1500" u="none" cap="none" strike="noStrike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360950" y="4087325"/>
            <a:ext cx="143700" cy="14370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360950" y="4287062"/>
            <a:ext cx="143700" cy="143700"/>
          </a:xfrm>
          <a:prstGeom prst="ellipse">
            <a:avLst/>
          </a:prstGeom>
          <a:solidFill>
            <a:srgbClr val="DF294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360950" y="4515662"/>
            <a:ext cx="143700" cy="143700"/>
          </a:xfrm>
          <a:prstGeom prst="ellipse">
            <a:avLst/>
          </a:prstGeom>
          <a:solidFill>
            <a:srgbClr val="9900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/>
          <p:nvPr>
            <p:ph idx="1" type="subTitle"/>
          </p:nvPr>
        </p:nvSpPr>
        <p:spPr>
          <a:xfrm>
            <a:off x="1143000" y="2571750"/>
            <a:ext cx="6858000" cy="7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</a:pPr>
            <a:r>
              <a:rPr i="1" lang="es" sz="3300">
                <a:solidFill>
                  <a:schemeClr val="lt1"/>
                </a:solidFill>
              </a:rPr>
              <a:t>En Ingeniería y Ciencias</a:t>
            </a:r>
            <a:endParaRPr/>
          </a:p>
        </p:txBody>
      </p:sp>
      <p:sp>
        <p:nvSpPr>
          <p:cNvPr id="188" name="Google Shape;188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BA6C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 txBox="1"/>
          <p:nvPr>
            <p:ph type="ctrTitle"/>
          </p:nvPr>
        </p:nvSpPr>
        <p:spPr>
          <a:xfrm>
            <a:off x="1550401" y="1538211"/>
            <a:ext cx="6043200" cy="1515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100"/>
              <a:buFont typeface="Century Gothic"/>
              <a:buNone/>
            </a:pPr>
            <a:r>
              <a:rPr b="1" lang="es" sz="4100">
                <a:latin typeface="Century Gothic"/>
                <a:ea typeface="Century Gothic"/>
                <a:cs typeface="Century Gothic"/>
                <a:sym typeface="Century Gothic"/>
              </a:rPr>
              <a:t>¿Preguntas?</a:t>
            </a:r>
            <a:endParaRPr/>
          </a:p>
        </p:txBody>
      </p:sp>
      <p:cxnSp>
        <p:nvCxnSpPr>
          <p:cNvPr id="190" name="Google Shape;190;p9"/>
          <p:cNvCxnSpPr>
            <a:endCxn id="188" idx="2"/>
          </p:cNvCxnSpPr>
          <p:nvPr/>
        </p:nvCxnSpPr>
        <p:spPr>
          <a:xfrm>
            <a:off x="4572000" y="3135000"/>
            <a:ext cx="0" cy="2008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ca492c0738_0_10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2ca492c0738_0_109"/>
          <p:cNvSpPr txBox="1"/>
          <p:nvPr>
            <p:ph idx="4294967295"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Century Gothic"/>
              <a:buNone/>
            </a:pPr>
            <a: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Desafíos de </a:t>
            </a:r>
            <a:b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s" sz="4100" u="none" cap="none" strike="noStrike">
                <a:solidFill>
                  <a:srgbClr val="4BA6C7"/>
                </a:solidFill>
                <a:latin typeface="Roboto"/>
                <a:ea typeface="Roboto"/>
                <a:cs typeface="Roboto"/>
                <a:sym typeface="Roboto"/>
              </a:rPr>
              <a:t>INNOVACIÓN</a:t>
            </a:r>
            <a:br>
              <a:rPr b="1" i="0" lang="es" sz="4100" u="none" cap="none" strike="noStrike">
                <a:solidFill>
                  <a:srgbClr val="00A094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en </a:t>
            </a:r>
            <a:r>
              <a:rPr b="0" i="1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Ingeniería</a:t>
            </a:r>
            <a:b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y </a:t>
            </a:r>
            <a:r>
              <a:rPr b="0" i="1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Ciencias</a:t>
            </a:r>
            <a:endParaRPr b="0" i="1" sz="2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g2ca492c0738_0_109"/>
          <p:cNvSpPr txBox="1"/>
          <p:nvPr>
            <p:ph idx="4294967295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0" i="1" lang="es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Ingeniería y Ciencias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198" name="Google Shape;198;g2ca492c0738_0_109"/>
          <p:cNvPicPr preferRelativeResize="0"/>
          <p:nvPr/>
        </p:nvPicPr>
        <p:blipFill rotWithShape="1">
          <a:blip r:embed="rId3">
            <a:alphaModFix/>
          </a:blip>
          <a:srcRect b="37803" l="13146" r="25908" t="31852"/>
          <a:stretch/>
        </p:blipFill>
        <p:spPr>
          <a:xfrm>
            <a:off x="6221375" y="4215683"/>
            <a:ext cx="1274389" cy="44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ca492c0738_0_109"/>
          <p:cNvSpPr/>
          <p:nvPr/>
        </p:nvSpPr>
        <p:spPr>
          <a:xfrm>
            <a:off x="6099100" y="-78575"/>
            <a:ext cx="3045000" cy="3910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ca492c0738_0_109"/>
          <p:cNvSpPr txBox="1"/>
          <p:nvPr/>
        </p:nvSpPr>
        <p:spPr>
          <a:xfrm>
            <a:off x="6343650" y="305474"/>
            <a:ext cx="23952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CD1100</a:t>
            </a:r>
            <a:r>
              <a:rPr b="1" i="0" lang="es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 Sección 12</a:t>
            </a:r>
            <a:endParaRPr b="0" i="0" sz="1700" u="none" cap="none" strike="noStrike">
              <a:solidFill>
                <a:srgbClr val="F1BC2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700" u="none" cap="none" strike="noStrike">
                <a:solidFill>
                  <a:srgbClr val="F1F1F1"/>
                </a:solidFill>
                <a:latin typeface="Roboto"/>
                <a:ea typeface="Roboto"/>
                <a:cs typeface="Roboto"/>
                <a:sym typeface="Roboto"/>
              </a:rPr>
              <a:t>Laboratorio </a:t>
            </a:r>
            <a:r>
              <a:rPr lang="es" sz="1700">
                <a:solidFill>
                  <a:srgbClr val="F1F1F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b="0" i="0" sz="1700" u="none" cap="none" strike="noStrike">
              <a:solidFill>
                <a:srgbClr val="F1F1F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1F1F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1" name="Google Shape;201;g2ca492c0738_0_109"/>
          <p:cNvPicPr preferRelativeResize="0"/>
          <p:nvPr/>
        </p:nvPicPr>
        <p:blipFill rotWithShape="1">
          <a:blip r:embed="rId4">
            <a:alphaModFix/>
          </a:blip>
          <a:srcRect b="27001" l="0" r="45613" t="0"/>
          <a:stretch/>
        </p:blipFill>
        <p:spPr>
          <a:xfrm>
            <a:off x="7951263" y="4120651"/>
            <a:ext cx="909863" cy="6024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g2ca492c0738_0_109"/>
          <p:cNvCxnSpPr/>
          <p:nvPr/>
        </p:nvCxnSpPr>
        <p:spPr>
          <a:xfrm>
            <a:off x="7681322" y="4345880"/>
            <a:ext cx="0" cy="27840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3" name="Google Shape;203;g2ca492c0738_0_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63519" y="-197937"/>
            <a:ext cx="3116143" cy="402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ca492c0738_0_109"/>
          <p:cNvPicPr preferRelativeResize="0"/>
          <p:nvPr/>
        </p:nvPicPr>
        <p:blipFill rotWithShape="1">
          <a:blip r:embed="rId6">
            <a:alphaModFix/>
          </a:blip>
          <a:srcRect b="34502" l="0" r="15274" t="0"/>
          <a:stretch/>
        </p:blipFill>
        <p:spPr>
          <a:xfrm>
            <a:off x="3076070" y="691656"/>
            <a:ext cx="6067929" cy="313989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ca492c0738_0_109"/>
          <p:cNvSpPr/>
          <p:nvPr/>
        </p:nvSpPr>
        <p:spPr>
          <a:xfrm flipH="1">
            <a:off x="0" y="3779050"/>
            <a:ext cx="9144000" cy="525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2ca492c0738_0_109"/>
          <p:cNvSpPr/>
          <p:nvPr/>
        </p:nvSpPr>
        <p:spPr>
          <a:xfrm>
            <a:off x="504650" y="3984525"/>
            <a:ext cx="61347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Pablo Pérez M. </a:t>
            </a:r>
            <a:r>
              <a:rPr b="0" i="0" lang="es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b="0" i="0" lang="es" sz="15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Profesor</a:t>
            </a:r>
            <a:endParaRPr b="1" i="0" sz="15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Monserrat Villalobos Díaz </a:t>
            </a:r>
            <a:r>
              <a:rPr b="0" i="0" lang="es" sz="1500" u="none" cap="none" strike="noStrike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b="0" i="0" lang="es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Javiera Roco S. - </a:t>
            </a:r>
            <a:r>
              <a:rPr b="0" i="0" lang="es" sz="1500" u="none" cap="none" strike="noStrike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Auxiliares</a:t>
            </a:r>
            <a:endParaRPr b="0" i="0" sz="1500" u="none" cap="none" strike="noStrike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5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Valentina Plaza C. </a:t>
            </a:r>
            <a:r>
              <a:rPr b="0" i="0" lang="es" sz="15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+ </a:t>
            </a:r>
            <a:r>
              <a:rPr b="0" i="0" lang="es" sz="15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Katherine Ossa G. - </a:t>
            </a:r>
            <a:r>
              <a:rPr b="0" i="0" lang="es" sz="15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Ayudantes</a:t>
            </a:r>
            <a:endParaRPr b="0" i="0" sz="1500" u="none" cap="none" strike="noStrike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g2ca492c0738_0_109"/>
          <p:cNvSpPr/>
          <p:nvPr/>
        </p:nvSpPr>
        <p:spPr>
          <a:xfrm>
            <a:off x="360950" y="4087325"/>
            <a:ext cx="143700" cy="14370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2ca492c0738_0_109"/>
          <p:cNvSpPr/>
          <p:nvPr/>
        </p:nvSpPr>
        <p:spPr>
          <a:xfrm>
            <a:off x="360950" y="4287062"/>
            <a:ext cx="143700" cy="143700"/>
          </a:xfrm>
          <a:prstGeom prst="ellipse">
            <a:avLst/>
          </a:prstGeom>
          <a:solidFill>
            <a:srgbClr val="DF294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2ca492c0738_0_109"/>
          <p:cNvSpPr/>
          <p:nvPr/>
        </p:nvSpPr>
        <p:spPr>
          <a:xfrm>
            <a:off x="360950" y="4515662"/>
            <a:ext cx="143700" cy="143700"/>
          </a:xfrm>
          <a:prstGeom prst="ellipse">
            <a:avLst/>
          </a:prstGeom>
          <a:solidFill>
            <a:srgbClr val="9900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/>
          <p:nvPr/>
        </p:nvSpPr>
        <p:spPr>
          <a:xfrm>
            <a:off x="0" y="49925"/>
            <a:ext cx="9144000" cy="51435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0" y="1936861"/>
            <a:ext cx="91440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s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estamos?</a:t>
            </a:r>
            <a:endParaRPr b="1" i="0" sz="2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2"/>
          <p:cNvSpPr txBox="1"/>
          <p:nvPr>
            <p:ph idx="4294967295" type="body"/>
          </p:nvPr>
        </p:nvSpPr>
        <p:spPr>
          <a:xfrm>
            <a:off x="0" y="2627789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2860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BA6C7"/>
              </a:buClr>
              <a:buSzPts val="1100"/>
              <a:buNone/>
            </a:pPr>
            <a:r>
              <a:rPr b="1" lang="es" sz="24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llegamos a la clase?</a:t>
            </a:r>
            <a:endParaRPr b="1" sz="2400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"/>
          <p:cNvPicPr preferRelativeResize="0"/>
          <p:nvPr/>
        </p:nvPicPr>
        <p:blipFill rotWithShape="1">
          <a:blip r:embed="rId3">
            <a:alphaModFix/>
          </a:blip>
          <a:srcRect b="0" l="0" r="0" t="24282"/>
          <a:stretch/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"/>
          <p:cNvSpPr txBox="1"/>
          <p:nvPr/>
        </p:nvSpPr>
        <p:spPr>
          <a:xfrm>
            <a:off x="-13050" y="2157450"/>
            <a:ext cx="9170100" cy="828600"/>
          </a:xfrm>
          <a:prstGeom prst="rect">
            <a:avLst/>
          </a:prstGeom>
          <a:solidFill>
            <a:srgbClr val="4BA6C7"/>
          </a:solidFill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s" sz="3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Actividad Laboratorio </a:t>
            </a:r>
            <a:r>
              <a:rPr b="1" lang="es" sz="3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6: Hito 1</a:t>
            </a:r>
            <a:endParaRPr b="1" sz="3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4" y="978652"/>
            <a:ext cx="9144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None/>
            </a:pPr>
            <a:r>
              <a:rPr b="0" i="0" lang="es" sz="3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Sigamos trabajando en </a:t>
            </a:r>
            <a:r>
              <a:rPr b="1" i="0" lang="es" sz="3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Herramientas </a:t>
            </a:r>
            <a:r>
              <a:rPr b="0" i="0" lang="es" sz="3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 Observación </a:t>
            </a:r>
            <a:endParaRPr b="0" i="0" sz="1800" u="none" cap="none" strike="noStrik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4"/>
          <p:cNvSpPr txBox="1"/>
          <p:nvPr>
            <p:ph idx="12" type="sldNum"/>
          </p:nvPr>
        </p:nvSpPr>
        <p:spPr>
          <a:xfrm>
            <a:off x="6583680" y="464898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141" name="Google Shape;141;p4"/>
          <p:cNvGrpSpPr/>
          <p:nvPr/>
        </p:nvGrpSpPr>
        <p:grpSpPr>
          <a:xfrm>
            <a:off x="3439122" y="1899343"/>
            <a:ext cx="2265337" cy="2265337"/>
            <a:chOff x="6815425" y="3178325"/>
            <a:chExt cx="3389700" cy="3389700"/>
          </a:xfrm>
        </p:grpSpPr>
        <p:sp>
          <p:nvSpPr>
            <p:cNvPr id="142" name="Google Shape;142;p4"/>
            <p:cNvSpPr/>
            <p:nvPr/>
          </p:nvSpPr>
          <p:spPr>
            <a:xfrm>
              <a:off x="6815425" y="3178325"/>
              <a:ext cx="3389700" cy="338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3" name="Google Shape;143;p4"/>
            <p:cNvPicPr preferRelativeResize="0"/>
            <p:nvPr/>
          </p:nvPicPr>
          <p:blipFill rotWithShape="1">
            <a:blip r:embed="rId3">
              <a:alphaModFix/>
            </a:blip>
            <a:srcRect b="0" l="5105" r="0" t="0"/>
            <a:stretch/>
          </p:blipFill>
          <p:spPr>
            <a:xfrm>
              <a:off x="7430301" y="3670425"/>
              <a:ext cx="2282700" cy="240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/>
          <p:nvPr/>
        </p:nvSpPr>
        <p:spPr>
          <a:xfrm>
            <a:off x="2850450" y="547950"/>
            <a:ext cx="6293400" cy="379200"/>
          </a:xfrm>
          <a:prstGeom prst="rect">
            <a:avLst/>
          </a:prstGeom>
          <a:solidFill>
            <a:srgbClr val="4BA6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BA6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2358625" y="90450"/>
            <a:ext cx="6352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200">
                <a:solidFill>
                  <a:srgbClr val="155B54"/>
                </a:solidFill>
                <a:latin typeface="Roboto"/>
                <a:ea typeface="Roboto"/>
                <a:cs typeface="Roboto"/>
                <a:sym typeface="Roboto"/>
              </a:rPr>
              <a:t>Hito 1</a:t>
            </a:r>
            <a:endParaRPr b="0" i="0" sz="2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" sz="2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HERRAMIENTAS DE OBSERVACIÓN</a:t>
            </a:r>
            <a:endParaRPr b="0" i="0" sz="2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318775" y="918750"/>
            <a:ext cx="8367900" cy="3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" sz="17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Hasta ahora…</a:t>
            </a:r>
            <a:endParaRPr b="1" i="0" sz="17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AutoNum type="arabicPeriod"/>
            </a:pPr>
            <a:r>
              <a:rPr lang="es" sz="15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Investigar del tema ✅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AutoNum type="arabicPeriod"/>
            </a:pPr>
            <a:r>
              <a:rPr lang="es" sz="15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Mapa de Empatía previo a las entrevistas ✅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AutoNum type="arabicPeriod"/>
            </a:pPr>
            <a:r>
              <a:rPr lang="es" sz="1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0" i="0" lang="es" sz="15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ntrevistas con los tips dados en clases ✅</a:t>
            </a:r>
            <a:endParaRPr b="0" i="0" sz="15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AutoNum type="arabicPeriod"/>
            </a:pPr>
            <a:r>
              <a:rPr b="0" i="0" lang="es" sz="15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Planificar observación de campo </a:t>
            </a:r>
            <a:r>
              <a:rPr b="0" i="0" lang="es" sz="15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✅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AutoNum type="arabicPeriod"/>
            </a:pPr>
            <a:r>
              <a:rPr lang="es" sz="1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Entrevistas de terreno </a:t>
            </a:r>
            <a:r>
              <a:rPr lang="es" sz="15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✅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" sz="17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¿Qué se viene? </a:t>
            </a:r>
            <a:r>
              <a:rPr lang="es" sz="15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(semana 7)</a:t>
            </a:r>
            <a:endParaRPr b="0" i="0" sz="1500" u="none" cap="none" strike="noStrike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AutoNum type="arabicPeriod"/>
            </a:pPr>
            <a:r>
              <a:rPr lang="es" sz="15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Presentación Hito 1: jueves 25 abril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AutoNum type="arabicPeriod"/>
            </a:pPr>
            <a:r>
              <a:rPr lang="es" sz="15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Entrega reporte Hito 1: jueves 25 abril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AutoNum type="arabicPeriod"/>
            </a:pPr>
            <a:r>
              <a:rPr lang="es" sz="15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Coevaluación: domingo 28 abril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AutoNum type="arabicPeriod"/>
            </a:pPr>
            <a:r>
              <a:rPr lang="es" sz="15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RECESO semana 29 abril 🥳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5"/>
          <p:cNvSpPr txBox="1"/>
          <p:nvPr>
            <p:ph idx="12" type="sldNum"/>
          </p:nvPr>
        </p:nvSpPr>
        <p:spPr>
          <a:xfrm>
            <a:off x="6583680" y="464898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cca2c40b01_0_1"/>
          <p:cNvSpPr/>
          <p:nvPr/>
        </p:nvSpPr>
        <p:spPr>
          <a:xfrm>
            <a:off x="2850450" y="547950"/>
            <a:ext cx="6293400" cy="379200"/>
          </a:xfrm>
          <a:prstGeom prst="rect">
            <a:avLst/>
          </a:prstGeom>
          <a:solidFill>
            <a:srgbClr val="4BA6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BA6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2cca2c40b01_0_1"/>
          <p:cNvSpPr txBox="1"/>
          <p:nvPr/>
        </p:nvSpPr>
        <p:spPr>
          <a:xfrm>
            <a:off x="2358625" y="90450"/>
            <a:ext cx="6352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200">
                <a:solidFill>
                  <a:srgbClr val="155B54"/>
                </a:solidFill>
                <a:latin typeface="Roboto"/>
                <a:ea typeface="Roboto"/>
                <a:cs typeface="Roboto"/>
                <a:sym typeface="Roboto"/>
              </a:rPr>
              <a:t>Hito 1</a:t>
            </a:r>
            <a:endParaRPr b="0" i="0" sz="2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" sz="2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HERRAMIENTAS DE OBSERVACIÓN</a:t>
            </a:r>
            <a:endParaRPr b="0" i="0" sz="2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g2cca2c40b01_0_1"/>
          <p:cNvSpPr/>
          <p:nvPr/>
        </p:nvSpPr>
        <p:spPr>
          <a:xfrm>
            <a:off x="318775" y="918750"/>
            <a:ext cx="8367900" cy="3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s" sz="17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¿Qué se evaluará en el reporte?:</a:t>
            </a:r>
            <a:endParaRPr b="1" sz="17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1. Recopilación de información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2. RA2 Definición del problema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3. Ortografía y redacción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4. Calidad del informe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5. Bibliografía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6. Incorporación de ajustes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7. Aprendizajes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g2cca2c40b01_0_1"/>
          <p:cNvSpPr txBox="1"/>
          <p:nvPr>
            <p:ph idx="12" type="sldNum"/>
          </p:nvPr>
        </p:nvSpPr>
        <p:spPr>
          <a:xfrm>
            <a:off x="6583680" y="464898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 txBox="1"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1" sz="4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322194" y="1670838"/>
            <a:ext cx="84996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s" sz="3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Reflexiones </a:t>
            </a:r>
            <a:endParaRPr b="1" i="0" sz="3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s" sz="3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“Desentrañando </a:t>
            </a:r>
            <a:r>
              <a:rPr b="1" lang="es"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1" i="0" lang="es" sz="3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uestros </a:t>
            </a:r>
            <a:r>
              <a:rPr b="1" lang="es"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</a:t>
            </a:r>
            <a:r>
              <a:rPr b="1" i="0" lang="es" sz="3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allazgos como </a:t>
            </a:r>
            <a:r>
              <a:rPr b="1" lang="es"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1" i="0" lang="es" sz="3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quipo"</a:t>
            </a:r>
            <a:endParaRPr b="1" i="0" sz="3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/>
          <p:nvPr/>
        </p:nvSpPr>
        <p:spPr>
          <a:xfrm>
            <a:off x="372825" y="1225900"/>
            <a:ext cx="6939000" cy="3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Priorizar la </a:t>
            </a:r>
            <a:r>
              <a:rPr b="1" lang="es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nformación:</a:t>
            </a:r>
            <a:endParaRPr b="1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Ustedes, como equipo, deben sumergirse en todo lo recopilado. Es crucial enfocarse en los datos que realmente impulsan el proyecto hacia adelante. Piensen como exploradores: ¿qué pistas les llevan al descubrimiento?</a:t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Analizar las </a:t>
            </a:r>
            <a:r>
              <a:rPr b="1" lang="es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oces </a:t>
            </a:r>
            <a:r>
              <a:rPr b="1" lang="es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ecolectadas:</a:t>
            </a: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Revisen las entrevistas, charlas y notas. Busquen patrones y temas recurrentes. Como equipo, conecten estos puntos para trazar el camino hacia su objetivo.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Construir la </a:t>
            </a:r>
            <a:r>
              <a:rPr b="1" lang="es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</a:t>
            </a: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istoria </a:t>
            </a:r>
            <a:r>
              <a:rPr b="1" lang="es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onjunta:</a:t>
            </a:r>
            <a:endParaRPr b="1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Cada dato, cada imagen, cada palabra es una pieza del puzzle. Trabajen juntos para encontrar ese momento revelador que clarifique su proyecto.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-78975" y="1975"/>
            <a:ext cx="9222900" cy="1048200"/>
          </a:xfrm>
          <a:prstGeom prst="rect">
            <a:avLst/>
          </a:prstGeom>
          <a:solidFill>
            <a:srgbClr val="4BA6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1555600" y="312900"/>
            <a:ext cx="37098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Hallazgos</a:t>
            </a:r>
            <a:endParaRPr b="1"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 txBox="1"/>
          <p:nvPr/>
        </p:nvSpPr>
        <p:spPr>
          <a:xfrm>
            <a:off x="372825" y="1225900"/>
            <a:ext cx="81870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Claridad en </a:t>
            </a:r>
            <a:r>
              <a:rPr b="1" lang="es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uestros </a:t>
            </a:r>
            <a:r>
              <a:rPr b="1" lang="es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</a:t>
            </a: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allazgos:</a:t>
            </a:r>
            <a:endParaRPr b="1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Identifiquen un hallazgo clave y trabajen en equipo para hacerlo claro y comprensible. Debe ser una idea que todos puedan explicar y defender.</a:t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Confirmar </a:t>
            </a:r>
            <a:r>
              <a:rPr b="1" lang="es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uestros </a:t>
            </a:r>
            <a:r>
              <a:rPr b="1" lang="es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escubrimientos: </a:t>
            </a:r>
            <a:endParaRPr b="1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Validen juntos las ideas para asegurarse de que están en el camino correcto. Es como un chequeo de realidad en equipo para confirmar la solidez de sus hallazgos.</a:t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Sigan </a:t>
            </a:r>
            <a:r>
              <a:rPr b="1" lang="es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bservando e investigando si lo necesitan</a:t>
            </a:r>
            <a:endParaRPr b="1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-78975" y="1975"/>
            <a:ext cx="9222900" cy="1048200"/>
          </a:xfrm>
          <a:prstGeom prst="rect">
            <a:avLst/>
          </a:prstGeom>
          <a:solidFill>
            <a:srgbClr val="4BA6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1555600" y="312900"/>
            <a:ext cx="37098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Hallazgos</a:t>
            </a:r>
            <a:endParaRPr b="1"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