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Lst>
  <p:notesMasterIdLst>
    <p:notesMasterId r:id="rId13"/>
  </p:notesMasterIdLst>
  <p:handoutMasterIdLst>
    <p:handoutMasterId r:id="rId14"/>
  </p:handoutMasterIdLst>
  <p:sldIdLst>
    <p:sldId id="375" r:id="rId2"/>
    <p:sldId id="663" r:id="rId3"/>
    <p:sldId id="710" r:id="rId4"/>
    <p:sldId id="703" r:id="rId5"/>
    <p:sldId id="770" r:id="rId6"/>
    <p:sldId id="771" r:id="rId7"/>
    <p:sldId id="772" r:id="rId8"/>
    <p:sldId id="773" r:id="rId9"/>
    <p:sldId id="775" r:id="rId10"/>
    <p:sldId id="777" r:id="rId11"/>
    <p:sldId id="774" r:id="rId12"/>
  </p:sldIdLst>
  <p:sldSz cx="9144000" cy="6858000" type="screen4x3"/>
  <p:notesSz cx="9601200" cy="7315200"/>
  <p:defaultTextStyle>
    <a:defPPr>
      <a:defRPr lang="en-US"/>
    </a:defPPr>
    <a:lvl1pPr algn="l" rtl="0" eaLnBrk="0" fontAlgn="base" hangingPunct="0">
      <a:spcBef>
        <a:spcPct val="0"/>
      </a:spcBef>
      <a:spcAft>
        <a:spcPct val="0"/>
      </a:spcAft>
      <a:defRPr sz="16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6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6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6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600" kern="1200">
        <a:solidFill>
          <a:schemeClr val="tx1"/>
        </a:solidFill>
        <a:latin typeface="Times New Roman" pitchFamily="18" charset="0"/>
        <a:ea typeface="+mn-ea"/>
        <a:cs typeface="+mn-cs"/>
      </a:defRPr>
    </a:lvl5pPr>
    <a:lvl6pPr marL="2286000" algn="l" defTabSz="914400" rtl="0" eaLnBrk="1" latinLnBrk="0" hangingPunct="1">
      <a:defRPr sz="1600" kern="1200">
        <a:solidFill>
          <a:schemeClr val="tx1"/>
        </a:solidFill>
        <a:latin typeface="Times New Roman" pitchFamily="18" charset="0"/>
        <a:ea typeface="+mn-ea"/>
        <a:cs typeface="+mn-cs"/>
      </a:defRPr>
    </a:lvl6pPr>
    <a:lvl7pPr marL="2743200" algn="l" defTabSz="914400" rtl="0" eaLnBrk="1" latinLnBrk="0" hangingPunct="1">
      <a:defRPr sz="1600" kern="1200">
        <a:solidFill>
          <a:schemeClr val="tx1"/>
        </a:solidFill>
        <a:latin typeface="Times New Roman" pitchFamily="18" charset="0"/>
        <a:ea typeface="+mn-ea"/>
        <a:cs typeface="+mn-cs"/>
      </a:defRPr>
    </a:lvl7pPr>
    <a:lvl8pPr marL="3200400" algn="l" defTabSz="914400" rtl="0" eaLnBrk="1" latinLnBrk="0" hangingPunct="1">
      <a:defRPr sz="1600" kern="1200">
        <a:solidFill>
          <a:schemeClr val="tx1"/>
        </a:solidFill>
        <a:latin typeface="Times New Roman" pitchFamily="18" charset="0"/>
        <a:ea typeface="+mn-ea"/>
        <a:cs typeface="+mn-cs"/>
      </a:defRPr>
    </a:lvl8pPr>
    <a:lvl9pPr marL="3657600" algn="l" defTabSz="914400" rtl="0" eaLnBrk="1" latinLnBrk="0" hangingPunct="1">
      <a:defRPr sz="16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1008">
          <p15:clr>
            <a:srgbClr val="A4A3A4"/>
          </p15:clr>
        </p15:guide>
        <p15:guide id="2" pos="2880">
          <p15:clr>
            <a:srgbClr val="A4A3A4"/>
          </p15:clr>
        </p15:guide>
      </p15:sldGuideLst>
    </p:ext>
    <p:ext uri="{2D200454-40CA-4A62-9FC3-DE9A4176ACB9}">
      <p15:notesGuideLst xmlns:p15="http://schemas.microsoft.com/office/powerpoint/2012/main">
        <p15:guide id="1" orient="horz" pos="2304" userDrawn="1">
          <p15:clr>
            <a:srgbClr val="A4A3A4"/>
          </p15:clr>
        </p15:guide>
        <p15:guide id="2" pos="3024"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BEC6415-6DED-5A08-61C5-BDF85FD2189C}" name="Humberto Antonio Estay Cuenca (humberto.estay)" initials="HE" userId="S::humberto.estay@uchile.cl::f754dc8f-8672-445e-aa3b-0bd681d41340"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3399FF"/>
    <a:srgbClr val="B2B2B2"/>
    <a:srgbClr val="CC0000"/>
    <a:srgbClr val="C0C0C0"/>
    <a:srgbClr val="CCFFFF"/>
    <a:srgbClr val="99FFCC"/>
    <a:srgbClr val="EAEAEA"/>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B3806E-262E-464A-B9B4-3C200EE2735A}" v="38" dt="2023-11-30T22:31:05.112"/>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69" autoAdjust="0"/>
    <p:restoredTop sz="94383" autoAdjust="0"/>
  </p:normalViewPr>
  <p:slideViewPr>
    <p:cSldViewPr>
      <p:cViewPr varScale="1">
        <p:scale>
          <a:sx n="96" d="100"/>
          <a:sy n="96" d="100"/>
        </p:scale>
        <p:origin x="2160" y="78"/>
      </p:cViewPr>
      <p:guideLst>
        <p:guide orient="horz" pos="1008"/>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38" d="100"/>
          <a:sy n="38" d="100"/>
        </p:scale>
        <p:origin x="-1530" y="-72"/>
      </p:cViewPr>
      <p:guideLst>
        <p:guide orient="horz" pos="2304"/>
        <p:guide pos="302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21"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món Diego Díaz Quezada (simon.diaz)" userId="15006471-53de-49e2-addc-41c87e8d4f3f" providerId="ADAL" clId="{D1B3806E-262E-464A-B9B4-3C200EE2735A}"/>
    <pc:docChg chg="custSel modSld">
      <pc:chgData name="Simón Diego Díaz Quezada (simon.diaz)" userId="15006471-53de-49e2-addc-41c87e8d4f3f" providerId="ADAL" clId="{D1B3806E-262E-464A-B9B4-3C200EE2735A}" dt="2023-11-30T22:34:11.709" v="49" actId="20577"/>
      <pc:docMkLst>
        <pc:docMk/>
      </pc:docMkLst>
      <pc:sldChg chg="modSp mod">
        <pc:chgData name="Simón Diego Díaz Quezada (simon.diaz)" userId="15006471-53de-49e2-addc-41c87e8d4f3f" providerId="ADAL" clId="{D1B3806E-262E-464A-B9B4-3C200EE2735A}" dt="2023-11-30T22:34:11.709" v="49" actId="20577"/>
        <pc:sldMkLst>
          <pc:docMk/>
          <pc:sldMk cId="4046561011" sldId="663"/>
        </pc:sldMkLst>
        <pc:spChg chg="mod">
          <ac:chgData name="Simón Diego Díaz Quezada (simon.diaz)" userId="15006471-53de-49e2-addc-41c87e8d4f3f" providerId="ADAL" clId="{D1B3806E-262E-464A-B9B4-3C200EE2735A}" dt="2023-11-30T22:34:11.709" v="49" actId="20577"/>
          <ac:spMkLst>
            <pc:docMk/>
            <pc:sldMk cId="4046561011" sldId="663"/>
            <ac:spMk id="2" creationId="{36C479B0-CA69-397E-0454-393AE75021BC}"/>
          </ac:spMkLst>
        </pc:spChg>
      </pc:sldChg>
      <pc:sldChg chg="modSp mod">
        <pc:chgData name="Simón Diego Díaz Quezada (simon.diaz)" userId="15006471-53de-49e2-addc-41c87e8d4f3f" providerId="ADAL" clId="{D1B3806E-262E-464A-B9B4-3C200EE2735A}" dt="2023-11-30T21:48:53.378" v="24" actId="14100"/>
        <pc:sldMkLst>
          <pc:docMk/>
          <pc:sldMk cId="1489563087" sldId="773"/>
        </pc:sldMkLst>
        <pc:spChg chg="mod">
          <ac:chgData name="Simón Diego Díaz Quezada (simon.diaz)" userId="15006471-53de-49e2-addc-41c87e8d4f3f" providerId="ADAL" clId="{D1B3806E-262E-464A-B9B4-3C200EE2735A}" dt="2023-11-30T21:48:00.132" v="23"/>
          <ac:spMkLst>
            <pc:docMk/>
            <pc:sldMk cId="1489563087" sldId="773"/>
            <ac:spMk id="16" creationId="{B043E390-93EE-49E7-7920-262C984DE85B}"/>
          </ac:spMkLst>
        </pc:spChg>
        <pc:picChg chg="mod">
          <ac:chgData name="Simón Diego Díaz Quezada (simon.diaz)" userId="15006471-53de-49e2-addc-41c87e8d4f3f" providerId="ADAL" clId="{D1B3806E-262E-464A-B9B4-3C200EE2735A}" dt="2023-11-30T21:48:53.378" v="24" actId="14100"/>
          <ac:picMkLst>
            <pc:docMk/>
            <pc:sldMk cId="1489563087" sldId="773"/>
            <ac:picMk id="30" creationId="{559B16AB-F8BA-B517-3ADE-5020314FDEAD}"/>
          </ac:picMkLst>
        </pc:picChg>
      </pc:sldChg>
      <pc:sldChg chg="delSp mod">
        <pc:chgData name="Simón Diego Díaz Quezada (simon.diaz)" userId="15006471-53de-49e2-addc-41c87e8d4f3f" providerId="ADAL" clId="{D1B3806E-262E-464A-B9B4-3C200EE2735A}" dt="2023-11-30T22:04:00.113" v="34" actId="478"/>
        <pc:sldMkLst>
          <pc:docMk/>
          <pc:sldMk cId="379573902" sldId="774"/>
        </pc:sldMkLst>
        <pc:spChg chg="del">
          <ac:chgData name="Simón Diego Díaz Quezada (simon.diaz)" userId="15006471-53de-49e2-addc-41c87e8d4f3f" providerId="ADAL" clId="{D1B3806E-262E-464A-B9B4-3C200EE2735A}" dt="2023-11-30T22:03:55.825" v="33" actId="478"/>
          <ac:spMkLst>
            <pc:docMk/>
            <pc:sldMk cId="379573902" sldId="774"/>
            <ac:spMk id="28" creationId="{20D92756-12C9-5B9C-8A35-F8FBF6C33C9F}"/>
          </ac:spMkLst>
        </pc:spChg>
        <pc:cxnChg chg="del">
          <ac:chgData name="Simón Diego Díaz Quezada (simon.diaz)" userId="15006471-53de-49e2-addc-41c87e8d4f3f" providerId="ADAL" clId="{D1B3806E-262E-464A-B9B4-3C200EE2735A}" dt="2023-11-30T22:04:00.113" v="34" actId="478"/>
          <ac:cxnSpMkLst>
            <pc:docMk/>
            <pc:sldMk cId="379573902" sldId="774"/>
            <ac:cxnSpMk id="29" creationId="{D862AD49-BD25-5C8D-E1B5-E357620A607C}"/>
          </ac:cxnSpMkLst>
        </pc:cxnChg>
      </pc:sldChg>
      <pc:sldChg chg="addSp delSp modSp mod">
        <pc:chgData name="Simón Diego Díaz Quezada (simon.diaz)" userId="15006471-53de-49e2-addc-41c87e8d4f3f" providerId="ADAL" clId="{D1B3806E-262E-464A-B9B4-3C200EE2735A}" dt="2023-11-30T22:31:05.112" v="48" actId="20577"/>
        <pc:sldMkLst>
          <pc:docMk/>
          <pc:sldMk cId="2170213968" sldId="775"/>
        </pc:sldMkLst>
        <pc:spChg chg="mod">
          <ac:chgData name="Simón Diego Díaz Quezada (simon.diaz)" userId="15006471-53de-49e2-addc-41c87e8d4f3f" providerId="ADAL" clId="{D1B3806E-262E-464A-B9B4-3C200EE2735A}" dt="2023-11-30T22:31:05.112" v="48" actId="20577"/>
          <ac:spMkLst>
            <pc:docMk/>
            <pc:sldMk cId="2170213968" sldId="775"/>
            <ac:spMk id="2" creationId="{48BDAC6B-2539-B1F8-D9DE-7CE202C29743}"/>
          </ac:spMkLst>
        </pc:spChg>
        <pc:cxnChg chg="add del mod">
          <ac:chgData name="Simón Diego Díaz Quezada (simon.diaz)" userId="15006471-53de-49e2-addc-41c87e8d4f3f" providerId="ADAL" clId="{D1B3806E-262E-464A-B9B4-3C200EE2735A}" dt="2023-11-30T21:58:40.762" v="32" actId="478"/>
          <ac:cxnSpMkLst>
            <pc:docMk/>
            <pc:sldMk cId="2170213968" sldId="775"/>
            <ac:cxnSpMk id="4" creationId="{25764B29-CB0D-AA69-2B21-E644F7229702}"/>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4160856" cy="365760"/>
          </a:xfrm>
          <a:prstGeom prst="rect">
            <a:avLst/>
          </a:prstGeom>
        </p:spPr>
        <p:txBody>
          <a:bodyPr vert="horz" lIns="97064" tIns="48532" rIns="97064" bIns="48532" rtlCol="0"/>
          <a:lstStyle>
            <a:lvl1pPr algn="l">
              <a:defRPr sz="1300"/>
            </a:lvl1pPr>
          </a:lstStyle>
          <a:p>
            <a:pPr>
              <a:defRPr/>
            </a:pPr>
            <a:endParaRPr lang="es-CL"/>
          </a:p>
        </p:txBody>
      </p:sp>
      <p:sp>
        <p:nvSpPr>
          <p:cNvPr id="3" name="2 Marcador de fecha"/>
          <p:cNvSpPr>
            <a:spLocks noGrp="1"/>
          </p:cNvSpPr>
          <p:nvPr>
            <p:ph type="dt" sz="quarter" idx="1"/>
          </p:nvPr>
        </p:nvSpPr>
        <p:spPr>
          <a:xfrm>
            <a:off x="5438666" y="0"/>
            <a:ext cx="4160856" cy="365760"/>
          </a:xfrm>
          <a:prstGeom prst="rect">
            <a:avLst/>
          </a:prstGeom>
        </p:spPr>
        <p:txBody>
          <a:bodyPr vert="horz" lIns="97064" tIns="48532" rIns="97064" bIns="48532" rtlCol="0"/>
          <a:lstStyle>
            <a:lvl1pPr algn="r">
              <a:defRPr sz="1300"/>
            </a:lvl1pPr>
          </a:lstStyle>
          <a:p>
            <a:pPr>
              <a:defRPr/>
            </a:pPr>
            <a:fld id="{95721A2E-0842-40CA-9786-87809B6DFF75}" type="datetimeFigureOut">
              <a:rPr lang="es-CL"/>
              <a:pPr>
                <a:defRPr/>
              </a:pPr>
              <a:t>30-11-2023</a:t>
            </a:fld>
            <a:endParaRPr lang="es-CL"/>
          </a:p>
        </p:txBody>
      </p:sp>
      <p:sp>
        <p:nvSpPr>
          <p:cNvPr id="4" name="3 Marcador de pie de página"/>
          <p:cNvSpPr>
            <a:spLocks noGrp="1"/>
          </p:cNvSpPr>
          <p:nvPr>
            <p:ph type="ftr" sz="quarter" idx="2"/>
          </p:nvPr>
        </p:nvSpPr>
        <p:spPr>
          <a:xfrm>
            <a:off x="0" y="6947747"/>
            <a:ext cx="4160856" cy="365760"/>
          </a:xfrm>
          <a:prstGeom prst="rect">
            <a:avLst/>
          </a:prstGeom>
        </p:spPr>
        <p:txBody>
          <a:bodyPr vert="horz" lIns="97064" tIns="48532" rIns="97064" bIns="48532" rtlCol="0" anchor="b"/>
          <a:lstStyle>
            <a:lvl1pPr algn="l">
              <a:defRPr sz="1300"/>
            </a:lvl1pPr>
          </a:lstStyle>
          <a:p>
            <a:pPr>
              <a:defRPr/>
            </a:pPr>
            <a:endParaRPr lang="es-CL"/>
          </a:p>
        </p:txBody>
      </p:sp>
      <p:sp>
        <p:nvSpPr>
          <p:cNvPr id="5" name="4 Marcador de número de diapositiva"/>
          <p:cNvSpPr>
            <a:spLocks noGrp="1"/>
          </p:cNvSpPr>
          <p:nvPr>
            <p:ph type="sldNum" sz="quarter" idx="3"/>
          </p:nvPr>
        </p:nvSpPr>
        <p:spPr>
          <a:xfrm>
            <a:off x="5438666" y="6947747"/>
            <a:ext cx="4160856" cy="365760"/>
          </a:xfrm>
          <a:prstGeom prst="rect">
            <a:avLst/>
          </a:prstGeom>
        </p:spPr>
        <p:txBody>
          <a:bodyPr vert="horz" lIns="97064" tIns="48532" rIns="97064" bIns="48532" rtlCol="0" anchor="b"/>
          <a:lstStyle>
            <a:lvl1pPr algn="r">
              <a:defRPr sz="1300"/>
            </a:lvl1pPr>
          </a:lstStyle>
          <a:p>
            <a:pPr>
              <a:defRPr/>
            </a:pPr>
            <a:fld id="{137E2DDB-4447-410D-A421-3E1649920D4B}" type="slidenum">
              <a:rPr lang="es-CL"/>
              <a:pPr>
                <a:defRPr/>
              </a:pPr>
              <a:t>‹Nº›</a:t>
            </a:fld>
            <a:endParaRPr lang="es-CL"/>
          </a:p>
        </p:txBody>
      </p:sp>
    </p:spTree>
    <p:extLst>
      <p:ext uri="{BB962C8B-B14F-4D97-AF65-F5344CB8AC3E}">
        <p14:creationId xmlns:p14="http://schemas.microsoft.com/office/powerpoint/2010/main" val="672916376"/>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1-25T15:58:47.099"/>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0 1,'0'0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1-25T15:59:07.944"/>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0 1,'0'0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1-25T15:59:08.354"/>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0 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4160856" cy="365760"/>
          </a:xfrm>
          <a:prstGeom prst="rect">
            <a:avLst/>
          </a:prstGeom>
          <a:noFill/>
          <a:ln w="9525">
            <a:noFill/>
            <a:miter lim="800000"/>
            <a:headEnd/>
            <a:tailEnd/>
          </a:ln>
          <a:effectLst/>
        </p:spPr>
        <p:txBody>
          <a:bodyPr vert="horz" wrap="square" lIns="97064" tIns="48532" rIns="97064" bIns="48532" numCol="1" anchor="t" anchorCtr="0" compatLnSpc="1">
            <a:prstTxWarp prst="textNoShape">
              <a:avLst/>
            </a:prstTxWarp>
          </a:bodyPr>
          <a:lstStyle>
            <a:lvl1pPr>
              <a:defRPr sz="1300"/>
            </a:lvl1pPr>
          </a:lstStyle>
          <a:p>
            <a:pPr>
              <a:defRPr/>
            </a:pPr>
            <a:endParaRPr lang="es-ES_tradnl"/>
          </a:p>
        </p:txBody>
      </p:sp>
      <p:sp>
        <p:nvSpPr>
          <p:cNvPr id="58371" name="Rectangle 3"/>
          <p:cNvSpPr>
            <a:spLocks noGrp="1" noChangeArrowheads="1"/>
          </p:cNvSpPr>
          <p:nvPr>
            <p:ph type="dt" idx="1"/>
          </p:nvPr>
        </p:nvSpPr>
        <p:spPr bwMode="auto">
          <a:xfrm>
            <a:off x="5440345" y="0"/>
            <a:ext cx="4160856" cy="365760"/>
          </a:xfrm>
          <a:prstGeom prst="rect">
            <a:avLst/>
          </a:prstGeom>
          <a:noFill/>
          <a:ln w="9525">
            <a:noFill/>
            <a:miter lim="800000"/>
            <a:headEnd/>
            <a:tailEnd/>
          </a:ln>
          <a:effectLst/>
        </p:spPr>
        <p:txBody>
          <a:bodyPr vert="horz" wrap="square" lIns="97064" tIns="48532" rIns="97064" bIns="48532" numCol="1" anchor="t" anchorCtr="0" compatLnSpc="1">
            <a:prstTxWarp prst="textNoShape">
              <a:avLst/>
            </a:prstTxWarp>
          </a:bodyPr>
          <a:lstStyle>
            <a:lvl1pPr algn="r">
              <a:defRPr sz="1300"/>
            </a:lvl1pPr>
          </a:lstStyle>
          <a:p>
            <a:pPr>
              <a:defRPr/>
            </a:pPr>
            <a:endParaRPr lang="es-ES_tradnl"/>
          </a:p>
        </p:txBody>
      </p:sp>
      <p:sp>
        <p:nvSpPr>
          <p:cNvPr id="33796" name="Rectangle 4"/>
          <p:cNvSpPr>
            <a:spLocks noGrp="1" noRot="1" noChangeAspect="1" noChangeArrowheads="1" noTextEdit="1"/>
          </p:cNvSpPr>
          <p:nvPr>
            <p:ph type="sldImg" idx="2"/>
          </p:nvPr>
        </p:nvSpPr>
        <p:spPr bwMode="auto">
          <a:xfrm>
            <a:off x="2971800" y="549275"/>
            <a:ext cx="3657600" cy="2743200"/>
          </a:xfrm>
          <a:prstGeom prst="rect">
            <a:avLst/>
          </a:prstGeom>
          <a:noFill/>
          <a:ln w="9525">
            <a:solidFill>
              <a:srgbClr val="000000"/>
            </a:solidFill>
            <a:miter lim="800000"/>
            <a:headEnd/>
            <a:tailEnd/>
          </a:ln>
        </p:spPr>
      </p:sp>
      <p:sp>
        <p:nvSpPr>
          <p:cNvPr id="58373" name="Rectangle 5"/>
          <p:cNvSpPr>
            <a:spLocks noGrp="1" noChangeArrowheads="1"/>
          </p:cNvSpPr>
          <p:nvPr>
            <p:ph type="body" sz="quarter" idx="3"/>
          </p:nvPr>
        </p:nvSpPr>
        <p:spPr bwMode="auto">
          <a:xfrm>
            <a:off x="1279489" y="3474720"/>
            <a:ext cx="7042223" cy="3291840"/>
          </a:xfrm>
          <a:prstGeom prst="rect">
            <a:avLst/>
          </a:prstGeom>
          <a:noFill/>
          <a:ln w="9525">
            <a:noFill/>
            <a:miter lim="800000"/>
            <a:headEnd/>
            <a:tailEnd/>
          </a:ln>
          <a:effectLst/>
        </p:spPr>
        <p:txBody>
          <a:bodyPr vert="horz" wrap="square" lIns="97064" tIns="48532" rIns="97064" bIns="48532" numCol="1" anchor="t" anchorCtr="0" compatLnSpc="1">
            <a:prstTxWarp prst="textNoShape">
              <a:avLst/>
            </a:prstTxWarp>
          </a:bodyPr>
          <a:lstStyle/>
          <a:p>
            <a:pPr lvl="0"/>
            <a:r>
              <a:rPr lang="es-ES_tradnl" noProof="0"/>
              <a:t>Haga clic para modificar el estilo de texto del patrón</a:t>
            </a:r>
          </a:p>
          <a:p>
            <a:pPr lvl="1"/>
            <a:r>
              <a:rPr lang="es-ES_tradnl" noProof="0"/>
              <a:t>Segundo nivel</a:t>
            </a:r>
          </a:p>
          <a:p>
            <a:pPr lvl="2"/>
            <a:r>
              <a:rPr lang="es-ES_tradnl" noProof="0"/>
              <a:t>Tercer nivel</a:t>
            </a:r>
          </a:p>
          <a:p>
            <a:pPr lvl="3"/>
            <a:r>
              <a:rPr lang="es-ES_tradnl" noProof="0"/>
              <a:t>Cuarto nivel</a:t>
            </a:r>
          </a:p>
          <a:p>
            <a:pPr lvl="4"/>
            <a:r>
              <a:rPr lang="es-ES_tradnl" noProof="0"/>
              <a:t>Quinto nivel</a:t>
            </a:r>
          </a:p>
        </p:txBody>
      </p:sp>
      <p:sp>
        <p:nvSpPr>
          <p:cNvPr id="58374" name="Rectangle 6"/>
          <p:cNvSpPr>
            <a:spLocks noGrp="1" noChangeArrowheads="1"/>
          </p:cNvSpPr>
          <p:nvPr>
            <p:ph type="ftr" sz="quarter" idx="4"/>
          </p:nvPr>
        </p:nvSpPr>
        <p:spPr bwMode="auto">
          <a:xfrm>
            <a:off x="0" y="6949440"/>
            <a:ext cx="4160856" cy="365760"/>
          </a:xfrm>
          <a:prstGeom prst="rect">
            <a:avLst/>
          </a:prstGeom>
          <a:noFill/>
          <a:ln w="9525">
            <a:noFill/>
            <a:miter lim="800000"/>
            <a:headEnd/>
            <a:tailEnd/>
          </a:ln>
          <a:effectLst/>
        </p:spPr>
        <p:txBody>
          <a:bodyPr vert="horz" wrap="square" lIns="97064" tIns="48532" rIns="97064" bIns="48532" numCol="1" anchor="b" anchorCtr="0" compatLnSpc="1">
            <a:prstTxWarp prst="textNoShape">
              <a:avLst/>
            </a:prstTxWarp>
          </a:bodyPr>
          <a:lstStyle>
            <a:lvl1pPr>
              <a:defRPr sz="1300"/>
            </a:lvl1pPr>
          </a:lstStyle>
          <a:p>
            <a:pPr>
              <a:defRPr/>
            </a:pPr>
            <a:endParaRPr lang="es-ES_tradnl"/>
          </a:p>
        </p:txBody>
      </p:sp>
      <p:sp>
        <p:nvSpPr>
          <p:cNvPr id="58375" name="Rectangle 7"/>
          <p:cNvSpPr>
            <a:spLocks noGrp="1" noChangeArrowheads="1"/>
          </p:cNvSpPr>
          <p:nvPr>
            <p:ph type="sldNum" sz="quarter" idx="5"/>
          </p:nvPr>
        </p:nvSpPr>
        <p:spPr bwMode="auto">
          <a:xfrm>
            <a:off x="5440345" y="6949440"/>
            <a:ext cx="4160856" cy="365760"/>
          </a:xfrm>
          <a:prstGeom prst="rect">
            <a:avLst/>
          </a:prstGeom>
          <a:noFill/>
          <a:ln w="9525">
            <a:noFill/>
            <a:miter lim="800000"/>
            <a:headEnd/>
            <a:tailEnd/>
          </a:ln>
          <a:effectLst/>
        </p:spPr>
        <p:txBody>
          <a:bodyPr vert="horz" wrap="square" lIns="97064" tIns="48532" rIns="97064" bIns="48532" numCol="1" anchor="b" anchorCtr="0" compatLnSpc="1">
            <a:prstTxWarp prst="textNoShape">
              <a:avLst/>
            </a:prstTxWarp>
          </a:bodyPr>
          <a:lstStyle>
            <a:lvl1pPr algn="r">
              <a:defRPr sz="1300"/>
            </a:lvl1pPr>
          </a:lstStyle>
          <a:p>
            <a:pPr>
              <a:defRPr/>
            </a:pPr>
            <a:fld id="{D9D0A8F0-215A-4B42-BA72-C4D3FBC9403A}" type="slidenum">
              <a:rPr lang="es-ES_tradnl"/>
              <a:pPr>
                <a:defRPr/>
              </a:pPr>
              <a:t>‹Nº›</a:t>
            </a:fld>
            <a:endParaRPr lang="es-ES_tradnl"/>
          </a:p>
        </p:txBody>
      </p:sp>
    </p:spTree>
    <p:extLst>
      <p:ext uri="{BB962C8B-B14F-4D97-AF65-F5344CB8AC3E}">
        <p14:creationId xmlns:p14="http://schemas.microsoft.com/office/powerpoint/2010/main" val="19084618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8C03D353-87FF-4023-8807-4A4DDE0A5A34}" type="slidenum">
              <a:rPr lang="es-ES_tradnl" smtClean="0"/>
              <a:pPr/>
              <a:t>1</a:t>
            </a:fld>
            <a:endParaRPr lang="es-ES_tradnl"/>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xfrm>
            <a:off x="960457" y="3474720"/>
            <a:ext cx="7680288" cy="3291840"/>
          </a:xfrm>
          <a:noFill/>
          <a:ln/>
        </p:spPr>
        <p:txBody>
          <a:bodyPr/>
          <a:lstStyle/>
          <a:p>
            <a:endParaRPr lang="es-ES_tradnl"/>
          </a:p>
        </p:txBody>
      </p:sp>
    </p:spTree>
    <p:extLst>
      <p:ext uri="{BB962C8B-B14F-4D97-AF65-F5344CB8AC3E}">
        <p14:creationId xmlns:p14="http://schemas.microsoft.com/office/powerpoint/2010/main" val="1444467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txBox="1">
            <a:spLocks noGrp="1" noChangeArrowheads="1"/>
          </p:cNvSpPr>
          <p:nvPr/>
        </p:nvSpPr>
        <p:spPr bwMode="auto">
          <a:xfrm>
            <a:off x="5754321" y="7412736"/>
            <a:ext cx="4400989" cy="390144"/>
          </a:xfrm>
          <a:prstGeom prst="rect">
            <a:avLst/>
          </a:prstGeom>
          <a:noFill/>
          <a:ln w="9525">
            <a:noFill/>
            <a:miter lim="800000"/>
            <a:headEnd/>
            <a:tailEnd/>
          </a:ln>
        </p:spPr>
        <p:txBody>
          <a:bodyPr lIns="103033" tIns="51517" rIns="103033" bIns="51517" anchor="b"/>
          <a:lstStyle/>
          <a:p>
            <a:pPr algn="r"/>
            <a:fld id="{05A72BD6-C2E4-4A63-9AB2-37E3F5A3ACED}" type="slidenum">
              <a:rPr lang="es-ES_tradnl" sz="1400"/>
              <a:pPr algn="r"/>
              <a:t>2</a:t>
            </a:fld>
            <a:endParaRPr lang="es-ES_tradnl" sz="140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xfrm>
            <a:off x="1015887" y="3706368"/>
            <a:ext cx="8123537" cy="3511296"/>
          </a:xfrm>
          <a:noFill/>
          <a:ln/>
        </p:spPr>
        <p:txBody>
          <a:bodyPr/>
          <a:lstStyle/>
          <a:p>
            <a:endParaRPr lang="es-ES_tradnl" dirty="0"/>
          </a:p>
        </p:txBody>
      </p:sp>
    </p:spTree>
    <p:extLst>
      <p:ext uri="{BB962C8B-B14F-4D97-AF65-F5344CB8AC3E}">
        <p14:creationId xmlns:p14="http://schemas.microsoft.com/office/powerpoint/2010/main" val="5115878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txBox="1">
            <a:spLocks noGrp="1" noChangeArrowheads="1"/>
          </p:cNvSpPr>
          <p:nvPr/>
        </p:nvSpPr>
        <p:spPr bwMode="auto">
          <a:xfrm>
            <a:off x="5754321" y="7412736"/>
            <a:ext cx="4400989" cy="390144"/>
          </a:xfrm>
          <a:prstGeom prst="rect">
            <a:avLst/>
          </a:prstGeom>
          <a:noFill/>
          <a:ln w="9525">
            <a:noFill/>
            <a:miter lim="800000"/>
            <a:headEnd/>
            <a:tailEnd/>
          </a:ln>
        </p:spPr>
        <p:txBody>
          <a:bodyPr lIns="103033" tIns="51517" rIns="103033" bIns="51517" anchor="b"/>
          <a:lstStyle/>
          <a:p>
            <a:pPr algn="r"/>
            <a:fld id="{05A72BD6-C2E4-4A63-9AB2-37E3F5A3ACED}" type="slidenum">
              <a:rPr lang="es-ES_tradnl" sz="1400"/>
              <a:pPr algn="r"/>
              <a:t>4</a:t>
            </a:fld>
            <a:endParaRPr lang="es-ES_tradnl" sz="140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xfrm>
            <a:off x="1015887" y="3706368"/>
            <a:ext cx="8123537" cy="3511296"/>
          </a:xfrm>
          <a:noFill/>
          <a:ln/>
        </p:spPr>
        <p:txBody>
          <a:bodyPr/>
          <a:lstStyle/>
          <a:p>
            <a:endParaRPr lang="es-ES_tradnl" dirty="0"/>
          </a:p>
        </p:txBody>
      </p:sp>
    </p:spTree>
    <p:extLst>
      <p:ext uri="{BB962C8B-B14F-4D97-AF65-F5344CB8AC3E}">
        <p14:creationId xmlns:p14="http://schemas.microsoft.com/office/powerpoint/2010/main" val="10510086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L"/>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r>
              <a:rPr lang="es-ES" dirty="0"/>
              <a:t>Dr. Humberto Estay Cuenca</a:t>
            </a:r>
          </a:p>
        </p:txBody>
      </p:sp>
      <p:sp>
        <p:nvSpPr>
          <p:cNvPr id="6" name="5 Marcador de número de diapositiva"/>
          <p:cNvSpPr>
            <a:spLocks noGrp="1"/>
          </p:cNvSpPr>
          <p:nvPr>
            <p:ph type="sldNum" sz="quarter" idx="12"/>
          </p:nvPr>
        </p:nvSpPr>
        <p:spPr/>
        <p:txBody>
          <a:bodyPr/>
          <a:lstStyle>
            <a:lvl1pPr>
              <a:defRPr/>
            </a:lvl1pPr>
          </a:lstStyle>
          <a:p>
            <a:pPr>
              <a:defRPr/>
            </a:pPr>
            <a:fld id="{5493AC5E-3469-4E8E-AA2E-2541239D42AE}"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2ECC5114-D264-4C5D-9179-50E263AAC1B9}"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7E99FAB9-5A4F-429F-A0C7-120C02B8774B}"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CL"/>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F6FFDCA-6213-4FC3-8B14-128B26CC0AC6}"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44E3561-BD79-4DB5-AB2B-5531FBE4BC73}"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3 Marcador de fecha"/>
          <p:cNvSpPr>
            <a:spLocks noGrp="1"/>
          </p:cNvSpPr>
          <p:nvPr>
            <p:ph type="dt" sz="half" idx="10"/>
          </p:nvPr>
        </p:nvSpPr>
        <p:spPr/>
        <p:txBody>
          <a:bodyPr/>
          <a:lstStyle>
            <a:lvl1pPr>
              <a:defRPr/>
            </a:lvl1pPr>
          </a:lstStyle>
          <a:p>
            <a:pPr>
              <a:defRPr/>
            </a:pPr>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429F28DA-050C-47B2-9ADF-E616B9C44D94}"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3 Marcador de fecha"/>
          <p:cNvSpPr>
            <a:spLocks noGrp="1"/>
          </p:cNvSpPr>
          <p:nvPr>
            <p:ph type="dt" sz="half" idx="10"/>
          </p:nvPr>
        </p:nvSpPr>
        <p:spPr/>
        <p:txBody>
          <a:bodyPr/>
          <a:lstStyle>
            <a:lvl1pPr>
              <a:defRPr/>
            </a:lvl1pPr>
          </a:lstStyle>
          <a:p>
            <a:pPr>
              <a:defRPr/>
            </a:pPr>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351F45BB-3F4C-4249-A5D2-90C4CA343D0E}"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CL"/>
          </a:p>
        </p:txBody>
      </p:sp>
      <p:sp>
        <p:nvSpPr>
          <p:cNvPr id="3" name="3 Marcador de fecha"/>
          <p:cNvSpPr>
            <a:spLocks noGrp="1"/>
          </p:cNvSpPr>
          <p:nvPr>
            <p:ph type="dt" sz="half" idx="10"/>
          </p:nvPr>
        </p:nvSpPr>
        <p:spPr/>
        <p:txBody>
          <a:bodyPr/>
          <a:lstStyle>
            <a:lvl1pPr>
              <a:defRPr/>
            </a:lvl1pPr>
          </a:lstStyle>
          <a:p>
            <a:pPr>
              <a:defRPr/>
            </a:pPr>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524DEE88-16EB-44B3-A83A-A8AE972E3325}"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517B69A9-4ED4-4C0D-BC6F-A3B956BFEE22}"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B97A079B-6B1A-4FB6-BBA3-6891FA5B04D2}"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L"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37E79C57-342F-46D8-9484-F22354F1EF8F}"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9"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L"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s-ES" dirty="0"/>
              <a:t>Dr. Humberto Estay Cuenca</a:t>
            </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582051C-A133-46EB-AC24-AEC24D4ED0ED}" type="slidenum">
              <a:rPr lang="es-ES"/>
              <a:pPr>
                <a:defRPr/>
              </a:pPr>
              <a:t>‹Nº›</a:t>
            </a:fld>
            <a:endParaRPr lang="es-ES"/>
          </a:p>
        </p:txBody>
      </p:sp>
      <p:pic>
        <p:nvPicPr>
          <p:cNvPr id="2" name="Imagen 1"/>
          <p:cNvPicPr>
            <a:picLocks noChangeAspect="1"/>
          </p:cNvPicPr>
          <p:nvPr userDrawn="1"/>
        </p:nvPicPr>
        <p:blipFill>
          <a:blip r:embed="rId13"/>
          <a:stretch>
            <a:fillRect/>
          </a:stretch>
        </p:blipFill>
        <p:spPr>
          <a:xfrm>
            <a:off x="251521" y="184349"/>
            <a:ext cx="1584176" cy="941741"/>
          </a:xfrm>
          <a:prstGeom prst="rect">
            <a:avLst/>
          </a:prstGeom>
        </p:spPr>
      </p:pic>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emf"/><Relationship Id="rId7" Type="http://schemas.openxmlformats.org/officeDocument/2006/relationships/customXml" Target="../ink/ink2.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customXml" Target="../ink/ink1.xml"/><Relationship Id="rId10" Type="http://schemas.openxmlformats.org/officeDocument/2006/relationships/image" Target="../media/image5.png"/><Relationship Id="rId4" Type="http://schemas.openxmlformats.org/officeDocument/2006/relationships/image" Target="../media/image1.emf"/><Relationship Id="rId9" Type="http://schemas.openxmlformats.org/officeDocument/2006/relationships/customXml" Target="../ink/ink3.xml"/></Relationships>
</file>

<file path=ppt/slides/_rels/slide10.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0.png"/><Relationship Id="rId7" Type="http://schemas.openxmlformats.org/officeDocument/2006/relationships/image" Target="../media/image43.png"/><Relationship Id="rId2" Type="http://schemas.openxmlformats.org/officeDocument/2006/relationships/image" Target="../media/image39.png"/><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36.png"/><Relationship Id="rId4" Type="http://schemas.openxmlformats.org/officeDocument/2006/relationships/image" Target="../media/image41.png"/></Relationships>
</file>

<file path=ppt/slides/_rels/slide11.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9" Type="http://schemas.openxmlformats.org/officeDocument/2006/relationships/image" Target="../media/image5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190.png"/><Relationship Id="rId7" Type="http://schemas.openxmlformats.org/officeDocument/2006/relationships/image" Target="../media/image23.png"/><Relationship Id="rId2" Type="http://schemas.openxmlformats.org/officeDocument/2006/relationships/image" Target="../media/image180.pn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9.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8948" name="Text Box 4"/>
          <p:cNvSpPr txBox="1">
            <a:spLocks noChangeArrowheads="1"/>
          </p:cNvSpPr>
          <p:nvPr/>
        </p:nvSpPr>
        <p:spPr bwMode="auto">
          <a:xfrm>
            <a:off x="176973" y="1930214"/>
            <a:ext cx="8655050" cy="830997"/>
          </a:xfrm>
          <a:prstGeom prst="rect">
            <a:avLst/>
          </a:prstGeom>
          <a:noFill/>
          <a:ln w="9525">
            <a:noFill/>
            <a:miter lim="800000"/>
            <a:headEnd/>
            <a:tailEnd/>
          </a:ln>
        </p:spPr>
        <p:txBody>
          <a:bodyPr>
            <a:spAutoFit/>
          </a:bodyPr>
          <a:lstStyle/>
          <a:p>
            <a:pPr algn="ctr" eaLnBrk="1" hangingPunct="1"/>
            <a:endParaRPr lang="es-MX" sz="1000" b="1" dirty="0">
              <a:latin typeface="Arial" charset="0"/>
            </a:endParaRPr>
          </a:p>
          <a:p>
            <a:pPr algn="ctr" eaLnBrk="1" hangingPunct="1"/>
            <a:r>
              <a:rPr lang="es-ES_tradnl" sz="3800" b="1" u="sng" dirty="0">
                <a:latin typeface="Arial" charset="0"/>
              </a:rPr>
              <a:t>Auxiliar 2</a:t>
            </a:r>
          </a:p>
        </p:txBody>
      </p:sp>
      <p:sp>
        <p:nvSpPr>
          <p:cNvPr id="2" name="Text Box 4"/>
          <p:cNvSpPr txBox="1">
            <a:spLocks noChangeArrowheads="1"/>
          </p:cNvSpPr>
          <p:nvPr/>
        </p:nvSpPr>
        <p:spPr bwMode="auto">
          <a:xfrm>
            <a:off x="2267744" y="241246"/>
            <a:ext cx="4134109" cy="984885"/>
          </a:xfrm>
          <a:prstGeom prst="rect">
            <a:avLst/>
          </a:prstGeom>
          <a:noFill/>
          <a:ln w="9525">
            <a:noFill/>
            <a:miter lim="800000"/>
            <a:headEnd/>
            <a:tailEnd/>
          </a:ln>
        </p:spPr>
        <p:txBody>
          <a:bodyPr wrap="square">
            <a:spAutoFit/>
          </a:bodyPr>
          <a:lstStyle/>
          <a:p>
            <a:pPr algn="ctr" eaLnBrk="1" hangingPunct="1"/>
            <a:r>
              <a:rPr lang="es-MX" b="1" dirty="0">
                <a:latin typeface="Arial" charset="0"/>
              </a:rPr>
              <a:t>UNIVERSIDAD DE CHILE</a:t>
            </a:r>
          </a:p>
          <a:p>
            <a:pPr algn="ctr" eaLnBrk="1" hangingPunct="1"/>
            <a:r>
              <a:rPr lang="es-MX" sz="1400" b="1" dirty="0">
                <a:latin typeface="Arial" charset="0"/>
              </a:rPr>
              <a:t>Facultad de Ciencias Físicas y Matemática – Escuela de Ingeniería</a:t>
            </a:r>
          </a:p>
          <a:p>
            <a:pPr algn="ctr" eaLnBrk="1" hangingPunct="1"/>
            <a:r>
              <a:rPr lang="es-MX" sz="1400" b="1" dirty="0">
                <a:latin typeface="Arial" charset="0"/>
              </a:rPr>
              <a:t>Departamento de Ingeniería en Minas</a:t>
            </a:r>
          </a:p>
        </p:txBody>
      </p:sp>
      <p:pic>
        <p:nvPicPr>
          <p:cNvPr id="3" name="Imagen 2"/>
          <p:cNvPicPr>
            <a:picLocks noChangeAspect="1"/>
          </p:cNvPicPr>
          <p:nvPr/>
        </p:nvPicPr>
        <p:blipFill>
          <a:blip r:embed="rId3"/>
          <a:stretch>
            <a:fillRect/>
          </a:stretch>
        </p:blipFill>
        <p:spPr>
          <a:xfrm>
            <a:off x="4562478" y="3419477"/>
            <a:ext cx="19043" cy="19046"/>
          </a:xfrm>
          <a:prstGeom prst="rect">
            <a:avLst/>
          </a:prstGeom>
        </p:spPr>
      </p:pic>
      <p:pic>
        <p:nvPicPr>
          <p:cNvPr id="5" name="Imagen 4"/>
          <p:cNvPicPr>
            <a:picLocks noChangeAspect="1"/>
          </p:cNvPicPr>
          <p:nvPr/>
        </p:nvPicPr>
        <p:blipFill>
          <a:blip r:embed="rId3"/>
          <a:stretch>
            <a:fillRect/>
          </a:stretch>
        </p:blipFill>
        <p:spPr>
          <a:xfrm>
            <a:off x="4714878" y="3571877"/>
            <a:ext cx="19043" cy="19046"/>
          </a:xfrm>
          <a:prstGeom prst="rect">
            <a:avLst/>
          </a:prstGeom>
        </p:spPr>
      </p:pic>
      <p:pic>
        <p:nvPicPr>
          <p:cNvPr id="7" name="Imagen 6"/>
          <p:cNvPicPr>
            <a:picLocks noChangeAspect="1"/>
          </p:cNvPicPr>
          <p:nvPr/>
        </p:nvPicPr>
        <p:blipFill>
          <a:blip r:embed="rId4"/>
          <a:stretch>
            <a:fillRect/>
          </a:stretch>
        </p:blipFill>
        <p:spPr>
          <a:xfrm>
            <a:off x="107504" y="116633"/>
            <a:ext cx="2088232" cy="1241386"/>
          </a:xfrm>
          <a:prstGeom prst="rect">
            <a:avLst/>
          </a:prstGeom>
        </p:spPr>
      </p:pic>
      <p:sp>
        <p:nvSpPr>
          <p:cNvPr id="8" name="Text Box 5"/>
          <p:cNvSpPr txBox="1">
            <a:spLocks noChangeArrowheads="1"/>
          </p:cNvSpPr>
          <p:nvPr/>
        </p:nvSpPr>
        <p:spPr bwMode="auto">
          <a:xfrm>
            <a:off x="339721" y="4887206"/>
            <a:ext cx="8483600" cy="1938992"/>
          </a:xfrm>
          <a:prstGeom prst="rect">
            <a:avLst/>
          </a:prstGeom>
          <a:noFill/>
          <a:ln w="9525">
            <a:noFill/>
            <a:miter lim="800000"/>
            <a:headEnd/>
            <a:tailEnd/>
          </a:ln>
        </p:spPr>
        <p:txBody>
          <a:bodyPr>
            <a:spAutoFit/>
          </a:bodyPr>
          <a:lstStyle/>
          <a:p>
            <a:pPr algn="ctr" eaLnBrk="1" hangingPunct="1"/>
            <a:r>
              <a:rPr lang="es-MX" sz="2000" b="1" dirty="0">
                <a:latin typeface="Arial" charset="0"/>
              </a:rPr>
              <a:t>MI 7009 Minería de Litio</a:t>
            </a:r>
          </a:p>
          <a:p>
            <a:pPr algn="ctr" eaLnBrk="1" hangingPunct="1"/>
            <a:r>
              <a:rPr lang="es-MX" sz="2000" b="1" dirty="0">
                <a:latin typeface="Arial" charset="0"/>
              </a:rPr>
              <a:t>Semestre Primavera 2023</a:t>
            </a:r>
          </a:p>
          <a:p>
            <a:pPr algn="ctr" eaLnBrk="1" hangingPunct="1"/>
            <a:endParaRPr lang="es-MX" sz="2000" b="1" dirty="0">
              <a:latin typeface="Arial" charset="0"/>
            </a:endParaRPr>
          </a:p>
          <a:p>
            <a:pPr algn="ctr" eaLnBrk="1" hangingPunct="1"/>
            <a:r>
              <a:rPr lang="es-MX" sz="2000" b="1" dirty="0">
                <a:latin typeface="Arial" charset="0"/>
              </a:rPr>
              <a:t>Prof.: Dr. Humberto Estay Cuenca</a:t>
            </a:r>
          </a:p>
          <a:p>
            <a:pPr algn="ctr" eaLnBrk="1" hangingPunct="1"/>
            <a:r>
              <a:rPr lang="es-MX" sz="2000" b="1" dirty="0">
                <a:latin typeface="Arial" charset="0"/>
              </a:rPr>
              <a:t>Prof. Auxiliar: </a:t>
            </a:r>
            <a:r>
              <a:rPr lang="es-MX" sz="2000" b="1" dirty="0" err="1">
                <a:solidFill>
                  <a:srgbClr val="0000FF"/>
                </a:solidFill>
                <a:latin typeface="Arial" charset="0"/>
              </a:rPr>
              <a:t>Dr</a:t>
            </a:r>
            <a:r>
              <a:rPr lang="es-MX" sz="2000" b="1" dirty="0">
                <a:solidFill>
                  <a:srgbClr val="0000FF"/>
                </a:solidFill>
                <a:latin typeface="Arial" charset="0"/>
              </a:rPr>
              <a:t>(c) Simón Díaz Quezada</a:t>
            </a:r>
          </a:p>
          <a:p>
            <a:pPr algn="ctr" eaLnBrk="1" hangingPunct="1"/>
            <a:r>
              <a:rPr lang="es-MX" sz="2000" b="1" dirty="0">
                <a:latin typeface="Arial" charset="0"/>
              </a:rPr>
              <a:t>Ayudante: Carol González Muñoz</a:t>
            </a:r>
          </a:p>
        </p:txBody>
      </p:sp>
      <p:sp>
        <p:nvSpPr>
          <p:cNvPr id="6" name="CuadroTexto 5">
            <a:extLst>
              <a:ext uri="{FF2B5EF4-FFF2-40B4-BE49-F238E27FC236}">
                <a16:creationId xmlns:a16="http://schemas.microsoft.com/office/drawing/2014/main" id="{3B7DA4BF-0E05-534E-A17D-EF1EC5294B57}"/>
              </a:ext>
            </a:extLst>
          </p:cNvPr>
          <p:cNvSpPr txBox="1"/>
          <p:nvPr/>
        </p:nvSpPr>
        <p:spPr>
          <a:xfrm>
            <a:off x="2051720" y="3824310"/>
            <a:ext cx="5526360" cy="338554"/>
          </a:xfrm>
          <a:prstGeom prst="rect">
            <a:avLst/>
          </a:prstGeom>
          <a:noFill/>
        </p:spPr>
        <p:txBody>
          <a:bodyPr wrap="square">
            <a:spAutoFit/>
          </a:bodyPr>
          <a:lstStyle/>
          <a:p>
            <a:r>
              <a:rPr lang="es-MX" sz="1600" b="1" dirty="0">
                <a:solidFill>
                  <a:srgbClr val="0000FF"/>
                </a:solidFill>
                <a:latin typeface="Arial" charset="0"/>
              </a:rPr>
              <a:t>Contacto</a:t>
            </a:r>
            <a:r>
              <a:rPr lang="es-MX" b="1" dirty="0">
                <a:solidFill>
                  <a:srgbClr val="0000FF"/>
                </a:solidFill>
                <a:latin typeface="Arial" charset="0"/>
              </a:rPr>
              <a:t> para dudas: s</a:t>
            </a:r>
            <a:r>
              <a:rPr lang="es-MX" sz="1600" b="1" dirty="0">
                <a:solidFill>
                  <a:srgbClr val="0000FF"/>
                </a:solidFill>
                <a:latin typeface="Arial" charset="0"/>
              </a:rPr>
              <a:t>imon.diaz@amtc.uchile.cl</a:t>
            </a:r>
            <a:endParaRPr lang="es-CL" dirty="0"/>
          </a:p>
        </p:txBody>
      </p:sp>
      <mc:AlternateContent xmlns:mc="http://schemas.openxmlformats.org/markup-compatibility/2006" xmlns:p14="http://schemas.microsoft.com/office/powerpoint/2010/main" xmlns:aink="http://schemas.microsoft.com/office/drawing/2016/ink">
        <mc:Choice Requires="p14 aink">
          <p:contentPart p14:bwMode="auto" r:id="rId5">
            <p14:nvContentPartPr>
              <p14:cNvPr id="9" name="Entrada de lápiz 8">
                <a:extLst>
                  <a:ext uri="{FF2B5EF4-FFF2-40B4-BE49-F238E27FC236}">
                    <a16:creationId xmlns:a16="http://schemas.microsoft.com/office/drawing/2014/main" id="{12182C17-2796-85BD-CC16-FDE318587726}"/>
                  </a:ext>
                </a:extLst>
              </p14:cNvPr>
              <p14:cNvContentPartPr/>
              <p14:nvPr/>
            </p14:nvContentPartPr>
            <p14:xfrm>
              <a:off x="1388019" y="3355380"/>
              <a:ext cx="360" cy="360"/>
            </p14:xfrm>
          </p:contentPart>
        </mc:Choice>
        <mc:Fallback xmlns="">
          <p:pic>
            <p:nvPicPr>
              <p:cNvPr id="9" name="Entrada de lápiz 8">
                <a:extLst>
                  <a:ext uri="{FF2B5EF4-FFF2-40B4-BE49-F238E27FC236}">
                    <a16:creationId xmlns:a16="http://schemas.microsoft.com/office/drawing/2014/main" id="{12182C17-2796-85BD-CC16-FDE318587726}"/>
                  </a:ext>
                </a:extLst>
              </p:cNvPr>
              <p:cNvPicPr/>
              <p:nvPr/>
            </p:nvPicPr>
            <p:blipFill>
              <a:blip r:embed="rId6"/>
              <a:stretch>
                <a:fillRect/>
              </a:stretch>
            </p:blipFill>
            <p:spPr>
              <a:xfrm>
                <a:off x="1370019" y="3247740"/>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7">
            <p14:nvContentPartPr>
              <p14:cNvPr id="10" name="Entrada de lápiz 9">
                <a:extLst>
                  <a:ext uri="{FF2B5EF4-FFF2-40B4-BE49-F238E27FC236}">
                    <a16:creationId xmlns:a16="http://schemas.microsoft.com/office/drawing/2014/main" id="{783B246A-132C-CBCB-D6BB-6B280256E8F6}"/>
                  </a:ext>
                </a:extLst>
              </p14:cNvPr>
              <p14:cNvContentPartPr/>
              <p14:nvPr/>
            </p14:nvContentPartPr>
            <p14:xfrm>
              <a:off x="5918979" y="1648980"/>
              <a:ext cx="360" cy="360"/>
            </p14:xfrm>
          </p:contentPart>
        </mc:Choice>
        <mc:Fallback xmlns="">
          <p:pic>
            <p:nvPicPr>
              <p:cNvPr id="10" name="Entrada de lápiz 9">
                <a:extLst>
                  <a:ext uri="{FF2B5EF4-FFF2-40B4-BE49-F238E27FC236}">
                    <a16:creationId xmlns:a16="http://schemas.microsoft.com/office/drawing/2014/main" id="{783B246A-132C-CBCB-D6BB-6B280256E8F6}"/>
                  </a:ext>
                </a:extLst>
              </p:cNvPr>
              <p:cNvPicPr/>
              <p:nvPr/>
            </p:nvPicPr>
            <p:blipFill>
              <a:blip r:embed="rId8"/>
              <a:stretch>
                <a:fillRect/>
              </a:stretch>
            </p:blipFill>
            <p:spPr>
              <a:xfrm>
                <a:off x="5900979" y="1541340"/>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9">
            <p14:nvContentPartPr>
              <p14:cNvPr id="11" name="Entrada de lápiz 10">
                <a:extLst>
                  <a:ext uri="{FF2B5EF4-FFF2-40B4-BE49-F238E27FC236}">
                    <a16:creationId xmlns:a16="http://schemas.microsoft.com/office/drawing/2014/main" id="{29EF035E-506A-D873-A2AC-158E140A5DDF}"/>
                  </a:ext>
                </a:extLst>
              </p14:cNvPr>
              <p14:cNvContentPartPr/>
              <p14:nvPr/>
            </p14:nvContentPartPr>
            <p14:xfrm>
              <a:off x="2694099" y="1028700"/>
              <a:ext cx="360" cy="360"/>
            </p14:xfrm>
          </p:contentPart>
        </mc:Choice>
        <mc:Fallback xmlns="">
          <p:pic>
            <p:nvPicPr>
              <p:cNvPr id="11" name="Entrada de lápiz 10">
                <a:extLst>
                  <a:ext uri="{FF2B5EF4-FFF2-40B4-BE49-F238E27FC236}">
                    <a16:creationId xmlns:a16="http://schemas.microsoft.com/office/drawing/2014/main" id="{29EF035E-506A-D873-A2AC-158E140A5DDF}"/>
                  </a:ext>
                </a:extLst>
              </p:cNvPr>
              <p:cNvPicPr/>
              <p:nvPr/>
            </p:nvPicPr>
            <p:blipFill>
              <a:blip r:embed="rId10"/>
              <a:stretch>
                <a:fillRect/>
              </a:stretch>
            </p:blipFill>
            <p:spPr>
              <a:xfrm>
                <a:off x="2676099" y="920700"/>
                <a:ext cx="36000" cy="216000"/>
              </a:xfrm>
              <a:prstGeom prst="rect">
                <a:avLst/>
              </a:prstGeom>
            </p:spPr>
          </p:pic>
        </mc:Fallback>
      </mc:AlternateContent>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
            <a:extLst>
              <a:ext uri="{FF2B5EF4-FFF2-40B4-BE49-F238E27FC236}">
                <a16:creationId xmlns:a16="http://schemas.microsoft.com/office/drawing/2014/main" id="{17491C74-FD84-E673-FC12-1430FC5A4A25}"/>
              </a:ext>
            </a:extLst>
          </p:cNvPr>
          <p:cNvSpPr>
            <a:spLocks noChangeArrowheads="1"/>
          </p:cNvSpPr>
          <p:nvPr/>
        </p:nvSpPr>
        <p:spPr bwMode="auto">
          <a:xfrm>
            <a:off x="2627784" y="116632"/>
            <a:ext cx="5432973"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Ejercicio</a:t>
            </a:r>
          </a:p>
          <a:p>
            <a:pPr algn="ctr" eaLnBrk="1" hangingPunct="1"/>
            <a:r>
              <a:rPr lang="es-CL" sz="2800" dirty="0">
                <a:solidFill>
                  <a:srgbClr val="0000FF"/>
                </a:solidFill>
                <a:latin typeface="Arial" charset="0"/>
              </a:rPr>
              <a:t> Nanofiltración – Cristalización por membranas</a:t>
            </a:r>
            <a:endParaRPr lang="es-MX" sz="2500" b="1" u="sng" dirty="0">
              <a:latin typeface="Arial" charset="0"/>
            </a:endParaRPr>
          </a:p>
        </p:txBody>
      </p:sp>
      <p:sp>
        <p:nvSpPr>
          <p:cNvPr id="13" name="CuadroTexto 12">
            <a:extLst>
              <a:ext uri="{FF2B5EF4-FFF2-40B4-BE49-F238E27FC236}">
                <a16:creationId xmlns:a16="http://schemas.microsoft.com/office/drawing/2014/main" id="{71303B55-DE86-A53A-7505-58CED7A8BC6D}"/>
              </a:ext>
            </a:extLst>
          </p:cNvPr>
          <p:cNvSpPr txBox="1"/>
          <p:nvPr/>
        </p:nvSpPr>
        <p:spPr>
          <a:xfrm>
            <a:off x="79692" y="1074222"/>
            <a:ext cx="4681330" cy="338554"/>
          </a:xfrm>
          <a:prstGeom prst="rect">
            <a:avLst/>
          </a:prstGeom>
          <a:noFill/>
        </p:spPr>
        <p:txBody>
          <a:bodyPr wrap="square">
            <a:spAutoFit/>
          </a:bodyPr>
          <a:lstStyle/>
          <a:p>
            <a:pPr marL="285750" indent="-285750">
              <a:buFont typeface="Arial" panose="020B0604020202020204" pitchFamily="34" charset="0"/>
              <a:buChar char="•"/>
            </a:pPr>
            <a:r>
              <a:rPr lang="es-ES" sz="1600" dirty="0">
                <a:solidFill>
                  <a:srgbClr val="0000FF"/>
                </a:solidFill>
              </a:rPr>
              <a:t>Resolución </a:t>
            </a:r>
            <a:r>
              <a:rPr lang="es-ES" sz="1600" dirty="0" err="1">
                <a:solidFill>
                  <a:srgbClr val="0000FF"/>
                </a:solidFill>
              </a:rPr>
              <a:t>MCr</a:t>
            </a:r>
            <a:endParaRPr lang="es-ES" sz="1600" dirty="0">
              <a:solidFill>
                <a:srgbClr val="0000FF"/>
              </a:solidFill>
            </a:endParaRPr>
          </a:p>
        </p:txBody>
      </p:sp>
      <p:sp>
        <p:nvSpPr>
          <p:cNvPr id="15" name="CuadroTexto 14">
            <a:extLst>
              <a:ext uri="{FF2B5EF4-FFF2-40B4-BE49-F238E27FC236}">
                <a16:creationId xmlns:a16="http://schemas.microsoft.com/office/drawing/2014/main" id="{0976D6FD-6172-4E6F-BFBA-BE98FAAFF2F9}"/>
              </a:ext>
            </a:extLst>
          </p:cNvPr>
          <p:cNvSpPr txBox="1"/>
          <p:nvPr/>
        </p:nvSpPr>
        <p:spPr>
          <a:xfrm>
            <a:off x="3125999" y="1247272"/>
            <a:ext cx="4884882" cy="73866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buFont typeface="Arial" panose="020B0604020202020204" pitchFamily="34" charset="0"/>
              <a:buChar char="•"/>
            </a:pPr>
            <a:r>
              <a:rPr lang="es-ES" sz="1400" dirty="0"/>
              <a:t>Proceso de </a:t>
            </a:r>
            <a:r>
              <a:rPr lang="es-ES" sz="1400" dirty="0" err="1"/>
              <a:t>MCr</a:t>
            </a:r>
            <a:r>
              <a:rPr lang="es-ES" sz="1400" dirty="0"/>
              <a:t> se puede estimar como una sola etapa. Se concentra hasta retirar un 90% del agua en la salmuera ingresada al proceso </a:t>
            </a:r>
            <a:r>
              <a:rPr lang="es-ES" sz="1400" dirty="0" err="1"/>
              <a:t>MCr</a:t>
            </a:r>
            <a:r>
              <a:rPr lang="es-ES" sz="1400" dirty="0"/>
              <a:t>.</a:t>
            </a:r>
          </a:p>
        </p:txBody>
      </p:sp>
      <p:sp>
        <p:nvSpPr>
          <p:cNvPr id="18" name="CuadroTexto 17">
            <a:extLst>
              <a:ext uri="{FF2B5EF4-FFF2-40B4-BE49-F238E27FC236}">
                <a16:creationId xmlns:a16="http://schemas.microsoft.com/office/drawing/2014/main" id="{5B63320C-C5F5-27EF-0D24-57EF6160E478}"/>
              </a:ext>
            </a:extLst>
          </p:cNvPr>
          <p:cNvSpPr txBox="1"/>
          <p:nvPr/>
        </p:nvSpPr>
        <p:spPr>
          <a:xfrm>
            <a:off x="8151873" y="1147044"/>
            <a:ext cx="979755" cy="2062103"/>
          </a:xfrm>
          <a:prstGeom prst="rect">
            <a:avLst/>
          </a:prstGeom>
          <a:noFill/>
          <a:ln>
            <a:solidFill>
              <a:schemeClr val="accent1"/>
            </a:solidFill>
          </a:ln>
        </p:spPr>
        <p:txBody>
          <a:bodyPr wrap="none" rtlCol="0">
            <a:spAutoFit/>
          </a:bodyPr>
          <a:lstStyle/>
          <a:p>
            <a:r>
              <a:rPr lang="es-ES" b="1" i="1" dirty="0"/>
              <a:t>j</a:t>
            </a:r>
            <a:r>
              <a:rPr lang="es-ES" b="1" dirty="0"/>
              <a:t> -índices</a:t>
            </a:r>
          </a:p>
          <a:p>
            <a:r>
              <a:rPr lang="es-ES" dirty="0"/>
              <a:t>1: </a:t>
            </a:r>
            <a:r>
              <a:rPr lang="es-ES" dirty="0" err="1"/>
              <a:t>Na</a:t>
            </a:r>
            <a:r>
              <a:rPr lang="es-ES" dirty="0"/>
              <a:t>+</a:t>
            </a:r>
          </a:p>
          <a:p>
            <a:r>
              <a:rPr lang="es-ES" dirty="0"/>
              <a:t>2: K+</a:t>
            </a:r>
          </a:p>
          <a:p>
            <a:r>
              <a:rPr lang="es-ES" dirty="0"/>
              <a:t>3: Li+</a:t>
            </a:r>
          </a:p>
          <a:p>
            <a:r>
              <a:rPr lang="es-ES" dirty="0"/>
              <a:t>4: Cl-</a:t>
            </a:r>
          </a:p>
          <a:p>
            <a:r>
              <a:rPr lang="es-ES" dirty="0"/>
              <a:t>5: Ca+2</a:t>
            </a:r>
          </a:p>
          <a:p>
            <a:r>
              <a:rPr lang="es-ES" dirty="0"/>
              <a:t>6: Mg+2</a:t>
            </a:r>
          </a:p>
          <a:p>
            <a:r>
              <a:rPr lang="es-ES" dirty="0"/>
              <a:t>7: SO4-2</a:t>
            </a:r>
          </a:p>
        </p:txBody>
      </p:sp>
      <p:pic>
        <p:nvPicPr>
          <p:cNvPr id="30" name="Imagen 29">
            <a:extLst>
              <a:ext uri="{FF2B5EF4-FFF2-40B4-BE49-F238E27FC236}">
                <a16:creationId xmlns:a16="http://schemas.microsoft.com/office/drawing/2014/main" id="{559B16AB-F8BA-B517-3ADE-5020314FDEA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21158"/>
          <a:stretch/>
        </p:blipFill>
        <p:spPr>
          <a:xfrm>
            <a:off x="1901275" y="2857188"/>
            <a:ext cx="6169839" cy="1917459"/>
          </a:xfrm>
          <a:prstGeom prst="rect">
            <a:avLst/>
          </a:prstGeom>
          <a:ln>
            <a:solidFill>
              <a:schemeClr val="accent1"/>
            </a:solidFill>
          </a:ln>
        </p:spPr>
      </p:pic>
      <p:sp>
        <p:nvSpPr>
          <p:cNvPr id="17" name="Rectángulo 16">
            <a:extLst>
              <a:ext uri="{FF2B5EF4-FFF2-40B4-BE49-F238E27FC236}">
                <a16:creationId xmlns:a16="http://schemas.microsoft.com/office/drawing/2014/main" id="{46FB1BF0-5E3E-19D2-746F-EECBFFB4C6E0}"/>
              </a:ext>
            </a:extLst>
          </p:cNvPr>
          <p:cNvSpPr/>
          <p:nvPr/>
        </p:nvSpPr>
        <p:spPr>
          <a:xfrm>
            <a:off x="860386" y="1984408"/>
            <a:ext cx="1368147" cy="7200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err="1"/>
              <a:t>MCr</a:t>
            </a:r>
            <a:endParaRPr lang="es-ES" dirty="0"/>
          </a:p>
        </p:txBody>
      </p:sp>
      <p:cxnSp>
        <p:nvCxnSpPr>
          <p:cNvPr id="20" name="Conector recto de flecha 19">
            <a:extLst>
              <a:ext uri="{FF2B5EF4-FFF2-40B4-BE49-F238E27FC236}">
                <a16:creationId xmlns:a16="http://schemas.microsoft.com/office/drawing/2014/main" id="{D26568AB-1713-B627-CC8A-436A4D24BDDB}"/>
              </a:ext>
            </a:extLst>
          </p:cNvPr>
          <p:cNvCxnSpPr/>
          <p:nvPr/>
        </p:nvCxnSpPr>
        <p:spPr>
          <a:xfrm>
            <a:off x="1538374" y="2704488"/>
            <a:ext cx="0" cy="6480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de flecha 28">
            <a:extLst>
              <a:ext uri="{FF2B5EF4-FFF2-40B4-BE49-F238E27FC236}">
                <a16:creationId xmlns:a16="http://schemas.microsoft.com/office/drawing/2014/main" id="{7C2DA7E7-72A7-7220-2FB3-D790EF67A535}"/>
              </a:ext>
            </a:extLst>
          </p:cNvPr>
          <p:cNvCxnSpPr>
            <a:cxnSpLocks/>
            <a:endCxn id="17" idx="1"/>
          </p:cNvCxnSpPr>
          <p:nvPr/>
        </p:nvCxnSpPr>
        <p:spPr>
          <a:xfrm>
            <a:off x="182395" y="2344448"/>
            <a:ext cx="6779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ector recto de flecha 30">
            <a:extLst>
              <a:ext uri="{FF2B5EF4-FFF2-40B4-BE49-F238E27FC236}">
                <a16:creationId xmlns:a16="http://schemas.microsoft.com/office/drawing/2014/main" id="{7669864D-5E8B-3E0A-595C-B52E04F693D5}"/>
              </a:ext>
            </a:extLst>
          </p:cNvPr>
          <p:cNvCxnSpPr>
            <a:cxnSpLocks/>
            <a:stCxn id="17" idx="3"/>
          </p:cNvCxnSpPr>
          <p:nvPr/>
        </p:nvCxnSpPr>
        <p:spPr>
          <a:xfrm>
            <a:off x="2228533" y="2344448"/>
            <a:ext cx="67799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CuadroTexto 31">
            <a:extLst>
              <a:ext uri="{FF2B5EF4-FFF2-40B4-BE49-F238E27FC236}">
                <a16:creationId xmlns:a16="http://schemas.microsoft.com/office/drawing/2014/main" id="{1A43B4E3-A2C1-8D6E-165B-F9ED46C2DFF7}"/>
              </a:ext>
            </a:extLst>
          </p:cNvPr>
          <p:cNvSpPr txBox="1"/>
          <p:nvPr/>
        </p:nvSpPr>
        <p:spPr>
          <a:xfrm>
            <a:off x="283144" y="2930225"/>
            <a:ext cx="1154483" cy="584775"/>
          </a:xfrm>
          <a:prstGeom prst="rect">
            <a:avLst/>
          </a:prstGeom>
          <a:noFill/>
        </p:spPr>
        <p:txBody>
          <a:bodyPr wrap="none" rtlCol="0">
            <a:spAutoFit/>
          </a:bodyPr>
          <a:lstStyle/>
          <a:p>
            <a:r>
              <a:rPr lang="es-ES" dirty="0"/>
              <a:t>Agua</a:t>
            </a:r>
          </a:p>
          <a:p>
            <a:r>
              <a:rPr lang="es-ES" dirty="0"/>
              <a:t>Recuperada</a:t>
            </a:r>
          </a:p>
        </p:txBody>
      </p:sp>
      <p:sp>
        <p:nvSpPr>
          <p:cNvPr id="33" name="CuadroTexto 32">
            <a:extLst>
              <a:ext uri="{FF2B5EF4-FFF2-40B4-BE49-F238E27FC236}">
                <a16:creationId xmlns:a16="http://schemas.microsoft.com/office/drawing/2014/main" id="{C3659F39-2093-D812-AA48-5B1A9D13CAEF}"/>
              </a:ext>
            </a:extLst>
          </p:cNvPr>
          <p:cNvSpPr txBox="1"/>
          <p:nvPr/>
        </p:nvSpPr>
        <p:spPr>
          <a:xfrm>
            <a:off x="1781412" y="1365807"/>
            <a:ext cx="962123" cy="584775"/>
          </a:xfrm>
          <a:prstGeom prst="rect">
            <a:avLst/>
          </a:prstGeom>
          <a:noFill/>
        </p:spPr>
        <p:txBody>
          <a:bodyPr wrap="none" rtlCol="0">
            <a:spAutoFit/>
          </a:bodyPr>
          <a:lstStyle/>
          <a:p>
            <a:r>
              <a:rPr lang="es-ES" dirty="0"/>
              <a:t>Salmuera</a:t>
            </a:r>
          </a:p>
          <a:p>
            <a:r>
              <a:rPr lang="es-ES" dirty="0" err="1"/>
              <a:t>MCr</a:t>
            </a:r>
            <a:endParaRPr lang="es-ES" dirty="0"/>
          </a:p>
        </p:txBody>
      </p:sp>
      <p:sp>
        <p:nvSpPr>
          <p:cNvPr id="34" name="CuadroTexto 33">
            <a:extLst>
              <a:ext uri="{FF2B5EF4-FFF2-40B4-BE49-F238E27FC236}">
                <a16:creationId xmlns:a16="http://schemas.microsoft.com/office/drawing/2014/main" id="{ECF32A4F-B6C1-7974-5E09-CE7864698A78}"/>
              </a:ext>
            </a:extLst>
          </p:cNvPr>
          <p:cNvSpPr txBox="1"/>
          <p:nvPr/>
        </p:nvSpPr>
        <p:spPr>
          <a:xfrm>
            <a:off x="156483" y="1331981"/>
            <a:ext cx="962123" cy="584775"/>
          </a:xfrm>
          <a:prstGeom prst="rect">
            <a:avLst/>
          </a:prstGeom>
          <a:noFill/>
        </p:spPr>
        <p:txBody>
          <a:bodyPr wrap="none" rtlCol="0">
            <a:spAutoFit/>
          </a:bodyPr>
          <a:lstStyle/>
          <a:p>
            <a:r>
              <a:rPr lang="es-ES" dirty="0"/>
              <a:t>Salmuera</a:t>
            </a:r>
          </a:p>
          <a:p>
            <a:r>
              <a:rPr lang="es-ES" dirty="0"/>
              <a:t>MD</a:t>
            </a:r>
          </a:p>
        </p:txBody>
      </p:sp>
      <mc:AlternateContent xmlns:mc="http://schemas.openxmlformats.org/markup-compatibility/2006" xmlns:a14="http://schemas.microsoft.com/office/drawing/2010/main">
        <mc:Choice Requires="a14">
          <p:sp>
            <p:nvSpPr>
              <p:cNvPr id="35" name="CuadroTexto 34">
                <a:extLst>
                  <a:ext uri="{FF2B5EF4-FFF2-40B4-BE49-F238E27FC236}">
                    <a16:creationId xmlns:a16="http://schemas.microsoft.com/office/drawing/2014/main" id="{E8B08632-4895-FC67-2F86-468F7646A166}"/>
                  </a:ext>
                </a:extLst>
              </p:cNvPr>
              <p:cNvSpPr txBox="1"/>
              <p:nvPr/>
            </p:nvSpPr>
            <p:spPr>
              <a:xfrm>
                <a:off x="383891" y="2007491"/>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5</m:t>
                          </m:r>
                        </m:sub>
                      </m:sSub>
                    </m:oMath>
                  </m:oMathPara>
                </a14:m>
                <a:endParaRPr lang="es-ES" dirty="0"/>
              </a:p>
            </p:txBody>
          </p:sp>
        </mc:Choice>
        <mc:Fallback xmlns="">
          <p:sp>
            <p:nvSpPr>
              <p:cNvPr id="35" name="CuadroTexto 34">
                <a:extLst>
                  <a:ext uri="{FF2B5EF4-FFF2-40B4-BE49-F238E27FC236}">
                    <a16:creationId xmlns:a16="http://schemas.microsoft.com/office/drawing/2014/main" id="{E8B08632-4895-FC67-2F86-468F7646A166}"/>
                  </a:ext>
                </a:extLst>
              </p:cNvPr>
              <p:cNvSpPr txBox="1">
                <a:spLocks noRot="1" noChangeAspect="1" noMove="1" noResize="1" noEditPoints="1" noAdjustHandles="1" noChangeArrowheads="1" noChangeShapeType="1" noTextEdit="1"/>
              </p:cNvSpPr>
              <p:nvPr/>
            </p:nvSpPr>
            <p:spPr>
              <a:xfrm>
                <a:off x="383891" y="2007491"/>
                <a:ext cx="248978" cy="246221"/>
              </a:xfrm>
              <a:prstGeom prst="rect">
                <a:avLst/>
              </a:prstGeom>
              <a:blipFill>
                <a:blip r:embed="rId3"/>
                <a:stretch>
                  <a:fillRect l="-19512" r="-2439" b="-1707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6" name="CuadroTexto 35">
                <a:extLst>
                  <a:ext uri="{FF2B5EF4-FFF2-40B4-BE49-F238E27FC236}">
                    <a16:creationId xmlns:a16="http://schemas.microsoft.com/office/drawing/2014/main" id="{B6528B0C-12A6-E65E-80A0-FBD20767E6D2}"/>
                  </a:ext>
                </a:extLst>
              </p:cNvPr>
              <p:cNvSpPr txBox="1"/>
              <p:nvPr/>
            </p:nvSpPr>
            <p:spPr>
              <a:xfrm>
                <a:off x="1211710" y="2869408"/>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6</m:t>
                          </m:r>
                        </m:sub>
                      </m:sSub>
                    </m:oMath>
                  </m:oMathPara>
                </a14:m>
                <a:endParaRPr lang="es-ES" dirty="0"/>
              </a:p>
            </p:txBody>
          </p:sp>
        </mc:Choice>
        <mc:Fallback xmlns="">
          <p:sp>
            <p:nvSpPr>
              <p:cNvPr id="36" name="CuadroTexto 35">
                <a:extLst>
                  <a:ext uri="{FF2B5EF4-FFF2-40B4-BE49-F238E27FC236}">
                    <a16:creationId xmlns:a16="http://schemas.microsoft.com/office/drawing/2014/main" id="{B6528B0C-12A6-E65E-80A0-FBD20767E6D2}"/>
                  </a:ext>
                </a:extLst>
              </p:cNvPr>
              <p:cNvSpPr txBox="1">
                <a:spLocks noRot="1" noChangeAspect="1" noMove="1" noResize="1" noEditPoints="1" noAdjustHandles="1" noChangeArrowheads="1" noChangeShapeType="1" noTextEdit="1"/>
              </p:cNvSpPr>
              <p:nvPr/>
            </p:nvSpPr>
            <p:spPr>
              <a:xfrm>
                <a:off x="1211710" y="2869408"/>
                <a:ext cx="248978" cy="246221"/>
              </a:xfrm>
              <a:prstGeom prst="rect">
                <a:avLst/>
              </a:prstGeom>
              <a:blipFill>
                <a:blip r:embed="rId4"/>
                <a:stretch>
                  <a:fillRect l="-19512" r="-2439"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902F2560-9E3A-0F9B-68FE-8E56DE93A439}"/>
                  </a:ext>
                </a:extLst>
              </p:cNvPr>
              <p:cNvSpPr txBox="1"/>
              <p:nvPr/>
            </p:nvSpPr>
            <p:spPr>
              <a:xfrm>
                <a:off x="2375730" y="1976796"/>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7</m:t>
                          </m:r>
                        </m:sub>
                      </m:sSub>
                    </m:oMath>
                  </m:oMathPara>
                </a14:m>
                <a:endParaRPr lang="es-ES" dirty="0"/>
              </a:p>
            </p:txBody>
          </p:sp>
        </mc:Choice>
        <mc:Fallback xmlns="">
          <p:sp>
            <p:nvSpPr>
              <p:cNvPr id="37" name="CuadroTexto 36">
                <a:extLst>
                  <a:ext uri="{FF2B5EF4-FFF2-40B4-BE49-F238E27FC236}">
                    <a16:creationId xmlns:a16="http://schemas.microsoft.com/office/drawing/2014/main" id="{902F2560-9E3A-0F9B-68FE-8E56DE93A439}"/>
                  </a:ext>
                </a:extLst>
              </p:cNvPr>
              <p:cNvSpPr txBox="1">
                <a:spLocks noRot="1" noChangeAspect="1" noMove="1" noResize="1" noEditPoints="1" noAdjustHandles="1" noChangeArrowheads="1" noChangeShapeType="1" noTextEdit="1"/>
              </p:cNvSpPr>
              <p:nvPr/>
            </p:nvSpPr>
            <p:spPr>
              <a:xfrm>
                <a:off x="2375730" y="1976796"/>
                <a:ext cx="248978" cy="246221"/>
              </a:xfrm>
              <a:prstGeom prst="rect">
                <a:avLst/>
              </a:prstGeom>
              <a:blipFill>
                <a:blip r:embed="rId5"/>
                <a:stretch>
                  <a:fillRect l="-19512" r="-2439" b="-14634"/>
                </a:stretch>
              </a:blipFill>
            </p:spPr>
            <p:txBody>
              <a:bodyPr/>
              <a:lstStyle/>
              <a:p>
                <a:r>
                  <a:rPr lang="es-ES">
                    <a:noFill/>
                  </a:rPr>
                  <a:t> </a:t>
                </a:r>
              </a:p>
            </p:txBody>
          </p:sp>
        </mc:Fallback>
      </mc:AlternateContent>
      <p:sp>
        <p:nvSpPr>
          <p:cNvPr id="2" name="CuadroTexto 1">
            <a:extLst>
              <a:ext uri="{FF2B5EF4-FFF2-40B4-BE49-F238E27FC236}">
                <a16:creationId xmlns:a16="http://schemas.microsoft.com/office/drawing/2014/main" id="{48BDAC6B-2539-B1F8-D9DE-7CE202C29743}"/>
              </a:ext>
            </a:extLst>
          </p:cNvPr>
          <p:cNvSpPr txBox="1"/>
          <p:nvPr/>
        </p:nvSpPr>
        <p:spPr>
          <a:xfrm>
            <a:off x="3042083" y="2117751"/>
            <a:ext cx="5029031" cy="430887"/>
          </a:xfrm>
          <a:prstGeom prst="rect">
            <a:avLst/>
          </a:prstGeom>
          <a:solidFill>
            <a:schemeClr val="bg1"/>
          </a:solidFill>
          <a:ln>
            <a:solidFill>
              <a:schemeClr val="accent1"/>
            </a:solidFill>
          </a:ln>
        </p:spPr>
        <p:txBody>
          <a:bodyPr wrap="square" lIns="0" tIns="0" rIns="0" bIns="0" rtlCol="0">
            <a:spAutoFit/>
          </a:bodyPr>
          <a:lstStyle/>
          <a:p>
            <a:r>
              <a:rPr lang="es-ES" sz="1400" dirty="0">
                <a:latin typeface="+mn-lt"/>
              </a:rPr>
              <a:t>Respecto a la composición de los cristales, en base a PHREEQC se tiene:</a:t>
            </a:r>
            <a:endParaRPr lang="es-ES" sz="1400" dirty="0"/>
          </a:p>
        </p:txBody>
      </p:sp>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9ABBF487-5707-3035-1B99-20C325EC3B39}"/>
                  </a:ext>
                </a:extLst>
              </p:cNvPr>
              <p:cNvSpPr txBox="1"/>
              <p:nvPr/>
            </p:nvSpPr>
            <p:spPr>
              <a:xfrm>
                <a:off x="2309245" y="2439287"/>
                <a:ext cx="438133" cy="2652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𝑝𝑝</m:t>
                          </m:r>
                          <m:r>
                            <a:rPr lang="es-ES" b="0" i="1" smtClean="0">
                              <a:latin typeface="Cambria Math" panose="02040503050406030204" pitchFamily="18" charset="0"/>
                            </a:rPr>
                            <m:t>7</m:t>
                          </m:r>
                        </m:sub>
                      </m:sSub>
                    </m:oMath>
                  </m:oMathPara>
                </a14:m>
                <a:endParaRPr lang="es-ES" dirty="0"/>
              </a:p>
            </p:txBody>
          </p:sp>
        </mc:Choice>
        <mc:Fallback xmlns="">
          <p:sp>
            <p:nvSpPr>
              <p:cNvPr id="3" name="CuadroTexto 2">
                <a:extLst>
                  <a:ext uri="{FF2B5EF4-FFF2-40B4-BE49-F238E27FC236}">
                    <a16:creationId xmlns:a16="http://schemas.microsoft.com/office/drawing/2014/main" id="{9ABBF487-5707-3035-1B99-20C325EC3B39}"/>
                  </a:ext>
                </a:extLst>
              </p:cNvPr>
              <p:cNvSpPr txBox="1">
                <a:spLocks noRot="1" noChangeAspect="1" noMove="1" noResize="1" noEditPoints="1" noAdjustHandles="1" noChangeArrowheads="1" noChangeShapeType="1" noTextEdit="1"/>
              </p:cNvSpPr>
              <p:nvPr/>
            </p:nvSpPr>
            <p:spPr>
              <a:xfrm>
                <a:off x="2309245" y="2439287"/>
                <a:ext cx="438133" cy="265201"/>
              </a:xfrm>
              <a:prstGeom prst="rect">
                <a:avLst/>
              </a:prstGeom>
              <a:blipFill>
                <a:blip r:embed="rId6"/>
                <a:stretch>
                  <a:fillRect l="-11111" r="-4167" b="-25000"/>
                </a:stretch>
              </a:blipFill>
            </p:spPr>
            <p:txBody>
              <a:bodyPr/>
              <a:lstStyle/>
              <a:p>
                <a:r>
                  <a:rPr lang="es-ES">
                    <a:noFill/>
                  </a:rPr>
                  <a:t> </a:t>
                </a:r>
              </a:p>
            </p:txBody>
          </p:sp>
        </mc:Fallback>
      </mc:AlternateContent>
      <p:pic>
        <p:nvPicPr>
          <p:cNvPr id="5" name="Imagen 4">
            <a:extLst>
              <a:ext uri="{FF2B5EF4-FFF2-40B4-BE49-F238E27FC236}">
                <a16:creationId xmlns:a16="http://schemas.microsoft.com/office/drawing/2014/main" id="{A755C277-2E78-380F-450D-1EEEAA1C1B23}"/>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764514" y="4859659"/>
            <a:ext cx="3905042" cy="1822352"/>
          </a:xfrm>
          <a:prstGeom prst="rect">
            <a:avLst/>
          </a:prstGeom>
          <a:ln>
            <a:solidFill>
              <a:schemeClr val="accent1"/>
            </a:solidFill>
          </a:ln>
        </p:spPr>
      </p:pic>
      <p:sp>
        <p:nvSpPr>
          <p:cNvPr id="7" name="Flecha: a la derecha 6">
            <a:extLst>
              <a:ext uri="{FF2B5EF4-FFF2-40B4-BE49-F238E27FC236}">
                <a16:creationId xmlns:a16="http://schemas.microsoft.com/office/drawing/2014/main" id="{0E98569D-2377-CF43-FDDC-F6DB8EDC5965}"/>
              </a:ext>
            </a:extLst>
          </p:cNvPr>
          <p:cNvSpPr/>
          <p:nvPr/>
        </p:nvSpPr>
        <p:spPr>
          <a:xfrm>
            <a:off x="185673" y="4877697"/>
            <a:ext cx="485737" cy="36004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4D1A5231-26FF-BEA5-6C2B-8052BDBC43DF}"/>
                  </a:ext>
                </a:extLst>
              </p:cNvPr>
              <p:cNvSpPr txBox="1"/>
              <p:nvPr/>
            </p:nvSpPr>
            <p:spPr>
              <a:xfrm>
                <a:off x="4761022" y="4964397"/>
                <a:ext cx="4197305" cy="1522596"/>
              </a:xfrm>
              <a:prstGeom prst="rect">
                <a:avLst/>
              </a:prstGeom>
              <a:solidFill>
                <a:schemeClr val="bg1"/>
              </a:solidFill>
              <a:ln>
                <a:solidFill>
                  <a:schemeClr val="accent1"/>
                </a:solidFill>
              </a:ln>
            </p:spPr>
            <p:txBody>
              <a:bodyPr wrap="square" lIns="0" tIns="0" rIns="0" bIns="0" rtlCol="0">
                <a:spAutoFit/>
              </a:bodyPr>
              <a:lstStyle/>
              <a:p>
                <a:r>
                  <a:rPr lang="es-ES" sz="1400" dirty="0">
                    <a:latin typeface="+mn-lt"/>
                  </a:rPr>
                  <a:t>Los moles son obtenidos, luego se transforman a masa (recordar q es asociada a una base de cálculo). </a:t>
                </a:r>
              </a:p>
              <a:p>
                <a:pPr/>
                <a14:m>
                  <m:oMathPara xmlns:m="http://schemas.openxmlformats.org/officeDocument/2006/math">
                    <m:oMathParaPr>
                      <m:jc m:val="centerGroup"/>
                    </m:oMathParaPr>
                    <m:oMath xmlns:m="http://schemas.openxmlformats.org/officeDocument/2006/math">
                      <m:r>
                        <a:rPr lang="es-ES" sz="1400" b="0" i="1" smtClean="0">
                          <a:latin typeface="Cambria Math" panose="02040503050406030204" pitchFamily="18" charset="0"/>
                        </a:rPr>
                        <m:t>𝑚𝑎𝑠𝑎</m:t>
                      </m:r>
                      <m:r>
                        <a:rPr lang="es-ES" sz="1400" b="0" i="1" smtClean="0">
                          <a:latin typeface="Cambria Math" panose="02040503050406030204" pitchFamily="18" charset="0"/>
                        </a:rPr>
                        <m:t>=</m:t>
                      </m:r>
                      <m:r>
                        <a:rPr lang="es-ES" sz="1400" b="0" i="1" smtClean="0">
                          <a:latin typeface="Cambria Math" panose="02040503050406030204" pitchFamily="18" charset="0"/>
                        </a:rPr>
                        <m:t>𝑚𝑜𝑙𝑒𝑠</m:t>
                      </m:r>
                      <m:r>
                        <a:rPr lang="es-ES" sz="1400" b="0" i="1" smtClean="0">
                          <a:latin typeface="Cambria Math" panose="02040503050406030204" pitchFamily="18" charset="0"/>
                        </a:rPr>
                        <m:t>·</m:t>
                      </m:r>
                      <m:r>
                        <a:rPr lang="es-ES" sz="1400" b="0" i="1" smtClean="0">
                          <a:latin typeface="Cambria Math" panose="02040503050406030204" pitchFamily="18" charset="0"/>
                        </a:rPr>
                        <m:t>𝑃𝑀</m:t>
                      </m:r>
                    </m:oMath>
                  </m:oMathPara>
                </a14:m>
                <a:endParaRPr lang="es-ES" sz="1400" dirty="0">
                  <a:latin typeface="+mn-lt"/>
                </a:endParaRPr>
              </a:p>
              <a:p>
                <a:r>
                  <a:rPr lang="es-ES" sz="1400" dirty="0">
                    <a:latin typeface="+mn-lt"/>
                  </a:rPr>
                  <a:t>Luego esa masa se convierte a composición y eso es un dato relevante para caracterizar los cristales</a:t>
                </a:r>
              </a:p>
              <a:p>
                <a:pPr/>
                <a14:m>
                  <m:oMathPara xmlns:m="http://schemas.openxmlformats.org/officeDocument/2006/math">
                    <m:oMathParaPr>
                      <m:jc m:val="centerGroup"/>
                    </m:oMathParaPr>
                    <m:oMath xmlns:m="http://schemas.openxmlformats.org/officeDocument/2006/math">
                      <m:r>
                        <m:rPr>
                          <m:sty m:val="p"/>
                        </m:rPr>
                        <a:rPr lang="es-ES" sz="1400" i="1">
                          <a:latin typeface="Cambria Math" panose="02040503050406030204" pitchFamily="18" charset="0"/>
                        </a:rPr>
                        <m:t>w</m:t>
                      </m:r>
                      <m:r>
                        <a:rPr lang="es-ES" sz="1400" b="0" i="1" smtClean="0">
                          <a:latin typeface="Cambria Math" panose="02040503050406030204" pitchFamily="18" charset="0"/>
                        </a:rPr>
                        <m:t>𝑡</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m:t>
                          </m:r>
                        </m:e>
                        <m:sub>
                          <m:r>
                            <a:rPr lang="es-ES" sz="1400" b="0" i="1" smtClean="0">
                              <a:latin typeface="Cambria Math" panose="02040503050406030204" pitchFamily="18" charset="0"/>
                            </a:rPr>
                            <m:t>𝑘</m:t>
                          </m:r>
                        </m:sub>
                      </m:sSub>
                      <m:r>
                        <a:rPr lang="es-ES" sz="1400" b="0" i="1" smtClean="0">
                          <a:latin typeface="Cambria Math" panose="02040503050406030204" pitchFamily="18" charset="0"/>
                        </a:rPr>
                        <m:t> </m:t>
                      </m:r>
                      <m:d>
                        <m:dPr>
                          <m:ctrlPr>
                            <a:rPr lang="es-ES" sz="1400" b="0" i="1" smtClean="0">
                              <a:latin typeface="Cambria Math" panose="02040503050406030204" pitchFamily="18" charset="0"/>
                            </a:rPr>
                          </m:ctrlPr>
                        </m:dPr>
                        <m:e>
                          <m:r>
                            <a:rPr lang="es-ES" sz="1400" b="0" i="1" smtClean="0">
                              <a:latin typeface="Cambria Math" panose="02040503050406030204" pitchFamily="18" charset="0"/>
                            </a:rPr>
                            <m:t>𝑝𝑝</m:t>
                          </m:r>
                        </m:e>
                      </m:d>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𝑚𝑎𝑠</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𝑎</m:t>
                              </m:r>
                            </m:e>
                            <m:sub>
                              <m:r>
                                <a:rPr lang="es-ES" sz="1400" b="0" i="1" smtClean="0">
                                  <a:latin typeface="Cambria Math" panose="02040503050406030204" pitchFamily="18" charset="0"/>
                                </a:rPr>
                                <m:t>𝑘</m:t>
                              </m:r>
                            </m:sub>
                          </m:sSub>
                        </m:num>
                        <m:den>
                          <m:r>
                            <a:rPr lang="es-ES" sz="1400" b="0" i="1" smtClean="0">
                              <a:latin typeface="Cambria Math" panose="02040503050406030204" pitchFamily="18" charset="0"/>
                            </a:rPr>
                            <m:t>∑</m:t>
                          </m:r>
                          <m:r>
                            <a:rPr lang="es-ES" sz="1400" b="0" i="1" smtClean="0">
                              <a:latin typeface="Cambria Math" panose="02040503050406030204" pitchFamily="18" charset="0"/>
                            </a:rPr>
                            <m:t>𝑚𝑎𝑠</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𝑎</m:t>
                              </m:r>
                            </m:e>
                            <m:sub>
                              <m:r>
                                <a:rPr lang="es-ES" sz="1400" b="0" i="1" smtClean="0">
                                  <a:latin typeface="Cambria Math" panose="02040503050406030204" pitchFamily="18" charset="0"/>
                                </a:rPr>
                                <m:t>𝑘</m:t>
                              </m:r>
                            </m:sub>
                          </m:sSub>
                        </m:den>
                      </m:f>
                    </m:oMath>
                  </m:oMathPara>
                </a14:m>
                <a:endParaRPr lang="es-ES" sz="1400" dirty="0"/>
              </a:p>
            </p:txBody>
          </p:sp>
        </mc:Choice>
        <mc:Fallback xmlns="">
          <p:sp>
            <p:nvSpPr>
              <p:cNvPr id="8" name="CuadroTexto 7">
                <a:extLst>
                  <a:ext uri="{FF2B5EF4-FFF2-40B4-BE49-F238E27FC236}">
                    <a16:creationId xmlns:a16="http://schemas.microsoft.com/office/drawing/2014/main" id="{4D1A5231-26FF-BEA5-6C2B-8052BDBC43DF}"/>
                  </a:ext>
                </a:extLst>
              </p:cNvPr>
              <p:cNvSpPr txBox="1">
                <a:spLocks noRot="1" noChangeAspect="1" noMove="1" noResize="1" noEditPoints="1" noAdjustHandles="1" noChangeArrowheads="1" noChangeShapeType="1" noTextEdit="1"/>
              </p:cNvSpPr>
              <p:nvPr/>
            </p:nvSpPr>
            <p:spPr>
              <a:xfrm>
                <a:off x="4761022" y="4964397"/>
                <a:ext cx="4197305" cy="1522596"/>
              </a:xfrm>
              <a:prstGeom prst="rect">
                <a:avLst/>
              </a:prstGeom>
              <a:blipFill>
                <a:blip r:embed="rId8"/>
                <a:stretch>
                  <a:fillRect l="-2460" t="-3175" b="-1190"/>
                </a:stretch>
              </a:blipFill>
              <a:ln>
                <a:solidFill>
                  <a:schemeClr val="accent1"/>
                </a:solidFill>
              </a:ln>
            </p:spPr>
            <p:txBody>
              <a:bodyPr/>
              <a:lstStyle/>
              <a:p>
                <a:r>
                  <a:rPr lang="es-ES">
                    <a:noFill/>
                  </a:rPr>
                  <a:t> </a:t>
                </a:r>
              </a:p>
            </p:txBody>
          </p:sp>
        </mc:Fallback>
      </mc:AlternateContent>
    </p:spTree>
    <p:extLst>
      <p:ext uri="{BB962C8B-B14F-4D97-AF65-F5344CB8AC3E}">
        <p14:creationId xmlns:p14="http://schemas.microsoft.com/office/powerpoint/2010/main" val="2689258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8B2E33CC-3CD0-CF24-442F-B46D3567A043}"/>
              </a:ext>
            </a:extLst>
          </p:cNvPr>
          <p:cNvSpPr/>
          <p:nvPr/>
        </p:nvSpPr>
        <p:spPr>
          <a:xfrm>
            <a:off x="1115616" y="2276872"/>
            <a:ext cx="1368147" cy="7200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Filtro Prensa</a:t>
            </a:r>
          </a:p>
        </p:txBody>
      </p:sp>
      <p:cxnSp>
        <p:nvCxnSpPr>
          <p:cNvPr id="3" name="Conector recto de flecha 2">
            <a:extLst>
              <a:ext uri="{FF2B5EF4-FFF2-40B4-BE49-F238E27FC236}">
                <a16:creationId xmlns:a16="http://schemas.microsoft.com/office/drawing/2014/main" id="{5BAC2D88-474B-4C44-AF4B-D971F5876D34}"/>
              </a:ext>
            </a:extLst>
          </p:cNvPr>
          <p:cNvCxnSpPr/>
          <p:nvPr/>
        </p:nvCxnSpPr>
        <p:spPr>
          <a:xfrm>
            <a:off x="1835697" y="2996952"/>
            <a:ext cx="0" cy="6480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 name="Conector recto de flecha 3">
            <a:extLst>
              <a:ext uri="{FF2B5EF4-FFF2-40B4-BE49-F238E27FC236}">
                <a16:creationId xmlns:a16="http://schemas.microsoft.com/office/drawing/2014/main" id="{D0CEC239-F568-B9C4-850D-8638FB66A0C2}"/>
              </a:ext>
            </a:extLst>
          </p:cNvPr>
          <p:cNvCxnSpPr>
            <a:cxnSpLocks/>
            <a:endCxn id="2" idx="1"/>
          </p:cNvCxnSpPr>
          <p:nvPr/>
        </p:nvCxnSpPr>
        <p:spPr>
          <a:xfrm>
            <a:off x="437624" y="2636912"/>
            <a:ext cx="67799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 name="Conector recto de flecha 4">
            <a:extLst>
              <a:ext uri="{FF2B5EF4-FFF2-40B4-BE49-F238E27FC236}">
                <a16:creationId xmlns:a16="http://schemas.microsoft.com/office/drawing/2014/main" id="{76DBF52F-7D1B-89C5-C876-36221F892040}"/>
              </a:ext>
            </a:extLst>
          </p:cNvPr>
          <p:cNvCxnSpPr>
            <a:cxnSpLocks/>
            <a:stCxn id="2" idx="3"/>
          </p:cNvCxnSpPr>
          <p:nvPr/>
        </p:nvCxnSpPr>
        <p:spPr>
          <a:xfrm>
            <a:off x="2483763" y="2636912"/>
            <a:ext cx="827590" cy="29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id="{4762A055-1B40-65AF-45AF-EA22B4178628}"/>
              </a:ext>
            </a:extLst>
          </p:cNvPr>
          <p:cNvSpPr txBox="1"/>
          <p:nvPr/>
        </p:nvSpPr>
        <p:spPr>
          <a:xfrm>
            <a:off x="1079307" y="3573016"/>
            <a:ext cx="606256" cy="338554"/>
          </a:xfrm>
          <a:prstGeom prst="rect">
            <a:avLst/>
          </a:prstGeom>
          <a:noFill/>
        </p:spPr>
        <p:txBody>
          <a:bodyPr wrap="none" rtlCol="0">
            <a:spAutoFit/>
          </a:bodyPr>
          <a:lstStyle/>
          <a:p>
            <a:r>
              <a:rPr lang="es-ES" dirty="0"/>
              <a:t>Cake</a:t>
            </a:r>
          </a:p>
        </p:txBody>
      </p:sp>
      <p:sp>
        <p:nvSpPr>
          <p:cNvPr id="7" name="CuadroTexto 6">
            <a:extLst>
              <a:ext uri="{FF2B5EF4-FFF2-40B4-BE49-F238E27FC236}">
                <a16:creationId xmlns:a16="http://schemas.microsoft.com/office/drawing/2014/main" id="{A1FCE00E-6AEC-4CC9-6CAA-6C24A9A5BF04}"/>
              </a:ext>
            </a:extLst>
          </p:cNvPr>
          <p:cNvSpPr txBox="1"/>
          <p:nvPr/>
        </p:nvSpPr>
        <p:spPr>
          <a:xfrm>
            <a:off x="2222917" y="1525668"/>
            <a:ext cx="1223412" cy="584775"/>
          </a:xfrm>
          <a:prstGeom prst="rect">
            <a:avLst/>
          </a:prstGeom>
          <a:noFill/>
        </p:spPr>
        <p:txBody>
          <a:bodyPr wrap="none" rtlCol="0">
            <a:spAutoFit/>
          </a:bodyPr>
          <a:lstStyle/>
          <a:p>
            <a:r>
              <a:rPr lang="es-ES" dirty="0"/>
              <a:t>Salmuera</a:t>
            </a:r>
          </a:p>
          <a:p>
            <a:r>
              <a:rPr lang="es-ES" dirty="0"/>
              <a:t>Concentrada</a:t>
            </a:r>
          </a:p>
        </p:txBody>
      </p:sp>
      <p:sp>
        <p:nvSpPr>
          <p:cNvPr id="8" name="CuadroTexto 7">
            <a:extLst>
              <a:ext uri="{FF2B5EF4-FFF2-40B4-BE49-F238E27FC236}">
                <a16:creationId xmlns:a16="http://schemas.microsoft.com/office/drawing/2014/main" id="{C633268B-730C-1CFD-5119-064549826251}"/>
              </a:ext>
            </a:extLst>
          </p:cNvPr>
          <p:cNvSpPr txBox="1"/>
          <p:nvPr/>
        </p:nvSpPr>
        <p:spPr>
          <a:xfrm>
            <a:off x="294172" y="1579729"/>
            <a:ext cx="962123" cy="584775"/>
          </a:xfrm>
          <a:prstGeom prst="rect">
            <a:avLst/>
          </a:prstGeom>
          <a:noFill/>
        </p:spPr>
        <p:txBody>
          <a:bodyPr wrap="none" rtlCol="0">
            <a:spAutoFit/>
          </a:bodyPr>
          <a:lstStyle/>
          <a:p>
            <a:r>
              <a:rPr lang="es-ES" dirty="0"/>
              <a:t>Salmuera</a:t>
            </a:r>
          </a:p>
          <a:p>
            <a:r>
              <a:rPr lang="es-ES" dirty="0" err="1"/>
              <a:t>MCr</a:t>
            </a:r>
            <a:endParaRPr lang="es-ES" dirty="0"/>
          </a:p>
        </p:txBody>
      </p:sp>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91B7E3CB-737D-AF5B-6172-DA65FA1481FC}"/>
                  </a:ext>
                </a:extLst>
              </p:cNvPr>
              <p:cNvSpPr txBox="1"/>
              <p:nvPr/>
            </p:nvSpPr>
            <p:spPr>
              <a:xfrm>
                <a:off x="602441" y="2299955"/>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7</m:t>
                          </m:r>
                        </m:sub>
                      </m:sSub>
                    </m:oMath>
                  </m:oMathPara>
                </a14:m>
                <a:endParaRPr lang="es-ES" dirty="0"/>
              </a:p>
            </p:txBody>
          </p:sp>
        </mc:Choice>
        <mc:Fallback xmlns="">
          <p:sp>
            <p:nvSpPr>
              <p:cNvPr id="9" name="CuadroTexto 8">
                <a:extLst>
                  <a:ext uri="{FF2B5EF4-FFF2-40B4-BE49-F238E27FC236}">
                    <a16:creationId xmlns:a16="http://schemas.microsoft.com/office/drawing/2014/main" id="{91B7E3CB-737D-AF5B-6172-DA65FA1481FC}"/>
                  </a:ext>
                </a:extLst>
              </p:cNvPr>
              <p:cNvSpPr txBox="1">
                <a:spLocks noRot="1" noChangeAspect="1" noMove="1" noResize="1" noEditPoints="1" noAdjustHandles="1" noChangeArrowheads="1" noChangeShapeType="1" noTextEdit="1"/>
              </p:cNvSpPr>
              <p:nvPr/>
            </p:nvSpPr>
            <p:spPr>
              <a:xfrm>
                <a:off x="602441" y="2299955"/>
                <a:ext cx="248978" cy="246221"/>
              </a:xfrm>
              <a:prstGeom prst="rect">
                <a:avLst/>
              </a:prstGeom>
              <a:blipFill>
                <a:blip r:embed="rId2"/>
                <a:stretch>
                  <a:fillRect l="-19512" r="-2439" b="-1463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5E778EB8-13C6-54A3-D5A4-E37BD289BF9A}"/>
                  </a:ext>
                </a:extLst>
              </p:cNvPr>
              <p:cNvSpPr txBox="1"/>
              <p:nvPr/>
            </p:nvSpPr>
            <p:spPr>
              <a:xfrm>
                <a:off x="1509032" y="3143550"/>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8</m:t>
                          </m:r>
                        </m:sub>
                      </m:sSub>
                    </m:oMath>
                  </m:oMathPara>
                </a14:m>
                <a:endParaRPr lang="es-ES" dirty="0"/>
              </a:p>
            </p:txBody>
          </p:sp>
        </mc:Choice>
        <mc:Fallback xmlns="">
          <p:sp>
            <p:nvSpPr>
              <p:cNvPr id="10" name="CuadroTexto 9">
                <a:extLst>
                  <a:ext uri="{FF2B5EF4-FFF2-40B4-BE49-F238E27FC236}">
                    <a16:creationId xmlns:a16="http://schemas.microsoft.com/office/drawing/2014/main" id="{5E778EB8-13C6-54A3-D5A4-E37BD289BF9A}"/>
                  </a:ext>
                </a:extLst>
              </p:cNvPr>
              <p:cNvSpPr txBox="1">
                <a:spLocks noRot="1" noChangeAspect="1" noMove="1" noResize="1" noEditPoints="1" noAdjustHandles="1" noChangeArrowheads="1" noChangeShapeType="1" noTextEdit="1"/>
              </p:cNvSpPr>
              <p:nvPr/>
            </p:nvSpPr>
            <p:spPr>
              <a:xfrm>
                <a:off x="1509032" y="3143550"/>
                <a:ext cx="248978" cy="246221"/>
              </a:xfrm>
              <a:prstGeom prst="rect">
                <a:avLst/>
              </a:prstGeom>
              <a:blipFill>
                <a:blip r:embed="rId3"/>
                <a:stretch>
                  <a:fillRect l="-20000" r="-5000"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03B21FDB-B9F7-2C6C-F95D-763FB7A9C84C}"/>
                  </a:ext>
                </a:extLst>
              </p:cNvPr>
              <p:cNvSpPr txBox="1"/>
              <p:nvPr/>
            </p:nvSpPr>
            <p:spPr>
              <a:xfrm>
                <a:off x="2729862" y="2276872"/>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9</m:t>
                          </m:r>
                        </m:sub>
                      </m:sSub>
                    </m:oMath>
                  </m:oMathPara>
                </a14:m>
                <a:endParaRPr lang="es-ES" dirty="0"/>
              </a:p>
            </p:txBody>
          </p:sp>
        </mc:Choice>
        <mc:Fallback xmlns="">
          <p:sp>
            <p:nvSpPr>
              <p:cNvPr id="11" name="CuadroTexto 10">
                <a:extLst>
                  <a:ext uri="{FF2B5EF4-FFF2-40B4-BE49-F238E27FC236}">
                    <a16:creationId xmlns:a16="http://schemas.microsoft.com/office/drawing/2014/main" id="{03B21FDB-B9F7-2C6C-F95D-763FB7A9C84C}"/>
                  </a:ext>
                </a:extLst>
              </p:cNvPr>
              <p:cNvSpPr txBox="1">
                <a:spLocks noRot="1" noChangeAspect="1" noMove="1" noResize="1" noEditPoints="1" noAdjustHandles="1" noChangeArrowheads="1" noChangeShapeType="1" noTextEdit="1"/>
              </p:cNvSpPr>
              <p:nvPr/>
            </p:nvSpPr>
            <p:spPr>
              <a:xfrm>
                <a:off x="2729862" y="2276872"/>
                <a:ext cx="248978" cy="246221"/>
              </a:xfrm>
              <a:prstGeom prst="rect">
                <a:avLst/>
              </a:prstGeom>
              <a:blipFill>
                <a:blip r:embed="rId4"/>
                <a:stretch>
                  <a:fillRect l="-17073" r="-2439" b="-17500"/>
                </a:stretch>
              </a:blipFill>
            </p:spPr>
            <p:txBody>
              <a:bodyPr/>
              <a:lstStyle/>
              <a:p>
                <a:r>
                  <a:rPr lang="es-ES">
                    <a:noFill/>
                  </a:rPr>
                  <a:t> </a:t>
                </a:r>
              </a:p>
            </p:txBody>
          </p:sp>
        </mc:Fallback>
      </mc:AlternateContent>
      <p:sp>
        <p:nvSpPr>
          <p:cNvPr id="12" name="Rectangle 2">
            <a:extLst>
              <a:ext uri="{FF2B5EF4-FFF2-40B4-BE49-F238E27FC236}">
                <a16:creationId xmlns:a16="http://schemas.microsoft.com/office/drawing/2014/main" id="{6308D4CE-DD21-7E75-A5AA-8007500901AF}"/>
              </a:ext>
            </a:extLst>
          </p:cNvPr>
          <p:cNvSpPr>
            <a:spLocks noChangeArrowheads="1"/>
          </p:cNvSpPr>
          <p:nvPr/>
        </p:nvSpPr>
        <p:spPr bwMode="auto">
          <a:xfrm>
            <a:off x="2627784" y="116632"/>
            <a:ext cx="5432973"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Ejercicio</a:t>
            </a:r>
          </a:p>
          <a:p>
            <a:pPr algn="ctr" eaLnBrk="1" hangingPunct="1"/>
            <a:r>
              <a:rPr lang="es-CL" sz="2800" dirty="0">
                <a:solidFill>
                  <a:srgbClr val="0000FF"/>
                </a:solidFill>
                <a:latin typeface="Arial" charset="0"/>
              </a:rPr>
              <a:t> Nanofiltración – Cristalización por membranas</a:t>
            </a:r>
            <a:endParaRPr lang="es-MX" sz="2500" b="1" u="sng" dirty="0">
              <a:latin typeface="Arial" charset="0"/>
            </a:endParaRPr>
          </a:p>
        </p:txBody>
      </p:sp>
      <p:sp>
        <p:nvSpPr>
          <p:cNvPr id="13" name="CuadroTexto 12">
            <a:extLst>
              <a:ext uri="{FF2B5EF4-FFF2-40B4-BE49-F238E27FC236}">
                <a16:creationId xmlns:a16="http://schemas.microsoft.com/office/drawing/2014/main" id="{7503DCA4-E3C3-590D-66F4-2E91F02760F8}"/>
              </a:ext>
            </a:extLst>
          </p:cNvPr>
          <p:cNvSpPr txBox="1"/>
          <p:nvPr/>
        </p:nvSpPr>
        <p:spPr>
          <a:xfrm>
            <a:off x="79692" y="1074222"/>
            <a:ext cx="4681330" cy="338554"/>
          </a:xfrm>
          <a:prstGeom prst="rect">
            <a:avLst/>
          </a:prstGeom>
          <a:noFill/>
        </p:spPr>
        <p:txBody>
          <a:bodyPr wrap="square">
            <a:spAutoFit/>
          </a:bodyPr>
          <a:lstStyle/>
          <a:p>
            <a:pPr marL="285750" indent="-285750">
              <a:buFont typeface="Arial" panose="020B0604020202020204" pitchFamily="34" charset="0"/>
              <a:buChar char="•"/>
            </a:pPr>
            <a:r>
              <a:rPr lang="es-ES" sz="1600" dirty="0">
                <a:solidFill>
                  <a:srgbClr val="0000FF"/>
                </a:solidFill>
              </a:rPr>
              <a:t>Resolución Filtro</a:t>
            </a:r>
          </a:p>
        </p:txBody>
      </p:sp>
      <p:sp>
        <p:nvSpPr>
          <p:cNvPr id="14" name="CuadroTexto 13">
            <a:extLst>
              <a:ext uri="{FF2B5EF4-FFF2-40B4-BE49-F238E27FC236}">
                <a16:creationId xmlns:a16="http://schemas.microsoft.com/office/drawing/2014/main" id="{2266CB61-54C0-1220-8B24-D5D5792F0D97}"/>
              </a:ext>
            </a:extLst>
          </p:cNvPr>
          <p:cNvSpPr txBox="1"/>
          <p:nvPr/>
        </p:nvSpPr>
        <p:spPr>
          <a:xfrm>
            <a:off x="3529737" y="1269340"/>
            <a:ext cx="4374985" cy="73866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buFont typeface="Arial" panose="020B0604020202020204" pitchFamily="34" charset="0"/>
              <a:buChar char="•"/>
            </a:pPr>
            <a:r>
              <a:rPr lang="es-ES" sz="1400" dirty="0"/>
              <a:t>Se debe acoplar un proceso de filtrado de cristales (filtro prensa) que retira los cristales con un cake de 20% de humedad.</a:t>
            </a:r>
          </a:p>
        </p:txBody>
      </p:sp>
      <p:sp>
        <p:nvSpPr>
          <p:cNvPr id="15" name="CuadroTexto 14">
            <a:extLst>
              <a:ext uri="{FF2B5EF4-FFF2-40B4-BE49-F238E27FC236}">
                <a16:creationId xmlns:a16="http://schemas.microsoft.com/office/drawing/2014/main" id="{64E229D2-A85B-85C7-AE82-59EA60853B8B}"/>
              </a:ext>
            </a:extLst>
          </p:cNvPr>
          <p:cNvSpPr txBox="1"/>
          <p:nvPr/>
        </p:nvSpPr>
        <p:spPr>
          <a:xfrm>
            <a:off x="8151873" y="1147044"/>
            <a:ext cx="979755" cy="2062103"/>
          </a:xfrm>
          <a:prstGeom prst="rect">
            <a:avLst/>
          </a:prstGeom>
          <a:noFill/>
          <a:ln>
            <a:solidFill>
              <a:schemeClr val="accent1"/>
            </a:solidFill>
          </a:ln>
        </p:spPr>
        <p:txBody>
          <a:bodyPr wrap="none" rtlCol="0">
            <a:spAutoFit/>
          </a:bodyPr>
          <a:lstStyle/>
          <a:p>
            <a:r>
              <a:rPr lang="es-ES" b="1" i="1" dirty="0"/>
              <a:t>j</a:t>
            </a:r>
            <a:r>
              <a:rPr lang="es-ES" b="1" dirty="0"/>
              <a:t> -índices</a:t>
            </a:r>
          </a:p>
          <a:p>
            <a:r>
              <a:rPr lang="es-ES" dirty="0"/>
              <a:t>1: </a:t>
            </a:r>
            <a:r>
              <a:rPr lang="es-ES" dirty="0" err="1"/>
              <a:t>Na</a:t>
            </a:r>
            <a:r>
              <a:rPr lang="es-ES" dirty="0"/>
              <a:t>+</a:t>
            </a:r>
          </a:p>
          <a:p>
            <a:r>
              <a:rPr lang="es-ES" dirty="0"/>
              <a:t>2: K+</a:t>
            </a:r>
          </a:p>
          <a:p>
            <a:r>
              <a:rPr lang="es-ES" dirty="0"/>
              <a:t>3: Li+</a:t>
            </a:r>
          </a:p>
          <a:p>
            <a:r>
              <a:rPr lang="es-ES" dirty="0"/>
              <a:t>4: Cl-</a:t>
            </a:r>
          </a:p>
          <a:p>
            <a:r>
              <a:rPr lang="es-ES" dirty="0"/>
              <a:t>5: Ca+2</a:t>
            </a:r>
          </a:p>
          <a:p>
            <a:r>
              <a:rPr lang="es-ES" dirty="0"/>
              <a:t>6: Mg+2</a:t>
            </a:r>
          </a:p>
          <a:p>
            <a:r>
              <a:rPr lang="es-ES" dirty="0"/>
              <a:t>7: SO4-2</a:t>
            </a:r>
          </a:p>
        </p:txBody>
      </p:sp>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0552E81E-8F18-74B9-DAF1-F381D5B9F8F3}"/>
                  </a:ext>
                </a:extLst>
              </p:cNvPr>
              <p:cNvSpPr txBox="1"/>
              <p:nvPr/>
            </p:nvSpPr>
            <p:spPr>
              <a:xfrm>
                <a:off x="545384" y="2753383"/>
                <a:ext cx="438133" cy="2652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𝑝𝑝</m:t>
                          </m:r>
                          <m:r>
                            <a:rPr lang="es-ES" b="0" i="1" smtClean="0">
                              <a:latin typeface="Cambria Math" panose="02040503050406030204" pitchFamily="18" charset="0"/>
                            </a:rPr>
                            <m:t>7</m:t>
                          </m:r>
                        </m:sub>
                      </m:sSub>
                    </m:oMath>
                  </m:oMathPara>
                </a14:m>
                <a:endParaRPr lang="es-ES" dirty="0"/>
              </a:p>
            </p:txBody>
          </p:sp>
        </mc:Choice>
        <mc:Fallback xmlns="">
          <p:sp>
            <p:nvSpPr>
              <p:cNvPr id="17" name="CuadroTexto 16">
                <a:extLst>
                  <a:ext uri="{FF2B5EF4-FFF2-40B4-BE49-F238E27FC236}">
                    <a16:creationId xmlns:a16="http://schemas.microsoft.com/office/drawing/2014/main" id="{0552E81E-8F18-74B9-DAF1-F381D5B9F8F3}"/>
                  </a:ext>
                </a:extLst>
              </p:cNvPr>
              <p:cNvSpPr txBox="1">
                <a:spLocks noRot="1" noChangeAspect="1" noMove="1" noResize="1" noEditPoints="1" noAdjustHandles="1" noChangeArrowheads="1" noChangeShapeType="1" noTextEdit="1"/>
              </p:cNvSpPr>
              <p:nvPr/>
            </p:nvSpPr>
            <p:spPr>
              <a:xfrm>
                <a:off x="545384" y="2753383"/>
                <a:ext cx="438133" cy="265201"/>
              </a:xfrm>
              <a:prstGeom prst="rect">
                <a:avLst/>
              </a:prstGeom>
              <a:blipFill>
                <a:blip r:embed="rId5"/>
                <a:stretch>
                  <a:fillRect l="-9722" r="-1389" b="-2325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CuadroTexto 17">
                <a:extLst>
                  <a:ext uri="{FF2B5EF4-FFF2-40B4-BE49-F238E27FC236}">
                    <a16:creationId xmlns:a16="http://schemas.microsoft.com/office/drawing/2014/main" id="{7BC77ECB-C3CE-EC19-5D40-F56C467CF973}"/>
                  </a:ext>
                </a:extLst>
              </p:cNvPr>
              <p:cNvSpPr txBox="1"/>
              <p:nvPr/>
            </p:nvSpPr>
            <p:spPr>
              <a:xfrm>
                <a:off x="1910752" y="3137547"/>
                <a:ext cx="438133" cy="2652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𝑝𝑝</m:t>
                          </m:r>
                          <m:r>
                            <a:rPr lang="es-ES" b="0" i="1" smtClean="0">
                              <a:latin typeface="Cambria Math" panose="02040503050406030204" pitchFamily="18" charset="0"/>
                            </a:rPr>
                            <m:t>8</m:t>
                          </m:r>
                        </m:sub>
                      </m:sSub>
                    </m:oMath>
                  </m:oMathPara>
                </a14:m>
                <a:endParaRPr lang="es-ES" dirty="0"/>
              </a:p>
            </p:txBody>
          </p:sp>
        </mc:Choice>
        <mc:Fallback xmlns="">
          <p:sp>
            <p:nvSpPr>
              <p:cNvPr id="18" name="CuadroTexto 17">
                <a:extLst>
                  <a:ext uri="{FF2B5EF4-FFF2-40B4-BE49-F238E27FC236}">
                    <a16:creationId xmlns:a16="http://schemas.microsoft.com/office/drawing/2014/main" id="{7BC77ECB-C3CE-EC19-5D40-F56C467CF973}"/>
                  </a:ext>
                </a:extLst>
              </p:cNvPr>
              <p:cNvSpPr txBox="1">
                <a:spLocks noRot="1" noChangeAspect="1" noMove="1" noResize="1" noEditPoints="1" noAdjustHandles="1" noChangeArrowheads="1" noChangeShapeType="1" noTextEdit="1"/>
              </p:cNvSpPr>
              <p:nvPr/>
            </p:nvSpPr>
            <p:spPr>
              <a:xfrm>
                <a:off x="1910752" y="3137547"/>
                <a:ext cx="438133" cy="265201"/>
              </a:xfrm>
              <a:prstGeom prst="rect">
                <a:avLst/>
              </a:prstGeom>
              <a:blipFill>
                <a:blip r:embed="rId6"/>
                <a:stretch>
                  <a:fillRect l="-9722" r="-5556" b="-2558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75476FC4-CAF8-A240-1D0B-3D6B7C1B3C75}"/>
                  </a:ext>
                </a:extLst>
              </p:cNvPr>
              <p:cNvSpPr txBox="1"/>
              <p:nvPr/>
            </p:nvSpPr>
            <p:spPr>
              <a:xfrm>
                <a:off x="3696129" y="2117751"/>
                <a:ext cx="4374985" cy="1704184"/>
              </a:xfrm>
              <a:prstGeom prst="rect">
                <a:avLst/>
              </a:prstGeom>
              <a:solidFill>
                <a:schemeClr val="bg1"/>
              </a:solidFill>
              <a:ln>
                <a:solidFill>
                  <a:schemeClr val="accent1"/>
                </a:solidFill>
              </a:ln>
            </p:spPr>
            <p:txBody>
              <a:bodyPr wrap="square" lIns="0" tIns="0" rIns="0" bIns="0" rtlCol="0">
                <a:spAutoFit/>
              </a:bodyPr>
              <a:lstStyle/>
              <a:p>
                <a:r>
                  <a:rPr lang="es-ES" sz="1200" dirty="0">
                    <a:latin typeface="+mn-lt"/>
                  </a:rPr>
                  <a:t>Los precipitados son removidos por el filtro prensa entonces:</a:t>
                </a: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𝐹</m:t>
                          </m:r>
                        </m:e>
                        <m:sub>
                          <m:r>
                            <a:rPr lang="es-ES" sz="1200" i="1">
                              <a:latin typeface="Cambria Math" panose="02040503050406030204" pitchFamily="18" charset="0"/>
                            </a:rPr>
                            <m:t>𝑝𝑝</m:t>
                          </m:r>
                          <m:r>
                            <a:rPr lang="es-ES" sz="1200" i="1">
                              <a:latin typeface="Cambria Math" panose="02040503050406030204" pitchFamily="18" charset="0"/>
                            </a:rPr>
                            <m:t>8</m:t>
                          </m:r>
                        </m:sub>
                      </m:sSub>
                      <m:r>
                        <a:rPr lang="es-ES" sz="1200" b="0" i="1" smtClean="0">
                          <a:latin typeface="Cambria Math" panose="02040503050406030204" pitchFamily="18" charset="0"/>
                        </a:rPr>
                        <m:t>=</m:t>
                      </m:r>
                      <m:sSub>
                        <m:sSubPr>
                          <m:ctrlPr>
                            <a:rPr lang="es-ES" sz="1200" i="1" smtClean="0">
                              <a:latin typeface="Cambria Math" panose="02040503050406030204" pitchFamily="18" charset="0"/>
                            </a:rPr>
                          </m:ctrlPr>
                        </m:sSubPr>
                        <m:e>
                          <m:r>
                            <a:rPr lang="es-ES" sz="1200" i="1">
                              <a:latin typeface="Cambria Math" panose="02040503050406030204" pitchFamily="18" charset="0"/>
                            </a:rPr>
                            <m:t>𝐹</m:t>
                          </m:r>
                        </m:e>
                        <m:sub>
                          <m:r>
                            <a:rPr lang="es-ES" sz="1200" b="0" i="1" smtClean="0">
                              <a:latin typeface="Cambria Math" panose="02040503050406030204" pitchFamily="18" charset="0"/>
                            </a:rPr>
                            <m:t>𝑝𝑝</m:t>
                          </m:r>
                          <m:r>
                            <a:rPr lang="es-ES" sz="1200" b="0" i="1" smtClean="0">
                              <a:latin typeface="Cambria Math" panose="02040503050406030204" pitchFamily="18" charset="0"/>
                            </a:rPr>
                            <m:t>7</m:t>
                          </m:r>
                        </m:sub>
                      </m:sSub>
                      <m:r>
                        <a:rPr lang="es-ES" sz="1200" b="0" i="1" smtClean="0">
                          <a:latin typeface="Cambria Math" panose="02040503050406030204" pitchFamily="18" charset="0"/>
                        </a:rPr>
                        <m:t>=</m:t>
                      </m:r>
                      <m:r>
                        <a:rPr lang="es-ES" sz="1200" i="1">
                          <a:latin typeface="Cambria Math" panose="02040503050406030204" pitchFamily="18" charset="0"/>
                        </a:rPr>
                        <m:t>35,148</m:t>
                      </m:r>
                    </m:oMath>
                  </m:oMathPara>
                </a14:m>
                <a:endParaRPr lang="es-ES" sz="1200" dirty="0"/>
              </a:p>
              <a:p>
                <a:endParaRPr lang="es-ES" sz="1200" dirty="0"/>
              </a:p>
              <a:p>
                <a:r>
                  <a:rPr lang="es-ES" sz="1200" dirty="0"/>
                  <a:t>Luego como se asume un 20% humedad (salmuera) entonces</a:t>
                </a:r>
              </a:p>
              <a:p>
                <a:endParaRPr lang="es-ES" sz="1200" dirty="0"/>
              </a:p>
              <a:p>
                <a:pPr/>
                <a14:m>
                  <m:oMathPara xmlns:m="http://schemas.openxmlformats.org/officeDocument/2006/math">
                    <m:oMathParaPr>
                      <m:jc m:val="centerGroup"/>
                    </m:oMathParaPr>
                    <m:oMath xmlns:m="http://schemas.openxmlformats.org/officeDocument/2006/math">
                      <m:r>
                        <a:rPr lang="es-ES" sz="1200" b="0" i="1" smtClean="0">
                          <a:latin typeface="Cambria Math" panose="02040503050406030204" pitchFamily="18" charset="0"/>
                        </a:rPr>
                        <m:t>%</m:t>
                      </m:r>
                      <m:r>
                        <a:rPr lang="es-ES" sz="1200" b="0" i="1" smtClean="0">
                          <a:latin typeface="Cambria Math" panose="02040503050406030204" pitchFamily="18" charset="0"/>
                        </a:rPr>
                        <m:t>𝐻𝑢𝑚𝑒𝑑𝑎𝑑</m:t>
                      </m:r>
                      <m:r>
                        <a:rPr lang="es-ES" sz="1200" b="0" i="1" smtClean="0">
                          <a:latin typeface="Cambria Math" panose="02040503050406030204" pitchFamily="18" charset="0"/>
                        </a:rPr>
                        <m:t>=</m:t>
                      </m:r>
                      <m:f>
                        <m:fPr>
                          <m:ctrlPr>
                            <a:rPr lang="es-ES" sz="1200" b="0" i="1" smtClean="0">
                              <a:latin typeface="Cambria Math" panose="02040503050406030204" pitchFamily="18" charset="0"/>
                            </a:rPr>
                          </m:ctrlPr>
                        </m:fPr>
                        <m:num>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8</m:t>
                              </m:r>
                            </m:sub>
                          </m:sSub>
                        </m:num>
                        <m:den>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8</m:t>
                              </m:r>
                            </m:sub>
                          </m:sSub>
                          <m:r>
                            <a:rPr lang="es-ES" sz="1200" b="0" i="1" smtClean="0">
                              <a:latin typeface="Cambria Math" panose="02040503050406030204" pitchFamily="18" charset="0"/>
                            </a:rPr>
                            <m:t>+</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𝐹</m:t>
                              </m:r>
                            </m:e>
                            <m:sub>
                              <m:r>
                                <a:rPr lang="es-ES" sz="1200" b="0" i="1" smtClean="0">
                                  <a:latin typeface="Cambria Math" panose="02040503050406030204" pitchFamily="18" charset="0"/>
                                </a:rPr>
                                <m:t>𝑝𝑝</m:t>
                              </m:r>
                              <m:r>
                                <a:rPr lang="es-ES" sz="1200" b="0" i="1" smtClean="0">
                                  <a:latin typeface="Cambria Math" panose="02040503050406030204" pitchFamily="18" charset="0"/>
                                </a:rPr>
                                <m:t>8</m:t>
                              </m:r>
                            </m:sub>
                          </m:sSub>
                        </m:den>
                      </m:f>
                      <m:r>
                        <a:rPr lang="es-ES" sz="1200" b="0" i="1" smtClean="0">
                          <a:latin typeface="Cambria Math" panose="02040503050406030204" pitchFamily="18" charset="0"/>
                        </a:rPr>
                        <m:t>·100  →</m:t>
                      </m:r>
                    </m:oMath>
                  </m:oMathPara>
                </a14:m>
                <a:endParaRPr lang="es-ES" sz="1200" b="0" i="1" dirty="0">
                  <a:latin typeface="Cambria Math" panose="02040503050406030204" pitchFamily="18" charset="0"/>
                </a:endParaRPr>
              </a:p>
              <a:p>
                <a:br>
                  <a:rPr lang="es-ES" sz="1200" b="0" i="1" dirty="0">
                    <a:latin typeface="Cambria Math" panose="02040503050406030204" pitchFamily="18" charset="0"/>
                  </a:rPr>
                </a:br>
                <a:endParaRPr lang="es-ES" sz="1200" dirty="0"/>
              </a:p>
            </p:txBody>
          </p:sp>
        </mc:Choice>
        <mc:Fallback xmlns="">
          <p:sp>
            <p:nvSpPr>
              <p:cNvPr id="19" name="CuadroTexto 18">
                <a:extLst>
                  <a:ext uri="{FF2B5EF4-FFF2-40B4-BE49-F238E27FC236}">
                    <a16:creationId xmlns:a16="http://schemas.microsoft.com/office/drawing/2014/main" id="{75476FC4-CAF8-A240-1D0B-3D6B7C1B3C75}"/>
                  </a:ext>
                </a:extLst>
              </p:cNvPr>
              <p:cNvSpPr txBox="1">
                <a:spLocks noRot="1" noChangeAspect="1" noMove="1" noResize="1" noEditPoints="1" noAdjustHandles="1" noChangeArrowheads="1" noChangeShapeType="1" noTextEdit="1"/>
              </p:cNvSpPr>
              <p:nvPr/>
            </p:nvSpPr>
            <p:spPr>
              <a:xfrm>
                <a:off x="3696129" y="2117751"/>
                <a:ext cx="4374985" cy="1704184"/>
              </a:xfrm>
              <a:prstGeom prst="rect">
                <a:avLst/>
              </a:prstGeom>
              <a:blipFill>
                <a:blip r:embed="rId7"/>
                <a:stretch>
                  <a:fillRect l="-1944" t="-2482"/>
                </a:stretch>
              </a:blipFill>
              <a:ln>
                <a:solidFill>
                  <a:schemeClr val="accent1"/>
                </a:solidFill>
              </a:ln>
            </p:spPr>
            <p:txBody>
              <a:bodyPr/>
              <a:lstStyle/>
              <a:p>
                <a:r>
                  <a:rPr lang="es-CL">
                    <a:noFill/>
                  </a:rPr>
                  <a:t> </a:t>
                </a:r>
              </a:p>
            </p:txBody>
          </p:sp>
        </mc:Fallback>
      </mc:AlternateContent>
      <mc:AlternateContent xmlns:mc="http://schemas.openxmlformats.org/markup-compatibility/2006" xmlns:a14="http://schemas.microsoft.com/office/drawing/2010/main">
        <mc:Choice Requires="a14">
          <p:sp>
            <p:nvSpPr>
              <p:cNvPr id="20" name="CuadroTexto 19">
                <a:extLst>
                  <a:ext uri="{FF2B5EF4-FFF2-40B4-BE49-F238E27FC236}">
                    <a16:creationId xmlns:a16="http://schemas.microsoft.com/office/drawing/2014/main" id="{0B43E000-6468-0712-3C37-1B56A1EDC788}"/>
                  </a:ext>
                </a:extLst>
              </p:cNvPr>
              <p:cNvSpPr txBox="1"/>
              <p:nvPr/>
            </p:nvSpPr>
            <p:spPr>
              <a:xfrm>
                <a:off x="105391" y="3993943"/>
                <a:ext cx="2378369" cy="2677336"/>
              </a:xfrm>
              <a:prstGeom prst="rect">
                <a:avLst/>
              </a:prstGeom>
              <a:noFill/>
              <a:ln>
                <a:solidFill>
                  <a:schemeClr val="accent1"/>
                </a:solidFill>
              </a:ln>
            </p:spPr>
            <p:txBody>
              <a:bodyPr wrap="square">
                <a:spAutoFit/>
              </a:bodyPr>
              <a:lstStyle/>
              <a:p>
                <a:pPr/>
                <a14:m>
                  <m:oMathPara xmlns:m="http://schemas.openxmlformats.org/officeDocument/2006/math">
                    <m:oMathParaPr>
                      <m:jc m:val="centerGroup"/>
                    </m:oMathParaPr>
                    <m:oMath xmlns:m="http://schemas.openxmlformats.org/officeDocument/2006/math">
                      <m:d>
                        <m:dPr>
                          <m:ctrlPr>
                            <a:rPr lang="es-ES" sz="1400" b="0" i="1" smtClean="0">
                              <a:latin typeface="Cambria Math" panose="02040503050406030204" pitchFamily="18" charset="0"/>
                            </a:rPr>
                          </m:ctrlPr>
                        </m:dPr>
                        <m:e>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8</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𝑝𝑝</m:t>
                              </m:r>
                              <m:r>
                                <a:rPr lang="es-ES" sz="1400" b="0" i="1" smtClean="0">
                                  <a:latin typeface="Cambria Math" panose="02040503050406030204" pitchFamily="18" charset="0"/>
                                </a:rPr>
                                <m:t>8</m:t>
                              </m:r>
                            </m:sub>
                          </m:sSub>
                        </m:e>
                      </m:d>
                      <m:f>
                        <m:fPr>
                          <m:ctrlPr>
                            <a:rPr lang="es-ES" sz="1400" b="0" i="1" smtClean="0">
                              <a:latin typeface="Cambria Math" panose="02040503050406030204" pitchFamily="18" charset="0"/>
                            </a:rPr>
                          </m:ctrlPr>
                        </m:fPr>
                        <m:num>
                          <m:r>
                            <a:rPr lang="es-ES" sz="1400" i="1">
                              <a:latin typeface="Cambria Math" panose="02040503050406030204" pitchFamily="18" charset="0"/>
                            </a:rPr>
                            <m:t>%</m:t>
                          </m:r>
                          <m:r>
                            <a:rPr lang="es-ES" sz="1400" b="0" i="1" smtClean="0">
                              <a:latin typeface="Cambria Math" panose="02040503050406030204" pitchFamily="18" charset="0"/>
                            </a:rPr>
                            <m:t>𝐻</m:t>
                          </m:r>
                        </m:num>
                        <m:den>
                          <m:r>
                            <a:rPr lang="es-ES" sz="1400" b="0" i="1" smtClean="0">
                              <a:latin typeface="Cambria Math" panose="02040503050406030204" pitchFamily="18" charset="0"/>
                            </a:rPr>
                            <m:t>100</m:t>
                          </m:r>
                        </m:den>
                      </m:f>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8</m:t>
                          </m:r>
                        </m:sub>
                      </m:sSub>
                    </m:oMath>
                  </m:oMathPara>
                </a14:m>
                <a:endParaRPr lang="es-ES" sz="1400" dirty="0"/>
              </a:p>
              <a:p>
                <a:endParaRPr lang="es-ES" sz="1400" dirty="0"/>
              </a:p>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8</m:t>
                          </m:r>
                        </m:sub>
                      </m:sSub>
                      <m:f>
                        <m:fPr>
                          <m:ctrlPr>
                            <a:rPr lang="es-ES" sz="1400" i="1">
                              <a:latin typeface="Cambria Math" panose="02040503050406030204" pitchFamily="18" charset="0"/>
                            </a:rPr>
                          </m:ctrlPr>
                        </m:fPr>
                        <m:num>
                          <m:r>
                            <a:rPr lang="es-ES" sz="1400" i="1">
                              <a:latin typeface="Cambria Math" panose="02040503050406030204" pitchFamily="18" charset="0"/>
                            </a:rPr>
                            <m:t>%</m:t>
                          </m:r>
                          <m:r>
                            <a:rPr lang="es-ES" sz="1400" i="1">
                              <a:latin typeface="Cambria Math" panose="02040503050406030204" pitchFamily="18" charset="0"/>
                            </a:rPr>
                            <m:t>𝐻</m:t>
                          </m:r>
                        </m:num>
                        <m:den>
                          <m:r>
                            <a:rPr lang="es-ES" sz="1400" i="1">
                              <a:latin typeface="Cambria Math" panose="02040503050406030204" pitchFamily="18" charset="0"/>
                            </a:rPr>
                            <m:t>100</m:t>
                          </m:r>
                        </m:den>
                      </m:f>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𝑝𝑝</m:t>
                          </m:r>
                          <m:r>
                            <a:rPr lang="es-ES" sz="1400" i="1">
                              <a:latin typeface="Cambria Math" panose="02040503050406030204" pitchFamily="18" charset="0"/>
                            </a:rPr>
                            <m:t>8</m:t>
                          </m:r>
                        </m:sub>
                      </m:sSub>
                      <m:f>
                        <m:fPr>
                          <m:ctrlPr>
                            <a:rPr lang="es-ES" sz="1400" i="1">
                              <a:latin typeface="Cambria Math" panose="02040503050406030204" pitchFamily="18" charset="0"/>
                            </a:rPr>
                          </m:ctrlPr>
                        </m:fPr>
                        <m:num>
                          <m:r>
                            <a:rPr lang="es-ES" sz="1400" i="1">
                              <a:latin typeface="Cambria Math" panose="02040503050406030204" pitchFamily="18" charset="0"/>
                            </a:rPr>
                            <m:t>%</m:t>
                          </m:r>
                          <m:r>
                            <a:rPr lang="es-ES" sz="1400" i="1">
                              <a:latin typeface="Cambria Math" panose="02040503050406030204" pitchFamily="18" charset="0"/>
                            </a:rPr>
                            <m:t>𝐻</m:t>
                          </m:r>
                        </m:num>
                        <m:den>
                          <m:r>
                            <a:rPr lang="es-ES" sz="1400" i="1">
                              <a:latin typeface="Cambria Math" panose="02040503050406030204" pitchFamily="18" charset="0"/>
                            </a:rPr>
                            <m:t>100</m:t>
                          </m:r>
                        </m:den>
                      </m:f>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8</m:t>
                          </m:r>
                        </m:sub>
                      </m:sSub>
                    </m:oMath>
                  </m:oMathPara>
                </a14:m>
                <a:endParaRPr lang="es-ES" sz="1400" dirty="0"/>
              </a:p>
              <a:p>
                <a:endParaRPr lang="es-ES" sz="1400" dirty="0"/>
              </a:p>
              <a:p>
                <a:pPr/>
                <a14:m>
                  <m:oMathPara xmlns:m="http://schemas.openxmlformats.org/officeDocument/2006/math">
                    <m:oMathParaPr>
                      <m:jc m:val="centerGroup"/>
                    </m:oMathParaPr>
                    <m:oMath xmlns:m="http://schemas.openxmlformats.org/officeDocument/2006/math">
                      <m:r>
                        <a:rPr lang="es-ES" sz="1400" b="0" i="1" smtClean="0">
                          <a:latin typeface="Cambria Math" panose="02040503050406030204" pitchFamily="18" charset="0"/>
                        </a:rPr>
                        <m:t>−</m:t>
                      </m:r>
                      <m:sSub>
                        <m:sSubPr>
                          <m:ctrlPr>
                            <a:rPr lang="es-ES" sz="1400" i="1" smtClean="0">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8</m:t>
                          </m:r>
                        </m:sub>
                      </m:sSub>
                      <m:f>
                        <m:fPr>
                          <m:ctrlPr>
                            <a:rPr lang="es-ES" sz="1400" i="1">
                              <a:latin typeface="Cambria Math" panose="02040503050406030204" pitchFamily="18" charset="0"/>
                            </a:rPr>
                          </m:ctrlPr>
                        </m:fPr>
                        <m:num>
                          <m:r>
                            <a:rPr lang="es-ES" sz="1400" i="1">
                              <a:latin typeface="Cambria Math" panose="02040503050406030204" pitchFamily="18" charset="0"/>
                            </a:rPr>
                            <m:t>%</m:t>
                          </m:r>
                          <m:r>
                            <a:rPr lang="es-ES" sz="1400" i="1">
                              <a:latin typeface="Cambria Math" panose="02040503050406030204" pitchFamily="18" charset="0"/>
                            </a:rPr>
                            <m:t>𝐻</m:t>
                          </m:r>
                        </m:num>
                        <m:den>
                          <m:r>
                            <a:rPr lang="es-ES" sz="1400" i="1">
                              <a:latin typeface="Cambria Math" panose="02040503050406030204" pitchFamily="18" charset="0"/>
                            </a:rPr>
                            <m:t>100</m:t>
                          </m:r>
                        </m:den>
                      </m:f>
                      <m:r>
                        <a:rPr lang="es-ES" sz="1400" b="0" i="1" smtClean="0">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8</m:t>
                          </m:r>
                        </m:sub>
                      </m:sSub>
                      <m:r>
                        <a:rPr lang="es-ES" sz="1400" b="0" i="1" smtClean="0">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𝑝𝑝</m:t>
                          </m:r>
                          <m:r>
                            <a:rPr lang="es-ES" sz="1400" i="1">
                              <a:latin typeface="Cambria Math" panose="02040503050406030204" pitchFamily="18" charset="0"/>
                            </a:rPr>
                            <m:t>8</m:t>
                          </m:r>
                        </m:sub>
                      </m:sSub>
                      <m:f>
                        <m:fPr>
                          <m:ctrlPr>
                            <a:rPr lang="es-ES" sz="1400" i="1">
                              <a:latin typeface="Cambria Math" panose="02040503050406030204" pitchFamily="18" charset="0"/>
                            </a:rPr>
                          </m:ctrlPr>
                        </m:fPr>
                        <m:num>
                          <m:r>
                            <a:rPr lang="es-ES" sz="1400" i="1">
                              <a:latin typeface="Cambria Math" panose="02040503050406030204" pitchFamily="18" charset="0"/>
                            </a:rPr>
                            <m:t>%</m:t>
                          </m:r>
                          <m:r>
                            <a:rPr lang="es-ES" sz="1400" i="1">
                              <a:latin typeface="Cambria Math" panose="02040503050406030204" pitchFamily="18" charset="0"/>
                            </a:rPr>
                            <m:t>𝐻</m:t>
                          </m:r>
                        </m:num>
                        <m:den>
                          <m:r>
                            <a:rPr lang="es-ES" sz="1400" i="1">
                              <a:latin typeface="Cambria Math" panose="02040503050406030204" pitchFamily="18" charset="0"/>
                            </a:rPr>
                            <m:t>100</m:t>
                          </m:r>
                        </m:den>
                      </m:f>
                    </m:oMath>
                  </m:oMathPara>
                </a14:m>
                <a:endParaRPr lang="es-ES" sz="1400" dirty="0"/>
              </a:p>
              <a:p>
                <a:endParaRPr lang="es-ES" sz="1400" dirty="0"/>
              </a:p>
              <a:p>
                <a:pPr/>
                <a14:m>
                  <m:oMathPara xmlns:m="http://schemas.openxmlformats.org/officeDocument/2006/math">
                    <m:oMathParaPr>
                      <m:jc m:val="centerGroup"/>
                    </m:oMathParaPr>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8</m:t>
                          </m:r>
                        </m:sub>
                      </m:sSub>
                      <m:r>
                        <a:rPr lang="es-ES" sz="1400" i="1" smtClean="0">
                          <a:latin typeface="Cambria Math" panose="02040503050406030204" pitchFamily="18" charset="0"/>
                        </a:rPr>
                        <m:t> </m:t>
                      </m:r>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𝑝𝑝</m:t>
                              </m:r>
                              <m:r>
                                <a:rPr lang="es-ES" sz="1400" i="1">
                                  <a:latin typeface="Cambria Math" panose="02040503050406030204" pitchFamily="18" charset="0"/>
                                </a:rPr>
                                <m:t>8</m:t>
                              </m:r>
                            </m:sub>
                          </m:sSub>
                          <m:f>
                            <m:fPr>
                              <m:ctrlPr>
                                <a:rPr lang="es-ES" sz="1400" i="1">
                                  <a:latin typeface="Cambria Math" panose="02040503050406030204" pitchFamily="18" charset="0"/>
                                </a:rPr>
                              </m:ctrlPr>
                            </m:fPr>
                            <m:num>
                              <m:r>
                                <a:rPr lang="es-ES" sz="1400" i="1">
                                  <a:latin typeface="Cambria Math" panose="02040503050406030204" pitchFamily="18" charset="0"/>
                                </a:rPr>
                                <m:t>%</m:t>
                              </m:r>
                              <m:r>
                                <a:rPr lang="es-ES" sz="1400" i="1">
                                  <a:latin typeface="Cambria Math" panose="02040503050406030204" pitchFamily="18" charset="0"/>
                                </a:rPr>
                                <m:t>𝐻</m:t>
                              </m:r>
                            </m:num>
                            <m:den>
                              <m:r>
                                <a:rPr lang="es-ES" sz="1400" i="1">
                                  <a:latin typeface="Cambria Math" panose="02040503050406030204" pitchFamily="18" charset="0"/>
                                </a:rPr>
                                <m:t>100</m:t>
                              </m:r>
                            </m:den>
                          </m:f>
                        </m:num>
                        <m:den>
                          <m:d>
                            <m:dPr>
                              <m:ctrlPr>
                                <a:rPr lang="es-ES" sz="1400" i="1">
                                  <a:latin typeface="Cambria Math" panose="02040503050406030204" pitchFamily="18" charset="0"/>
                                </a:rPr>
                              </m:ctrlPr>
                            </m:dPr>
                            <m:e>
                              <m:r>
                                <a:rPr lang="es-ES" sz="1400" i="1">
                                  <a:latin typeface="Cambria Math" panose="02040503050406030204" pitchFamily="18" charset="0"/>
                                </a:rPr>
                                <m:t>1−</m:t>
                              </m:r>
                              <m:f>
                                <m:fPr>
                                  <m:ctrlPr>
                                    <a:rPr lang="es-ES" sz="1400" i="1">
                                      <a:latin typeface="Cambria Math" panose="02040503050406030204" pitchFamily="18" charset="0"/>
                                    </a:rPr>
                                  </m:ctrlPr>
                                </m:fPr>
                                <m:num>
                                  <m:r>
                                    <a:rPr lang="es-ES" sz="1400" i="1">
                                      <a:latin typeface="Cambria Math" panose="02040503050406030204" pitchFamily="18" charset="0"/>
                                    </a:rPr>
                                    <m:t>%</m:t>
                                  </m:r>
                                  <m:r>
                                    <a:rPr lang="es-ES" sz="1400" i="1">
                                      <a:latin typeface="Cambria Math" panose="02040503050406030204" pitchFamily="18" charset="0"/>
                                    </a:rPr>
                                    <m:t>𝐻</m:t>
                                  </m:r>
                                </m:num>
                                <m:den>
                                  <m:r>
                                    <a:rPr lang="es-ES" sz="1400" i="1">
                                      <a:latin typeface="Cambria Math" panose="02040503050406030204" pitchFamily="18" charset="0"/>
                                    </a:rPr>
                                    <m:t>100</m:t>
                                  </m:r>
                                </m:den>
                              </m:f>
                            </m:e>
                          </m:d>
                        </m:den>
                      </m:f>
                      <m:r>
                        <a:rPr lang="es-ES" sz="1400" b="0" i="1" smtClean="0">
                          <a:latin typeface="Cambria Math" panose="02040503050406030204" pitchFamily="18" charset="0"/>
                        </a:rPr>
                        <m:t>=8,787</m:t>
                      </m:r>
                    </m:oMath>
                  </m:oMathPara>
                </a14:m>
                <a:endParaRPr lang="es-ES" sz="1400" dirty="0"/>
              </a:p>
            </p:txBody>
          </p:sp>
        </mc:Choice>
        <mc:Fallback xmlns="">
          <p:sp>
            <p:nvSpPr>
              <p:cNvPr id="20" name="CuadroTexto 19">
                <a:extLst>
                  <a:ext uri="{FF2B5EF4-FFF2-40B4-BE49-F238E27FC236}">
                    <a16:creationId xmlns:a16="http://schemas.microsoft.com/office/drawing/2014/main" id="{0B43E000-6468-0712-3C37-1B56A1EDC788}"/>
                  </a:ext>
                </a:extLst>
              </p:cNvPr>
              <p:cNvSpPr txBox="1">
                <a:spLocks noRot="1" noChangeAspect="1" noMove="1" noResize="1" noEditPoints="1" noAdjustHandles="1" noChangeArrowheads="1" noChangeShapeType="1" noTextEdit="1"/>
              </p:cNvSpPr>
              <p:nvPr/>
            </p:nvSpPr>
            <p:spPr>
              <a:xfrm>
                <a:off x="105391" y="3993943"/>
                <a:ext cx="2378369" cy="2677336"/>
              </a:xfrm>
              <a:prstGeom prst="rect">
                <a:avLst/>
              </a:prstGeom>
              <a:blipFill>
                <a:blip r:embed="rId8"/>
                <a:stretch>
                  <a:fillRect/>
                </a:stretch>
              </a:blipFill>
              <a:ln>
                <a:solidFill>
                  <a:schemeClr val="accent1"/>
                </a:solidFill>
              </a:ln>
            </p:spPr>
            <p:txBody>
              <a:bodyPr/>
              <a:lstStyle/>
              <a:p>
                <a:r>
                  <a:rPr lang="es-CL">
                    <a:noFill/>
                  </a:rPr>
                  <a:t> </a:t>
                </a:r>
              </a:p>
            </p:txBody>
          </p:sp>
        </mc:Fallback>
      </mc:AlternateContent>
      <p:cxnSp>
        <p:nvCxnSpPr>
          <p:cNvPr id="22" name="Conector recto de flecha 21">
            <a:extLst>
              <a:ext uri="{FF2B5EF4-FFF2-40B4-BE49-F238E27FC236}">
                <a16:creationId xmlns:a16="http://schemas.microsoft.com/office/drawing/2014/main" id="{48DA6EFB-AF18-692E-1C3C-432CA18B1DD4}"/>
              </a:ext>
            </a:extLst>
          </p:cNvPr>
          <p:cNvCxnSpPr>
            <a:cxnSpLocks/>
          </p:cNvCxnSpPr>
          <p:nvPr/>
        </p:nvCxnSpPr>
        <p:spPr>
          <a:xfrm flipH="1">
            <a:off x="2537743" y="3320988"/>
            <a:ext cx="1158386" cy="6480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a:extLst>
              <a:ext uri="{FF2B5EF4-FFF2-40B4-BE49-F238E27FC236}">
                <a16:creationId xmlns:a16="http://schemas.microsoft.com/office/drawing/2014/main" id="{4743A35D-0845-47EE-3D52-E5838F4CEC2D}"/>
              </a:ext>
            </a:extLst>
          </p:cNvPr>
          <p:cNvCxnSpPr>
            <a:cxnSpLocks/>
          </p:cNvCxnSpPr>
          <p:nvPr/>
        </p:nvCxnSpPr>
        <p:spPr>
          <a:xfrm>
            <a:off x="2485883" y="4653136"/>
            <a:ext cx="21390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CAB7AAD6-8C81-945A-75CB-F8F64BF9C325}"/>
                  </a:ext>
                </a:extLst>
              </p:cNvPr>
              <p:cNvSpPr txBox="1"/>
              <p:nvPr/>
            </p:nvSpPr>
            <p:spPr>
              <a:xfrm>
                <a:off x="2771807" y="3993943"/>
                <a:ext cx="2378369" cy="1849096"/>
              </a:xfrm>
              <a:prstGeom prst="rect">
                <a:avLst/>
              </a:prstGeom>
              <a:noFill/>
              <a:ln>
                <a:solidFill>
                  <a:schemeClr val="accent1"/>
                </a:solidFill>
              </a:ln>
            </p:spPr>
            <p:txBody>
              <a:bodyPr wrap="square">
                <a:spAutoFit/>
              </a:bodyPr>
              <a:lstStyle/>
              <a:p>
                <a:r>
                  <a:rPr lang="es-ES" sz="1400" b="0" dirty="0">
                    <a:latin typeface="Cambria Math" panose="02040503050406030204" pitchFamily="18" charset="0"/>
                  </a:rPr>
                  <a:t>Luego se realiza un balance de masa total:</a:t>
                </a:r>
              </a:p>
              <a:p>
                <a:r>
                  <a:rPr lang="es-ES" sz="1400" b="0" dirty="0">
                    <a:latin typeface="Cambria Math" panose="02040503050406030204" pitchFamily="18" charset="0"/>
                  </a:rPr>
                  <a:t> </a:t>
                </a:r>
              </a:p>
              <a:p>
                <a:pPr/>
                <a14:m>
                  <m:oMathPara xmlns:m="http://schemas.openxmlformats.org/officeDocument/2006/math">
                    <m:oMathParaPr>
                      <m:jc m:val="centerGroup"/>
                    </m:oMathParaPr>
                    <m:oMath xmlns:m="http://schemas.openxmlformats.org/officeDocument/2006/math">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7</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𝑝𝑝</m:t>
                          </m:r>
                          <m:r>
                            <a:rPr lang="es-ES" sz="1400" b="0" i="1" smtClean="0">
                              <a:latin typeface="Cambria Math" panose="02040503050406030204" pitchFamily="18" charset="0"/>
                            </a:rPr>
                            <m:t>7</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8</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𝑝𝑝</m:t>
                          </m:r>
                          <m:r>
                            <a:rPr lang="es-ES" sz="1400" b="0" i="1" smtClean="0">
                              <a:latin typeface="Cambria Math" panose="02040503050406030204" pitchFamily="18" charset="0"/>
                            </a:rPr>
                            <m:t>8</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9</m:t>
                          </m:r>
                        </m:sub>
                      </m:sSub>
                    </m:oMath>
                  </m:oMathPara>
                </a14:m>
                <a:endParaRPr lang="es-ES" sz="1400" b="0" dirty="0"/>
              </a:p>
              <a:p>
                <a:endParaRPr lang="es-ES" sz="1400" dirty="0"/>
              </a:p>
              <a:p>
                <a14:m>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9</m:t>
                        </m:r>
                      </m:sub>
                    </m:sSub>
                    <m:r>
                      <a:rPr lang="es-ES" sz="1400" b="0" i="1" smtClean="0">
                        <a:latin typeface="Cambria Math" panose="02040503050406030204" pitchFamily="18" charset="0"/>
                      </a:rPr>
                      <m:t>=</m:t>
                    </m:r>
                  </m:oMath>
                </a14:m>
                <a:r>
                  <a:rPr lang="es-ES" sz="1400" dirty="0"/>
                  <a:t> </a:t>
                </a:r>
                <a14:m>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7</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𝑝𝑝</m:t>
                        </m:r>
                        <m:r>
                          <a:rPr lang="es-ES" sz="1400" i="1">
                            <a:latin typeface="Cambria Math" panose="02040503050406030204" pitchFamily="18" charset="0"/>
                          </a:rPr>
                          <m:t>7</m:t>
                        </m:r>
                      </m:sub>
                    </m:sSub>
                    <m:r>
                      <a:rPr lang="es-ES" sz="1400" b="0" i="1" smtClean="0">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8</m:t>
                        </m:r>
                      </m:sub>
                    </m:sSub>
                    <m:r>
                      <a:rPr lang="es-ES" sz="1400" b="0" i="1" smtClean="0">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𝑝𝑝</m:t>
                        </m:r>
                        <m:r>
                          <a:rPr lang="es-ES" sz="1400" i="1">
                            <a:latin typeface="Cambria Math" panose="02040503050406030204" pitchFamily="18" charset="0"/>
                          </a:rPr>
                          <m:t>8</m:t>
                        </m:r>
                      </m:sub>
                    </m:sSub>
                  </m:oMath>
                </a14:m>
                <a:endParaRPr lang="es-ES" sz="1400" dirty="0"/>
              </a:p>
              <a:p>
                <a:endParaRPr lang="es-ES" sz="1400" dirty="0"/>
              </a:p>
              <a:p>
                <a:pPr/>
                <a14:m>
                  <m:oMathPara xmlns:m="http://schemas.openxmlformats.org/officeDocument/2006/math">
                    <m:oMathParaPr>
                      <m:jc m:val="centerGroup"/>
                    </m:oMathParaPr>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9</m:t>
                          </m:r>
                        </m:sub>
                      </m:sSub>
                      <m:r>
                        <a:rPr lang="es-ES" sz="1400" b="0" i="1" smtClean="0">
                          <a:latin typeface="Cambria Math" panose="02040503050406030204" pitchFamily="18" charset="0"/>
                        </a:rPr>
                        <m:t>=9,633</m:t>
                      </m:r>
                    </m:oMath>
                  </m:oMathPara>
                </a14:m>
                <a:endParaRPr lang="es-ES" sz="1400" dirty="0"/>
              </a:p>
            </p:txBody>
          </p:sp>
        </mc:Choice>
        <mc:Fallback xmlns="">
          <p:sp>
            <p:nvSpPr>
              <p:cNvPr id="27" name="CuadroTexto 26">
                <a:extLst>
                  <a:ext uri="{FF2B5EF4-FFF2-40B4-BE49-F238E27FC236}">
                    <a16:creationId xmlns:a16="http://schemas.microsoft.com/office/drawing/2014/main" id="{CAB7AAD6-8C81-945A-75CB-F8F64BF9C325}"/>
                  </a:ext>
                </a:extLst>
              </p:cNvPr>
              <p:cNvSpPr txBox="1">
                <a:spLocks noRot="1" noChangeAspect="1" noMove="1" noResize="1" noEditPoints="1" noAdjustHandles="1" noChangeArrowheads="1" noChangeShapeType="1" noTextEdit="1"/>
              </p:cNvSpPr>
              <p:nvPr/>
            </p:nvSpPr>
            <p:spPr>
              <a:xfrm>
                <a:off x="2771807" y="3993943"/>
                <a:ext cx="2378369" cy="1849096"/>
              </a:xfrm>
              <a:prstGeom prst="rect">
                <a:avLst/>
              </a:prstGeom>
              <a:blipFill>
                <a:blip r:embed="rId9"/>
                <a:stretch>
                  <a:fillRect l="-510" t="-654"/>
                </a:stretch>
              </a:blipFill>
              <a:ln>
                <a:solidFill>
                  <a:schemeClr val="accent1"/>
                </a:solidFill>
              </a:ln>
            </p:spPr>
            <p:txBody>
              <a:bodyPr/>
              <a:lstStyle/>
              <a:p>
                <a:r>
                  <a:rPr lang="es-CL">
                    <a:noFill/>
                  </a:rPr>
                  <a:t> </a:t>
                </a:r>
              </a:p>
            </p:txBody>
          </p:sp>
        </mc:Fallback>
      </mc:AlternateContent>
    </p:spTree>
    <p:extLst>
      <p:ext uri="{BB962C8B-B14F-4D97-AF65-F5344CB8AC3E}">
        <p14:creationId xmlns:p14="http://schemas.microsoft.com/office/powerpoint/2010/main" val="379573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número de diapositiva"/>
          <p:cNvSpPr txBox="1">
            <a:spLocks noGrp="1"/>
          </p:cNvSpPr>
          <p:nvPr/>
        </p:nvSpPr>
        <p:spPr>
          <a:xfrm>
            <a:off x="8358214" y="6308725"/>
            <a:ext cx="473049" cy="365125"/>
          </a:xfrm>
          <a:prstGeom prst="rect">
            <a:avLst/>
          </a:prstGeom>
          <a:noFill/>
        </p:spPr>
        <p:txBody>
          <a:bodyPr anchor="ctr"/>
          <a:lstStyle/>
          <a:p>
            <a:pPr algn="r"/>
            <a:fld id="{5BA3E1E7-5CE8-4129-9220-BFCFAF20A289}" type="slidenum">
              <a:rPr lang="es-ES" sz="1400" b="1">
                <a:solidFill>
                  <a:srgbClr val="333333"/>
                </a:solidFill>
                <a:latin typeface="Arial" charset="0"/>
              </a:rPr>
              <a:pPr algn="r"/>
              <a:t>2</a:t>
            </a:fld>
            <a:endParaRPr lang="es-ES" sz="1400" b="1" dirty="0">
              <a:solidFill>
                <a:srgbClr val="333333"/>
              </a:solidFill>
              <a:latin typeface="Arial" charset="0"/>
            </a:endParaRPr>
          </a:p>
        </p:txBody>
      </p:sp>
      <p:sp>
        <p:nvSpPr>
          <p:cNvPr id="7" name="Rectangle 2">
            <a:extLst>
              <a:ext uri="{FF2B5EF4-FFF2-40B4-BE49-F238E27FC236}">
                <a16:creationId xmlns:a16="http://schemas.microsoft.com/office/drawing/2014/main" id="{9581D0FA-1EFC-6BC1-00BA-A246D6126D48}"/>
              </a:ext>
            </a:extLst>
          </p:cNvPr>
          <p:cNvSpPr>
            <a:spLocks noChangeArrowheads="1"/>
          </p:cNvSpPr>
          <p:nvPr/>
        </p:nvSpPr>
        <p:spPr bwMode="auto">
          <a:xfrm>
            <a:off x="2388072" y="112106"/>
            <a:ext cx="5432973"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MX" sz="2500" b="1" u="sng" dirty="0">
                <a:latin typeface="Arial" charset="0"/>
              </a:rPr>
              <a:t>Agenda</a:t>
            </a:r>
          </a:p>
        </p:txBody>
      </p:sp>
      <p:sp>
        <p:nvSpPr>
          <p:cNvPr id="2" name="4 CuadroTexto">
            <a:extLst>
              <a:ext uri="{FF2B5EF4-FFF2-40B4-BE49-F238E27FC236}">
                <a16:creationId xmlns:a16="http://schemas.microsoft.com/office/drawing/2014/main" id="{36C479B0-CA69-397E-0454-393AE75021BC}"/>
              </a:ext>
            </a:extLst>
          </p:cNvPr>
          <p:cNvSpPr txBox="1">
            <a:spLocks noChangeArrowheads="1"/>
          </p:cNvSpPr>
          <p:nvPr/>
        </p:nvSpPr>
        <p:spPr bwMode="auto">
          <a:xfrm>
            <a:off x="250825" y="1844824"/>
            <a:ext cx="8642350" cy="1754326"/>
          </a:xfrm>
          <a:prstGeom prst="rect">
            <a:avLst/>
          </a:prstGeom>
          <a:noFill/>
          <a:ln w="9525">
            <a:noFill/>
            <a:miter lim="800000"/>
            <a:headEnd/>
            <a:tailEnd/>
          </a:ln>
        </p:spPr>
        <p:txBody>
          <a:bodyPr wrap="square">
            <a:spAutoFit/>
          </a:bodyPr>
          <a:lstStyle/>
          <a:p>
            <a:pPr algn="just"/>
            <a:r>
              <a:rPr lang="es-CL" sz="1800" dirty="0">
                <a:solidFill>
                  <a:srgbClr val="0000FF"/>
                </a:solidFill>
                <a:latin typeface="Arial" charset="0"/>
              </a:rPr>
              <a:t>Auxiliar Parte 3: Ejercicio CSL: Nanofiltración, Destilación y Cristalización por membranas, filtración</a:t>
            </a:r>
          </a:p>
          <a:p>
            <a:pPr algn="just"/>
            <a:r>
              <a:rPr lang="es-CL" sz="1800" dirty="0">
                <a:solidFill>
                  <a:srgbClr val="0000FF"/>
                </a:solidFill>
                <a:latin typeface="Arial" charset="0"/>
              </a:rPr>
              <a:t>	</a:t>
            </a:r>
          </a:p>
          <a:p>
            <a:pPr algn="just"/>
            <a:endParaRPr lang="es-CL" sz="1800" dirty="0">
              <a:solidFill>
                <a:srgbClr val="0000FF"/>
              </a:solidFill>
              <a:latin typeface="Arial" charset="0"/>
            </a:endParaRPr>
          </a:p>
          <a:p>
            <a:pPr algn="just"/>
            <a:endParaRPr lang="es-CL" sz="1800" dirty="0">
              <a:solidFill>
                <a:srgbClr val="0000FF"/>
              </a:solidFill>
              <a:latin typeface="Arial" charset="0"/>
            </a:endParaRPr>
          </a:p>
          <a:p>
            <a:pPr algn="just"/>
            <a:endParaRPr lang="es-CL" sz="1800" dirty="0">
              <a:solidFill>
                <a:srgbClr val="0000FF"/>
              </a:solidFill>
              <a:latin typeface="Arial" charset="0"/>
            </a:endParaRPr>
          </a:p>
        </p:txBody>
      </p:sp>
    </p:spTree>
    <p:extLst>
      <p:ext uri="{BB962C8B-B14F-4D97-AF65-F5344CB8AC3E}">
        <p14:creationId xmlns:p14="http://schemas.microsoft.com/office/powerpoint/2010/main" val="4046561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3F8883-96DB-74ED-AA95-6FCD6A709696}"/>
              </a:ext>
            </a:extLst>
          </p:cNvPr>
          <p:cNvSpPr>
            <a:spLocks noGrp="1"/>
          </p:cNvSpPr>
          <p:nvPr>
            <p:ph type="title"/>
          </p:nvPr>
        </p:nvSpPr>
        <p:spPr/>
        <p:txBody>
          <a:bodyPr/>
          <a:lstStyle/>
          <a:p>
            <a:r>
              <a:rPr lang="es-CL" sz="4000" dirty="0">
                <a:solidFill>
                  <a:srgbClr val="0000FF"/>
                </a:solidFill>
                <a:latin typeface="Arial" charset="0"/>
              </a:rPr>
              <a:t>Auxiliar Parte 3:</a:t>
            </a:r>
            <a:br>
              <a:rPr lang="es-CL" sz="4000" dirty="0">
                <a:solidFill>
                  <a:srgbClr val="0000FF"/>
                </a:solidFill>
                <a:latin typeface="Arial" charset="0"/>
              </a:rPr>
            </a:br>
            <a:r>
              <a:rPr lang="es-CL" sz="4000" dirty="0">
                <a:solidFill>
                  <a:srgbClr val="0000FF"/>
                </a:solidFill>
                <a:latin typeface="Arial" charset="0"/>
              </a:rPr>
              <a:t>Ejercicio </a:t>
            </a:r>
            <a:r>
              <a:rPr lang="es-CL" sz="4000" dirty="0" err="1">
                <a:solidFill>
                  <a:srgbClr val="0000FF"/>
                </a:solidFill>
                <a:latin typeface="Arial" charset="0"/>
              </a:rPr>
              <a:t>csl</a:t>
            </a:r>
            <a:r>
              <a:rPr lang="es-CL" sz="4000" dirty="0">
                <a:solidFill>
                  <a:srgbClr val="0000FF"/>
                </a:solidFill>
                <a:latin typeface="Arial" charset="0"/>
              </a:rPr>
              <a:t> (nanofiltración) </a:t>
            </a:r>
            <a:br>
              <a:rPr lang="es-CL" sz="4000" dirty="0">
                <a:solidFill>
                  <a:srgbClr val="0000FF"/>
                </a:solidFill>
                <a:latin typeface="Arial" charset="0"/>
              </a:rPr>
            </a:br>
            <a:endParaRPr lang="es-ES" dirty="0"/>
          </a:p>
        </p:txBody>
      </p:sp>
    </p:spTree>
    <p:extLst>
      <p:ext uri="{BB962C8B-B14F-4D97-AF65-F5344CB8AC3E}">
        <p14:creationId xmlns:p14="http://schemas.microsoft.com/office/powerpoint/2010/main" val="6086469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número de diapositiva"/>
          <p:cNvSpPr txBox="1">
            <a:spLocks noGrp="1"/>
          </p:cNvSpPr>
          <p:nvPr/>
        </p:nvSpPr>
        <p:spPr>
          <a:xfrm>
            <a:off x="8358214" y="6308725"/>
            <a:ext cx="473049" cy="365125"/>
          </a:xfrm>
          <a:prstGeom prst="rect">
            <a:avLst/>
          </a:prstGeom>
          <a:noFill/>
        </p:spPr>
        <p:txBody>
          <a:bodyPr anchor="ctr"/>
          <a:lstStyle/>
          <a:p>
            <a:pPr algn="r"/>
            <a:fld id="{5BA3E1E7-5CE8-4129-9220-BFCFAF20A289}" type="slidenum">
              <a:rPr lang="es-ES" sz="1400" b="1">
                <a:solidFill>
                  <a:srgbClr val="333333"/>
                </a:solidFill>
                <a:latin typeface="Arial" charset="0"/>
              </a:rPr>
              <a:pPr algn="r"/>
              <a:t>4</a:t>
            </a:fld>
            <a:endParaRPr lang="es-ES" sz="1400" b="1" dirty="0">
              <a:solidFill>
                <a:srgbClr val="333333"/>
              </a:solidFill>
              <a:latin typeface="Arial" charset="0"/>
            </a:endParaRPr>
          </a:p>
        </p:txBody>
      </p:sp>
      <p:sp>
        <p:nvSpPr>
          <p:cNvPr id="7" name="Rectangle 2">
            <a:extLst>
              <a:ext uri="{FF2B5EF4-FFF2-40B4-BE49-F238E27FC236}">
                <a16:creationId xmlns:a16="http://schemas.microsoft.com/office/drawing/2014/main" id="{9581D0FA-1EFC-6BC1-00BA-A246D6126D48}"/>
              </a:ext>
            </a:extLst>
          </p:cNvPr>
          <p:cNvSpPr>
            <a:spLocks noChangeArrowheads="1"/>
          </p:cNvSpPr>
          <p:nvPr/>
        </p:nvSpPr>
        <p:spPr bwMode="auto">
          <a:xfrm>
            <a:off x="2627784" y="116632"/>
            <a:ext cx="5432973"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Ejercicio</a:t>
            </a:r>
          </a:p>
          <a:p>
            <a:pPr algn="ctr" eaLnBrk="1" hangingPunct="1"/>
            <a:r>
              <a:rPr lang="es-CL" sz="2800" dirty="0">
                <a:solidFill>
                  <a:srgbClr val="0000FF"/>
                </a:solidFill>
                <a:latin typeface="Arial" charset="0"/>
              </a:rPr>
              <a:t> Nanofiltración – Cristalización por membranas</a:t>
            </a:r>
            <a:endParaRPr lang="es-MX" sz="2500" b="1" u="sng" dirty="0">
              <a:latin typeface="Arial" charset="0"/>
            </a:endParaRPr>
          </a:p>
        </p:txBody>
      </p:sp>
      <p:sp>
        <p:nvSpPr>
          <p:cNvPr id="2" name="CuadroTexto 1">
            <a:extLst>
              <a:ext uri="{FF2B5EF4-FFF2-40B4-BE49-F238E27FC236}">
                <a16:creationId xmlns:a16="http://schemas.microsoft.com/office/drawing/2014/main" id="{6F8E6172-1B44-4AC7-6ED9-7CA351AFA848}"/>
              </a:ext>
            </a:extLst>
          </p:cNvPr>
          <p:cNvSpPr txBox="1"/>
          <p:nvPr/>
        </p:nvSpPr>
        <p:spPr>
          <a:xfrm>
            <a:off x="395536" y="1628800"/>
            <a:ext cx="8496944" cy="5001369"/>
          </a:xfrm>
          <a:prstGeom prst="rect">
            <a:avLst/>
          </a:prstGeom>
          <a:noFill/>
        </p:spPr>
        <p:txBody>
          <a:bodyPr wrap="square" rtlCol="0">
            <a:spAutoFit/>
          </a:bodyPr>
          <a:lstStyle/>
          <a:p>
            <a:r>
              <a:rPr lang="es-ES" sz="1500" dirty="0"/>
              <a:t>Se debe tratar un flujo de 500,000 toneladas anuales salmuera de litio extraída desde el Salar de Maricunga. El diseño del proceso integrado considera un proceso inicial en una planta nanofiltración (NF) y luego en una planta de destilación/cristalización por membranas (MD/</a:t>
            </a:r>
            <a:r>
              <a:rPr lang="es-ES" sz="1500" dirty="0" err="1"/>
              <a:t>MCr</a:t>
            </a:r>
            <a:r>
              <a:rPr lang="es-ES" sz="1500" dirty="0"/>
              <a:t>). En términos de algunos parámetros que usted recopiló por literatura y fuentes públicas de información son los siguientes:</a:t>
            </a:r>
          </a:p>
          <a:p>
            <a:pPr marL="285750" indent="-285750">
              <a:buFont typeface="Arial" panose="020B0604020202020204" pitchFamily="34" charset="0"/>
              <a:buChar char="•"/>
            </a:pPr>
            <a:r>
              <a:rPr lang="es-ES" sz="1600" dirty="0"/>
              <a:t>Proceso de NF tiene un 90% de rechazo de iones divalentes y 10% de rechazo de iones monovalentes. Donde Rechazo de ion (%)=(1−Cp/​Cf​​)×100; </a:t>
            </a:r>
            <a:r>
              <a:rPr lang="es-ES" sz="1600" dirty="0" err="1"/>
              <a:t>Cp</a:t>
            </a:r>
            <a:r>
              <a:rPr lang="es-ES" sz="1600" dirty="0"/>
              <a:t>​ es la concentración del ion en el permeado;  Cf​ es la concentración del ion en la alimentación. Se puede asumir que un 40% del flujo de alimentación sale como permeado</a:t>
            </a:r>
            <a:r>
              <a:rPr lang="es-ES" sz="1500" dirty="0"/>
              <a:t>. El flux promedio es de 22.5 kg/m2-h.</a:t>
            </a:r>
          </a:p>
          <a:p>
            <a:pPr marL="285750" indent="-285750">
              <a:buFont typeface="Arial" panose="020B0604020202020204" pitchFamily="34" charset="0"/>
              <a:buChar char="•"/>
            </a:pPr>
            <a:r>
              <a:rPr lang="es-ES" sz="1500" dirty="0"/>
              <a:t>Proceso de MD puede suponerse como 100% rechazo de iones. Se concentra hasta la formación de precipitados. El flux promedio es de 10 kg/m2-h</a:t>
            </a:r>
          </a:p>
          <a:p>
            <a:pPr marL="285750" indent="-285750">
              <a:buFont typeface="Arial" panose="020B0604020202020204" pitchFamily="34" charset="0"/>
              <a:buChar char="•"/>
            </a:pPr>
            <a:r>
              <a:rPr lang="es-ES" sz="1500" dirty="0"/>
              <a:t>Proceso de </a:t>
            </a:r>
            <a:r>
              <a:rPr lang="es-ES" sz="1500" dirty="0" err="1"/>
              <a:t>MCr</a:t>
            </a:r>
            <a:r>
              <a:rPr lang="es-ES" sz="1500" dirty="0"/>
              <a:t> puede suponerse como 100% rechazo de iones. Se concentra hasta retirar un 90% del agua en la salmuera ingresada al proceso </a:t>
            </a:r>
            <a:r>
              <a:rPr lang="es-ES" sz="1500" dirty="0" err="1"/>
              <a:t>MCr</a:t>
            </a:r>
            <a:r>
              <a:rPr lang="es-ES" sz="1500" dirty="0"/>
              <a:t>. El flux promedio es de 5 kg/m2-h</a:t>
            </a:r>
          </a:p>
          <a:p>
            <a:pPr marL="285750" indent="-285750">
              <a:buFont typeface="Arial" panose="020B0604020202020204" pitchFamily="34" charset="0"/>
              <a:buChar char="•"/>
            </a:pPr>
            <a:r>
              <a:rPr lang="es-ES" sz="1500" dirty="0"/>
              <a:t>Se debe acoplar un proceso de filtrado de cristales (filtro prensa) que retira los cristales con un cake de 20% de humedad.</a:t>
            </a:r>
          </a:p>
          <a:p>
            <a:r>
              <a:rPr lang="es-ES" sz="1500" b="1" dirty="0"/>
              <a:t>Reporte lo siguiente:</a:t>
            </a:r>
          </a:p>
          <a:p>
            <a:pPr marL="285750" indent="-285750">
              <a:buFont typeface="Arial" panose="020B0604020202020204" pitchFamily="34" charset="0"/>
              <a:buChar char="•"/>
            </a:pPr>
            <a:r>
              <a:rPr lang="es-ES" sz="1500" dirty="0"/>
              <a:t>Diagrama de bloques de los procesos involucrados.</a:t>
            </a:r>
          </a:p>
          <a:p>
            <a:pPr marL="285750" indent="-285750">
              <a:buFont typeface="Arial" panose="020B0604020202020204" pitchFamily="34" charset="0"/>
              <a:buChar char="•"/>
            </a:pPr>
            <a:r>
              <a:rPr lang="es-ES" sz="1500" dirty="0"/>
              <a:t>Calcule el flujo de producción y la concentración lograda de la salmuera concentrada.</a:t>
            </a:r>
          </a:p>
          <a:p>
            <a:pPr marL="285750" indent="-285750">
              <a:buFont typeface="Arial" panose="020B0604020202020204" pitchFamily="34" charset="0"/>
              <a:buChar char="•"/>
            </a:pPr>
            <a:r>
              <a:rPr lang="es-ES" sz="1500" dirty="0"/>
              <a:t>Flujo de agua recuperada desde el salar.</a:t>
            </a:r>
          </a:p>
          <a:p>
            <a:pPr marL="285750" indent="-285750">
              <a:buFont typeface="Arial" panose="020B0604020202020204" pitchFamily="34" charset="0"/>
              <a:buChar char="•"/>
            </a:pPr>
            <a:r>
              <a:rPr lang="es-ES" sz="1500" dirty="0"/>
              <a:t>Calcule la pérdida de agua y litio en los queques de filtro prensa.</a:t>
            </a:r>
          </a:p>
          <a:p>
            <a:pPr marL="285750" indent="-285750">
              <a:buFont typeface="Arial" panose="020B0604020202020204" pitchFamily="34" charset="0"/>
              <a:buChar char="•"/>
            </a:pPr>
            <a:r>
              <a:rPr lang="es-ES" sz="1500" dirty="0"/>
              <a:t>Estime la superficie requerida en membranas de cada proceso.</a:t>
            </a:r>
          </a:p>
          <a:p>
            <a:pPr marL="285750" indent="-285750">
              <a:buFont typeface="Arial" panose="020B0604020202020204" pitchFamily="34" charset="0"/>
              <a:buChar char="•"/>
            </a:pPr>
            <a:endParaRPr lang="es-ES" sz="1500" dirty="0"/>
          </a:p>
        </p:txBody>
      </p:sp>
    </p:spTree>
    <p:extLst>
      <p:ext uri="{BB962C8B-B14F-4D97-AF65-F5344CB8AC3E}">
        <p14:creationId xmlns:p14="http://schemas.microsoft.com/office/powerpoint/2010/main" val="42522697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961C98C9-7D89-2766-10E9-B15D8E9B35B2}"/>
              </a:ext>
            </a:extLst>
          </p:cNvPr>
          <p:cNvSpPr/>
          <p:nvPr/>
        </p:nvSpPr>
        <p:spPr>
          <a:xfrm>
            <a:off x="713216" y="2708920"/>
            <a:ext cx="1368147" cy="7200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Nanofiltración</a:t>
            </a:r>
          </a:p>
        </p:txBody>
      </p:sp>
      <p:sp>
        <p:nvSpPr>
          <p:cNvPr id="3" name="Rectángulo 2">
            <a:extLst>
              <a:ext uri="{FF2B5EF4-FFF2-40B4-BE49-F238E27FC236}">
                <a16:creationId xmlns:a16="http://schemas.microsoft.com/office/drawing/2014/main" id="{6D665436-5196-0B27-54E9-472A3ABC9CD3}"/>
              </a:ext>
            </a:extLst>
          </p:cNvPr>
          <p:cNvSpPr/>
          <p:nvPr/>
        </p:nvSpPr>
        <p:spPr>
          <a:xfrm>
            <a:off x="2759354" y="2708920"/>
            <a:ext cx="1368147" cy="7200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MD</a:t>
            </a:r>
          </a:p>
        </p:txBody>
      </p:sp>
      <p:sp>
        <p:nvSpPr>
          <p:cNvPr id="4" name="Rectángulo 3">
            <a:extLst>
              <a:ext uri="{FF2B5EF4-FFF2-40B4-BE49-F238E27FC236}">
                <a16:creationId xmlns:a16="http://schemas.microsoft.com/office/drawing/2014/main" id="{36236C6F-DB79-FC0E-402F-EE9EBE8966AD}"/>
              </a:ext>
            </a:extLst>
          </p:cNvPr>
          <p:cNvSpPr/>
          <p:nvPr/>
        </p:nvSpPr>
        <p:spPr>
          <a:xfrm>
            <a:off x="4805492" y="2708920"/>
            <a:ext cx="1368147" cy="7200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err="1"/>
              <a:t>MCr</a:t>
            </a:r>
            <a:endParaRPr lang="es-ES" dirty="0"/>
          </a:p>
        </p:txBody>
      </p:sp>
      <p:sp>
        <p:nvSpPr>
          <p:cNvPr id="5" name="Rectángulo 4">
            <a:extLst>
              <a:ext uri="{FF2B5EF4-FFF2-40B4-BE49-F238E27FC236}">
                <a16:creationId xmlns:a16="http://schemas.microsoft.com/office/drawing/2014/main" id="{CD575F2A-960D-CF7E-7A35-D0517C20C341}"/>
              </a:ext>
            </a:extLst>
          </p:cNvPr>
          <p:cNvSpPr/>
          <p:nvPr/>
        </p:nvSpPr>
        <p:spPr>
          <a:xfrm>
            <a:off x="6851631" y="2708920"/>
            <a:ext cx="1464784" cy="7200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Sedimentación y filtración</a:t>
            </a:r>
          </a:p>
        </p:txBody>
      </p:sp>
      <p:cxnSp>
        <p:nvCxnSpPr>
          <p:cNvPr id="7" name="Conector recto de flecha 6">
            <a:extLst>
              <a:ext uri="{FF2B5EF4-FFF2-40B4-BE49-F238E27FC236}">
                <a16:creationId xmlns:a16="http://schemas.microsoft.com/office/drawing/2014/main" id="{B91E03E5-EDBC-1F68-92C7-B65D634C3128}"/>
              </a:ext>
            </a:extLst>
          </p:cNvPr>
          <p:cNvCxnSpPr>
            <a:cxnSpLocks/>
            <a:endCxn id="2" idx="1"/>
          </p:cNvCxnSpPr>
          <p:nvPr/>
        </p:nvCxnSpPr>
        <p:spPr>
          <a:xfrm>
            <a:off x="191400" y="3068960"/>
            <a:ext cx="5218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1DE50A9C-8E37-BB57-E06C-AC29F1E934B1}"/>
              </a:ext>
            </a:extLst>
          </p:cNvPr>
          <p:cNvCxnSpPr>
            <a:cxnSpLocks/>
            <a:endCxn id="3" idx="1"/>
          </p:cNvCxnSpPr>
          <p:nvPr/>
        </p:nvCxnSpPr>
        <p:spPr>
          <a:xfrm flipV="1">
            <a:off x="2081363" y="3068960"/>
            <a:ext cx="677991" cy="114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a:extLst>
              <a:ext uri="{FF2B5EF4-FFF2-40B4-BE49-F238E27FC236}">
                <a16:creationId xmlns:a16="http://schemas.microsoft.com/office/drawing/2014/main" id="{66074E38-6BFF-E704-BA40-C90FFA3B4CFE}"/>
              </a:ext>
            </a:extLst>
          </p:cNvPr>
          <p:cNvCxnSpPr>
            <a:cxnSpLocks/>
          </p:cNvCxnSpPr>
          <p:nvPr/>
        </p:nvCxnSpPr>
        <p:spPr>
          <a:xfrm>
            <a:off x="1379024" y="3429000"/>
            <a:ext cx="0" cy="5760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id="{022E44F3-E566-F74C-893E-E0FEC625FD7E}"/>
              </a:ext>
            </a:extLst>
          </p:cNvPr>
          <p:cNvCxnSpPr/>
          <p:nvPr/>
        </p:nvCxnSpPr>
        <p:spPr>
          <a:xfrm>
            <a:off x="3467256" y="3429000"/>
            <a:ext cx="0" cy="6480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59BEE716-0E83-EB11-F167-3064D420A9E5}"/>
              </a:ext>
            </a:extLst>
          </p:cNvPr>
          <p:cNvCxnSpPr/>
          <p:nvPr/>
        </p:nvCxnSpPr>
        <p:spPr>
          <a:xfrm>
            <a:off x="5483480" y="3429000"/>
            <a:ext cx="0" cy="6480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2DBB0CCE-B709-FB18-98F7-749A5FC905B8}"/>
              </a:ext>
            </a:extLst>
          </p:cNvPr>
          <p:cNvCxnSpPr/>
          <p:nvPr/>
        </p:nvCxnSpPr>
        <p:spPr>
          <a:xfrm>
            <a:off x="7571712" y="3429000"/>
            <a:ext cx="0" cy="6480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a:extLst>
              <a:ext uri="{FF2B5EF4-FFF2-40B4-BE49-F238E27FC236}">
                <a16:creationId xmlns:a16="http://schemas.microsoft.com/office/drawing/2014/main" id="{1F66C860-3C01-BBA6-534A-969D9AD95CB4}"/>
              </a:ext>
            </a:extLst>
          </p:cNvPr>
          <p:cNvCxnSpPr>
            <a:cxnSpLocks/>
            <a:stCxn id="3" idx="3"/>
            <a:endCxn id="4" idx="1"/>
          </p:cNvCxnSpPr>
          <p:nvPr/>
        </p:nvCxnSpPr>
        <p:spPr>
          <a:xfrm>
            <a:off x="4127501" y="3068960"/>
            <a:ext cx="6779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a:extLst>
              <a:ext uri="{FF2B5EF4-FFF2-40B4-BE49-F238E27FC236}">
                <a16:creationId xmlns:a16="http://schemas.microsoft.com/office/drawing/2014/main" id="{8D7B49B4-95E2-5794-E1E5-D98DFAC7E70B}"/>
              </a:ext>
            </a:extLst>
          </p:cNvPr>
          <p:cNvCxnSpPr>
            <a:cxnSpLocks/>
            <a:stCxn id="4" idx="3"/>
            <a:endCxn id="5" idx="1"/>
          </p:cNvCxnSpPr>
          <p:nvPr/>
        </p:nvCxnSpPr>
        <p:spPr>
          <a:xfrm>
            <a:off x="6173639" y="3068960"/>
            <a:ext cx="67799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a:extLst>
              <a:ext uri="{FF2B5EF4-FFF2-40B4-BE49-F238E27FC236}">
                <a16:creationId xmlns:a16="http://schemas.microsoft.com/office/drawing/2014/main" id="{7DEF11B7-099F-6F6F-A416-38BE786A5CCD}"/>
              </a:ext>
            </a:extLst>
          </p:cNvPr>
          <p:cNvCxnSpPr>
            <a:cxnSpLocks/>
            <a:stCxn id="5" idx="3"/>
          </p:cNvCxnSpPr>
          <p:nvPr/>
        </p:nvCxnSpPr>
        <p:spPr>
          <a:xfrm>
            <a:off x="8316415" y="3068960"/>
            <a:ext cx="730953" cy="29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CuadroTexto 28">
            <a:extLst>
              <a:ext uri="{FF2B5EF4-FFF2-40B4-BE49-F238E27FC236}">
                <a16:creationId xmlns:a16="http://schemas.microsoft.com/office/drawing/2014/main" id="{DF33BDEB-7D0A-7B1A-C2B1-A5BB47EA76BD}"/>
              </a:ext>
            </a:extLst>
          </p:cNvPr>
          <p:cNvSpPr txBox="1"/>
          <p:nvPr/>
        </p:nvSpPr>
        <p:spPr>
          <a:xfrm>
            <a:off x="-69452" y="2011778"/>
            <a:ext cx="962123" cy="584775"/>
          </a:xfrm>
          <a:prstGeom prst="rect">
            <a:avLst/>
          </a:prstGeom>
          <a:noFill/>
        </p:spPr>
        <p:txBody>
          <a:bodyPr wrap="none" rtlCol="0">
            <a:spAutoFit/>
          </a:bodyPr>
          <a:lstStyle/>
          <a:p>
            <a:r>
              <a:rPr lang="es-ES" dirty="0"/>
              <a:t>Salmuera</a:t>
            </a:r>
          </a:p>
          <a:p>
            <a:r>
              <a:rPr lang="es-ES" dirty="0"/>
              <a:t>Salar</a:t>
            </a:r>
          </a:p>
        </p:txBody>
      </p:sp>
      <p:sp>
        <p:nvSpPr>
          <p:cNvPr id="30" name="CuadroTexto 29">
            <a:extLst>
              <a:ext uri="{FF2B5EF4-FFF2-40B4-BE49-F238E27FC236}">
                <a16:creationId xmlns:a16="http://schemas.microsoft.com/office/drawing/2014/main" id="{CF1BC660-23ED-FCF0-1F0A-EC0B85E7734A}"/>
              </a:ext>
            </a:extLst>
          </p:cNvPr>
          <p:cNvSpPr txBox="1"/>
          <p:nvPr/>
        </p:nvSpPr>
        <p:spPr>
          <a:xfrm>
            <a:off x="1916854" y="2080827"/>
            <a:ext cx="1007007" cy="338554"/>
          </a:xfrm>
          <a:prstGeom prst="rect">
            <a:avLst/>
          </a:prstGeom>
          <a:noFill/>
        </p:spPr>
        <p:txBody>
          <a:bodyPr wrap="none" rtlCol="0">
            <a:spAutoFit/>
          </a:bodyPr>
          <a:lstStyle/>
          <a:p>
            <a:r>
              <a:rPr lang="es-ES" dirty="0"/>
              <a:t>Permeado</a:t>
            </a:r>
          </a:p>
        </p:txBody>
      </p:sp>
      <p:sp>
        <p:nvSpPr>
          <p:cNvPr id="31" name="CuadroTexto 30">
            <a:extLst>
              <a:ext uri="{FF2B5EF4-FFF2-40B4-BE49-F238E27FC236}">
                <a16:creationId xmlns:a16="http://schemas.microsoft.com/office/drawing/2014/main" id="{F13C8B96-C984-DF55-17C3-2B4E5511FF9B}"/>
              </a:ext>
            </a:extLst>
          </p:cNvPr>
          <p:cNvSpPr txBox="1"/>
          <p:nvPr/>
        </p:nvSpPr>
        <p:spPr>
          <a:xfrm>
            <a:off x="227455" y="3887816"/>
            <a:ext cx="1234633" cy="338554"/>
          </a:xfrm>
          <a:prstGeom prst="rect">
            <a:avLst/>
          </a:prstGeom>
          <a:noFill/>
        </p:spPr>
        <p:txBody>
          <a:bodyPr wrap="none" rtlCol="0">
            <a:spAutoFit/>
          </a:bodyPr>
          <a:lstStyle/>
          <a:p>
            <a:r>
              <a:rPr lang="es-ES" dirty="0"/>
              <a:t>Concentrado</a:t>
            </a:r>
          </a:p>
        </p:txBody>
      </p:sp>
      <p:sp>
        <p:nvSpPr>
          <p:cNvPr id="32" name="CuadroTexto 31">
            <a:extLst>
              <a:ext uri="{FF2B5EF4-FFF2-40B4-BE49-F238E27FC236}">
                <a16:creationId xmlns:a16="http://schemas.microsoft.com/office/drawing/2014/main" id="{0256DBD4-D276-8B15-6308-5E063911EECB}"/>
              </a:ext>
            </a:extLst>
          </p:cNvPr>
          <p:cNvSpPr txBox="1"/>
          <p:nvPr/>
        </p:nvSpPr>
        <p:spPr>
          <a:xfrm>
            <a:off x="2288944" y="3872393"/>
            <a:ext cx="1154483" cy="584775"/>
          </a:xfrm>
          <a:prstGeom prst="rect">
            <a:avLst/>
          </a:prstGeom>
          <a:noFill/>
        </p:spPr>
        <p:txBody>
          <a:bodyPr wrap="none" rtlCol="0">
            <a:spAutoFit/>
          </a:bodyPr>
          <a:lstStyle/>
          <a:p>
            <a:r>
              <a:rPr lang="es-ES" dirty="0"/>
              <a:t>Agua</a:t>
            </a:r>
          </a:p>
          <a:p>
            <a:r>
              <a:rPr lang="es-ES" dirty="0"/>
              <a:t>Recuperada</a:t>
            </a:r>
          </a:p>
        </p:txBody>
      </p:sp>
      <p:sp>
        <p:nvSpPr>
          <p:cNvPr id="33" name="CuadroTexto 32">
            <a:extLst>
              <a:ext uri="{FF2B5EF4-FFF2-40B4-BE49-F238E27FC236}">
                <a16:creationId xmlns:a16="http://schemas.microsoft.com/office/drawing/2014/main" id="{02000CBB-66C7-5E5A-CBFB-35D59484EF35}"/>
              </a:ext>
            </a:extLst>
          </p:cNvPr>
          <p:cNvSpPr txBox="1"/>
          <p:nvPr/>
        </p:nvSpPr>
        <p:spPr>
          <a:xfrm>
            <a:off x="4328997" y="3892272"/>
            <a:ext cx="1154483" cy="584775"/>
          </a:xfrm>
          <a:prstGeom prst="rect">
            <a:avLst/>
          </a:prstGeom>
          <a:noFill/>
        </p:spPr>
        <p:txBody>
          <a:bodyPr wrap="none" rtlCol="0">
            <a:spAutoFit/>
          </a:bodyPr>
          <a:lstStyle/>
          <a:p>
            <a:r>
              <a:rPr lang="es-ES" dirty="0"/>
              <a:t>Agua</a:t>
            </a:r>
          </a:p>
          <a:p>
            <a:r>
              <a:rPr lang="es-ES" dirty="0"/>
              <a:t>Recuperada</a:t>
            </a:r>
          </a:p>
        </p:txBody>
      </p:sp>
      <p:sp>
        <p:nvSpPr>
          <p:cNvPr id="34" name="CuadroTexto 33">
            <a:extLst>
              <a:ext uri="{FF2B5EF4-FFF2-40B4-BE49-F238E27FC236}">
                <a16:creationId xmlns:a16="http://schemas.microsoft.com/office/drawing/2014/main" id="{DE75CC0F-00DD-71F8-C731-6D99C6EE059B}"/>
              </a:ext>
            </a:extLst>
          </p:cNvPr>
          <p:cNvSpPr txBox="1"/>
          <p:nvPr/>
        </p:nvSpPr>
        <p:spPr>
          <a:xfrm>
            <a:off x="6815322" y="4005064"/>
            <a:ext cx="606256" cy="338554"/>
          </a:xfrm>
          <a:prstGeom prst="rect">
            <a:avLst/>
          </a:prstGeom>
          <a:noFill/>
        </p:spPr>
        <p:txBody>
          <a:bodyPr wrap="none" rtlCol="0">
            <a:spAutoFit/>
          </a:bodyPr>
          <a:lstStyle/>
          <a:p>
            <a:r>
              <a:rPr lang="es-ES" dirty="0"/>
              <a:t>Cake</a:t>
            </a:r>
          </a:p>
        </p:txBody>
      </p:sp>
      <p:sp>
        <p:nvSpPr>
          <p:cNvPr id="35" name="CuadroTexto 34">
            <a:extLst>
              <a:ext uri="{FF2B5EF4-FFF2-40B4-BE49-F238E27FC236}">
                <a16:creationId xmlns:a16="http://schemas.microsoft.com/office/drawing/2014/main" id="{73EB62F6-AE45-63F0-D8AD-6574C590D85F}"/>
              </a:ext>
            </a:extLst>
          </p:cNvPr>
          <p:cNvSpPr txBox="1"/>
          <p:nvPr/>
        </p:nvSpPr>
        <p:spPr>
          <a:xfrm>
            <a:off x="7958932" y="1957716"/>
            <a:ext cx="1223412" cy="584775"/>
          </a:xfrm>
          <a:prstGeom prst="rect">
            <a:avLst/>
          </a:prstGeom>
          <a:noFill/>
        </p:spPr>
        <p:txBody>
          <a:bodyPr wrap="none" rtlCol="0">
            <a:spAutoFit/>
          </a:bodyPr>
          <a:lstStyle/>
          <a:p>
            <a:r>
              <a:rPr lang="es-ES" dirty="0"/>
              <a:t>Salmuera</a:t>
            </a:r>
          </a:p>
          <a:p>
            <a:r>
              <a:rPr lang="es-ES" dirty="0"/>
              <a:t>Concentrada</a:t>
            </a:r>
          </a:p>
        </p:txBody>
      </p:sp>
      <p:sp>
        <p:nvSpPr>
          <p:cNvPr id="36" name="CuadroTexto 35">
            <a:extLst>
              <a:ext uri="{FF2B5EF4-FFF2-40B4-BE49-F238E27FC236}">
                <a16:creationId xmlns:a16="http://schemas.microsoft.com/office/drawing/2014/main" id="{7182ABF3-6727-F07C-EB4C-E96CDD184CAE}"/>
              </a:ext>
            </a:extLst>
          </p:cNvPr>
          <p:cNvSpPr txBox="1"/>
          <p:nvPr/>
        </p:nvSpPr>
        <p:spPr>
          <a:xfrm>
            <a:off x="6030187" y="2011777"/>
            <a:ext cx="962123" cy="584775"/>
          </a:xfrm>
          <a:prstGeom prst="rect">
            <a:avLst/>
          </a:prstGeom>
          <a:noFill/>
        </p:spPr>
        <p:txBody>
          <a:bodyPr wrap="none" rtlCol="0">
            <a:spAutoFit/>
          </a:bodyPr>
          <a:lstStyle/>
          <a:p>
            <a:r>
              <a:rPr lang="es-ES" dirty="0"/>
              <a:t>Salmuera</a:t>
            </a:r>
          </a:p>
          <a:p>
            <a:r>
              <a:rPr lang="es-ES" dirty="0" err="1"/>
              <a:t>MCr</a:t>
            </a:r>
            <a:endParaRPr lang="es-ES" dirty="0"/>
          </a:p>
        </p:txBody>
      </p:sp>
      <p:sp>
        <p:nvSpPr>
          <p:cNvPr id="37" name="CuadroTexto 36">
            <a:extLst>
              <a:ext uri="{FF2B5EF4-FFF2-40B4-BE49-F238E27FC236}">
                <a16:creationId xmlns:a16="http://schemas.microsoft.com/office/drawing/2014/main" id="{A4C94B84-EBDA-ABB4-B8E9-CED391DA7F5E}"/>
              </a:ext>
            </a:extLst>
          </p:cNvPr>
          <p:cNvSpPr txBox="1"/>
          <p:nvPr/>
        </p:nvSpPr>
        <p:spPr>
          <a:xfrm>
            <a:off x="4101589" y="2056493"/>
            <a:ext cx="962123" cy="584775"/>
          </a:xfrm>
          <a:prstGeom prst="rect">
            <a:avLst/>
          </a:prstGeom>
          <a:noFill/>
        </p:spPr>
        <p:txBody>
          <a:bodyPr wrap="none" rtlCol="0">
            <a:spAutoFit/>
          </a:bodyPr>
          <a:lstStyle/>
          <a:p>
            <a:r>
              <a:rPr lang="es-ES" dirty="0"/>
              <a:t>Salmuera</a:t>
            </a:r>
          </a:p>
          <a:p>
            <a:r>
              <a:rPr lang="es-ES" dirty="0"/>
              <a:t>MD</a:t>
            </a:r>
          </a:p>
        </p:txBody>
      </p:sp>
      <mc:AlternateContent xmlns:mc="http://schemas.openxmlformats.org/markup-compatibility/2006" xmlns:a14="http://schemas.microsoft.com/office/drawing/2010/main">
        <mc:Choice Requires="a14">
          <p:sp>
            <p:nvSpPr>
              <p:cNvPr id="38" name="CuadroTexto 37">
                <a:extLst>
                  <a:ext uri="{FF2B5EF4-FFF2-40B4-BE49-F238E27FC236}">
                    <a16:creationId xmlns:a16="http://schemas.microsoft.com/office/drawing/2014/main" id="{CABF6E72-6158-62B6-118B-56F8AF9AD4C5}"/>
                  </a:ext>
                </a:extLst>
              </p:cNvPr>
              <p:cNvSpPr txBox="1"/>
              <p:nvPr/>
            </p:nvSpPr>
            <p:spPr>
              <a:xfrm>
                <a:off x="129987" y="2768955"/>
                <a:ext cx="244233"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1</m:t>
                          </m:r>
                        </m:sub>
                      </m:sSub>
                    </m:oMath>
                  </m:oMathPara>
                </a14:m>
                <a:endParaRPr lang="es-ES" dirty="0"/>
              </a:p>
            </p:txBody>
          </p:sp>
        </mc:Choice>
        <mc:Fallback xmlns="">
          <p:sp>
            <p:nvSpPr>
              <p:cNvPr id="38" name="CuadroTexto 37">
                <a:extLst>
                  <a:ext uri="{FF2B5EF4-FFF2-40B4-BE49-F238E27FC236}">
                    <a16:creationId xmlns:a16="http://schemas.microsoft.com/office/drawing/2014/main" id="{CABF6E72-6158-62B6-118B-56F8AF9AD4C5}"/>
                  </a:ext>
                </a:extLst>
              </p:cNvPr>
              <p:cNvSpPr txBox="1">
                <a:spLocks noRot="1" noChangeAspect="1" noMove="1" noResize="1" noEditPoints="1" noAdjustHandles="1" noChangeArrowheads="1" noChangeShapeType="1" noTextEdit="1"/>
              </p:cNvSpPr>
              <p:nvPr/>
            </p:nvSpPr>
            <p:spPr>
              <a:xfrm>
                <a:off x="129987" y="2768955"/>
                <a:ext cx="244233" cy="246221"/>
              </a:xfrm>
              <a:prstGeom prst="rect">
                <a:avLst/>
              </a:prstGeom>
              <a:blipFill>
                <a:blip r:embed="rId2"/>
                <a:stretch>
                  <a:fillRect l="-17500" r="-2500" b="-1463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0233C653-F356-F762-4E9E-46056574BBDC}"/>
                  </a:ext>
                </a:extLst>
              </p:cNvPr>
              <p:cNvSpPr txBox="1"/>
              <p:nvPr/>
            </p:nvSpPr>
            <p:spPr>
              <a:xfrm>
                <a:off x="1051728" y="3535297"/>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2</m:t>
                          </m:r>
                        </m:sub>
                      </m:sSub>
                    </m:oMath>
                  </m:oMathPara>
                </a14:m>
                <a:endParaRPr lang="es-ES" dirty="0"/>
              </a:p>
            </p:txBody>
          </p:sp>
        </mc:Choice>
        <mc:Fallback xmlns="">
          <p:sp>
            <p:nvSpPr>
              <p:cNvPr id="39" name="CuadroTexto 38">
                <a:extLst>
                  <a:ext uri="{FF2B5EF4-FFF2-40B4-BE49-F238E27FC236}">
                    <a16:creationId xmlns:a16="http://schemas.microsoft.com/office/drawing/2014/main" id="{0233C653-F356-F762-4E9E-46056574BBDC}"/>
                  </a:ext>
                </a:extLst>
              </p:cNvPr>
              <p:cNvSpPr txBox="1">
                <a:spLocks noRot="1" noChangeAspect="1" noMove="1" noResize="1" noEditPoints="1" noAdjustHandles="1" noChangeArrowheads="1" noChangeShapeType="1" noTextEdit="1"/>
              </p:cNvSpPr>
              <p:nvPr/>
            </p:nvSpPr>
            <p:spPr>
              <a:xfrm>
                <a:off x="1051728" y="3535297"/>
                <a:ext cx="248978" cy="246221"/>
              </a:xfrm>
              <a:prstGeom prst="rect">
                <a:avLst/>
              </a:prstGeom>
              <a:blipFill>
                <a:blip r:embed="rId3"/>
                <a:stretch>
                  <a:fillRect l="-20000" r="-5000"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0" name="CuadroTexto 39">
                <a:extLst>
                  <a:ext uri="{FF2B5EF4-FFF2-40B4-BE49-F238E27FC236}">
                    <a16:creationId xmlns:a16="http://schemas.microsoft.com/office/drawing/2014/main" id="{11B7B5CC-9818-A188-1DD3-0EDB2652F269}"/>
                  </a:ext>
                </a:extLst>
              </p:cNvPr>
              <p:cNvSpPr txBox="1"/>
              <p:nvPr/>
            </p:nvSpPr>
            <p:spPr>
              <a:xfrm>
                <a:off x="2246180" y="2759015"/>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3</m:t>
                          </m:r>
                        </m:sub>
                      </m:sSub>
                    </m:oMath>
                  </m:oMathPara>
                </a14:m>
                <a:endParaRPr lang="es-ES" dirty="0"/>
              </a:p>
            </p:txBody>
          </p:sp>
        </mc:Choice>
        <mc:Fallback xmlns="">
          <p:sp>
            <p:nvSpPr>
              <p:cNvPr id="40" name="CuadroTexto 39">
                <a:extLst>
                  <a:ext uri="{FF2B5EF4-FFF2-40B4-BE49-F238E27FC236}">
                    <a16:creationId xmlns:a16="http://schemas.microsoft.com/office/drawing/2014/main" id="{11B7B5CC-9818-A188-1DD3-0EDB2652F269}"/>
                  </a:ext>
                </a:extLst>
              </p:cNvPr>
              <p:cNvSpPr txBox="1">
                <a:spLocks noRot="1" noChangeAspect="1" noMove="1" noResize="1" noEditPoints="1" noAdjustHandles="1" noChangeArrowheads="1" noChangeShapeType="1" noTextEdit="1"/>
              </p:cNvSpPr>
              <p:nvPr/>
            </p:nvSpPr>
            <p:spPr>
              <a:xfrm>
                <a:off x="2246180" y="2759015"/>
                <a:ext cx="248978" cy="246221"/>
              </a:xfrm>
              <a:prstGeom prst="rect">
                <a:avLst/>
              </a:prstGeom>
              <a:blipFill>
                <a:blip r:embed="rId4"/>
                <a:stretch>
                  <a:fillRect l="-17073" r="-2439"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1" name="CuadroTexto 40">
                <a:extLst>
                  <a:ext uri="{FF2B5EF4-FFF2-40B4-BE49-F238E27FC236}">
                    <a16:creationId xmlns:a16="http://schemas.microsoft.com/office/drawing/2014/main" id="{8022DE8A-BEEC-9FB8-747E-60B11A0754BA}"/>
                  </a:ext>
                </a:extLst>
              </p:cNvPr>
              <p:cNvSpPr txBox="1"/>
              <p:nvPr/>
            </p:nvSpPr>
            <p:spPr>
              <a:xfrm>
                <a:off x="3139959" y="3593921"/>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4</m:t>
                          </m:r>
                        </m:sub>
                      </m:sSub>
                    </m:oMath>
                  </m:oMathPara>
                </a14:m>
                <a:endParaRPr lang="es-ES" dirty="0"/>
              </a:p>
            </p:txBody>
          </p:sp>
        </mc:Choice>
        <mc:Fallback xmlns="">
          <p:sp>
            <p:nvSpPr>
              <p:cNvPr id="41" name="CuadroTexto 40">
                <a:extLst>
                  <a:ext uri="{FF2B5EF4-FFF2-40B4-BE49-F238E27FC236}">
                    <a16:creationId xmlns:a16="http://schemas.microsoft.com/office/drawing/2014/main" id="{8022DE8A-BEEC-9FB8-747E-60B11A0754BA}"/>
                  </a:ext>
                </a:extLst>
              </p:cNvPr>
              <p:cNvSpPr txBox="1">
                <a:spLocks noRot="1" noChangeAspect="1" noMove="1" noResize="1" noEditPoints="1" noAdjustHandles="1" noChangeArrowheads="1" noChangeShapeType="1" noTextEdit="1"/>
              </p:cNvSpPr>
              <p:nvPr/>
            </p:nvSpPr>
            <p:spPr>
              <a:xfrm>
                <a:off x="3139959" y="3593921"/>
                <a:ext cx="248978" cy="246221"/>
              </a:xfrm>
              <a:prstGeom prst="rect">
                <a:avLst/>
              </a:prstGeom>
              <a:blipFill>
                <a:blip r:embed="rId5"/>
                <a:stretch>
                  <a:fillRect l="-14634" r="-2439"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2" name="CuadroTexto 41">
                <a:extLst>
                  <a:ext uri="{FF2B5EF4-FFF2-40B4-BE49-F238E27FC236}">
                    <a16:creationId xmlns:a16="http://schemas.microsoft.com/office/drawing/2014/main" id="{78139CD8-5E9F-B742-7DBE-178D1303D9A4}"/>
                  </a:ext>
                </a:extLst>
              </p:cNvPr>
              <p:cNvSpPr txBox="1"/>
              <p:nvPr/>
            </p:nvSpPr>
            <p:spPr>
              <a:xfrm>
                <a:off x="4328997" y="2732003"/>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5</m:t>
                          </m:r>
                        </m:sub>
                      </m:sSub>
                    </m:oMath>
                  </m:oMathPara>
                </a14:m>
                <a:endParaRPr lang="es-ES" dirty="0"/>
              </a:p>
            </p:txBody>
          </p:sp>
        </mc:Choice>
        <mc:Fallback xmlns="">
          <p:sp>
            <p:nvSpPr>
              <p:cNvPr id="42" name="CuadroTexto 41">
                <a:extLst>
                  <a:ext uri="{FF2B5EF4-FFF2-40B4-BE49-F238E27FC236}">
                    <a16:creationId xmlns:a16="http://schemas.microsoft.com/office/drawing/2014/main" id="{78139CD8-5E9F-B742-7DBE-178D1303D9A4}"/>
                  </a:ext>
                </a:extLst>
              </p:cNvPr>
              <p:cNvSpPr txBox="1">
                <a:spLocks noRot="1" noChangeAspect="1" noMove="1" noResize="1" noEditPoints="1" noAdjustHandles="1" noChangeArrowheads="1" noChangeShapeType="1" noTextEdit="1"/>
              </p:cNvSpPr>
              <p:nvPr/>
            </p:nvSpPr>
            <p:spPr>
              <a:xfrm>
                <a:off x="4328997" y="2732003"/>
                <a:ext cx="248978" cy="246221"/>
              </a:xfrm>
              <a:prstGeom prst="rect">
                <a:avLst/>
              </a:prstGeom>
              <a:blipFill>
                <a:blip r:embed="rId6"/>
                <a:stretch>
                  <a:fillRect l="-17073" r="-4878" b="-1707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3" name="CuadroTexto 42">
                <a:extLst>
                  <a:ext uri="{FF2B5EF4-FFF2-40B4-BE49-F238E27FC236}">
                    <a16:creationId xmlns:a16="http://schemas.microsoft.com/office/drawing/2014/main" id="{7F66348C-4F6C-1688-E9F9-C370F1DF8BB8}"/>
                  </a:ext>
                </a:extLst>
              </p:cNvPr>
              <p:cNvSpPr txBox="1"/>
              <p:nvPr/>
            </p:nvSpPr>
            <p:spPr>
              <a:xfrm>
                <a:off x="5156816" y="3593920"/>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6</m:t>
                          </m:r>
                        </m:sub>
                      </m:sSub>
                    </m:oMath>
                  </m:oMathPara>
                </a14:m>
                <a:endParaRPr lang="es-ES" dirty="0"/>
              </a:p>
            </p:txBody>
          </p:sp>
        </mc:Choice>
        <mc:Fallback xmlns="">
          <p:sp>
            <p:nvSpPr>
              <p:cNvPr id="43" name="CuadroTexto 42">
                <a:extLst>
                  <a:ext uri="{FF2B5EF4-FFF2-40B4-BE49-F238E27FC236}">
                    <a16:creationId xmlns:a16="http://schemas.microsoft.com/office/drawing/2014/main" id="{7F66348C-4F6C-1688-E9F9-C370F1DF8BB8}"/>
                  </a:ext>
                </a:extLst>
              </p:cNvPr>
              <p:cNvSpPr txBox="1">
                <a:spLocks noRot="1" noChangeAspect="1" noMove="1" noResize="1" noEditPoints="1" noAdjustHandles="1" noChangeArrowheads="1" noChangeShapeType="1" noTextEdit="1"/>
              </p:cNvSpPr>
              <p:nvPr/>
            </p:nvSpPr>
            <p:spPr>
              <a:xfrm>
                <a:off x="5156816" y="3593920"/>
                <a:ext cx="248978" cy="246221"/>
              </a:xfrm>
              <a:prstGeom prst="rect">
                <a:avLst/>
              </a:prstGeom>
              <a:blipFill>
                <a:blip r:embed="rId7"/>
                <a:stretch>
                  <a:fillRect l="-19512" r="-2439"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4" name="CuadroTexto 43">
                <a:extLst>
                  <a:ext uri="{FF2B5EF4-FFF2-40B4-BE49-F238E27FC236}">
                    <a16:creationId xmlns:a16="http://schemas.microsoft.com/office/drawing/2014/main" id="{F86594D3-E476-22DE-53C6-4F86810539CF}"/>
                  </a:ext>
                </a:extLst>
              </p:cNvPr>
              <p:cNvSpPr txBox="1"/>
              <p:nvPr/>
            </p:nvSpPr>
            <p:spPr>
              <a:xfrm>
                <a:off x="6338456" y="2732003"/>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7</m:t>
                          </m:r>
                        </m:sub>
                      </m:sSub>
                    </m:oMath>
                  </m:oMathPara>
                </a14:m>
                <a:endParaRPr lang="es-ES" dirty="0"/>
              </a:p>
            </p:txBody>
          </p:sp>
        </mc:Choice>
        <mc:Fallback xmlns="">
          <p:sp>
            <p:nvSpPr>
              <p:cNvPr id="44" name="CuadroTexto 43">
                <a:extLst>
                  <a:ext uri="{FF2B5EF4-FFF2-40B4-BE49-F238E27FC236}">
                    <a16:creationId xmlns:a16="http://schemas.microsoft.com/office/drawing/2014/main" id="{F86594D3-E476-22DE-53C6-4F86810539CF}"/>
                  </a:ext>
                </a:extLst>
              </p:cNvPr>
              <p:cNvSpPr txBox="1">
                <a:spLocks noRot="1" noChangeAspect="1" noMove="1" noResize="1" noEditPoints="1" noAdjustHandles="1" noChangeArrowheads="1" noChangeShapeType="1" noTextEdit="1"/>
              </p:cNvSpPr>
              <p:nvPr/>
            </p:nvSpPr>
            <p:spPr>
              <a:xfrm>
                <a:off x="6338456" y="2732003"/>
                <a:ext cx="248978" cy="246221"/>
              </a:xfrm>
              <a:prstGeom prst="rect">
                <a:avLst/>
              </a:prstGeom>
              <a:blipFill>
                <a:blip r:embed="rId8"/>
                <a:stretch>
                  <a:fillRect l="-19512" r="-2439" b="-1463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5" name="CuadroTexto 44">
                <a:extLst>
                  <a:ext uri="{FF2B5EF4-FFF2-40B4-BE49-F238E27FC236}">
                    <a16:creationId xmlns:a16="http://schemas.microsoft.com/office/drawing/2014/main" id="{4F9A09A7-4DFA-B819-5625-3CC8023A3606}"/>
                  </a:ext>
                </a:extLst>
              </p:cNvPr>
              <p:cNvSpPr txBox="1"/>
              <p:nvPr/>
            </p:nvSpPr>
            <p:spPr>
              <a:xfrm>
                <a:off x="7245047" y="3575598"/>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8</m:t>
                          </m:r>
                        </m:sub>
                      </m:sSub>
                    </m:oMath>
                  </m:oMathPara>
                </a14:m>
                <a:endParaRPr lang="es-ES" dirty="0"/>
              </a:p>
            </p:txBody>
          </p:sp>
        </mc:Choice>
        <mc:Fallback xmlns="">
          <p:sp>
            <p:nvSpPr>
              <p:cNvPr id="45" name="CuadroTexto 44">
                <a:extLst>
                  <a:ext uri="{FF2B5EF4-FFF2-40B4-BE49-F238E27FC236}">
                    <a16:creationId xmlns:a16="http://schemas.microsoft.com/office/drawing/2014/main" id="{4F9A09A7-4DFA-B819-5625-3CC8023A3606}"/>
                  </a:ext>
                </a:extLst>
              </p:cNvPr>
              <p:cNvSpPr txBox="1">
                <a:spLocks noRot="1" noChangeAspect="1" noMove="1" noResize="1" noEditPoints="1" noAdjustHandles="1" noChangeArrowheads="1" noChangeShapeType="1" noTextEdit="1"/>
              </p:cNvSpPr>
              <p:nvPr/>
            </p:nvSpPr>
            <p:spPr>
              <a:xfrm>
                <a:off x="7245047" y="3575598"/>
                <a:ext cx="248978" cy="246221"/>
              </a:xfrm>
              <a:prstGeom prst="rect">
                <a:avLst/>
              </a:prstGeom>
              <a:blipFill>
                <a:blip r:embed="rId9"/>
                <a:stretch>
                  <a:fillRect l="-17073" r="-2439"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6" name="CuadroTexto 45">
                <a:extLst>
                  <a:ext uri="{FF2B5EF4-FFF2-40B4-BE49-F238E27FC236}">
                    <a16:creationId xmlns:a16="http://schemas.microsoft.com/office/drawing/2014/main" id="{F7C36E43-964B-4598-DC4A-30A2D098AC13}"/>
                  </a:ext>
                </a:extLst>
              </p:cNvPr>
              <p:cNvSpPr txBox="1"/>
              <p:nvPr/>
            </p:nvSpPr>
            <p:spPr>
              <a:xfrm>
                <a:off x="8465877" y="2708920"/>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9</m:t>
                          </m:r>
                        </m:sub>
                      </m:sSub>
                    </m:oMath>
                  </m:oMathPara>
                </a14:m>
                <a:endParaRPr lang="es-ES" dirty="0"/>
              </a:p>
            </p:txBody>
          </p:sp>
        </mc:Choice>
        <mc:Fallback xmlns="">
          <p:sp>
            <p:nvSpPr>
              <p:cNvPr id="46" name="CuadroTexto 45">
                <a:extLst>
                  <a:ext uri="{FF2B5EF4-FFF2-40B4-BE49-F238E27FC236}">
                    <a16:creationId xmlns:a16="http://schemas.microsoft.com/office/drawing/2014/main" id="{F7C36E43-964B-4598-DC4A-30A2D098AC13}"/>
                  </a:ext>
                </a:extLst>
              </p:cNvPr>
              <p:cNvSpPr txBox="1">
                <a:spLocks noRot="1" noChangeAspect="1" noMove="1" noResize="1" noEditPoints="1" noAdjustHandles="1" noChangeArrowheads="1" noChangeShapeType="1" noTextEdit="1"/>
              </p:cNvSpPr>
              <p:nvPr/>
            </p:nvSpPr>
            <p:spPr>
              <a:xfrm>
                <a:off x="8465877" y="2708920"/>
                <a:ext cx="248978" cy="246221"/>
              </a:xfrm>
              <a:prstGeom prst="rect">
                <a:avLst/>
              </a:prstGeom>
              <a:blipFill>
                <a:blip r:embed="rId10"/>
                <a:stretch>
                  <a:fillRect l="-17073" r="-2439" b="-14634"/>
                </a:stretch>
              </a:blipFill>
            </p:spPr>
            <p:txBody>
              <a:bodyPr/>
              <a:lstStyle/>
              <a:p>
                <a:r>
                  <a:rPr lang="es-ES">
                    <a:noFill/>
                  </a:rPr>
                  <a:t> </a:t>
                </a:r>
              </a:p>
            </p:txBody>
          </p:sp>
        </mc:Fallback>
      </mc:AlternateContent>
      <p:sp>
        <p:nvSpPr>
          <p:cNvPr id="47" name="Rectangle 2">
            <a:extLst>
              <a:ext uri="{FF2B5EF4-FFF2-40B4-BE49-F238E27FC236}">
                <a16:creationId xmlns:a16="http://schemas.microsoft.com/office/drawing/2014/main" id="{51821AF3-4079-06A5-AF4C-473B5041F1CC}"/>
              </a:ext>
            </a:extLst>
          </p:cNvPr>
          <p:cNvSpPr>
            <a:spLocks noChangeArrowheads="1"/>
          </p:cNvSpPr>
          <p:nvPr/>
        </p:nvSpPr>
        <p:spPr bwMode="auto">
          <a:xfrm>
            <a:off x="2627784" y="116632"/>
            <a:ext cx="5432973"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Ejercicio</a:t>
            </a:r>
          </a:p>
          <a:p>
            <a:pPr algn="ctr" eaLnBrk="1" hangingPunct="1"/>
            <a:r>
              <a:rPr lang="es-CL" sz="2800" dirty="0">
                <a:solidFill>
                  <a:srgbClr val="0000FF"/>
                </a:solidFill>
                <a:latin typeface="Arial" charset="0"/>
              </a:rPr>
              <a:t> Nanofiltración – Cristalización por membranas</a:t>
            </a:r>
            <a:endParaRPr lang="es-MX" sz="2500" b="1" u="sng" dirty="0">
              <a:latin typeface="Arial" charset="0"/>
            </a:endParaRPr>
          </a:p>
        </p:txBody>
      </p:sp>
      <p:sp>
        <p:nvSpPr>
          <p:cNvPr id="49" name="CuadroTexto 48">
            <a:extLst>
              <a:ext uri="{FF2B5EF4-FFF2-40B4-BE49-F238E27FC236}">
                <a16:creationId xmlns:a16="http://schemas.microsoft.com/office/drawing/2014/main" id="{F88EB5A5-3378-48A0-24A2-CC98F0AA0EF6}"/>
              </a:ext>
            </a:extLst>
          </p:cNvPr>
          <p:cNvSpPr txBox="1"/>
          <p:nvPr/>
        </p:nvSpPr>
        <p:spPr>
          <a:xfrm>
            <a:off x="61391" y="1470961"/>
            <a:ext cx="4681330" cy="338554"/>
          </a:xfrm>
          <a:prstGeom prst="rect">
            <a:avLst/>
          </a:prstGeom>
          <a:noFill/>
        </p:spPr>
        <p:txBody>
          <a:bodyPr wrap="square">
            <a:spAutoFit/>
          </a:bodyPr>
          <a:lstStyle/>
          <a:p>
            <a:pPr marL="285750" indent="-285750">
              <a:buFont typeface="Arial" panose="020B0604020202020204" pitchFamily="34" charset="0"/>
              <a:buChar char="•"/>
            </a:pPr>
            <a:r>
              <a:rPr lang="es-ES" sz="1600" dirty="0">
                <a:solidFill>
                  <a:srgbClr val="0000FF"/>
                </a:solidFill>
              </a:rPr>
              <a:t>Diagrama de bloques de los procesos involucrados.</a:t>
            </a:r>
          </a:p>
        </p:txBody>
      </p:sp>
      <p:pic>
        <p:nvPicPr>
          <p:cNvPr id="51" name="Imagen 50">
            <a:extLst>
              <a:ext uri="{FF2B5EF4-FFF2-40B4-BE49-F238E27FC236}">
                <a16:creationId xmlns:a16="http://schemas.microsoft.com/office/drawing/2014/main" id="{469E10F6-7C89-99D8-3F37-7DD09747B4ED}"/>
              </a:ext>
            </a:extLst>
          </p:cNvPr>
          <p:cNvPicPr>
            <a:picLocks noChangeAspect="1"/>
          </p:cNvPicPr>
          <p:nvPr/>
        </p:nvPicPr>
        <p:blipFill>
          <a:blip r:embed="rId11"/>
          <a:stretch>
            <a:fillRect/>
          </a:stretch>
        </p:blipFill>
        <p:spPr>
          <a:xfrm>
            <a:off x="118547" y="4745300"/>
            <a:ext cx="4101819" cy="1887222"/>
          </a:xfrm>
          <a:prstGeom prst="rect">
            <a:avLst/>
          </a:prstGeom>
        </p:spPr>
      </p:pic>
      <p:sp>
        <p:nvSpPr>
          <p:cNvPr id="52" name="Rectángulo 51">
            <a:extLst>
              <a:ext uri="{FF2B5EF4-FFF2-40B4-BE49-F238E27FC236}">
                <a16:creationId xmlns:a16="http://schemas.microsoft.com/office/drawing/2014/main" id="{470F62EA-B78A-9B4E-BC99-6141F67C51E0}"/>
              </a:ext>
            </a:extLst>
          </p:cNvPr>
          <p:cNvSpPr/>
          <p:nvPr/>
        </p:nvSpPr>
        <p:spPr>
          <a:xfrm>
            <a:off x="2607599" y="5047510"/>
            <a:ext cx="745882" cy="169385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3" name="CuadroTexto 52">
            <a:extLst>
              <a:ext uri="{FF2B5EF4-FFF2-40B4-BE49-F238E27FC236}">
                <a16:creationId xmlns:a16="http://schemas.microsoft.com/office/drawing/2014/main" id="{0E2C7474-1376-1261-841A-47C53B10A3D2}"/>
              </a:ext>
            </a:extLst>
          </p:cNvPr>
          <p:cNvSpPr txBox="1"/>
          <p:nvPr/>
        </p:nvSpPr>
        <p:spPr>
          <a:xfrm>
            <a:off x="8078047" y="4657859"/>
            <a:ext cx="979755" cy="2062103"/>
          </a:xfrm>
          <a:prstGeom prst="rect">
            <a:avLst/>
          </a:prstGeom>
          <a:noFill/>
        </p:spPr>
        <p:txBody>
          <a:bodyPr wrap="none" rtlCol="0">
            <a:spAutoFit/>
          </a:bodyPr>
          <a:lstStyle/>
          <a:p>
            <a:r>
              <a:rPr lang="es-ES" b="1" i="1" dirty="0"/>
              <a:t>j</a:t>
            </a:r>
            <a:r>
              <a:rPr lang="es-ES" b="1" dirty="0"/>
              <a:t> -índices</a:t>
            </a:r>
          </a:p>
          <a:p>
            <a:r>
              <a:rPr lang="es-ES" dirty="0"/>
              <a:t>1: </a:t>
            </a:r>
            <a:r>
              <a:rPr lang="es-ES" dirty="0" err="1"/>
              <a:t>Na</a:t>
            </a:r>
            <a:r>
              <a:rPr lang="es-ES" dirty="0"/>
              <a:t>+</a:t>
            </a:r>
          </a:p>
          <a:p>
            <a:r>
              <a:rPr lang="es-ES" dirty="0"/>
              <a:t>2: K+</a:t>
            </a:r>
          </a:p>
          <a:p>
            <a:r>
              <a:rPr lang="es-ES" dirty="0"/>
              <a:t>3: Li+</a:t>
            </a:r>
          </a:p>
          <a:p>
            <a:r>
              <a:rPr lang="es-ES" dirty="0"/>
              <a:t>4: Cl-</a:t>
            </a:r>
          </a:p>
          <a:p>
            <a:r>
              <a:rPr lang="es-ES" dirty="0"/>
              <a:t>5: Ca+2</a:t>
            </a:r>
          </a:p>
          <a:p>
            <a:r>
              <a:rPr lang="es-ES" dirty="0"/>
              <a:t>6: Mg+2</a:t>
            </a:r>
          </a:p>
          <a:p>
            <a:r>
              <a:rPr lang="es-ES" dirty="0"/>
              <a:t>7: SO4-2</a:t>
            </a:r>
          </a:p>
        </p:txBody>
      </p:sp>
      <mc:AlternateContent xmlns:mc="http://schemas.openxmlformats.org/markup-compatibility/2006" xmlns:a14="http://schemas.microsoft.com/office/drawing/2010/main">
        <mc:Choice Requires="a14">
          <p:sp>
            <p:nvSpPr>
              <p:cNvPr id="54" name="CuadroTexto 53">
                <a:extLst>
                  <a:ext uri="{FF2B5EF4-FFF2-40B4-BE49-F238E27FC236}">
                    <a16:creationId xmlns:a16="http://schemas.microsoft.com/office/drawing/2014/main" id="{C67D66B4-60B1-61EC-C49F-B67BEF95BC15}"/>
                  </a:ext>
                </a:extLst>
              </p:cNvPr>
              <p:cNvSpPr txBox="1"/>
              <p:nvPr/>
            </p:nvSpPr>
            <p:spPr>
              <a:xfrm>
                <a:off x="4152397" y="5688911"/>
                <a:ext cx="3880614" cy="51084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𝑤𝑡</m:t>
                          </m:r>
                          <m:r>
                            <a:rPr lang="es-ES" b="0" i="1" smtClean="0">
                              <a:latin typeface="Cambria Math" panose="02040503050406030204" pitchFamily="18" charset="0"/>
                            </a:rPr>
                            <m:t>%</m:t>
                          </m:r>
                        </m:e>
                        <m:sub>
                          <m:r>
                            <a:rPr lang="es-ES" b="0" i="1" smtClean="0">
                              <a:latin typeface="Cambria Math" panose="02040503050406030204" pitchFamily="18" charset="0"/>
                            </a:rPr>
                            <m:t>𝑖</m:t>
                          </m:r>
                          <m:r>
                            <a:rPr lang="es-ES" b="0" i="1" smtClean="0">
                              <a:latin typeface="Cambria Math" panose="02040503050406030204" pitchFamily="18" charset="0"/>
                            </a:rPr>
                            <m:t>,</m:t>
                          </m:r>
                          <m:r>
                            <a:rPr lang="es-ES" b="0" i="1" smtClean="0">
                              <a:latin typeface="Cambria Math" panose="02040503050406030204" pitchFamily="18" charset="0"/>
                            </a:rPr>
                            <m:t>𝑗</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𝑘𝑔</m:t>
                          </m:r>
                          <m:r>
                            <a:rPr lang="es-ES" b="0" i="1" smtClean="0">
                              <a:latin typeface="Cambria Math" panose="02040503050406030204" pitchFamily="18" charset="0"/>
                            </a:rPr>
                            <m:t> "</m:t>
                          </m:r>
                          <m:r>
                            <a:rPr lang="es-ES" b="0" i="1" smtClean="0">
                              <a:latin typeface="Cambria Math" panose="02040503050406030204" pitchFamily="18" charset="0"/>
                            </a:rPr>
                            <m:t>𝑗</m:t>
                          </m:r>
                          <m:r>
                            <a:rPr lang="es-ES" b="0" i="1" smtClean="0">
                              <a:latin typeface="Cambria Math" panose="02040503050406030204" pitchFamily="18" charset="0"/>
                            </a:rPr>
                            <m:t>"</m:t>
                          </m:r>
                        </m:num>
                        <m:den>
                          <m:r>
                            <a:rPr lang="es-ES" b="0" i="1" smtClean="0">
                              <a:latin typeface="Cambria Math" panose="02040503050406030204" pitchFamily="18" charset="0"/>
                            </a:rPr>
                            <m:t>𝑘𝑔</m:t>
                          </m:r>
                          <m:r>
                            <a:rPr lang="es-ES" b="0" i="1" smtClean="0">
                              <a:latin typeface="Cambria Math" panose="02040503050406030204" pitchFamily="18" charset="0"/>
                            </a:rPr>
                            <m:t> </m:t>
                          </m:r>
                          <m:r>
                            <a:rPr lang="es-ES" b="0" i="1" smtClean="0">
                              <a:latin typeface="Cambria Math" panose="02040503050406030204" pitchFamily="18" charset="0"/>
                            </a:rPr>
                            <m:t>𝑠𝑎𝑙𝑚𝑢𝑒𝑟𝑎</m:t>
                          </m:r>
                          <m:r>
                            <a:rPr lang="es-ES" b="0" i="1" smtClean="0">
                              <a:latin typeface="Cambria Math" panose="02040503050406030204" pitchFamily="18" charset="0"/>
                            </a:rPr>
                            <m:t> </m:t>
                          </m:r>
                          <m:r>
                            <a:rPr lang="es-ES" b="0" i="1" smtClean="0">
                              <a:latin typeface="Cambria Math" panose="02040503050406030204" pitchFamily="18" charset="0"/>
                            </a:rPr>
                            <m:t>𝑐𝑜𝑟𝑟𝑖𝑒𝑛𝑡𝑒</m:t>
                          </m:r>
                          <m:r>
                            <a:rPr lang="es-ES" b="0" i="1" smtClean="0">
                              <a:latin typeface="Cambria Math" panose="02040503050406030204" pitchFamily="18" charset="0"/>
                            </a:rPr>
                            <m:t> "</m:t>
                          </m:r>
                          <m:r>
                            <a:rPr lang="es-ES" b="0" i="1" smtClean="0">
                              <a:latin typeface="Cambria Math" panose="02040503050406030204" pitchFamily="18" charset="0"/>
                            </a:rPr>
                            <m:t>𝑖</m:t>
                          </m:r>
                          <m:r>
                            <a:rPr lang="es-ES" b="0" i="1" smtClean="0">
                              <a:latin typeface="Cambria Math" panose="02040503050406030204" pitchFamily="18" charset="0"/>
                            </a:rPr>
                            <m:t>"</m:t>
                          </m:r>
                        </m:den>
                      </m:f>
                      <m:r>
                        <a:rPr lang="es-ES" b="0" i="1" smtClean="0">
                          <a:latin typeface="Cambria Math" panose="02040503050406030204" pitchFamily="18" charset="0"/>
                        </a:rPr>
                        <m:t>·100</m:t>
                      </m:r>
                    </m:oMath>
                  </m:oMathPara>
                </a14:m>
                <a:endParaRPr lang="es-ES" dirty="0"/>
              </a:p>
            </p:txBody>
          </p:sp>
        </mc:Choice>
        <mc:Fallback xmlns="">
          <p:sp>
            <p:nvSpPr>
              <p:cNvPr id="54" name="CuadroTexto 53">
                <a:extLst>
                  <a:ext uri="{FF2B5EF4-FFF2-40B4-BE49-F238E27FC236}">
                    <a16:creationId xmlns:a16="http://schemas.microsoft.com/office/drawing/2014/main" id="{C67D66B4-60B1-61EC-C49F-B67BEF95BC15}"/>
                  </a:ext>
                </a:extLst>
              </p:cNvPr>
              <p:cNvSpPr txBox="1">
                <a:spLocks noRot="1" noChangeAspect="1" noMove="1" noResize="1" noEditPoints="1" noAdjustHandles="1" noChangeArrowheads="1" noChangeShapeType="1" noTextEdit="1"/>
              </p:cNvSpPr>
              <p:nvPr/>
            </p:nvSpPr>
            <p:spPr>
              <a:xfrm>
                <a:off x="4152397" y="5688911"/>
                <a:ext cx="3880614" cy="510845"/>
              </a:xfrm>
              <a:prstGeom prst="rect">
                <a:avLst/>
              </a:prstGeom>
              <a:blipFill>
                <a:blip r:embed="rId1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5" name="CuadroTexto 54">
                <a:extLst>
                  <a:ext uri="{FF2B5EF4-FFF2-40B4-BE49-F238E27FC236}">
                    <a16:creationId xmlns:a16="http://schemas.microsoft.com/office/drawing/2014/main" id="{2D6399F2-E60D-BAB7-8069-5757BAC296BB}"/>
                  </a:ext>
                </a:extLst>
              </p:cNvPr>
              <p:cNvSpPr txBox="1"/>
              <p:nvPr/>
            </p:nvSpPr>
            <p:spPr>
              <a:xfrm>
                <a:off x="4637755" y="5055235"/>
                <a:ext cx="2977866" cy="44486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𝑖</m:t>
                          </m:r>
                        </m:sub>
                      </m:sSub>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𝑡𝑜𝑛</m:t>
                          </m:r>
                        </m:num>
                        <m:den>
                          <m:r>
                            <a:rPr lang="es-ES" b="0" i="1" smtClean="0">
                              <a:latin typeface="Cambria Math" panose="02040503050406030204" pitchFamily="18" charset="0"/>
                            </a:rPr>
                            <m:t>𝑎</m:t>
                          </m:r>
                          <m:r>
                            <a:rPr lang="es-ES" b="0" i="1" smtClean="0">
                              <a:latin typeface="Cambria Math" panose="02040503050406030204" pitchFamily="18" charset="0"/>
                            </a:rPr>
                            <m:t>ñ</m:t>
                          </m:r>
                          <m:r>
                            <a:rPr lang="es-ES" b="0" i="1" smtClean="0">
                              <a:latin typeface="Cambria Math" panose="02040503050406030204" pitchFamily="18" charset="0"/>
                            </a:rPr>
                            <m:t>𝑜</m:t>
                          </m:r>
                        </m:den>
                      </m:f>
                      <m:r>
                        <a:rPr lang="es-ES" b="0" i="1" smtClean="0">
                          <a:latin typeface="Cambria Math" panose="02040503050406030204" pitchFamily="18" charset="0"/>
                        </a:rPr>
                        <m:t> </m:t>
                      </m:r>
                      <m:r>
                        <a:rPr lang="es-ES" b="0" i="1" smtClean="0">
                          <a:latin typeface="Cambria Math" panose="02040503050406030204" pitchFamily="18" charset="0"/>
                        </a:rPr>
                        <m:t>𝑠𝑎𝑙𝑚𝑢𝑒𝑟𝑎</m:t>
                      </m:r>
                      <m:r>
                        <a:rPr lang="es-ES" b="0" i="1" smtClean="0">
                          <a:latin typeface="Cambria Math" panose="02040503050406030204" pitchFamily="18" charset="0"/>
                        </a:rPr>
                        <m:t> </m:t>
                      </m:r>
                      <m:r>
                        <a:rPr lang="es-ES" b="0" i="1" smtClean="0">
                          <a:latin typeface="Cambria Math" panose="02040503050406030204" pitchFamily="18" charset="0"/>
                        </a:rPr>
                        <m:t>𝑐𝑜𝑟𝑟𝑖𝑒𝑛𝑡𝑒</m:t>
                      </m:r>
                      <m:r>
                        <a:rPr lang="es-ES" b="0" i="1" smtClean="0">
                          <a:latin typeface="Cambria Math" panose="02040503050406030204" pitchFamily="18" charset="0"/>
                        </a:rPr>
                        <m:t> "</m:t>
                      </m:r>
                      <m:r>
                        <a:rPr lang="es-ES" b="0" i="1" smtClean="0">
                          <a:latin typeface="Cambria Math" panose="02040503050406030204" pitchFamily="18" charset="0"/>
                        </a:rPr>
                        <m:t>𝑖</m:t>
                      </m:r>
                      <m:r>
                        <a:rPr lang="es-ES" b="0" i="1" smtClean="0">
                          <a:latin typeface="Cambria Math" panose="02040503050406030204" pitchFamily="18" charset="0"/>
                        </a:rPr>
                        <m:t>"</m:t>
                      </m:r>
                    </m:oMath>
                  </m:oMathPara>
                </a14:m>
                <a:endParaRPr lang="es-ES" dirty="0"/>
              </a:p>
            </p:txBody>
          </p:sp>
        </mc:Choice>
        <mc:Fallback xmlns="">
          <p:sp>
            <p:nvSpPr>
              <p:cNvPr id="55" name="CuadroTexto 54">
                <a:extLst>
                  <a:ext uri="{FF2B5EF4-FFF2-40B4-BE49-F238E27FC236}">
                    <a16:creationId xmlns:a16="http://schemas.microsoft.com/office/drawing/2014/main" id="{2D6399F2-E60D-BAB7-8069-5757BAC296BB}"/>
                  </a:ext>
                </a:extLst>
              </p:cNvPr>
              <p:cNvSpPr txBox="1">
                <a:spLocks noRot="1" noChangeAspect="1" noMove="1" noResize="1" noEditPoints="1" noAdjustHandles="1" noChangeArrowheads="1" noChangeShapeType="1" noTextEdit="1"/>
              </p:cNvSpPr>
              <p:nvPr/>
            </p:nvSpPr>
            <p:spPr>
              <a:xfrm>
                <a:off x="4637755" y="5055235"/>
                <a:ext cx="2977866" cy="444865"/>
              </a:xfrm>
              <a:prstGeom prst="rect">
                <a:avLst/>
              </a:prstGeom>
              <a:blipFill>
                <a:blip r:embed="rId13"/>
                <a:stretch>
                  <a:fillRect l="-1230" r="-1025" b="-1506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9931187-345D-03F3-38B7-25937219398E}"/>
                  </a:ext>
                </a:extLst>
              </p:cNvPr>
              <p:cNvSpPr txBox="1"/>
              <p:nvPr/>
            </p:nvSpPr>
            <p:spPr>
              <a:xfrm>
                <a:off x="6276224" y="3129272"/>
                <a:ext cx="439929" cy="2652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7</m:t>
                          </m:r>
                          <m:r>
                            <a:rPr lang="es-ES" b="0" i="1" smtClean="0">
                              <a:latin typeface="Cambria Math" panose="02040503050406030204" pitchFamily="18" charset="0"/>
                            </a:rPr>
                            <m:t>𝑝𝑝</m:t>
                          </m:r>
                        </m:sub>
                      </m:sSub>
                    </m:oMath>
                  </m:oMathPara>
                </a14:m>
                <a:endParaRPr lang="es-ES" dirty="0"/>
              </a:p>
            </p:txBody>
          </p:sp>
        </mc:Choice>
        <mc:Fallback xmlns="">
          <p:sp>
            <p:nvSpPr>
              <p:cNvPr id="6" name="CuadroTexto 5">
                <a:extLst>
                  <a:ext uri="{FF2B5EF4-FFF2-40B4-BE49-F238E27FC236}">
                    <a16:creationId xmlns:a16="http://schemas.microsoft.com/office/drawing/2014/main" id="{09931187-345D-03F3-38B7-25937219398E}"/>
                  </a:ext>
                </a:extLst>
              </p:cNvPr>
              <p:cNvSpPr txBox="1">
                <a:spLocks noRot="1" noChangeAspect="1" noMove="1" noResize="1" noEditPoints="1" noAdjustHandles="1" noChangeArrowheads="1" noChangeShapeType="1" noTextEdit="1"/>
              </p:cNvSpPr>
              <p:nvPr/>
            </p:nvSpPr>
            <p:spPr>
              <a:xfrm>
                <a:off x="6276224" y="3129272"/>
                <a:ext cx="439929" cy="265201"/>
              </a:xfrm>
              <a:prstGeom prst="rect">
                <a:avLst/>
              </a:prstGeom>
              <a:blipFill>
                <a:blip r:embed="rId14"/>
                <a:stretch>
                  <a:fillRect l="-9722" r="-2778" b="-2045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D48FC937-542E-8447-3BA6-132ABF98F511}"/>
                  </a:ext>
                </a:extLst>
              </p:cNvPr>
              <p:cNvSpPr txBox="1"/>
              <p:nvPr/>
            </p:nvSpPr>
            <p:spPr>
              <a:xfrm>
                <a:off x="7597358" y="3593919"/>
                <a:ext cx="438133" cy="2652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𝑝𝑝</m:t>
                          </m:r>
                          <m:r>
                            <a:rPr lang="es-ES" b="0" i="1" smtClean="0">
                              <a:latin typeface="Cambria Math" panose="02040503050406030204" pitchFamily="18" charset="0"/>
                            </a:rPr>
                            <m:t>8</m:t>
                          </m:r>
                        </m:sub>
                      </m:sSub>
                    </m:oMath>
                  </m:oMathPara>
                </a14:m>
                <a:endParaRPr lang="es-ES" dirty="0"/>
              </a:p>
            </p:txBody>
          </p:sp>
        </mc:Choice>
        <mc:Fallback xmlns="">
          <p:sp>
            <p:nvSpPr>
              <p:cNvPr id="9" name="CuadroTexto 8">
                <a:extLst>
                  <a:ext uri="{FF2B5EF4-FFF2-40B4-BE49-F238E27FC236}">
                    <a16:creationId xmlns:a16="http://schemas.microsoft.com/office/drawing/2014/main" id="{D48FC937-542E-8447-3BA6-132ABF98F511}"/>
                  </a:ext>
                </a:extLst>
              </p:cNvPr>
              <p:cNvSpPr txBox="1">
                <a:spLocks noRot="1" noChangeAspect="1" noMove="1" noResize="1" noEditPoints="1" noAdjustHandles="1" noChangeArrowheads="1" noChangeShapeType="1" noTextEdit="1"/>
              </p:cNvSpPr>
              <p:nvPr/>
            </p:nvSpPr>
            <p:spPr>
              <a:xfrm>
                <a:off x="7597358" y="3593919"/>
                <a:ext cx="438133" cy="265201"/>
              </a:xfrm>
              <a:prstGeom prst="rect">
                <a:avLst/>
              </a:prstGeom>
              <a:blipFill>
                <a:blip r:embed="rId15"/>
                <a:stretch>
                  <a:fillRect l="-9722" r="-1389" b="-23256"/>
                </a:stretch>
              </a:blipFill>
            </p:spPr>
            <p:txBody>
              <a:bodyPr/>
              <a:lstStyle/>
              <a:p>
                <a:r>
                  <a:rPr lang="es-ES">
                    <a:noFill/>
                  </a:rPr>
                  <a:t> </a:t>
                </a:r>
              </a:p>
            </p:txBody>
          </p:sp>
        </mc:Fallback>
      </mc:AlternateContent>
    </p:spTree>
    <p:extLst>
      <p:ext uri="{BB962C8B-B14F-4D97-AF65-F5344CB8AC3E}">
        <p14:creationId xmlns:p14="http://schemas.microsoft.com/office/powerpoint/2010/main" val="23582830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B77B73E3-96AA-E222-AE1D-21302B711DF2}"/>
              </a:ext>
            </a:extLst>
          </p:cNvPr>
          <p:cNvSpPr/>
          <p:nvPr/>
        </p:nvSpPr>
        <p:spPr>
          <a:xfrm>
            <a:off x="809442" y="2636912"/>
            <a:ext cx="1368147" cy="7200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Nanofiltración</a:t>
            </a:r>
          </a:p>
        </p:txBody>
      </p:sp>
      <p:cxnSp>
        <p:nvCxnSpPr>
          <p:cNvPr id="3" name="Conector recto de flecha 2">
            <a:extLst>
              <a:ext uri="{FF2B5EF4-FFF2-40B4-BE49-F238E27FC236}">
                <a16:creationId xmlns:a16="http://schemas.microsoft.com/office/drawing/2014/main" id="{FC77CA52-6273-7CC2-2134-3AA5940370D0}"/>
              </a:ext>
            </a:extLst>
          </p:cNvPr>
          <p:cNvCxnSpPr>
            <a:cxnSpLocks/>
            <a:endCxn id="2" idx="1"/>
          </p:cNvCxnSpPr>
          <p:nvPr/>
        </p:nvCxnSpPr>
        <p:spPr>
          <a:xfrm>
            <a:off x="287626" y="2996952"/>
            <a:ext cx="5218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 name="Conector recto de flecha 3">
            <a:extLst>
              <a:ext uri="{FF2B5EF4-FFF2-40B4-BE49-F238E27FC236}">
                <a16:creationId xmlns:a16="http://schemas.microsoft.com/office/drawing/2014/main" id="{7B55046F-3015-8EF7-7846-B16916890EF7}"/>
              </a:ext>
            </a:extLst>
          </p:cNvPr>
          <p:cNvCxnSpPr>
            <a:cxnSpLocks/>
          </p:cNvCxnSpPr>
          <p:nvPr/>
        </p:nvCxnSpPr>
        <p:spPr>
          <a:xfrm flipV="1">
            <a:off x="2177589" y="2996952"/>
            <a:ext cx="677991" cy="114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 name="Conector recto de flecha 4">
            <a:extLst>
              <a:ext uri="{FF2B5EF4-FFF2-40B4-BE49-F238E27FC236}">
                <a16:creationId xmlns:a16="http://schemas.microsoft.com/office/drawing/2014/main" id="{99A6D1F6-3393-BF62-E565-F830AA9A396D}"/>
              </a:ext>
            </a:extLst>
          </p:cNvPr>
          <p:cNvCxnSpPr>
            <a:cxnSpLocks/>
          </p:cNvCxnSpPr>
          <p:nvPr/>
        </p:nvCxnSpPr>
        <p:spPr>
          <a:xfrm>
            <a:off x="1475250" y="3356992"/>
            <a:ext cx="0" cy="5760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id="{294B8D9C-67EA-1D89-347B-442D72D441ED}"/>
              </a:ext>
            </a:extLst>
          </p:cNvPr>
          <p:cNvSpPr txBox="1"/>
          <p:nvPr/>
        </p:nvSpPr>
        <p:spPr>
          <a:xfrm>
            <a:off x="26774" y="1939770"/>
            <a:ext cx="962123" cy="584775"/>
          </a:xfrm>
          <a:prstGeom prst="rect">
            <a:avLst/>
          </a:prstGeom>
          <a:noFill/>
        </p:spPr>
        <p:txBody>
          <a:bodyPr wrap="none" rtlCol="0">
            <a:spAutoFit/>
          </a:bodyPr>
          <a:lstStyle/>
          <a:p>
            <a:r>
              <a:rPr lang="es-ES" dirty="0"/>
              <a:t>Salmuera</a:t>
            </a:r>
          </a:p>
          <a:p>
            <a:r>
              <a:rPr lang="es-ES" dirty="0"/>
              <a:t>Salar</a:t>
            </a:r>
          </a:p>
        </p:txBody>
      </p:sp>
      <p:sp>
        <p:nvSpPr>
          <p:cNvPr id="7" name="CuadroTexto 6">
            <a:extLst>
              <a:ext uri="{FF2B5EF4-FFF2-40B4-BE49-F238E27FC236}">
                <a16:creationId xmlns:a16="http://schemas.microsoft.com/office/drawing/2014/main" id="{2B67F1BC-565C-4BD9-1A3F-D73BD7F86276}"/>
              </a:ext>
            </a:extLst>
          </p:cNvPr>
          <p:cNvSpPr txBox="1"/>
          <p:nvPr/>
        </p:nvSpPr>
        <p:spPr>
          <a:xfrm>
            <a:off x="2013080" y="2008819"/>
            <a:ext cx="1007007" cy="338554"/>
          </a:xfrm>
          <a:prstGeom prst="rect">
            <a:avLst/>
          </a:prstGeom>
          <a:noFill/>
        </p:spPr>
        <p:txBody>
          <a:bodyPr wrap="none" rtlCol="0">
            <a:spAutoFit/>
          </a:bodyPr>
          <a:lstStyle/>
          <a:p>
            <a:r>
              <a:rPr lang="es-ES" dirty="0"/>
              <a:t>Permeado</a:t>
            </a:r>
          </a:p>
        </p:txBody>
      </p:sp>
      <p:sp>
        <p:nvSpPr>
          <p:cNvPr id="8" name="CuadroTexto 7">
            <a:extLst>
              <a:ext uri="{FF2B5EF4-FFF2-40B4-BE49-F238E27FC236}">
                <a16:creationId xmlns:a16="http://schemas.microsoft.com/office/drawing/2014/main" id="{B724FE1D-9835-A5D9-D67C-18A7ED223089}"/>
              </a:ext>
            </a:extLst>
          </p:cNvPr>
          <p:cNvSpPr txBox="1"/>
          <p:nvPr/>
        </p:nvSpPr>
        <p:spPr>
          <a:xfrm>
            <a:off x="323681" y="3815808"/>
            <a:ext cx="1234633" cy="338554"/>
          </a:xfrm>
          <a:prstGeom prst="rect">
            <a:avLst/>
          </a:prstGeom>
          <a:noFill/>
        </p:spPr>
        <p:txBody>
          <a:bodyPr wrap="none" rtlCol="0">
            <a:spAutoFit/>
          </a:bodyPr>
          <a:lstStyle/>
          <a:p>
            <a:r>
              <a:rPr lang="es-ES" dirty="0"/>
              <a:t>Concentrado</a:t>
            </a:r>
          </a:p>
        </p:txBody>
      </p:sp>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23C58EE0-34C8-629E-3BF4-6A82BB6CEF02}"/>
                  </a:ext>
                </a:extLst>
              </p:cNvPr>
              <p:cNvSpPr txBox="1"/>
              <p:nvPr/>
            </p:nvSpPr>
            <p:spPr>
              <a:xfrm>
                <a:off x="226213" y="2696947"/>
                <a:ext cx="244233"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1</m:t>
                          </m:r>
                        </m:sub>
                      </m:sSub>
                    </m:oMath>
                  </m:oMathPara>
                </a14:m>
                <a:endParaRPr lang="es-ES" dirty="0"/>
              </a:p>
            </p:txBody>
          </p:sp>
        </mc:Choice>
        <mc:Fallback xmlns="">
          <p:sp>
            <p:nvSpPr>
              <p:cNvPr id="9" name="CuadroTexto 8">
                <a:extLst>
                  <a:ext uri="{FF2B5EF4-FFF2-40B4-BE49-F238E27FC236}">
                    <a16:creationId xmlns:a16="http://schemas.microsoft.com/office/drawing/2014/main" id="{23C58EE0-34C8-629E-3BF4-6A82BB6CEF02}"/>
                  </a:ext>
                </a:extLst>
              </p:cNvPr>
              <p:cNvSpPr txBox="1">
                <a:spLocks noRot="1" noChangeAspect="1" noMove="1" noResize="1" noEditPoints="1" noAdjustHandles="1" noChangeArrowheads="1" noChangeShapeType="1" noTextEdit="1"/>
              </p:cNvSpPr>
              <p:nvPr/>
            </p:nvSpPr>
            <p:spPr>
              <a:xfrm>
                <a:off x="226213" y="2696947"/>
                <a:ext cx="244233" cy="246221"/>
              </a:xfrm>
              <a:prstGeom prst="rect">
                <a:avLst/>
              </a:prstGeom>
              <a:blipFill>
                <a:blip r:embed="rId2"/>
                <a:stretch>
                  <a:fillRect l="-17500" r="-2500" b="-1463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0CB61528-47F1-09FC-B8CA-10B4D200B51D}"/>
                  </a:ext>
                </a:extLst>
              </p:cNvPr>
              <p:cNvSpPr txBox="1"/>
              <p:nvPr/>
            </p:nvSpPr>
            <p:spPr>
              <a:xfrm>
                <a:off x="1147954" y="3463289"/>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2</m:t>
                          </m:r>
                        </m:sub>
                      </m:sSub>
                    </m:oMath>
                  </m:oMathPara>
                </a14:m>
                <a:endParaRPr lang="es-ES" dirty="0"/>
              </a:p>
            </p:txBody>
          </p:sp>
        </mc:Choice>
        <mc:Fallback xmlns="">
          <p:sp>
            <p:nvSpPr>
              <p:cNvPr id="10" name="CuadroTexto 9">
                <a:extLst>
                  <a:ext uri="{FF2B5EF4-FFF2-40B4-BE49-F238E27FC236}">
                    <a16:creationId xmlns:a16="http://schemas.microsoft.com/office/drawing/2014/main" id="{0CB61528-47F1-09FC-B8CA-10B4D200B51D}"/>
                  </a:ext>
                </a:extLst>
              </p:cNvPr>
              <p:cNvSpPr txBox="1">
                <a:spLocks noRot="1" noChangeAspect="1" noMove="1" noResize="1" noEditPoints="1" noAdjustHandles="1" noChangeArrowheads="1" noChangeShapeType="1" noTextEdit="1"/>
              </p:cNvSpPr>
              <p:nvPr/>
            </p:nvSpPr>
            <p:spPr>
              <a:xfrm>
                <a:off x="1147954" y="3463289"/>
                <a:ext cx="248978" cy="246221"/>
              </a:xfrm>
              <a:prstGeom prst="rect">
                <a:avLst/>
              </a:prstGeom>
              <a:blipFill>
                <a:blip r:embed="rId3"/>
                <a:stretch>
                  <a:fillRect l="-17073" r="-2439" b="-1463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324A003A-BCBF-98E3-74B4-6C372E833796}"/>
                  </a:ext>
                </a:extLst>
              </p:cNvPr>
              <p:cNvSpPr txBox="1"/>
              <p:nvPr/>
            </p:nvSpPr>
            <p:spPr>
              <a:xfrm>
                <a:off x="2342406" y="2687007"/>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3</m:t>
                          </m:r>
                        </m:sub>
                      </m:sSub>
                    </m:oMath>
                  </m:oMathPara>
                </a14:m>
                <a:endParaRPr lang="es-ES" dirty="0"/>
              </a:p>
            </p:txBody>
          </p:sp>
        </mc:Choice>
        <mc:Fallback xmlns="">
          <p:sp>
            <p:nvSpPr>
              <p:cNvPr id="11" name="CuadroTexto 10">
                <a:extLst>
                  <a:ext uri="{FF2B5EF4-FFF2-40B4-BE49-F238E27FC236}">
                    <a16:creationId xmlns:a16="http://schemas.microsoft.com/office/drawing/2014/main" id="{324A003A-BCBF-98E3-74B4-6C372E833796}"/>
                  </a:ext>
                </a:extLst>
              </p:cNvPr>
              <p:cNvSpPr txBox="1">
                <a:spLocks noRot="1" noChangeAspect="1" noMove="1" noResize="1" noEditPoints="1" noAdjustHandles="1" noChangeArrowheads="1" noChangeShapeType="1" noTextEdit="1"/>
              </p:cNvSpPr>
              <p:nvPr/>
            </p:nvSpPr>
            <p:spPr>
              <a:xfrm>
                <a:off x="2342406" y="2687007"/>
                <a:ext cx="248978" cy="246221"/>
              </a:xfrm>
              <a:prstGeom prst="rect">
                <a:avLst/>
              </a:prstGeom>
              <a:blipFill>
                <a:blip r:embed="rId4"/>
                <a:stretch>
                  <a:fillRect l="-17073" r="-2439" b="-17500"/>
                </a:stretch>
              </a:blipFill>
            </p:spPr>
            <p:txBody>
              <a:bodyPr/>
              <a:lstStyle/>
              <a:p>
                <a:r>
                  <a:rPr lang="es-ES">
                    <a:noFill/>
                  </a:rPr>
                  <a:t> </a:t>
                </a:r>
              </a:p>
            </p:txBody>
          </p:sp>
        </mc:Fallback>
      </mc:AlternateContent>
      <p:sp>
        <p:nvSpPr>
          <p:cNvPr id="12" name="Rectangle 2">
            <a:extLst>
              <a:ext uri="{FF2B5EF4-FFF2-40B4-BE49-F238E27FC236}">
                <a16:creationId xmlns:a16="http://schemas.microsoft.com/office/drawing/2014/main" id="{17491C74-FD84-E673-FC12-1430FC5A4A25}"/>
              </a:ext>
            </a:extLst>
          </p:cNvPr>
          <p:cNvSpPr>
            <a:spLocks noChangeArrowheads="1"/>
          </p:cNvSpPr>
          <p:nvPr/>
        </p:nvSpPr>
        <p:spPr bwMode="auto">
          <a:xfrm>
            <a:off x="2627784" y="116632"/>
            <a:ext cx="5432973"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Ejercicio</a:t>
            </a:r>
          </a:p>
          <a:p>
            <a:pPr algn="ctr" eaLnBrk="1" hangingPunct="1"/>
            <a:r>
              <a:rPr lang="es-CL" sz="2800" dirty="0">
                <a:solidFill>
                  <a:srgbClr val="0000FF"/>
                </a:solidFill>
                <a:latin typeface="Arial" charset="0"/>
              </a:rPr>
              <a:t> Nanofiltración – Cristalización por membranas</a:t>
            </a:r>
            <a:endParaRPr lang="es-MX" sz="2500" b="1" u="sng" dirty="0">
              <a:latin typeface="Arial" charset="0"/>
            </a:endParaRPr>
          </a:p>
        </p:txBody>
      </p:sp>
      <p:sp>
        <p:nvSpPr>
          <p:cNvPr id="13" name="CuadroTexto 12">
            <a:extLst>
              <a:ext uri="{FF2B5EF4-FFF2-40B4-BE49-F238E27FC236}">
                <a16:creationId xmlns:a16="http://schemas.microsoft.com/office/drawing/2014/main" id="{71303B55-DE86-A53A-7505-58CED7A8BC6D}"/>
              </a:ext>
            </a:extLst>
          </p:cNvPr>
          <p:cNvSpPr txBox="1"/>
          <p:nvPr/>
        </p:nvSpPr>
        <p:spPr>
          <a:xfrm>
            <a:off x="79692" y="1362199"/>
            <a:ext cx="4681330" cy="338554"/>
          </a:xfrm>
          <a:prstGeom prst="rect">
            <a:avLst/>
          </a:prstGeom>
          <a:noFill/>
        </p:spPr>
        <p:txBody>
          <a:bodyPr wrap="square">
            <a:spAutoFit/>
          </a:bodyPr>
          <a:lstStyle/>
          <a:p>
            <a:pPr marL="285750" indent="-285750">
              <a:buFont typeface="Arial" panose="020B0604020202020204" pitchFamily="34" charset="0"/>
              <a:buChar char="•"/>
            </a:pPr>
            <a:r>
              <a:rPr lang="es-ES" sz="1600" dirty="0">
                <a:solidFill>
                  <a:srgbClr val="0000FF"/>
                </a:solidFill>
              </a:rPr>
              <a:t>Resolución NF</a:t>
            </a:r>
          </a:p>
        </p:txBody>
      </p:sp>
      <p:sp>
        <p:nvSpPr>
          <p:cNvPr id="15" name="CuadroTexto 14">
            <a:extLst>
              <a:ext uri="{FF2B5EF4-FFF2-40B4-BE49-F238E27FC236}">
                <a16:creationId xmlns:a16="http://schemas.microsoft.com/office/drawing/2014/main" id="{0976D6FD-6172-4E6F-BFBA-BE98FAAFF2F9}"/>
              </a:ext>
            </a:extLst>
          </p:cNvPr>
          <p:cNvSpPr txBox="1"/>
          <p:nvPr/>
        </p:nvSpPr>
        <p:spPr>
          <a:xfrm>
            <a:off x="3125999" y="1247272"/>
            <a:ext cx="4884882" cy="138499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buFont typeface="Arial" panose="020B0604020202020204" pitchFamily="34" charset="0"/>
              <a:buChar char="•"/>
            </a:pPr>
            <a:r>
              <a:rPr lang="es-ES" sz="1400" dirty="0"/>
              <a:t>Proceso de NF tiene un 90% de rechazo de iones divalentes y 10% de rechazo de iones monovalentes. Donde Rechazo de ion (%)=(1−Cp/​Cf​​)×100; </a:t>
            </a:r>
            <a:r>
              <a:rPr lang="es-ES" sz="1400" dirty="0" err="1"/>
              <a:t>Cp</a:t>
            </a:r>
            <a:r>
              <a:rPr lang="es-ES" sz="1400" dirty="0"/>
              <a:t>​ es la concentración del ion en el permeado;  Cf​ es la concentración del ion en la alimentación. Se puede asumir que un 40% del flujo de alimentación sale como permeado. </a:t>
            </a:r>
          </a:p>
        </p:txBody>
      </p:sp>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B043E390-93EE-49E7-7920-262C984DE85B}"/>
                  </a:ext>
                </a:extLst>
              </p:cNvPr>
              <p:cNvSpPr txBox="1"/>
              <p:nvPr/>
            </p:nvSpPr>
            <p:spPr>
              <a:xfrm>
                <a:off x="3125999" y="2730676"/>
                <a:ext cx="4152675" cy="1723549"/>
              </a:xfrm>
              <a:prstGeom prst="rect">
                <a:avLst/>
              </a:prstGeom>
              <a:noFill/>
              <a:ln>
                <a:solidFill>
                  <a:schemeClr val="accent1"/>
                </a:solidFill>
              </a:ln>
            </p:spPr>
            <p:txBody>
              <a:bodyPr wrap="none" lIns="0" tIns="0" rIns="0" bIns="0" rtlCol="0">
                <a:spAutoFit/>
              </a:bodyPr>
              <a:lstStyle/>
              <a:p>
                <a:r>
                  <a:rPr lang="es-ES" dirty="0">
                    <a:latin typeface="+mn-lt"/>
                  </a:rPr>
                  <a:t>Relación de flujo permeado:</a:t>
                </a:r>
                <a:endParaRPr lang="es-ES" b="0" dirty="0">
                  <a:latin typeface="+mn-lt"/>
                </a:endParaRPr>
              </a:p>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3</m:t>
                          </m:r>
                        </m:sub>
                      </m:sSub>
                      <m:r>
                        <a:rPr lang="es-ES" b="0" i="1" smtClean="0">
                          <a:latin typeface="Cambria Math" panose="02040503050406030204" pitchFamily="18" charset="0"/>
                        </a:rPr>
                        <m:t>=0.4·</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1</m:t>
                          </m:r>
                        </m:sub>
                      </m:sSub>
                      <m:r>
                        <a:rPr lang="es-ES" b="0" i="0" smtClean="0">
                          <a:latin typeface="Cambria Math" panose="02040503050406030204" pitchFamily="18" charset="0"/>
                        </a:rPr>
                        <m:t>=200,000</m:t>
                      </m:r>
                    </m:oMath>
                  </m:oMathPara>
                </a14:m>
                <a:endParaRPr lang="es-ES" dirty="0"/>
              </a:p>
              <a:p>
                <a:endParaRPr lang="es-ES" dirty="0"/>
              </a:p>
              <a:p>
                <a:r>
                  <a:rPr lang="es-ES" dirty="0">
                    <a:latin typeface="Cambria Math" panose="02040503050406030204" pitchFamily="18" charset="0"/>
                  </a:rPr>
                  <a:t>Balance de masa total:</a:t>
                </a:r>
                <a:endParaRPr lang="es-ES" b="0"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3</m:t>
                          </m:r>
                        </m:sub>
                      </m:sSub>
                      <m:r>
                        <a:rPr lang="es-ES" b="0" i="1" smtClean="0">
                          <a:latin typeface="Cambria Math" panose="02040503050406030204" pitchFamily="18" charset="0"/>
                        </a:rPr>
                        <m:t> </m:t>
                      </m:r>
                    </m:oMath>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3</m:t>
                          </m:r>
                        </m:sub>
                      </m:sSub>
                      <m:r>
                        <a:rPr lang="es-ES" b="0" i="1" smtClean="0">
                          <a:latin typeface="Cambria Math" panose="02040503050406030204" pitchFamily="18" charset="0"/>
                        </a:rPr>
                        <m:t>=500,000−200,000=300,000</m:t>
                      </m:r>
                    </m:oMath>
                  </m:oMathPara>
                </a14:m>
                <a:endParaRPr lang="es-ES" b="0" dirty="0"/>
              </a:p>
              <a:p>
                <a:endParaRPr lang="es-ES" dirty="0"/>
              </a:p>
            </p:txBody>
          </p:sp>
        </mc:Choice>
        <mc:Fallback xmlns="">
          <p:sp>
            <p:nvSpPr>
              <p:cNvPr id="16" name="CuadroTexto 15">
                <a:extLst>
                  <a:ext uri="{FF2B5EF4-FFF2-40B4-BE49-F238E27FC236}">
                    <a16:creationId xmlns:a16="http://schemas.microsoft.com/office/drawing/2014/main" id="{B043E390-93EE-49E7-7920-262C984DE85B}"/>
                  </a:ext>
                </a:extLst>
              </p:cNvPr>
              <p:cNvSpPr txBox="1">
                <a:spLocks noRot="1" noChangeAspect="1" noMove="1" noResize="1" noEditPoints="1" noAdjustHandles="1" noChangeArrowheads="1" noChangeShapeType="1" noTextEdit="1"/>
              </p:cNvSpPr>
              <p:nvPr/>
            </p:nvSpPr>
            <p:spPr>
              <a:xfrm>
                <a:off x="3125999" y="2730676"/>
                <a:ext cx="4152675" cy="1723549"/>
              </a:xfrm>
              <a:prstGeom prst="rect">
                <a:avLst/>
              </a:prstGeom>
              <a:blipFill>
                <a:blip r:embed="rId5"/>
                <a:stretch>
                  <a:fillRect l="-2928" t="-3509"/>
                </a:stretch>
              </a:blipFill>
              <a:ln>
                <a:solidFill>
                  <a:schemeClr val="accent1"/>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4FB0567A-14D3-3202-539B-BAC2BB0C30F0}"/>
                  </a:ext>
                </a:extLst>
              </p:cNvPr>
              <p:cNvSpPr txBox="1"/>
              <p:nvPr/>
            </p:nvSpPr>
            <p:spPr>
              <a:xfrm>
                <a:off x="5001418" y="4494694"/>
                <a:ext cx="4107086" cy="1546193"/>
              </a:xfrm>
              <a:prstGeom prst="rect">
                <a:avLst/>
              </a:prstGeom>
              <a:noFill/>
              <a:ln>
                <a:solidFill>
                  <a:schemeClr val="accent1"/>
                </a:solidFill>
              </a:ln>
            </p:spPr>
            <p:txBody>
              <a:bodyPr wrap="square" lIns="0" tIns="0" rIns="0" bIns="0" rtlCol="0">
                <a:spAutoFit/>
              </a:bodyPr>
              <a:lstStyle/>
              <a:p>
                <a:r>
                  <a:rPr lang="es-ES" sz="1200" dirty="0">
                    <a:latin typeface="+mn-lt"/>
                  </a:rPr>
                  <a:t>Relación de Rechazo iones </a:t>
                </a:r>
                <a:r>
                  <a:rPr lang="es-ES" sz="1200" b="1" dirty="0">
                    <a:latin typeface="+mn-lt"/>
                  </a:rPr>
                  <a:t>divalentes</a:t>
                </a:r>
                <a:r>
                  <a:rPr lang="es-ES" sz="1200" dirty="0">
                    <a:latin typeface="+mn-lt"/>
                  </a:rPr>
                  <a:t>:</a:t>
                </a:r>
                <a:endParaRPr lang="es-ES" sz="1200" b="0" dirty="0">
                  <a:latin typeface="+mn-lt"/>
                </a:endParaRPr>
              </a:p>
              <a:p>
                <a:pPr/>
                <a14:m>
                  <m:oMathPara xmlns:m="http://schemas.openxmlformats.org/officeDocument/2006/math">
                    <m:oMathParaPr>
                      <m:jc m:val="centerGroup"/>
                    </m:oMathParaPr>
                    <m:oMath xmlns:m="http://schemas.openxmlformats.org/officeDocument/2006/math">
                      <m:r>
                        <a:rPr lang="es-ES" sz="1200" b="0" i="1" smtClean="0">
                          <a:latin typeface="Cambria Math" panose="02040503050406030204" pitchFamily="18" charset="0"/>
                        </a:rPr>
                        <m:t>0.9=1−</m:t>
                      </m:r>
                      <m:f>
                        <m:fPr>
                          <m:ctrlPr>
                            <a:rPr lang="es-ES" sz="1200" b="0" i="1" smtClean="0">
                              <a:latin typeface="Cambria Math" panose="02040503050406030204" pitchFamily="18" charset="0"/>
                            </a:rPr>
                          </m:ctrlPr>
                        </m:fPr>
                        <m:num>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𝑤𝑡</m:t>
                              </m:r>
                              <m:r>
                                <a:rPr lang="es-ES" sz="1200" b="0" i="1" smtClean="0">
                                  <a:latin typeface="Cambria Math" panose="02040503050406030204" pitchFamily="18" charset="0"/>
                                </a:rPr>
                                <m:t>%</m:t>
                              </m:r>
                            </m:e>
                            <m:sub>
                              <m:r>
                                <a:rPr lang="es-ES" sz="1200" b="0" i="1" smtClean="0">
                                  <a:latin typeface="Cambria Math" panose="02040503050406030204" pitchFamily="18" charset="0"/>
                                </a:rPr>
                                <m:t>3,5</m:t>
                              </m:r>
                            </m:sub>
                          </m:sSub>
                        </m:num>
                        <m:den>
                          <m:r>
                            <a:rPr lang="es-ES" sz="1200" b="0" i="1" smtClean="0">
                              <a:latin typeface="Cambria Math" panose="02040503050406030204" pitchFamily="18" charset="0"/>
                            </a:rPr>
                            <m:t>𝑤𝑡</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m:t>
                              </m:r>
                            </m:e>
                            <m:sub>
                              <m:r>
                                <a:rPr lang="es-ES" sz="1200" b="0" i="1" smtClean="0">
                                  <a:latin typeface="Cambria Math" panose="02040503050406030204" pitchFamily="18" charset="0"/>
                                </a:rPr>
                                <m:t>1,5</m:t>
                              </m:r>
                            </m:sub>
                          </m:sSub>
                        </m:den>
                      </m:f>
                      <m:r>
                        <a:rPr lang="es-ES" sz="1200" b="0" i="1" smtClean="0">
                          <a:latin typeface="Cambria Math" panose="02040503050406030204" pitchFamily="18" charset="0"/>
                        </a:rPr>
                        <m:t>   →  </m:t>
                      </m:r>
                      <m:r>
                        <a:rPr lang="es-ES" sz="1200" b="0" i="1" smtClean="0">
                          <a:latin typeface="Cambria Math" panose="02040503050406030204" pitchFamily="18" charset="0"/>
                        </a:rPr>
                        <m:t>𝑤𝑡</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m:t>
                          </m:r>
                        </m:e>
                        <m:sub>
                          <m:r>
                            <a:rPr lang="es-ES" sz="1200" b="0" i="1" smtClean="0">
                              <a:latin typeface="Cambria Math" panose="02040503050406030204" pitchFamily="18" charset="0"/>
                            </a:rPr>
                            <m:t>3,5</m:t>
                          </m:r>
                        </m:sub>
                      </m:sSub>
                      <m:r>
                        <a:rPr lang="es-ES" sz="1200" b="0" i="1" smtClean="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𝑤𝑡</m:t>
                          </m:r>
                          <m:r>
                            <a:rPr lang="es-ES" sz="1200" i="1">
                              <a:latin typeface="Cambria Math" panose="02040503050406030204" pitchFamily="18" charset="0"/>
                            </a:rPr>
                            <m:t>%</m:t>
                          </m:r>
                        </m:e>
                        <m:sub>
                          <m:r>
                            <a:rPr lang="es-ES" sz="1200" i="1">
                              <a:latin typeface="Cambria Math" panose="02040503050406030204" pitchFamily="18" charset="0"/>
                            </a:rPr>
                            <m:t>1,5</m:t>
                          </m:r>
                        </m:sub>
                      </m:sSub>
                      <m:r>
                        <a:rPr lang="es-ES" sz="1200" i="1">
                          <a:latin typeface="Cambria Math" panose="02040503050406030204" pitchFamily="18" charset="0"/>
                        </a:rPr>
                        <m:t>·(1−</m:t>
                      </m:r>
                      <m:r>
                        <a:rPr lang="es-ES" sz="1200" b="0" i="1" smtClean="0">
                          <a:latin typeface="Cambria Math" panose="02040503050406030204" pitchFamily="18" charset="0"/>
                        </a:rPr>
                        <m:t>0.9</m:t>
                      </m:r>
                      <m:r>
                        <a:rPr lang="es-ES" sz="1200" i="1">
                          <a:latin typeface="Cambria Math" panose="02040503050406030204" pitchFamily="18" charset="0"/>
                        </a:rPr>
                        <m:t>)</m:t>
                      </m:r>
                      <m:r>
                        <a:rPr lang="es-ES" sz="1200" b="0" i="1" smtClean="0">
                          <a:latin typeface="Cambria Math" panose="02040503050406030204" pitchFamily="18" charset="0"/>
                        </a:rPr>
                        <m:t>=0.11</m:t>
                      </m:r>
                    </m:oMath>
                  </m:oMathPara>
                </a14:m>
                <a:endParaRPr lang="es-ES" sz="1200" b="0" dirty="0"/>
              </a:p>
              <a:p>
                <a:pPr/>
                <a14:m>
                  <m:oMathPara xmlns:m="http://schemas.openxmlformats.org/officeDocument/2006/math">
                    <m:oMathParaPr>
                      <m:jc m:val="centerGroup"/>
                    </m:oMathParaPr>
                    <m:oMath xmlns:m="http://schemas.openxmlformats.org/officeDocument/2006/math">
                      <m:r>
                        <a:rPr lang="es-ES" sz="1200" b="0" i="1" smtClean="0">
                          <a:latin typeface="Cambria Math" panose="02040503050406030204" pitchFamily="18" charset="0"/>
                        </a:rPr>
                        <m:t>0.9=1−</m:t>
                      </m:r>
                      <m:f>
                        <m:fPr>
                          <m:ctrlPr>
                            <a:rPr lang="es-ES" sz="1200" b="0" i="1" smtClean="0">
                              <a:latin typeface="Cambria Math" panose="02040503050406030204" pitchFamily="18" charset="0"/>
                            </a:rPr>
                          </m:ctrlPr>
                        </m:fPr>
                        <m:num>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𝑤𝑡</m:t>
                              </m:r>
                              <m:r>
                                <a:rPr lang="es-ES" sz="1200" b="0" i="1" smtClean="0">
                                  <a:latin typeface="Cambria Math" panose="02040503050406030204" pitchFamily="18" charset="0"/>
                                </a:rPr>
                                <m:t>%</m:t>
                              </m:r>
                            </m:e>
                            <m:sub>
                              <m:r>
                                <a:rPr lang="es-ES" sz="1200" b="0" i="1" smtClean="0">
                                  <a:latin typeface="Cambria Math" panose="02040503050406030204" pitchFamily="18" charset="0"/>
                                </a:rPr>
                                <m:t>3,6</m:t>
                              </m:r>
                            </m:sub>
                          </m:sSub>
                        </m:num>
                        <m:den>
                          <m:r>
                            <a:rPr lang="es-ES" sz="1200" b="0" i="1" smtClean="0">
                              <a:latin typeface="Cambria Math" panose="02040503050406030204" pitchFamily="18" charset="0"/>
                            </a:rPr>
                            <m:t>𝑤𝑡</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m:t>
                              </m:r>
                            </m:e>
                            <m:sub>
                              <m:r>
                                <a:rPr lang="es-ES" sz="1200" b="0" i="1" smtClean="0">
                                  <a:latin typeface="Cambria Math" panose="02040503050406030204" pitchFamily="18" charset="0"/>
                                </a:rPr>
                                <m:t>1,6</m:t>
                              </m:r>
                            </m:sub>
                          </m:sSub>
                        </m:den>
                      </m:f>
                      <m:r>
                        <a:rPr lang="es-ES" sz="1200" i="1">
                          <a:latin typeface="Cambria Math" panose="02040503050406030204" pitchFamily="18" charset="0"/>
                        </a:rPr>
                        <m:t>→  </m:t>
                      </m:r>
                      <m:r>
                        <a:rPr lang="es-ES" sz="1200" i="1">
                          <a:latin typeface="Cambria Math" panose="02040503050406030204" pitchFamily="18" charset="0"/>
                        </a:rPr>
                        <m:t>𝑤𝑡</m:t>
                      </m:r>
                      <m:sSub>
                        <m:sSubPr>
                          <m:ctrlPr>
                            <a:rPr lang="es-ES" sz="1200" i="1">
                              <a:latin typeface="Cambria Math" panose="02040503050406030204" pitchFamily="18" charset="0"/>
                            </a:rPr>
                          </m:ctrlPr>
                        </m:sSubPr>
                        <m:e>
                          <m:r>
                            <a:rPr lang="es-ES" sz="1200" i="1">
                              <a:latin typeface="Cambria Math" panose="02040503050406030204" pitchFamily="18" charset="0"/>
                            </a:rPr>
                            <m:t>%</m:t>
                          </m:r>
                        </m:e>
                        <m:sub>
                          <m:r>
                            <a:rPr lang="es-ES" sz="1200" i="1">
                              <a:latin typeface="Cambria Math" panose="02040503050406030204" pitchFamily="18" charset="0"/>
                            </a:rPr>
                            <m:t>3,</m:t>
                          </m:r>
                          <m:r>
                            <a:rPr lang="es-ES" sz="1200" b="0" i="1" smtClean="0">
                              <a:latin typeface="Cambria Math" panose="02040503050406030204" pitchFamily="18" charset="0"/>
                            </a:rPr>
                            <m:t>6</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𝑤𝑡</m:t>
                          </m:r>
                          <m:r>
                            <a:rPr lang="es-ES" sz="1200" i="1">
                              <a:latin typeface="Cambria Math" panose="02040503050406030204" pitchFamily="18" charset="0"/>
                            </a:rPr>
                            <m:t>%</m:t>
                          </m:r>
                        </m:e>
                        <m:sub>
                          <m:r>
                            <a:rPr lang="es-ES" sz="1200" i="1">
                              <a:latin typeface="Cambria Math" panose="02040503050406030204" pitchFamily="18" charset="0"/>
                            </a:rPr>
                            <m:t>1,</m:t>
                          </m:r>
                          <m:r>
                            <a:rPr lang="es-ES" sz="1200" b="0" i="1" smtClean="0">
                              <a:latin typeface="Cambria Math" panose="02040503050406030204" pitchFamily="18" charset="0"/>
                            </a:rPr>
                            <m:t>6</m:t>
                          </m:r>
                        </m:sub>
                      </m:sSub>
                      <m:r>
                        <a:rPr lang="es-ES" sz="1200" i="1">
                          <a:latin typeface="Cambria Math" panose="02040503050406030204" pitchFamily="18" charset="0"/>
                        </a:rPr>
                        <m:t>·(1−0.</m:t>
                      </m:r>
                      <m:r>
                        <a:rPr lang="es-ES" sz="1200" b="0" i="1" smtClean="0">
                          <a:latin typeface="Cambria Math" panose="02040503050406030204" pitchFamily="18" charset="0"/>
                        </a:rPr>
                        <m:t>9</m:t>
                      </m:r>
                      <m:r>
                        <a:rPr lang="es-ES" sz="1200" i="1">
                          <a:latin typeface="Cambria Math" panose="02040503050406030204" pitchFamily="18" charset="0"/>
                        </a:rPr>
                        <m:t>)=</m:t>
                      </m:r>
                      <m:r>
                        <a:rPr lang="es-ES" sz="1200" b="0" i="1" smtClean="0">
                          <a:latin typeface="Cambria Math" panose="02040503050406030204" pitchFamily="18" charset="0"/>
                        </a:rPr>
                        <m:t>0.07</m:t>
                      </m:r>
                    </m:oMath>
                  </m:oMathPara>
                </a14:m>
                <a:endParaRPr lang="es-ES" sz="1200" dirty="0"/>
              </a:p>
              <a:p>
                <a:endParaRPr lang="es-ES" sz="1200" dirty="0"/>
              </a:p>
              <a:p>
                <a:pPr/>
                <a14:m>
                  <m:oMathPara xmlns:m="http://schemas.openxmlformats.org/officeDocument/2006/math">
                    <m:oMathParaPr>
                      <m:jc m:val="centerGroup"/>
                    </m:oMathParaPr>
                    <m:oMath xmlns:m="http://schemas.openxmlformats.org/officeDocument/2006/math">
                      <m:r>
                        <a:rPr lang="es-ES" sz="1200" b="0" i="1" smtClean="0">
                          <a:latin typeface="Cambria Math" panose="02040503050406030204" pitchFamily="18" charset="0"/>
                        </a:rPr>
                        <m:t>0.9=1−</m:t>
                      </m:r>
                      <m:f>
                        <m:fPr>
                          <m:ctrlPr>
                            <a:rPr lang="es-ES" sz="1200" b="0" i="1" smtClean="0">
                              <a:latin typeface="Cambria Math" panose="02040503050406030204" pitchFamily="18" charset="0"/>
                            </a:rPr>
                          </m:ctrlPr>
                        </m:fPr>
                        <m:num>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𝑤𝑡</m:t>
                              </m:r>
                              <m:r>
                                <a:rPr lang="es-ES" sz="1200" b="0" i="1" smtClean="0">
                                  <a:latin typeface="Cambria Math" panose="02040503050406030204" pitchFamily="18" charset="0"/>
                                </a:rPr>
                                <m:t>%</m:t>
                              </m:r>
                            </m:e>
                            <m:sub>
                              <m:r>
                                <a:rPr lang="es-ES" sz="1200" b="0" i="1" smtClean="0">
                                  <a:latin typeface="Cambria Math" panose="02040503050406030204" pitchFamily="18" charset="0"/>
                                </a:rPr>
                                <m:t>3,7</m:t>
                              </m:r>
                            </m:sub>
                          </m:sSub>
                        </m:num>
                        <m:den>
                          <m:r>
                            <a:rPr lang="es-ES" sz="1200" b="0" i="1" smtClean="0">
                              <a:latin typeface="Cambria Math" panose="02040503050406030204" pitchFamily="18" charset="0"/>
                            </a:rPr>
                            <m:t>𝑤𝑡</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m:t>
                              </m:r>
                            </m:e>
                            <m:sub>
                              <m:r>
                                <a:rPr lang="es-ES" sz="1200" b="0" i="1" smtClean="0">
                                  <a:latin typeface="Cambria Math" panose="02040503050406030204" pitchFamily="18" charset="0"/>
                                </a:rPr>
                                <m:t>1,7</m:t>
                              </m:r>
                            </m:sub>
                          </m:sSub>
                        </m:den>
                      </m:f>
                      <m:r>
                        <a:rPr lang="es-ES" sz="1200" i="1">
                          <a:latin typeface="Cambria Math" panose="02040503050406030204" pitchFamily="18" charset="0"/>
                        </a:rPr>
                        <m:t>→  </m:t>
                      </m:r>
                      <m:r>
                        <a:rPr lang="es-ES" sz="1200" i="1">
                          <a:latin typeface="Cambria Math" panose="02040503050406030204" pitchFamily="18" charset="0"/>
                        </a:rPr>
                        <m:t>𝑤𝑡</m:t>
                      </m:r>
                      <m:sSub>
                        <m:sSubPr>
                          <m:ctrlPr>
                            <a:rPr lang="es-ES" sz="1200" i="1">
                              <a:latin typeface="Cambria Math" panose="02040503050406030204" pitchFamily="18" charset="0"/>
                            </a:rPr>
                          </m:ctrlPr>
                        </m:sSubPr>
                        <m:e>
                          <m:r>
                            <a:rPr lang="es-ES" sz="1200" i="1">
                              <a:latin typeface="Cambria Math" panose="02040503050406030204" pitchFamily="18" charset="0"/>
                            </a:rPr>
                            <m:t>%</m:t>
                          </m:r>
                        </m:e>
                        <m:sub>
                          <m:r>
                            <a:rPr lang="es-ES" sz="1200" i="1">
                              <a:latin typeface="Cambria Math" panose="02040503050406030204" pitchFamily="18" charset="0"/>
                            </a:rPr>
                            <m:t>3,</m:t>
                          </m:r>
                          <m:r>
                            <a:rPr lang="es-ES" sz="1200" b="0" i="1" smtClean="0">
                              <a:latin typeface="Cambria Math" panose="02040503050406030204" pitchFamily="18" charset="0"/>
                            </a:rPr>
                            <m:t>7</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𝑤𝑡</m:t>
                          </m:r>
                          <m:r>
                            <a:rPr lang="es-ES" sz="1200" i="1">
                              <a:latin typeface="Cambria Math" panose="02040503050406030204" pitchFamily="18" charset="0"/>
                            </a:rPr>
                            <m:t>%</m:t>
                          </m:r>
                        </m:e>
                        <m:sub>
                          <m:r>
                            <a:rPr lang="es-ES" sz="1200" i="1">
                              <a:latin typeface="Cambria Math" panose="02040503050406030204" pitchFamily="18" charset="0"/>
                            </a:rPr>
                            <m:t>1,</m:t>
                          </m:r>
                          <m:r>
                            <a:rPr lang="es-ES" sz="1200" b="0" i="1" smtClean="0">
                              <a:latin typeface="Cambria Math" panose="02040503050406030204" pitchFamily="18" charset="0"/>
                            </a:rPr>
                            <m:t>7</m:t>
                          </m:r>
                        </m:sub>
                      </m:sSub>
                      <m:r>
                        <a:rPr lang="es-ES" sz="1200" i="1">
                          <a:latin typeface="Cambria Math" panose="02040503050406030204" pitchFamily="18" charset="0"/>
                        </a:rPr>
                        <m:t>·(1−0.</m:t>
                      </m:r>
                      <m:r>
                        <a:rPr lang="es-ES" sz="1200" b="0" i="1" smtClean="0">
                          <a:latin typeface="Cambria Math" panose="02040503050406030204" pitchFamily="18" charset="0"/>
                        </a:rPr>
                        <m:t>9</m:t>
                      </m:r>
                      <m:r>
                        <a:rPr lang="es-ES" sz="1200" i="1">
                          <a:latin typeface="Cambria Math" panose="02040503050406030204" pitchFamily="18" charset="0"/>
                        </a:rPr>
                        <m:t>)=</m:t>
                      </m:r>
                      <m:r>
                        <a:rPr lang="es-ES" sz="1200" b="0" i="1" smtClean="0">
                          <a:latin typeface="Cambria Math" panose="02040503050406030204" pitchFamily="18" charset="0"/>
                        </a:rPr>
                        <m:t>0.01</m:t>
                      </m:r>
                    </m:oMath>
                  </m:oMathPara>
                </a14:m>
                <a:endParaRPr lang="es-ES" sz="1200" dirty="0"/>
              </a:p>
            </p:txBody>
          </p:sp>
        </mc:Choice>
        <mc:Fallback xmlns="">
          <p:sp>
            <p:nvSpPr>
              <p:cNvPr id="17" name="CuadroTexto 16">
                <a:extLst>
                  <a:ext uri="{FF2B5EF4-FFF2-40B4-BE49-F238E27FC236}">
                    <a16:creationId xmlns:a16="http://schemas.microsoft.com/office/drawing/2014/main" id="{4FB0567A-14D3-3202-539B-BAC2BB0C30F0}"/>
                  </a:ext>
                </a:extLst>
              </p:cNvPr>
              <p:cNvSpPr txBox="1">
                <a:spLocks noRot="1" noChangeAspect="1" noMove="1" noResize="1" noEditPoints="1" noAdjustHandles="1" noChangeArrowheads="1" noChangeShapeType="1" noTextEdit="1"/>
              </p:cNvSpPr>
              <p:nvPr/>
            </p:nvSpPr>
            <p:spPr>
              <a:xfrm>
                <a:off x="5001418" y="4494694"/>
                <a:ext cx="4107086" cy="1546193"/>
              </a:xfrm>
              <a:prstGeom prst="rect">
                <a:avLst/>
              </a:prstGeom>
              <a:blipFill>
                <a:blip r:embed="rId6"/>
                <a:stretch>
                  <a:fillRect l="-2071" t="-2734"/>
                </a:stretch>
              </a:blipFill>
              <a:ln>
                <a:solidFill>
                  <a:schemeClr val="accent1"/>
                </a:solidFill>
              </a:ln>
            </p:spPr>
            <p:txBody>
              <a:bodyPr/>
              <a:lstStyle/>
              <a:p>
                <a:r>
                  <a:rPr lang="es-ES">
                    <a:noFill/>
                  </a:rPr>
                  <a:t> </a:t>
                </a:r>
              </a:p>
            </p:txBody>
          </p:sp>
        </mc:Fallback>
      </mc:AlternateContent>
      <p:sp>
        <p:nvSpPr>
          <p:cNvPr id="18" name="CuadroTexto 17">
            <a:extLst>
              <a:ext uri="{FF2B5EF4-FFF2-40B4-BE49-F238E27FC236}">
                <a16:creationId xmlns:a16="http://schemas.microsoft.com/office/drawing/2014/main" id="{5B63320C-C5F5-27EF-0D24-57EF6160E478}"/>
              </a:ext>
            </a:extLst>
          </p:cNvPr>
          <p:cNvSpPr txBox="1"/>
          <p:nvPr/>
        </p:nvSpPr>
        <p:spPr>
          <a:xfrm>
            <a:off x="8151873" y="1147044"/>
            <a:ext cx="979755" cy="2062103"/>
          </a:xfrm>
          <a:prstGeom prst="rect">
            <a:avLst/>
          </a:prstGeom>
          <a:noFill/>
          <a:ln>
            <a:solidFill>
              <a:schemeClr val="accent1"/>
            </a:solidFill>
          </a:ln>
        </p:spPr>
        <p:txBody>
          <a:bodyPr wrap="none" rtlCol="0">
            <a:spAutoFit/>
          </a:bodyPr>
          <a:lstStyle/>
          <a:p>
            <a:r>
              <a:rPr lang="es-ES" b="1" i="1" dirty="0"/>
              <a:t>j</a:t>
            </a:r>
            <a:r>
              <a:rPr lang="es-ES" b="1" dirty="0"/>
              <a:t> -índices</a:t>
            </a:r>
          </a:p>
          <a:p>
            <a:r>
              <a:rPr lang="es-ES" dirty="0"/>
              <a:t>1: </a:t>
            </a:r>
            <a:r>
              <a:rPr lang="es-ES" dirty="0" err="1"/>
              <a:t>Na</a:t>
            </a:r>
            <a:r>
              <a:rPr lang="es-ES" dirty="0"/>
              <a:t>+</a:t>
            </a:r>
          </a:p>
          <a:p>
            <a:r>
              <a:rPr lang="es-ES" dirty="0"/>
              <a:t>2: K+</a:t>
            </a:r>
          </a:p>
          <a:p>
            <a:r>
              <a:rPr lang="es-ES" dirty="0"/>
              <a:t>3: Li+</a:t>
            </a:r>
          </a:p>
          <a:p>
            <a:r>
              <a:rPr lang="es-ES" dirty="0"/>
              <a:t>4: Cl-</a:t>
            </a:r>
          </a:p>
          <a:p>
            <a:r>
              <a:rPr lang="es-ES" dirty="0"/>
              <a:t>5: Ca+2</a:t>
            </a:r>
          </a:p>
          <a:p>
            <a:r>
              <a:rPr lang="es-ES" dirty="0"/>
              <a:t>6: Mg+2</a:t>
            </a:r>
          </a:p>
          <a:p>
            <a:r>
              <a:rPr lang="es-ES" dirty="0"/>
              <a:t>7: SO4-2</a:t>
            </a:r>
          </a:p>
        </p:txBody>
      </p:sp>
      <mc:AlternateContent xmlns:mc="http://schemas.openxmlformats.org/markup-compatibility/2006" xmlns:a14="http://schemas.microsoft.com/office/drawing/2010/main">
        <mc:Choice Requires="a14">
          <p:sp>
            <p:nvSpPr>
              <p:cNvPr id="20" name="CuadroTexto 19">
                <a:extLst>
                  <a:ext uri="{FF2B5EF4-FFF2-40B4-BE49-F238E27FC236}">
                    <a16:creationId xmlns:a16="http://schemas.microsoft.com/office/drawing/2014/main" id="{091E4A92-0BFF-B572-1C93-80030C0C2347}"/>
                  </a:ext>
                </a:extLst>
              </p:cNvPr>
              <p:cNvSpPr txBox="1"/>
              <p:nvPr/>
            </p:nvSpPr>
            <p:spPr>
              <a:xfrm>
                <a:off x="79692" y="4481432"/>
                <a:ext cx="4884882" cy="2307811"/>
              </a:xfrm>
              <a:prstGeom prst="rect">
                <a:avLst/>
              </a:prstGeom>
              <a:noFill/>
              <a:ln>
                <a:solidFill>
                  <a:schemeClr val="accent1"/>
                </a:solidFill>
              </a:ln>
            </p:spPr>
            <p:txBody>
              <a:bodyPr wrap="square" lIns="0" tIns="0" rIns="0" bIns="0" rtlCol="0">
                <a:spAutoFit/>
              </a:bodyPr>
              <a:lstStyle/>
              <a:p>
                <a:r>
                  <a:rPr lang="es-ES" sz="1200" dirty="0">
                    <a:latin typeface="+mn-lt"/>
                  </a:rPr>
                  <a:t>Relación de Rechazo iones </a:t>
                </a:r>
                <a:r>
                  <a:rPr lang="es-ES" sz="1200" b="1" dirty="0">
                    <a:latin typeface="+mn-lt"/>
                  </a:rPr>
                  <a:t>monovalentes</a:t>
                </a:r>
                <a:r>
                  <a:rPr lang="es-ES" sz="1200" dirty="0">
                    <a:latin typeface="+mn-lt"/>
                  </a:rPr>
                  <a:t>:</a:t>
                </a:r>
                <a:endParaRPr lang="es-ES" sz="1200" b="0" dirty="0">
                  <a:latin typeface="+mn-lt"/>
                </a:endParaRPr>
              </a:p>
              <a:p>
                <a:pPr/>
                <a14:m>
                  <m:oMathPara xmlns:m="http://schemas.openxmlformats.org/officeDocument/2006/math">
                    <m:oMathParaPr>
                      <m:jc m:val="centerGroup"/>
                    </m:oMathParaPr>
                    <m:oMath xmlns:m="http://schemas.openxmlformats.org/officeDocument/2006/math">
                      <m:r>
                        <a:rPr lang="es-ES" sz="1200" b="0" i="1" smtClean="0">
                          <a:latin typeface="Cambria Math" panose="02040503050406030204" pitchFamily="18" charset="0"/>
                        </a:rPr>
                        <m:t>0.10=1−</m:t>
                      </m:r>
                      <m:f>
                        <m:fPr>
                          <m:ctrlPr>
                            <a:rPr lang="es-ES" sz="1200" b="0" i="1" smtClean="0">
                              <a:latin typeface="Cambria Math" panose="02040503050406030204" pitchFamily="18" charset="0"/>
                            </a:rPr>
                          </m:ctrlPr>
                        </m:fPr>
                        <m:num>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𝑤𝑡</m:t>
                              </m:r>
                              <m:r>
                                <a:rPr lang="es-ES" sz="1200" b="0" i="1" smtClean="0">
                                  <a:latin typeface="Cambria Math" panose="02040503050406030204" pitchFamily="18" charset="0"/>
                                </a:rPr>
                                <m:t>%</m:t>
                              </m:r>
                            </m:e>
                            <m:sub>
                              <m:r>
                                <a:rPr lang="es-ES" sz="1200" b="0" i="1" smtClean="0">
                                  <a:latin typeface="Cambria Math" panose="02040503050406030204" pitchFamily="18" charset="0"/>
                                </a:rPr>
                                <m:t>3,1</m:t>
                              </m:r>
                            </m:sub>
                          </m:sSub>
                        </m:num>
                        <m:den>
                          <m:r>
                            <a:rPr lang="es-ES" sz="1200" b="0" i="1" smtClean="0">
                              <a:latin typeface="Cambria Math" panose="02040503050406030204" pitchFamily="18" charset="0"/>
                            </a:rPr>
                            <m:t>𝑤𝑡</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m:t>
                              </m:r>
                            </m:e>
                            <m:sub>
                              <m:r>
                                <a:rPr lang="es-ES" sz="1200" b="0" i="1" smtClean="0">
                                  <a:latin typeface="Cambria Math" panose="02040503050406030204" pitchFamily="18" charset="0"/>
                                </a:rPr>
                                <m:t>1,1</m:t>
                              </m:r>
                            </m:sub>
                          </m:sSub>
                        </m:den>
                      </m:f>
                      <m:r>
                        <a:rPr lang="es-ES" sz="1200" b="0" i="1" smtClean="0">
                          <a:latin typeface="Cambria Math" panose="02040503050406030204" pitchFamily="18" charset="0"/>
                        </a:rPr>
                        <m:t>   →  </m:t>
                      </m:r>
                      <m:r>
                        <a:rPr lang="es-ES" sz="1200" b="0" i="1" smtClean="0">
                          <a:latin typeface="Cambria Math" panose="02040503050406030204" pitchFamily="18" charset="0"/>
                        </a:rPr>
                        <m:t>𝑤𝑡</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m:t>
                          </m:r>
                        </m:e>
                        <m:sub>
                          <m:r>
                            <a:rPr lang="es-ES" sz="1200" b="0" i="1" smtClean="0">
                              <a:latin typeface="Cambria Math" panose="02040503050406030204" pitchFamily="18" charset="0"/>
                            </a:rPr>
                            <m:t>3,1</m:t>
                          </m:r>
                        </m:sub>
                      </m:sSub>
                      <m:r>
                        <a:rPr lang="es-ES" sz="1200" b="0" i="1" smtClean="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𝑤𝑡</m:t>
                          </m:r>
                          <m:r>
                            <a:rPr lang="es-ES" sz="1200" i="1">
                              <a:latin typeface="Cambria Math" panose="02040503050406030204" pitchFamily="18" charset="0"/>
                            </a:rPr>
                            <m:t>%</m:t>
                          </m:r>
                        </m:e>
                        <m:sub>
                          <m:r>
                            <a:rPr lang="es-ES" sz="1200" i="1">
                              <a:latin typeface="Cambria Math" panose="02040503050406030204" pitchFamily="18" charset="0"/>
                            </a:rPr>
                            <m:t>1,1</m:t>
                          </m:r>
                        </m:sub>
                      </m:sSub>
                      <m:r>
                        <a:rPr lang="es-ES" sz="1200" i="1">
                          <a:latin typeface="Cambria Math" panose="02040503050406030204" pitchFamily="18" charset="0"/>
                        </a:rPr>
                        <m:t>·</m:t>
                      </m:r>
                      <m:d>
                        <m:dPr>
                          <m:ctrlPr>
                            <a:rPr lang="es-ES" sz="1200" b="0" i="1" smtClean="0">
                              <a:latin typeface="Cambria Math" panose="02040503050406030204" pitchFamily="18" charset="0"/>
                            </a:rPr>
                          </m:ctrlPr>
                        </m:dPr>
                        <m:e>
                          <m:r>
                            <a:rPr lang="es-ES" sz="1200" i="1">
                              <a:latin typeface="Cambria Math" panose="02040503050406030204" pitchFamily="18" charset="0"/>
                            </a:rPr>
                            <m:t>1−0.</m:t>
                          </m:r>
                          <m:r>
                            <a:rPr lang="es-ES" sz="1200" b="0" i="1" smtClean="0">
                              <a:latin typeface="Cambria Math" panose="02040503050406030204" pitchFamily="18" charset="0"/>
                            </a:rPr>
                            <m:t>1</m:t>
                          </m:r>
                          <m:r>
                            <a:rPr lang="es-ES" sz="1200" i="1">
                              <a:latin typeface="Cambria Math" panose="02040503050406030204" pitchFamily="18" charset="0"/>
                            </a:rPr>
                            <m:t>0</m:t>
                          </m:r>
                        </m:e>
                      </m:d>
                      <m:r>
                        <a:rPr lang="es-ES" sz="1200" b="0" i="1" smtClean="0">
                          <a:latin typeface="Cambria Math" panose="02040503050406030204" pitchFamily="18" charset="0"/>
                        </a:rPr>
                        <m:t>=7.1·0.9=6.39</m:t>
                      </m:r>
                    </m:oMath>
                  </m:oMathPara>
                </a14:m>
                <a:endParaRPr lang="es-ES" sz="1200" b="0" dirty="0"/>
              </a:p>
              <a:p>
                <a:endParaRPr lang="es-ES" sz="1200" b="0" dirty="0"/>
              </a:p>
              <a:p>
                <a:pPr/>
                <a14:m>
                  <m:oMathPara xmlns:m="http://schemas.openxmlformats.org/officeDocument/2006/math">
                    <m:oMathParaPr>
                      <m:jc m:val="centerGroup"/>
                    </m:oMathParaPr>
                    <m:oMath xmlns:m="http://schemas.openxmlformats.org/officeDocument/2006/math">
                      <m:r>
                        <a:rPr lang="es-ES" sz="1200" b="0" i="1" smtClean="0">
                          <a:latin typeface="Cambria Math" panose="02040503050406030204" pitchFamily="18" charset="0"/>
                        </a:rPr>
                        <m:t>0.10=1−</m:t>
                      </m:r>
                      <m:f>
                        <m:fPr>
                          <m:ctrlPr>
                            <a:rPr lang="es-ES" sz="1200" b="0" i="1" smtClean="0">
                              <a:latin typeface="Cambria Math" panose="02040503050406030204" pitchFamily="18" charset="0"/>
                            </a:rPr>
                          </m:ctrlPr>
                        </m:fPr>
                        <m:num>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𝑤𝑡</m:t>
                              </m:r>
                              <m:r>
                                <a:rPr lang="es-ES" sz="1200" b="0" i="1" smtClean="0">
                                  <a:latin typeface="Cambria Math" panose="02040503050406030204" pitchFamily="18" charset="0"/>
                                </a:rPr>
                                <m:t>%</m:t>
                              </m:r>
                            </m:e>
                            <m:sub>
                              <m:r>
                                <a:rPr lang="es-ES" sz="1200" b="0" i="1" smtClean="0">
                                  <a:latin typeface="Cambria Math" panose="02040503050406030204" pitchFamily="18" charset="0"/>
                                </a:rPr>
                                <m:t>3,2</m:t>
                              </m:r>
                            </m:sub>
                          </m:sSub>
                        </m:num>
                        <m:den>
                          <m:r>
                            <a:rPr lang="es-ES" sz="1200" b="0" i="1" smtClean="0">
                              <a:latin typeface="Cambria Math" panose="02040503050406030204" pitchFamily="18" charset="0"/>
                            </a:rPr>
                            <m:t>𝑤𝑡</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m:t>
                              </m:r>
                            </m:e>
                            <m:sub>
                              <m:r>
                                <a:rPr lang="es-ES" sz="1200" b="0" i="1" smtClean="0">
                                  <a:latin typeface="Cambria Math" panose="02040503050406030204" pitchFamily="18" charset="0"/>
                                </a:rPr>
                                <m:t>1,2</m:t>
                              </m:r>
                            </m:sub>
                          </m:sSub>
                        </m:den>
                      </m:f>
                      <m:r>
                        <a:rPr lang="es-ES" sz="1200" i="1">
                          <a:latin typeface="Cambria Math" panose="02040503050406030204" pitchFamily="18" charset="0"/>
                        </a:rPr>
                        <m:t>→  </m:t>
                      </m:r>
                      <m:r>
                        <a:rPr lang="es-ES" sz="1200" i="1">
                          <a:latin typeface="Cambria Math" panose="02040503050406030204" pitchFamily="18" charset="0"/>
                        </a:rPr>
                        <m:t>𝑤𝑡</m:t>
                      </m:r>
                      <m:sSub>
                        <m:sSubPr>
                          <m:ctrlPr>
                            <a:rPr lang="es-ES" sz="1200" i="1">
                              <a:latin typeface="Cambria Math" panose="02040503050406030204" pitchFamily="18" charset="0"/>
                            </a:rPr>
                          </m:ctrlPr>
                        </m:sSubPr>
                        <m:e>
                          <m:r>
                            <a:rPr lang="es-ES" sz="1200" i="1">
                              <a:latin typeface="Cambria Math" panose="02040503050406030204" pitchFamily="18" charset="0"/>
                            </a:rPr>
                            <m:t>%</m:t>
                          </m:r>
                        </m:e>
                        <m:sub>
                          <m:r>
                            <a:rPr lang="es-ES" sz="1200" i="1">
                              <a:latin typeface="Cambria Math" panose="02040503050406030204" pitchFamily="18" charset="0"/>
                            </a:rPr>
                            <m:t>3,</m:t>
                          </m:r>
                          <m:r>
                            <a:rPr lang="es-ES" sz="1200" b="0" i="1" smtClean="0">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𝑤𝑡</m:t>
                          </m:r>
                          <m:r>
                            <a:rPr lang="es-ES" sz="1200" i="1">
                              <a:latin typeface="Cambria Math" panose="02040503050406030204" pitchFamily="18" charset="0"/>
                            </a:rPr>
                            <m:t>%</m:t>
                          </m:r>
                        </m:e>
                        <m:sub>
                          <m:r>
                            <a:rPr lang="es-ES" sz="1200" i="1">
                              <a:latin typeface="Cambria Math" panose="02040503050406030204" pitchFamily="18" charset="0"/>
                            </a:rPr>
                            <m:t>1,</m:t>
                          </m:r>
                          <m:r>
                            <a:rPr lang="es-ES" sz="1200" b="0" i="1" smtClean="0">
                              <a:latin typeface="Cambria Math" panose="02040503050406030204" pitchFamily="18" charset="0"/>
                            </a:rPr>
                            <m:t>2</m:t>
                          </m:r>
                        </m:sub>
                      </m:sSub>
                      <m:r>
                        <a:rPr lang="es-ES" sz="1200" i="1">
                          <a:latin typeface="Cambria Math" panose="02040503050406030204" pitchFamily="18" charset="0"/>
                        </a:rPr>
                        <m:t>·</m:t>
                      </m:r>
                      <m:d>
                        <m:dPr>
                          <m:ctrlPr>
                            <a:rPr lang="es-ES" sz="1200" i="1">
                              <a:latin typeface="Cambria Math" panose="02040503050406030204" pitchFamily="18" charset="0"/>
                            </a:rPr>
                          </m:ctrlPr>
                        </m:dPr>
                        <m:e>
                          <m:r>
                            <a:rPr lang="es-ES" sz="1200" i="1">
                              <a:latin typeface="Cambria Math" panose="02040503050406030204" pitchFamily="18" charset="0"/>
                            </a:rPr>
                            <m:t>1−0.</m:t>
                          </m:r>
                          <m:r>
                            <a:rPr lang="es-ES" sz="1200" b="0" i="1" smtClean="0">
                              <a:latin typeface="Cambria Math" panose="02040503050406030204" pitchFamily="18" charset="0"/>
                            </a:rPr>
                            <m:t>1</m:t>
                          </m:r>
                          <m:r>
                            <a:rPr lang="es-ES" sz="1200" i="1">
                              <a:latin typeface="Cambria Math" panose="02040503050406030204" pitchFamily="18" charset="0"/>
                            </a:rPr>
                            <m:t>0</m:t>
                          </m:r>
                        </m:e>
                      </m:d>
                      <m:r>
                        <a:rPr lang="es-ES" sz="1200" i="1">
                          <a:latin typeface="Cambria Math" panose="02040503050406030204" pitchFamily="18" charset="0"/>
                        </a:rPr>
                        <m:t>=</m:t>
                      </m:r>
                      <m:r>
                        <a:rPr lang="es-ES" sz="1200" i="1" smtClean="0">
                          <a:latin typeface="Cambria Math" panose="02040503050406030204" pitchFamily="18" charset="0"/>
                        </a:rPr>
                        <m:t>0</m:t>
                      </m:r>
                      <m:r>
                        <a:rPr lang="es-ES" sz="1200" b="0" i="1" smtClean="0">
                          <a:latin typeface="Cambria Math" panose="02040503050406030204" pitchFamily="18" charset="0"/>
                        </a:rPr>
                        <m:t>.72·0.9</m:t>
                      </m:r>
                      <m:r>
                        <a:rPr lang="es-ES" sz="1200" i="1">
                          <a:latin typeface="Cambria Math" panose="02040503050406030204" pitchFamily="18" charset="0"/>
                        </a:rPr>
                        <m:t>=</m:t>
                      </m:r>
                      <m:r>
                        <a:rPr lang="es-ES" sz="1200" b="0" i="1" smtClean="0">
                          <a:latin typeface="Cambria Math" panose="02040503050406030204" pitchFamily="18" charset="0"/>
                        </a:rPr>
                        <m:t>0.65</m:t>
                      </m:r>
                    </m:oMath>
                  </m:oMathPara>
                </a14:m>
                <a:endParaRPr lang="es-ES" sz="1200" dirty="0"/>
              </a:p>
              <a:p>
                <a:endParaRPr lang="es-ES" sz="1200" dirty="0"/>
              </a:p>
              <a:p>
                <a:pPr/>
                <a14:m>
                  <m:oMathPara xmlns:m="http://schemas.openxmlformats.org/officeDocument/2006/math">
                    <m:oMathParaPr>
                      <m:jc m:val="centerGroup"/>
                    </m:oMathParaPr>
                    <m:oMath xmlns:m="http://schemas.openxmlformats.org/officeDocument/2006/math">
                      <m:r>
                        <a:rPr lang="es-ES" sz="1200" b="0" i="1" smtClean="0">
                          <a:latin typeface="Cambria Math" panose="02040503050406030204" pitchFamily="18" charset="0"/>
                        </a:rPr>
                        <m:t>0.10=1−</m:t>
                      </m:r>
                      <m:f>
                        <m:fPr>
                          <m:ctrlPr>
                            <a:rPr lang="es-ES" sz="1200" b="0" i="1" smtClean="0">
                              <a:latin typeface="Cambria Math" panose="02040503050406030204" pitchFamily="18" charset="0"/>
                            </a:rPr>
                          </m:ctrlPr>
                        </m:fPr>
                        <m:num>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𝑤𝑡</m:t>
                              </m:r>
                              <m:r>
                                <a:rPr lang="es-ES" sz="1200" b="0" i="1" smtClean="0">
                                  <a:latin typeface="Cambria Math" panose="02040503050406030204" pitchFamily="18" charset="0"/>
                                </a:rPr>
                                <m:t>%</m:t>
                              </m:r>
                            </m:e>
                            <m:sub>
                              <m:r>
                                <a:rPr lang="es-ES" sz="1200" b="0" i="1" smtClean="0">
                                  <a:latin typeface="Cambria Math" panose="02040503050406030204" pitchFamily="18" charset="0"/>
                                </a:rPr>
                                <m:t>3,3</m:t>
                              </m:r>
                            </m:sub>
                          </m:sSub>
                        </m:num>
                        <m:den>
                          <m:r>
                            <a:rPr lang="es-ES" sz="1200" b="0" i="1" smtClean="0">
                              <a:latin typeface="Cambria Math" panose="02040503050406030204" pitchFamily="18" charset="0"/>
                            </a:rPr>
                            <m:t>𝑤𝑡</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m:t>
                              </m:r>
                            </m:e>
                            <m:sub>
                              <m:r>
                                <a:rPr lang="es-ES" sz="1200" b="0" i="1" smtClean="0">
                                  <a:latin typeface="Cambria Math" panose="02040503050406030204" pitchFamily="18" charset="0"/>
                                </a:rPr>
                                <m:t>1,3</m:t>
                              </m:r>
                            </m:sub>
                          </m:sSub>
                        </m:den>
                      </m:f>
                      <m:r>
                        <a:rPr lang="es-ES" sz="1200" i="1">
                          <a:latin typeface="Cambria Math" panose="02040503050406030204" pitchFamily="18" charset="0"/>
                        </a:rPr>
                        <m:t>→  </m:t>
                      </m:r>
                      <m:r>
                        <a:rPr lang="es-ES" sz="1200" i="1">
                          <a:latin typeface="Cambria Math" panose="02040503050406030204" pitchFamily="18" charset="0"/>
                        </a:rPr>
                        <m:t>𝑤𝑡</m:t>
                      </m:r>
                      <m:sSub>
                        <m:sSubPr>
                          <m:ctrlPr>
                            <a:rPr lang="es-ES" sz="1200" i="1">
                              <a:latin typeface="Cambria Math" panose="02040503050406030204" pitchFamily="18" charset="0"/>
                            </a:rPr>
                          </m:ctrlPr>
                        </m:sSubPr>
                        <m:e>
                          <m:r>
                            <a:rPr lang="es-ES" sz="1200" i="1">
                              <a:latin typeface="Cambria Math" panose="02040503050406030204" pitchFamily="18" charset="0"/>
                            </a:rPr>
                            <m:t>%</m:t>
                          </m:r>
                        </m:e>
                        <m:sub>
                          <m:r>
                            <a:rPr lang="es-ES" sz="1200" i="1">
                              <a:latin typeface="Cambria Math" panose="02040503050406030204" pitchFamily="18" charset="0"/>
                            </a:rPr>
                            <m:t>3,</m:t>
                          </m:r>
                          <m:r>
                            <a:rPr lang="es-ES" sz="1200" b="0" i="1" smtClean="0">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𝑤𝑡</m:t>
                          </m:r>
                          <m:r>
                            <a:rPr lang="es-ES" sz="1200" i="1">
                              <a:latin typeface="Cambria Math" panose="02040503050406030204" pitchFamily="18" charset="0"/>
                            </a:rPr>
                            <m:t>%</m:t>
                          </m:r>
                        </m:e>
                        <m:sub>
                          <m:r>
                            <a:rPr lang="es-ES" sz="1200" i="1">
                              <a:latin typeface="Cambria Math" panose="02040503050406030204" pitchFamily="18" charset="0"/>
                            </a:rPr>
                            <m:t>1,</m:t>
                          </m:r>
                          <m:r>
                            <a:rPr lang="es-ES" sz="1200" b="0" i="1" smtClean="0">
                              <a:latin typeface="Cambria Math" panose="02040503050406030204" pitchFamily="18" charset="0"/>
                            </a:rPr>
                            <m:t>3</m:t>
                          </m:r>
                        </m:sub>
                      </m:sSub>
                      <m:r>
                        <a:rPr lang="es-ES" sz="1200" i="1">
                          <a:latin typeface="Cambria Math" panose="02040503050406030204" pitchFamily="18" charset="0"/>
                        </a:rPr>
                        <m:t>·</m:t>
                      </m:r>
                      <m:d>
                        <m:dPr>
                          <m:ctrlPr>
                            <a:rPr lang="es-ES" sz="1200" i="1">
                              <a:latin typeface="Cambria Math" panose="02040503050406030204" pitchFamily="18" charset="0"/>
                            </a:rPr>
                          </m:ctrlPr>
                        </m:dPr>
                        <m:e>
                          <m:r>
                            <a:rPr lang="es-ES" sz="1200" i="1">
                              <a:latin typeface="Cambria Math" panose="02040503050406030204" pitchFamily="18" charset="0"/>
                            </a:rPr>
                            <m:t>1−0.</m:t>
                          </m:r>
                          <m:r>
                            <a:rPr lang="es-ES" sz="1200" b="0" i="1" smtClean="0">
                              <a:latin typeface="Cambria Math" panose="02040503050406030204" pitchFamily="18" charset="0"/>
                            </a:rPr>
                            <m:t>1</m:t>
                          </m:r>
                          <m:r>
                            <a:rPr lang="es-ES" sz="1200" i="1">
                              <a:latin typeface="Cambria Math" panose="02040503050406030204" pitchFamily="18" charset="0"/>
                            </a:rPr>
                            <m:t>0</m:t>
                          </m:r>
                        </m:e>
                      </m:d>
                      <m:r>
                        <a:rPr lang="es-ES" sz="1200" i="1">
                          <a:latin typeface="Cambria Math" panose="02040503050406030204" pitchFamily="18" charset="0"/>
                        </a:rPr>
                        <m:t>=</m:t>
                      </m:r>
                      <m:r>
                        <a:rPr lang="es-ES" sz="1200" i="1" smtClean="0">
                          <a:latin typeface="Cambria Math" panose="02040503050406030204" pitchFamily="18" charset="0"/>
                        </a:rPr>
                        <m:t>0</m:t>
                      </m:r>
                      <m:r>
                        <a:rPr lang="es-ES" sz="1200" b="0" i="1" smtClean="0">
                          <a:latin typeface="Cambria Math" panose="02040503050406030204" pitchFamily="18" charset="0"/>
                        </a:rPr>
                        <m:t>.1·0.9</m:t>
                      </m:r>
                      <m:r>
                        <a:rPr lang="es-ES" sz="1200" i="1">
                          <a:latin typeface="Cambria Math" panose="02040503050406030204" pitchFamily="18" charset="0"/>
                        </a:rPr>
                        <m:t>=</m:t>
                      </m:r>
                      <m:r>
                        <a:rPr lang="es-ES" sz="1200" b="0" i="1" smtClean="0">
                          <a:latin typeface="Cambria Math" panose="02040503050406030204" pitchFamily="18" charset="0"/>
                        </a:rPr>
                        <m:t>0.09</m:t>
                      </m:r>
                    </m:oMath>
                  </m:oMathPara>
                </a14:m>
                <a:endParaRPr lang="es-ES" sz="1200" b="0" dirty="0"/>
              </a:p>
              <a:p>
                <a:endParaRPr lang="es-ES" sz="1200" b="0" dirty="0"/>
              </a:p>
              <a:p>
                <a:pPr/>
                <a14:m>
                  <m:oMathPara xmlns:m="http://schemas.openxmlformats.org/officeDocument/2006/math">
                    <m:oMathParaPr>
                      <m:jc m:val="centerGroup"/>
                    </m:oMathParaPr>
                    <m:oMath xmlns:m="http://schemas.openxmlformats.org/officeDocument/2006/math">
                      <m:r>
                        <a:rPr lang="es-ES" sz="1200" b="0" i="1" smtClean="0">
                          <a:latin typeface="Cambria Math" panose="02040503050406030204" pitchFamily="18" charset="0"/>
                        </a:rPr>
                        <m:t>0.10=1−</m:t>
                      </m:r>
                      <m:f>
                        <m:fPr>
                          <m:ctrlPr>
                            <a:rPr lang="es-ES" sz="1200" b="0" i="1" smtClean="0">
                              <a:latin typeface="Cambria Math" panose="02040503050406030204" pitchFamily="18" charset="0"/>
                            </a:rPr>
                          </m:ctrlPr>
                        </m:fPr>
                        <m:num>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𝑤𝑡</m:t>
                              </m:r>
                              <m:r>
                                <a:rPr lang="es-ES" sz="1200" b="0" i="1" smtClean="0">
                                  <a:latin typeface="Cambria Math" panose="02040503050406030204" pitchFamily="18" charset="0"/>
                                </a:rPr>
                                <m:t>%</m:t>
                              </m:r>
                            </m:e>
                            <m:sub>
                              <m:r>
                                <a:rPr lang="es-ES" sz="1200" b="0" i="1" smtClean="0">
                                  <a:latin typeface="Cambria Math" panose="02040503050406030204" pitchFamily="18" charset="0"/>
                                </a:rPr>
                                <m:t>3,4</m:t>
                              </m:r>
                            </m:sub>
                          </m:sSub>
                        </m:num>
                        <m:den>
                          <m:r>
                            <a:rPr lang="es-ES" sz="1200" b="0" i="1" smtClean="0">
                              <a:latin typeface="Cambria Math" panose="02040503050406030204" pitchFamily="18" charset="0"/>
                            </a:rPr>
                            <m:t>𝑤𝑡</m:t>
                          </m:r>
                          <m:sSub>
                            <m:sSubPr>
                              <m:ctrlPr>
                                <a:rPr lang="es-ES" sz="1200" b="0" i="1" smtClean="0">
                                  <a:latin typeface="Cambria Math" panose="02040503050406030204" pitchFamily="18" charset="0"/>
                                </a:rPr>
                              </m:ctrlPr>
                            </m:sSubPr>
                            <m:e>
                              <m:r>
                                <a:rPr lang="es-ES" sz="1200" b="0" i="1" smtClean="0">
                                  <a:latin typeface="Cambria Math" panose="02040503050406030204" pitchFamily="18" charset="0"/>
                                </a:rPr>
                                <m:t>%</m:t>
                              </m:r>
                            </m:e>
                            <m:sub>
                              <m:r>
                                <a:rPr lang="es-ES" sz="1200" b="0" i="1" smtClean="0">
                                  <a:latin typeface="Cambria Math" panose="02040503050406030204" pitchFamily="18" charset="0"/>
                                </a:rPr>
                                <m:t>1,4</m:t>
                              </m:r>
                            </m:sub>
                          </m:sSub>
                        </m:den>
                      </m:f>
                      <m:r>
                        <a:rPr lang="es-ES" sz="1200" i="1">
                          <a:latin typeface="Cambria Math" panose="02040503050406030204" pitchFamily="18" charset="0"/>
                        </a:rPr>
                        <m:t>→  </m:t>
                      </m:r>
                      <m:r>
                        <a:rPr lang="es-ES" sz="1200" i="1">
                          <a:latin typeface="Cambria Math" panose="02040503050406030204" pitchFamily="18" charset="0"/>
                        </a:rPr>
                        <m:t>𝑤𝑡</m:t>
                      </m:r>
                      <m:sSub>
                        <m:sSubPr>
                          <m:ctrlPr>
                            <a:rPr lang="es-ES" sz="1200" i="1">
                              <a:latin typeface="Cambria Math" panose="02040503050406030204" pitchFamily="18" charset="0"/>
                            </a:rPr>
                          </m:ctrlPr>
                        </m:sSubPr>
                        <m:e>
                          <m:r>
                            <a:rPr lang="es-ES" sz="1200" i="1">
                              <a:latin typeface="Cambria Math" panose="02040503050406030204" pitchFamily="18" charset="0"/>
                            </a:rPr>
                            <m:t>%</m:t>
                          </m:r>
                        </m:e>
                        <m:sub>
                          <m:r>
                            <a:rPr lang="es-ES" sz="1200" i="1">
                              <a:latin typeface="Cambria Math" panose="02040503050406030204" pitchFamily="18" charset="0"/>
                            </a:rPr>
                            <m:t>3,</m:t>
                          </m:r>
                          <m:r>
                            <a:rPr lang="es-ES" sz="1200" b="0" i="1" smtClean="0">
                              <a:latin typeface="Cambria Math" panose="02040503050406030204" pitchFamily="18" charset="0"/>
                            </a:rPr>
                            <m:t>4</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𝑤𝑡</m:t>
                          </m:r>
                          <m:r>
                            <a:rPr lang="es-ES" sz="1200" i="1">
                              <a:latin typeface="Cambria Math" panose="02040503050406030204" pitchFamily="18" charset="0"/>
                            </a:rPr>
                            <m:t>%</m:t>
                          </m:r>
                        </m:e>
                        <m:sub>
                          <m:r>
                            <a:rPr lang="es-ES" sz="1200" i="1">
                              <a:latin typeface="Cambria Math" panose="02040503050406030204" pitchFamily="18" charset="0"/>
                            </a:rPr>
                            <m:t>1,</m:t>
                          </m:r>
                          <m:r>
                            <a:rPr lang="es-ES" sz="1200" b="0" i="1" smtClean="0">
                              <a:latin typeface="Cambria Math" panose="02040503050406030204" pitchFamily="18" charset="0"/>
                            </a:rPr>
                            <m:t>4</m:t>
                          </m:r>
                        </m:sub>
                      </m:sSub>
                      <m:r>
                        <a:rPr lang="es-ES" sz="1200" i="1">
                          <a:latin typeface="Cambria Math" panose="02040503050406030204" pitchFamily="18" charset="0"/>
                        </a:rPr>
                        <m:t>·</m:t>
                      </m:r>
                      <m:d>
                        <m:dPr>
                          <m:ctrlPr>
                            <a:rPr lang="es-ES" sz="1200" i="1">
                              <a:latin typeface="Cambria Math" panose="02040503050406030204" pitchFamily="18" charset="0"/>
                            </a:rPr>
                          </m:ctrlPr>
                        </m:dPr>
                        <m:e>
                          <m:r>
                            <a:rPr lang="es-ES" sz="1200" i="1">
                              <a:latin typeface="Cambria Math" panose="02040503050406030204" pitchFamily="18" charset="0"/>
                            </a:rPr>
                            <m:t>1−0.</m:t>
                          </m:r>
                          <m:r>
                            <a:rPr lang="es-ES" sz="1200" b="0" i="1" smtClean="0">
                              <a:latin typeface="Cambria Math" panose="02040503050406030204" pitchFamily="18" charset="0"/>
                            </a:rPr>
                            <m:t>1</m:t>
                          </m:r>
                          <m:r>
                            <a:rPr lang="es-ES" sz="1200" i="1">
                              <a:latin typeface="Cambria Math" panose="02040503050406030204" pitchFamily="18" charset="0"/>
                            </a:rPr>
                            <m:t>0</m:t>
                          </m:r>
                        </m:e>
                      </m:d>
                      <m:r>
                        <a:rPr lang="es-ES" sz="1200" i="1">
                          <a:latin typeface="Cambria Math" panose="02040503050406030204" pitchFamily="18" charset="0"/>
                        </a:rPr>
                        <m:t>=</m:t>
                      </m:r>
                      <m:r>
                        <a:rPr lang="es-ES" sz="1200" i="1" smtClean="0">
                          <a:latin typeface="Cambria Math" panose="02040503050406030204" pitchFamily="18" charset="0"/>
                        </a:rPr>
                        <m:t>1</m:t>
                      </m:r>
                      <m:r>
                        <a:rPr lang="es-ES" sz="1200" b="0" i="1" smtClean="0">
                          <a:latin typeface="Cambria Math" panose="02040503050406030204" pitchFamily="18" charset="0"/>
                        </a:rPr>
                        <m:t>5.91·0.9</m:t>
                      </m:r>
                      <m:r>
                        <a:rPr lang="es-ES" sz="1200" i="1">
                          <a:latin typeface="Cambria Math" panose="02040503050406030204" pitchFamily="18" charset="0"/>
                        </a:rPr>
                        <m:t>=</m:t>
                      </m:r>
                      <m:r>
                        <a:rPr lang="es-ES" sz="1200" b="0" i="1" smtClean="0">
                          <a:latin typeface="Cambria Math" panose="02040503050406030204" pitchFamily="18" charset="0"/>
                        </a:rPr>
                        <m:t>14.32</m:t>
                      </m:r>
                    </m:oMath>
                  </m:oMathPara>
                </a14:m>
                <a:endParaRPr lang="es-ES" sz="1200" dirty="0"/>
              </a:p>
            </p:txBody>
          </p:sp>
        </mc:Choice>
        <mc:Fallback xmlns="">
          <p:sp>
            <p:nvSpPr>
              <p:cNvPr id="20" name="CuadroTexto 19">
                <a:extLst>
                  <a:ext uri="{FF2B5EF4-FFF2-40B4-BE49-F238E27FC236}">
                    <a16:creationId xmlns:a16="http://schemas.microsoft.com/office/drawing/2014/main" id="{091E4A92-0BFF-B572-1C93-80030C0C2347}"/>
                  </a:ext>
                </a:extLst>
              </p:cNvPr>
              <p:cNvSpPr txBox="1">
                <a:spLocks noRot="1" noChangeAspect="1" noMove="1" noResize="1" noEditPoints="1" noAdjustHandles="1" noChangeArrowheads="1" noChangeShapeType="1" noTextEdit="1"/>
              </p:cNvSpPr>
              <p:nvPr/>
            </p:nvSpPr>
            <p:spPr>
              <a:xfrm>
                <a:off x="79692" y="4481432"/>
                <a:ext cx="4884882" cy="2307811"/>
              </a:xfrm>
              <a:prstGeom prst="rect">
                <a:avLst/>
              </a:prstGeom>
              <a:blipFill>
                <a:blip r:embed="rId7"/>
                <a:stretch>
                  <a:fillRect l="-1743" t="-1837" r="-872"/>
                </a:stretch>
              </a:blipFill>
              <a:ln>
                <a:solidFill>
                  <a:schemeClr val="accent1"/>
                </a:solidFill>
              </a:ln>
            </p:spPr>
            <p:txBody>
              <a:bodyPr/>
              <a:lstStyle/>
              <a:p>
                <a:r>
                  <a:rPr lang="es-ES">
                    <a:noFill/>
                  </a:rPr>
                  <a:t> </a:t>
                </a:r>
              </a:p>
            </p:txBody>
          </p:sp>
        </mc:Fallback>
      </mc:AlternateContent>
    </p:spTree>
    <p:extLst>
      <p:ext uri="{BB962C8B-B14F-4D97-AF65-F5344CB8AC3E}">
        <p14:creationId xmlns:p14="http://schemas.microsoft.com/office/powerpoint/2010/main" val="17104043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B77B73E3-96AA-E222-AE1D-21302B711DF2}"/>
              </a:ext>
            </a:extLst>
          </p:cNvPr>
          <p:cNvSpPr/>
          <p:nvPr/>
        </p:nvSpPr>
        <p:spPr>
          <a:xfrm>
            <a:off x="3887926" y="1855323"/>
            <a:ext cx="1368147" cy="7200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Nanofiltración</a:t>
            </a:r>
          </a:p>
        </p:txBody>
      </p:sp>
      <p:cxnSp>
        <p:nvCxnSpPr>
          <p:cNvPr id="3" name="Conector recto de flecha 2">
            <a:extLst>
              <a:ext uri="{FF2B5EF4-FFF2-40B4-BE49-F238E27FC236}">
                <a16:creationId xmlns:a16="http://schemas.microsoft.com/office/drawing/2014/main" id="{FC77CA52-6273-7CC2-2134-3AA5940370D0}"/>
              </a:ext>
            </a:extLst>
          </p:cNvPr>
          <p:cNvCxnSpPr>
            <a:cxnSpLocks/>
            <a:endCxn id="2" idx="1"/>
          </p:cNvCxnSpPr>
          <p:nvPr/>
        </p:nvCxnSpPr>
        <p:spPr>
          <a:xfrm>
            <a:off x="3366110" y="2215363"/>
            <a:ext cx="5218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 name="Conector recto de flecha 3">
            <a:extLst>
              <a:ext uri="{FF2B5EF4-FFF2-40B4-BE49-F238E27FC236}">
                <a16:creationId xmlns:a16="http://schemas.microsoft.com/office/drawing/2014/main" id="{7B55046F-3015-8EF7-7846-B16916890EF7}"/>
              </a:ext>
            </a:extLst>
          </p:cNvPr>
          <p:cNvCxnSpPr>
            <a:cxnSpLocks/>
          </p:cNvCxnSpPr>
          <p:nvPr/>
        </p:nvCxnSpPr>
        <p:spPr>
          <a:xfrm flipV="1">
            <a:off x="5256073" y="2215363"/>
            <a:ext cx="677991" cy="114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 name="Conector recto de flecha 4">
            <a:extLst>
              <a:ext uri="{FF2B5EF4-FFF2-40B4-BE49-F238E27FC236}">
                <a16:creationId xmlns:a16="http://schemas.microsoft.com/office/drawing/2014/main" id="{99A6D1F6-3393-BF62-E565-F830AA9A396D}"/>
              </a:ext>
            </a:extLst>
          </p:cNvPr>
          <p:cNvCxnSpPr>
            <a:cxnSpLocks/>
          </p:cNvCxnSpPr>
          <p:nvPr/>
        </p:nvCxnSpPr>
        <p:spPr>
          <a:xfrm>
            <a:off x="4553734" y="2575403"/>
            <a:ext cx="0" cy="5760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id="{294B8D9C-67EA-1D89-347B-442D72D441ED}"/>
              </a:ext>
            </a:extLst>
          </p:cNvPr>
          <p:cNvSpPr txBox="1"/>
          <p:nvPr/>
        </p:nvSpPr>
        <p:spPr>
          <a:xfrm>
            <a:off x="2350461" y="1376315"/>
            <a:ext cx="1578191" cy="338554"/>
          </a:xfrm>
          <a:prstGeom prst="rect">
            <a:avLst/>
          </a:prstGeom>
          <a:noFill/>
        </p:spPr>
        <p:txBody>
          <a:bodyPr wrap="square" rtlCol="0">
            <a:spAutoFit/>
          </a:bodyPr>
          <a:lstStyle/>
          <a:p>
            <a:r>
              <a:rPr lang="es-ES" dirty="0"/>
              <a:t>Salmuera Salar</a:t>
            </a:r>
          </a:p>
        </p:txBody>
      </p:sp>
      <p:sp>
        <p:nvSpPr>
          <p:cNvPr id="7" name="CuadroTexto 6">
            <a:extLst>
              <a:ext uri="{FF2B5EF4-FFF2-40B4-BE49-F238E27FC236}">
                <a16:creationId xmlns:a16="http://schemas.microsoft.com/office/drawing/2014/main" id="{2B67F1BC-565C-4BD9-1A3F-D73BD7F86276}"/>
              </a:ext>
            </a:extLst>
          </p:cNvPr>
          <p:cNvSpPr txBox="1"/>
          <p:nvPr/>
        </p:nvSpPr>
        <p:spPr>
          <a:xfrm>
            <a:off x="5274385" y="1535002"/>
            <a:ext cx="1007007" cy="338554"/>
          </a:xfrm>
          <a:prstGeom prst="rect">
            <a:avLst/>
          </a:prstGeom>
          <a:noFill/>
        </p:spPr>
        <p:txBody>
          <a:bodyPr wrap="none" rtlCol="0">
            <a:spAutoFit/>
          </a:bodyPr>
          <a:lstStyle/>
          <a:p>
            <a:r>
              <a:rPr lang="es-ES" dirty="0"/>
              <a:t>Permeado</a:t>
            </a:r>
          </a:p>
        </p:txBody>
      </p:sp>
      <p:sp>
        <p:nvSpPr>
          <p:cNvPr id="8" name="CuadroTexto 7">
            <a:extLst>
              <a:ext uri="{FF2B5EF4-FFF2-40B4-BE49-F238E27FC236}">
                <a16:creationId xmlns:a16="http://schemas.microsoft.com/office/drawing/2014/main" id="{B724FE1D-9835-A5D9-D67C-18A7ED223089}"/>
              </a:ext>
            </a:extLst>
          </p:cNvPr>
          <p:cNvSpPr txBox="1"/>
          <p:nvPr/>
        </p:nvSpPr>
        <p:spPr>
          <a:xfrm>
            <a:off x="4602226" y="2915497"/>
            <a:ext cx="1234633" cy="338554"/>
          </a:xfrm>
          <a:prstGeom prst="rect">
            <a:avLst/>
          </a:prstGeom>
          <a:noFill/>
        </p:spPr>
        <p:txBody>
          <a:bodyPr wrap="none" rtlCol="0">
            <a:spAutoFit/>
          </a:bodyPr>
          <a:lstStyle/>
          <a:p>
            <a:r>
              <a:rPr lang="es-ES" dirty="0"/>
              <a:t>Concentrado</a:t>
            </a:r>
          </a:p>
        </p:txBody>
      </p:sp>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23C58EE0-34C8-629E-3BF4-6A82BB6CEF02}"/>
                  </a:ext>
                </a:extLst>
              </p:cNvPr>
              <p:cNvSpPr txBox="1"/>
              <p:nvPr/>
            </p:nvSpPr>
            <p:spPr>
              <a:xfrm>
                <a:off x="2408638" y="1890827"/>
                <a:ext cx="1236685"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1</m:t>
                          </m:r>
                        </m:sub>
                      </m:sSub>
                      <m:r>
                        <a:rPr lang="es-ES" b="0" i="1" smtClean="0">
                          <a:latin typeface="Cambria Math" panose="02040503050406030204" pitchFamily="18" charset="0"/>
                        </a:rPr>
                        <m:t>=500,000</m:t>
                      </m:r>
                    </m:oMath>
                  </m:oMathPara>
                </a14:m>
                <a:endParaRPr lang="es-ES" dirty="0"/>
              </a:p>
            </p:txBody>
          </p:sp>
        </mc:Choice>
        <mc:Fallback xmlns="">
          <p:sp>
            <p:nvSpPr>
              <p:cNvPr id="9" name="CuadroTexto 8">
                <a:extLst>
                  <a:ext uri="{FF2B5EF4-FFF2-40B4-BE49-F238E27FC236}">
                    <a16:creationId xmlns:a16="http://schemas.microsoft.com/office/drawing/2014/main" id="{23C58EE0-34C8-629E-3BF4-6A82BB6CEF02}"/>
                  </a:ext>
                </a:extLst>
              </p:cNvPr>
              <p:cNvSpPr txBox="1">
                <a:spLocks noRot="1" noChangeAspect="1" noMove="1" noResize="1" noEditPoints="1" noAdjustHandles="1" noChangeArrowheads="1" noChangeShapeType="1" noTextEdit="1"/>
              </p:cNvSpPr>
              <p:nvPr/>
            </p:nvSpPr>
            <p:spPr>
              <a:xfrm>
                <a:off x="2408638" y="1890827"/>
                <a:ext cx="1236685" cy="246221"/>
              </a:xfrm>
              <a:prstGeom prst="rect">
                <a:avLst/>
              </a:prstGeom>
              <a:blipFill>
                <a:blip r:embed="rId2"/>
                <a:stretch>
                  <a:fillRect l="-2956" r="-2956" b="-1463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0CB61528-47F1-09FC-B8CA-10B4D200B51D}"/>
                  </a:ext>
                </a:extLst>
              </p:cNvPr>
              <p:cNvSpPr txBox="1"/>
              <p:nvPr/>
            </p:nvSpPr>
            <p:spPr>
              <a:xfrm>
                <a:off x="4693092" y="3213261"/>
                <a:ext cx="1241430"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2</m:t>
                          </m:r>
                        </m:sub>
                      </m:sSub>
                      <m:r>
                        <a:rPr lang="es-ES" b="0" i="1" smtClean="0">
                          <a:latin typeface="Cambria Math" panose="02040503050406030204" pitchFamily="18" charset="0"/>
                        </a:rPr>
                        <m:t>=300,000</m:t>
                      </m:r>
                    </m:oMath>
                  </m:oMathPara>
                </a14:m>
                <a:endParaRPr lang="es-ES" dirty="0"/>
              </a:p>
            </p:txBody>
          </p:sp>
        </mc:Choice>
        <mc:Fallback xmlns="">
          <p:sp>
            <p:nvSpPr>
              <p:cNvPr id="10" name="CuadroTexto 9">
                <a:extLst>
                  <a:ext uri="{FF2B5EF4-FFF2-40B4-BE49-F238E27FC236}">
                    <a16:creationId xmlns:a16="http://schemas.microsoft.com/office/drawing/2014/main" id="{0CB61528-47F1-09FC-B8CA-10B4D200B51D}"/>
                  </a:ext>
                </a:extLst>
              </p:cNvPr>
              <p:cNvSpPr txBox="1">
                <a:spLocks noRot="1" noChangeAspect="1" noMove="1" noResize="1" noEditPoints="1" noAdjustHandles="1" noChangeArrowheads="1" noChangeShapeType="1" noTextEdit="1"/>
              </p:cNvSpPr>
              <p:nvPr/>
            </p:nvSpPr>
            <p:spPr>
              <a:xfrm>
                <a:off x="4693092" y="3213261"/>
                <a:ext cx="1241430" cy="246221"/>
              </a:xfrm>
              <a:prstGeom prst="rect">
                <a:avLst/>
              </a:prstGeom>
              <a:blipFill>
                <a:blip r:embed="rId3"/>
                <a:stretch>
                  <a:fillRect l="-3431" r="-1961" b="-1463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324A003A-BCBF-98E3-74B4-6C372E833796}"/>
                  </a:ext>
                </a:extLst>
              </p:cNvPr>
              <p:cNvSpPr txBox="1"/>
              <p:nvPr/>
            </p:nvSpPr>
            <p:spPr>
              <a:xfrm>
                <a:off x="5420890" y="1905418"/>
                <a:ext cx="1241430"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3</m:t>
                          </m:r>
                        </m:sub>
                      </m:sSub>
                      <m:r>
                        <a:rPr lang="es-ES" b="0" i="1" smtClean="0">
                          <a:latin typeface="Cambria Math" panose="02040503050406030204" pitchFamily="18" charset="0"/>
                        </a:rPr>
                        <m:t>=200,000</m:t>
                      </m:r>
                    </m:oMath>
                  </m:oMathPara>
                </a14:m>
                <a:endParaRPr lang="es-ES" dirty="0"/>
              </a:p>
            </p:txBody>
          </p:sp>
        </mc:Choice>
        <mc:Fallback xmlns="">
          <p:sp>
            <p:nvSpPr>
              <p:cNvPr id="11" name="CuadroTexto 10">
                <a:extLst>
                  <a:ext uri="{FF2B5EF4-FFF2-40B4-BE49-F238E27FC236}">
                    <a16:creationId xmlns:a16="http://schemas.microsoft.com/office/drawing/2014/main" id="{324A003A-BCBF-98E3-74B4-6C372E833796}"/>
                  </a:ext>
                </a:extLst>
              </p:cNvPr>
              <p:cNvSpPr txBox="1">
                <a:spLocks noRot="1" noChangeAspect="1" noMove="1" noResize="1" noEditPoints="1" noAdjustHandles="1" noChangeArrowheads="1" noChangeShapeType="1" noTextEdit="1"/>
              </p:cNvSpPr>
              <p:nvPr/>
            </p:nvSpPr>
            <p:spPr>
              <a:xfrm>
                <a:off x="5420890" y="1905418"/>
                <a:ext cx="1241430" cy="246221"/>
              </a:xfrm>
              <a:prstGeom prst="rect">
                <a:avLst/>
              </a:prstGeom>
              <a:blipFill>
                <a:blip r:embed="rId4"/>
                <a:stretch>
                  <a:fillRect l="-2941" r="-2451" b="-17500"/>
                </a:stretch>
              </a:blipFill>
            </p:spPr>
            <p:txBody>
              <a:bodyPr/>
              <a:lstStyle/>
              <a:p>
                <a:r>
                  <a:rPr lang="es-ES">
                    <a:noFill/>
                  </a:rPr>
                  <a:t> </a:t>
                </a:r>
              </a:p>
            </p:txBody>
          </p:sp>
        </mc:Fallback>
      </mc:AlternateContent>
      <p:sp>
        <p:nvSpPr>
          <p:cNvPr id="12" name="Rectangle 2">
            <a:extLst>
              <a:ext uri="{FF2B5EF4-FFF2-40B4-BE49-F238E27FC236}">
                <a16:creationId xmlns:a16="http://schemas.microsoft.com/office/drawing/2014/main" id="{17491C74-FD84-E673-FC12-1430FC5A4A25}"/>
              </a:ext>
            </a:extLst>
          </p:cNvPr>
          <p:cNvSpPr>
            <a:spLocks noChangeArrowheads="1"/>
          </p:cNvSpPr>
          <p:nvPr/>
        </p:nvSpPr>
        <p:spPr bwMode="auto">
          <a:xfrm>
            <a:off x="2627784" y="116632"/>
            <a:ext cx="5432973"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Ejercicio</a:t>
            </a:r>
          </a:p>
          <a:p>
            <a:pPr algn="ctr" eaLnBrk="1" hangingPunct="1"/>
            <a:r>
              <a:rPr lang="es-CL" sz="2800" dirty="0">
                <a:solidFill>
                  <a:srgbClr val="0000FF"/>
                </a:solidFill>
                <a:latin typeface="Arial" charset="0"/>
              </a:rPr>
              <a:t> Nanofiltración – Cristalización por membranas</a:t>
            </a:r>
            <a:endParaRPr lang="es-MX" sz="2500" b="1" u="sng" dirty="0">
              <a:latin typeface="Arial" charset="0"/>
            </a:endParaRPr>
          </a:p>
        </p:txBody>
      </p:sp>
      <p:sp>
        <p:nvSpPr>
          <p:cNvPr id="13" name="CuadroTexto 12">
            <a:extLst>
              <a:ext uri="{FF2B5EF4-FFF2-40B4-BE49-F238E27FC236}">
                <a16:creationId xmlns:a16="http://schemas.microsoft.com/office/drawing/2014/main" id="{71303B55-DE86-A53A-7505-58CED7A8BC6D}"/>
              </a:ext>
            </a:extLst>
          </p:cNvPr>
          <p:cNvSpPr txBox="1"/>
          <p:nvPr/>
        </p:nvSpPr>
        <p:spPr>
          <a:xfrm>
            <a:off x="79692" y="1362199"/>
            <a:ext cx="4681330" cy="338554"/>
          </a:xfrm>
          <a:prstGeom prst="rect">
            <a:avLst/>
          </a:prstGeom>
          <a:noFill/>
        </p:spPr>
        <p:txBody>
          <a:bodyPr wrap="square">
            <a:spAutoFit/>
          </a:bodyPr>
          <a:lstStyle/>
          <a:p>
            <a:pPr marL="285750" indent="-285750">
              <a:buFont typeface="Arial" panose="020B0604020202020204" pitchFamily="34" charset="0"/>
              <a:buChar char="•"/>
            </a:pPr>
            <a:r>
              <a:rPr lang="es-ES" sz="1600" dirty="0">
                <a:solidFill>
                  <a:srgbClr val="0000FF"/>
                </a:solidFill>
              </a:rPr>
              <a:t>Resolución NF</a:t>
            </a:r>
          </a:p>
        </p:txBody>
      </p:sp>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B043E390-93EE-49E7-7920-262C984DE85B}"/>
                  </a:ext>
                </a:extLst>
              </p:cNvPr>
              <p:cNvSpPr txBox="1"/>
              <p:nvPr/>
            </p:nvSpPr>
            <p:spPr>
              <a:xfrm>
                <a:off x="299799" y="3603950"/>
                <a:ext cx="8604854" cy="3077766"/>
              </a:xfrm>
              <a:prstGeom prst="rect">
                <a:avLst/>
              </a:prstGeom>
              <a:noFill/>
              <a:ln>
                <a:solidFill>
                  <a:schemeClr val="accent1"/>
                </a:solidFill>
              </a:ln>
            </p:spPr>
            <p:txBody>
              <a:bodyPr wrap="square" lIns="0" tIns="0" rIns="0" bIns="0" rtlCol="0">
                <a:spAutoFit/>
              </a:bodyPr>
              <a:lstStyle/>
              <a:p>
                <a:r>
                  <a:rPr lang="es-ES" dirty="0">
                    <a:latin typeface="+mn-lt"/>
                  </a:rPr>
                  <a:t>Balance por componentes</a:t>
                </a:r>
                <a:endParaRPr lang="es-ES" b="0" dirty="0">
                  <a:latin typeface="+mn-lt"/>
                </a:endParaRPr>
              </a:p>
              <a:p>
                <a:pPr>
                  <a:lnSpc>
                    <a:spcPct val="150000"/>
                  </a:lnSpc>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1</m:t>
                          </m:r>
                        </m:sub>
                      </m:sSub>
                      <m:r>
                        <a:rPr lang="es-ES" b="0" i="1" smtClean="0">
                          <a:latin typeface="Cambria Math" panose="02040503050406030204" pitchFamily="18" charset="0"/>
                        </a:rPr>
                        <m:t>·</m:t>
                      </m:r>
                      <m:r>
                        <a:rPr lang="es-ES" b="0" i="1" smtClean="0">
                          <a:latin typeface="Cambria Math" panose="02040503050406030204" pitchFamily="18" charset="0"/>
                        </a:rPr>
                        <m:t>𝑤𝑡</m:t>
                      </m:r>
                      <m:sSub>
                        <m:sSubPr>
                          <m:ctrlPr>
                            <a:rPr lang="es-ES" b="0" i="1" smtClean="0">
                              <a:latin typeface="Cambria Math" panose="02040503050406030204" pitchFamily="18" charset="0"/>
                            </a:rPr>
                          </m:ctrlPr>
                        </m:sSubPr>
                        <m:e>
                          <m:r>
                            <a:rPr lang="es-ES" b="0" i="1" smtClean="0">
                              <a:latin typeface="Cambria Math" panose="02040503050406030204" pitchFamily="18" charset="0"/>
                            </a:rPr>
                            <m:t>%</m:t>
                          </m:r>
                        </m:e>
                        <m:sub>
                          <m:r>
                            <a:rPr lang="es-ES" b="0" i="1" smtClean="0">
                              <a:latin typeface="Cambria Math" panose="02040503050406030204" pitchFamily="18" charset="0"/>
                            </a:rPr>
                            <m:t>11</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2</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21</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3</m:t>
                          </m:r>
                        </m:sub>
                      </m:sSub>
                      <m:r>
                        <a:rPr lang="es-ES" b="0" i="1" smtClean="0">
                          <a:latin typeface="Cambria Math" panose="02040503050406030204" pitchFamily="18" charset="0"/>
                        </a:rPr>
                        <m:t>·</m:t>
                      </m:r>
                      <m:r>
                        <a:rPr lang="es-ES" b="0" i="1" smtClean="0">
                          <a:latin typeface="Cambria Math" panose="02040503050406030204" pitchFamily="18" charset="0"/>
                        </a:rPr>
                        <m:t>𝑤𝑡</m:t>
                      </m:r>
                      <m:sSub>
                        <m:sSubPr>
                          <m:ctrlPr>
                            <a:rPr lang="es-ES" b="0" i="1" smtClean="0">
                              <a:latin typeface="Cambria Math" panose="02040503050406030204" pitchFamily="18" charset="0"/>
                            </a:rPr>
                          </m:ctrlPr>
                        </m:sSubPr>
                        <m:e>
                          <m:r>
                            <a:rPr lang="es-ES" b="0" i="1" smtClean="0">
                              <a:latin typeface="Cambria Math" panose="02040503050406030204" pitchFamily="18" charset="0"/>
                            </a:rPr>
                            <m:t>%</m:t>
                          </m:r>
                        </m:e>
                        <m:sub>
                          <m:r>
                            <a:rPr lang="es-ES" b="0" i="1" smtClean="0">
                              <a:latin typeface="Cambria Math" panose="02040503050406030204" pitchFamily="18" charset="0"/>
                            </a:rPr>
                            <m:t>31</m:t>
                          </m:r>
                        </m:sub>
                      </m:sSub>
                      <m:r>
                        <a:rPr lang="es-ES" b="0" i="1" smtClean="0">
                          <a:latin typeface="Cambria Math" panose="02040503050406030204" pitchFamily="18" charset="0"/>
                        </a:rPr>
                        <m:t> →</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21</m:t>
                          </m:r>
                        </m:sub>
                      </m:sSub>
                      <m:r>
                        <a:rPr lang="es-ES" i="1">
                          <a:latin typeface="Cambria Math" panose="02040503050406030204" pitchFamily="18" charset="0"/>
                        </a:rPr>
                        <m:t>=</m:t>
                      </m:r>
                      <m:f>
                        <m:fPr>
                          <m:type m:val="lin"/>
                          <m:ctrlPr>
                            <a:rPr lang="es-ES" b="0" i="1" smtClean="0">
                              <a:latin typeface="Cambria Math" panose="02040503050406030204" pitchFamily="18" charset="0"/>
                            </a:rPr>
                          </m:ctrlPr>
                        </m:fPr>
                        <m:num>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1</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11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3</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31</m:t>
                              </m:r>
                            </m:sub>
                          </m:sSub>
                          <m:r>
                            <a:rPr lang="es-ES" i="1">
                              <a:latin typeface="Cambria Math" panose="02040503050406030204" pitchFamily="18" charset="0"/>
                            </a:rPr>
                            <m:t>)</m:t>
                          </m:r>
                        </m:num>
                        <m:den>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2</m:t>
                              </m:r>
                            </m:sub>
                          </m:sSub>
                          <m:r>
                            <a:rPr lang="es-ES" b="0" i="1" smtClean="0">
                              <a:latin typeface="Cambria Math" panose="02040503050406030204" pitchFamily="18" charset="0"/>
                            </a:rPr>
                            <m:t>=</m:t>
                          </m:r>
                        </m:den>
                      </m:f>
                      <m:r>
                        <a:rPr lang="es-ES" b="0" i="0" smtClean="0">
                          <a:latin typeface="Cambria Math" panose="02040503050406030204" pitchFamily="18" charset="0"/>
                        </a:rPr>
                        <m:t>7.57</m:t>
                      </m:r>
                    </m:oMath>
                  </m:oMathPara>
                </a14:m>
                <a:endParaRPr lang="es-ES" dirty="0"/>
              </a:p>
              <a:p>
                <a:pPr>
                  <a:lnSpc>
                    <a:spcPct val="150000"/>
                  </a:lnSpc>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1</m:t>
                          </m:r>
                        </m:sub>
                      </m:sSub>
                      <m:r>
                        <a:rPr lang="es-ES" b="0" i="1" smtClean="0">
                          <a:latin typeface="Cambria Math" panose="02040503050406030204" pitchFamily="18" charset="0"/>
                        </a:rPr>
                        <m:t>·</m:t>
                      </m:r>
                      <m:r>
                        <a:rPr lang="es-ES" b="0" i="1" smtClean="0">
                          <a:latin typeface="Cambria Math" panose="02040503050406030204" pitchFamily="18" charset="0"/>
                        </a:rPr>
                        <m:t>𝑤𝑡</m:t>
                      </m:r>
                      <m:sSub>
                        <m:sSubPr>
                          <m:ctrlPr>
                            <a:rPr lang="es-ES" b="0" i="1" smtClean="0">
                              <a:latin typeface="Cambria Math" panose="02040503050406030204" pitchFamily="18" charset="0"/>
                            </a:rPr>
                          </m:ctrlPr>
                        </m:sSubPr>
                        <m:e>
                          <m:r>
                            <a:rPr lang="es-ES" b="0" i="1" smtClean="0">
                              <a:latin typeface="Cambria Math" panose="02040503050406030204" pitchFamily="18" charset="0"/>
                            </a:rPr>
                            <m:t>%</m:t>
                          </m:r>
                        </m:e>
                        <m:sub>
                          <m:r>
                            <a:rPr lang="es-ES" b="0" i="1" smtClean="0">
                              <a:latin typeface="Cambria Math" panose="02040503050406030204" pitchFamily="18" charset="0"/>
                            </a:rPr>
                            <m:t>12</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2</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2</m:t>
                          </m:r>
                          <m:r>
                            <a:rPr lang="es-ES" b="0" i="1" smtClean="0">
                              <a:latin typeface="Cambria Math" panose="02040503050406030204" pitchFamily="18" charset="0"/>
                            </a:rPr>
                            <m:t>2</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3</m:t>
                          </m:r>
                        </m:sub>
                      </m:sSub>
                      <m:r>
                        <a:rPr lang="es-ES" b="0" i="1" smtClean="0">
                          <a:latin typeface="Cambria Math" panose="02040503050406030204" pitchFamily="18" charset="0"/>
                        </a:rPr>
                        <m:t>·</m:t>
                      </m:r>
                      <m:r>
                        <a:rPr lang="es-ES" b="0" i="1" smtClean="0">
                          <a:latin typeface="Cambria Math" panose="02040503050406030204" pitchFamily="18" charset="0"/>
                        </a:rPr>
                        <m:t>𝑤𝑡</m:t>
                      </m:r>
                      <m:sSub>
                        <m:sSubPr>
                          <m:ctrlPr>
                            <a:rPr lang="es-ES" b="0" i="1" smtClean="0">
                              <a:latin typeface="Cambria Math" panose="02040503050406030204" pitchFamily="18" charset="0"/>
                            </a:rPr>
                          </m:ctrlPr>
                        </m:sSubPr>
                        <m:e>
                          <m:r>
                            <a:rPr lang="es-ES" b="0" i="1" smtClean="0">
                              <a:latin typeface="Cambria Math" panose="02040503050406030204" pitchFamily="18" charset="0"/>
                            </a:rPr>
                            <m:t>%</m:t>
                          </m:r>
                        </m:e>
                        <m:sub>
                          <m:r>
                            <a:rPr lang="es-ES" b="0" i="1" smtClean="0">
                              <a:latin typeface="Cambria Math" panose="02040503050406030204" pitchFamily="18" charset="0"/>
                            </a:rPr>
                            <m:t>32</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2</m:t>
                          </m:r>
                          <m:r>
                            <a:rPr lang="es-ES" b="0" i="1" smtClean="0">
                              <a:latin typeface="Cambria Math" panose="02040503050406030204" pitchFamily="18" charset="0"/>
                            </a:rPr>
                            <m:t>2</m:t>
                          </m:r>
                        </m:sub>
                      </m:sSub>
                      <m:r>
                        <a:rPr lang="es-ES" i="1">
                          <a:latin typeface="Cambria Math" panose="02040503050406030204" pitchFamily="18" charset="0"/>
                        </a:rPr>
                        <m:t>=</m:t>
                      </m:r>
                      <m:f>
                        <m:fPr>
                          <m:type m:val="lin"/>
                          <m:ctrlPr>
                            <a:rPr lang="es-ES" i="1">
                              <a:latin typeface="Cambria Math" panose="02040503050406030204" pitchFamily="18" charset="0"/>
                            </a:rPr>
                          </m:ctrlPr>
                        </m:fPr>
                        <m:num>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1</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1</m:t>
                              </m:r>
                              <m:r>
                                <a:rPr lang="es-ES" b="0" i="1" smtClean="0">
                                  <a:latin typeface="Cambria Math" panose="02040503050406030204" pitchFamily="18" charset="0"/>
                                </a:rPr>
                                <m:t>2</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3</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3</m:t>
                              </m:r>
                              <m:r>
                                <a:rPr lang="es-ES" b="0" i="1" smtClean="0">
                                  <a:latin typeface="Cambria Math" panose="02040503050406030204" pitchFamily="18" charset="0"/>
                                </a:rPr>
                                <m:t>2</m:t>
                              </m:r>
                            </m:sub>
                          </m:sSub>
                          <m:r>
                            <a:rPr lang="es-ES" i="1">
                              <a:latin typeface="Cambria Math" panose="02040503050406030204" pitchFamily="18" charset="0"/>
                            </a:rPr>
                            <m:t>)</m:t>
                          </m:r>
                        </m:num>
                        <m:den>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2</m:t>
                              </m:r>
                            </m:sub>
                          </m:sSub>
                          <m:r>
                            <a:rPr lang="es-ES" i="1">
                              <a:latin typeface="Cambria Math" panose="02040503050406030204" pitchFamily="18" charset="0"/>
                            </a:rPr>
                            <m:t>=</m:t>
                          </m:r>
                        </m:den>
                      </m:f>
                      <m:r>
                        <a:rPr lang="es-ES" b="0" i="0" smtClean="0">
                          <a:latin typeface="Cambria Math" panose="02040503050406030204" pitchFamily="18" charset="0"/>
                        </a:rPr>
                        <m:t>0</m:t>
                      </m:r>
                      <m:r>
                        <a:rPr lang="es-ES">
                          <a:latin typeface="Cambria Math" panose="02040503050406030204" pitchFamily="18" charset="0"/>
                        </a:rPr>
                        <m:t>.</m:t>
                      </m:r>
                      <m:r>
                        <a:rPr lang="es-ES" b="0" i="0" smtClean="0">
                          <a:latin typeface="Cambria Math" panose="02040503050406030204" pitchFamily="18" charset="0"/>
                        </a:rPr>
                        <m:t>77</m:t>
                      </m:r>
                    </m:oMath>
                  </m:oMathPara>
                </a14:m>
                <a:endParaRPr lang="es-ES" dirty="0"/>
              </a:p>
              <a:p>
                <a:pPr>
                  <a:lnSpc>
                    <a:spcPct val="150000"/>
                  </a:lnSpc>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1</m:t>
                          </m:r>
                        </m:sub>
                      </m:sSub>
                      <m:r>
                        <a:rPr lang="es-ES" b="0" i="1" smtClean="0">
                          <a:latin typeface="Cambria Math" panose="02040503050406030204" pitchFamily="18" charset="0"/>
                        </a:rPr>
                        <m:t>·</m:t>
                      </m:r>
                      <m:r>
                        <a:rPr lang="es-ES" b="0" i="1" smtClean="0">
                          <a:latin typeface="Cambria Math" panose="02040503050406030204" pitchFamily="18" charset="0"/>
                        </a:rPr>
                        <m:t>𝑤𝑡</m:t>
                      </m:r>
                      <m:sSub>
                        <m:sSubPr>
                          <m:ctrlPr>
                            <a:rPr lang="es-ES" b="0" i="1" smtClean="0">
                              <a:latin typeface="Cambria Math" panose="02040503050406030204" pitchFamily="18" charset="0"/>
                            </a:rPr>
                          </m:ctrlPr>
                        </m:sSubPr>
                        <m:e>
                          <m:r>
                            <a:rPr lang="es-ES" b="0" i="1" smtClean="0">
                              <a:latin typeface="Cambria Math" panose="02040503050406030204" pitchFamily="18" charset="0"/>
                            </a:rPr>
                            <m:t>%</m:t>
                          </m:r>
                        </m:e>
                        <m:sub>
                          <m:r>
                            <a:rPr lang="es-ES" b="0" i="1" smtClean="0">
                              <a:latin typeface="Cambria Math" panose="02040503050406030204" pitchFamily="18" charset="0"/>
                            </a:rPr>
                            <m:t>13</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2</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2</m:t>
                          </m:r>
                          <m:r>
                            <a:rPr lang="es-ES" b="0" i="1" smtClean="0">
                              <a:latin typeface="Cambria Math" panose="02040503050406030204" pitchFamily="18" charset="0"/>
                            </a:rPr>
                            <m:t>3</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3</m:t>
                          </m:r>
                        </m:sub>
                      </m:sSub>
                      <m:r>
                        <a:rPr lang="es-ES" b="0" i="1" smtClean="0">
                          <a:latin typeface="Cambria Math" panose="02040503050406030204" pitchFamily="18" charset="0"/>
                        </a:rPr>
                        <m:t>·</m:t>
                      </m:r>
                      <m:r>
                        <a:rPr lang="es-ES" b="0" i="1" smtClean="0">
                          <a:latin typeface="Cambria Math" panose="02040503050406030204" pitchFamily="18" charset="0"/>
                        </a:rPr>
                        <m:t>𝑤𝑡</m:t>
                      </m:r>
                      <m:sSub>
                        <m:sSubPr>
                          <m:ctrlPr>
                            <a:rPr lang="es-ES" b="0" i="1" smtClean="0">
                              <a:latin typeface="Cambria Math" panose="02040503050406030204" pitchFamily="18" charset="0"/>
                            </a:rPr>
                          </m:ctrlPr>
                        </m:sSubPr>
                        <m:e>
                          <m:r>
                            <a:rPr lang="es-ES" b="0" i="1" smtClean="0">
                              <a:latin typeface="Cambria Math" panose="02040503050406030204" pitchFamily="18" charset="0"/>
                            </a:rPr>
                            <m:t>%</m:t>
                          </m:r>
                        </m:e>
                        <m:sub>
                          <m:r>
                            <a:rPr lang="es-ES" b="0" i="1" smtClean="0">
                              <a:latin typeface="Cambria Math" panose="02040503050406030204" pitchFamily="18" charset="0"/>
                            </a:rPr>
                            <m:t>33</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2</m:t>
                          </m:r>
                          <m:r>
                            <a:rPr lang="es-ES" b="0" i="1" smtClean="0">
                              <a:latin typeface="Cambria Math" panose="02040503050406030204" pitchFamily="18" charset="0"/>
                            </a:rPr>
                            <m:t>3</m:t>
                          </m:r>
                        </m:sub>
                      </m:sSub>
                      <m:r>
                        <a:rPr lang="es-ES" i="1">
                          <a:latin typeface="Cambria Math" panose="02040503050406030204" pitchFamily="18" charset="0"/>
                        </a:rPr>
                        <m:t>=</m:t>
                      </m:r>
                      <m:f>
                        <m:fPr>
                          <m:type m:val="lin"/>
                          <m:ctrlPr>
                            <a:rPr lang="es-ES" i="1">
                              <a:latin typeface="Cambria Math" panose="02040503050406030204" pitchFamily="18" charset="0"/>
                            </a:rPr>
                          </m:ctrlPr>
                        </m:fPr>
                        <m:num>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1</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1</m:t>
                              </m:r>
                              <m:r>
                                <a:rPr lang="es-ES" b="0" i="1" smtClean="0">
                                  <a:latin typeface="Cambria Math" panose="02040503050406030204" pitchFamily="18" charset="0"/>
                                </a:rPr>
                                <m:t>3</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3</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3</m:t>
                              </m:r>
                              <m:r>
                                <a:rPr lang="es-ES" b="0" i="1" smtClean="0">
                                  <a:latin typeface="Cambria Math" panose="02040503050406030204" pitchFamily="18" charset="0"/>
                                </a:rPr>
                                <m:t>3</m:t>
                              </m:r>
                            </m:sub>
                          </m:sSub>
                          <m:r>
                            <a:rPr lang="es-ES" i="1">
                              <a:latin typeface="Cambria Math" panose="02040503050406030204" pitchFamily="18" charset="0"/>
                            </a:rPr>
                            <m:t>)</m:t>
                          </m:r>
                        </m:num>
                        <m:den>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2</m:t>
                              </m:r>
                            </m:sub>
                          </m:sSub>
                          <m:r>
                            <a:rPr lang="es-ES" i="1">
                              <a:latin typeface="Cambria Math" panose="02040503050406030204" pitchFamily="18" charset="0"/>
                            </a:rPr>
                            <m:t>=</m:t>
                          </m:r>
                        </m:den>
                      </m:f>
                      <m:r>
                        <a:rPr lang="es-ES" b="0" i="0" smtClean="0">
                          <a:latin typeface="Cambria Math" panose="02040503050406030204" pitchFamily="18" charset="0"/>
                        </a:rPr>
                        <m:t>0.11</m:t>
                      </m:r>
                    </m:oMath>
                  </m:oMathPara>
                </a14:m>
                <a:endParaRPr lang="es-ES" dirty="0"/>
              </a:p>
              <a:p>
                <a:pPr>
                  <a:lnSpc>
                    <a:spcPct val="150000"/>
                  </a:lnSpc>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1</m:t>
                          </m:r>
                        </m:sub>
                      </m:sSub>
                      <m:r>
                        <a:rPr lang="es-ES" b="0" i="1" smtClean="0">
                          <a:latin typeface="Cambria Math" panose="02040503050406030204" pitchFamily="18" charset="0"/>
                        </a:rPr>
                        <m:t>·</m:t>
                      </m:r>
                      <m:r>
                        <a:rPr lang="es-ES" b="0" i="1" smtClean="0">
                          <a:latin typeface="Cambria Math" panose="02040503050406030204" pitchFamily="18" charset="0"/>
                        </a:rPr>
                        <m:t>𝑤𝑡</m:t>
                      </m:r>
                      <m:sSub>
                        <m:sSubPr>
                          <m:ctrlPr>
                            <a:rPr lang="es-ES" b="0" i="1" smtClean="0">
                              <a:latin typeface="Cambria Math" panose="02040503050406030204" pitchFamily="18" charset="0"/>
                            </a:rPr>
                          </m:ctrlPr>
                        </m:sSubPr>
                        <m:e>
                          <m:r>
                            <a:rPr lang="es-ES" b="0" i="1" smtClean="0">
                              <a:latin typeface="Cambria Math" panose="02040503050406030204" pitchFamily="18" charset="0"/>
                            </a:rPr>
                            <m:t>%</m:t>
                          </m:r>
                        </m:e>
                        <m:sub>
                          <m:r>
                            <a:rPr lang="es-ES" b="0" i="1" smtClean="0">
                              <a:latin typeface="Cambria Math" panose="02040503050406030204" pitchFamily="18" charset="0"/>
                            </a:rPr>
                            <m:t>14</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2</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2</m:t>
                          </m:r>
                          <m:r>
                            <a:rPr lang="es-ES" b="0" i="1" smtClean="0">
                              <a:latin typeface="Cambria Math" panose="02040503050406030204" pitchFamily="18" charset="0"/>
                            </a:rPr>
                            <m:t>4</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3</m:t>
                          </m:r>
                        </m:sub>
                      </m:sSub>
                      <m:r>
                        <a:rPr lang="es-ES" b="0" i="1" smtClean="0">
                          <a:latin typeface="Cambria Math" panose="02040503050406030204" pitchFamily="18" charset="0"/>
                        </a:rPr>
                        <m:t>·</m:t>
                      </m:r>
                      <m:r>
                        <a:rPr lang="es-ES" b="0" i="1" smtClean="0">
                          <a:latin typeface="Cambria Math" panose="02040503050406030204" pitchFamily="18" charset="0"/>
                        </a:rPr>
                        <m:t>𝑤𝑡</m:t>
                      </m:r>
                      <m:sSub>
                        <m:sSubPr>
                          <m:ctrlPr>
                            <a:rPr lang="es-ES" b="0" i="1" smtClean="0">
                              <a:latin typeface="Cambria Math" panose="02040503050406030204" pitchFamily="18" charset="0"/>
                            </a:rPr>
                          </m:ctrlPr>
                        </m:sSubPr>
                        <m:e>
                          <m:r>
                            <a:rPr lang="es-ES" b="0" i="1" smtClean="0">
                              <a:latin typeface="Cambria Math" panose="02040503050406030204" pitchFamily="18" charset="0"/>
                            </a:rPr>
                            <m:t>%</m:t>
                          </m:r>
                        </m:e>
                        <m:sub>
                          <m:r>
                            <a:rPr lang="es-ES" b="0" i="1" smtClean="0">
                              <a:latin typeface="Cambria Math" panose="02040503050406030204" pitchFamily="18" charset="0"/>
                            </a:rPr>
                            <m:t>34</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2</m:t>
                          </m:r>
                          <m:r>
                            <a:rPr lang="es-ES" b="0" i="1" smtClean="0">
                              <a:latin typeface="Cambria Math" panose="02040503050406030204" pitchFamily="18" charset="0"/>
                            </a:rPr>
                            <m:t>4</m:t>
                          </m:r>
                        </m:sub>
                      </m:sSub>
                      <m:r>
                        <a:rPr lang="es-ES" i="1">
                          <a:latin typeface="Cambria Math" panose="02040503050406030204" pitchFamily="18" charset="0"/>
                        </a:rPr>
                        <m:t>=</m:t>
                      </m:r>
                      <m:f>
                        <m:fPr>
                          <m:type m:val="lin"/>
                          <m:ctrlPr>
                            <a:rPr lang="es-ES" i="1">
                              <a:latin typeface="Cambria Math" panose="02040503050406030204" pitchFamily="18" charset="0"/>
                            </a:rPr>
                          </m:ctrlPr>
                        </m:fPr>
                        <m:num>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1</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1</m:t>
                              </m:r>
                              <m:r>
                                <a:rPr lang="es-ES" b="0" i="1" smtClean="0">
                                  <a:latin typeface="Cambria Math" panose="02040503050406030204" pitchFamily="18" charset="0"/>
                                </a:rPr>
                                <m:t>4</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3</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3</m:t>
                              </m:r>
                              <m:r>
                                <a:rPr lang="es-ES" b="0" i="1" smtClean="0">
                                  <a:latin typeface="Cambria Math" panose="02040503050406030204" pitchFamily="18" charset="0"/>
                                </a:rPr>
                                <m:t>4</m:t>
                              </m:r>
                            </m:sub>
                          </m:sSub>
                          <m:r>
                            <a:rPr lang="es-ES" i="1">
                              <a:latin typeface="Cambria Math" panose="02040503050406030204" pitchFamily="18" charset="0"/>
                            </a:rPr>
                            <m:t>)</m:t>
                          </m:r>
                        </m:num>
                        <m:den>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2</m:t>
                              </m:r>
                            </m:sub>
                          </m:sSub>
                          <m:r>
                            <a:rPr lang="es-ES" i="1">
                              <a:latin typeface="Cambria Math" panose="02040503050406030204" pitchFamily="18" charset="0"/>
                            </a:rPr>
                            <m:t>=</m:t>
                          </m:r>
                        </m:den>
                      </m:f>
                      <m:r>
                        <a:rPr lang="es-ES" b="0" i="0" smtClean="0">
                          <a:latin typeface="Cambria Math" panose="02040503050406030204" pitchFamily="18" charset="0"/>
                        </a:rPr>
                        <m:t>16.97</m:t>
                      </m:r>
                    </m:oMath>
                  </m:oMathPara>
                </a14:m>
                <a:endParaRPr lang="es-ES" dirty="0"/>
              </a:p>
              <a:p>
                <a:pPr>
                  <a:lnSpc>
                    <a:spcPct val="150000"/>
                  </a:lnSpc>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1</m:t>
                          </m:r>
                        </m:sub>
                      </m:sSub>
                      <m:r>
                        <a:rPr lang="es-ES" b="0" i="1" smtClean="0">
                          <a:latin typeface="Cambria Math" panose="02040503050406030204" pitchFamily="18" charset="0"/>
                        </a:rPr>
                        <m:t>·</m:t>
                      </m:r>
                      <m:r>
                        <a:rPr lang="es-ES" b="0" i="1" smtClean="0">
                          <a:latin typeface="Cambria Math" panose="02040503050406030204" pitchFamily="18" charset="0"/>
                        </a:rPr>
                        <m:t>𝑤𝑡</m:t>
                      </m:r>
                      <m:sSub>
                        <m:sSubPr>
                          <m:ctrlPr>
                            <a:rPr lang="es-ES" b="0" i="1" smtClean="0">
                              <a:latin typeface="Cambria Math" panose="02040503050406030204" pitchFamily="18" charset="0"/>
                            </a:rPr>
                          </m:ctrlPr>
                        </m:sSubPr>
                        <m:e>
                          <m:r>
                            <a:rPr lang="es-ES" b="0" i="1" smtClean="0">
                              <a:latin typeface="Cambria Math" panose="02040503050406030204" pitchFamily="18" charset="0"/>
                            </a:rPr>
                            <m:t>%</m:t>
                          </m:r>
                        </m:e>
                        <m:sub>
                          <m:r>
                            <a:rPr lang="es-ES" b="0" i="1" smtClean="0">
                              <a:latin typeface="Cambria Math" panose="02040503050406030204" pitchFamily="18" charset="0"/>
                            </a:rPr>
                            <m:t>15</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2</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2</m:t>
                          </m:r>
                          <m:r>
                            <a:rPr lang="es-ES" b="0" i="1" smtClean="0">
                              <a:latin typeface="Cambria Math" panose="02040503050406030204" pitchFamily="18" charset="0"/>
                            </a:rPr>
                            <m:t>5</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3</m:t>
                          </m:r>
                        </m:sub>
                      </m:sSub>
                      <m:r>
                        <a:rPr lang="es-ES" b="0" i="1" smtClean="0">
                          <a:latin typeface="Cambria Math" panose="02040503050406030204" pitchFamily="18" charset="0"/>
                        </a:rPr>
                        <m:t>·</m:t>
                      </m:r>
                      <m:r>
                        <a:rPr lang="es-ES" b="0" i="1" smtClean="0">
                          <a:latin typeface="Cambria Math" panose="02040503050406030204" pitchFamily="18" charset="0"/>
                        </a:rPr>
                        <m:t>𝑤𝑡</m:t>
                      </m:r>
                      <m:sSub>
                        <m:sSubPr>
                          <m:ctrlPr>
                            <a:rPr lang="es-ES" b="0" i="1" smtClean="0">
                              <a:latin typeface="Cambria Math" panose="02040503050406030204" pitchFamily="18" charset="0"/>
                            </a:rPr>
                          </m:ctrlPr>
                        </m:sSubPr>
                        <m:e>
                          <m:r>
                            <a:rPr lang="es-ES" b="0" i="1" smtClean="0">
                              <a:latin typeface="Cambria Math" panose="02040503050406030204" pitchFamily="18" charset="0"/>
                            </a:rPr>
                            <m:t>%</m:t>
                          </m:r>
                        </m:e>
                        <m:sub>
                          <m:r>
                            <a:rPr lang="es-ES" b="0" i="1" smtClean="0">
                              <a:latin typeface="Cambria Math" panose="02040503050406030204" pitchFamily="18" charset="0"/>
                            </a:rPr>
                            <m:t>35</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2</m:t>
                          </m:r>
                          <m:r>
                            <a:rPr lang="es-ES" b="0" i="1" smtClean="0">
                              <a:latin typeface="Cambria Math" panose="02040503050406030204" pitchFamily="18" charset="0"/>
                            </a:rPr>
                            <m:t>5</m:t>
                          </m:r>
                        </m:sub>
                      </m:sSub>
                      <m:r>
                        <a:rPr lang="es-ES" i="1">
                          <a:latin typeface="Cambria Math" panose="02040503050406030204" pitchFamily="18" charset="0"/>
                        </a:rPr>
                        <m:t>=</m:t>
                      </m:r>
                      <m:f>
                        <m:fPr>
                          <m:type m:val="lin"/>
                          <m:ctrlPr>
                            <a:rPr lang="es-ES" i="1">
                              <a:latin typeface="Cambria Math" panose="02040503050406030204" pitchFamily="18" charset="0"/>
                            </a:rPr>
                          </m:ctrlPr>
                        </m:fPr>
                        <m:num>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1</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11</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3</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3</m:t>
                              </m:r>
                              <m:r>
                                <a:rPr lang="es-ES" b="0" i="1" smtClean="0">
                                  <a:latin typeface="Cambria Math" panose="02040503050406030204" pitchFamily="18" charset="0"/>
                                </a:rPr>
                                <m:t>5</m:t>
                              </m:r>
                            </m:sub>
                          </m:sSub>
                          <m:r>
                            <a:rPr lang="es-ES" i="1">
                              <a:latin typeface="Cambria Math" panose="02040503050406030204" pitchFamily="18" charset="0"/>
                            </a:rPr>
                            <m:t>)</m:t>
                          </m:r>
                        </m:num>
                        <m:den>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2</m:t>
                              </m:r>
                            </m:sub>
                          </m:sSub>
                          <m:r>
                            <a:rPr lang="es-ES" i="1">
                              <a:latin typeface="Cambria Math" panose="02040503050406030204" pitchFamily="18" charset="0"/>
                            </a:rPr>
                            <m:t>=</m:t>
                          </m:r>
                        </m:den>
                      </m:f>
                      <m:r>
                        <a:rPr lang="es-ES" b="0" i="0" smtClean="0">
                          <a:latin typeface="Cambria Math" panose="02040503050406030204" pitchFamily="18" charset="0"/>
                        </a:rPr>
                        <m:t>1.73</m:t>
                      </m:r>
                    </m:oMath>
                  </m:oMathPara>
                </a14:m>
                <a:endParaRPr lang="es-ES" dirty="0"/>
              </a:p>
              <a:p>
                <a:pPr>
                  <a:lnSpc>
                    <a:spcPct val="150000"/>
                  </a:lnSpc>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1</m:t>
                          </m:r>
                        </m:sub>
                      </m:sSub>
                      <m:r>
                        <a:rPr lang="es-ES" b="0" i="1" smtClean="0">
                          <a:latin typeface="Cambria Math" panose="02040503050406030204" pitchFamily="18" charset="0"/>
                        </a:rPr>
                        <m:t>·</m:t>
                      </m:r>
                      <m:r>
                        <a:rPr lang="es-ES" b="0" i="1" smtClean="0">
                          <a:latin typeface="Cambria Math" panose="02040503050406030204" pitchFamily="18" charset="0"/>
                        </a:rPr>
                        <m:t>𝑤𝑡</m:t>
                      </m:r>
                      <m:sSub>
                        <m:sSubPr>
                          <m:ctrlPr>
                            <a:rPr lang="es-ES" b="0" i="1" smtClean="0">
                              <a:latin typeface="Cambria Math" panose="02040503050406030204" pitchFamily="18" charset="0"/>
                            </a:rPr>
                          </m:ctrlPr>
                        </m:sSubPr>
                        <m:e>
                          <m:r>
                            <a:rPr lang="es-ES" b="0" i="1" smtClean="0">
                              <a:latin typeface="Cambria Math" panose="02040503050406030204" pitchFamily="18" charset="0"/>
                            </a:rPr>
                            <m:t>%</m:t>
                          </m:r>
                        </m:e>
                        <m:sub>
                          <m:r>
                            <a:rPr lang="es-ES" b="0" i="1" smtClean="0">
                              <a:latin typeface="Cambria Math" panose="02040503050406030204" pitchFamily="18" charset="0"/>
                            </a:rPr>
                            <m:t>16</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2</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2</m:t>
                          </m:r>
                          <m:r>
                            <a:rPr lang="es-ES" b="0" i="1" smtClean="0">
                              <a:latin typeface="Cambria Math" panose="02040503050406030204" pitchFamily="18" charset="0"/>
                            </a:rPr>
                            <m:t>6</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3</m:t>
                          </m:r>
                        </m:sub>
                      </m:sSub>
                      <m:r>
                        <a:rPr lang="es-ES" b="0" i="1" smtClean="0">
                          <a:latin typeface="Cambria Math" panose="02040503050406030204" pitchFamily="18" charset="0"/>
                        </a:rPr>
                        <m:t>·</m:t>
                      </m:r>
                      <m:r>
                        <a:rPr lang="es-ES" b="0" i="1" smtClean="0">
                          <a:latin typeface="Cambria Math" panose="02040503050406030204" pitchFamily="18" charset="0"/>
                        </a:rPr>
                        <m:t>𝑤𝑡</m:t>
                      </m:r>
                      <m:sSub>
                        <m:sSubPr>
                          <m:ctrlPr>
                            <a:rPr lang="es-ES" b="0" i="1" smtClean="0">
                              <a:latin typeface="Cambria Math" panose="02040503050406030204" pitchFamily="18" charset="0"/>
                            </a:rPr>
                          </m:ctrlPr>
                        </m:sSubPr>
                        <m:e>
                          <m:r>
                            <a:rPr lang="es-ES" b="0" i="1" smtClean="0">
                              <a:latin typeface="Cambria Math" panose="02040503050406030204" pitchFamily="18" charset="0"/>
                            </a:rPr>
                            <m:t>%</m:t>
                          </m:r>
                        </m:e>
                        <m:sub>
                          <m:r>
                            <a:rPr lang="es-ES" b="0" i="1" smtClean="0">
                              <a:latin typeface="Cambria Math" panose="02040503050406030204" pitchFamily="18" charset="0"/>
                            </a:rPr>
                            <m:t>36</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2</m:t>
                          </m:r>
                          <m:r>
                            <a:rPr lang="es-ES" b="0" i="1" smtClean="0">
                              <a:latin typeface="Cambria Math" panose="02040503050406030204" pitchFamily="18" charset="0"/>
                            </a:rPr>
                            <m:t>6</m:t>
                          </m:r>
                        </m:sub>
                      </m:sSub>
                      <m:r>
                        <a:rPr lang="es-ES" i="1">
                          <a:latin typeface="Cambria Math" panose="02040503050406030204" pitchFamily="18" charset="0"/>
                        </a:rPr>
                        <m:t>=</m:t>
                      </m:r>
                      <m:f>
                        <m:fPr>
                          <m:type m:val="lin"/>
                          <m:ctrlPr>
                            <a:rPr lang="es-ES" i="1">
                              <a:latin typeface="Cambria Math" panose="02040503050406030204" pitchFamily="18" charset="0"/>
                            </a:rPr>
                          </m:ctrlPr>
                        </m:fPr>
                        <m:num>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1</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1</m:t>
                              </m:r>
                              <m:r>
                                <a:rPr lang="es-ES" b="0" i="1" smtClean="0">
                                  <a:latin typeface="Cambria Math" panose="02040503050406030204" pitchFamily="18" charset="0"/>
                                </a:rPr>
                                <m:t>6</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3</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3</m:t>
                              </m:r>
                              <m:r>
                                <a:rPr lang="es-ES" b="0" i="1" smtClean="0">
                                  <a:latin typeface="Cambria Math" panose="02040503050406030204" pitchFamily="18" charset="0"/>
                                </a:rPr>
                                <m:t>6</m:t>
                              </m:r>
                            </m:sub>
                          </m:sSub>
                          <m:r>
                            <a:rPr lang="es-ES" i="1">
                              <a:latin typeface="Cambria Math" panose="02040503050406030204" pitchFamily="18" charset="0"/>
                            </a:rPr>
                            <m:t>)</m:t>
                          </m:r>
                        </m:num>
                        <m:den>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2</m:t>
                              </m:r>
                            </m:sub>
                          </m:sSub>
                          <m:r>
                            <a:rPr lang="es-ES" i="1">
                              <a:latin typeface="Cambria Math" panose="02040503050406030204" pitchFamily="18" charset="0"/>
                            </a:rPr>
                            <m:t>=</m:t>
                          </m:r>
                        </m:den>
                      </m:f>
                      <m:r>
                        <a:rPr lang="es-ES" b="0" i="0" smtClean="0">
                          <a:latin typeface="Cambria Math" panose="02040503050406030204" pitchFamily="18" charset="0"/>
                        </a:rPr>
                        <m:t>1.04</m:t>
                      </m:r>
                    </m:oMath>
                  </m:oMathPara>
                </a14:m>
                <a:endParaRPr lang="es-ES" dirty="0"/>
              </a:p>
              <a:p>
                <a:pPr>
                  <a:lnSpc>
                    <a:spcPct val="150000"/>
                  </a:lnSpc>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1</m:t>
                          </m:r>
                        </m:sub>
                      </m:sSub>
                      <m:r>
                        <a:rPr lang="es-ES" b="0" i="1" smtClean="0">
                          <a:latin typeface="Cambria Math" panose="02040503050406030204" pitchFamily="18" charset="0"/>
                        </a:rPr>
                        <m:t>·</m:t>
                      </m:r>
                      <m:r>
                        <a:rPr lang="es-ES" b="0" i="1" smtClean="0">
                          <a:latin typeface="Cambria Math" panose="02040503050406030204" pitchFamily="18" charset="0"/>
                        </a:rPr>
                        <m:t>𝑤𝑡</m:t>
                      </m:r>
                      <m:sSub>
                        <m:sSubPr>
                          <m:ctrlPr>
                            <a:rPr lang="es-ES" b="0" i="1" smtClean="0">
                              <a:latin typeface="Cambria Math" panose="02040503050406030204" pitchFamily="18" charset="0"/>
                            </a:rPr>
                          </m:ctrlPr>
                        </m:sSubPr>
                        <m:e>
                          <m:r>
                            <a:rPr lang="es-ES" b="0" i="1" smtClean="0">
                              <a:latin typeface="Cambria Math" panose="02040503050406030204" pitchFamily="18" charset="0"/>
                            </a:rPr>
                            <m:t>%</m:t>
                          </m:r>
                        </m:e>
                        <m:sub>
                          <m:r>
                            <a:rPr lang="es-ES" b="0" i="1" smtClean="0">
                              <a:latin typeface="Cambria Math" panose="02040503050406030204" pitchFamily="18" charset="0"/>
                            </a:rPr>
                            <m:t>17</m:t>
                          </m:r>
                        </m:sub>
                      </m:sSub>
                      <m:r>
                        <a:rPr lang="es-ES" b="0" i="1" smtClean="0">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2</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2</m:t>
                          </m:r>
                          <m:r>
                            <a:rPr lang="es-ES" b="0" i="1" smtClean="0">
                              <a:latin typeface="Cambria Math" panose="02040503050406030204" pitchFamily="18" charset="0"/>
                            </a:rPr>
                            <m:t>7</m:t>
                          </m:r>
                        </m:sub>
                      </m:sSub>
                      <m:r>
                        <a:rPr lang="es-ES" b="0" i="1" smtClean="0">
                          <a:latin typeface="Cambria Math" panose="02040503050406030204" pitchFamily="18" charset="0"/>
                        </a:rPr>
                        <m:t>+</m:t>
                      </m:r>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3</m:t>
                          </m:r>
                        </m:sub>
                      </m:sSub>
                      <m:r>
                        <a:rPr lang="es-ES" b="0" i="1" smtClean="0">
                          <a:latin typeface="Cambria Math" panose="02040503050406030204" pitchFamily="18" charset="0"/>
                        </a:rPr>
                        <m:t>·</m:t>
                      </m:r>
                      <m:r>
                        <a:rPr lang="es-ES" b="0" i="1" smtClean="0">
                          <a:latin typeface="Cambria Math" panose="02040503050406030204" pitchFamily="18" charset="0"/>
                        </a:rPr>
                        <m:t>𝑤𝑡</m:t>
                      </m:r>
                      <m:sSub>
                        <m:sSubPr>
                          <m:ctrlPr>
                            <a:rPr lang="es-ES" b="0" i="1" smtClean="0">
                              <a:latin typeface="Cambria Math" panose="02040503050406030204" pitchFamily="18" charset="0"/>
                            </a:rPr>
                          </m:ctrlPr>
                        </m:sSubPr>
                        <m:e>
                          <m:r>
                            <a:rPr lang="es-ES" b="0" i="1" smtClean="0">
                              <a:latin typeface="Cambria Math" panose="02040503050406030204" pitchFamily="18" charset="0"/>
                            </a:rPr>
                            <m:t>%</m:t>
                          </m:r>
                        </m:e>
                        <m:sub>
                          <m:r>
                            <a:rPr lang="es-ES" b="0" i="1" smtClean="0">
                              <a:latin typeface="Cambria Math" panose="02040503050406030204" pitchFamily="18" charset="0"/>
                            </a:rPr>
                            <m:t>37</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2</m:t>
                          </m:r>
                          <m:r>
                            <a:rPr lang="es-ES" b="0" i="1" smtClean="0">
                              <a:latin typeface="Cambria Math" panose="02040503050406030204" pitchFamily="18" charset="0"/>
                            </a:rPr>
                            <m:t>7</m:t>
                          </m:r>
                        </m:sub>
                      </m:sSub>
                      <m:r>
                        <a:rPr lang="es-ES" i="1">
                          <a:latin typeface="Cambria Math" panose="02040503050406030204" pitchFamily="18" charset="0"/>
                        </a:rPr>
                        <m:t>=</m:t>
                      </m:r>
                      <m:f>
                        <m:fPr>
                          <m:type m:val="lin"/>
                          <m:ctrlPr>
                            <a:rPr lang="es-ES" i="1">
                              <a:latin typeface="Cambria Math" panose="02040503050406030204" pitchFamily="18" charset="0"/>
                            </a:rPr>
                          </m:ctrlPr>
                        </m:fPr>
                        <m:num>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1</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1</m:t>
                              </m:r>
                              <m:r>
                                <a:rPr lang="es-ES" b="0" i="1" smtClean="0">
                                  <a:latin typeface="Cambria Math" panose="02040503050406030204" pitchFamily="18" charset="0"/>
                                </a:rPr>
                                <m:t>7</m:t>
                              </m:r>
                            </m:sub>
                          </m:sSub>
                          <m:r>
                            <a:rPr lang="es-ES" i="1">
                              <a:latin typeface="Cambria Math" panose="02040503050406030204" pitchFamily="18" charset="0"/>
                            </a:rPr>
                            <m:t>−</m:t>
                          </m:r>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3</m:t>
                              </m:r>
                            </m:sub>
                          </m:sSub>
                          <m:r>
                            <a:rPr lang="es-ES" i="1">
                              <a:latin typeface="Cambria Math" panose="02040503050406030204" pitchFamily="18" charset="0"/>
                            </a:rPr>
                            <m:t>·</m:t>
                          </m:r>
                          <m:r>
                            <a:rPr lang="es-ES" i="1">
                              <a:latin typeface="Cambria Math" panose="02040503050406030204" pitchFamily="18" charset="0"/>
                            </a:rPr>
                            <m:t>𝑤𝑡</m:t>
                          </m:r>
                          <m:sSub>
                            <m:sSubPr>
                              <m:ctrlPr>
                                <a:rPr lang="es-ES" i="1">
                                  <a:latin typeface="Cambria Math" panose="02040503050406030204" pitchFamily="18" charset="0"/>
                                </a:rPr>
                              </m:ctrlPr>
                            </m:sSubPr>
                            <m:e>
                              <m:r>
                                <a:rPr lang="es-ES" i="1">
                                  <a:latin typeface="Cambria Math" panose="02040503050406030204" pitchFamily="18" charset="0"/>
                                </a:rPr>
                                <m:t>%</m:t>
                              </m:r>
                            </m:e>
                            <m:sub>
                              <m:r>
                                <a:rPr lang="es-ES" i="1">
                                  <a:latin typeface="Cambria Math" panose="02040503050406030204" pitchFamily="18" charset="0"/>
                                </a:rPr>
                                <m:t>3</m:t>
                              </m:r>
                              <m:r>
                                <a:rPr lang="es-ES" b="0" i="1" smtClean="0">
                                  <a:latin typeface="Cambria Math" panose="02040503050406030204" pitchFamily="18" charset="0"/>
                                </a:rPr>
                                <m:t>7</m:t>
                              </m:r>
                            </m:sub>
                          </m:sSub>
                          <m:r>
                            <a:rPr lang="es-ES" i="1">
                              <a:latin typeface="Cambria Math" panose="02040503050406030204" pitchFamily="18" charset="0"/>
                            </a:rPr>
                            <m:t>)</m:t>
                          </m:r>
                        </m:num>
                        <m:den>
                          <m:sSub>
                            <m:sSubPr>
                              <m:ctrlPr>
                                <a:rPr lang="es-ES" i="1">
                                  <a:latin typeface="Cambria Math" panose="02040503050406030204" pitchFamily="18" charset="0"/>
                                </a:rPr>
                              </m:ctrlPr>
                            </m:sSubPr>
                            <m:e>
                              <m:r>
                                <a:rPr lang="es-ES" i="1">
                                  <a:latin typeface="Cambria Math" panose="02040503050406030204" pitchFamily="18" charset="0"/>
                                </a:rPr>
                                <m:t>𝐹</m:t>
                              </m:r>
                            </m:e>
                            <m:sub>
                              <m:r>
                                <a:rPr lang="es-ES" i="1">
                                  <a:latin typeface="Cambria Math" panose="02040503050406030204" pitchFamily="18" charset="0"/>
                                </a:rPr>
                                <m:t>2</m:t>
                              </m:r>
                            </m:sub>
                          </m:sSub>
                          <m:r>
                            <a:rPr lang="es-ES" i="1">
                              <a:latin typeface="Cambria Math" panose="02040503050406030204" pitchFamily="18" charset="0"/>
                            </a:rPr>
                            <m:t>=</m:t>
                          </m:r>
                        </m:den>
                      </m:f>
                      <m:r>
                        <a:rPr lang="es-ES" b="0" i="0" smtClean="0">
                          <a:latin typeface="Cambria Math" panose="02040503050406030204" pitchFamily="18" charset="0"/>
                        </a:rPr>
                        <m:t>0.10</m:t>
                      </m:r>
                    </m:oMath>
                  </m:oMathPara>
                </a14:m>
                <a:endParaRPr lang="es-ES" dirty="0"/>
              </a:p>
              <a:p>
                <a:endParaRPr lang="es-ES" dirty="0"/>
              </a:p>
            </p:txBody>
          </p:sp>
        </mc:Choice>
        <mc:Fallback xmlns="">
          <p:sp>
            <p:nvSpPr>
              <p:cNvPr id="16" name="CuadroTexto 15">
                <a:extLst>
                  <a:ext uri="{FF2B5EF4-FFF2-40B4-BE49-F238E27FC236}">
                    <a16:creationId xmlns:a16="http://schemas.microsoft.com/office/drawing/2014/main" id="{B043E390-93EE-49E7-7920-262C984DE85B}"/>
                  </a:ext>
                </a:extLst>
              </p:cNvPr>
              <p:cNvSpPr txBox="1">
                <a:spLocks noRot="1" noChangeAspect="1" noMove="1" noResize="1" noEditPoints="1" noAdjustHandles="1" noChangeArrowheads="1" noChangeShapeType="1" noTextEdit="1"/>
              </p:cNvSpPr>
              <p:nvPr/>
            </p:nvSpPr>
            <p:spPr>
              <a:xfrm>
                <a:off x="299799" y="3603950"/>
                <a:ext cx="8604854" cy="3077766"/>
              </a:xfrm>
              <a:prstGeom prst="rect">
                <a:avLst/>
              </a:prstGeom>
              <a:blipFill>
                <a:blip r:embed="rId5"/>
                <a:stretch>
                  <a:fillRect l="-1344" t="-1775"/>
                </a:stretch>
              </a:blipFill>
              <a:ln>
                <a:solidFill>
                  <a:schemeClr val="accent1"/>
                </a:solidFill>
              </a:ln>
            </p:spPr>
            <p:txBody>
              <a:bodyPr/>
              <a:lstStyle/>
              <a:p>
                <a:r>
                  <a:rPr lang="es-ES">
                    <a:noFill/>
                  </a:rPr>
                  <a:t> </a:t>
                </a:r>
              </a:p>
            </p:txBody>
          </p:sp>
        </mc:Fallback>
      </mc:AlternateContent>
      <p:sp>
        <p:nvSpPr>
          <p:cNvPr id="18" name="CuadroTexto 17">
            <a:extLst>
              <a:ext uri="{FF2B5EF4-FFF2-40B4-BE49-F238E27FC236}">
                <a16:creationId xmlns:a16="http://schemas.microsoft.com/office/drawing/2014/main" id="{5B63320C-C5F5-27EF-0D24-57EF6160E478}"/>
              </a:ext>
            </a:extLst>
          </p:cNvPr>
          <p:cNvSpPr txBox="1"/>
          <p:nvPr/>
        </p:nvSpPr>
        <p:spPr>
          <a:xfrm>
            <a:off x="8151873" y="1147044"/>
            <a:ext cx="979755" cy="2062103"/>
          </a:xfrm>
          <a:prstGeom prst="rect">
            <a:avLst/>
          </a:prstGeom>
          <a:noFill/>
          <a:ln>
            <a:solidFill>
              <a:schemeClr val="accent1"/>
            </a:solidFill>
          </a:ln>
        </p:spPr>
        <p:txBody>
          <a:bodyPr wrap="none" rtlCol="0">
            <a:spAutoFit/>
          </a:bodyPr>
          <a:lstStyle/>
          <a:p>
            <a:r>
              <a:rPr lang="es-ES" b="1" i="1" dirty="0"/>
              <a:t>j</a:t>
            </a:r>
            <a:r>
              <a:rPr lang="es-ES" b="1" dirty="0"/>
              <a:t> -índices</a:t>
            </a:r>
          </a:p>
          <a:p>
            <a:r>
              <a:rPr lang="es-ES" dirty="0"/>
              <a:t>1: </a:t>
            </a:r>
            <a:r>
              <a:rPr lang="es-ES" dirty="0" err="1"/>
              <a:t>Na</a:t>
            </a:r>
            <a:r>
              <a:rPr lang="es-ES" dirty="0"/>
              <a:t>+</a:t>
            </a:r>
          </a:p>
          <a:p>
            <a:r>
              <a:rPr lang="es-ES" dirty="0"/>
              <a:t>2: K+</a:t>
            </a:r>
          </a:p>
          <a:p>
            <a:r>
              <a:rPr lang="es-ES" dirty="0"/>
              <a:t>3: Li+</a:t>
            </a:r>
          </a:p>
          <a:p>
            <a:r>
              <a:rPr lang="es-ES" dirty="0"/>
              <a:t>4: Cl-</a:t>
            </a:r>
          </a:p>
          <a:p>
            <a:r>
              <a:rPr lang="es-ES" dirty="0"/>
              <a:t>5: Ca+2</a:t>
            </a:r>
          </a:p>
          <a:p>
            <a:r>
              <a:rPr lang="es-ES" dirty="0"/>
              <a:t>6: Mg+2</a:t>
            </a:r>
          </a:p>
          <a:p>
            <a:r>
              <a:rPr lang="es-ES" dirty="0"/>
              <a:t>7: SO4-2</a:t>
            </a:r>
          </a:p>
        </p:txBody>
      </p:sp>
    </p:spTree>
    <p:extLst>
      <p:ext uri="{BB962C8B-B14F-4D97-AF65-F5344CB8AC3E}">
        <p14:creationId xmlns:p14="http://schemas.microsoft.com/office/powerpoint/2010/main" val="32525439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
            <a:extLst>
              <a:ext uri="{FF2B5EF4-FFF2-40B4-BE49-F238E27FC236}">
                <a16:creationId xmlns:a16="http://schemas.microsoft.com/office/drawing/2014/main" id="{17491C74-FD84-E673-FC12-1430FC5A4A25}"/>
              </a:ext>
            </a:extLst>
          </p:cNvPr>
          <p:cNvSpPr>
            <a:spLocks noChangeArrowheads="1"/>
          </p:cNvSpPr>
          <p:nvPr/>
        </p:nvSpPr>
        <p:spPr bwMode="auto">
          <a:xfrm>
            <a:off x="2627784" y="116632"/>
            <a:ext cx="5432973"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Ejercicio</a:t>
            </a:r>
          </a:p>
          <a:p>
            <a:pPr algn="ctr" eaLnBrk="1" hangingPunct="1"/>
            <a:r>
              <a:rPr lang="es-CL" sz="2800" dirty="0">
                <a:solidFill>
                  <a:srgbClr val="0000FF"/>
                </a:solidFill>
                <a:latin typeface="Arial" charset="0"/>
              </a:rPr>
              <a:t> Nanofiltración – Cristalización por membranas</a:t>
            </a:r>
            <a:endParaRPr lang="es-MX" sz="2500" b="1" u="sng" dirty="0">
              <a:latin typeface="Arial" charset="0"/>
            </a:endParaRPr>
          </a:p>
        </p:txBody>
      </p:sp>
      <p:sp>
        <p:nvSpPr>
          <p:cNvPr id="13" name="CuadroTexto 12">
            <a:extLst>
              <a:ext uri="{FF2B5EF4-FFF2-40B4-BE49-F238E27FC236}">
                <a16:creationId xmlns:a16="http://schemas.microsoft.com/office/drawing/2014/main" id="{71303B55-DE86-A53A-7505-58CED7A8BC6D}"/>
              </a:ext>
            </a:extLst>
          </p:cNvPr>
          <p:cNvSpPr txBox="1"/>
          <p:nvPr/>
        </p:nvSpPr>
        <p:spPr>
          <a:xfrm>
            <a:off x="79692" y="1074222"/>
            <a:ext cx="4681330" cy="338554"/>
          </a:xfrm>
          <a:prstGeom prst="rect">
            <a:avLst/>
          </a:prstGeom>
          <a:noFill/>
        </p:spPr>
        <p:txBody>
          <a:bodyPr wrap="square">
            <a:spAutoFit/>
          </a:bodyPr>
          <a:lstStyle/>
          <a:p>
            <a:pPr marL="285750" indent="-285750">
              <a:buFont typeface="Arial" panose="020B0604020202020204" pitchFamily="34" charset="0"/>
              <a:buChar char="•"/>
            </a:pPr>
            <a:r>
              <a:rPr lang="es-ES" sz="1600" dirty="0">
                <a:solidFill>
                  <a:srgbClr val="0000FF"/>
                </a:solidFill>
              </a:rPr>
              <a:t>Resolución MD</a:t>
            </a:r>
          </a:p>
        </p:txBody>
      </p:sp>
      <p:sp>
        <p:nvSpPr>
          <p:cNvPr id="15" name="CuadroTexto 14">
            <a:extLst>
              <a:ext uri="{FF2B5EF4-FFF2-40B4-BE49-F238E27FC236}">
                <a16:creationId xmlns:a16="http://schemas.microsoft.com/office/drawing/2014/main" id="{0976D6FD-6172-4E6F-BFBA-BE98FAAFF2F9}"/>
              </a:ext>
            </a:extLst>
          </p:cNvPr>
          <p:cNvSpPr txBox="1"/>
          <p:nvPr/>
        </p:nvSpPr>
        <p:spPr>
          <a:xfrm>
            <a:off x="3125999" y="1247272"/>
            <a:ext cx="4884882" cy="52322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buFont typeface="Arial" panose="020B0604020202020204" pitchFamily="34" charset="0"/>
              <a:buChar char="•"/>
            </a:pPr>
            <a:r>
              <a:rPr lang="es-ES" sz="1400" dirty="0"/>
              <a:t>Proceso de MD puede suponerse como 100% rechazo de iones. Se concentra hasta la formación de precipitados.</a:t>
            </a:r>
          </a:p>
        </p:txBody>
      </p:sp>
      <mc:AlternateContent xmlns:mc="http://schemas.openxmlformats.org/markup-compatibility/2006">
        <mc:Choice xmlns:a14="http://schemas.microsoft.com/office/drawing/2010/main" Requires="a14">
          <p:sp>
            <p:nvSpPr>
              <p:cNvPr id="16" name="CuadroTexto 15">
                <a:extLst>
                  <a:ext uri="{FF2B5EF4-FFF2-40B4-BE49-F238E27FC236}">
                    <a16:creationId xmlns:a16="http://schemas.microsoft.com/office/drawing/2014/main" id="{B043E390-93EE-49E7-7920-262C984DE85B}"/>
                  </a:ext>
                </a:extLst>
              </p:cNvPr>
              <p:cNvSpPr txBox="1"/>
              <p:nvPr/>
            </p:nvSpPr>
            <p:spPr>
              <a:xfrm>
                <a:off x="3122840" y="1849179"/>
                <a:ext cx="5029031" cy="2147832"/>
              </a:xfrm>
              <a:prstGeom prst="rect">
                <a:avLst/>
              </a:prstGeom>
              <a:noFill/>
              <a:ln>
                <a:solidFill>
                  <a:schemeClr val="accent1"/>
                </a:solidFill>
              </a:ln>
            </p:spPr>
            <p:txBody>
              <a:bodyPr wrap="square" lIns="0" tIns="0" rIns="0" bIns="0" rtlCol="0">
                <a:spAutoFit/>
              </a:bodyPr>
              <a:lstStyle/>
              <a:p>
                <a:r>
                  <a:rPr lang="es-ES" sz="1400" dirty="0">
                    <a:latin typeface="+mn-lt"/>
                  </a:rPr>
                  <a:t>Simular en PHREEQC la </a:t>
                </a:r>
                <a:r>
                  <a:rPr lang="es-ES" sz="1400" dirty="0" err="1">
                    <a:latin typeface="+mn-lt"/>
                  </a:rPr>
                  <a:t>ev</a:t>
                </a:r>
                <a:r>
                  <a:rPr lang="es-ES" sz="1400" dirty="0">
                    <a:latin typeface="+mn-lt"/>
                  </a:rPr>
                  <a:t>. hasta antes de precipitados:</a:t>
                </a:r>
              </a:p>
              <a:p>
                <a:pPr marL="285750" indent="-285750">
                  <a:buFont typeface="Arial" panose="020B0604020202020204" pitchFamily="34" charset="0"/>
                  <a:buChar char="•"/>
                </a:pPr>
                <a:r>
                  <a:rPr lang="es-ES" sz="1400" dirty="0">
                    <a:highlight>
                      <a:srgbClr val="FFFF00"/>
                    </a:highlight>
                    <a:latin typeface="+mn-lt"/>
                  </a:rPr>
                  <a:t>24.32% evaporación </a:t>
                </a:r>
                <a:r>
                  <a:rPr lang="es-ES" sz="1400" dirty="0" err="1">
                    <a:highlight>
                      <a:srgbClr val="FFFF00"/>
                    </a:highlight>
                    <a:latin typeface="+mn-lt"/>
                  </a:rPr>
                  <a:t>max</a:t>
                </a:r>
                <a:r>
                  <a:rPr lang="es-ES" sz="1400" dirty="0">
                    <a:highlight>
                      <a:srgbClr val="FFFF00"/>
                    </a:highlight>
                    <a:latin typeface="+mn-lt"/>
                  </a:rPr>
                  <a:t>. hasta antes halita (NaCl) :</a:t>
                </a:r>
              </a:p>
              <a:p>
                <a:pPr/>
                <a14:m>
                  <m:oMathPara xmlns:m="http://schemas.openxmlformats.org/officeDocument/2006/math">
                    <m:oMathParaPr>
                      <m:jc m:val="centerGroup"/>
                    </m:oMathParaPr>
                    <m:oMath xmlns:m="http://schemas.openxmlformats.org/officeDocument/2006/math">
                      <m:r>
                        <a:rPr lang="es-ES" sz="1400" b="0" i="1" smtClean="0">
                          <a:latin typeface="Cambria Math" panose="02040503050406030204" pitchFamily="18" charset="0"/>
                        </a:rPr>
                        <m:t>𝑤𝑡</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m:t>
                          </m:r>
                        </m:e>
                        <m:sub>
                          <m:r>
                            <a:rPr lang="es-ES" sz="1400" b="0" i="1" smtClean="0">
                              <a:latin typeface="Cambria Math" panose="02040503050406030204" pitchFamily="18" charset="0"/>
                            </a:rPr>
                            <m:t>51</m:t>
                          </m:r>
                        </m:sub>
                      </m:sSub>
                      <m:r>
                        <a:rPr lang="es-ES" sz="1400" i="1">
                          <a:latin typeface="Cambria Math" panose="02040503050406030204" pitchFamily="18" charset="0"/>
                        </a:rPr>
                        <m:t>=7.</m:t>
                      </m:r>
                      <m:r>
                        <a:rPr lang="es-ES" sz="1400" b="0" i="1" smtClean="0">
                          <a:latin typeface="Cambria Math" panose="02040503050406030204" pitchFamily="18" charset="0"/>
                        </a:rPr>
                        <m:t>86 </m:t>
                      </m:r>
                      <m:r>
                        <a:rPr lang="es-ES" sz="1400" i="1">
                          <a:latin typeface="Cambria Math" panose="02040503050406030204" pitchFamily="18" charset="0"/>
                        </a:rPr>
                        <m:t> ;</m:t>
                      </m:r>
                      <m:r>
                        <a:rPr lang="es-ES" sz="1400" b="0" i="1" smtClean="0">
                          <a:latin typeface="Cambria Math" panose="02040503050406030204" pitchFamily="18" charset="0"/>
                        </a:rPr>
                        <m:t> </m:t>
                      </m:r>
                      <m:r>
                        <a:rPr lang="es-ES" sz="1400" i="1">
                          <a:latin typeface="Cambria Math" panose="02040503050406030204" pitchFamily="18" charset="0"/>
                        </a:rPr>
                        <m:t>𝑤𝑡</m:t>
                      </m:r>
                      <m:sSub>
                        <m:sSubPr>
                          <m:ctrlPr>
                            <a:rPr lang="es-ES" sz="1400" i="1">
                              <a:latin typeface="Cambria Math" panose="02040503050406030204" pitchFamily="18" charset="0"/>
                            </a:rPr>
                          </m:ctrlPr>
                        </m:sSubPr>
                        <m:e>
                          <m:r>
                            <a:rPr lang="es-ES" sz="1400" i="1">
                              <a:latin typeface="Cambria Math" panose="02040503050406030204" pitchFamily="18" charset="0"/>
                            </a:rPr>
                            <m:t>%</m:t>
                          </m:r>
                        </m:e>
                        <m:sub>
                          <m:r>
                            <a:rPr lang="es-ES" sz="1400" i="1">
                              <a:latin typeface="Cambria Math" panose="02040503050406030204" pitchFamily="18" charset="0"/>
                            </a:rPr>
                            <m:t>5</m:t>
                          </m:r>
                          <m:r>
                            <a:rPr lang="es-ES" sz="1400" b="0" i="1" smtClean="0">
                              <a:latin typeface="Cambria Math" panose="02040503050406030204" pitchFamily="18" charset="0"/>
                            </a:rPr>
                            <m:t>2</m:t>
                          </m:r>
                        </m:sub>
                      </m:sSub>
                      <m:r>
                        <a:rPr lang="es-ES" sz="1400" i="1">
                          <a:latin typeface="Cambria Math" panose="02040503050406030204" pitchFamily="18" charset="0"/>
                        </a:rPr>
                        <m:t>=</m:t>
                      </m:r>
                      <m:r>
                        <a:rPr lang="es-ES" sz="1400" b="0" i="1" smtClean="0">
                          <a:latin typeface="Cambria Math" panose="02040503050406030204" pitchFamily="18" charset="0"/>
                        </a:rPr>
                        <m:t>0</m:t>
                      </m:r>
                      <m:r>
                        <a:rPr lang="es-ES" sz="1400" i="1">
                          <a:latin typeface="Cambria Math" panose="02040503050406030204" pitchFamily="18" charset="0"/>
                        </a:rPr>
                        <m:t>.</m:t>
                      </m:r>
                      <m:r>
                        <a:rPr lang="es-ES" sz="1400" b="0" i="1" smtClean="0">
                          <a:latin typeface="Cambria Math" panose="02040503050406030204" pitchFamily="18" charset="0"/>
                        </a:rPr>
                        <m:t>81  ; </m:t>
                      </m:r>
                      <m:r>
                        <a:rPr lang="es-ES" sz="1400" i="1">
                          <a:latin typeface="Cambria Math" panose="02040503050406030204" pitchFamily="18" charset="0"/>
                        </a:rPr>
                        <m:t>𝑤𝑡</m:t>
                      </m:r>
                      <m:sSub>
                        <m:sSubPr>
                          <m:ctrlPr>
                            <a:rPr lang="es-ES" sz="1400" i="1">
                              <a:latin typeface="Cambria Math" panose="02040503050406030204" pitchFamily="18" charset="0"/>
                            </a:rPr>
                          </m:ctrlPr>
                        </m:sSubPr>
                        <m:e>
                          <m:r>
                            <a:rPr lang="es-ES" sz="1400" i="1">
                              <a:latin typeface="Cambria Math" panose="02040503050406030204" pitchFamily="18" charset="0"/>
                            </a:rPr>
                            <m:t>%</m:t>
                          </m:r>
                        </m:e>
                        <m:sub>
                          <m:r>
                            <a:rPr lang="es-ES" sz="1400" i="1">
                              <a:latin typeface="Cambria Math" panose="02040503050406030204" pitchFamily="18" charset="0"/>
                            </a:rPr>
                            <m:t>5</m:t>
                          </m:r>
                          <m:r>
                            <a:rPr lang="es-ES" sz="1400" b="0" i="1" smtClean="0">
                              <a:latin typeface="Cambria Math" panose="02040503050406030204" pitchFamily="18" charset="0"/>
                            </a:rPr>
                            <m:t>3</m:t>
                          </m:r>
                        </m:sub>
                      </m:sSub>
                      <m:r>
                        <a:rPr lang="es-ES" sz="1400" i="1">
                          <a:latin typeface="Cambria Math" panose="02040503050406030204" pitchFamily="18" charset="0"/>
                        </a:rPr>
                        <m:t>=</m:t>
                      </m:r>
                      <m:r>
                        <a:rPr lang="es-ES" sz="1400" b="0" i="1" smtClean="0">
                          <a:latin typeface="Cambria Math" panose="02040503050406030204" pitchFamily="18" charset="0"/>
                        </a:rPr>
                        <m:t>0.111</m:t>
                      </m:r>
                    </m:oMath>
                  </m:oMathPara>
                </a14:m>
                <a:endParaRPr lang="es-ES" sz="1400" dirty="0">
                  <a:highlight>
                    <a:srgbClr val="FFFF00"/>
                  </a:highlight>
                  <a:latin typeface="+mn-lt"/>
                </a:endParaRPr>
              </a:p>
              <a:p>
                <a:pPr/>
                <a14:m>
                  <m:oMathPara xmlns:m="http://schemas.openxmlformats.org/officeDocument/2006/math">
                    <m:oMathParaPr>
                      <m:jc m:val="centerGroup"/>
                    </m:oMathParaPr>
                    <m:oMath xmlns:m="http://schemas.openxmlformats.org/officeDocument/2006/math">
                      <m:r>
                        <a:rPr lang="es-ES" sz="1400" b="0" i="1" smtClean="0">
                          <a:latin typeface="Cambria Math" panose="02040503050406030204" pitchFamily="18" charset="0"/>
                        </a:rPr>
                        <m:t>𝑤𝑡</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m:t>
                          </m:r>
                        </m:e>
                        <m:sub>
                          <m:r>
                            <a:rPr lang="es-ES" sz="1400" b="0" i="1" smtClean="0">
                              <a:latin typeface="Cambria Math" panose="02040503050406030204" pitchFamily="18" charset="0"/>
                            </a:rPr>
                            <m:t>54</m:t>
                          </m:r>
                        </m:sub>
                      </m:sSub>
                      <m:r>
                        <a:rPr lang="es-ES" sz="1400" i="1">
                          <a:latin typeface="Cambria Math" panose="02040503050406030204" pitchFamily="18" charset="0"/>
                        </a:rPr>
                        <m:t>=</m:t>
                      </m:r>
                      <m:r>
                        <a:rPr lang="es-ES" sz="1400" b="0" i="1" smtClean="0">
                          <a:latin typeface="Cambria Math" panose="02040503050406030204" pitchFamily="18" charset="0"/>
                        </a:rPr>
                        <m:t>17.47</m:t>
                      </m:r>
                      <m:r>
                        <a:rPr lang="es-ES" sz="1400" i="1">
                          <a:latin typeface="Cambria Math" panose="02040503050406030204" pitchFamily="18" charset="0"/>
                        </a:rPr>
                        <m:t> </m:t>
                      </m:r>
                      <m:r>
                        <a:rPr lang="es-ES" sz="1400" b="0" i="1" smtClean="0">
                          <a:latin typeface="Cambria Math" panose="02040503050406030204" pitchFamily="18" charset="0"/>
                        </a:rPr>
                        <m:t> </m:t>
                      </m:r>
                      <m:r>
                        <a:rPr lang="es-ES" sz="1400" i="1">
                          <a:latin typeface="Cambria Math" panose="02040503050406030204" pitchFamily="18" charset="0"/>
                        </a:rPr>
                        <m:t>;</m:t>
                      </m:r>
                      <m:r>
                        <a:rPr lang="es-ES" sz="1400" b="0" i="1" smtClean="0">
                          <a:latin typeface="Cambria Math" panose="02040503050406030204" pitchFamily="18" charset="0"/>
                        </a:rPr>
                        <m:t> </m:t>
                      </m:r>
                      <m:r>
                        <a:rPr lang="es-ES" sz="1400" i="1">
                          <a:latin typeface="Cambria Math" panose="02040503050406030204" pitchFamily="18" charset="0"/>
                        </a:rPr>
                        <m:t>𝑤𝑡</m:t>
                      </m:r>
                      <m:sSub>
                        <m:sSubPr>
                          <m:ctrlPr>
                            <a:rPr lang="es-ES" sz="1400" i="1">
                              <a:latin typeface="Cambria Math" panose="02040503050406030204" pitchFamily="18" charset="0"/>
                            </a:rPr>
                          </m:ctrlPr>
                        </m:sSubPr>
                        <m:e>
                          <m:r>
                            <a:rPr lang="es-ES" sz="1400" i="1">
                              <a:latin typeface="Cambria Math" panose="02040503050406030204" pitchFamily="18" charset="0"/>
                            </a:rPr>
                            <m:t>%</m:t>
                          </m:r>
                        </m:e>
                        <m:sub>
                          <m:r>
                            <a:rPr lang="es-ES" sz="1400" i="1">
                              <a:latin typeface="Cambria Math" panose="02040503050406030204" pitchFamily="18" charset="0"/>
                            </a:rPr>
                            <m:t>5</m:t>
                          </m:r>
                          <m:r>
                            <a:rPr lang="es-ES" sz="1400" b="0" i="1" smtClean="0">
                              <a:latin typeface="Cambria Math" panose="02040503050406030204" pitchFamily="18" charset="0"/>
                            </a:rPr>
                            <m:t>5</m:t>
                          </m:r>
                        </m:sub>
                      </m:sSub>
                      <m:r>
                        <a:rPr lang="es-ES" sz="1400" i="1">
                          <a:latin typeface="Cambria Math" panose="02040503050406030204" pitchFamily="18" charset="0"/>
                        </a:rPr>
                        <m:t>=</m:t>
                      </m:r>
                      <m:r>
                        <a:rPr lang="es-ES" sz="1400" b="0" i="1" smtClean="0">
                          <a:latin typeface="Cambria Math" panose="02040503050406030204" pitchFamily="18" charset="0"/>
                        </a:rPr>
                        <m:t>0</m:t>
                      </m:r>
                      <m:r>
                        <a:rPr lang="es-ES" sz="1400" i="1">
                          <a:latin typeface="Cambria Math" panose="02040503050406030204" pitchFamily="18" charset="0"/>
                        </a:rPr>
                        <m:t>.</m:t>
                      </m:r>
                      <m:r>
                        <a:rPr lang="es-ES" sz="1400" b="0" i="1" smtClean="0">
                          <a:latin typeface="Cambria Math" panose="02040503050406030204" pitchFamily="18" charset="0"/>
                        </a:rPr>
                        <m:t>14  ; </m:t>
                      </m:r>
                      <m:r>
                        <a:rPr lang="es-ES" sz="1400" i="1">
                          <a:latin typeface="Cambria Math" panose="02040503050406030204" pitchFamily="18" charset="0"/>
                        </a:rPr>
                        <m:t>𝑤𝑡</m:t>
                      </m:r>
                      <m:sSub>
                        <m:sSubPr>
                          <m:ctrlPr>
                            <a:rPr lang="es-ES" sz="1400" i="1">
                              <a:latin typeface="Cambria Math" panose="02040503050406030204" pitchFamily="18" charset="0"/>
                            </a:rPr>
                          </m:ctrlPr>
                        </m:sSubPr>
                        <m:e>
                          <m:r>
                            <a:rPr lang="es-ES" sz="1400" i="1">
                              <a:latin typeface="Cambria Math" panose="02040503050406030204" pitchFamily="18" charset="0"/>
                            </a:rPr>
                            <m:t>%</m:t>
                          </m:r>
                        </m:e>
                        <m:sub>
                          <m:r>
                            <a:rPr lang="es-ES" sz="1400" i="1">
                              <a:latin typeface="Cambria Math" panose="02040503050406030204" pitchFamily="18" charset="0"/>
                            </a:rPr>
                            <m:t>5</m:t>
                          </m:r>
                          <m:r>
                            <a:rPr lang="es-ES" sz="1400" b="0" i="1" smtClean="0">
                              <a:latin typeface="Cambria Math" panose="02040503050406030204" pitchFamily="18" charset="0"/>
                            </a:rPr>
                            <m:t>6</m:t>
                          </m:r>
                        </m:sub>
                      </m:sSub>
                      <m:r>
                        <a:rPr lang="es-ES" sz="1400" i="1">
                          <a:latin typeface="Cambria Math" panose="02040503050406030204" pitchFamily="18" charset="0"/>
                        </a:rPr>
                        <m:t>=</m:t>
                      </m:r>
                      <m:r>
                        <a:rPr lang="es-ES" sz="1400" b="0" i="1" smtClean="0">
                          <a:latin typeface="Cambria Math" panose="02040503050406030204" pitchFamily="18" charset="0"/>
                        </a:rPr>
                        <m:t>0.09</m:t>
                      </m:r>
                    </m:oMath>
                  </m:oMathPara>
                </a14:m>
                <a:endParaRPr lang="es-ES" sz="1400" b="0" dirty="0">
                  <a:latin typeface="+mn-lt"/>
                </a:endParaRPr>
              </a:p>
              <a:p>
                <a:pPr/>
                <a14:m>
                  <m:oMathPara xmlns:m="http://schemas.openxmlformats.org/officeDocument/2006/math">
                    <m:oMathParaPr>
                      <m:jc m:val="centerGroup"/>
                    </m:oMathParaPr>
                    <m:oMath xmlns:m="http://schemas.openxmlformats.org/officeDocument/2006/math">
                      <m:r>
                        <a:rPr lang="es-ES" sz="1400" i="1" smtClean="0">
                          <a:latin typeface="Cambria Math" panose="02040503050406030204" pitchFamily="18" charset="0"/>
                        </a:rPr>
                        <m:t>𝑤𝑡</m:t>
                      </m:r>
                      <m:sSub>
                        <m:sSubPr>
                          <m:ctrlPr>
                            <a:rPr lang="es-ES" sz="1400" i="1">
                              <a:latin typeface="Cambria Math" panose="02040503050406030204" pitchFamily="18" charset="0"/>
                            </a:rPr>
                          </m:ctrlPr>
                        </m:sSubPr>
                        <m:e>
                          <m:r>
                            <a:rPr lang="es-ES" sz="1400" i="1">
                              <a:latin typeface="Cambria Math" panose="02040503050406030204" pitchFamily="18" charset="0"/>
                            </a:rPr>
                            <m:t>%</m:t>
                          </m:r>
                        </m:e>
                        <m:sub>
                          <m:r>
                            <a:rPr lang="es-ES" sz="1400" i="1">
                              <a:latin typeface="Cambria Math" panose="02040503050406030204" pitchFamily="18" charset="0"/>
                            </a:rPr>
                            <m:t>5</m:t>
                          </m:r>
                          <m:r>
                            <a:rPr lang="es-ES" sz="1400" b="0" i="1" smtClean="0">
                              <a:latin typeface="Cambria Math" panose="02040503050406030204" pitchFamily="18" charset="0"/>
                            </a:rPr>
                            <m:t>7</m:t>
                          </m:r>
                        </m:sub>
                      </m:sSub>
                      <m:r>
                        <a:rPr lang="es-ES" sz="1400" i="1">
                          <a:latin typeface="Cambria Math" panose="02040503050406030204" pitchFamily="18" charset="0"/>
                        </a:rPr>
                        <m:t>=</m:t>
                      </m:r>
                      <m:r>
                        <a:rPr lang="es-ES" sz="1400" b="0" i="1" smtClean="0">
                          <a:latin typeface="Cambria Math" panose="02040503050406030204" pitchFamily="18" charset="0"/>
                        </a:rPr>
                        <m:t>0.01</m:t>
                      </m:r>
                    </m:oMath>
                  </m:oMathPara>
                </a14:m>
                <a:endParaRPr lang="es-ES" sz="1400" dirty="0"/>
              </a:p>
              <a:p>
                <a:r>
                  <a:rPr lang="es-ES" sz="1400" dirty="0"/>
                  <a:t>Balance agua</a:t>
                </a:r>
              </a:p>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i="1">
                              <a:latin typeface="Cambria Math" panose="02040503050406030204" pitchFamily="18" charset="0"/>
                            </a:rPr>
                            <m:t>4</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3</m:t>
                          </m:r>
                        </m:sub>
                      </m:sSub>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𝑤𝑡</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m:t>
                              </m:r>
                            </m:e>
                            <m:sub>
                              <m:r>
                                <a:rPr lang="es-ES" sz="1400" b="0" i="1" smtClean="0">
                                  <a:latin typeface="Cambria Math" panose="02040503050406030204" pitchFamily="18" charset="0"/>
                                </a:rPr>
                                <m:t>38</m:t>
                              </m:r>
                            </m:sub>
                          </m:sSub>
                        </m:num>
                        <m:den>
                          <m:r>
                            <a:rPr lang="es-ES" sz="1400" b="0" i="1" smtClean="0">
                              <a:latin typeface="Cambria Math" panose="02040503050406030204" pitchFamily="18" charset="0"/>
                            </a:rPr>
                            <m:t>100</m:t>
                          </m:r>
                        </m:den>
                      </m:f>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i="1">
                              <a:latin typeface="Cambria Math" panose="02040503050406030204" pitchFamily="18" charset="0"/>
                            </a:rPr>
                            <m:t>%</m:t>
                          </m:r>
                          <m:r>
                            <a:rPr lang="es-ES" sz="1400" b="0" i="1" smtClean="0">
                              <a:latin typeface="Cambria Math" panose="02040503050406030204" pitchFamily="18" charset="0"/>
                            </a:rPr>
                            <m:t>𝐸𝑣</m:t>
                          </m:r>
                        </m:num>
                        <m:den>
                          <m:r>
                            <a:rPr lang="es-ES" sz="1400" b="0" i="1" smtClean="0">
                              <a:latin typeface="Cambria Math" panose="02040503050406030204" pitchFamily="18" charset="0"/>
                            </a:rPr>
                            <m:t>100</m:t>
                          </m:r>
                        </m:den>
                      </m:f>
                      <m:r>
                        <a:rPr lang="es-ES" sz="1400" b="0" i="1" smtClean="0">
                          <a:latin typeface="Cambria Math" panose="02040503050406030204" pitchFamily="18" charset="0"/>
                        </a:rPr>
                        <m:t>=38,121</m:t>
                      </m:r>
                    </m:oMath>
                  </m:oMathPara>
                </a14:m>
                <a:endParaRPr lang="es-ES" sz="1400" b="0" dirty="0"/>
              </a:p>
              <a:p>
                <a:r>
                  <a:rPr lang="es-ES" sz="1400" dirty="0"/>
                  <a:t>Balance total</a:t>
                </a:r>
              </a:p>
              <a:p>
                <a:pPr/>
                <a14:m>
                  <m:oMathPara xmlns:m="http://schemas.openxmlformats.org/officeDocument/2006/math">
                    <m:oMathParaPr>
                      <m:jc m:val="centerGroup"/>
                    </m:oMathParaPr>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𝐹</m:t>
                          </m:r>
                        </m:e>
                        <m:sub>
                          <m:r>
                            <a:rPr lang="es-ES" sz="1400" b="0" i="1" smtClean="0">
                              <a:latin typeface="Cambria Math" panose="02040503050406030204" pitchFamily="18" charset="0"/>
                            </a:rPr>
                            <m:t>3</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4</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5</m:t>
                          </m:r>
                        </m:sub>
                      </m:sSub>
                      <m:r>
                        <a:rPr lang="es-ES" sz="1400" b="0" i="1" smtClean="0">
                          <a:latin typeface="Cambria Math" panose="02040503050406030204" pitchFamily="18" charset="0"/>
                        </a:rPr>
                        <m:t> →     </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5</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m:t>
                              </m:r>
                            </m:sub>
                          </m:sSub>
                        </m:e>
                        <m:sub>
                          <m:r>
                            <a:rPr lang="es-ES" sz="1400" b="0" i="1" smtClean="0">
                              <a:latin typeface="Cambria Math" panose="02040503050406030204" pitchFamily="18" charset="0"/>
                            </a:rPr>
                            <m:t>3</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4</m:t>
                          </m:r>
                        </m:sub>
                      </m:sSub>
                      <m:r>
                        <a:rPr lang="es-ES" sz="1400" b="0" i="1" smtClean="0">
                          <a:latin typeface="Cambria Math" panose="02040503050406030204" pitchFamily="18" charset="0"/>
                        </a:rPr>
                        <m:t>=  200,000−38,121=161,879</m:t>
                      </m:r>
                    </m:oMath>
                  </m:oMathPara>
                </a14:m>
                <a:endParaRPr lang="es-ES" sz="1400" dirty="0"/>
              </a:p>
            </p:txBody>
          </p:sp>
        </mc:Choice>
        <mc:Fallback>
          <p:sp>
            <p:nvSpPr>
              <p:cNvPr id="16" name="CuadroTexto 15">
                <a:extLst>
                  <a:ext uri="{FF2B5EF4-FFF2-40B4-BE49-F238E27FC236}">
                    <a16:creationId xmlns:a16="http://schemas.microsoft.com/office/drawing/2014/main" id="{B043E390-93EE-49E7-7920-262C984DE85B}"/>
                  </a:ext>
                </a:extLst>
              </p:cNvPr>
              <p:cNvSpPr txBox="1">
                <a:spLocks noRot="1" noChangeAspect="1" noMove="1" noResize="1" noEditPoints="1" noAdjustHandles="1" noChangeArrowheads="1" noChangeShapeType="1" noTextEdit="1"/>
              </p:cNvSpPr>
              <p:nvPr/>
            </p:nvSpPr>
            <p:spPr>
              <a:xfrm>
                <a:off x="3122840" y="1849179"/>
                <a:ext cx="5029031" cy="2147832"/>
              </a:xfrm>
              <a:prstGeom prst="rect">
                <a:avLst/>
              </a:prstGeom>
              <a:blipFill>
                <a:blip r:embed="rId2"/>
                <a:stretch>
                  <a:fillRect l="-2056" t="-2254" r="-242" b="-845"/>
                </a:stretch>
              </a:blipFill>
              <a:ln>
                <a:solidFill>
                  <a:schemeClr val="accent1"/>
                </a:solidFill>
              </a:ln>
            </p:spPr>
            <p:txBody>
              <a:bodyPr/>
              <a:lstStyle/>
              <a:p>
                <a:r>
                  <a:rPr lang="es-ES">
                    <a:noFill/>
                  </a:rPr>
                  <a:t> </a:t>
                </a:r>
              </a:p>
            </p:txBody>
          </p:sp>
        </mc:Fallback>
      </mc:AlternateContent>
      <p:sp>
        <p:nvSpPr>
          <p:cNvPr id="18" name="CuadroTexto 17">
            <a:extLst>
              <a:ext uri="{FF2B5EF4-FFF2-40B4-BE49-F238E27FC236}">
                <a16:creationId xmlns:a16="http://schemas.microsoft.com/office/drawing/2014/main" id="{5B63320C-C5F5-27EF-0D24-57EF6160E478}"/>
              </a:ext>
            </a:extLst>
          </p:cNvPr>
          <p:cNvSpPr txBox="1"/>
          <p:nvPr/>
        </p:nvSpPr>
        <p:spPr>
          <a:xfrm>
            <a:off x="8151873" y="1147044"/>
            <a:ext cx="979755" cy="2062103"/>
          </a:xfrm>
          <a:prstGeom prst="rect">
            <a:avLst/>
          </a:prstGeom>
          <a:noFill/>
          <a:ln>
            <a:solidFill>
              <a:schemeClr val="accent1"/>
            </a:solidFill>
          </a:ln>
        </p:spPr>
        <p:txBody>
          <a:bodyPr wrap="none" rtlCol="0">
            <a:spAutoFit/>
          </a:bodyPr>
          <a:lstStyle/>
          <a:p>
            <a:r>
              <a:rPr lang="es-ES" b="1" i="1" dirty="0"/>
              <a:t>j</a:t>
            </a:r>
            <a:r>
              <a:rPr lang="es-ES" b="1" dirty="0"/>
              <a:t> -índices</a:t>
            </a:r>
          </a:p>
          <a:p>
            <a:r>
              <a:rPr lang="es-ES" dirty="0"/>
              <a:t>1: </a:t>
            </a:r>
            <a:r>
              <a:rPr lang="es-ES" dirty="0" err="1"/>
              <a:t>Na</a:t>
            </a:r>
            <a:r>
              <a:rPr lang="es-ES" dirty="0"/>
              <a:t>+</a:t>
            </a:r>
          </a:p>
          <a:p>
            <a:r>
              <a:rPr lang="es-ES" dirty="0"/>
              <a:t>2: K+</a:t>
            </a:r>
          </a:p>
          <a:p>
            <a:r>
              <a:rPr lang="es-ES" dirty="0"/>
              <a:t>3: Li+</a:t>
            </a:r>
          </a:p>
          <a:p>
            <a:r>
              <a:rPr lang="es-ES" dirty="0"/>
              <a:t>4: Cl-</a:t>
            </a:r>
          </a:p>
          <a:p>
            <a:r>
              <a:rPr lang="es-ES" dirty="0"/>
              <a:t>5: Ca+2</a:t>
            </a:r>
          </a:p>
          <a:p>
            <a:r>
              <a:rPr lang="es-ES" dirty="0"/>
              <a:t>6: Mg+2</a:t>
            </a:r>
          </a:p>
          <a:p>
            <a:r>
              <a:rPr lang="es-ES" dirty="0"/>
              <a:t>7: SO4-2</a:t>
            </a:r>
          </a:p>
        </p:txBody>
      </p:sp>
      <p:sp>
        <p:nvSpPr>
          <p:cNvPr id="14" name="Rectángulo 13">
            <a:extLst>
              <a:ext uri="{FF2B5EF4-FFF2-40B4-BE49-F238E27FC236}">
                <a16:creationId xmlns:a16="http://schemas.microsoft.com/office/drawing/2014/main" id="{932C1EF3-72E2-E3E7-92C6-C7378BB90DA2}"/>
              </a:ext>
            </a:extLst>
          </p:cNvPr>
          <p:cNvSpPr/>
          <p:nvPr/>
        </p:nvSpPr>
        <p:spPr>
          <a:xfrm>
            <a:off x="857914" y="2209219"/>
            <a:ext cx="1368147" cy="7200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a:t>MD</a:t>
            </a:r>
          </a:p>
        </p:txBody>
      </p:sp>
      <p:cxnSp>
        <p:nvCxnSpPr>
          <p:cNvPr id="19" name="Conector recto de flecha 18">
            <a:extLst>
              <a:ext uri="{FF2B5EF4-FFF2-40B4-BE49-F238E27FC236}">
                <a16:creationId xmlns:a16="http://schemas.microsoft.com/office/drawing/2014/main" id="{FA45ED16-E248-4583-94CC-AF92A06C3763}"/>
              </a:ext>
            </a:extLst>
          </p:cNvPr>
          <p:cNvCxnSpPr>
            <a:cxnSpLocks/>
            <a:endCxn id="14" idx="1"/>
          </p:cNvCxnSpPr>
          <p:nvPr/>
        </p:nvCxnSpPr>
        <p:spPr>
          <a:xfrm flipV="1">
            <a:off x="179923" y="2569259"/>
            <a:ext cx="677991" cy="114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a:extLst>
              <a:ext uri="{FF2B5EF4-FFF2-40B4-BE49-F238E27FC236}">
                <a16:creationId xmlns:a16="http://schemas.microsoft.com/office/drawing/2014/main" id="{DB06151C-9116-BFE2-74B0-CE0E6E2ADC5F}"/>
              </a:ext>
            </a:extLst>
          </p:cNvPr>
          <p:cNvCxnSpPr/>
          <p:nvPr/>
        </p:nvCxnSpPr>
        <p:spPr>
          <a:xfrm>
            <a:off x="1565816" y="2929299"/>
            <a:ext cx="0" cy="6480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a:extLst>
              <a:ext uri="{FF2B5EF4-FFF2-40B4-BE49-F238E27FC236}">
                <a16:creationId xmlns:a16="http://schemas.microsoft.com/office/drawing/2014/main" id="{4CD2ED35-5A42-E1BA-716C-1B07F3275989}"/>
              </a:ext>
            </a:extLst>
          </p:cNvPr>
          <p:cNvCxnSpPr>
            <a:cxnSpLocks/>
            <a:stCxn id="14" idx="3"/>
          </p:cNvCxnSpPr>
          <p:nvPr/>
        </p:nvCxnSpPr>
        <p:spPr>
          <a:xfrm>
            <a:off x="2226061" y="2569259"/>
            <a:ext cx="6779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F34A3805-F6F3-5FA5-F2F2-41CE40BA5E89}"/>
              </a:ext>
            </a:extLst>
          </p:cNvPr>
          <p:cNvSpPr txBox="1"/>
          <p:nvPr/>
        </p:nvSpPr>
        <p:spPr>
          <a:xfrm>
            <a:off x="15414" y="1581126"/>
            <a:ext cx="1007007" cy="338554"/>
          </a:xfrm>
          <a:prstGeom prst="rect">
            <a:avLst/>
          </a:prstGeom>
          <a:noFill/>
        </p:spPr>
        <p:txBody>
          <a:bodyPr wrap="none" rtlCol="0">
            <a:spAutoFit/>
          </a:bodyPr>
          <a:lstStyle/>
          <a:p>
            <a:r>
              <a:rPr lang="es-ES" dirty="0"/>
              <a:t>Permeado</a:t>
            </a:r>
          </a:p>
        </p:txBody>
      </p:sp>
      <p:sp>
        <p:nvSpPr>
          <p:cNvPr id="24" name="CuadroTexto 23">
            <a:extLst>
              <a:ext uri="{FF2B5EF4-FFF2-40B4-BE49-F238E27FC236}">
                <a16:creationId xmlns:a16="http://schemas.microsoft.com/office/drawing/2014/main" id="{2D3C40B5-F9D9-8818-5A8A-E8CA2A8B3FE0}"/>
              </a:ext>
            </a:extLst>
          </p:cNvPr>
          <p:cNvSpPr txBox="1"/>
          <p:nvPr/>
        </p:nvSpPr>
        <p:spPr>
          <a:xfrm>
            <a:off x="1612838" y="3014916"/>
            <a:ext cx="1154483" cy="584775"/>
          </a:xfrm>
          <a:prstGeom prst="rect">
            <a:avLst/>
          </a:prstGeom>
          <a:noFill/>
        </p:spPr>
        <p:txBody>
          <a:bodyPr wrap="none" rtlCol="0">
            <a:spAutoFit/>
          </a:bodyPr>
          <a:lstStyle/>
          <a:p>
            <a:r>
              <a:rPr lang="es-ES" dirty="0"/>
              <a:t>Agua</a:t>
            </a:r>
          </a:p>
          <a:p>
            <a:r>
              <a:rPr lang="es-ES" dirty="0"/>
              <a:t>Recuperada</a:t>
            </a:r>
          </a:p>
        </p:txBody>
      </p:sp>
      <p:sp>
        <p:nvSpPr>
          <p:cNvPr id="25" name="CuadroTexto 24">
            <a:extLst>
              <a:ext uri="{FF2B5EF4-FFF2-40B4-BE49-F238E27FC236}">
                <a16:creationId xmlns:a16="http://schemas.microsoft.com/office/drawing/2014/main" id="{CAD63F70-93B6-279E-F007-422B9E44D43C}"/>
              </a:ext>
            </a:extLst>
          </p:cNvPr>
          <p:cNvSpPr txBox="1"/>
          <p:nvPr/>
        </p:nvSpPr>
        <p:spPr>
          <a:xfrm>
            <a:off x="2200149" y="1556792"/>
            <a:ext cx="962123" cy="584775"/>
          </a:xfrm>
          <a:prstGeom prst="rect">
            <a:avLst/>
          </a:prstGeom>
          <a:noFill/>
        </p:spPr>
        <p:txBody>
          <a:bodyPr wrap="none" rtlCol="0">
            <a:spAutoFit/>
          </a:bodyPr>
          <a:lstStyle/>
          <a:p>
            <a:r>
              <a:rPr lang="es-ES" dirty="0"/>
              <a:t>Salmuera</a:t>
            </a:r>
          </a:p>
          <a:p>
            <a:r>
              <a:rPr lang="es-ES" dirty="0"/>
              <a:t>MD</a:t>
            </a:r>
          </a:p>
        </p:txBody>
      </p:sp>
      <mc:AlternateContent xmlns:mc="http://schemas.openxmlformats.org/markup-compatibility/2006" xmlns:a14="http://schemas.microsoft.com/office/drawing/2010/main">
        <mc:Choice Requires="a14">
          <p:sp>
            <p:nvSpPr>
              <p:cNvPr id="26" name="CuadroTexto 25">
                <a:extLst>
                  <a:ext uri="{FF2B5EF4-FFF2-40B4-BE49-F238E27FC236}">
                    <a16:creationId xmlns:a16="http://schemas.microsoft.com/office/drawing/2014/main" id="{05C15A67-8EC7-3465-BAC1-06B726F7D7B2}"/>
                  </a:ext>
                </a:extLst>
              </p:cNvPr>
              <p:cNvSpPr txBox="1"/>
              <p:nvPr/>
            </p:nvSpPr>
            <p:spPr>
              <a:xfrm>
                <a:off x="344740" y="2259314"/>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3</m:t>
                          </m:r>
                        </m:sub>
                      </m:sSub>
                    </m:oMath>
                  </m:oMathPara>
                </a14:m>
                <a:endParaRPr lang="es-ES" dirty="0"/>
              </a:p>
            </p:txBody>
          </p:sp>
        </mc:Choice>
        <mc:Fallback xmlns="">
          <p:sp>
            <p:nvSpPr>
              <p:cNvPr id="26" name="CuadroTexto 25">
                <a:extLst>
                  <a:ext uri="{FF2B5EF4-FFF2-40B4-BE49-F238E27FC236}">
                    <a16:creationId xmlns:a16="http://schemas.microsoft.com/office/drawing/2014/main" id="{05C15A67-8EC7-3465-BAC1-06B726F7D7B2}"/>
                  </a:ext>
                </a:extLst>
              </p:cNvPr>
              <p:cNvSpPr txBox="1">
                <a:spLocks noRot="1" noChangeAspect="1" noMove="1" noResize="1" noEditPoints="1" noAdjustHandles="1" noChangeArrowheads="1" noChangeShapeType="1" noTextEdit="1"/>
              </p:cNvSpPr>
              <p:nvPr/>
            </p:nvSpPr>
            <p:spPr>
              <a:xfrm>
                <a:off x="344740" y="2259314"/>
                <a:ext cx="248978" cy="246221"/>
              </a:xfrm>
              <a:prstGeom prst="rect">
                <a:avLst/>
              </a:prstGeom>
              <a:blipFill>
                <a:blip r:embed="rId3"/>
                <a:stretch>
                  <a:fillRect l="-20000" r="-5000"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D97398F0-D1ED-27E5-1B72-50A8C94ADDC0}"/>
                  </a:ext>
                </a:extLst>
              </p:cNvPr>
              <p:cNvSpPr txBox="1"/>
              <p:nvPr/>
            </p:nvSpPr>
            <p:spPr>
              <a:xfrm>
                <a:off x="1238519" y="3094220"/>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4</m:t>
                          </m:r>
                        </m:sub>
                      </m:sSub>
                    </m:oMath>
                  </m:oMathPara>
                </a14:m>
                <a:endParaRPr lang="es-ES" dirty="0"/>
              </a:p>
            </p:txBody>
          </p:sp>
        </mc:Choice>
        <mc:Fallback xmlns="">
          <p:sp>
            <p:nvSpPr>
              <p:cNvPr id="27" name="CuadroTexto 26">
                <a:extLst>
                  <a:ext uri="{FF2B5EF4-FFF2-40B4-BE49-F238E27FC236}">
                    <a16:creationId xmlns:a16="http://schemas.microsoft.com/office/drawing/2014/main" id="{D97398F0-D1ED-27E5-1B72-50A8C94ADDC0}"/>
                  </a:ext>
                </a:extLst>
              </p:cNvPr>
              <p:cNvSpPr txBox="1">
                <a:spLocks noRot="1" noChangeAspect="1" noMove="1" noResize="1" noEditPoints="1" noAdjustHandles="1" noChangeArrowheads="1" noChangeShapeType="1" noTextEdit="1"/>
              </p:cNvSpPr>
              <p:nvPr/>
            </p:nvSpPr>
            <p:spPr>
              <a:xfrm>
                <a:off x="1238519" y="3094220"/>
                <a:ext cx="248978" cy="246221"/>
              </a:xfrm>
              <a:prstGeom prst="rect">
                <a:avLst/>
              </a:prstGeom>
              <a:blipFill>
                <a:blip r:embed="rId4"/>
                <a:stretch>
                  <a:fillRect l="-14634" r="-2439"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8" name="CuadroTexto 27">
                <a:extLst>
                  <a:ext uri="{FF2B5EF4-FFF2-40B4-BE49-F238E27FC236}">
                    <a16:creationId xmlns:a16="http://schemas.microsoft.com/office/drawing/2014/main" id="{8CDBF193-18CA-C7D6-E274-D0F0D5FA86EF}"/>
                  </a:ext>
                </a:extLst>
              </p:cNvPr>
              <p:cNvSpPr txBox="1"/>
              <p:nvPr/>
            </p:nvSpPr>
            <p:spPr>
              <a:xfrm>
                <a:off x="2427557" y="2232302"/>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5</m:t>
                          </m:r>
                        </m:sub>
                      </m:sSub>
                    </m:oMath>
                  </m:oMathPara>
                </a14:m>
                <a:endParaRPr lang="es-ES" dirty="0"/>
              </a:p>
            </p:txBody>
          </p:sp>
        </mc:Choice>
        <mc:Fallback xmlns="">
          <p:sp>
            <p:nvSpPr>
              <p:cNvPr id="28" name="CuadroTexto 27">
                <a:extLst>
                  <a:ext uri="{FF2B5EF4-FFF2-40B4-BE49-F238E27FC236}">
                    <a16:creationId xmlns:a16="http://schemas.microsoft.com/office/drawing/2014/main" id="{8CDBF193-18CA-C7D6-E274-D0F0D5FA86EF}"/>
                  </a:ext>
                </a:extLst>
              </p:cNvPr>
              <p:cNvSpPr txBox="1">
                <a:spLocks noRot="1" noChangeAspect="1" noMove="1" noResize="1" noEditPoints="1" noAdjustHandles="1" noChangeArrowheads="1" noChangeShapeType="1" noTextEdit="1"/>
              </p:cNvSpPr>
              <p:nvPr/>
            </p:nvSpPr>
            <p:spPr>
              <a:xfrm>
                <a:off x="2427557" y="2232302"/>
                <a:ext cx="248978" cy="246221"/>
              </a:xfrm>
              <a:prstGeom prst="rect">
                <a:avLst/>
              </a:prstGeom>
              <a:blipFill>
                <a:blip r:embed="rId5"/>
                <a:stretch>
                  <a:fillRect l="-17073" r="-4878" b="-17073"/>
                </a:stretch>
              </a:blipFill>
            </p:spPr>
            <p:txBody>
              <a:bodyPr/>
              <a:lstStyle/>
              <a:p>
                <a:r>
                  <a:rPr lang="es-ES">
                    <a:noFill/>
                  </a:rPr>
                  <a:t> </a:t>
                </a:r>
              </a:p>
            </p:txBody>
          </p:sp>
        </mc:Fallback>
      </mc:AlternateContent>
      <p:pic>
        <p:nvPicPr>
          <p:cNvPr id="30" name="Imagen 29">
            <a:extLst>
              <a:ext uri="{FF2B5EF4-FFF2-40B4-BE49-F238E27FC236}">
                <a16:creationId xmlns:a16="http://schemas.microsoft.com/office/drawing/2014/main" id="{559B16AB-F8BA-B517-3ADE-5020314FDEA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69229" y="4082628"/>
            <a:ext cx="7696498" cy="2788912"/>
          </a:xfrm>
          <a:prstGeom prst="rect">
            <a:avLst/>
          </a:prstGeom>
        </p:spPr>
      </p:pic>
    </p:spTree>
    <p:extLst>
      <p:ext uri="{BB962C8B-B14F-4D97-AF65-F5344CB8AC3E}">
        <p14:creationId xmlns:p14="http://schemas.microsoft.com/office/powerpoint/2010/main" val="14895630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
            <a:extLst>
              <a:ext uri="{FF2B5EF4-FFF2-40B4-BE49-F238E27FC236}">
                <a16:creationId xmlns:a16="http://schemas.microsoft.com/office/drawing/2014/main" id="{17491C74-FD84-E673-FC12-1430FC5A4A25}"/>
              </a:ext>
            </a:extLst>
          </p:cNvPr>
          <p:cNvSpPr>
            <a:spLocks noChangeArrowheads="1"/>
          </p:cNvSpPr>
          <p:nvPr/>
        </p:nvSpPr>
        <p:spPr bwMode="auto">
          <a:xfrm>
            <a:off x="2627784" y="116632"/>
            <a:ext cx="5432973" cy="1152708"/>
          </a:xfrm>
          <a:prstGeom prst="rect">
            <a:avLst/>
          </a:prstGeom>
          <a:solidFill>
            <a:schemeClr val="bg1"/>
          </a:solidFill>
          <a:ln w="9525">
            <a:solidFill>
              <a:schemeClr val="bg1"/>
            </a:solidFill>
            <a:miter lim="800000"/>
            <a:headEnd/>
            <a:tailEnd/>
          </a:ln>
        </p:spPr>
        <p:txBody>
          <a:bodyPr wrap="none" anchor="ctr"/>
          <a:lstStyle/>
          <a:p>
            <a:pPr algn="ctr" eaLnBrk="1" hangingPunct="1"/>
            <a:r>
              <a:rPr lang="es-CL" sz="2800" dirty="0">
                <a:solidFill>
                  <a:srgbClr val="0000FF"/>
                </a:solidFill>
                <a:latin typeface="Arial" charset="0"/>
              </a:rPr>
              <a:t>Ejercicio</a:t>
            </a:r>
          </a:p>
          <a:p>
            <a:pPr algn="ctr" eaLnBrk="1" hangingPunct="1"/>
            <a:r>
              <a:rPr lang="es-CL" sz="2800" dirty="0">
                <a:solidFill>
                  <a:srgbClr val="0000FF"/>
                </a:solidFill>
                <a:latin typeface="Arial" charset="0"/>
              </a:rPr>
              <a:t> Nanofiltración – Cristalización por membranas</a:t>
            </a:r>
            <a:endParaRPr lang="es-MX" sz="2500" b="1" u="sng" dirty="0">
              <a:latin typeface="Arial" charset="0"/>
            </a:endParaRPr>
          </a:p>
        </p:txBody>
      </p:sp>
      <p:sp>
        <p:nvSpPr>
          <p:cNvPr id="13" name="CuadroTexto 12">
            <a:extLst>
              <a:ext uri="{FF2B5EF4-FFF2-40B4-BE49-F238E27FC236}">
                <a16:creationId xmlns:a16="http://schemas.microsoft.com/office/drawing/2014/main" id="{71303B55-DE86-A53A-7505-58CED7A8BC6D}"/>
              </a:ext>
            </a:extLst>
          </p:cNvPr>
          <p:cNvSpPr txBox="1"/>
          <p:nvPr/>
        </p:nvSpPr>
        <p:spPr>
          <a:xfrm>
            <a:off x="79692" y="1074222"/>
            <a:ext cx="4681330" cy="338554"/>
          </a:xfrm>
          <a:prstGeom prst="rect">
            <a:avLst/>
          </a:prstGeom>
          <a:noFill/>
        </p:spPr>
        <p:txBody>
          <a:bodyPr wrap="square">
            <a:spAutoFit/>
          </a:bodyPr>
          <a:lstStyle/>
          <a:p>
            <a:pPr marL="285750" indent="-285750">
              <a:buFont typeface="Arial" panose="020B0604020202020204" pitchFamily="34" charset="0"/>
              <a:buChar char="•"/>
            </a:pPr>
            <a:r>
              <a:rPr lang="es-ES" sz="1600" dirty="0">
                <a:solidFill>
                  <a:srgbClr val="0000FF"/>
                </a:solidFill>
              </a:rPr>
              <a:t>Resolución </a:t>
            </a:r>
            <a:r>
              <a:rPr lang="es-ES" sz="1600" dirty="0" err="1">
                <a:solidFill>
                  <a:srgbClr val="0000FF"/>
                </a:solidFill>
              </a:rPr>
              <a:t>MCr</a:t>
            </a:r>
            <a:endParaRPr lang="es-ES" sz="1600" dirty="0">
              <a:solidFill>
                <a:srgbClr val="0000FF"/>
              </a:solidFill>
            </a:endParaRPr>
          </a:p>
        </p:txBody>
      </p:sp>
      <p:sp>
        <p:nvSpPr>
          <p:cNvPr id="15" name="CuadroTexto 14">
            <a:extLst>
              <a:ext uri="{FF2B5EF4-FFF2-40B4-BE49-F238E27FC236}">
                <a16:creationId xmlns:a16="http://schemas.microsoft.com/office/drawing/2014/main" id="{0976D6FD-6172-4E6F-BFBA-BE98FAAFF2F9}"/>
              </a:ext>
            </a:extLst>
          </p:cNvPr>
          <p:cNvSpPr txBox="1"/>
          <p:nvPr/>
        </p:nvSpPr>
        <p:spPr>
          <a:xfrm>
            <a:off x="3125999" y="1247272"/>
            <a:ext cx="4884882" cy="73866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buFont typeface="Arial" panose="020B0604020202020204" pitchFamily="34" charset="0"/>
              <a:buChar char="•"/>
            </a:pPr>
            <a:r>
              <a:rPr lang="es-ES" sz="1400" dirty="0"/>
              <a:t>Proceso de </a:t>
            </a:r>
            <a:r>
              <a:rPr lang="es-ES" sz="1400" dirty="0" err="1"/>
              <a:t>MCr</a:t>
            </a:r>
            <a:r>
              <a:rPr lang="es-ES" sz="1400" dirty="0"/>
              <a:t> se puede estimar como una sola etapa. Se concentra hasta retirar un 90% del agua en la salmuera ingresada al proceso </a:t>
            </a:r>
            <a:r>
              <a:rPr lang="es-ES" sz="1400" dirty="0" err="1"/>
              <a:t>MCr</a:t>
            </a:r>
            <a:r>
              <a:rPr lang="es-ES" sz="1400" dirty="0"/>
              <a:t>.</a:t>
            </a:r>
          </a:p>
        </p:txBody>
      </p:sp>
      <p:sp>
        <p:nvSpPr>
          <p:cNvPr id="18" name="CuadroTexto 17">
            <a:extLst>
              <a:ext uri="{FF2B5EF4-FFF2-40B4-BE49-F238E27FC236}">
                <a16:creationId xmlns:a16="http://schemas.microsoft.com/office/drawing/2014/main" id="{5B63320C-C5F5-27EF-0D24-57EF6160E478}"/>
              </a:ext>
            </a:extLst>
          </p:cNvPr>
          <p:cNvSpPr txBox="1"/>
          <p:nvPr/>
        </p:nvSpPr>
        <p:spPr>
          <a:xfrm>
            <a:off x="8151873" y="1147044"/>
            <a:ext cx="979755" cy="2062103"/>
          </a:xfrm>
          <a:prstGeom prst="rect">
            <a:avLst/>
          </a:prstGeom>
          <a:noFill/>
          <a:ln>
            <a:solidFill>
              <a:schemeClr val="accent1"/>
            </a:solidFill>
          </a:ln>
        </p:spPr>
        <p:txBody>
          <a:bodyPr wrap="none" rtlCol="0">
            <a:spAutoFit/>
          </a:bodyPr>
          <a:lstStyle/>
          <a:p>
            <a:r>
              <a:rPr lang="es-ES" b="1" i="1" dirty="0"/>
              <a:t>j</a:t>
            </a:r>
            <a:r>
              <a:rPr lang="es-ES" b="1" dirty="0"/>
              <a:t> -índices</a:t>
            </a:r>
          </a:p>
          <a:p>
            <a:r>
              <a:rPr lang="es-ES" dirty="0"/>
              <a:t>1: </a:t>
            </a:r>
            <a:r>
              <a:rPr lang="es-ES" dirty="0" err="1"/>
              <a:t>Na</a:t>
            </a:r>
            <a:r>
              <a:rPr lang="es-ES" dirty="0"/>
              <a:t>+</a:t>
            </a:r>
          </a:p>
          <a:p>
            <a:r>
              <a:rPr lang="es-ES" dirty="0"/>
              <a:t>2: K+</a:t>
            </a:r>
          </a:p>
          <a:p>
            <a:r>
              <a:rPr lang="es-ES" dirty="0"/>
              <a:t>3: Li+</a:t>
            </a:r>
          </a:p>
          <a:p>
            <a:r>
              <a:rPr lang="es-ES" dirty="0"/>
              <a:t>4: Cl-</a:t>
            </a:r>
          </a:p>
          <a:p>
            <a:r>
              <a:rPr lang="es-ES" dirty="0"/>
              <a:t>5: Ca+2</a:t>
            </a:r>
          </a:p>
          <a:p>
            <a:r>
              <a:rPr lang="es-ES" dirty="0"/>
              <a:t>6: Mg+2</a:t>
            </a:r>
          </a:p>
          <a:p>
            <a:r>
              <a:rPr lang="es-ES" dirty="0"/>
              <a:t>7: SO4-2</a:t>
            </a:r>
          </a:p>
        </p:txBody>
      </p:sp>
      <p:pic>
        <p:nvPicPr>
          <p:cNvPr id="30" name="Imagen 29">
            <a:extLst>
              <a:ext uri="{FF2B5EF4-FFF2-40B4-BE49-F238E27FC236}">
                <a16:creationId xmlns:a16="http://schemas.microsoft.com/office/drawing/2014/main" id="{559B16AB-F8BA-B517-3ADE-5020314FDEA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1314" y="3904947"/>
            <a:ext cx="3914617" cy="3028199"/>
          </a:xfrm>
          <a:prstGeom prst="rect">
            <a:avLst/>
          </a:prstGeom>
        </p:spPr>
      </p:pic>
      <p:sp>
        <p:nvSpPr>
          <p:cNvPr id="17" name="Rectángulo 16">
            <a:extLst>
              <a:ext uri="{FF2B5EF4-FFF2-40B4-BE49-F238E27FC236}">
                <a16:creationId xmlns:a16="http://schemas.microsoft.com/office/drawing/2014/main" id="{46FB1BF0-5E3E-19D2-746F-EECBFFB4C6E0}"/>
              </a:ext>
            </a:extLst>
          </p:cNvPr>
          <p:cNvSpPr/>
          <p:nvPr/>
        </p:nvSpPr>
        <p:spPr>
          <a:xfrm>
            <a:off x="860386" y="1984408"/>
            <a:ext cx="1368147" cy="7200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dirty="0" err="1"/>
              <a:t>MCr</a:t>
            </a:r>
            <a:endParaRPr lang="es-ES" dirty="0"/>
          </a:p>
        </p:txBody>
      </p:sp>
      <p:cxnSp>
        <p:nvCxnSpPr>
          <p:cNvPr id="20" name="Conector recto de flecha 19">
            <a:extLst>
              <a:ext uri="{FF2B5EF4-FFF2-40B4-BE49-F238E27FC236}">
                <a16:creationId xmlns:a16="http://schemas.microsoft.com/office/drawing/2014/main" id="{D26568AB-1713-B627-CC8A-436A4D24BDDB}"/>
              </a:ext>
            </a:extLst>
          </p:cNvPr>
          <p:cNvCxnSpPr/>
          <p:nvPr/>
        </p:nvCxnSpPr>
        <p:spPr>
          <a:xfrm>
            <a:off x="1538374" y="2704488"/>
            <a:ext cx="0" cy="6480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de flecha 28">
            <a:extLst>
              <a:ext uri="{FF2B5EF4-FFF2-40B4-BE49-F238E27FC236}">
                <a16:creationId xmlns:a16="http://schemas.microsoft.com/office/drawing/2014/main" id="{7C2DA7E7-72A7-7220-2FB3-D790EF67A535}"/>
              </a:ext>
            </a:extLst>
          </p:cNvPr>
          <p:cNvCxnSpPr>
            <a:cxnSpLocks/>
            <a:endCxn id="17" idx="1"/>
          </p:cNvCxnSpPr>
          <p:nvPr/>
        </p:nvCxnSpPr>
        <p:spPr>
          <a:xfrm>
            <a:off x="182395" y="2344448"/>
            <a:ext cx="6779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ector recto de flecha 30">
            <a:extLst>
              <a:ext uri="{FF2B5EF4-FFF2-40B4-BE49-F238E27FC236}">
                <a16:creationId xmlns:a16="http://schemas.microsoft.com/office/drawing/2014/main" id="{7669864D-5E8B-3E0A-595C-B52E04F693D5}"/>
              </a:ext>
            </a:extLst>
          </p:cNvPr>
          <p:cNvCxnSpPr>
            <a:cxnSpLocks/>
            <a:stCxn id="17" idx="3"/>
          </p:cNvCxnSpPr>
          <p:nvPr/>
        </p:nvCxnSpPr>
        <p:spPr>
          <a:xfrm>
            <a:off x="2228533" y="2344448"/>
            <a:ext cx="67799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CuadroTexto 31">
            <a:extLst>
              <a:ext uri="{FF2B5EF4-FFF2-40B4-BE49-F238E27FC236}">
                <a16:creationId xmlns:a16="http://schemas.microsoft.com/office/drawing/2014/main" id="{1A43B4E3-A2C1-8D6E-165B-F9ED46C2DFF7}"/>
              </a:ext>
            </a:extLst>
          </p:cNvPr>
          <p:cNvSpPr txBox="1"/>
          <p:nvPr/>
        </p:nvSpPr>
        <p:spPr>
          <a:xfrm>
            <a:off x="283144" y="2930225"/>
            <a:ext cx="1154483" cy="584775"/>
          </a:xfrm>
          <a:prstGeom prst="rect">
            <a:avLst/>
          </a:prstGeom>
          <a:noFill/>
        </p:spPr>
        <p:txBody>
          <a:bodyPr wrap="none" rtlCol="0">
            <a:spAutoFit/>
          </a:bodyPr>
          <a:lstStyle/>
          <a:p>
            <a:r>
              <a:rPr lang="es-ES" dirty="0"/>
              <a:t>Agua</a:t>
            </a:r>
          </a:p>
          <a:p>
            <a:r>
              <a:rPr lang="es-ES" dirty="0"/>
              <a:t>Recuperada</a:t>
            </a:r>
          </a:p>
        </p:txBody>
      </p:sp>
      <p:sp>
        <p:nvSpPr>
          <p:cNvPr id="33" name="CuadroTexto 32">
            <a:extLst>
              <a:ext uri="{FF2B5EF4-FFF2-40B4-BE49-F238E27FC236}">
                <a16:creationId xmlns:a16="http://schemas.microsoft.com/office/drawing/2014/main" id="{C3659F39-2093-D812-AA48-5B1A9D13CAEF}"/>
              </a:ext>
            </a:extLst>
          </p:cNvPr>
          <p:cNvSpPr txBox="1"/>
          <p:nvPr/>
        </p:nvSpPr>
        <p:spPr>
          <a:xfrm>
            <a:off x="1781412" y="1365807"/>
            <a:ext cx="962123" cy="584775"/>
          </a:xfrm>
          <a:prstGeom prst="rect">
            <a:avLst/>
          </a:prstGeom>
          <a:noFill/>
        </p:spPr>
        <p:txBody>
          <a:bodyPr wrap="none" rtlCol="0">
            <a:spAutoFit/>
          </a:bodyPr>
          <a:lstStyle/>
          <a:p>
            <a:r>
              <a:rPr lang="es-ES" dirty="0"/>
              <a:t>Salmuera</a:t>
            </a:r>
          </a:p>
          <a:p>
            <a:r>
              <a:rPr lang="es-ES" dirty="0" err="1"/>
              <a:t>MCr</a:t>
            </a:r>
            <a:endParaRPr lang="es-ES" dirty="0"/>
          </a:p>
        </p:txBody>
      </p:sp>
      <p:sp>
        <p:nvSpPr>
          <p:cNvPr id="34" name="CuadroTexto 33">
            <a:extLst>
              <a:ext uri="{FF2B5EF4-FFF2-40B4-BE49-F238E27FC236}">
                <a16:creationId xmlns:a16="http://schemas.microsoft.com/office/drawing/2014/main" id="{ECF32A4F-B6C1-7974-5E09-CE7864698A78}"/>
              </a:ext>
            </a:extLst>
          </p:cNvPr>
          <p:cNvSpPr txBox="1"/>
          <p:nvPr/>
        </p:nvSpPr>
        <p:spPr>
          <a:xfrm>
            <a:off x="156483" y="1331981"/>
            <a:ext cx="962123" cy="584775"/>
          </a:xfrm>
          <a:prstGeom prst="rect">
            <a:avLst/>
          </a:prstGeom>
          <a:noFill/>
        </p:spPr>
        <p:txBody>
          <a:bodyPr wrap="none" rtlCol="0">
            <a:spAutoFit/>
          </a:bodyPr>
          <a:lstStyle/>
          <a:p>
            <a:r>
              <a:rPr lang="es-ES" dirty="0"/>
              <a:t>Salmuera</a:t>
            </a:r>
          </a:p>
          <a:p>
            <a:r>
              <a:rPr lang="es-ES" dirty="0"/>
              <a:t>MD</a:t>
            </a:r>
          </a:p>
        </p:txBody>
      </p:sp>
      <mc:AlternateContent xmlns:mc="http://schemas.openxmlformats.org/markup-compatibility/2006" xmlns:a14="http://schemas.microsoft.com/office/drawing/2010/main">
        <mc:Choice Requires="a14">
          <p:sp>
            <p:nvSpPr>
              <p:cNvPr id="35" name="CuadroTexto 34">
                <a:extLst>
                  <a:ext uri="{FF2B5EF4-FFF2-40B4-BE49-F238E27FC236}">
                    <a16:creationId xmlns:a16="http://schemas.microsoft.com/office/drawing/2014/main" id="{E8B08632-4895-FC67-2F86-468F7646A166}"/>
                  </a:ext>
                </a:extLst>
              </p:cNvPr>
              <p:cNvSpPr txBox="1"/>
              <p:nvPr/>
            </p:nvSpPr>
            <p:spPr>
              <a:xfrm>
                <a:off x="383891" y="2007491"/>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5</m:t>
                          </m:r>
                        </m:sub>
                      </m:sSub>
                    </m:oMath>
                  </m:oMathPara>
                </a14:m>
                <a:endParaRPr lang="es-ES" dirty="0"/>
              </a:p>
            </p:txBody>
          </p:sp>
        </mc:Choice>
        <mc:Fallback xmlns="">
          <p:sp>
            <p:nvSpPr>
              <p:cNvPr id="35" name="CuadroTexto 34">
                <a:extLst>
                  <a:ext uri="{FF2B5EF4-FFF2-40B4-BE49-F238E27FC236}">
                    <a16:creationId xmlns:a16="http://schemas.microsoft.com/office/drawing/2014/main" id="{E8B08632-4895-FC67-2F86-468F7646A166}"/>
                  </a:ext>
                </a:extLst>
              </p:cNvPr>
              <p:cNvSpPr txBox="1">
                <a:spLocks noRot="1" noChangeAspect="1" noMove="1" noResize="1" noEditPoints="1" noAdjustHandles="1" noChangeArrowheads="1" noChangeShapeType="1" noTextEdit="1"/>
              </p:cNvSpPr>
              <p:nvPr/>
            </p:nvSpPr>
            <p:spPr>
              <a:xfrm>
                <a:off x="383891" y="2007491"/>
                <a:ext cx="248978" cy="246221"/>
              </a:xfrm>
              <a:prstGeom prst="rect">
                <a:avLst/>
              </a:prstGeom>
              <a:blipFill>
                <a:blip r:embed="rId3"/>
                <a:stretch>
                  <a:fillRect l="-19512" r="-2439" b="-1707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6" name="CuadroTexto 35">
                <a:extLst>
                  <a:ext uri="{FF2B5EF4-FFF2-40B4-BE49-F238E27FC236}">
                    <a16:creationId xmlns:a16="http://schemas.microsoft.com/office/drawing/2014/main" id="{B6528B0C-12A6-E65E-80A0-FBD20767E6D2}"/>
                  </a:ext>
                </a:extLst>
              </p:cNvPr>
              <p:cNvSpPr txBox="1"/>
              <p:nvPr/>
            </p:nvSpPr>
            <p:spPr>
              <a:xfrm>
                <a:off x="1211710" y="2869408"/>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6</m:t>
                          </m:r>
                        </m:sub>
                      </m:sSub>
                    </m:oMath>
                  </m:oMathPara>
                </a14:m>
                <a:endParaRPr lang="es-ES" dirty="0"/>
              </a:p>
            </p:txBody>
          </p:sp>
        </mc:Choice>
        <mc:Fallback xmlns="">
          <p:sp>
            <p:nvSpPr>
              <p:cNvPr id="36" name="CuadroTexto 35">
                <a:extLst>
                  <a:ext uri="{FF2B5EF4-FFF2-40B4-BE49-F238E27FC236}">
                    <a16:creationId xmlns:a16="http://schemas.microsoft.com/office/drawing/2014/main" id="{B6528B0C-12A6-E65E-80A0-FBD20767E6D2}"/>
                  </a:ext>
                </a:extLst>
              </p:cNvPr>
              <p:cNvSpPr txBox="1">
                <a:spLocks noRot="1" noChangeAspect="1" noMove="1" noResize="1" noEditPoints="1" noAdjustHandles="1" noChangeArrowheads="1" noChangeShapeType="1" noTextEdit="1"/>
              </p:cNvSpPr>
              <p:nvPr/>
            </p:nvSpPr>
            <p:spPr>
              <a:xfrm>
                <a:off x="1211710" y="2869408"/>
                <a:ext cx="248978" cy="246221"/>
              </a:xfrm>
              <a:prstGeom prst="rect">
                <a:avLst/>
              </a:prstGeom>
              <a:blipFill>
                <a:blip r:embed="rId4"/>
                <a:stretch>
                  <a:fillRect l="-19512" r="-2439" b="-17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902F2560-9E3A-0F9B-68FE-8E56DE93A439}"/>
                  </a:ext>
                </a:extLst>
              </p:cNvPr>
              <p:cNvSpPr txBox="1"/>
              <p:nvPr/>
            </p:nvSpPr>
            <p:spPr>
              <a:xfrm>
                <a:off x="2375730" y="1976796"/>
                <a:ext cx="248978"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7</m:t>
                          </m:r>
                        </m:sub>
                      </m:sSub>
                    </m:oMath>
                  </m:oMathPara>
                </a14:m>
                <a:endParaRPr lang="es-ES" dirty="0"/>
              </a:p>
            </p:txBody>
          </p:sp>
        </mc:Choice>
        <mc:Fallback xmlns="">
          <p:sp>
            <p:nvSpPr>
              <p:cNvPr id="37" name="CuadroTexto 36">
                <a:extLst>
                  <a:ext uri="{FF2B5EF4-FFF2-40B4-BE49-F238E27FC236}">
                    <a16:creationId xmlns:a16="http://schemas.microsoft.com/office/drawing/2014/main" id="{902F2560-9E3A-0F9B-68FE-8E56DE93A439}"/>
                  </a:ext>
                </a:extLst>
              </p:cNvPr>
              <p:cNvSpPr txBox="1">
                <a:spLocks noRot="1" noChangeAspect="1" noMove="1" noResize="1" noEditPoints="1" noAdjustHandles="1" noChangeArrowheads="1" noChangeShapeType="1" noTextEdit="1"/>
              </p:cNvSpPr>
              <p:nvPr/>
            </p:nvSpPr>
            <p:spPr>
              <a:xfrm>
                <a:off x="2375730" y="1976796"/>
                <a:ext cx="248978" cy="246221"/>
              </a:xfrm>
              <a:prstGeom prst="rect">
                <a:avLst/>
              </a:prstGeom>
              <a:blipFill>
                <a:blip r:embed="rId5"/>
                <a:stretch>
                  <a:fillRect l="-19512" r="-2439" b="-14634"/>
                </a:stretch>
              </a:blipFill>
            </p:spPr>
            <p:txBody>
              <a:bodyPr/>
              <a:lstStyle/>
              <a:p>
                <a:r>
                  <a:rPr lang="es-ES">
                    <a:noFill/>
                  </a:rPr>
                  <a:t> </a:t>
                </a:r>
              </a:p>
            </p:txBody>
          </p:sp>
        </mc:Fallback>
      </mc:AlternateContent>
      <mc:AlternateContent xmlns:mc="http://schemas.openxmlformats.org/markup-compatibility/2006">
        <mc:Choice xmlns:a14="http://schemas.microsoft.com/office/drawing/2010/main" Requires="a14">
          <p:sp>
            <p:nvSpPr>
              <p:cNvPr id="2" name="CuadroTexto 1">
                <a:extLst>
                  <a:ext uri="{FF2B5EF4-FFF2-40B4-BE49-F238E27FC236}">
                    <a16:creationId xmlns:a16="http://schemas.microsoft.com/office/drawing/2014/main" id="{48BDAC6B-2539-B1F8-D9DE-7CE202C29743}"/>
                  </a:ext>
                </a:extLst>
              </p:cNvPr>
              <p:cNvSpPr txBox="1"/>
              <p:nvPr/>
            </p:nvSpPr>
            <p:spPr>
              <a:xfrm>
                <a:off x="3042083" y="2117751"/>
                <a:ext cx="5029031" cy="3318344"/>
              </a:xfrm>
              <a:prstGeom prst="rect">
                <a:avLst/>
              </a:prstGeom>
              <a:solidFill>
                <a:schemeClr val="bg1"/>
              </a:solidFill>
              <a:ln>
                <a:solidFill>
                  <a:schemeClr val="accent1"/>
                </a:solidFill>
              </a:ln>
            </p:spPr>
            <p:txBody>
              <a:bodyPr wrap="square" lIns="0" tIns="0" rIns="0" bIns="0" rtlCol="0">
                <a:spAutoFit/>
              </a:bodyPr>
              <a:lstStyle/>
              <a:p>
                <a:r>
                  <a:rPr lang="es-ES" sz="1400" dirty="0">
                    <a:latin typeface="+mn-lt"/>
                  </a:rPr>
                  <a:t>Simular en PHREEQC la </a:t>
                </a:r>
                <a:r>
                  <a:rPr lang="es-ES" sz="1400" dirty="0" err="1">
                    <a:latin typeface="+mn-lt"/>
                  </a:rPr>
                  <a:t>ev</a:t>
                </a:r>
                <a:r>
                  <a:rPr lang="es-ES" sz="1400" dirty="0">
                    <a:latin typeface="+mn-lt"/>
                  </a:rPr>
                  <a:t>. hasta antes de precipitados:</a:t>
                </a:r>
              </a:p>
              <a:p>
                <a:pPr marL="285750" indent="-285750">
                  <a:buFont typeface="Arial" panose="020B0604020202020204" pitchFamily="34" charset="0"/>
                  <a:buChar char="•"/>
                </a:pPr>
                <a:r>
                  <a:rPr lang="es-ES" sz="1400" dirty="0">
                    <a:highlight>
                      <a:srgbClr val="FFFF00"/>
                    </a:highlight>
                    <a:latin typeface="+mn-lt"/>
                  </a:rPr>
                  <a:t>91.25% evaporación cercana 90%:</a:t>
                </a:r>
              </a:p>
              <a:p>
                <a:pPr/>
                <a14:m>
                  <m:oMathPara xmlns:m="http://schemas.openxmlformats.org/officeDocument/2006/math">
                    <m:oMathParaPr>
                      <m:jc m:val="centerGroup"/>
                    </m:oMathParaPr>
                    <m:oMath xmlns:m="http://schemas.openxmlformats.org/officeDocument/2006/math">
                      <m:r>
                        <a:rPr lang="es-ES" sz="1400" b="0" i="1" smtClean="0">
                          <a:latin typeface="Cambria Math" panose="02040503050406030204" pitchFamily="18" charset="0"/>
                        </a:rPr>
                        <m:t>𝑤𝑡</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m:t>
                          </m:r>
                        </m:e>
                        <m:sub>
                          <m:r>
                            <a:rPr lang="es-ES" sz="1400" b="0" i="1" smtClean="0">
                              <a:latin typeface="Cambria Math" panose="02040503050406030204" pitchFamily="18" charset="0"/>
                            </a:rPr>
                            <m:t>71</m:t>
                          </m:r>
                        </m:sub>
                      </m:sSub>
                      <m:r>
                        <a:rPr lang="es-ES" sz="1400" i="1">
                          <a:latin typeface="Cambria Math" panose="02040503050406030204" pitchFamily="18" charset="0"/>
                        </a:rPr>
                        <m:t>=</m:t>
                      </m:r>
                      <m:r>
                        <a:rPr lang="es-ES" sz="1400" b="0" i="1" smtClean="0">
                          <a:latin typeface="Cambria Math" panose="02040503050406030204" pitchFamily="18" charset="0"/>
                        </a:rPr>
                        <m:t>0</m:t>
                      </m:r>
                      <m:r>
                        <a:rPr lang="es-ES" sz="1400" i="1">
                          <a:latin typeface="Cambria Math" panose="02040503050406030204" pitchFamily="18" charset="0"/>
                        </a:rPr>
                        <m:t>.</m:t>
                      </m:r>
                      <m:r>
                        <a:rPr lang="es-ES" sz="1400" b="0" i="1" smtClean="0">
                          <a:latin typeface="Cambria Math" panose="02040503050406030204" pitchFamily="18" charset="0"/>
                        </a:rPr>
                        <m:t>2 </m:t>
                      </m:r>
                      <m:r>
                        <a:rPr lang="es-ES" sz="1400" i="1">
                          <a:latin typeface="Cambria Math" panose="02040503050406030204" pitchFamily="18" charset="0"/>
                        </a:rPr>
                        <m:t> ;</m:t>
                      </m:r>
                      <m:r>
                        <a:rPr lang="es-ES" sz="1400" b="0" i="1" smtClean="0">
                          <a:latin typeface="Cambria Math" panose="02040503050406030204" pitchFamily="18" charset="0"/>
                        </a:rPr>
                        <m:t> </m:t>
                      </m:r>
                      <m:r>
                        <a:rPr lang="es-ES" sz="1400" i="1">
                          <a:latin typeface="Cambria Math" panose="02040503050406030204" pitchFamily="18" charset="0"/>
                        </a:rPr>
                        <m:t>𝑤𝑡</m:t>
                      </m:r>
                      <m:sSub>
                        <m:sSubPr>
                          <m:ctrlPr>
                            <a:rPr lang="es-ES" sz="1400" i="1">
                              <a:latin typeface="Cambria Math" panose="02040503050406030204" pitchFamily="18" charset="0"/>
                            </a:rPr>
                          </m:ctrlPr>
                        </m:sSubPr>
                        <m:e>
                          <m:r>
                            <a:rPr lang="es-ES" sz="1400" i="1">
                              <a:latin typeface="Cambria Math" panose="02040503050406030204" pitchFamily="18" charset="0"/>
                            </a:rPr>
                            <m:t>%</m:t>
                          </m:r>
                        </m:e>
                        <m:sub>
                          <m:r>
                            <a:rPr lang="es-ES" sz="1400" b="0" i="1" smtClean="0">
                              <a:latin typeface="Cambria Math" panose="02040503050406030204" pitchFamily="18" charset="0"/>
                            </a:rPr>
                            <m:t>72</m:t>
                          </m:r>
                        </m:sub>
                      </m:sSub>
                      <m:r>
                        <a:rPr lang="es-ES" sz="1400" i="1">
                          <a:latin typeface="Cambria Math" panose="02040503050406030204" pitchFamily="18" charset="0"/>
                        </a:rPr>
                        <m:t>=</m:t>
                      </m:r>
                      <m:r>
                        <a:rPr lang="es-ES" sz="1400" b="0" i="1" smtClean="0">
                          <a:latin typeface="Cambria Math" panose="02040503050406030204" pitchFamily="18" charset="0"/>
                        </a:rPr>
                        <m:t>0</m:t>
                      </m:r>
                      <m:r>
                        <a:rPr lang="es-ES" sz="1400" i="1">
                          <a:latin typeface="Cambria Math" panose="02040503050406030204" pitchFamily="18" charset="0"/>
                        </a:rPr>
                        <m:t>.</m:t>
                      </m:r>
                      <m:r>
                        <a:rPr lang="es-ES" sz="1400" b="0" i="1" smtClean="0">
                          <a:latin typeface="Cambria Math" panose="02040503050406030204" pitchFamily="18" charset="0"/>
                        </a:rPr>
                        <m:t>49  ; </m:t>
                      </m:r>
                      <m:r>
                        <a:rPr lang="es-ES" sz="1400" i="1">
                          <a:latin typeface="Cambria Math" panose="02040503050406030204" pitchFamily="18" charset="0"/>
                        </a:rPr>
                        <m:t>𝑤𝑡</m:t>
                      </m:r>
                      <m:sSub>
                        <m:sSubPr>
                          <m:ctrlPr>
                            <a:rPr lang="es-ES" sz="1400" i="1">
                              <a:latin typeface="Cambria Math" panose="02040503050406030204" pitchFamily="18" charset="0"/>
                            </a:rPr>
                          </m:ctrlPr>
                        </m:sSubPr>
                        <m:e>
                          <m:r>
                            <a:rPr lang="es-ES" sz="1400" i="1">
                              <a:latin typeface="Cambria Math" panose="02040503050406030204" pitchFamily="18" charset="0"/>
                            </a:rPr>
                            <m:t>%</m:t>
                          </m:r>
                        </m:e>
                        <m:sub>
                          <m:r>
                            <a:rPr lang="es-ES" sz="1400" b="0" i="1" smtClean="0">
                              <a:latin typeface="Cambria Math" panose="02040503050406030204" pitchFamily="18" charset="0"/>
                            </a:rPr>
                            <m:t>73</m:t>
                          </m:r>
                        </m:sub>
                      </m:sSub>
                      <m:r>
                        <a:rPr lang="es-ES" sz="1400" i="1">
                          <a:latin typeface="Cambria Math" panose="02040503050406030204" pitchFamily="18" charset="0"/>
                        </a:rPr>
                        <m:t>=</m:t>
                      </m:r>
                      <m:r>
                        <a:rPr lang="es-ES" sz="1400" b="0" i="1" smtClean="0">
                          <a:latin typeface="Cambria Math" panose="02040503050406030204" pitchFamily="18" charset="0"/>
                        </a:rPr>
                        <m:t>0.96</m:t>
                      </m:r>
                    </m:oMath>
                  </m:oMathPara>
                </a14:m>
                <a:endParaRPr lang="es-ES" sz="1400" dirty="0">
                  <a:highlight>
                    <a:srgbClr val="FFFF00"/>
                  </a:highlight>
                  <a:latin typeface="+mn-lt"/>
                </a:endParaRPr>
              </a:p>
              <a:p>
                <a:pPr/>
                <a14:m>
                  <m:oMathPara xmlns:m="http://schemas.openxmlformats.org/officeDocument/2006/math">
                    <m:oMathParaPr>
                      <m:jc m:val="centerGroup"/>
                    </m:oMathParaPr>
                    <m:oMath xmlns:m="http://schemas.openxmlformats.org/officeDocument/2006/math">
                      <m:r>
                        <a:rPr lang="es-ES" sz="1400" b="0" i="1" smtClean="0">
                          <a:latin typeface="Cambria Math" panose="02040503050406030204" pitchFamily="18" charset="0"/>
                        </a:rPr>
                        <m:t>𝑤𝑡</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m:t>
                          </m:r>
                        </m:e>
                        <m:sub>
                          <m:r>
                            <a:rPr lang="es-ES" sz="1400" b="0" i="1" smtClean="0">
                              <a:latin typeface="Cambria Math" panose="02040503050406030204" pitchFamily="18" charset="0"/>
                            </a:rPr>
                            <m:t>74</m:t>
                          </m:r>
                        </m:sub>
                      </m:sSub>
                      <m:r>
                        <a:rPr lang="es-ES" sz="1400" i="1">
                          <a:latin typeface="Cambria Math" panose="02040503050406030204" pitchFamily="18" charset="0"/>
                        </a:rPr>
                        <m:t>=</m:t>
                      </m:r>
                      <m:r>
                        <a:rPr lang="es-ES" sz="1400" b="0" i="1" smtClean="0">
                          <a:latin typeface="Cambria Math" panose="02040503050406030204" pitchFamily="18" charset="0"/>
                        </a:rPr>
                        <m:t>40.76</m:t>
                      </m:r>
                      <m:r>
                        <a:rPr lang="es-ES" sz="1400" i="1">
                          <a:latin typeface="Cambria Math" panose="02040503050406030204" pitchFamily="18" charset="0"/>
                        </a:rPr>
                        <m:t> </m:t>
                      </m:r>
                      <m:r>
                        <a:rPr lang="es-ES" sz="1400" b="0" i="1" smtClean="0">
                          <a:latin typeface="Cambria Math" panose="02040503050406030204" pitchFamily="18" charset="0"/>
                        </a:rPr>
                        <m:t> </m:t>
                      </m:r>
                      <m:r>
                        <a:rPr lang="es-ES" sz="1400" i="1">
                          <a:latin typeface="Cambria Math" panose="02040503050406030204" pitchFamily="18" charset="0"/>
                        </a:rPr>
                        <m:t>;</m:t>
                      </m:r>
                      <m:r>
                        <a:rPr lang="es-ES" sz="1400" b="0" i="1" smtClean="0">
                          <a:latin typeface="Cambria Math" panose="02040503050406030204" pitchFamily="18" charset="0"/>
                        </a:rPr>
                        <m:t> </m:t>
                      </m:r>
                      <m:r>
                        <a:rPr lang="es-ES" sz="1400" i="1">
                          <a:latin typeface="Cambria Math" panose="02040503050406030204" pitchFamily="18" charset="0"/>
                        </a:rPr>
                        <m:t>𝑤𝑡</m:t>
                      </m:r>
                      <m:sSub>
                        <m:sSubPr>
                          <m:ctrlPr>
                            <a:rPr lang="es-ES" sz="1400" i="1">
                              <a:latin typeface="Cambria Math" panose="02040503050406030204" pitchFamily="18" charset="0"/>
                            </a:rPr>
                          </m:ctrlPr>
                        </m:sSubPr>
                        <m:e>
                          <m:r>
                            <a:rPr lang="es-ES" sz="1400" i="1">
                              <a:latin typeface="Cambria Math" panose="02040503050406030204" pitchFamily="18" charset="0"/>
                            </a:rPr>
                            <m:t>%</m:t>
                          </m:r>
                        </m:e>
                        <m:sub>
                          <m:r>
                            <a:rPr lang="es-ES" sz="1400" b="0" i="1" smtClean="0">
                              <a:latin typeface="Cambria Math" panose="02040503050406030204" pitchFamily="18" charset="0"/>
                            </a:rPr>
                            <m:t>75</m:t>
                          </m:r>
                        </m:sub>
                      </m:sSub>
                      <m:r>
                        <a:rPr lang="es-ES" sz="1400" i="1">
                          <a:latin typeface="Cambria Math" panose="02040503050406030204" pitchFamily="18" charset="0"/>
                        </a:rPr>
                        <m:t>=</m:t>
                      </m:r>
                      <m:r>
                        <a:rPr lang="es-ES" sz="1400" b="0" i="1" smtClean="0">
                          <a:latin typeface="Cambria Math" panose="02040503050406030204" pitchFamily="18" charset="0"/>
                        </a:rPr>
                        <m:t>1</m:t>
                      </m:r>
                      <m:r>
                        <a:rPr lang="es-ES" sz="1400" i="1">
                          <a:latin typeface="Cambria Math" panose="02040503050406030204" pitchFamily="18" charset="0"/>
                        </a:rPr>
                        <m:t>.</m:t>
                      </m:r>
                      <m:r>
                        <a:rPr lang="es-ES" sz="1400" b="0" i="1" smtClean="0">
                          <a:latin typeface="Cambria Math" panose="02040503050406030204" pitchFamily="18" charset="0"/>
                        </a:rPr>
                        <m:t>19  ; </m:t>
                      </m:r>
                      <m:r>
                        <a:rPr lang="es-ES" sz="1400" i="1">
                          <a:latin typeface="Cambria Math" panose="02040503050406030204" pitchFamily="18" charset="0"/>
                        </a:rPr>
                        <m:t>𝑤𝑡</m:t>
                      </m:r>
                      <m:sSub>
                        <m:sSubPr>
                          <m:ctrlPr>
                            <a:rPr lang="es-ES" sz="1400" i="1">
                              <a:latin typeface="Cambria Math" panose="02040503050406030204" pitchFamily="18" charset="0"/>
                            </a:rPr>
                          </m:ctrlPr>
                        </m:sSubPr>
                        <m:e>
                          <m:r>
                            <a:rPr lang="es-ES" sz="1400" i="1">
                              <a:latin typeface="Cambria Math" panose="02040503050406030204" pitchFamily="18" charset="0"/>
                            </a:rPr>
                            <m:t>%</m:t>
                          </m:r>
                        </m:e>
                        <m:sub>
                          <m:r>
                            <a:rPr lang="es-ES" sz="1400" b="0" i="1" smtClean="0">
                              <a:latin typeface="Cambria Math" panose="02040503050406030204" pitchFamily="18" charset="0"/>
                            </a:rPr>
                            <m:t>76</m:t>
                          </m:r>
                        </m:sub>
                      </m:sSub>
                      <m:r>
                        <a:rPr lang="es-ES" sz="1400" i="1">
                          <a:latin typeface="Cambria Math" panose="02040503050406030204" pitchFamily="18" charset="0"/>
                        </a:rPr>
                        <m:t>=</m:t>
                      </m:r>
                      <m:r>
                        <a:rPr lang="es-ES" sz="1400" b="0" i="1" smtClean="0">
                          <a:latin typeface="Cambria Math" panose="02040503050406030204" pitchFamily="18" charset="0"/>
                        </a:rPr>
                        <m:t>0.01</m:t>
                      </m:r>
                    </m:oMath>
                  </m:oMathPara>
                </a14:m>
                <a:endParaRPr lang="es-ES" sz="1400" b="0" dirty="0">
                  <a:latin typeface="+mn-lt"/>
                </a:endParaRPr>
              </a:p>
              <a:p>
                <a:pPr/>
                <a14:m>
                  <m:oMathPara xmlns:m="http://schemas.openxmlformats.org/officeDocument/2006/math">
                    <m:oMathParaPr>
                      <m:jc m:val="centerGroup"/>
                    </m:oMathParaPr>
                    <m:oMath xmlns:m="http://schemas.openxmlformats.org/officeDocument/2006/math">
                      <m:r>
                        <a:rPr lang="es-ES" sz="1400" i="1" smtClean="0">
                          <a:latin typeface="Cambria Math" panose="02040503050406030204" pitchFamily="18" charset="0"/>
                        </a:rPr>
                        <m:t>𝑤𝑡</m:t>
                      </m:r>
                      <m:sSub>
                        <m:sSubPr>
                          <m:ctrlPr>
                            <a:rPr lang="es-ES" sz="1400" i="1">
                              <a:latin typeface="Cambria Math" panose="02040503050406030204" pitchFamily="18" charset="0"/>
                            </a:rPr>
                          </m:ctrlPr>
                        </m:sSubPr>
                        <m:e>
                          <m:r>
                            <a:rPr lang="es-ES" sz="1400" i="1">
                              <a:latin typeface="Cambria Math" panose="02040503050406030204" pitchFamily="18" charset="0"/>
                            </a:rPr>
                            <m:t>%</m:t>
                          </m:r>
                        </m:e>
                        <m:sub>
                          <m:r>
                            <a:rPr lang="es-ES" sz="1400" b="0" i="1" smtClean="0">
                              <a:latin typeface="Cambria Math" panose="02040503050406030204" pitchFamily="18" charset="0"/>
                            </a:rPr>
                            <m:t>77</m:t>
                          </m:r>
                        </m:sub>
                      </m:sSub>
                      <m:r>
                        <a:rPr lang="es-ES" sz="1400" i="1">
                          <a:latin typeface="Cambria Math" panose="02040503050406030204" pitchFamily="18" charset="0"/>
                        </a:rPr>
                        <m:t>=</m:t>
                      </m:r>
                      <m:r>
                        <a:rPr lang="es-ES" sz="1400" b="0" i="1" smtClean="0">
                          <a:latin typeface="Cambria Math" panose="02040503050406030204" pitchFamily="18" charset="0"/>
                        </a:rPr>
                        <m:t>0.00  ;</m:t>
                      </m:r>
                      <m:r>
                        <a:rPr lang="es-ES" sz="1400" b="0" i="1" smtClean="0">
                          <a:latin typeface="Cambria Math" panose="02040503050406030204" pitchFamily="18" charset="0"/>
                        </a:rPr>
                        <m:t>𝑤𝑡</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m:t>
                          </m:r>
                        </m:e>
                        <m:sub>
                          <m:r>
                            <a:rPr lang="es-ES" sz="1400" b="0" i="1" smtClean="0">
                              <a:latin typeface="Cambria Math" panose="02040503050406030204" pitchFamily="18" charset="0"/>
                            </a:rPr>
                            <m:t>78</m:t>
                          </m:r>
                        </m:sub>
                      </m:sSub>
                      <m:r>
                        <a:rPr lang="es-ES" sz="1400" b="0" i="1" smtClean="0">
                          <a:latin typeface="Cambria Math" panose="02040503050406030204" pitchFamily="18" charset="0"/>
                        </a:rPr>
                        <m:t>=56.38</m:t>
                      </m:r>
                    </m:oMath>
                  </m:oMathPara>
                </a14:m>
                <a:endParaRPr lang="es-ES" sz="1400" dirty="0"/>
              </a:p>
              <a:p>
                <a:r>
                  <a:rPr lang="es-ES" sz="1400" dirty="0"/>
                  <a:t>Agua recuperada</a:t>
                </a:r>
              </a:p>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b="0" i="1" smtClean="0">
                              <a:latin typeface="Cambria Math" panose="02040503050406030204" pitchFamily="18" charset="0"/>
                            </a:rPr>
                            <m:t>6</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5</m:t>
                          </m:r>
                        </m:sub>
                      </m:sSub>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𝑤𝑡</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m:t>
                              </m:r>
                            </m:e>
                            <m:sub>
                              <m:r>
                                <a:rPr lang="es-ES" sz="1400" b="0" i="1" smtClean="0">
                                  <a:latin typeface="Cambria Math" panose="02040503050406030204" pitchFamily="18" charset="0"/>
                                </a:rPr>
                                <m:t>58</m:t>
                              </m:r>
                            </m:sub>
                          </m:sSub>
                        </m:num>
                        <m:den>
                          <m:r>
                            <a:rPr lang="es-ES" sz="1400" b="0" i="1" smtClean="0">
                              <a:latin typeface="Cambria Math" panose="02040503050406030204" pitchFamily="18" charset="0"/>
                            </a:rPr>
                            <m:t>100</m:t>
                          </m:r>
                        </m:den>
                      </m:f>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r>
                            <a:rPr lang="es-ES" sz="1400" b="0" i="1" smtClean="0">
                              <a:latin typeface="Cambria Math" panose="02040503050406030204" pitchFamily="18" charset="0"/>
                            </a:rPr>
                            <m:t>%</m:t>
                          </m:r>
                          <m:r>
                            <a:rPr lang="es-ES" sz="1400" b="0" i="1" smtClean="0">
                              <a:latin typeface="Cambria Math" panose="02040503050406030204" pitchFamily="18" charset="0"/>
                            </a:rPr>
                            <m:t>𝐸𝑣</m:t>
                          </m:r>
                        </m:num>
                        <m:den>
                          <m:r>
                            <a:rPr lang="es-ES" sz="1400" b="0" i="1" smtClean="0">
                              <a:latin typeface="Cambria Math" panose="02040503050406030204" pitchFamily="18" charset="0"/>
                            </a:rPr>
                            <m:t>100</m:t>
                          </m:r>
                        </m:den>
                      </m:f>
                      <m:r>
                        <a:rPr lang="es-ES" sz="1400" b="0" i="1" smtClean="0">
                          <a:latin typeface="Cambria Math" panose="02040503050406030204" pitchFamily="18" charset="0"/>
                        </a:rPr>
                        <m:t>=108,311</m:t>
                      </m:r>
                    </m:oMath>
                  </m:oMathPara>
                </a14:m>
                <a:endParaRPr lang="es-ES" sz="1400" b="0" dirty="0"/>
              </a:p>
              <a:p>
                <a:r>
                  <a:rPr lang="es-ES" sz="1400" dirty="0"/>
                  <a:t>Balance de Agua</a:t>
                </a:r>
              </a:p>
              <a:p>
                <a:pPr/>
                <a14:m>
                  <m:oMathPara xmlns:m="http://schemas.openxmlformats.org/officeDocument/2006/math">
                    <m:oMathParaPr>
                      <m:jc m:val="centerGroup"/>
                    </m:oMathParaPr>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𝐹</m:t>
                          </m:r>
                        </m:e>
                        <m:sub>
                          <m:r>
                            <a:rPr lang="es-ES" sz="1400" b="0" i="1" smtClean="0">
                              <a:latin typeface="Cambria Math" panose="02040503050406030204" pitchFamily="18" charset="0"/>
                            </a:rPr>
                            <m:t>7</m:t>
                          </m:r>
                        </m:sub>
                      </m:sSub>
                      <m:r>
                        <a:rPr lang="es-ES" sz="1400" b="0" i="1" smtClean="0">
                          <a:latin typeface="Cambria Math" panose="02040503050406030204" pitchFamily="18" charset="0"/>
                        </a:rPr>
                        <m:t>=</m:t>
                      </m:r>
                      <m:f>
                        <m:fPr>
                          <m:ctrlPr>
                            <a:rPr lang="es-ES" sz="1400" b="0" i="1" smtClean="0">
                              <a:latin typeface="Cambria Math" panose="02040503050406030204" pitchFamily="18" charset="0"/>
                            </a:rPr>
                          </m:ctrlPr>
                        </m:fPr>
                        <m:num>
                          <m:sSub>
                            <m:sSubPr>
                              <m:ctrlPr>
                                <a:rPr lang="es-ES" sz="1400" i="1">
                                  <a:latin typeface="Cambria Math" panose="02040503050406030204" pitchFamily="18" charset="0"/>
                                </a:rPr>
                              </m:ctrlPr>
                            </m:sSubPr>
                            <m:e>
                              <m:r>
                                <a:rPr lang="es-ES" sz="1400" i="1">
                                  <a:latin typeface="Cambria Math" panose="02040503050406030204" pitchFamily="18" charset="0"/>
                                </a:rPr>
                                <m:t>𝐹</m:t>
                              </m:r>
                            </m:e>
                            <m:sub>
                              <m:r>
                                <a:rPr lang="es-ES" sz="1400" b="0" i="1" smtClean="0">
                                  <a:latin typeface="Cambria Math" panose="02040503050406030204" pitchFamily="18" charset="0"/>
                                </a:rPr>
                                <m:t>5</m:t>
                              </m:r>
                            </m:sub>
                          </m:sSub>
                          <m:f>
                            <m:fPr>
                              <m:ctrlPr>
                                <a:rPr lang="es-ES" sz="1400" i="1">
                                  <a:latin typeface="Cambria Math" panose="02040503050406030204" pitchFamily="18" charset="0"/>
                                </a:rPr>
                              </m:ctrlPr>
                            </m:fPr>
                            <m:num>
                              <m:r>
                                <a:rPr lang="es-ES" sz="1400" b="0" i="1" smtClean="0">
                                  <a:latin typeface="Cambria Math" panose="02040503050406030204" pitchFamily="18" charset="0"/>
                                </a:rPr>
                                <m:t>𝑤𝑡</m:t>
                              </m:r>
                              <m:sSub>
                                <m:sSubPr>
                                  <m:ctrlPr>
                                    <a:rPr lang="es-ES" sz="1400" b="0" i="1" smtClean="0">
                                      <a:latin typeface="Cambria Math" panose="02040503050406030204" pitchFamily="18" charset="0"/>
                                    </a:rPr>
                                  </m:ctrlPr>
                                </m:sSubPr>
                                <m:e>
                                  <m:r>
                                    <a:rPr lang="es-ES" sz="1400" i="1">
                                      <a:latin typeface="Cambria Math" panose="02040503050406030204" pitchFamily="18" charset="0"/>
                                    </a:rPr>
                                    <m:t>%</m:t>
                                  </m:r>
                                </m:e>
                                <m:sub>
                                  <m:r>
                                    <a:rPr lang="es-ES" sz="1400" b="0" i="1" smtClean="0">
                                      <a:latin typeface="Cambria Math" panose="02040503050406030204" pitchFamily="18" charset="0"/>
                                    </a:rPr>
                                    <m:t>58</m:t>
                                  </m:r>
                                </m:sub>
                              </m:sSub>
                            </m:num>
                            <m:den>
                              <m:r>
                                <a:rPr lang="es-ES" sz="1400" i="1">
                                  <a:latin typeface="Cambria Math" panose="02040503050406030204" pitchFamily="18" charset="0"/>
                                </a:rPr>
                                <m:t>100</m:t>
                              </m:r>
                            </m:den>
                          </m:f>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6</m:t>
                              </m:r>
                            </m:sub>
                          </m:sSub>
                        </m:num>
                        <m:den>
                          <m:f>
                            <m:fPr>
                              <m:ctrlPr>
                                <a:rPr lang="es-ES" sz="1400" i="1">
                                  <a:latin typeface="Cambria Math" panose="02040503050406030204" pitchFamily="18" charset="0"/>
                                </a:rPr>
                              </m:ctrlPr>
                            </m:fPr>
                            <m:num>
                              <m:r>
                                <a:rPr lang="es-ES" sz="1400" b="0" i="1" smtClean="0">
                                  <a:latin typeface="Cambria Math" panose="02040503050406030204" pitchFamily="18" charset="0"/>
                                </a:rPr>
                                <m:t>𝑤𝑡</m:t>
                              </m:r>
                              <m:sSub>
                                <m:sSubPr>
                                  <m:ctrlPr>
                                    <a:rPr lang="es-ES" sz="1400" b="0" i="1" smtClean="0">
                                      <a:latin typeface="Cambria Math" panose="02040503050406030204" pitchFamily="18" charset="0"/>
                                    </a:rPr>
                                  </m:ctrlPr>
                                </m:sSubPr>
                                <m:e>
                                  <m:r>
                                    <a:rPr lang="es-ES" sz="1400" i="1">
                                      <a:latin typeface="Cambria Math" panose="02040503050406030204" pitchFamily="18" charset="0"/>
                                    </a:rPr>
                                    <m:t>%</m:t>
                                  </m:r>
                                </m:e>
                                <m:sub>
                                  <m:r>
                                    <a:rPr lang="es-ES" sz="1400" b="0" i="1" smtClean="0">
                                      <a:latin typeface="Cambria Math" panose="02040503050406030204" pitchFamily="18" charset="0"/>
                                    </a:rPr>
                                    <m:t>78</m:t>
                                  </m:r>
                                </m:sub>
                              </m:sSub>
                            </m:num>
                            <m:den>
                              <m:r>
                                <a:rPr lang="es-ES" sz="1400" i="1">
                                  <a:latin typeface="Cambria Math" panose="02040503050406030204" pitchFamily="18" charset="0"/>
                                </a:rPr>
                                <m:t>100</m:t>
                              </m:r>
                            </m:den>
                          </m:f>
                        </m:den>
                      </m:f>
                    </m:oMath>
                  </m:oMathPara>
                </a14:m>
                <a:endParaRPr lang="es-ES" sz="1400" b="0" dirty="0"/>
              </a:p>
              <a:p>
                <a:r>
                  <a:rPr lang="es-ES" sz="1400" dirty="0"/>
                  <a:t>Balance total</a:t>
                </a:r>
              </a:p>
              <a:p>
                <a:pPr/>
                <a14:m>
                  <m:oMathPara xmlns:m="http://schemas.openxmlformats.org/officeDocument/2006/math">
                    <m:oMathParaPr>
                      <m:jc m:val="centerGroup"/>
                    </m:oMathParaPr>
                    <m:oMath xmlns:m="http://schemas.openxmlformats.org/officeDocument/2006/math">
                      <m:sSub>
                        <m:sSubPr>
                          <m:ctrlPr>
                            <a:rPr lang="es-ES" sz="1400" i="1" smtClean="0">
                              <a:latin typeface="Cambria Math" panose="02040503050406030204" pitchFamily="18" charset="0"/>
                            </a:rPr>
                          </m:ctrlPr>
                        </m:sSubPr>
                        <m:e>
                          <m:r>
                            <a:rPr lang="es-ES" sz="1400" i="1">
                              <a:latin typeface="Cambria Math" panose="02040503050406030204" pitchFamily="18" charset="0"/>
                            </a:rPr>
                            <m:t>𝐹</m:t>
                          </m:r>
                        </m:e>
                        <m:sub>
                          <m:r>
                            <a:rPr lang="es-ES" sz="1400" b="0" i="1" smtClean="0">
                              <a:latin typeface="Cambria Math" panose="02040503050406030204" pitchFamily="18" charset="0"/>
                            </a:rPr>
                            <m:t>5</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6</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7</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𝑝𝑝</m:t>
                          </m:r>
                          <m:r>
                            <a:rPr lang="es-ES" sz="1400" b="0" i="1" smtClean="0">
                              <a:latin typeface="Cambria Math" panose="02040503050406030204" pitchFamily="18" charset="0"/>
                            </a:rPr>
                            <m:t>7</m:t>
                          </m:r>
                        </m:sub>
                      </m:sSub>
                      <m:r>
                        <a:rPr lang="es-ES" sz="1400" b="0" i="1" smtClean="0">
                          <a:latin typeface="Cambria Math" panose="02040503050406030204" pitchFamily="18" charset="0"/>
                        </a:rPr>
                        <m:t>    →</m:t>
                      </m:r>
                    </m:oMath>
                  </m:oMathPara>
                </a14:m>
                <a:endParaRPr lang="es-ES" sz="14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sz="1400" b="0" i="1" smtClean="0">
                          <a:latin typeface="Cambria Math" panose="02040503050406030204" pitchFamily="18" charset="0"/>
                        </a:rPr>
                        <m:t>     </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𝑝𝑝</m:t>
                          </m:r>
                          <m:r>
                            <a:rPr lang="es-ES" sz="1400" b="0" i="1" smtClean="0">
                              <a:latin typeface="Cambria Math" panose="02040503050406030204" pitchFamily="18" charset="0"/>
                            </a:rPr>
                            <m:t>7</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m:t>
                              </m:r>
                            </m:sub>
                          </m:sSub>
                        </m:e>
                        <m:sub>
                          <m:r>
                            <a:rPr lang="es-ES" sz="1400" b="0" i="1" smtClean="0">
                              <a:latin typeface="Cambria Math" panose="02040503050406030204" pitchFamily="18" charset="0"/>
                            </a:rPr>
                            <m:t>5</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6</m:t>
                          </m:r>
                        </m:sub>
                      </m:sSub>
                      <m:r>
                        <a:rPr lang="es-ES" sz="1400" b="0" i="1" smtClean="0">
                          <a:latin typeface="Cambria Math" panose="02040503050406030204" pitchFamily="18" charset="0"/>
                        </a:rPr>
                        <m:t>−</m:t>
                      </m:r>
                      <m:sSub>
                        <m:sSubPr>
                          <m:ctrlPr>
                            <a:rPr lang="es-ES" sz="1400" b="0" i="1" smtClean="0">
                              <a:latin typeface="Cambria Math" panose="02040503050406030204" pitchFamily="18" charset="0"/>
                            </a:rPr>
                          </m:ctrlPr>
                        </m:sSubPr>
                        <m:e>
                          <m:r>
                            <a:rPr lang="es-ES" sz="1400" b="0" i="1" smtClean="0">
                              <a:latin typeface="Cambria Math" panose="02040503050406030204" pitchFamily="18" charset="0"/>
                            </a:rPr>
                            <m:t>𝐹</m:t>
                          </m:r>
                        </m:e>
                        <m:sub>
                          <m:r>
                            <a:rPr lang="es-ES" sz="1400" b="0" i="1" smtClean="0">
                              <a:latin typeface="Cambria Math" panose="02040503050406030204" pitchFamily="18" charset="0"/>
                            </a:rPr>
                            <m:t>7</m:t>
                          </m:r>
                        </m:sub>
                      </m:sSub>
                      <m:r>
                        <a:rPr lang="es-ES" sz="1400" b="0" i="1" smtClean="0">
                          <a:latin typeface="Cambria Math" panose="02040503050406030204" pitchFamily="18" charset="0"/>
                        </a:rPr>
                        <m:t>=  161,879−108,311−18,420=35,148</m:t>
                      </m:r>
                    </m:oMath>
                  </m:oMathPara>
                </a14:m>
                <a:endParaRPr lang="es-ES" sz="1400" dirty="0"/>
              </a:p>
            </p:txBody>
          </p:sp>
        </mc:Choice>
        <mc:Fallback>
          <p:sp>
            <p:nvSpPr>
              <p:cNvPr id="2" name="CuadroTexto 1">
                <a:extLst>
                  <a:ext uri="{FF2B5EF4-FFF2-40B4-BE49-F238E27FC236}">
                    <a16:creationId xmlns:a16="http://schemas.microsoft.com/office/drawing/2014/main" id="{48BDAC6B-2539-B1F8-D9DE-7CE202C29743}"/>
                  </a:ext>
                </a:extLst>
              </p:cNvPr>
              <p:cNvSpPr txBox="1">
                <a:spLocks noRot="1" noChangeAspect="1" noMove="1" noResize="1" noEditPoints="1" noAdjustHandles="1" noChangeArrowheads="1" noChangeShapeType="1" noTextEdit="1"/>
              </p:cNvSpPr>
              <p:nvPr/>
            </p:nvSpPr>
            <p:spPr>
              <a:xfrm>
                <a:off x="3042083" y="2117751"/>
                <a:ext cx="5029031" cy="3318344"/>
              </a:xfrm>
              <a:prstGeom prst="rect">
                <a:avLst/>
              </a:prstGeom>
              <a:blipFill>
                <a:blip r:embed="rId6"/>
                <a:stretch>
                  <a:fillRect l="-2056" t="-1463" r="-846" b="-366"/>
                </a:stretch>
              </a:blipFill>
              <a:ln>
                <a:solidFill>
                  <a:schemeClr val="accent1"/>
                </a:solidFill>
              </a:ln>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9ABBF487-5707-3035-1B99-20C325EC3B39}"/>
                  </a:ext>
                </a:extLst>
              </p:cNvPr>
              <p:cNvSpPr txBox="1"/>
              <p:nvPr/>
            </p:nvSpPr>
            <p:spPr>
              <a:xfrm>
                <a:off x="2309245" y="2439287"/>
                <a:ext cx="438133" cy="2652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b="0" i="1" smtClean="0">
                              <a:latin typeface="Cambria Math" panose="02040503050406030204" pitchFamily="18" charset="0"/>
                            </a:rPr>
                          </m:ctrlPr>
                        </m:sSubPr>
                        <m:e>
                          <m:r>
                            <a:rPr lang="es-ES" b="0" i="1" smtClean="0">
                              <a:latin typeface="Cambria Math" panose="02040503050406030204" pitchFamily="18" charset="0"/>
                            </a:rPr>
                            <m:t>𝐹</m:t>
                          </m:r>
                        </m:e>
                        <m:sub>
                          <m:r>
                            <a:rPr lang="es-ES" b="0" i="1" smtClean="0">
                              <a:latin typeface="Cambria Math" panose="02040503050406030204" pitchFamily="18" charset="0"/>
                            </a:rPr>
                            <m:t>𝑝𝑝</m:t>
                          </m:r>
                          <m:r>
                            <a:rPr lang="es-ES" b="0" i="1" smtClean="0">
                              <a:latin typeface="Cambria Math" panose="02040503050406030204" pitchFamily="18" charset="0"/>
                            </a:rPr>
                            <m:t>7</m:t>
                          </m:r>
                        </m:sub>
                      </m:sSub>
                    </m:oMath>
                  </m:oMathPara>
                </a14:m>
                <a:endParaRPr lang="es-ES" dirty="0"/>
              </a:p>
            </p:txBody>
          </p:sp>
        </mc:Choice>
        <mc:Fallback xmlns="">
          <p:sp>
            <p:nvSpPr>
              <p:cNvPr id="3" name="CuadroTexto 2">
                <a:extLst>
                  <a:ext uri="{FF2B5EF4-FFF2-40B4-BE49-F238E27FC236}">
                    <a16:creationId xmlns:a16="http://schemas.microsoft.com/office/drawing/2014/main" id="{9ABBF487-5707-3035-1B99-20C325EC3B39}"/>
                  </a:ext>
                </a:extLst>
              </p:cNvPr>
              <p:cNvSpPr txBox="1">
                <a:spLocks noRot="1" noChangeAspect="1" noMove="1" noResize="1" noEditPoints="1" noAdjustHandles="1" noChangeArrowheads="1" noChangeShapeType="1" noTextEdit="1"/>
              </p:cNvSpPr>
              <p:nvPr/>
            </p:nvSpPr>
            <p:spPr>
              <a:xfrm>
                <a:off x="2309245" y="2439287"/>
                <a:ext cx="438133" cy="265201"/>
              </a:xfrm>
              <a:prstGeom prst="rect">
                <a:avLst/>
              </a:prstGeom>
              <a:blipFill>
                <a:blip r:embed="rId7"/>
                <a:stretch>
                  <a:fillRect l="-11111" r="-1389" b="-20455"/>
                </a:stretch>
              </a:blipFill>
            </p:spPr>
            <p:txBody>
              <a:bodyPr/>
              <a:lstStyle/>
              <a:p>
                <a:r>
                  <a:rPr lang="es-ES">
                    <a:noFill/>
                  </a:rPr>
                  <a:t> </a:t>
                </a:r>
              </a:p>
            </p:txBody>
          </p:sp>
        </mc:Fallback>
      </mc:AlternateContent>
    </p:spTree>
    <p:extLst>
      <p:ext uri="{BB962C8B-B14F-4D97-AF65-F5344CB8AC3E}">
        <p14:creationId xmlns:p14="http://schemas.microsoft.com/office/powerpoint/2010/main" val="217021396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17545</TotalTime>
  <Words>1589</Words>
  <Application>Microsoft Office PowerPoint</Application>
  <PresentationFormat>Presentación en pantalla (4:3)</PresentationFormat>
  <Paragraphs>279</Paragraphs>
  <Slides>11</Slides>
  <Notes>3</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11</vt:i4>
      </vt:variant>
    </vt:vector>
  </HeadingPairs>
  <TitlesOfParts>
    <vt:vector size="16" baseType="lpstr">
      <vt:lpstr>Arial</vt:lpstr>
      <vt:lpstr>Calibri</vt:lpstr>
      <vt:lpstr>Cambria Math</vt:lpstr>
      <vt:lpstr>Times New Roman</vt:lpstr>
      <vt:lpstr>Tema de Office</vt:lpstr>
      <vt:lpstr>Presentación de PowerPoint</vt:lpstr>
      <vt:lpstr>Presentación de PowerPoint</vt:lpstr>
      <vt:lpstr>Auxiliar Parte 3: Ejercicio csl (nanofiltración)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 título de diapositiva</dc:title>
  <dc:creator>Andrés Vergara Tolosa</dc:creator>
  <cp:lastModifiedBy>Simón Diego Díaz Quezada (simon.diaz)</cp:lastModifiedBy>
  <cp:revision>1460</cp:revision>
  <cp:lastPrinted>2022-04-05T19:10:00Z</cp:lastPrinted>
  <dcterms:created xsi:type="dcterms:W3CDTF">1999-06-13T01:41:25Z</dcterms:created>
  <dcterms:modified xsi:type="dcterms:W3CDTF">2023-11-30T22:34:21Z</dcterms:modified>
</cp:coreProperties>
</file>