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ink/ink4.xml" ContentType="application/inkml+xml"/>
  <Override PartName="/ppt/ink/ink5.xml" ContentType="application/inkml+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1" r:id="rId1"/>
  </p:sldMasterIdLst>
  <p:notesMasterIdLst>
    <p:notesMasterId r:id="rId45"/>
  </p:notesMasterIdLst>
  <p:handoutMasterIdLst>
    <p:handoutMasterId r:id="rId46"/>
  </p:handoutMasterIdLst>
  <p:sldIdLst>
    <p:sldId id="375" r:id="rId2"/>
    <p:sldId id="663" r:id="rId3"/>
    <p:sldId id="710" r:id="rId4"/>
    <p:sldId id="703" r:id="rId5"/>
    <p:sldId id="713" r:id="rId6"/>
    <p:sldId id="714" r:id="rId7"/>
    <p:sldId id="727" r:id="rId8"/>
    <p:sldId id="728" r:id="rId9"/>
    <p:sldId id="733" r:id="rId10"/>
    <p:sldId id="748" r:id="rId11"/>
    <p:sldId id="723" r:id="rId12"/>
    <p:sldId id="725" r:id="rId13"/>
    <p:sldId id="740" r:id="rId14"/>
    <p:sldId id="750" r:id="rId15"/>
    <p:sldId id="735" r:id="rId16"/>
    <p:sldId id="742" r:id="rId17"/>
    <p:sldId id="737" r:id="rId18"/>
    <p:sldId id="751" r:id="rId19"/>
    <p:sldId id="730" r:id="rId20"/>
    <p:sldId id="741" r:id="rId21"/>
    <p:sldId id="752" r:id="rId22"/>
    <p:sldId id="738" r:id="rId23"/>
    <p:sldId id="743" r:id="rId24"/>
    <p:sldId id="753" r:id="rId25"/>
    <p:sldId id="726" r:id="rId26"/>
    <p:sldId id="754" r:id="rId27"/>
    <p:sldId id="736" r:id="rId28"/>
    <p:sldId id="755" r:id="rId29"/>
    <p:sldId id="756" r:id="rId30"/>
    <p:sldId id="757" r:id="rId31"/>
    <p:sldId id="724" r:id="rId32"/>
    <p:sldId id="712" r:id="rId33"/>
    <p:sldId id="719" r:id="rId34"/>
    <p:sldId id="759" r:id="rId35"/>
    <p:sldId id="760" r:id="rId36"/>
    <p:sldId id="761" r:id="rId37"/>
    <p:sldId id="762" r:id="rId38"/>
    <p:sldId id="763" r:id="rId39"/>
    <p:sldId id="764" r:id="rId40"/>
    <p:sldId id="766" r:id="rId41"/>
    <p:sldId id="768" r:id="rId42"/>
    <p:sldId id="769" r:id="rId43"/>
    <p:sldId id="767" r:id="rId44"/>
  </p:sldIdLst>
  <p:sldSz cx="9144000" cy="6858000" type="screen4x3"/>
  <p:notesSz cx="9601200" cy="7315200"/>
  <p:defaultTextStyle>
    <a:defPPr>
      <a:defRPr lang="en-US"/>
    </a:defPPr>
    <a:lvl1pPr algn="l" rtl="0" eaLnBrk="0" fontAlgn="base" hangingPunct="0">
      <a:spcBef>
        <a:spcPct val="0"/>
      </a:spcBef>
      <a:spcAft>
        <a:spcPct val="0"/>
      </a:spcAft>
      <a:defRPr sz="16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16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16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16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1600" kern="1200">
        <a:solidFill>
          <a:schemeClr val="tx1"/>
        </a:solidFill>
        <a:latin typeface="Times New Roman" pitchFamily="18" charset="0"/>
        <a:ea typeface="+mn-ea"/>
        <a:cs typeface="+mn-cs"/>
      </a:defRPr>
    </a:lvl5pPr>
    <a:lvl6pPr marL="2286000" algn="l" defTabSz="914400" rtl="0" eaLnBrk="1" latinLnBrk="0" hangingPunct="1">
      <a:defRPr sz="1600" kern="1200">
        <a:solidFill>
          <a:schemeClr val="tx1"/>
        </a:solidFill>
        <a:latin typeface="Times New Roman" pitchFamily="18" charset="0"/>
        <a:ea typeface="+mn-ea"/>
        <a:cs typeface="+mn-cs"/>
      </a:defRPr>
    </a:lvl6pPr>
    <a:lvl7pPr marL="2743200" algn="l" defTabSz="914400" rtl="0" eaLnBrk="1" latinLnBrk="0" hangingPunct="1">
      <a:defRPr sz="1600" kern="1200">
        <a:solidFill>
          <a:schemeClr val="tx1"/>
        </a:solidFill>
        <a:latin typeface="Times New Roman" pitchFamily="18" charset="0"/>
        <a:ea typeface="+mn-ea"/>
        <a:cs typeface="+mn-cs"/>
      </a:defRPr>
    </a:lvl7pPr>
    <a:lvl8pPr marL="3200400" algn="l" defTabSz="914400" rtl="0" eaLnBrk="1" latinLnBrk="0" hangingPunct="1">
      <a:defRPr sz="1600" kern="1200">
        <a:solidFill>
          <a:schemeClr val="tx1"/>
        </a:solidFill>
        <a:latin typeface="Times New Roman" pitchFamily="18" charset="0"/>
        <a:ea typeface="+mn-ea"/>
        <a:cs typeface="+mn-cs"/>
      </a:defRPr>
    </a:lvl8pPr>
    <a:lvl9pPr marL="3657600" algn="l" defTabSz="914400" rtl="0" eaLnBrk="1" latinLnBrk="0" hangingPunct="1">
      <a:defRPr sz="16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1008">
          <p15:clr>
            <a:srgbClr val="A4A3A4"/>
          </p15:clr>
        </p15:guide>
        <p15:guide id="2" pos="2880">
          <p15:clr>
            <a:srgbClr val="A4A3A4"/>
          </p15:clr>
        </p15:guide>
      </p15:sldGuideLst>
    </p:ext>
    <p:ext uri="{2D200454-40CA-4A62-9FC3-DE9A4176ACB9}">
      <p15:notesGuideLst xmlns:p15="http://schemas.microsoft.com/office/powerpoint/2012/main">
        <p15:guide id="1" orient="horz" pos="2304" userDrawn="1">
          <p15:clr>
            <a:srgbClr val="A4A3A4"/>
          </p15:clr>
        </p15:guide>
        <p15:guide id="2" pos="3024"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BEC6415-6DED-5A08-61C5-BDF85FD2189C}" name="Humberto Antonio Estay Cuenca (humberto.estay)" initials="HE" userId="S::humberto.estay@uchile.cl::f754dc8f-8672-445e-aa3b-0bd681d41340"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3399FF"/>
    <a:srgbClr val="B2B2B2"/>
    <a:srgbClr val="CC0000"/>
    <a:srgbClr val="C0C0C0"/>
    <a:srgbClr val="CCFFFF"/>
    <a:srgbClr val="99FFCC"/>
    <a:srgbClr val="EAEAEA"/>
    <a:srgbClr val="CCE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6D68A28-C09D-48DD-A39F-7CB1C5BC1157}" v="2" dt="2023-11-28T06:34:49.683"/>
  </p1510:revLst>
</p1510:revInfo>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867" autoAdjust="0"/>
    <p:restoredTop sz="94383" autoAdjust="0"/>
  </p:normalViewPr>
  <p:slideViewPr>
    <p:cSldViewPr>
      <p:cViewPr varScale="1">
        <p:scale>
          <a:sx n="96" d="100"/>
          <a:sy n="96" d="100"/>
        </p:scale>
        <p:origin x="2226" y="90"/>
      </p:cViewPr>
      <p:guideLst>
        <p:guide orient="horz" pos="1008"/>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50" d="100"/>
        <a:sy n="50" d="100"/>
      </p:scale>
      <p:origin x="0" y="0"/>
    </p:cViewPr>
  </p:sorterViewPr>
  <p:notesViewPr>
    <p:cSldViewPr>
      <p:cViewPr varScale="1">
        <p:scale>
          <a:sx n="38" d="100"/>
          <a:sy n="38" d="100"/>
        </p:scale>
        <p:origin x="-1530" y="-72"/>
      </p:cViewPr>
      <p:guideLst>
        <p:guide orient="horz" pos="2304"/>
        <p:guide pos="3024"/>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3" Type="http://schemas.microsoft.com/office/2018/10/relationships/authors" Target="author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51" Type="http://schemas.microsoft.com/office/2016/11/relationships/changesInfo" Target="changesInfos/changesInfo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imón Diego Díaz Quezada (simon.diaz)" userId="15006471-53de-49e2-addc-41c87e8d4f3f" providerId="ADAL" clId="{66D68A28-C09D-48DD-A39F-7CB1C5BC1157}"/>
    <pc:docChg chg="modSld">
      <pc:chgData name="Simón Diego Díaz Quezada (simon.diaz)" userId="15006471-53de-49e2-addc-41c87e8d4f3f" providerId="ADAL" clId="{66D68A28-C09D-48DD-A39F-7CB1C5BC1157}" dt="2023-11-28T06:34:49.682" v="1" actId="20577"/>
      <pc:docMkLst>
        <pc:docMk/>
      </pc:docMkLst>
      <pc:sldChg chg="modSp">
        <pc:chgData name="Simón Diego Díaz Quezada (simon.diaz)" userId="15006471-53de-49e2-addc-41c87e8d4f3f" providerId="ADAL" clId="{66D68A28-C09D-48DD-A39F-7CB1C5BC1157}" dt="2023-11-28T06:34:49.682" v="1" actId="20577"/>
        <pc:sldMkLst>
          <pc:docMk/>
          <pc:sldMk cId="163741500" sldId="767"/>
        </pc:sldMkLst>
        <pc:spChg chg="mod">
          <ac:chgData name="Simón Diego Díaz Quezada (simon.diaz)" userId="15006471-53de-49e2-addc-41c87e8d4f3f" providerId="ADAL" clId="{66D68A28-C09D-48DD-A39F-7CB1C5BC1157}" dt="2023-11-28T06:34:49.682" v="1" actId="20577"/>
          <ac:spMkLst>
            <pc:docMk/>
            <pc:sldMk cId="163741500" sldId="767"/>
            <ac:spMk id="25" creationId="{C1733D70-14E6-E92F-0B5A-2A34B31A88BB}"/>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4160856" cy="365760"/>
          </a:xfrm>
          <a:prstGeom prst="rect">
            <a:avLst/>
          </a:prstGeom>
        </p:spPr>
        <p:txBody>
          <a:bodyPr vert="horz" lIns="97064" tIns="48532" rIns="97064" bIns="48532" rtlCol="0"/>
          <a:lstStyle>
            <a:lvl1pPr algn="l">
              <a:defRPr sz="1300"/>
            </a:lvl1pPr>
          </a:lstStyle>
          <a:p>
            <a:pPr>
              <a:defRPr/>
            </a:pPr>
            <a:endParaRPr lang="es-CL"/>
          </a:p>
        </p:txBody>
      </p:sp>
      <p:sp>
        <p:nvSpPr>
          <p:cNvPr id="3" name="2 Marcador de fecha"/>
          <p:cNvSpPr>
            <a:spLocks noGrp="1"/>
          </p:cNvSpPr>
          <p:nvPr>
            <p:ph type="dt" sz="quarter" idx="1"/>
          </p:nvPr>
        </p:nvSpPr>
        <p:spPr>
          <a:xfrm>
            <a:off x="5438666" y="0"/>
            <a:ext cx="4160856" cy="365760"/>
          </a:xfrm>
          <a:prstGeom prst="rect">
            <a:avLst/>
          </a:prstGeom>
        </p:spPr>
        <p:txBody>
          <a:bodyPr vert="horz" lIns="97064" tIns="48532" rIns="97064" bIns="48532" rtlCol="0"/>
          <a:lstStyle>
            <a:lvl1pPr algn="r">
              <a:defRPr sz="1300"/>
            </a:lvl1pPr>
          </a:lstStyle>
          <a:p>
            <a:pPr>
              <a:defRPr/>
            </a:pPr>
            <a:fld id="{95721A2E-0842-40CA-9786-87809B6DFF75}" type="datetimeFigureOut">
              <a:rPr lang="es-CL"/>
              <a:pPr>
                <a:defRPr/>
              </a:pPr>
              <a:t>28-11-2023</a:t>
            </a:fld>
            <a:endParaRPr lang="es-CL"/>
          </a:p>
        </p:txBody>
      </p:sp>
      <p:sp>
        <p:nvSpPr>
          <p:cNvPr id="4" name="3 Marcador de pie de página"/>
          <p:cNvSpPr>
            <a:spLocks noGrp="1"/>
          </p:cNvSpPr>
          <p:nvPr>
            <p:ph type="ftr" sz="quarter" idx="2"/>
          </p:nvPr>
        </p:nvSpPr>
        <p:spPr>
          <a:xfrm>
            <a:off x="0" y="6947747"/>
            <a:ext cx="4160856" cy="365760"/>
          </a:xfrm>
          <a:prstGeom prst="rect">
            <a:avLst/>
          </a:prstGeom>
        </p:spPr>
        <p:txBody>
          <a:bodyPr vert="horz" lIns="97064" tIns="48532" rIns="97064" bIns="48532" rtlCol="0" anchor="b"/>
          <a:lstStyle>
            <a:lvl1pPr algn="l">
              <a:defRPr sz="1300"/>
            </a:lvl1pPr>
          </a:lstStyle>
          <a:p>
            <a:pPr>
              <a:defRPr/>
            </a:pPr>
            <a:endParaRPr lang="es-CL"/>
          </a:p>
        </p:txBody>
      </p:sp>
      <p:sp>
        <p:nvSpPr>
          <p:cNvPr id="5" name="4 Marcador de número de diapositiva"/>
          <p:cNvSpPr>
            <a:spLocks noGrp="1"/>
          </p:cNvSpPr>
          <p:nvPr>
            <p:ph type="sldNum" sz="quarter" idx="3"/>
          </p:nvPr>
        </p:nvSpPr>
        <p:spPr>
          <a:xfrm>
            <a:off x="5438666" y="6947747"/>
            <a:ext cx="4160856" cy="365760"/>
          </a:xfrm>
          <a:prstGeom prst="rect">
            <a:avLst/>
          </a:prstGeom>
        </p:spPr>
        <p:txBody>
          <a:bodyPr vert="horz" lIns="97064" tIns="48532" rIns="97064" bIns="48532" rtlCol="0" anchor="b"/>
          <a:lstStyle>
            <a:lvl1pPr algn="r">
              <a:defRPr sz="1300"/>
            </a:lvl1pPr>
          </a:lstStyle>
          <a:p>
            <a:pPr>
              <a:defRPr/>
            </a:pPr>
            <a:fld id="{137E2DDB-4447-410D-A421-3E1649920D4B}" type="slidenum">
              <a:rPr lang="es-CL"/>
              <a:pPr>
                <a:defRPr/>
              </a:pPr>
              <a:t>‹Nº›</a:t>
            </a:fld>
            <a:endParaRPr lang="es-CL"/>
          </a:p>
        </p:txBody>
      </p:sp>
    </p:spTree>
    <p:extLst>
      <p:ext uri="{BB962C8B-B14F-4D97-AF65-F5344CB8AC3E}">
        <p14:creationId xmlns:p14="http://schemas.microsoft.com/office/powerpoint/2010/main" val="672916376"/>
      </p:ext>
    </p:extLst>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11-25T15:58:47.099"/>
    </inkml:context>
    <inkml:brush xml:id="br0">
      <inkml:brushProperty name="width" value="0.1" units="cm"/>
      <inkml:brushProperty name="height" value="0.6" units="cm"/>
      <inkml:brushProperty name="color" value="#849398"/>
      <inkml:brushProperty name="ignorePressure" value="1"/>
      <inkml:brushProperty name="inkEffects" value="pencil"/>
    </inkml:brush>
  </inkml:definitions>
  <inkml:trace contextRef="#ctx0" brushRef="#br0">0 1,'0'0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11-25T15:59:07.944"/>
    </inkml:context>
    <inkml:brush xml:id="br0">
      <inkml:brushProperty name="width" value="0.1" units="cm"/>
      <inkml:brushProperty name="height" value="0.6" units="cm"/>
      <inkml:brushProperty name="color" value="#849398"/>
      <inkml:brushProperty name="ignorePressure" value="1"/>
      <inkml:brushProperty name="inkEffects" value="pencil"/>
    </inkml:brush>
  </inkml:definitions>
  <inkml:trace contextRef="#ctx0" brushRef="#br0">0 1,'0'0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11-25T15:59:08.354"/>
    </inkml:context>
    <inkml:brush xml:id="br0">
      <inkml:brushProperty name="width" value="0.1" units="cm"/>
      <inkml:brushProperty name="height" value="0.6" units="cm"/>
      <inkml:brushProperty name="color" value="#849398"/>
      <inkml:brushProperty name="ignorePressure" value="1"/>
      <inkml:brushProperty name="inkEffects" value="pencil"/>
    </inkml:brush>
  </inkml:definitions>
  <inkml:trace contextRef="#ctx0" brushRef="#br0">0 0,'0'0</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1-25T12:37:07.606"/>
    </inkml:context>
    <inkml:brush xml:id="br0">
      <inkml:brushProperty name="width" value="0.05" units="cm"/>
      <inkml:brushProperty name="height" value="0.05" units="cm"/>
      <inkml:brushProperty name="color" value="#E71224"/>
    </inkml:brush>
  </inkml:definitions>
  <inkml:trace contextRef="#ctx0" brushRef="#br0">1585 0 24575,'-239'14'0,"86"-4"0,-176-9 0,137-4 0,139 3 0,3-1 0,1 2 0,-90 13 0,-41 10 0,-1 2-1365,161-23-5461</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1-25T12:37:09.619"/>
    </inkml:context>
    <inkml:brush xml:id="br0">
      <inkml:brushProperty name="width" value="0.05" units="cm"/>
      <inkml:brushProperty name="height" value="0.05" units="cm"/>
      <inkml:brushProperty name="color" value="#E71224"/>
    </inkml:brush>
  </inkml:definitions>
  <inkml:trace contextRef="#ctx0" brushRef="#br0">162 51 24575,'1'10'0,"0"-1"0,1 0 0,0 1 0,0-1 0,7 16 0,6 32 0,-15-56 0,1-1 0,-1 0 0,0 1 0,0-1 0,0 0 0,0 1 0,0-1 0,0 1 0,0-1 0,0 0 0,0 1 0,0-1 0,0 0 0,0 1 0,0-1 0,0 0 0,-1 1 0,1-1 0,0 0 0,0 1 0,0-1 0,0 0 0,-1 1 0,1-1 0,0 0 0,0 1 0,-1-1 0,1 0 0,0 0 0,0 0 0,-1 1 0,1-1 0,0 0 0,-1 0 0,1 0 0,0 1 0,-1-1 0,1 0 0,0 0 0,-1 0 0,-17-7 0,-26-27 0,35 26 0,-102-62 0,111 70 0,-1 0 0,1-1 0,0 1 0,-1 0 0,1 0 0,0-1 0,-1 1 0,1 0 0,0 0 0,0-1 0,-1 1 0,1 0 0,0-1 0,0 1 0,0 0 0,-1-1 0,1 1 0,0 0 0,0-1 0,0 1 0,0-1 0,0 1 0,0 0 0,0-1 0,0 1 0,0-1 0,0 1 0,0 0 0,0-1 0,0 1 0,0-1 0,0 1 0,0 0 0,0-1 0,0 1 0,1 0 0,-1-1 0,17-12 0,35-9 0,-39 18 0,-2-1 0,0 1 0,1 1 0,0 0 0,-1 1 0,1 0 0,0 1 0,17 0 0,-27 2 0,-1 0 0,0 0 0,1 0 0,-1 0 0,0 0 0,0 0 0,0 0 0,0 1 0,0-1 0,0 0 0,0 1 0,0-1 0,0 0 0,0 1 0,-1-1 0,1 1 0,-1 0 0,1-1 0,-1 1 0,0-1 0,1 1 0,-1 0 0,0-1 0,0 1 0,0-1 0,0 1 0,-1 2 0,-2 48 0,3-51-1,0 0 0,0 0 1,0 0-1,0 1 0,0-1 0,0 0 0,0 0 0,0 0 0,-1 0 0,1 0 0,0 0 0,-1 1 1,1-1-1,-1 0 0,1 0 0,-1 0 0,0 0 0,1 0 0,-1-1 0,0 1 0,0 0 0,0 0 0,1 0 1,-1-1-1,0 1 0,0 0 0,0-1 0,0 1 0,0-1 0,0 1 0,0-1 0,-1 1 0,1-1 1,0 0-1,0 1 0,-2-1 0,-3-1 20,1-1-1,0 1 1,0-1 0,0 0 0,0 0 0,0-1-1,-5-3 1,6 3-142,0 1-1,0-1 1,0 1-1,-1 0 1,1 0-1,-1 1 1,1-1-1,-1 1 1,1 0-1,-1 0 0,-6 0 1,-2 4-6703</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8370" name="Rectangle 2"/>
          <p:cNvSpPr>
            <a:spLocks noGrp="1" noChangeArrowheads="1"/>
          </p:cNvSpPr>
          <p:nvPr>
            <p:ph type="hdr" sz="quarter"/>
          </p:nvPr>
        </p:nvSpPr>
        <p:spPr bwMode="auto">
          <a:xfrm>
            <a:off x="0" y="0"/>
            <a:ext cx="4160856" cy="365760"/>
          </a:xfrm>
          <a:prstGeom prst="rect">
            <a:avLst/>
          </a:prstGeom>
          <a:noFill/>
          <a:ln w="9525">
            <a:noFill/>
            <a:miter lim="800000"/>
            <a:headEnd/>
            <a:tailEnd/>
          </a:ln>
          <a:effectLst/>
        </p:spPr>
        <p:txBody>
          <a:bodyPr vert="horz" wrap="square" lIns="97064" tIns="48532" rIns="97064" bIns="48532" numCol="1" anchor="t" anchorCtr="0" compatLnSpc="1">
            <a:prstTxWarp prst="textNoShape">
              <a:avLst/>
            </a:prstTxWarp>
          </a:bodyPr>
          <a:lstStyle>
            <a:lvl1pPr>
              <a:defRPr sz="1300"/>
            </a:lvl1pPr>
          </a:lstStyle>
          <a:p>
            <a:pPr>
              <a:defRPr/>
            </a:pPr>
            <a:endParaRPr lang="es-ES_tradnl"/>
          </a:p>
        </p:txBody>
      </p:sp>
      <p:sp>
        <p:nvSpPr>
          <p:cNvPr id="58371" name="Rectangle 3"/>
          <p:cNvSpPr>
            <a:spLocks noGrp="1" noChangeArrowheads="1"/>
          </p:cNvSpPr>
          <p:nvPr>
            <p:ph type="dt" idx="1"/>
          </p:nvPr>
        </p:nvSpPr>
        <p:spPr bwMode="auto">
          <a:xfrm>
            <a:off x="5440345" y="0"/>
            <a:ext cx="4160856" cy="365760"/>
          </a:xfrm>
          <a:prstGeom prst="rect">
            <a:avLst/>
          </a:prstGeom>
          <a:noFill/>
          <a:ln w="9525">
            <a:noFill/>
            <a:miter lim="800000"/>
            <a:headEnd/>
            <a:tailEnd/>
          </a:ln>
          <a:effectLst/>
        </p:spPr>
        <p:txBody>
          <a:bodyPr vert="horz" wrap="square" lIns="97064" tIns="48532" rIns="97064" bIns="48532" numCol="1" anchor="t" anchorCtr="0" compatLnSpc="1">
            <a:prstTxWarp prst="textNoShape">
              <a:avLst/>
            </a:prstTxWarp>
          </a:bodyPr>
          <a:lstStyle>
            <a:lvl1pPr algn="r">
              <a:defRPr sz="1300"/>
            </a:lvl1pPr>
          </a:lstStyle>
          <a:p>
            <a:pPr>
              <a:defRPr/>
            </a:pPr>
            <a:endParaRPr lang="es-ES_tradnl"/>
          </a:p>
        </p:txBody>
      </p:sp>
      <p:sp>
        <p:nvSpPr>
          <p:cNvPr id="33796" name="Rectangle 4"/>
          <p:cNvSpPr>
            <a:spLocks noGrp="1" noRot="1" noChangeAspect="1" noChangeArrowheads="1" noTextEdit="1"/>
          </p:cNvSpPr>
          <p:nvPr>
            <p:ph type="sldImg" idx="2"/>
          </p:nvPr>
        </p:nvSpPr>
        <p:spPr bwMode="auto">
          <a:xfrm>
            <a:off x="2971800" y="549275"/>
            <a:ext cx="3657600" cy="2743200"/>
          </a:xfrm>
          <a:prstGeom prst="rect">
            <a:avLst/>
          </a:prstGeom>
          <a:noFill/>
          <a:ln w="9525">
            <a:solidFill>
              <a:srgbClr val="000000"/>
            </a:solidFill>
            <a:miter lim="800000"/>
            <a:headEnd/>
            <a:tailEnd/>
          </a:ln>
        </p:spPr>
      </p:sp>
      <p:sp>
        <p:nvSpPr>
          <p:cNvPr id="58373" name="Rectangle 5"/>
          <p:cNvSpPr>
            <a:spLocks noGrp="1" noChangeArrowheads="1"/>
          </p:cNvSpPr>
          <p:nvPr>
            <p:ph type="body" sz="quarter" idx="3"/>
          </p:nvPr>
        </p:nvSpPr>
        <p:spPr bwMode="auto">
          <a:xfrm>
            <a:off x="1279489" y="3474720"/>
            <a:ext cx="7042223" cy="3291840"/>
          </a:xfrm>
          <a:prstGeom prst="rect">
            <a:avLst/>
          </a:prstGeom>
          <a:noFill/>
          <a:ln w="9525">
            <a:noFill/>
            <a:miter lim="800000"/>
            <a:headEnd/>
            <a:tailEnd/>
          </a:ln>
          <a:effectLst/>
        </p:spPr>
        <p:txBody>
          <a:bodyPr vert="horz" wrap="square" lIns="97064" tIns="48532" rIns="97064" bIns="48532" numCol="1" anchor="t" anchorCtr="0" compatLnSpc="1">
            <a:prstTxWarp prst="textNoShape">
              <a:avLst/>
            </a:prstTxWarp>
          </a:bodyPr>
          <a:lstStyle/>
          <a:p>
            <a:pPr lvl="0"/>
            <a:r>
              <a:rPr lang="es-ES_tradnl" noProof="0"/>
              <a:t>Haga clic para modificar el estilo de texto del patrón</a:t>
            </a:r>
          </a:p>
          <a:p>
            <a:pPr lvl="1"/>
            <a:r>
              <a:rPr lang="es-ES_tradnl" noProof="0"/>
              <a:t>Segundo nivel</a:t>
            </a:r>
          </a:p>
          <a:p>
            <a:pPr lvl="2"/>
            <a:r>
              <a:rPr lang="es-ES_tradnl" noProof="0"/>
              <a:t>Tercer nivel</a:t>
            </a:r>
          </a:p>
          <a:p>
            <a:pPr lvl="3"/>
            <a:r>
              <a:rPr lang="es-ES_tradnl" noProof="0"/>
              <a:t>Cuarto nivel</a:t>
            </a:r>
          </a:p>
          <a:p>
            <a:pPr lvl="4"/>
            <a:r>
              <a:rPr lang="es-ES_tradnl" noProof="0"/>
              <a:t>Quinto nivel</a:t>
            </a:r>
          </a:p>
        </p:txBody>
      </p:sp>
      <p:sp>
        <p:nvSpPr>
          <p:cNvPr id="58374" name="Rectangle 6"/>
          <p:cNvSpPr>
            <a:spLocks noGrp="1" noChangeArrowheads="1"/>
          </p:cNvSpPr>
          <p:nvPr>
            <p:ph type="ftr" sz="quarter" idx="4"/>
          </p:nvPr>
        </p:nvSpPr>
        <p:spPr bwMode="auto">
          <a:xfrm>
            <a:off x="0" y="6949440"/>
            <a:ext cx="4160856" cy="365760"/>
          </a:xfrm>
          <a:prstGeom prst="rect">
            <a:avLst/>
          </a:prstGeom>
          <a:noFill/>
          <a:ln w="9525">
            <a:noFill/>
            <a:miter lim="800000"/>
            <a:headEnd/>
            <a:tailEnd/>
          </a:ln>
          <a:effectLst/>
        </p:spPr>
        <p:txBody>
          <a:bodyPr vert="horz" wrap="square" lIns="97064" tIns="48532" rIns="97064" bIns="48532" numCol="1" anchor="b" anchorCtr="0" compatLnSpc="1">
            <a:prstTxWarp prst="textNoShape">
              <a:avLst/>
            </a:prstTxWarp>
          </a:bodyPr>
          <a:lstStyle>
            <a:lvl1pPr>
              <a:defRPr sz="1300"/>
            </a:lvl1pPr>
          </a:lstStyle>
          <a:p>
            <a:pPr>
              <a:defRPr/>
            </a:pPr>
            <a:endParaRPr lang="es-ES_tradnl"/>
          </a:p>
        </p:txBody>
      </p:sp>
      <p:sp>
        <p:nvSpPr>
          <p:cNvPr id="58375" name="Rectangle 7"/>
          <p:cNvSpPr>
            <a:spLocks noGrp="1" noChangeArrowheads="1"/>
          </p:cNvSpPr>
          <p:nvPr>
            <p:ph type="sldNum" sz="quarter" idx="5"/>
          </p:nvPr>
        </p:nvSpPr>
        <p:spPr bwMode="auto">
          <a:xfrm>
            <a:off x="5440345" y="6949440"/>
            <a:ext cx="4160856" cy="365760"/>
          </a:xfrm>
          <a:prstGeom prst="rect">
            <a:avLst/>
          </a:prstGeom>
          <a:noFill/>
          <a:ln w="9525">
            <a:noFill/>
            <a:miter lim="800000"/>
            <a:headEnd/>
            <a:tailEnd/>
          </a:ln>
          <a:effectLst/>
        </p:spPr>
        <p:txBody>
          <a:bodyPr vert="horz" wrap="square" lIns="97064" tIns="48532" rIns="97064" bIns="48532" numCol="1" anchor="b" anchorCtr="0" compatLnSpc="1">
            <a:prstTxWarp prst="textNoShape">
              <a:avLst/>
            </a:prstTxWarp>
          </a:bodyPr>
          <a:lstStyle>
            <a:lvl1pPr algn="r">
              <a:defRPr sz="1300"/>
            </a:lvl1pPr>
          </a:lstStyle>
          <a:p>
            <a:pPr>
              <a:defRPr/>
            </a:pPr>
            <a:fld id="{D9D0A8F0-215A-4B42-BA72-C4D3FBC9403A}" type="slidenum">
              <a:rPr lang="es-ES_tradnl"/>
              <a:pPr>
                <a:defRPr/>
              </a:pPr>
              <a:t>‹Nº›</a:t>
            </a:fld>
            <a:endParaRPr lang="es-ES_tradnl"/>
          </a:p>
        </p:txBody>
      </p:sp>
    </p:spTree>
    <p:extLst>
      <p:ext uri="{BB962C8B-B14F-4D97-AF65-F5344CB8AC3E}">
        <p14:creationId xmlns:p14="http://schemas.microsoft.com/office/powerpoint/2010/main" val="190846180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8C03D353-87FF-4023-8807-4A4DDE0A5A34}" type="slidenum">
              <a:rPr lang="es-ES_tradnl" smtClean="0"/>
              <a:pPr/>
              <a:t>1</a:t>
            </a:fld>
            <a:endParaRPr lang="es-ES_tradnl"/>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xfrm>
            <a:off x="960457" y="3474720"/>
            <a:ext cx="7680288" cy="3291840"/>
          </a:xfrm>
          <a:noFill/>
          <a:ln/>
        </p:spPr>
        <p:txBody>
          <a:bodyPr/>
          <a:lstStyle/>
          <a:p>
            <a:endParaRPr lang="es-ES_tradnl"/>
          </a:p>
        </p:txBody>
      </p:sp>
    </p:spTree>
    <p:extLst>
      <p:ext uri="{BB962C8B-B14F-4D97-AF65-F5344CB8AC3E}">
        <p14:creationId xmlns:p14="http://schemas.microsoft.com/office/powerpoint/2010/main" val="14444677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txBox="1">
            <a:spLocks noGrp="1" noChangeArrowheads="1"/>
          </p:cNvSpPr>
          <p:nvPr/>
        </p:nvSpPr>
        <p:spPr bwMode="auto">
          <a:xfrm>
            <a:off x="5754321" y="7412736"/>
            <a:ext cx="4400989" cy="390144"/>
          </a:xfrm>
          <a:prstGeom prst="rect">
            <a:avLst/>
          </a:prstGeom>
          <a:noFill/>
          <a:ln w="9525">
            <a:noFill/>
            <a:miter lim="800000"/>
            <a:headEnd/>
            <a:tailEnd/>
          </a:ln>
        </p:spPr>
        <p:txBody>
          <a:bodyPr lIns="103033" tIns="51517" rIns="103033" bIns="51517" anchor="b"/>
          <a:lstStyle/>
          <a:p>
            <a:pPr algn="r"/>
            <a:fld id="{05A72BD6-C2E4-4A63-9AB2-37E3F5A3ACED}" type="slidenum">
              <a:rPr lang="es-ES_tradnl" sz="1400"/>
              <a:pPr algn="r"/>
              <a:t>2</a:t>
            </a:fld>
            <a:endParaRPr lang="es-ES_tradnl" sz="1400"/>
          </a:p>
        </p:txBody>
      </p:sp>
      <p:sp>
        <p:nvSpPr>
          <p:cNvPr id="81923" name="Rectangle 2"/>
          <p:cNvSpPr>
            <a:spLocks noGrp="1" noRot="1" noChangeAspect="1" noChangeArrowheads="1" noTextEdit="1"/>
          </p:cNvSpPr>
          <p:nvPr>
            <p:ph type="sldImg"/>
          </p:nvPr>
        </p:nvSpPr>
        <p:spPr>
          <a:ln/>
        </p:spPr>
      </p:sp>
      <p:sp>
        <p:nvSpPr>
          <p:cNvPr id="81924" name="Rectangle 3"/>
          <p:cNvSpPr>
            <a:spLocks noGrp="1" noChangeArrowheads="1"/>
          </p:cNvSpPr>
          <p:nvPr>
            <p:ph type="body" idx="1"/>
          </p:nvPr>
        </p:nvSpPr>
        <p:spPr>
          <a:xfrm>
            <a:off x="1015887" y="3706368"/>
            <a:ext cx="8123537" cy="3511296"/>
          </a:xfrm>
          <a:noFill/>
          <a:ln/>
        </p:spPr>
        <p:txBody>
          <a:bodyPr/>
          <a:lstStyle/>
          <a:p>
            <a:endParaRPr lang="es-ES_tradnl" dirty="0"/>
          </a:p>
        </p:txBody>
      </p:sp>
    </p:spTree>
    <p:extLst>
      <p:ext uri="{BB962C8B-B14F-4D97-AF65-F5344CB8AC3E}">
        <p14:creationId xmlns:p14="http://schemas.microsoft.com/office/powerpoint/2010/main" val="5115878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txBox="1">
            <a:spLocks noGrp="1" noChangeArrowheads="1"/>
          </p:cNvSpPr>
          <p:nvPr/>
        </p:nvSpPr>
        <p:spPr bwMode="auto">
          <a:xfrm>
            <a:off x="5754321" y="7412736"/>
            <a:ext cx="4400989" cy="390144"/>
          </a:xfrm>
          <a:prstGeom prst="rect">
            <a:avLst/>
          </a:prstGeom>
          <a:noFill/>
          <a:ln w="9525">
            <a:noFill/>
            <a:miter lim="800000"/>
            <a:headEnd/>
            <a:tailEnd/>
          </a:ln>
        </p:spPr>
        <p:txBody>
          <a:bodyPr lIns="103033" tIns="51517" rIns="103033" bIns="51517" anchor="b"/>
          <a:lstStyle/>
          <a:p>
            <a:pPr algn="r"/>
            <a:fld id="{05A72BD6-C2E4-4A63-9AB2-37E3F5A3ACED}" type="slidenum">
              <a:rPr lang="es-ES_tradnl" sz="1400"/>
              <a:pPr algn="r"/>
              <a:t>4</a:t>
            </a:fld>
            <a:endParaRPr lang="es-ES_tradnl" sz="1400"/>
          </a:p>
        </p:txBody>
      </p:sp>
      <p:sp>
        <p:nvSpPr>
          <p:cNvPr id="81923" name="Rectangle 2"/>
          <p:cNvSpPr>
            <a:spLocks noGrp="1" noRot="1" noChangeAspect="1" noChangeArrowheads="1" noTextEdit="1"/>
          </p:cNvSpPr>
          <p:nvPr>
            <p:ph type="sldImg"/>
          </p:nvPr>
        </p:nvSpPr>
        <p:spPr>
          <a:ln/>
        </p:spPr>
      </p:sp>
      <p:sp>
        <p:nvSpPr>
          <p:cNvPr id="81924" name="Rectangle 3"/>
          <p:cNvSpPr>
            <a:spLocks noGrp="1" noChangeArrowheads="1"/>
          </p:cNvSpPr>
          <p:nvPr>
            <p:ph type="body" idx="1"/>
          </p:nvPr>
        </p:nvSpPr>
        <p:spPr>
          <a:xfrm>
            <a:off x="1015887" y="3706368"/>
            <a:ext cx="8123537" cy="3511296"/>
          </a:xfrm>
          <a:noFill/>
          <a:ln/>
        </p:spPr>
        <p:txBody>
          <a:bodyPr/>
          <a:lstStyle/>
          <a:p>
            <a:endParaRPr lang="es-ES_tradnl" dirty="0"/>
          </a:p>
        </p:txBody>
      </p:sp>
    </p:spTree>
    <p:extLst>
      <p:ext uri="{BB962C8B-B14F-4D97-AF65-F5344CB8AC3E}">
        <p14:creationId xmlns:p14="http://schemas.microsoft.com/office/powerpoint/2010/main" val="10510086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txBox="1">
            <a:spLocks noGrp="1" noChangeArrowheads="1"/>
          </p:cNvSpPr>
          <p:nvPr/>
        </p:nvSpPr>
        <p:spPr bwMode="auto">
          <a:xfrm>
            <a:off x="5754321" y="7412736"/>
            <a:ext cx="4400989" cy="390144"/>
          </a:xfrm>
          <a:prstGeom prst="rect">
            <a:avLst/>
          </a:prstGeom>
          <a:noFill/>
          <a:ln w="9525">
            <a:noFill/>
            <a:miter lim="800000"/>
            <a:headEnd/>
            <a:tailEnd/>
          </a:ln>
        </p:spPr>
        <p:txBody>
          <a:bodyPr lIns="103033" tIns="51517" rIns="103033" bIns="51517" anchor="b"/>
          <a:lstStyle/>
          <a:p>
            <a:pPr algn="r"/>
            <a:fld id="{05A72BD6-C2E4-4A63-9AB2-37E3F5A3ACED}" type="slidenum">
              <a:rPr lang="es-ES_tradnl" sz="1400"/>
              <a:pPr algn="r"/>
              <a:t>5</a:t>
            </a:fld>
            <a:endParaRPr lang="es-ES_tradnl" sz="1400"/>
          </a:p>
        </p:txBody>
      </p:sp>
      <p:sp>
        <p:nvSpPr>
          <p:cNvPr id="81923" name="Rectangle 2"/>
          <p:cNvSpPr>
            <a:spLocks noGrp="1" noRot="1" noChangeAspect="1" noChangeArrowheads="1" noTextEdit="1"/>
          </p:cNvSpPr>
          <p:nvPr>
            <p:ph type="sldImg"/>
          </p:nvPr>
        </p:nvSpPr>
        <p:spPr>
          <a:ln/>
        </p:spPr>
      </p:sp>
      <p:sp>
        <p:nvSpPr>
          <p:cNvPr id="81924" name="Rectangle 3"/>
          <p:cNvSpPr>
            <a:spLocks noGrp="1" noChangeArrowheads="1"/>
          </p:cNvSpPr>
          <p:nvPr>
            <p:ph type="body" idx="1"/>
          </p:nvPr>
        </p:nvSpPr>
        <p:spPr>
          <a:xfrm>
            <a:off x="1015887" y="3706368"/>
            <a:ext cx="8123537" cy="3511296"/>
          </a:xfrm>
          <a:noFill/>
          <a:ln/>
        </p:spPr>
        <p:txBody>
          <a:bodyPr/>
          <a:lstStyle/>
          <a:p>
            <a:endParaRPr lang="es-ES_tradnl" dirty="0"/>
          </a:p>
        </p:txBody>
      </p:sp>
    </p:spTree>
    <p:extLst>
      <p:ext uri="{BB962C8B-B14F-4D97-AF65-F5344CB8AC3E}">
        <p14:creationId xmlns:p14="http://schemas.microsoft.com/office/powerpoint/2010/main" val="10032935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txBox="1">
            <a:spLocks noGrp="1" noChangeArrowheads="1"/>
          </p:cNvSpPr>
          <p:nvPr/>
        </p:nvSpPr>
        <p:spPr bwMode="auto">
          <a:xfrm>
            <a:off x="5754321" y="7412736"/>
            <a:ext cx="4400989" cy="390144"/>
          </a:xfrm>
          <a:prstGeom prst="rect">
            <a:avLst/>
          </a:prstGeom>
          <a:noFill/>
          <a:ln w="9525">
            <a:noFill/>
            <a:miter lim="800000"/>
            <a:headEnd/>
            <a:tailEnd/>
          </a:ln>
        </p:spPr>
        <p:txBody>
          <a:bodyPr lIns="103033" tIns="51517" rIns="103033" bIns="51517" anchor="b"/>
          <a:lstStyle/>
          <a:p>
            <a:pPr algn="r"/>
            <a:fld id="{05A72BD6-C2E4-4A63-9AB2-37E3F5A3ACED}" type="slidenum">
              <a:rPr lang="es-ES_tradnl" sz="1400"/>
              <a:pPr algn="r"/>
              <a:t>6</a:t>
            </a:fld>
            <a:endParaRPr lang="es-ES_tradnl" sz="1400"/>
          </a:p>
        </p:txBody>
      </p:sp>
      <p:sp>
        <p:nvSpPr>
          <p:cNvPr id="81923" name="Rectangle 2"/>
          <p:cNvSpPr>
            <a:spLocks noGrp="1" noRot="1" noChangeAspect="1" noChangeArrowheads="1" noTextEdit="1"/>
          </p:cNvSpPr>
          <p:nvPr>
            <p:ph type="sldImg"/>
          </p:nvPr>
        </p:nvSpPr>
        <p:spPr>
          <a:ln/>
        </p:spPr>
      </p:sp>
      <p:sp>
        <p:nvSpPr>
          <p:cNvPr id="81924" name="Rectangle 3"/>
          <p:cNvSpPr>
            <a:spLocks noGrp="1" noChangeArrowheads="1"/>
          </p:cNvSpPr>
          <p:nvPr>
            <p:ph type="body" idx="1"/>
          </p:nvPr>
        </p:nvSpPr>
        <p:spPr>
          <a:xfrm>
            <a:off x="1015887" y="3706368"/>
            <a:ext cx="8123537" cy="3511296"/>
          </a:xfrm>
          <a:noFill/>
          <a:ln/>
        </p:spPr>
        <p:txBody>
          <a:bodyPr/>
          <a:lstStyle/>
          <a:p>
            <a:endParaRPr lang="es-ES_tradnl" dirty="0"/>
          </a:p>
        </p:txBody>
      </p:sp>
    </p:spTree>
    <p:extLst>
      <p:ext uri="{BB962C8B-B14F-4D97-AF65-F5344CB8AC3E}">
        <p14:creationId xmlns:p14="http://schemas.microsoft.com/office/powerpoint/2010/main" val="14420561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txBox="1">
            <a:spLocks noGrp="1" noChangeArrowheads="1"/>
          </p:cNvSpPr>
          <p:nvPr/>
        </p:nvSpPr>
        <p:spPr bwMode="auto">
          <a:xfrm>
            <a:off x="5754321" y="7412736"/>
            <a:ext cx="4400989" cy="390144"/>
          </a:xfrm>
          <a:prstGeom prst="rect">
            <a:avLst/>
          </a:prstGeom>
          <a:noFill/>
          <a:ln w="9525">
            <a:noFill/>
            <a:miter lim="800000"/>
            <a:headEnd/>
            <a:tailEnd/>
          </a:ln>
        </p:spPr>
        <p:txBody>
          <a:bodyPr lIns="103033" tIns="51517" rIns="103033" bIns="51517" anchor="b"/>
          <a:lstStyle/>
          <a:p>
            <a:pPr algn="r"/>
            <a:fld id="{05A72BD6-C2E4-4A63-9AB2-37E3F5A3ACED}" type="slidenum">
              <a:rPr lang="es-ES_tradnl" sz="1400"/>
              <a:pPr algn="r"/>
              <a:t>7</a:t>
            </a:fld>
            <a:endParaRPr lang="es-ES_tradnl" sz="1400"/>
          </a:p>
        </p:txBody>
      </p:sp>
      <p:sp>
        <p:nvSpPr>
          <p:cNvPr id="81923" name="Rectangle 2"/>
          <p:cNvSpPr>
            <a:spLocks noGrp="1" noRot="1" noChangeAspect="1" noChangeArrowheads="1" noTextEdit="1"/>
          </p:cNvSpPr>
          <p:nvPr>
            <p:ph type="sldImg"/>
          </p:nvPr>
        </p:nvSpPr>
        <p:spPr>
          <a:ln/>
        </p:spPr>
      </p:sp>
      <p:sp>
        <p:nvSpPr>
          <p:cNvPr id="81924" name="Rectangle 3"/>
          <p:cNvSpPr>
            <a:spLocks noGrp="1" noChangeArrowheads="1"/>
          </p:cNvSpPr>
          <p:nvPr>
            <p:ph type="body" idx="1"/>
          </p:nvPr>
        </p:nvSpPr>
        <p:spPr>
          <a:xfrm>
            <a:off x="1015887" y="3706368"/>
            <a:ext cx="8123537" cy="3511296"/>
          </a:xfrm>
          <a:noFill/>
          <a:ln/>
        </p:spPr>
        <p:txBody>
          <a:bodyPr/>
          <a:lstStyle/>
          <a:p>
            <a:endParaRPr lang="es-ES_tradnl" dirty="0"/>
          </a:p>
        </p:txBody>
      </p:sp>
    </p:spTree>
    <p:extLst>
      <p:ext uri="{BB962C8B-B14F-4D97-AF65-F5344CB8AC3E}">
        <p14:creationId xmlns:p14="http://schemas.microsoft.com/office/powerpoint/2010/main" val="23215260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txBox="1">
            <a:spLocks noGrp="1" noChangeArrowheads="1"/>
          </p:cNvSpPr>
          <p:nvPr/>
        </p:nvSpPr>
        <p:spPr bwMode="auto">
          <a:xfrm>
            <a:off x="5754321" y="7412736"/>
            <a:ext cx="4400989" cy="390144"/>
          </a:xfrm>
          <a:prstGeom prst="rect">
            <a:avLst/>
          </a:prstGeom>
          <a:noFill/>
          <a:ln w="9525">
            <a:noFill/>
            <a:miter lim="800000"/>
            <a:headEnd/>
            <a:tailEnd/>
          </a:ln>
        </p:spPr>
        <p:txBody>
          <a:bodyPr lIns="103033" tIns="51517" rIns="103033" bIns="51517" anchor="b"/>
          <a:lstStyle/>
          <a:p>
            <a:pPr algn="r"/>
            <a:fld id="{05A72BD6-C2E4-4A63-9AB2-37E3F5A3ACED}" type="slidenum">
              <a:rPr lang="es-ES_tradnl" sz="1400"/>
              <a:pPr algn="r"/>
              <a:t>8</a:t>
            </a:fld>
            <a:endParaRPr lang="es-ES_tradnl" sz="1400"/>
          </a:p>
        </p:txBody>
      </p:sp>
      <p:sp>
        <p:nvSpPr>
          <p:cNvPr id="81923" name="Rectangle 2"/>
          <p:cNvSpPr>
            <a:spLocks noGrp="1" noRot="1" noChangeAspect="1" noChangeArrowheads="1" noTextEdit="1"/>
          </p:cNvSpPr>
          <p:nvPr>
            <p:ph type="sldImg"/>
          </p:nvPr>
        </p:nvSpPr>
        <p:spPr>
          <a:ln/>
        </p:spPr>
      </p:sp>
      <p:sp>
        <p:nvSpPr>
          <p:cNvPr id="81924" name="Rectangle 3"/>
          <p:cNvSpPr>
            <a:spLocks noGrp="1" noChangeArrowheads="1"/>
          </p:cNvSpPr>
          <p:nvPr>
            <p:ph type="body" idx="1"/>
          </p:nvPr>
        </p:nvSpPr>
        <p:spPr>
          <a:xfrm>
            <a:off x="1015887" y="3706368"/>
            <a:ext cx="8123537" cy="3511296"/>
          </a:xfrm>
          <a:noFill/>
          <a:ln/>
        </p:spPr>
        <p:txBody>
          <a:bodyPr/>
          <a:lstStyle/>
          <a:p>
            <a:endParaRPr lang="es-ES_tradnl" dirty="0"/>
          </a:p>
        </p:txBody>
      </p:sp>
    </p:spTree>
    <p:extLst>
      <p:ext uri="{BB962C8B-B14F-4D97-AF65-F5344CB8AC3E}">
        <p14:creationId xmlns:p14="http://schemas.microsoft.com/office/powerpoint/2010/main" val="30101994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txBox="1">
            <a:spLocks noGrp="1" noChangeArrowheads="1"/>
          </p:cNvSpPr>
          <p:nvPr/>
        </p:nvSpPr>
        <p:spPr bwMode="auto">
          <a:xfrm>
            <a:off x="5754321" y="7412736"/>
            <a:ext cx="4400989" cy="390144"/>
          </a:xfrm>
          <a:prstGeom prst="rect">
            <a:avLst/>
          </a:prstGeom>
          <a:noFill/>
          <a:ln w="9525">
            <a:noFill/>
            <a:miter lim="800000"/>
            <a:headEnd/>
            <a:tailEnd/>
          </a:ln>
        </p:spPr>
        <p:txBody>
          <a:bodyPr lIns="103033" tIns="51517" rIns="103033" bIns="51517" anchor="b"/>
          <a:lstStyle/>
          <a:p>
            <a:pPr algn="r"/>
            <a:fld id="{05A72BD6-C2E4-4A63-9AB2-37E3F5A3ACED}" type="slidenum">
              <a:rPr lang="es-ES_tradnl" sz="1400"/>
              <a:pPr algn="r"/>
              <a:t>9</a:t>
            </a:fld>
            <a:endParaRPr lang="es-ES_tradnl" sz="1400"/>
          </a:p>
        </p:txBody>
      </p:sp>
      <p:sp>
        <p:nvSpPr>
          <p:cNvPr id="81923" name="Rectangle 2"/>
          <p:cNvSpPr>
            <a:spLocks noGrp="1" noRot="1" noChangeAspect="1" noChangeArrowheads="1" noTextEdit="1"/>
          </p:cNvSpPr>
          <p:nvPr>
            <p:ph type="sldImg"/>
          </p:nvPr>
        </p:nvSpPr>
        <p:spPr>
          <a:ln/>
        </p:spPr>
      </p:sp>
      <p:sp>
        <p:nvSpPr>
          <p:cNvPr id="81924" name="Rectangle 3"/>
          <p:cNvSpPr>
            <a:spLocks noGrp="1" noChangeArrowheads="1"/>
          </p:cNvSpPr>
          <p:nvPr>
            <p:ph type="body" idx="1"/>
          </p:nvPr>
        </p:nvSpPr>
        <p:spPr>
          <a:xfrm>
            <a:off x="1015887" y="3706368"/>
            <a:ext cx="8123537" cy="3511296"/>
          </a:xfrm>
          <a:noFill/>
          <a:ln/>
        </p:spPr>
        <p:txBody>
          <a:bodyPr/>
          <a:lstStyle/>
          <a:p>
            <a:endParaRPr lang="es-ES_tradnl" dirty="0"/>
          </a:p>
        </p:txBody>
      </p:sp>
    </p:spTree>
    <p:extLst>
      <p:ext uri="{BB962C8B-B14F-4D97-AF65-F5344CB8AC3E}">
        <p14:creationId xmlns:p14="http://schemas.microsoft.com/office/powerpoint/2010/main" val="23728161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txBox="1">
            <a:spLocks noGrp="1" noChangeArrowheads="1"/>
          </p:cNvSpPr>
          <p:nvPr/>
        </p:nvSpPr>
        <p:spPr bwMode="auto">
          <a:xfrm>
            <a:off x="5754321" y="7412736"/>
            <a:ext cx="4400989" cy="390144"/>
          </a:xfrm>
          <a:prstGeom prst="rect">
            <a:avLst/>
          </a:prstGeom>
          <a:noFill/>
          <a:ln w="9525">
            <a:noFill/>
            <a:miter lim="800000"/>
            <a:headEnd/>
            <a:tailEnd/>
          </a:ln>
        </p:spPr>
        <p:txBody>
          <a:bodyPr lIns="103033" tIns="51517" rIns="103033" bIns="51517" anchor="b"/>
          <a:lstStyle/>
          <a:p>
            <a:pPr algn="r"/>
            <a:fld id="{05A72BD6-C2E4-4A63-9AB2-37E3F5A3ACED}" type="slidenum">
              <a:rPr lang="es-ES_tradnl" sz="1400"/>
              <a:pPr algn="r"/>
              <a:t>11</a:t>
            </a:fld>
            <a:endParaRPr lang="es-ES_tradnl" sz="1400"/>
          </a:p>
        </p:txBody>
      </p:sp>
      <p:sp>
        <p:nvSpPr>
          <p:cNvPr id="81923" name="Rectangle 2"/>
          <p:cNvSpPr>
            <a:spLocks noGrp="1" noRot="1" noChangeAspect="1" noChangeArrowheads="1" noTextEdit="1"/>
          </p:cNvSpPr>
          <p:nvPr>
            <p:ph type="sldImg"/>
          </p:nvPr>
        </p:nvSpPr>
        <p:spPr>
          <a:ln/>
        </p:spPr>
      </p:sp>
      <p:sp>
        <p:nvSpPr>
          <p:cNvPr id="81924" name="Rectangle 3"/>
          <p:cNvSpPr>
            <a:spLocks noGrp="1" noChangeArrowheads="1"/>
          </p:cNvSpPr>
          <p:nvPr>
            <p:ph type="body" idx="1"/>
          </p:nvPr>
        </p:nvSpPr>
        <p:spPr>
          <a:xfrm>
            <a:off x="1015887" y="3706368"/>
            <a:ext cx="8123537" cy="3511296"/>
          </a:xfrm>
          <a:noFill/>
          <a:ln/>
        </p:spPr>
        <p:txBody>
          <a:bodyPr/>
          <a:lstStyle/>
          <a:p>
            <a:endParaRPr lang="es-ES_tradnl" dirty="0"/>
          </a:p>
        </p:txBody>
      </p:sp>
    </p:spTree>
    <p:extLst>
      <p:ext uri="{BB962C8B-B14F-4D97-AF65-F5344CB8AC3E}">
        <p14:creationId xmlns:p14="http://schemas.microsoft.com/office/powerpoint/2010/main" val="22264873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a:prstGeom prst="rect">
            <a:avLst/>
          </a:prstGeom>
        </p:spPr>
        <p:txBody>
          <a:bodyPr/>
          <a:lstStyle/>
          <a:p>
            <a:r>
              <a:rPr lang="es-ES"/>
              <a:t>Haga clic para modificar el estilo de título del patrón</a:t>
            </a:r>
            <a:endParaRPr lang="es-CL"/>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s-CL"/>
          </a:p>
        </p:txBody>
      </p:sp>
      <p:sp>
        <p:nvSpPr>
          <p:cNvPr id="4" name="3 Marcador de fecha"/>
          <p:cNvSpPr>
            <a:spLocks noGrp="1"/>
          </p:cNvSpPr>
          <p:nvPr>
            <p:ph type="dt" sz="half" idx="10"/>
          </p:nvPr>
        </p:nvSpPr>
        <p:spPr/>
        <p:txBody>
          <a:bodyPr/>
          <a:lstStyle>
            <a:lvl1pPr>
              <a:defRPr/>
            </a:lvl1pPr>
          </a:lstStyle>
          <a:p>
            <a:pPr>
              <a:defRPr/>
            </a:pPr>
            <a:endParaRPr lang="es-ES"/>
          </a:p>
        </p:txBody>
      </p:sp>
      <p:sp>
        <p:nvSpPr>
          <p:cNvPr id="5" name="4 Marcador de pie de página"/>
          <p:cNvSpPr>
            <a:spLocks noGrp="1"/>
          </p:cNvSpPr>
          <p:nvPr>
            <p:ph type="ftr" sz="quarter" idx="11"/>
          </p:nvPr>
        </p:nvSpPr>
        <p:spPr/>
        <p:txBody>
          <a:bodyPr/>
          <a:lstStyle>
            <a:lvl1pPr>
              <a:defRPr/>
            </a:lvl1pPr>
          </a:lstStyle>
          <a:p>
            <a:pPr>
              <a:defRPr/>
            </a:pPr>
            <a:r>
              <a:rPr lang="es-ES" dirty="0"/>
              <a:t>Dr. Humberto Estay Cuenca</a:t>
            </a:r>
          </a:p>
        </p:txBody>
      </p:sp>
      <p:sp>
        <p:nvSpPr>
          <p:cNvPr id="6" name="5 Marcador de número de diapositiva"/>
          <p:cNvSpPr>
            <a:spLocks noGrp="1"/>
          </p:cNvSpPr>
          <p:nvPr>
            <p:ph type="sldNum" sz="quarter" idx="12"/>
          </p:nvPr>
        </p:nvSpPr>
        <p:spPr/>
        <p:txBody>
          <a:bodyPr/>
          <a:lstStyle>
            <a:lvl1pPr>
              <a:defRPr/>
            </a:lvl1pPr>
          </a:lstStyle>
          <a:p>
            <a:pPr>
              <a:defRPr/>
            </a:pPr>
            <a:fld id="{5493AC5E-3469-4E8E-AA2E-2541239D42AE}" type="slidenum">
              <a:rPr lang="es-ES"/>
              <a:pPr>
                <a:defRPr/>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endParaRPr lang="es-CL"/>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3 Marcador de fecha"/>
          <p:cNvSpPr>
            <a:spLocks noGrp="1"/>
          </p:cNvSpPr>
          <p:nvPr>
            <p:ph type="dt" sz="half" idx="10"/>
          </p:nvPr>
        </p:nvSpPr>
        <p:spPr/>
        <p:txBody>
          <a:bodyPr/>
          <a:lstStyle>
            <a:lvl1pPr>
              <a:defRPr/>
            </a:lvl1pPr>
          </a:lstStyle>
          <a:p>
            <a:pPr>
              <a:defRPr/>
            </a:pPr>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2ECC5114-D264-4C5D-9179-50E263AAC1B9}" type="slidenum">
              <a:rPr lang="es-ES"/>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a:prstGeom prst="rect">
            <a:avLst/>
          </a:prstGeom>
        </p:spPr>
        <p:txBody>
          <a:bodyPr vert="eaVert"/>
          <a:lstStyle/>
          <a:p>
            <a:r>
              <a:rPr lang="es-ES"/>
              <a:t>Haga clic para modificar el estilo de título del patrón</a:t>
            </a:r>
            <a:endParaRPr lang="es-CL"/>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3 Marcador de fecha"/>
          <p:cNvSpPr>
            <a:spLocks noGrp="1"/>
          </p:cNvSpPr>
          <p:nvPr>
            <p:ph type="dt" sz="half" idx="10"/>
          </p:nvPr>
        </p:nvSpPr>
        <p:spPr/>
        <p:txBody>
          <a:bodyPr/>
          <a:lstStyle>
            <a:lvl1pPr>
              <a:defRPr/>
            </a:lvl1pPr>
          </a:lstStyle>
          <a:p>
            <a:pPr>
              <a:defRPr/>
            </a:pPr>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7E99FAB9-5A4F-429F-A0C7-120C02B8774B}" type="slidenum">
              <a:rPr lang="es-ES"/>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endParaRPr lang="es-CL"/>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3 Marcador de fecha"/>
          <p:cNvSpPr>
            <a:spLocks noGrp="1"/>
          </p:cNvSpPr>
          <p:nvPr>
            <p:ph type="dt" sz="half" idx="10"/>
          </p:nvPr>
        </p:nvSpPr>
        <p:spPr/>
        <p:txBody>
          <a:bodyPr/>
          <a:lstStyle>
            <a:lvl1pPr>
              <a:defRPr/>
            </a:lvl1pPr>
          </a:lstStyle>
          <a:p>
            <a:pPr>
              <a:defRPr/>
            </a:pPr>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0F6FFDCA-6213-4FC3-8B14-128B26CC0AC6}" type="slidenum">
              <a:rPr lang="es-ES"/>
              <a:pPr>
                <a:defRPr/>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s-ES"/>
              <a:t>Haga clic para modificar el estilo de título del patrón</a:t>
            </a:r>
            <a:endParaRPr lang="es-CL"/>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044E3561-BD79-4DB5-AB2B-5531FBE4BC73}" type="slidenum">
              <a:rPr lang="es-ES"/>
              <a:pPr>
                <a:defRPr/>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endParaRPr lang="es-CL"/>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5" name="3 Marcador de fecha"/>
          <p:cNvSpPr>
            <a:spLocks noGrp="1"/>
          </p:cNvSpPr>
          <p:nvPr>
            <p:ph type="dt" sz="half" idx="10"/>
          </p:nvPr>
        </p:nvSpPr>
        <p:spPr/>
        <p:txBody>
          <a:bodyPr/>
          <a:lstStyle>
            <a:lvl1pPr>
              <a:defRPr/>
            </a:lvl1pPr>
          </a:lstStyle>
          <a:p>
            <a:pPr>
              <a:defRPr/>
            </a:pPr>
            <a:endParaRPr lang="es-ES"/>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429F28DA-050C-47B2-9ADF-E616B9C44D94}" type="slidenum">
              <a:rPr lang="es-ES"/>
              <a:pPr>
                <a:defRPr/>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lvl1pPr>
              <a:defRPr/>
            </a:lvl1pPr>
          </a:lstStyle>
          <a:p>
            <a:r>
              <a:rPr lang="es-ES"/>
              <a:t>Haga clic para modificar el estilo de título del patrón</a:t>
            </a:r>
            <a:endParaRPr lang="es-CL"/>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7" name="3 Marcador de fecha"/>
          <p:cNvSpPr>
            <a:spLocks noGrp="1"/>
          </p:cNvSpPr>
          <p:nvPr>
            <p:ph type="dt" sz="half" idx="10"/>
          </p:nvPr>
        </p:nvSpPr>
        <p:spPr/>
        <p:txBody>
          <a:bodyPr/>
          <a:lstStyle>
            <a:lvl1pPr>
              <a:defRPr/>
            </a:lvl1pPr>
          </a:lstStyle>
          <a:p>
            <a:pPr>
              <a:defRPr/>
            </a:pPr>
            <a:endParaRPr lang="es-ES"/>
          </a:p>
        </p:txBody>
      </p:sp>
      <p:sp>
        <p:nvSpPr>
          <p:cNvPr id="8" name="4 Marcador de pie de página"/>
          <p:cNvSpPr>
            <a:spLocks noGrp="1"/>
          </p:cNvSpPr>
          <p:nvPr>
            <p:ph type="ftr" sz="quarter" idx="11"/>
          </p:nvPr>
        </p:nvSpPr>
        <p:spPr/>
        <p:txBody>
          <a:bodyPr/>
          <a:lstStyle>
            <a:lvl1pPr>
              <a:defRPr/>
            </a:lvl1pPr>
          </a:lstStyle>
          <a:p>
            <a:pPr>
              <a:defRPr/>
            </a:pPr>
            <a:endParaRPr lang="es-ES"/>
          </a:p>
        </p:txBody>
      </p:sp>
      <p:sp>
        <p:nvSpPr>
          <p:cNvPr id="9" name="5 Marcador de número de diapositiva"/>
          <p:cNvSpPr>
            <a:spLocks noGrp="1"/>
          </p:cNvSpPr>
          <p:nvPr>
            <p:ph type="sldNum" sz="quarter" idx="12"/>
          </p:nvPr>
        </p:nvSpPr>
        <p:spPr/>
        <p:txBody>
          <a:bodyPr/>
          <a:lstStyle>
            <a:lvl1pPr>
              <a:defRPr/>
            </a:lvl1pPr>
          </a:lstStyle>
          <a:p>
            <a:pPr>
              <a:defRPr/>
            </a:pPr>
            <a:fld id="{351F45BB-3F4C-4249-A5D2-90C4CA343D0E}" type="slidenum">
              <a:rPr lang="es-ES"/>
              <a:pPr>
                <a:defRPr/>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endParaRPr lang="es-CL"/>
          </a:p>
        </p:txBody>
      </p:sp>
      <p:sp>
        <p:nvSpPr>
          <p:cNvPr id="3" name="3 Marcador de fecha"/>
          <p:cNvSpPr>
            <a:spLocks noGrp="1"/>
          </p:cNvSpPr>
          <p:nvPr>
            <p:ph type="dt" sz="half" idx="10"/>
          </p:nvPr>
        </p:nvSpPr>
        <p:spPr/>
        <p:txBody>
          <a:bodyPr/>
          <a:lstStyle>
            <a:lvl1pPr>
              <a:defRPr/>
            </a:lvl1pPr>
          </a:lstStyle>
          <a:p>
            <a:pPr>
              <a:defRPr/>
            </a:pPr>
            <a:endParaRPr lang="es-ES"/>
          </a:p>
        </p:txBody>
      </p:sp>
      <p:sp>
        <p:nvSpPr>
          <p:cNvPr id="4" name="4 Marcador de pie de página"/>
          <p:cNvSpPr>
            <a:spLocks noGrp="1"/>
          </p:cNvSpPr>
          <p:nvPr>
            <p:ph type="ftr" sz="quarter" idx="11"/>
          </p:nvPr>
        </p:nvSpPr>
        <p:spPr/>
        <p:txBody>
          <a:bodyPr/>
          <a:lstStyle>
            <a:lvl1pPr>
              <a:defRPr/>
            </a:lvl1pPr>
          </a:lstStyle>
          <a:p>
            <a:pPr>
              <a:defRPr/>
            </a:pPr>
            <a:endParaRPr lang="es-ES"/>
          </a:p>
        </p:txBody>
      </p:sp>
      <p:sp>
        <p:nvSpPr>
          <p:cNvPr id="5" name="5 Marcador de número de diapositiva"/>
          <p:cNvSpPr>
            <a:spLocks noGrp="1"/>
          </p:cNvSpPr>
          <p:nvPr>
            <p:ph type="sldNum" sz="quarter" idx="12"/>
          </p:nvPr>
        </p:nvSpPr>
        <p:spPr/>
        <p:txBody>
          <a:bodyPr/>
          <a:lstStyle>
            <a:lvl1pPr>
              <a:defRPr/>
            </a:lvl1pPr>
          </a:lstStyle>
          <a:p>
            <a:pPr>
              <a:defRPr/>
            </a:pPr>
            <a:fld id="{524DEE88-16EB-44B3-A83A-A8AE972E3325}" type="slidenum">
              <a:rPr lang="es-ES"/>
              <a:pPr>
                <a:defRPr/>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endParaRPr lang="es-ES"/>
          </a:p>
        </p:txBody>
      </p:sp>
      <p:sp>
        <p:nvSpPr>
          <p:cNvPr id="3" name="4 Marcador de pie de página"/>
          <p:cNvSpPr>
            <a:spLocks noGrp="1"/>
          </p:cNvSpPr>
          <p:nvPr>
            <p:ph type="ftr" sz="quarter" idx="11"/>
          </p:nvPr>
        </p:nvSpPr>
        <p:spPr/>
        <p:txBody>
          <a:bodyPr/>
          <a:lstStyle>
            <a:lvl1pPr>
              <a:defRPr/>
            </a:lvl1pPr>
          </a:lstStyle>
          <a:p>
            <a:pPr>
              <a:defRPr/>
            </a:pPr>
            <a:endParaRPr lang="es-ES"/>
          </a:p>
        </p:txBody>
      </p:sp>
      <p:sp>
        <p:nvSpPr>
          <p:cNvPr id="4" name="5 Marcador de número de diapositiva"/>
          <p:cNvSpPr>
            <a:spLocks noGrp="1"/>
          </p:cNvSpPr>
          <p:nvPr>
            <p:ph type="sldNum" sz="quarter" idx="12"/>
          </p:nvPr>
        </p:nvSpPr>
        <p:spPr/>
        <p:txBody>
          <a:bodyPr/>
          <a:lstStyle>
            <a:lvl1pPr>
              <a:defRPr/>
            </a:lvl1pPr>
          </a:lstStyle>
          <a:p>
            <a:pPr>
              <a:defRPr/>
            </a:pPr>
            <a:fld id="{517B69A9-4ED4-4C0D-BC6F-A3B956BFEE22}" type="slidenum">
              <a:rPr lang="es-ES"/>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a:prstGeom prst="rect">
            <a:avLst/>
          </a:prstGeom>
        </p:spPr>
        <p:txBody>
          <a:bodyPr anchor="b"/>
          <a:lstStyle>
            <a:lvl1pPr algn="l">
              <a:defRPr sz="2000" b="1"/>
            </a:lvl1pPr>
          </a:lstStyle>
          <a:p>
            <a:r>
              <a:rPr lang="es-ES"/>
              <a:t>Haga clic para modificar el estilo de título del patrón</a:t>
            </a:r>
            <a:endParaRPr lang="es-CL"/>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endParaRPr lang="es-ES"/>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B97A079B-6B1A-4FB6-BBA3-6891FA5B04D2}" type="slidenum">
              <a:rPr lang="es-ES"/>
              <a:pPr>
                <a:defRPr/>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a:prstGeom prst="rect">
            <a:avLst/>
          </a:prstGeom>
        </p:spPr>
        <p:txBody>
          <a:bodyPr anchor="b"/>
          <a:lstStyle>
            <a:lvl1pPr algn="l">
              <a:defRPr sz="2000" b="1"/>
            </a:lvl1pPr>
          </a:lstStyle>
          <a:p>
            <a:r>
              <a:rPr lang="es-ES"/>
              <a:t>Haga clic para modificar el estilo de título del patrón</a:t>
            </a:r>
            <a:endParaRPr lang="es-CL"/>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CL"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endParaRPr lang="es-ES"/>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37E79C57-342F-46D8-9484-F22354F1EF8F}" type="slidenum">
              <a:rPr lang="es-ES"/>
              <a:pPr>
                <a:defRPr/>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099" name="2 Marcador de texto"/>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s-CL" dirty="0"/>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es-ES" dirty="0"/>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r>
              <a:rPr lang="es-ES" dirty="0"/>
              <a:t>Dr. Humberto Estay Cuenca</a:t>
            </a:r>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D582051C-A133-46EB-AC24-AEC24D4ED0ED}" type="slidenum">
              <a:rPr lang="es-ES"/>
              <a:pPr>
                <a:defRPr/>
              </a:pPr>
              <a:t>‹Nº›</a:t>
            </a:fld>
            <a:endParaRPr lang="es-ES"/>
          </a:p>
        </p:txBody>
      </p:sp>
      <p:pic>
        <p:nvPicPr>
          <p:cNvPr id="2" name="Imagen 1"/>
          <p:cNvPicPr>
            <a:picLocks noChangeAspect="1"/>
          </p:cNvPicPr>
          <p:nvPr userDrawn="1"/>
        </p:nvPicPr>
        <p:blipFill>
          <a:blip r:embed="rId13"/>
          <a:stretch>
            <a:fillRect/>
          </a:stretch>
        </p:blipFill>
        <p:spPr>
          <a:xfrm>
            <a:off x="251521" y="184349"/>
            <a:ext cx="1584176" cy="941741"/>
          </a:xfrm>
          <a:prstGeom prst="rect">
            <a:avLst/>
          </a:prstGeom>
        </p:spPr>
      </p:pic>
    </p:spTree>
  </p:cSld>
  <p:clrMap bg1="lt1" tx1="dk1" bg2="lt2" tx2="dk2" accent1="accent1" accent2="accent2" accent3="accent3" accent4="accent4" accent5="accent5" accent6="accent6" hlink="hlink" folHlink="folHlink"/>
  <p:sldLayoutIdLst>
    <p:sldLayoutId id="2147483672" r:id="rId1"/>
    <p:sldLayoutId id="2147483671" r:id="rId2"/>
    <p:sldLayoutId id="2147483670" r:id="rId3"/>
    <p:sldLayoutId id="2147483669" r:id="rId4"/>
    <p:sldLayoutId id="2147483668" r:id="rId5"/>
    <p:sldLayoutId id="2147483667" r:id="rId6"/>
    <p:sldLayoutId id="2147483666" r:id="rId7"/>
    <p:sldLayoutId id="2147483665" r:id="rId8"/>
    <p:sldLayoutId id="2147483664" r:id="rId9"/>
    <p:sldLayoutId id="2147483663" r:id="rId10"/>
    <p:sldLayoutId id="2147483662"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2.emf"/><Relationship Id="rId7" Type="http://schemas.openxmlformats.org/officeDocument/2006/relationships/customXml" Target="../ink/ink2.xm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3.png"/><Relationship Id="rId5" Type="http://schemas.openxmlformats.org/officeDocument/2006/relationships/customXml" Target="../ink/ink1.xml"/><Relationship Id="rId10" Type="http://schemas.openxmlformats.org/officeDocument/2006/relationships/image" Target="../media/image5.png"/><Relationship Id="rId4" Type="http://schemas.openxmlformats.org/officeDocument/2006/relationships/image" Target="../media/image1.emf"/><Relationship Id="rId9" Type="http://schemas.openxmlformats.org/officeDocument/2006/relationships/customXml" Target="../ink/ink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hyperlink" Target="https://www.usgs.gov/software/phreeqc-version-3" TargetMode="External"/><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hyperlink" Target="https://wwwbrr.cr.usgs.gov/projects/GWC_coupled/phreeqc/html/final-56.html#89789" TargetMode="External"/><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 Id="rId5" Type="http://schemas.openxmlformats.org/officeDocument/2006/relationships/image" Target="../media/image22.png"/><Relationship Id="rId4" Type="http://schemas.openxmlformats.org/officeDocument/2006/relationships/image" Target="../media/image2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hyperlink" Target="https://wwwbrr.cr.usgs.gov/projects/GWC_coupled/phreeqc/html/final-38.html#pgfId-254422" TargetMode="External"/><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hyperlink" Target="https://wwwbrr.cr.usgs.gov/projects/GWC_coupled/phreeqc/html/final-51.html#pgfId-255795" TargetMode="External"/><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hyperlink" Target="https://water.usgs.gov/water-resources/software/PHREEQC/documentation/phreeqc3-html/phreeqc3-45.htm#50593793_20239" TargetMode="External"/><Relationship Id="rId2" Type="http://schemas.openxmlformats.org/officeDocument/2006/relationships/image" Target="../media/image29.png"/><Relationship Id="rId1" Type="http://schemas.openxmlformats.org/officeDocument/2006/relationships/slideLayout" Target="../slideLayouts/slideLayout7.xml"/><Relationship Id="rId5" Type="http://schemas.openxmlformats.org/officeDocument/2006/relationships/hyperlink" Target="https://wwwbrr.cr.usgs.gov/projects/GWC_coupled/phreeqc/phreeqc3-html/phreeqc3-54.htm" TargetMode="External"/><Relationship Id="rId4" Type="http://schemas.openxmlformats.org/officeDocument/2006/relationships/hyperlink" Target="https://water.usgs.gov/water-resources/software/PHREEQC/documentation/phreeqc3-html/phreeqc3-60.htm" TargetMode="External"/></Relationships>
</file>

<file path=ppt/slides/_rels/slide2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8" Type="http://schemas.openxmlformats.org/officeDocument/2006/relationships/image" Target="../media/image2710.png"/><Relationship Id="rId3" Type="http://schemas.openxmlformats.org/officeDocument/2006/relationships/image" Target="../media/image36.png"/><Relationship Id="rId7" Type="http://schemas.openxmlformats.org/officeDocument/2006/relationships/customXml" Target="../ink/ink5.xml"/><Relationship Id="rId12" Type="http://schemas.openxmlformats.org/officeDocument/2006/relationships/hyperlink" Target="mailto:Simon.diaz@amtc.uchile.cl" TargetMode="External"/><Relationship Id="rId2" Type="http://schemas.openxmlformats.org/officeDocument/2006/relationships/hyperlink" Target="https://wwwbrr.cr.usgs.gov/projects/GWC_coupled/phreeqc/html/final.html" TargetMode="External"/><Relationship Id="rId1" Type="http://schemas.openxmlformats.org/officeDocument/2006/relationships/slideLayout" Target="../slideLayouts/slideLayout7.xml"/><Relationship Id="rId6" Type="http://schemas.openxmlformats.org/officeDocument/2006/relationships/image" Target="../media/image2610.png"/><Relationship Id="rId11" Type="http://schemas.openxmlformats.org/officeDocument/2006/relationships/image" Target="../media/image38.png"/><Relationship Id="rId10" Type="http://schemas.openxmlformats.org/officeDocument/2006/relationships/image" Target="../media/image37.png"/><Relationship Id="rId4" Type="http://schemas.openxmlformats.org/officeDocument/2006/relationships/customXml" Target="../ink/ink4.xml"/><Relationship Id="rId9" Type="http://schemas.openxmlformats.org/officeDocument/2006/relationships/hyperlink" Target="https://phreeqcusers.org/index.php?PHPSESSID=2b8le36s25nil1qbtb6qqutcp1&amp;" TargetMode="External"/></Relationships>
</file>

<file path=ppt/slides/_rels/slide32.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8" Type="http://schemas.openxmlformats.org/officeDocument/2006/relationships/image" Target="../media/image47.png"/><Relationship Id="rId13" Type="http://schemas.openxmlformats.org/officeDocument/2006/relationships/image" Target="../media/image52.png"/><Relationship Id="rId18" Type="http://schemas.openxmlformats.org/officeDocument/2006/relationships/image" Target="../media/image57.png"/><Relationship Id="rId3" Type="http://schemas.openxmlformats.org/officeDocument/2006/relationships/image" Target="../media/image42.png"/><Relationship Id="rId7" Type="http://schemas.openxmlformats.org/officeDocument/2006/relationships/image" Target="../media/image46.png"/><Relationship Id="rId12" Type="http://schemas.openxmlformats.org/officeDocument/2006/relationships/image" Target="../media/image51.png"/><Relationship Id="rId17" Type="http://schemas.openxmlformats.org/officeDocument/2006/relationships/image" Target="../media/image56.png"/><Relationship Id="rId2" Type="http://schemas.openxmlformats.org/officeDocument/2006/relationships/image" Target="../media/image41.png"/><Relationship Id="rId16" Type="http://schemas.openxmlformats.org/officeDocument/2006/relationships/image" Target="../media/image55.png"/><Relationship Id="rId1" Type="http://schemas.openxmlformats.org/officeDocument/2006/relationships/slideLayout" Target="../slideLayouts/slideLayout3.xml"/><Relationship Id="rId6" Type="http://schemas.openxmlformats.org/officeDocument/2006/relationships/image" Target="../media/image45.png"/><Relationship Id="rId11" Type="http://schemas.openxmlformats.org/officeDocument/2006/relationships/image" Target="../media/image50.png"/><Relationship Id="rId5" Type="http://schemas.openxmlformats.org/officeDocument/2006/relationships/image" Target="../media/image44.png"/><Relationship Id="rId15" Type="http://schemas.openxmlformats.org/officeDocument/2006/relationships/image" Target="../media/image54.png"/><Relationship Id="rId10" Type="http://schemas.openxmlformats.org/officeDocument/2006/relationships/image" Target="../media/image49.png"/><Relationship Id="rId19" Type="http://schemas.openxmlformats.org/officeDocument/2006/relationships/image" Target="../media/image58.png"/><Relationship Id="rId4" Type="http://schemas.openxmlformats.org/officeDocument/2006/relationships/image" Target="../media/image43.png"/><Relationship Id="rId9" Type="http://schemas.openxmlformats.org/officeDocument/2006/relationships/image" Target="../media/image48.png"/><Relationship Id="rId14" Type="http://schemas.openxmlformats.org/officeDocument/2006/relationships/image" Target="../media/image53.png"/></Relationships>
</file>

<file path=ppt/slides/_rels/slide39.xml.rels><?xml version="1.0" encoding="UTF-8" standalone="yes"?>
<Relationships xmlns="http://schemas.openxmlformats.org/package/2006/relationships"><Relationship Id="rId8" Type="http://schemas.openxmlformats.org/officeDocument/2006/relationships/image" Target="../media/image65.png"/><Relationship Id="rId3" Type="http://schemas.openxmlformats.org/officeDocument/2006/relationships/image" Target="../media/image60.png"/><Relationship Id="rId7" Type="http://schemas.openxmlformats.org/officeDocument/2006/relationships/image" Target="../media/image64.png"/><Relationship Id="rId2" Type="http://schemas.openxmlformats.org/officeDocument/2006/relationships/image" Target="../media/image59.png"/><Relationship Id="rId1" Type="http://schemas.openxmlformats.org/officeDocument/2006/relationships/slideLayout" Target="../slideLayouts/slideLayout3.xml"/><Relationship Id="rId6" Type="http://schemas.openxmlformats.org/officeDocument/2006/relationships/image" Target="../media/image63.png"/><Relationship Id="rId11" Type="http://schemas.openxmlformats.org/officeDocument/2006/relationships/image" Target="../media/image68.png"/><Relationship Id="rId5" Type="http://schemas.openxmlformats.org/officeDocument/2006/relationships/image" Target="../media/image62.png"/><Relationship Id="rId10" Type="http://schemas.openxmlformats.org/officeDocument/2006/relationships/image" Target="../media/image67.png"/><Relationship Id="rId4" Type="http://schemas.openxmlformats.org/officeDocument/2006/relationships/image" Target="../media/image61.png"/><Relationship Id="rId9" Type="http://schemas.openxmlformats.org/officeDocument/2006/relationships/image" Target="../media/image66.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8" Type="http://schemas.openxmlformats.org/officeDocument/2006/relationships/image" Target="../media/image71.png"/><Relationship Id="rId3" Type="http://schemas.openxmlformats.org/officeDocument/2006/relationships/image" Target="../media/image60.png"/><Relationship Id="rId7" Type="http://schemas.openxmlformats.org/officeDocument/2006/relationships/image" Target="../media/image70.png"/><Relationship Id="rId2" Type="http://schemas.openxmlformats.org/officeDocument/2006/relationships/image" Target="../media/image59.png"/><Relationship Id="rId1" Type="http://schemas.openxmlformats.org/officeDocument/2006/relationships/slideLayout" Target="../slideLayouts/slideLayout3.xml"/><Relationship Id="rId6" Type="http://schemas.openxmlformats.org/officeDocument/2006/relationships/image" Target="../media/image69.png"/><Relationship Id="rId5" Type="http://schemas.openxmlformats.org/officeDocument/2006/relationships/image" Target="../media/image62.png"/><Relationship Id="rId4" Type="http://schemas.openxmlformats.org/officeDocument/2006/relationships/image" Target="../media/image61.png"/><Relationship Id="rId9" Type="http://schemas.openxmlformats.org/officeDocument/2006/relationships/image" Target="../media/image72.png"/></Relationships>
</file>

<file path=ppt/slides/_rels/slide41.xml.rels><?xml version="1.0" encoding="UTF-8" standalone="yes"?>
<Relationships xmlns="http://schemas.openxmlformats.org/package/2006/relationships"><Relationship Id="rId8" Type="http://schemas.openxmlformats.org/officeDocument/2006/relationships/image" Target="../media/image79.png"/><Relationship Id="rId3" Type="http://schemas.openxmlformats.org/officeDocument/2006/relationships/image" Target="../media/image74.png"/><Relationship Id="rId7" Type="http://schemas.openxmlformats.org/officeDocument/2006/relationships/image" Target="../media/image78.png"/><Relationship Id="rId2" Type="http://schemas.openxmlformats.org/officeDocument/2006/relationships/image" Target="../media/image73.png"/><Relationship Id="rId1" Type="http://schemas.openxmlformats.org/officeDocument/2006/relationships/slideLayout" Target="../slideLayouts/slideLayout3.xml"/><Relationship Id="rId6" Type="http://schemas.openxmlformats.org/officeDocument/2006/relationships/image" Target="../media/image77.png"/><Relationship Id="rId5" Type="http://schemas.openxmlformats.org/officeDocument/2006/relationships/image" Target="../media/image76.png"/><Relationship Id="rId10" Type="http://schemas.openxmlformats.org/officeDocument/2006/relationships/image" Target="../media/image81.png"/><Relationship Id="rId4" Type="http://schemas.openxmlformats.org/officeDocument/2006/relationships/image" Target="../media/image75.png"/><Relationship Id="rId9" Type="http://schemas.openxmlformats.org/officeDocument/2006/relationships/image" Target="../media/image80.png"/></Relationships>
</file>

<file path=ppt/slides/_rels/slide42.xml.rels><?xml version="1.0" encoding="UTF-8" standalone="yes"?>
<Relationships xmlns="http://schemas.openxmlformats.org/package/2006/relationships"><Relationship Id="rId8" Type="http://schemas.openxmlformats.org/officeDocument/2006/relationships/image" Target="../media/image84.png"/><Relationship Id="rId3" Type="http://schemas.openxmlformats.org/officeDocument/2006/relationships/image" Target="../media/image83.png"/><Relationship Id="rId7" Type="http://schemas.openxmlformats.org/officeDocument/2006/relationships/image" Target="../media/image76.png"/><Relationship Id="rId2" Type="http://schemas.openxmlformats.org/officeDocument/2006/relationships/image" Target="../media/image82.png"/><Relationship Id="rId1" Type="http://schemas.openxmlformats.org/officeDocument/2006/relationships/slideLayout" Target="../slideLayouts/slideLayout3.xml"/><Relationship Id="rId6" Type="http://schemas.openxmlformats.org/officeDocument/2006/relationships/image" Target="../media/image75.png"/><Relationship Id="rId5" Type="http://schemas.openxmlformats.org/officeDocument/2006/relationships/image" Target="../media/image74.png"/><Relationship Id="rId4" Type="http://schemas.openxmlformats.org/officeDocument/2006/relationships/image" Target="../media/image73.png"/><Relationship Id="rId9" Type="http://schemas.openxmlformats.org/officeDocument/2006/relationships/image" Target="../media/image85.png"/></Relationships>
</file>

<file path=ppt/slides/_rels/slide43.xml.rels><?xml version="1.0" encoding="UTF-8" standalone="yes"?>
<Relationships xmlns="http://schemas.openxmlformats.org/package/2006/relationships"><Relationship Id="rId8" Type="http://schemas.openxmlformats.org/officeDocument/2006/relationships/image" Target="../media/image92.png"/><Relationship Id="rId3" Type="http://schemas.openxmlformats.org/officeDocument/2006/relationships/image" Target="../media/image87.png"/><Relationship Id="rId7" Type="http://schemas.openxmlformats.org/officeDocument/2006/relationships/image" Target="../media/image91.png"/><Relationship Id="rId2" Type="http://schemas.openxmlformats.org/officeDocument/2006/relationships/image" Target="../media/image86.png"/><Relationship Id="rId1" Type="http://schemas.openxmlformats.org/officeDocument/2006/relationships/slideLayout" Target="../slideLayouts/slideLayout3.xml"/><Relationship Id="rId6" Type="http://schemas.openxmlformats.org/officeDocument/2006/relationships/image" Target="../media/image90.png"/><Relationship Id="rId11" Type="http://schemas.openxmlformats.org/officeDocument/2006/relationships/image" Target="../media/image95.png"/><Relationship Id="rId5" Type="http://schemas.openxmlformats.org/officeDocument/2006/relationships/image" Target="../media/image89.png"/><Relationship Id="rId10" Type="http://schemas.openxmlformats.org/officeDocument/2006/relationships/image" Target="../media/image94.png"/><Relationship Id="rId4" Type="http://schemas.openxmlformats.org/officeDocument/2006/relationships/image" Target="../media/image88.png"/><Relationship Id="rId9" Type="http://schemas.openxmlformats.org/officeDocument/2006/relationships/image" Target="../media/image93.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hyperlink" Target="https://doi.org/10.1016/j.jwpe.2021.102063"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hyperlink" Target="https://doi.org/10.1016/j.jwpe.2021.102063"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hyperlink" Target="https://doi.org/10.1016/j.jwpe.2021.102063"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38948" name="Text Box 4"/>
          <p:cNvSpPr txBox="1">
            <a:spLocks noChangeArrowheads="1"/>
          </p:cNvSpPr>
          <p:nvPr/>
        </p:nvSpPr>
        <p:spPr bwMode="auto">
          <a:xfrm>
            <a:off x="176973" y="1930214"/>
            <a:ext cx="8655050" cy="830997"/>
          </a:xfrm>
          <a:prstGeom prst="rect">
            <a:avLst/>
          </a:prstGeom>
          <a:noFill/>
          <a:ln w="9525">
            <a:noFill/>
            <a:miter lim="800000"/>
            <a:headEnd/>
            <a:tailEnd/>
          </a:ln>
        </p:spPr>
        <p:txBody>
          <a:bodyPr>
            <a:spAutoFit/>
          </a:bodyPr>
          <a:lstStyle/>
          <a:p>
            <a:pPr algn="ctr" eaLnBrk="1" hangingPunct="1"/>
            <a:endParaRPr lang="es-MX" sz="1000" b="1" dirty="0">
              <a:latin typeface="Arial" charset="0"/>
            </a:endParaRPr>
          </a:p>
          <a:p>
            <a:pPr algn="ctr" eaLnBrk="1" hangingPunct="1"/>
            <a:r>
              <a:rPr lang="es-ES_tradnl" sz="3800" b="1" u="sng" dirty="0">
                <a:latin typeface="Arial" charset="0"/>
              </a:rPr>
              <a:t>Auxiliar 1</a:t>
            </a:r>
          </a:p>
        </p:txBody>
      </p:sp>
      <p:sp>
        <p:nvSpPr>
          <p:cNvPr id="2" name="Text Box 4"/>
          <p:cNvSpPr txBox="1">
            <a:spLocks noChangeArrowheads="1"/>
          </p:cNvSpPr>
          <p:nvPr/>
        </p:nvSpPr>
        <p:spPr bwMode="auto">
          <a:xfrm>
            <a:off x="2267744" y="241246"/>
            <a:ext cx="4134109" cy="984885"/>
          </a:xfrm>
          <a:prstGeom prst="rect">
            <a:avLst/>
          </a:prstGeom>
          <a:noFill/>
          <a:ln w="9525">
            <a:noFill/>
            <a:miter lim="800000"/>
            <a:headEnd/>
            <a:tailEnd/>
          </a:ln>
        </p:spPr>
        <p:txBody>
          <a:bodyPr wrap="square">
            <a:spAutoFit/>
          </a:bodyPr>
          <a:lstStyle/>
          <a:p>
            <a:pPr algn="ctr" eaLnBrk="1" hangingPunct="1"/>
            <a:r>
              <a:rPr lang="es-MX" b="1" dirty="0">
                <a:latin typeface="Arial" charset="0"/>
              </a:rPr>
              <a:t>UNIVERSIDAD DE CHILE</a:t>
            </a:r>
          </a:p>
          <a:p>
            <a:pPr algn="ctr" eaLnBrk="1" hangingPunct="1"/>
            <a:r>
              <a:rPr lang="es-MX" sz="1400" b="1" dirty="0">
                <a:latin typeface="Arial" charset="0"/>
              </a:rPr>
              <a:t>Facultad de Ciencias Físicas y Matemática – Escuela de Ingeniería</a:t>
            </a:r>
          </a:p>
          <a:p>
            <a:pPr algn="ctr" eaLnBrk="1" hangingPunct="1"/>
            <a:r>
              <a:rPr lang="es-MX" sz="1400" b="1" dirty="0">
                <a:latin typeface="Arial" charset="0"/>
              </a:rPr>
              <a:t>Departamento de Ingeniería en Minas</a:t>
            </a:r>
          </a:p>
        </p:txBody>
      </p:sp>
      <p:pic>
        <p:nvPicPr>
          <p:cNvPr id="3" name="Imagen 2"/>
          <p:cNvPicPr>
            <a:picLocks noChangeAspect="1"/>
          </p:cNvPicPr>
          <p:nvPr/>
        </p:nvPicPr>
        <p:blipFill>
          <a:blip r:embed="rId3"/>
          <a:stretch>
            <a:fillRect/>
          </a:stretch>
        </p:blipFill>
        <p:spPr>
          <a:xfrm>
            <a:off x="4562478" y="3419477"/>
            <a:ext cx="19043" cy="19046"/>
          </a:xfrm>
          <a:prstGeom prst="rect">
            <a:avLst/>
          </a:prstGeom>
        </p:spPr>
      </p:pic>
      <p:pic>
        <p:nvPicPr>
          <p:cNvPr id="5" name="Imagen 4"/>
          <p:cNvPicPr>
            <a:picLocks noChangeAspect="1"/>
          </p:cNvPicPr>
          <p:nvPr/>
        </p:nvPicPr>
        <p:blipFill>
          <a:blip r:embed="rId3"/>
          <a:stretch>
            <a:fillRect/>
          </a:stretch>
        </p:blipFill>
        <p:spPr>
          <a:xfrm>
            <a:off x="4714878" y="3571877"/>
            <a:ext cx="19043" cy="19046"/>
          </a:xfrm>
          <a:prstGeom prst="rect">
            <a:avLst/>
          </a:prstGeom>
        </p:spPr>
      </p:pic>
      <p:pic>
        <p:nvPicPr>
          <p:cNvPr id="7" name="Imagen 6"/>
          <p:cNvPicPr>
            <a:picLocks noChangeAspect="1"/>
          </p:cNvPicPr>
          <p:nvPr/>
        </p:nvPicPr>
        <p:blipFill>
          <a:blip r:embed="rId4"/>
          <a:stretch>
            <a:fillRect/>
          </a:stretch>
        </p:blipFill>
        <p:spPr>
          <a:xfrm>
            <a:off x="107504" y="116633"/>
            <a:ext cx="2088232" cy="1241386"/>
          </a:xfrm>
          <a:prstGeom prst="rect">
            <a:avLst/>
          </a:prstGeom>
        </p:spPr>
      </p:pic>
      <p:sp>
        <p:nvSpPr>
          <p:cNvPr id="8" name="Text Box 5"/>
          <p:cNvSpPr txBox="1">
            <a:spLocks noChangeArrowheads="1"/>
          </p:cNvSpPr>
          <p:nvPr/>
        </p:nvSpPr>
        <p:spPr bwMode="auto">
          <a:xfrm>
            <a:off x="339721" y="4887206"/>
            <a:ext cx="8483600" cy="1938992"/>
          </a:xfrm>
          <a:prstGeom prst="rect">
            <a:avLst/>
          </a:prstGeom>
          <a:noFill/>
          <a:ln w="9525">
            <a:noFill/>
            <a:miter lim="800000"/>
            <a:headEnd/>
            <a:tailEnd/>
          </a:ln>
        </p:spPr>
        <p:txBody>
          <a:bodyPr>
            <a:spAutoFit/>
          </a:bodyPr>
          <a:lstStyle/>
          <a:p>
            <a:pPr algn="ctr" eaLnBrk="1" hangingPunct="1"/>
            <a:r>
              <a:rPr lang="es-MX" sz="2000" b="1" dirty="0">
                <a:latin typeface="Arial" charset="0"/>
              </a:rPr>
              <a:t>MI 7009 Minería de Litio</a:t>
            </a:r>
          </a:p>
          <a:p>
            <a:pPr algn="ctr" eaLnBrk="1" hangingPunct="1"/>
            <a:r>
              <a:rPr lang="es-MX" sz="2000" b="1" dirty="0">
                <a:latin typeface="Arial" charset="0"/>
              </a:rPr>
              <a:t>Semestre Primavera 2023</a:t>
            </a:r>
          </a:p>
          <a:p>
            <a:pPr algn="ctr" eaLnBrk="1" hangingPunct="1"/>
            <a:endParaRPr lang="es-MX" sz="2000" b="1" dirty="0">
              <a:latin typeface="Arial" charset="0"/>
            </a:endParaRPr>
          </a:p>
          <a:p>
            <a:pPr algn="ctr" eaLnBrk="1" hangingPunct="1"/>
            <a:r>
              <a:rPr lang="es-MX" sz="2000" b="1" dirty="0">
                <a:latin typeface="Arial" charset="0"/>
              </a:rPr>
              <a:t>Prof.: Dr. Humberto Estay Cuenca</a:t>
            </a:r>
          </a:p>
          <a:p>
            <a:pPr algn="ctr" eaLnBrk="1" hangingPunct="1"/>
            <a:r>
              <a:rPr lang="es-MX" sz="2000" b="1" dirty="0">
                <a:latin typeface="Arial" charset="0"/>
              </a:rPr>
              <a:t>Prof. Auxiliar: </a:t>
            </a:r>
            <a:r>
              <a:rPr lang="es-MX" sz="2000" b="1" dirty="0" err="1">
                <a:solidFill>
                  <a:srgbClr val="0000FF"/>
                </a:solidFill>
                <a:latin typeface="Arial" charset="0"/>
              </a:rPr>
              <a:t>Dr</a:t>
            </a:r>
            <a:r>
              <a:rPr lang="es-MX" sz="2000" b="1" dirty="0">
                <a:solidFill>
                  <a:srgbClr val="0000FF"/>
                </a:solidFill>
                <a:latin typeface="Arial" charset="0"/>
              </a:rPr>
              <a:t>(c) Simón Díaz Quezada</a:t>
            </a:r>
          </a:p>
          <a:p>
            <a:pPr algn="ctr" eaLnBrk="1" hangingPunct="1"/>
            <a:r>
              <a:rPr lang="es-MX" sz="2000" b="1" dirty="0">
                <a:latin typeface="Arial" charset="0"/>
              </a:rPr>
              <a:t>Ayudante: Carol González Muñoz</a:t>
            </a:r>
          </a:p>
        </p:txBody>
      </p:sp>
      <p:sp>
        <p:nvSpPr>
          <p:cNvPr id="6" name="CuadroTexto 5">
            <a:extLst>
              <a:ext uri="{FF2B5EF4-FFF2-40B4-BE49-F238E27FC236}">
                <a16:creationId xmlns:a16="http://schemas.microsoft.com/office/drawing/2014/main" id="{3B7DA4BF-0E05-534E-A17D-EF1EC5294B57}"/>
              </a:ext>
            </a:extLst>
          </p:cNvPr>
          <p:cNvSpPr txBox="1"/>
          <p:nvPr/>
        </p:nvSpPr>
        <p:spPr>
          <a:xfrm>
            <a:off x="2051720" y="3824310"/>
            <a:ext cx="5526360" cy="338554"/>
          </a:xfrm>
          <a:prstGeom prst="rect">
            <a:avLst/>
          </a:prstGeom>
          <a:noFill/>
        </p:spPr>
        <p:txBody>
          <a:bodyPr wrap="square">
            <a:spAutoFit/>
          </a:bodyPr>
          <a:lstStyle/>
          <a:p>
            <a:r>
              <a:rPr lang="es-MX" sz="1600" b="1" dirty="0">
                <a:solidFill>
                  <a:srgbClr val="0000FF"/>
                </a:solidFill>
                <a:latin typeface="Arial" charset="0"/>
              </a:rPr>
              <a:t>Contacto</a:t>
            </a:r>
            <a:r>
              <a:rPr lang="es-MX" b="1" dirty="0">
                <a:solidFill>
                  <a:srgbClr val="0000FF"/>
                </a:solidFill>
                <a:latin typeface="Arial" charset="0"/>
              </a:rPr>
              <a:t> para dudas: s</a:t>
            </a:r>
            <a:r>
              <a:rPr lang="es-MX" sz="1600" b="1" dirty="0">
                <a:solidFill>
                  <a:srgbClr val="0000FF"/>
                </a:solidFill>
                <a:latin typeface="Arial" charset="0"/>
              </a:rPr>
              <a:t>imon.diaz@amtc.uchile.cl</a:t>
            </a:r>
            <a:endParaRPr lang="es-CL" dirty="0"/>
          </a:p>
        </p:txBody>
      </p:sp>
      <mc:AlternateContent xmlns:mc="http://schemas.openxmlformats.org/markup-compatibility/2006" xmlns:p14="http://schemas.microsoft.com/office/powerpoint/2010/main" xmlns:aink="http://schemas.microsoft.com/office/drawing/2016/ink">
        <mc:Choice Requires="p14 aink">
          <p:contentPart p14:bwMode="auto" r:id="rId5">
            <p14:nvContentPartPr>
              <p14:cNvPr id="9" name="Entrada de lápiz 8">
                <a:extLst>
                  <a:ext uri="{FF2B5EF4-FFF2-40B4-BE49-F238E27FC236}">
                    <a16:creationId xmlns:a16="http://schemas.microsoft.com/office/drawing/2014/main" id="{12182C17-2796-85BD-CC16-FDE318587726}"/>
                  </a:ext>
                </a:extLst>
              </p14:cNvPr>
              <p14:cNvContentPartPr/>
              <p14:nvPr/>
            </p14:nvContentPartPr>
            <p14:xfrm>
              <a:off x="1388019" y="3355380"/>
              <a:ext cx="360" cy="360"/>
            </p14:xfrm>
          </p:contentPart>
        </mc:Choice>
        <mc:Fallback xmlns="">
          <p:pic>
            <p:nvPicPr>
              <p:cNvPr id="9" name="Entrada de lápiz 8">
                <a:extLst>
                  <a:ext uri="{FF2B5EF4-FFF2-40B4-BE49-F238E27FC236}">
                    <a16:creationId xmlns:a16="http://schemas.microsoft.com/office/drawing/2014/main" id="{12182C17-2796-85BD-CC16-FDE318587726}"/>
                  </a:ext>
                </a:extLst>
              </p:cNvPr>
              <p:cNvPicPr/>
              <p:nvPr/>
            </p:nvPicPr>
            <p:blipFill>
              <a:blip r:embed="rId6"/>
              <a:stretch>
                <a:fillRect/>
              </a:stretch>
            </p:blipFill>
            <p:spPr>
              <a:xfrm>
                <a:off x="1370019" y="3247740"/>
                <a:ext cx="36000" cy="216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7">
            <p14:nvContentPartPr>
              <p14:cNvPr id="10" name="Entrada de lápiz 9">
                <a:extLst>
                  <a:ext uri="{FF2B5EF4-FFF2-40B4-BE49-F238E27FC236}">
                    <a16:creationId xmlns:a16="http://schemas.microsoft.com/office/drawing/2014/main" id="{783B246A-132C-CBCB-D6BB-6B280256E8F6}"/>
                  </a:ext>
                </a:extLst>
              </p14:cNvPr>
              <p14:cNvContentPartPr/>
              <p14:nvPr/>
            </p14:nvContentPartPr>
            <p14:xfrm>
              <a:off x="5918979" y="1648980"/>
              <a:ext cx="360" cy="360"/>
            </p14:xfrm>
          </p:contentPart>
        </mc:Choice>
        <mc:Fallback xmlns="">
          <p:pic>
            <p:nvPicPr>
              <p:cNvPr id="10" name="Entrada de lápiz 9">
                <a:extLst>
                  <a:ext uri="{FF2B5EF4-FFF2-40B4-BE49-F238E27FC236}">
                    <a16:creationId xmlns:a16="http://schemas.microsoft.com/office/drawing/2014/main" id="{783B246A-132C-CBCB-D6BB-6B280256E8F6}"/>
                  </a:ext>
                </a:extLst>
              </p:cNvPr>
              <p:cNvPicPr/>
              <p:nvPr/>
            </p:nvPicPr>
            <p:blipFill>
              <a:blip r:embed="rId8"/>
              <a:stretch>
                <a:fillRect/>
              </a:stretch>
            </p:blipFill>
            <p:spPr>
              <a:xfrm>
                <a:off x="5900979" y="1541340"/>
                <a:ext cx="36000" cy="216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9">
            <p14:nvContentPartPr>
              <p14:cNvPr id="11" name="Entrada de lápiz 10">
                <a:extLst>
                  <a:ext uri="{FF2B5EF4-FFF2-40B4-BE49-F238E27FC236}">
                    <a16:creationId xmlns:a16="http://schemas.microsoft.com/office/drawing/2014/main" id="{29EF035E-506A-D873-A2AC-158E140A5DDF}"/>
                  </a:ext>
                </a:extLst>
              </p14:cNvPr>
              <p14:cNvContentPartPr/>
              <p14:nvPr/>
            </p14:nvContentPartPr>
            <p14:xfrm>
              <a:off x="2694099" y="1028700"/>
              <a:ext cx="360" cy="360"/>
            </p14:xfrm>
          </p:contentPart>
        </mc:Choice>
        <mc:Fallback xmlns="">
          <p:pic>
            <p:nvPicPr>
              <p:cNvPr id="11" name="Entrada de lápiz 10">
                <a:extLst>
                  <a:ext uri="{FF2B5EF4-FFF2-40B4-BE49-F238E27FC236}">
                    <a16:creationId xmlns:a16="http://schemas.microsoft.com/office/drawing/2014/main" id="{29EF035E-506A-D873-A2AC-158E140A5DDF}"/>
                  </a:ext>
                </a:extLst>
              </p:cNvPr>
              <p:cNvPicPr/>
              <p:nvPr/>
            </p:nvPicPr>
            <p:blipFill>
              <a:blip r:embed="rId10"/>
              <a:stretch>
                <a:fillRect/>
              </a:stretch>
            </p:blipFill>
            <p:spPr>
              <a:xfrm>
                <a:off x="2676099" y="920700"/>
                <a:ext cx="36000" cy="216000"/>
              </a:xfrm>
              <a:prstGeom prst="rect">
                <a:avLst/>
              </a:prstGeom>
            </p:spPr>
          </p:pic>
        </mc:Fallback>
      </mc:AlternateContent>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83F8883-96DB-74ED-AA95-6FCD6A709696}"/>
              </a:ext>
            </a:extLst>
          </p:cNvPr>
          <p:cNvSpPr>
            <a:spLocks noGrp="1"/>
          </p:cNvSpPr>
          <p:nvPr>
            <p:ph type="title"/>
          </p:nvPr>
        </p:nvSpPr>
        <p:spPr/>
        <p:txBody>
          <a:bodyPr/>
          <a:lstStyle/>
          <a:p>
            <a:r>
              <a:rPr lang="es-CL" sz="4000" dirty="0">
                <a:solidFill>
                  <a:srgbClr val="0000FF"/>
                </a:solidFill>
                <a:latin typeface="Arial" charset="0"/>
              </a:rPr>
              <a:t>SOFTWARE PHREEQC</a:t>
            </a:r>
            <a:br>
              <a:rPr lang="es-CL" sz="4000" dirty="0">
                <a:solidFill>
                  <a:srgbClr val="0000FF"/>
                </a:solidFill>
                <a:latin typeface="Arial" charset="0"/>
              </a:rPr>
            </a:br>
            <a:endParaRPr lang="es-ES" dirty="0"/>
          </a:p>
        </p:txBody>
      </p:sp>
    </p:spTree>
    <p:extLst>
      <p:ext uri="{BB962C8B-B14F-4D97-AF65-F5344CB8AC3E}">
        <p14:creationId xmlns:p14="http://schemas.microsoft.com/office/powerpoint/2010/main" val="5146868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4 Marcador de número de diapositiva"/>
          <p:cNvSpPr txBox="1">
            <a:spLocks noGrp="1"/>
          </p:cNvSpPr>
          <p:nvPr/>
        </p:nvSpPr>
        <p:spPr>
          <a:xfrm>
            <a:off x="8358214" y="6308725"/>
            <a:ext cx="473049" cy="365125"/>
          </a:xfrm>
          <a:prstGeom prst="rect">
            <a:avLst/>
          </a:prstGeom>
          <a:noFill/>
        </p:spPr>
        <p:txBody>
          <a:bodyPr anchor="ctr"/>
          <a:lstStyle/>
          <a:p>
            <a:pPr algn="r"/>
            <a:fld id="{5BA3E1E7-5CE8-4129-9220-BFCFAF20A289}" type="slidenum">
              <a:rPr lang="es-ES" sz="1400" b="1">
                <a:solidFill>
                  <a:srgbClr val="333333"/>
                </a:solidFill>
                <a:latin typeface="Arial" charset="0"/>
              </a:rPr>
              <a:pPr algn="r"/>
              <a:t>11</a:t>
            </a:fld>
            <a:endParaRPr lang="es-ES" sz="1400" b="1" dirty="0">
              <a:solidFill>
                <a:srgbClr val="333333"/>
              </a:solidFill>
              <a:latin typeface="Arial" charset="0"/>
            </a:endParaRPr>
          </a:p>
        </p:txBody>
      </p:sp>
      <p:sp>
        <p:nvSpPr>
          <p:cNvPr id="7" name="Rectangle 2">
            <a:extLst>
              <a:ext uri="{FF2B5EF4-FFF2-40B4-BE49-F238E27FC236}">
                <a16:creationId xmlns:a16="http://schemas.microsoft.com/office/drawing/2014/main" id="{9581D0FA-1EFC-6BC1-00BA-A246D6126D48}"/>
              </a:ext>
            </a:extLst>
          </p:cNvPr>
          <p:cNvSpPr>
            <a:spLocks noChangeArrowheads="1"/>
          </p:cNvSpPr>
          <p:nvPr/>
        </p:nvSpPr>
        <p:spPr bwMode="auto">
          <a:xfrm>
            <a:off x="1759575" y="33755"/>
            <a:ext cx="5432973" cy="1152708"/>
          </a:xfrm>
          <a:prstGeom prst="rect">
            <a:avLst/>
          </a:prstGeom>
          <a:solidFill>
            <a:schemeClr val="bg1"/>
          </a:solidFill>
          <a:ln w="9525">
            <a:solidFill>
              <a:schemeClr val="bg1"/>
            </a:solidFill>
            <a:miter lim="800000"/>
            <a:headEnd/>
            <a:tailEnd/>
          </a:ln>
        </p:spPr>
        <p:txBody>
          <a:bodyPr wrap="none" anchor="ctr"/>
          <a:lstStyle/>
          <a:p>
            <a:pPr algn="ctr"/>
            <a:r>
              <a:rPr lang="es-CL" sz="2800" dirty="0">
                <a:solidFill>
                  <a:srgbClr val="0000FF"/>
                </a:solidFill>
                <a:latin typeface="Arial" charset="0"/>
              </a:rPr>
              <a:t>Software PHREEQC:</a:t>
            </a:r>
          </a:p>
          <a:p>
            <a:pPr algn="ctr"/>
            <a:r>
              <a:rPr lang="es-CL" sz="2800" dirty="0">
                <a:solidFill>
                  <a:srgbClr val="0000FF"/>
                </a:solidFill>
                <a:latin typeface="Arial" charset="0"/>
              </a:rPr>
              <a:t>Descarga e Instalación</a:t>
            </a:r>
          </a:p>
        </p:txBody>
      </p:sp>
      <p:sp>
        <p:nvSpPr>
          <p:cNvPr id="8" name="CuadroTexto 7">
            <a:extLst>
              <a:ext uri="{FF2B5EF4-FFF2-40B4-BE49-F238E27FC236}">
                <a16:creationId xmlns:a16="http://schemas.microsoft.com/office/drawing/2014/main" id="{639A9562-F89D-9119-B842-11AA8BD23E33}"/>
              </a:ext>
            </a:extLst>
          </p:cNvPr>
          <p:cNvSpPr txBox="1"/>
          <p:nvPr/>
        </p:nvSpPr>
        <p:spPr>
          <a:xfrm>
            <a:off x="465771" y="1454243"/>
            <a:ext cx="7823151" cy="830997"/>
          </a:xfrm>
          <a:prstGeom prst="rect">
            <a:avLst/>
          </a:prstGeom>
          <a:noFill/>
        </p:spPr>
        <p:txBody>
          <a:bodyPr wrap="square" rtlCol="0">
            <a:spAutoFit/>
          </a:bodyPr>
          <a:lstStyle/>
          <a:p>
            <a:r>
              <a:rPr lang="es-ES" u="sng" dirty="0">
                <a:hlinkClick r:id="rId3">
                  <a:extLst>
                    <a:ext uri="{A12FA001-AC4F-418D-AE19-62706E023703}">
                      <ahyp:hlinkClr xmlns:ahyp="http://schemas.microsoft.com/office/drawing/2018/hyperlinkcolor" val="tx"/>
                    </a:ext>
                  </a:extLst>
                </a:hlinkClick>
              </a:rPr>
              <a:t>Link Descarga:</a:t>
            </a:r>
          </a:p>
          <a:p>
            <a:r>
              <a:rPr lang="es-ES" dirty="0">
                <a:solidFill>
                  <a:srgbClr val="0000FF"/>
                </a:solidFill>
                <a:hlinkClick r:id="rId3">
                  <a:extLst>
                    <a:ext uri="{A12FA001-AC4F-418D-AE19-62706E023703}">
                      <ahyp:hlinkClr xmlns:ahyp="http://schemas.microsoft.com/office/drawing/2018/hyperlinkcolor" val="tx"/>
                    </a:ext>
                  </a:extLst>
                </a:hlinkClick>
              </a:rPr>
              <a:t>https://www.usgs.gov/software/phreeqc-version-3</a:t>
            </a:r>
            <a:r>
              <a:rPr lang="es-ES" dirty="0"/>
              <a:t> </a:t>
            </a:r>
          </a:p>
          <a:p>
            <a:endParaRPr lang="es-ES" dirty="0"/>
          </a:p>
        </p:txBody>
      </p:sp>
      <p:pic>
        <p:nvPicPr>
          <p:cNvPr id="4" name="Imagen 3">
            <a:extLst>
              <a:ext uri="{FF2B5EF4-FFF2-40B4-BE49-F238E27FC236}">
                <a16:creationId xmlns:a16="http://schemas.microsoft.com/office/drawing/2014/main" id="{3B433A37-A741-5631-56B5-649CCF1F8EC8}"/>
              </a:ext>
            </a:extLst>
          </p:cNvPr>
          <p:cNvPicPr>
            <a:picLocks noChangeAspect="1"/>
          </p:cNvPicPr>
          <p:nvPr/>
        </p:nvPicPr>
        <p:blipFill>
          <a:blip r:embed="rId4"/>
          <a:stretch>
            <a:fillRect/>
          </a:stretch>
        </p:blipFill>
        <p:spPr>
          <a:xfrm>
            <a:off x="5582876" y="1304754"/>
            <a:ext cx="1365388" cy="564988"/>
          </a:xfrm>
          <a:prstGeom prst="rect">
            <a:avLst/>
          </a:prstGeom>
        </p:spPr>
      </p:pic>
      <p:pic>
        <p:nvPicPr>
          <p:cNvPr id="9" name="Imagen 8">
            <a:extLst>
              <a:ext uri="{FF2B5EF4-FFF2-40B4-BE49-F238E27FC236}">
                <a16:creationId xmlns:a16="http://schemas.microsoft.com/office/drawing/2014/main" id="{0767003B-AC0C-42AF-28A1-7357EDD941B3}"/>
              </a:ext>
            </a:extLst>
          </p:cNvPr>
          <p:cNvPicPr>
            <a:picLocks noChangeAspect="1"/>
          </p:cNvPicPr>
          <p:nvPr/>
        </p:nvPicPr>
        <p:blipFill>
          <a:blip r:embed="rId5"/>
          <a:stretch>
            <a:fillRect/>
          </a:stretch>
        </p:blipFill>
        <p:spPr>
          <a:xfrm>
            <a:off x="6948264" y="135302"/>
            <a:ext cx="885560" cy="783380"/>
          </a:xfrm>
          <a:prstGeom prst="rect">
            <a:avLst/>
          </a:prstGeom>
        </p:spPr>
      </p:pic>
      <p:pic>
        <p:nvPicPr>
          <p:cNvPr id="11" name="Imagen 10">
            <a:extLst>
              <a:ext uri="{FF2B5EF4-FFF2-40B4-BE49-F238E27FC236}">
                <a16:creationId xmlns:a16="http://schemas.microsoft.com/office/drawing/2014/main" id="{5623D362-F15B-5DAD-2ABF-0FA7DFE58E08}"/>
              </a:ext>
            </a:extLst>
          </p:cNvPr>
          <p:cNvPicPr>
            <a:picLocks noChangeAspect="1"/>
          </p:cNvPicPr>
          <p:nvPr/>
        </p:nvPicPr>
        <p:blipFill>
          <a:blip r:embed="rId6"/>
          <a:stretch>
            <a:fillRect/>
          </a:stretch>
        </p:blipFill>
        <p:spPr>
          <a:xfrm>
            <a:off x="1772151" y="2260495"/>
            <a:ext cx="5210393" cy="4452696"/>
          </a:xfrm>
          <a:prstGeom prst="rect">
            <a:avLst/>
          </a:prstGeom>
        </p:spPr>
      </p:pic>
    </p:spTree>
    <p:extLst>
      <p:ext uri="{BB962C8B-B14F-4D97-AF65-F5344CB8AC3E}">
        <p14:creationId xmlns:p14="http://schemas.microsoft.com/office/powerpoint/2010/main" val="36200274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A7C4C29A-C1BD-6701-6E52-3F513ABD025A}"/>
              </a:ext>
            </a:extLst>
          </p:cNvPr>
          <p:cNvPicPr>
            <a:picLocks noChangeAspect="1"/>
          </p:cNvPicPr>
          <p:nvPr/>
        </p:nvPicPr>
        <p:blipFill>
          <a:blip r:embed="rId2"/>
          <a:stretch>
            <a:fillRect/>
          </a:stretch>
        </p:blipFill>
        <p:spPr>
          <a:xfrm>
            <a:off x="1043608" y="1772816"/>
            <a:ext cx="6671673" cy="4804887"/>
          </a:xfrm>
          <a:prstGeom prst="rect">
            <a:avLst/>
          </a:prstGeom>
        </p:spPr>
      </p:pic>
      <p:sp>
        <p:nvSpPr>
          <p:cNvPr id="4" name="Rectangle 2">
            <a:extLst>
              <a:ext uri="{FF2B5EF4-FFF2-40B4-BE49-F238E27FC236}">
                <a16:creationId xmlns:a16="http://schemas.microsoft.com/office/drawing/2014/main" id="{5CE40A1C-3724-10B9-9416-67E01C9E95BC}"/>
              </a:ext>
            </a:extLst>
          </p:cNvPr>
          <p:cNvSpPr>
            <a:spLocks noChangeArrowheads="1"/>
          </p:cNvSpPr>
          <p:nvPr/>
        </p:nvSpPr>
        <p:spPr bwMode="auto">
          <a:xfrm>
            <a:off x="1855513" y="116632"/>
            <a:ext cx="5432973" cy="1152708"/>
          </a:xfrm>
          <a:prstGeom prst="rect">
            <a:avLst/>
          </a:prstGeom>
          <a:solidFill>
            <a:schemeClr val="bg1"/>
          </a:solidFill>
          <a:ln w="9525">
            <a:solidFill>
              <a:schemeClr val="bg1"/>
            </a:solidFill>
            <a:miter lim="800000"/>
            <a:headEnd/>
            <a:tailEnd/>
          </a:ln>
        </p:spPr>
        <p:txBody>
          <a:bodyPr wrap="none" anchor="ctr"/>
          <a:lstStyle/>
          <a:p>
            <a:pPr algn="ctr"/>
            <a:r>
              <a:rPr lang="es-CL" sz="2800" dirty="0">
                <a:solidFill>
                  <a:srgbClr val="0000FF"/>
                </a:solidFill>
                <a:latin typeface="Arial" charset="0"/>
              </a:rPr>
              <a:t>Software PHREEQC:</a:t>
            </a:r>
          </a:p>
          <a:p>
            <a:pPr algn="ctr"/>
            <a:r>
              <a:rPr lang="es-CL" sz="2800" dirty="0">
                <a:solidFill>
                  <a:srgbClr val="0000FF"/>
                </a:solidFill>
                <a:latin typeface="Arial" charset="0"/>
              </a:rPr>
              <a:t>Simulación de salmueras</a:t>
            </a:r>
          </a:p>
        </p:txBody>
      </p:sp>
      <p:sp>
        <p:nvSpPr>
          <p:cNvPr id="2" name="CuadroTexto 1">
            <a:extLst>
              <a:ext uri="{FF2B5EF4-FFF2-40B4-BE49-F238E27FC236}">
                <a16:creationId xmlns:a16="http://schemas.microsoft.com/office/drawing/2014/main" id="{25B69AC3-6FC9-CD11-EFB8-D92F19CB05AA}"/>
              </a:ext>
            </a:extLst>
          </p:cNvPr>
          <p:cNvSpPr txBox="1"/>
          <p:nvPr/>
        </p:nvSpPr>
        <p:spPr>
          <a:xfrm>
            <a:off x="179512" y="1269340"/>
            <a:ext cx="3974165" cy="338554"/>
          </a:xfrm>
          <a:prstGeom prst="rect">
            <a:avLst/>
          </a:prstGeom>
          <a:noFill/>
        </p:spPr>
        <p:txBody>
          <a:bodyPr wrap="none" rtlCol="0">
            <a:spAutoFit/>
          </a:bodyPr>
          <a:lstStyle/>
          <a:p>
            <a:r>
              <a:rPr lang="es-ES" dirty="0"/>
              <a:t>Una vez instalado, así es la vista del software:</a:t>
            </a:r>
          </a:p>
        </p:txBody>
      </p:sp>
    </p:spTree>
    <p:extLst>
      <p:ext uri="{BB962C8B-B14F-4D97-AF65-F5344CB8AC3E}">
        <p14:creationId xmlns:p14="http://schemas.microsoft.com/office/powerpoint/2010/main" val="20672532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5CE40A1C-3724-10B9-9416-67E01C9E95BC}"/>
              </a:ext>
            </a:extLst>
          </p:cNvPr>
          <p:cNvSpPr>
            <a:spLocks noChangeArrowheads="1"/>
          </p:cNvSpPr>
          <p:nvPr/>
        </p:nvSpPr>
        <p:spPr bwMode="auto">
          <a:xfrm>
            <a:off x="1855513" y="116632"/>
            <a:ext cx="5432973" cy="1152708"/>
          </a:xfrm>
          <a:prstGeom prst="rect">
            <a:avLst/>
          </a:prstGeom>
          <a:solidFill>
            <a:schemeClr val="bg1"/>
          </a:solidFill>
          <a:ln w="9525">
            <a:solidFill>
              <a:schemeClr val="bg1"/>
            </a:solidFill>
            <a:miter lim="800000"/>
            <a:headEnd/>
            <a:tailEnd/>
          </a:ln>
        </p:spPr>
        <p:txBody>
          <a:bodyPr wrap="none" anchor="ctr"/>
          <a:lstStyle/>
          <a:p>
            <a:pPr algn="ctr"/>
            <a:r>
              <a:rPr lang="es-CL" sz="2800" dirty="0">
                <a:solidFill>
                  <a:srgbClr val="0000FF"/>
                </a:solidFill>
                <a:latin typeface="Arial" charset="0"/>
              </a:rPr>
              <a:t>Software PHREEQC:</a:t>
            </a:r>
          </a:p>
          <a:p>
            <a:pPr algn="ctr"/>
            <a:r>
              <a:rPr lang="es-CL" sz="2800" dirty="0">
                <a:solidFill>
                  <a:srgbClr val="0000FF"/>
                </a:solidFill>
                <a:latin typeface="Arial" charset="0"/>
              </a:rPr>
              <a:t>Simulación de salmueras</a:t>
            </a:r>
          </a:p>
        </p:txBody>
      </p:sp>
      <p:sp>
        <p:nvSpPr>
          <p:cNvPr id="2" name="CuadroTexto 1">
            <a:extLst>
              <a:ext uri="{FF2B5EF4-FFF2-40B4-BE49-F238E27FC236}">
                <a16:creationId xmlns:a16="http://schemas.microsoft.com/office/drawing/2014/main" id="{25B69AC3-6FC9-CD11-EFB8-D92F19CB05AA}"/>
              </a:ext>
            </a:extLst>
          </p:cNvPr>
          <p:cNvSpPr txBox="1"/>
          <p:nvPr/>
        </p:nvSpPr>
        <p:spPr>
          <a:xfrm>
            <a:off x="215515" y="1628800"/>
            <a:ext cx="8712968" cy="4770537"/>
          </a:xfrm>
          <a:prstGeom prst="rect">
            <a:avLst/>
          </a:prstGeom>
          <a:noFill/>
        </p:spPr>
        <p:txBody>
          <a:bodyPr wrap="square" rtlCol="0">
            <a:spAutoFit/>
          </a:bodyPr>
          <a:lstStyle/>
          <a:p>
            <a:r>
              <a:rPr lang="es-ES" b="1" dirty="0">
                <a:solidFill>
                  <a:srgbClr val="0000FF"/>
                </a:solidFill>
              </a:rPr>
              <a:t>Se plantea el siguiente esquema de ejemplos para ir progresivamente utilizando más funciones de PHREEQC:</a:t>
            </a:r>
          </a:p>
          <a:p>
            <a:endParaRPr lang="es-ES" b="1" dirty="0"/>
          </a:p>
          <a:p>
            <a:pPr marL="285750" indent="-285750">
              <a:buFont typeface="Arial" panose="020B0604020202020204" pitchFamily="34" charset="0"/>
              <a:buChar char="•"/>
            </a:pPr>
            <a:r>
              <a:rPr lang="es-ES" b="1" dirty="0"/>
              <a:t>Ejemplo 1a  </a:t>
            </a:r>
            <a:r>
              <a:rPr lang="es-ES" dirty="0"/>
              <a:t>:  Correr el software para una salmuera en el modo simple, que permitirá recopilar información de la termodinámica y equilibrio de la salmuera. Código de solo definir la salmuera (SOLUTION).</a:t>
            </a:r>
          </a:p>
          <a:p>
            <a:pPr marL="285750" indent="-285750">
              <a:buFont typeface="Arial" panose="020B0604020202020204" pitchFamily="34" charset="0"/>
              <a:buChar char="•"/>
            </a:pPr>
            <a:endParaRPr lang="es-ES" dirty="0"/>
          </a:p>
          <a:p>
            <a:pPr marL="285750" indent="-285750">
              <a:buFont typeface="Arial" panose="020B0604020202020204" pitchFamily="34" charset="0"/>
              <a:buChar char="•"/>
            </a:pPr>
            <a:r>
              <a:rPr lang="es-ES" b="1" dirty="0"/>
              <a:t>Ejemplo 1b </a:t>
            </a:r>
            <a:r>
              <a:rPr lang="es-ES" dirty="0"/>
              <a:t>: Correr la misma salmuera, indicando que se pueden formar ciertas especies precipitadas cuando estas lleguen a la condición de saturación. Código de definir la salmuera, más código de precipitados (SOLUTION y  EQUILIBRIUM_PHASES).</a:t>
            </a:r>
          </a:p>
          <a:p>
            <a:pPr marL="285750" indent="-285750">
              <a:buFont typeface="Arial" panose="020B0604020202020204" pitchFamily="34" charset="0"/>
              <a:buChar char="•"/>
            </a:pPr>
            <a:endParaRPr lang="es-ES" dirty="0"/>
          </a:p>
          <a:p>
            <a:pPr marL="285750" indent="-285750">
              <a:buFont typeface="Arial" panose="020B0604020202020204" pitchFamily="34" charset="0"/>
              <a:buChar char="•"/>
            </a:pPr>
            <a:r>
              <a:rPr lang="es-ES" b="1" dirty="0"/>
              <a:t>Ejemplo 2 </a:t>
            </a:r>
            <a:r>
              <a:rPr lang="es-ES" dirty="0"/>
              <a:t>: Desde el código de Ejemplo 1b, indicar que se desea revisar el comportamiento de la salmuera ante una evaporación forzando una reacción que retira agua. Código de salmuera, código de precipitados más código de reacción (SOLUTION, EQUILIBRUM_PHASES y </a:t>
            </a:r>
            <a:r>
              <a:rPr lang="es-ES" dirty="0" err="1"/>
              <a:t>reaction</a:t>
            </a:r>
            <a:r>
              <a:rPr lang="es-ES" dirty="0"/>
              <a:t>).</a:t>
            </a:r>
          </a:p>
          <a:p>
            <a:pPr marL="285750" indent="-285750">
              <a:buFont typeface="Arial" panose="020B0604020202020204" pitchFamily="34" charset="0"/>
              <a:buChar char="•"/>
            </a:pPr>
            <a:endParaRPr lang="es-ES" dirty="0"/>
          </a:p>
          <a:p>
            <a:pPr marL="285750" indent="-285750">
              <a:buFont typeface="Arial" panose="020B0604020202020204" pitchFamily="34" charset="0"/>
              <a:buChar char="•"/>
            </a:pPr>
            <a:r>
              <a:rPr lang="es-ES" b="1" dirty="0"/>
              <a:t>Ejemplo 3</a:t>
            </a:r>
            <a:r>
              <a:rPr lang="es-ES" dirty="0"/>
              <a:t> : Desde el código de Ejemplo 2, indicar que se quiere exportar los datos a una planilla Excel. Código de salmuera, código de precipitados más código de reacción  (SOLUTION, EQUILIBRUM_PHASES, </a:t>
            </a:r>
            <a:r>
              <a:rPr lang="es-ES" dirty="0" err="1"/>
              <a:t>reaction</a:t>
            </a:r>
            <a:r>
              <a:rPr lang="es-ES" dirty="0"/>
              <a:t>, USER_PUNCH y SELECTED_OUTPUT).</a:t>
            </a:r>
          </a:p>
          <a:p>
            <a:endParaRPr lang="es-ES" dirty="0"/>
          </a:p>
        </p:txBody>
      </p:sp>
    </p:spTree>
    <p:extLst>
      <p:ext uri="{BB962C8B-B14F-4D97-AF65-F5344CB8AC3E}">
        <p14:creationId xmlns:p14="http://schemas.microsoft.com/office/powerpoint/2010/main" val="1904335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83F8883-96DB-74ED-AA95-6FCD6A709696}"/>
              </a:ext>
            </a:extLst>
          </p:cNvPr>
          <p:cNvSpPr>
            <a:spLocks noGrp="1"/>
          </p:cNvSpPr>
          <p:nvPr>
            <p:ph type="title"/>
          </p:nvPr>
        </p:nvSpPr>
        <p:spPr/>
        <p:txBody>
          <a:bodyPr/>
          <a:lstStyle/>
          <a:p>
            <a:r>
              <a:rPr lang="es-CL" sz="4000" dirty="0">
                <a:solidFill>
                  <a:srgbClr val="0000FF"/>
                </a:solidFill>
                <a:latin typeface="Arial" charset="0"/>
              </a:rPr>
              <a:t>EJEMPLO 1a  PHREEQC</a:t>
            </a:r>
            <a:br>
              <a:rPr lang="es-CL" sz="4000" dirty="0">
                <a:solidFill>
                  <a:srgbClr val="0000FF"/>
                </a:solidFill>
                <a:latin typeface="Arial" charset="0"/>
              </a:rPr>
            </a:br>
            <a:endParaRPr lang="es-ES" dirty="0"/>
          </a:p>
        </p:txBody>
      </p:sp>
    </p:spTree>
    <p:extLst>
      <p:ext uri="{BB962C8B-B14F-4D97-AF65-F5344CB8AC3E}">
        <p14:creationId xmlns:p14="http://schemas.microsoft.com/office/powerpoint/2010/main" val="42874538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CA256FB7-6B18-D00C-9B15-D955710DFEAA}"/>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0" y="1394451"/>
            <a:ext cx="9144000" cy="5227246"/>
          </a:xfrm>
          <a:prstGeom prst="rect">
            <a:avLst/>
          </a:prstGeom>
        </p:spPr>
      </p:pic>
      <p:sp>
        <p:nvSpPr>
          <p:cNvPr id="4" name="Rectangle 2">
            <a:extLst>
              <a:ext uri="{FF2B5EF4-FFF2-40B4-BE49-F238E27FC236}">
                <a16:creationId xmlns:a16="http://schemas.microsoft.com/office/drawing/2014/main" id="{4F293FA1-B532-8D18-847F-9B2342A8E375}"/>
              </a:ext>
            </a:extLst>
          </p:cNvPr>
          <p:cNvSpPr>
            <a:spLocks noChangeArrowheads="1"/>
          </p:cNvSpPr>
          <p:nvPr/>
        </p:nvSpPr>
        <p:spPr bwMode="auto">
          <a:xfrm>
            <a:off x="1855513" y="116632"/>
            <a:ext cx="5432973" cy="1152708"/>
          </a:xfrm>
          <a:prstGeom prst="rect">
            <a:avLst/>
          </a:prstGeom>
          <a:solidFill>
            <a:schemeClr val="bg1"/>
          </a:solidFill>
          <a:ln w="9525">
            <a:solidFill>
              <a:schemeClr val="bg1"/>
            </a:solidFill>
            <a:miter lim="800000"/>
            <a:headEnd/>
            <a:tailEnd/>
          </a:ln>
        </p:spPr>
        <p:txBody>
          <a:bodyPr wrap="none" anchor="ctr"/>
          <a:lstStyle/>
          <a:p>
            <a:pPr algn="ctr"/>
            <a:r>
              <a:rPr lang="es-CL" sz="2800" dirty="0">
                <a:solidFill>
                  <a:srgbClr val="0000FF"/>
                </a:solidFill>
                <a:latin typeface="Arial" charset="0"/>
              </a:rPr>
              <a:t>Software PHREEQC:</a:t>
            </a:r>
          </a:p>
          <a:p>
            <a:pPr algn="ctr"/>
            <a:r>
              <a:rPr lang="es-CL" sz="2800" dirty="0">
                <a:solidFill>
                  <a:srgbClr val="0000FF"/>
                </a:solidFill>
                <a:latin typeface="Arial" charset="0"/>
              </a:rPr>
              <a:t>Simulación de salmueras (ejemplo 1a)</a:t>
            </a:r>
          </a:p>
        </p:txBody>
      </p:sp>
      <p:sp>
        <p:nvSpPr>
          <p:cNvPr id="2" name="CuadroTexto 1">
            <a:extLst>
              <a:ext uri="{FF2B5EF4-FFF2-40B4-BE49-F238E27FC236}">
                <a16:creationId xmlns:a16="http://schemas.microsoft.com/office/drawing/2014/main" id="{453518D8-BA34-7D84-87B4-00C11D80BE9E}"/>
              </a:ext>
            </a:extLst>
          </p:cNvPr>
          <p:cNvSpPr txBox="1"/>
          <p:nvPr/>
        </p:nvSpPr>
        <p:spPr>
          <a:xfrm>
            <a:off x="4355976" y="1484784"/>
            <a:ext cx="4440703" cy="1323439"/>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pPr marL="285750" indent="-285750">
              <a:buFont typeface="Arial" panose="020B0604020202020204" pitchFamily="34" charset="0"/>
              <a:buChar char="•"/>
            </a:pPr>
            <a:r>
              <a:rPr lang="es-ES" dirty="0" err="1"/>
              <a:t>Click</a:t>
            </a:r>
            <a:r>
              <a:rPr lang="es-ES" dirty="0"/>
              <a:t> en Run, </a:t>
            </a:r>
          </a:p>
          <a:p>
            <a:pPr marL="285750" indent="-285750">
              <a:buFont typeface="Arial" panose="020B0604020202020204" pitchFamily="34" charset="0"/>
              <a:buChar char="•"/>
            </a:pPr>
            <a:r>
              <a:rPr lang="es-ES" dirty="0"/>
              <a:t>Lego </a:t>
            </a:r>
            <a:r>
              <a:rPr lang="es-ES" dirty="0" err="1"/>
              <a:t>click</a:t>
            </a:r>
            <a:r>
              <a:rPr lang="es-ES" dirty="0"/>
              <a:t> en “…”  cerca de lugar “</a:t>
            </a:r>
            <a:r>
              <a:rPr lang="es-ES" dirty="0" err="1"/>
              <a:t>Database</a:t>
            </a:r>
            <a:r>
              <a:rPr lang="es-ES" dirty="0"/>
              <a:t> file”</a:t>
            </a:r>
          </a:p>
          <a:p>
            <a:pPr marL="285750" indent="-285750">
              <a:buFont typeface="Arial" panose="020B0604020202020204" pitchFamily="34" charset="0"/>
              <a:buChar char="•"/>
            </a:pPr>
            <a:r>
              <a:rPr lang="es-ES" dirty="0"/>
              <a:t>Seleccionar “pitzer.dat” (Base de datos </a:t>
            </a:r>
            <a:r>
              <a:rPr lang="es-ES" dirty="0" err="1"/>
              <a:t>Pitzer</a:t>
            </a:r>
            <a:r>
              <a:rPr lang="es-ES" dirty="0"/>
              <a:t>)</a:t>
            </a:r>
          </a:p>
          <a:p>
            <a:pPr marL="285750" indent="-285750">
              <a:buFont typeface="Arial" panose="020B0604020202020204" pitchFamily="34" charset="0"/>
              <a:buChar char="•"/>
            </a:pPr>
            <a:r>
              <a:rPr lang="es-ES" dirty="0" err="1"/>
              <a:t>Click</a:t>
            </a:r>
            <a:r>
              <a:rPr lang="es-ES" dirty="0"/>
              <a:t> en </a:t>
            </a:r>
            <a:r>
              <a:rPr lang="es-ES" dirty="0" err="1"/>
              <a:t>Start</a:t>
            </a:r>
            <a:r>
              <a:rPr lang="es-ES" dirty="0"/>
              <a:t> y luego en </a:t>
            </a:r>
            <a:r>
              <a:rPr lang="es-ES" dirty="0" err="1"/>
              <a:t>Dismiss</a:t>
            </a:r>
            <a:endParaRPr lang="es-ES" dirty="0"/>
          </a:p>
          <a:p>
            <a:pPr marL="285750" indent="-285750">
              <a:buFont typeface="Arial" panose="020B0604020202020204" pitchFamily="34" charset="0"/>
              <a:buChar char="•"/>
            </a:pPr>
            <a:r>
              <a:rPr lang="es-ES" dirty="0"/>
              <a:t>Eso nos abrirá la pestaña de “Output”</a:t>
            </a:r>
          </a:p>
        </p:txBody>
      </p:sp>
    </p:spTree>
    <p:extLst>
      <p:ext uri="{BB962C8B-B14F-4D97-AF65-F5344CB8AC3E}">
        <p14:creationId xmlns:p14="http://schemas.microsoft.com/office/powerpoint/2010/main" val="26014028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CA256FB7-6B18-D00C-9B15-D955710DFEAA}"/>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4807" y="1484784"/>
            <a:ext cx="4440703" cy="3509464"/>
          </a:xfrm>
          <a:prstGeom prst="rect">
            <a:avLst/>
          </a:prstGeom>
          <a:ln>
            <a:solidFill>
              <a:srgbClr val="FF0000"/>
            </a:solidFill>
          </a:ln>
        </p:spPr>
      </p:pic>
      <p:sp>
        <p:nvSpPr>
          <p:cNvPr id="4" name="Rectangle 2">
            <a:extLst>
              <a:ext uri="{FF2B5EF4-FFF2-40B4-BE49-F238E27FC236}">
                <a16:creationId xmlns:a16="http://schemas.microsoft.com/office/drawing/2014/main" id="{4F293FA1-B532-8D18-847F-9B2342A8E375}"/>
              </a:ext>
            </a:extLst>
          </p:cNvPr>
          <p:cNvSpPr>
            <a:spLocks noChangeArrowheads="1"/>
          </p:cNvSpPr>
          <p:nvPr/>
        </p:nvSpPr>
        <p:spPr bwMode="auto">
          <a:xfrm>
            <a:off x="2627784" y="85502"/>
            <a:ext cx="5432973" cy="1152708"/>
          </a:xfrm>
          <a:prstGeom prst="rect">
            <a:avLst/>
          </a:prstGeom>
          <a:solidFill>
            <a:schemeClr val="bg1"/>
          </a:solidFill>
          <a:ln w="9525">
            <a:solidFill>
              <a:schemeClr val="bg1"/>
            </a:solidFill>
            <a:miter lim="800000"/>
            <a:headEnd/>
            <a:tailEnd/>
          </a:ln>
        </p:spPr>
        <p:txBody>
          <a:bodyPr wrap="none" anchor="ctr"/>
          <a:lstStyle/>
          <a:p>
            <a:pPr algn="ctr"/>
            <a:r>
              <a:rPr lang="es-CL" sz="2800" dirty="0">
                <a:solidFill>
                  <a:srgbClr val="0000FF"/>
                </a:solidFill>
                <a:latin typeface="Arial" charset="0"/>
              </a:rPr>
              <a:t>Software PHREEQC:</a:t>
            </a:r>
          </a:p>
          <a:p>
            <a:pPr algn="ctr"/>
            <a:r>
              <a:rPr lang="es-CL" sz="2800" dirty="0">
                <a:solidFill>
                  <a:srgbClr val="0000FF"/>
                </a:solidFill>
                <a:latin typeface="Arial" charset="0"/>
              </a:rPr>
              <a:t>Simulación de salmueras (ejemplo 1a cont.)</a:t>
            </a:r>
          </a:p>
        </p:txBody>
      </p:sp>
      <p:sp>
        <p:nvSpPr>
          <p:cNvPr id="2" name="CuadroTexto 1">
            <a:extLst>
              <a:ext uri="{FF2B5EF4-FFF2-40B4-BE49-F238E27FC236}">
                <a16:creationId xmlns:a16="http://schemas.microsoft.com/office/drawing/2014/main" id="{453518D8-BA34-7D84-87B4-00C11D80BE9E}"/>
              </a:ext>
            </a:extLst>
          </p:cNvPr>
          <p:cNvSpPr txBox="1"/>
          <p:nvPr/>
        </p:nvSpPr>
        <p:spPr>
          <a:xfrm>
            <a:off x="4355977" y="1484784"/>
            <a:ext cx="4104456" cy="378565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marL="285750" indent="-285750">
              <a:buFont typeface="Arial" panose="020B0604020202020204" pitchFamily="34" charset="0"/>
              <a:buChar char="•"/>
            </a:pPr>
            <a:r>
              <a:rPr lang="es-ES" dirty="0"/>
              <a:t>SOLUTION 1 -&gt;  Define la solución</a:t>
            </a:r>
          </a:p>
          <a:p>
            <a:pPr marL="285750" indent="-285750">
              <a:buFont typeface="Arial" panose="020B0604020202020204" pitchFamily="34" charset="0"/>
              <a:buChar char="•"/>
            </a:pPr>
            <a:r>
              <a:rPr lang="es-ES" dirty="0"/>
              <a:t>pH -&gt; valor de pH</a:t>
            </a:r>
          </a:p>
          <a:p>
            <a:pPr marL="285750" indent="-285750">
              <a:buFont typeface="Arial" panose="020B0604020202020204" pitchFamily="34" charset="0"/>
              <a:buChar char="•"/>
            </a:pPr>
            <a:r>
              <a:rPr lang="es-ES" dirty="0" err="1"/>
              <a:t>temp</a:t>
            </a:r>
            <a:r>
              <a:rPr lang="es-ES" dirty="0"/>
              <a:t>  -&gt; temperatura en </a:t>
            </a:r>
            <a:r>
              <a:rPr lang="es-ES" dirty="0" err="1"/>
              <a:t>ºC</a:t>
            </a:r>
            <a:endParaRPr lang="es-ES" dirty="0"/>
          </a:p>
          <a:p>
            <a:pPr marL="285750" indent="-285750">
              <a:buFont typeface="Arial" panose="020B0604020202020204" pitchFamily="34" charset="0"/>
              <a:buChar char="•"/>
            </a:pPr>
            <a:r>
              <a:rPr lang="es-ES" dirty="0" err="1"/>
              <a:t>unis</a:t>
            </a:r>
            <a:r>
              <a:rPr lang="es-ES" dirty="0"/>
              <a:t> -&gt; unidad de las concentraciones (g/</a:t>
            </a:r>
            <a:r>
              <a:rPr lang="es-ES" dirty="0" err="1"/>
              <a:t>kgs</a:t>
            </a:r>
            <a:r>
              <a:rPr lang="es-ES" dirty="0"/>
              <a:t> = %p/p * 10). </a:t>
            </a:r>
          </a:p>
          <a:p>
            <a:pPr marL="285750" indent="-285750">
              <a:buFont typeface="Arial" panose="020B0604020202020204" pitchFamily="34" charset="0"/>
              <a:buChar char="•"/>
            </a:pPr>
            <a:r>
              <a:rPr lang="es-ES" dirty="0"/>
              <a:t>Luego va el listado de los componentes de la salmuera, Nombre elemento químico mas el valor en las unidades de concentración.</a:t>
            </a:r>
          </a:p>
          <a:p>
            <a:pPr marL="285750" indent="-285750">
              <a:buFont typeface="Arial" panose="020B0604020202020204" pitchFamily="34" charset="0"/>
              <a:buChar char="•"/>
            </a:pPr>
            <a:endParaRPr lang="es-ES" dirty="0"/>
          </a:p>
          <a:p>
            <a:pPr marL="285750" indent="-285750">
              <a:buFont typeface="Arial" panose="020B0604020202020204" pitchFamily="34" charset="0"/>
              <a:buChar char="•"/>
            </a:pPr>
            <a:endParaRPr lang="es-ES" dirty="0"/>
          </a:p>
          <a:p>
            <a:pPr marL="285750" indent="-285750">
              <a:buFont typeface="Arial" panose="020B0604020202020204" pitchFamily="34" charset="0"/>
              <a:buChar char="•"/>
            </a:pPr>
            <a:r>
              <a:rPr lang="es-ES" dirty="0"/>
              <a:t>Link con mas detalles de SOLUTION</a:t>
            </a:r>
          </a:p>
          <a:p>
            <a:r>
              <a:rPr lang="es-ES" dirty="0">
                <a:hlinkClick r:id="rId3"/>
              </a:rPr>
              <a:t>https://wwwbrr.cr.usgs.gov/projects/GWC_coupled/phreeqc/html/final-56.html#89789</a:t>
            </a:r>
            <a:endParaRPr lang="es-ES" dirty="0"/>
          </a:p>
          <a:p>
            <a:pPr marL="285750" indent="-285750">
              <a:buFont typeface="Arial" panose="020B0604020202020204" pitchFamily="34" charset="0"/>
              <a:buChar char="•"/>
            </a:pPr>
            <a:endParaRPr lang="es-ES" dirty="0"/>
          </a:p>
        </p:txBody>
      </p:sp>
    </p:spTree>
    <p:extLst>
      <p:ext uri="{BB962C8B-B14F-4D97-AF65-F5344CB8AC3E}">
        <p14:creationId xmlns:p14="http://schemas.microsoft.com/office/powerpoint/2010/main" val="6169862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CA256FB7-6B18-D00C-9B15-D955710DFEAA}"/>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248552" y="3419069"/>
            <a:ext cx="4016695" cy="3438635"/>
          </a:xfrm>
          <a:prstGeom prst="rect">
            <a:avLst/>
          </a:prstGeom>
          <a:ln>
            <a:solidFill>
              <a:schemeClr val="accent1"/>
            </a:solidFill>
          </a:ln>
        </p:spPr>
      </p:pic>
      <p:sp>
        <p:nvSpPr>
          <p:cNvPr id="4" name="Rectangle 2">
            <a:extLst>
              <a:ext uri="{FF2B5EF4-FFF2-40B4-BE49-F238E27FC236}">
                <a16:creationId xmlns:a16="http://schemas.microsoft.com/office/drawing/2014/main" id="{4F293FA1-B532-8D18-847F-9B2342A8E375}"/>
              </a:ext>
            </a:extLst>
          </p:cNvPr>
          <p:cNvSpPr>
            <a:spLocks noChangeArrowheads="1"/>
          </p:cNvSpPr>
          <p:nvPr/>
        </p:nvSpPr>
        <p:spPr bwMode="auto">
          <a:xfrm>
            <a:off x="2731609" y="127540"/>
            <a:ext cx="5432973" cy="1152708"/>
          </a:xfrm>
          <a:prstGeom prst="rect">
            <a:avLst/>
          </a:prstGeom>
          <a:solidFill>
            <a:schemeClr val="bg1"/>
          </a:solidFill>
          <a:ln w="9525">
            <a:solidFill>
              <a:schemeClr val="bg1"/>
            </a:solidFill>
            <a:miter lim="800000"/>
            <a:headEnd/>
            <a:tailEnd/>
          </a:ln>
        </p:spPr>
        <p:txBody>
          <a:bodyPr wrap="none" anchor="ctr"/>
          <a:lstStyle/>
          <a:p>
            <a:pPr algn="ctr"/>
            <a:r>
              <a:rPr lang="es-CL" sz="2800" dirty="0">
                <a:solidFill>
                  <a:srgbClr val="0000FF"/>
                </a:solidFill>
                <a:latin typeface="Arial" charset="0"/>
              </a:rPr>
              <a:t>Software PHREEQC:</a:t>
            </a:r>
          </a:p>
          <a:p>
            <a:pPr algn="ctr"/>
            <a:r>
              <a:rPr lang="es-CL" sz="2800" dirty="0">
                <a:solidFill>
                  <a:srgbClr val="0000FF"/>
                </a:solidFill>
                <a:latin typeface="Arial" charset="0"/>
              </a:rPr>
              <a:t>Simulación de salmueras (ejemplo 1a cont.)</a:t>
            </a:r>
          </a:p>
        </p:txBody>
      </p:sp>
      <p:pic>
        <p:nvPicPr>
          <p:cNvPr id="6" name="Imagen 5">
            <a:extLst>
              <a:ext uri="{FF2B5EF4-FFF2-40B4-BE49-F238E27FC236}">
                <a16:creationId xmlns:a16="http://schemas.microsoft.com/office/drawing/2014/main" id="{5E217460-9804-7D11-F887-ACE1B4071A94}"/>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4521823" y="1263254"/>
            <a:ext cx="3674879" cy="1885570"/>
          </a:xfrm>
          <a:prstGeom prst="rect">
            <a:avLst/>
          </a:prstGeom>
          <a:ln>
            <a:solidFill>
              <a:schemeClr val="accent1"/>
            </a:solidFill>
          </a:ln>
        </p:spPr>
      </p:pic>
      <p:pic>
        <p:nvPicPr>
          <p:cNvPr id="8" name="Imagen 7">
            <a:extLst>
              <a:ext uri="{FF2B5EF4-FFF2-40B4-BE49-F238E27FC236}">
                <a16:creationId xmlns:a16="http://schemas.microsoft.com/office/drawing/2014/main" id="{351F75F1-7FC9-2947-61C4-71F626477D1A}"/>
              </a:ext>
            </a:extLst>
          </p:cNvPr>
          <p:cNvPicPr>
            <a:picLocks noChangeAspect="1"/>
          </p:cNvPicPr>
          <p:nvPr/>
        </p:nvPicPr>
        <p:blipFill>
          <a:blip r:embed="rId4"/>
          <a:stretch>
            <a:fillRect/>
          </a:stretch>
        </p:blipFill>
        <p:spPr>
          <a:xfrm>
            <a:off x="4969085" y="2120999"/>
            <a:ext cx="3594332" cy="2420888"/>
          </a:xfrm>
          <a:prstGeom prst="rect">
            <a:avLst/>
          </a:prstGeom>
          <a:ln>
            <a:solidFill>
              <a:schemeClr val="accent1"/>
            </a:solidFill>
          </a:ln>
        </p:spPr>
      </p:pic>
      <p:pic>
        <p:nvPicPr>
          <p:cNvPr id="10" name="Imagen 9">
            <a:extLst>
              <a:ext uri="{FF2B5EF4-FFF2-40B4-BE49-F238E27FC236}">
                <a16:creationId xmlns:a16="http://schemas.microsoft.com/office/drawing/2014/main" id="{DC1378CF-AD06-BE3C-40A5-63473C3FA3EF}"/>
              </a:ext>
            </a:extLst>
          </p:cNvPr>
          <p:cNvPicPr>
            <a:picLocks noChangeAspect="1"/>
          </p:cNvPicPr>
          <p:nvPr/>
        </p:nvPicPr>
        <p:blipFill>
          <a:blip r:embed="rId5"/>
          <a:stretch>
            <a:fillRect/>
          </a:stretch>
        </p:blipFill>
        <p:spPr>
          <a:xfrm>
            <a:off x="5279567" y="3593124"/>
            <a:ext cx="3891144" cy="1957457"/>
          </a:xfrm>
          <a:prstGeom prst="rect">
            <a:avLst/>
          </a:prstGeom>
          <a:ln>
            <a:solidFill>
              <a:schemeClr val="accent1"/>
            </a:solidFill>
          </a:ln>
        </p:spPr>
      </p:pic>
      <p:sp>
        <p:nvSpPr>
          <p:cNvPr id="2" name="CuadroTexto 1">
            <a:extLst>
              <a:ext uri="{FF2B5EF4-FFF2-40B4-BE49-F238E27FC236}">
                <a16:creationId xmlns:a16="http://schemas.microsoft.com/office/drawing/2014/main" id="{453518D8-BA34-7D84-87B4-00C11D80BE9E}"/>
              </a:ext>
            </a:extLst>
          </p:cNvPr>
          <p:cNvSpPr txBox="1"/>
          <p:nvPr/>
        </p:nvSpPr>
        <p:spPr>
          <a:xfrm>
            <a:off x="201936" y="1278017"/>
            <a:ext cx="4016695" cy="181588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marL="285750" indent="-285750">
              <a:buFont typeface="Arial" panose="020B0604020202020204" pitchFamily="34" charset="0"/>
              <a:buChar char="•"/>
            </a:pPr>
            <a:r>
              <a:rPr lang="es-ES" sz="1400" dirty="0"/>
              <a:t>Mostrará una serie de texto con el resultado, navegar hacia abajo para encontrar aspectos  relevantes.</a:t>
            </a:r>
          </a:p>
          <a:p>
            <a:pPr marL="285750" indent="-285750">
              <a:buFont typeface="Arial" panose="020B0604020202020204" pitchFamily="34" charset="0"/>
              <a:buChar char="•"/>
            </a:pPr>
            <a:r>
              <a:rPr lang="es-ES" sz="1400" dirty="0"/>
              <a:t>“</a:t>
            </a:r>
            <a:r>
              <a:rPr lang="es-ES" sz="1400" dirty="0" err="1"/>
              <a:t>Description</a:t>
            </a:r>
            <a:r>
              <a:rPr lang="es-ES" sz="1400" dirty="0"/>
              <a:t> </a:t>
            </a:r>
            <a:r>
              <a:rPr lang="es-ES" sz="1400" dirty="0" err="1"/>
              <a:t>of</a:t>
            </a:r>
            <a:r>
              <a:rPr lang="es-ES" sz="1400" dirty="0"/>
              <a:t> </a:t>
            </a:r>
            <a:r>
              <a:rPr lang="es-ES" sz="1400" dirty="0" err="1"/>
              <a:t>solution</a:t>
            </a:r>
            <a:r>
              <a:rPr lang="es-ES" sz="1400" dirty="0"/>
              <a:t>”  (densidad, conductividad iónica, actividad de agua, </a:t>
            </a:r>
            <a:r>
              <a:rPr lang="es-ES" sz="1400" dirty="0" err="1"/>
              <a:t>etc</a:t>
            </a:r>
            <a:r>
              <a:rPr lang="es-ES" sz="1400" dirty="0"/>
              <a:t>)</a:t>
            </a:r>
          </a:p>
          <a:p>
            <a:pPr marL="285750" indent="-285750">
              <a:buFont typeface="Arial" panose="020B0604020202020204" pitchFamily="34" charset="0"/>
              <a:buChar char="•"/>
            </a:pPr>
            <a:r>
              <a:rPr lang="es-ES" sz="1400" dirty="0"/>
              <a:t>“</a:t>
            </a:r>
            <a:r>
              <a:rPr lang="es-ES" sz="1400" dirty="0" err="1"/>
              <a:t>Distribution</a:t>
            </a:r>
            <a:r>
              <a:rPr lang="es-ES" sz="1400" dirty="0"/>
              <a:t> </a:t>
            </a:r>
            <a:r>
              <a:rPr lang="es-ES" sz="1400" dirty="0" err="1"/>
              <a:t>of</a:t>
            </a:r>
            <a:r>
              <a:rPr lang="es-ES" sz="1400" dirty="0"/>
              <a:t> </a:t>
            </a:r>
            <a:r>
              <a:rPr lang="es-ES" sz="1400" dirty="0" err="1"/>
              <a:t>species</a:t>
            </a:r>
            <a:r>
              <a:rPr lang="es-ES" sz="1400" dirty="0"/>
              <a:t>” (Especies iónicas y complejos que se pueden formar)</a:t>
            </a:r>
          </a:p>
          <a:p>
            <a:pPr marL="285750" indent="-285750">
              <a:buFont typeface="Arial" panose="020B0604020202020204" pitchFamily="34" charset="0"/>
              <a:buChar char="•"/>
            </a:pPr>
            <a:r>
              <a:rPr lang="es-ES" sz="1400" dirty="0"/>
              <a:t>“</a:t>
            </a:r>
            <a:r>
              <a:rPr lang="es-ES" sz="1400" dirty="0" err="1"/>
              <a:t>Saturation</a:t>
            </a:r>
            <a:r>
              <a:rPr lang="es-ES" sz="1400" dirty="0"/>
              <a:t> índices” (listado de precipitados)</a:t>
            </a:r>
          </a:p>
        </p:txBody>
      </p:sp>
      <p:sp>
        <p:nvSpPr>
          <p:cNvPr id="12" name="CuadroTexto 11">
            <a:extLst>
              <a:ext uri="{FF2B5EF4-FFF2-40B4-BE49-F238E27FC236}">
                <a16:creationId xmlns:a16="http://schemas.microsoft.com/office/drawing/2014/main" id="{53ED41ED-EEAF-8247-F8F5-450F3B4E0680}"/>
              </a:ext>
            </a:extLst>
          </p:cNvPr>
          <p:cNvSpPr txBox="1"/>
          <p:nvPr/>
        </p:nvSpPr>
        <p:spPr>
          <a:xfrm>
            <a:off x="5448096" y="5756239"/>
            <a:ext cx="3554086" cy="1077218"/>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marL="285750" indent="-285750">
              <a:buFont typeface="Arial" panose="020B0604020202020204" pitchFamily="34" charset="0"/>
              <a:buChar char="•"/>
            </a:pPr>
            <a:r>
              <a:rPr lang="es-ES" dirty="0"/>
              <a:t>Se podrían formar cristales/precipitados combinando especies. Cuando SI &gt;0 sobresatura y precipita</a:t>
            </a:r>
          </a:p>
        </p:txBody>
      </p:sp>
    </p:spTree>
    <p:extLst>
      <p:ext uri="{BB962C8B-B14F-4D97-AF65-F5344CB8AC3E}">
        <p14:creationId xmlns:p14="http://schemas.microsoft.com/office/powerpoint/2010/main" val="31336749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83F8883-96DB-74ED-AA95-6FCD6A709696}"/>
              </a:ext>
            </a:extLst>
          </p:cNvPr>
          <p:cNvSpPr>
            <a:spLocks noGrp="1"/>
          </p:cNvSpPr>
          <p:nvPr>
            <p:ph type="title"/>
          </p:nvPr>
        </p:nvSpPr>
        <p:spPr/>
        <p:txBody>
          <a:bodyPr/>
          <a:lstStyle/>
          <a:p>
            <a:r>
              <a:rPr lang="es-CL" sz="4000" dirty="0">
                <a:solidFill>
                  <a:srgbClr val="0000FF"/>
                </a:solidFill>
                <a:latin typeface="Arial" charset="0"/>
              </a:rPr>
              <a:t>EJEMPLO 1b  PHREEQC</a:t>
            </a:r>
            <a:br>
              <a:rPr lang="es-CL" sz="4000" dirty="0">
                <a:solidFill>
                  <a:srgbClr val="0000FF"/>
                </a:solidFill>
                <a:latin typeface="Arial" charset="0"/>
              </a:rPr>
            </a:br>
            <a:endParaRPr lang="es-ES" dirty="0"/>
          </a:p>
        </p:txBody>
      </p:sp>
    </p:spTree>
    <p:extLst>
      <p:ext uri="{BB962C8B-B14F-4D97-AF65-F5344CB8AC3E}">
        <p14:creationId xmlns:p14="http://schemas.microsoft.com/office/powerpoint/2010/main" val="37807325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4F293FA1-B532-8D18-847F-9B2342A8E375}"/>
              </a:ext>
            </a:extLst>
          </p:cNvPr>
          <p:cNvSpPr>
            <a:spLocks noChangeArrowheads="1"/>
          </p:cNvSpPr>
          <p:nvPr/>
        </p:nvSpPr>
        <p:spPr bwMode="auto">
          <a:xfrm>
            <a:off x="2538028" y="172158"/>
            <a:ext cx="5432973" cy="1152708"/>
          </a:xfrm>
          <a:prstGeom prst="rect">
            <a:avLst/>
          </a:prstGeom>
          <a:solidFill>
            <a:schemeClr val="bg1"/>
          </a:solidFill>
          <a:ln w="9525">
            <a:solidFill>
              <a:schemeClr val="bg1"/>
            </a:solidFill>
            <a:miter lim="800000"/>
            <a:headEnd/>
            <a:tailEnd/>
          </a:ln>
        </p:spPr>
        <p:txBody>
          <a:bodyPr wrap="none" anchor="ctr"/>
          <a:lstStyle/>
          <a:p>
            <a:pPr algn="ctr"/>
            <a:r>
              <a:rPr lang="es-CL" sz="2800" dirty="0">
                <a:solidFill>
                  <a:srgbClr val="0000FF"/>
                </a:solidFill>
                <a:latin typeface="Arial" charset="0"/>
              </a:rPr>
              <a:t>Software PHREEQC:</a:t>
            </a:r>
          </a:p>
          <a:p>
            <a:pPr algn="ctr"/>
            <a:r>
              <a:rPr lang="es-CL" sz="2800" dirty="0">
                <a:solidFill>
                  <a:srgbClr val="0000FF"/>
                </a:solidFill>
                <a:latin typeface="Arial" charset="0"/>
              </a:rPr>
              <a:t>Simulación de salmueras (ejemplo 1b)</a:t>
            </a:r>
          </a:p>
        </p:txBody>
      </p:sp>
      <p:sp>
        <p:nvSpPr>
          <p:cNvPr id="5" name="CuadroTexto 4">
            <a:extLst>
              <a:ext uri="{FF2B5EF4-FFF2-40B4-BE49-F238E27FC236}">
                <a16:creationId xmlns:a16="http://schemas.microsoft.com/office/drawing/2014/main" id="{E4998B2F-3883-E224-7EB2-6E1D71C5D4A9}"/>
              </a:ext>
            </a:extLst>
          </p:cNvPr>
          <p:cNvSpPr txBox="1"/>
          <p:nvPr/>
        </p:nvSpPr>
        <p:spPr>
          <a:xfrm>
            <a:off x="971600" y="5894044"/>
            <a:ext cx="1656184" cy="584775"/>
          </a:xfrm>
          <a:prstGeom prst="rect">
            <a:avLst/>
          </a:prstGeom>
          <a:noFill/>
        </p:spPr>
        <p:txBody>
          <a:bodyPr wrap="square" rtlCol="0">
            <a:spAutoFit/>
          </a:bodyPr>
          <a:lstStyle/>
          <a:p>
            <a:r>
              <a:rPr lang="es-ES" dirty="0">
                <a:highlight>
                  <a:srgbClr val="FFFF00"/>
                </a:highlight>
              </a:rPr>
              <a:t>Salmuera del salar de atacama</a:t>
            </a:r>
          </a:p>
        </p:txBody>
      </p:sp>
      <p:pic>
        <p:nvPicPr>
          <p:cNvPr id="7" name="Imagen 6">
            <a:extLst>
              <a:ext uri="{FF2B5EF4-FFF2-40B4-BE49-F238E27FC236}">
                <a16:creationId xmlns:a16="http://schemas.microsoft.com/office/drawing/2014/main" id="{574A85D3-0EEF-BE88-FE43-9904ADF615CB}"/>
              </a:ext>
            </a:extLst>
          </p:cNvPr>
          <p:cNvPicPr>
            <a:picLocks noChangeAspect="1"/>
          </p:cNvPicPr>
          <p:nvPr/>
        </p:nvPicPr>
        <p:blipFill>
          <a:blip r:embed="rId2"/>
          <a:stretch>
            <a:fillRect/>
          </a:stretch>
        </p:blipFill>
        <p:spPr>
          <a:xfrm>
            <a:off x="0" y="1348542"/>
            <a:ext cx="5076056" cy="2717616"/>
          </a:xfrm>
          <a:prstGeom prst="rect">
            <a:avLst/>
          </a:prstGeom>
          <a:ln>
            <a:solidFill>
              <a:srgbClr val="FF0000"/>
            </a:solidFill>
          </a:ln>
        </p:spPr>
      </p:pic>
      <p:sp>
        <p:nvSpPr>
          <p:cNvPr id="2" name="CuadroTexto 1">
            <a:extLst>
              <a:ext uri="{FF2B5EF4-FFF2-40B4-BE49-F238E27FC236}">
                <a16:creationId xmlns:a16="http://schemas.microsoft.com/office/drawing/2014/main" id="{453518D8-BA34-7D84-87B4-00C11D80BE9E}"/>
              </a:ext>
            </a:extLst>
          </p:cNvPr>
          <p:cNvSpPr txBox="1"/>
          <p:nvPr/>
        </p:nvSpPr>
        <p:spPr>
          <a:xfrm>
            <a:off x="4788024" y="2139170"/>
            <a:ext cx="3980725" cy="3970318"/>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marL="285750" indent="-285750">
              <a:buFont typeface="Arial" panose="020B0604020202020204" pitchFamily="34" charset="0"/>
              <a:buChar char="•"/>
            </a:pPr>
            <a:r>
              <a:rPr lang="es-ES" sz="1400" dirty="0"/>
              <a:t>Se incluye la sección “EQUILIBRIUM_PHASES 1”, la cual es para definir los sólidos o precipitados que se desea analizar, y en caso de que les corresponda precipitar, se formarán y </a:t>
            </a:r>
            <a:r>
              <a:rPr lang="es-ES" sz="1400" dirty="0" err="1"/>
              <a:t>re-calculará</a:t>
            </a:r>
            <a:r>
              <a:rPr lang="es-ES" sz="1400" dirty="0"/>
              <a:t> la fase acuosa (solución)</a:t>
            </a:r>
          </a:p>
          <a:p>
            <a:pPr marL="285750" indent="-285750">
              <a:buFont typeface="Arial" panose="020B0604020202020204" pitchFamily="34" charset="0"/>
              <a:buChar char="•"/>
            </a:pPr>
            <a:endParaRPr lang="es-ES" sz="1400" dirty="0"/>
          </a:p>
          <a:p>
            <a:pPr marL="285750" indent="-285750">
              <a:buFont typeface="Arial" panose="020B0604020202020204" pitchFamily="34" charset="0"/>
              <a:buChar char="•"/>
            </a:pPr>
            <a:r>
              <a:rPr lang="es-ES" sz="1400" dirty="0"/>
              <a:t>Luego se listan los nombres de los precipitados. Al lado se indica el índice de saturación objetivo, generalmente 0 para que para SI igual a cero precipite  (condición de equilibrio), y luego otro espacio para indicar a continuación los moles iniciales, generalmente 0.   </a:t>
            </a:r>
          </a:p>
          <a:p>
            <a:pPr marL="285750" indent="-285750">
              <a:buFont typeface="Arial" panose="020B0604020202020204" pitchFamily="34" charset="0"/>
              <a:buChar char="•"/>
            </a:pPr>
            <a:endParaRPr lang="es-ES" sz="1400" dirty="0"/>
          </a:p>
          <a:p>
            <a:pPr marL="285750" indent="-285750">
              <a:buFont typeface="Arial" panose="020B0604020202020204" pitchFamily="34" charset="0"/>
              <a:buChar char="•"/>
            </a:pPr>
            <a:r>
              <a:rPr lang="es-ES" sz="1400" dirty="0"/>
              <a:t>Link con mas información sobre </a:t>
            </a:r>
            <a:r>
              <a:rPr lang="es-ES" sz="1400" dirty="0" err="1"/>
              <a:t>equilibrium</a:t>
            </a:r>
            <a:r>
              <a:rPr lang="es-ES" sz="1400" dirty="0"/>
              <a:t> </a:t>
            </a:r>
            <a:r>
              <a:rPr lang="es-ES" sz="1400" dirty="0" err="1"/>
              <a:t>phases</a:t>
            </a:r>
            <a:r>
              <a:rPr lang="es-ES" sz="1400" dirty="0"/>
              <a:t>:</a:t>
            </a:r>
            <a:endParaRPr lang="es-ES" sz="1400" dirty="0">
              <a:hlinkClick r:id="rId3"/>
            </a:endParaRPr>
          </a:p>
          <a:p>
            <a:r>
              <a:rPr lang="es-ES" sz="1400" dirty="0">
                <a:hlinkClick r:id="rId3"/>
              </a:rPr>
              <a:t>https://wwwbrr.cr.usgs.gov/projects/GWC_coupled/phreeqc/html/final-38.html#pgfId-254422</a:t>
            </a:r>
            <a:endParaRPr lang="es-ES" sz="1400" dirty="0"/>
          </a:p>
          <a:p>
            <a:endParaRPr lang="es-ES" sz="1400" dirty="0"/>
          </a:p>
        </p:txBody>
      </p:sp>
    </p:spTree>
    <p:extLst>
      <p:ext uri="{BB962C8B-B14F-4D97-AF65-F5344CB8AC3E}">
        <p14:creationId xmlns:p14="http://schemas.microsoft.com/office/powerpoint/2010/main" val="36958528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4 Marcador de número de diapositiva"/>
          <p:cNvSpPr txBox="1">
            <a:spLocks noGrp="1"/>
          </p:cNvSpPr>
          <p:nvPr/>
        </p:nvSpPr>
        <p:spPr>
          <a:xfrm>
            <a:off x="8358214" y="6308725"/>
            <a:ext cx="473049" cy="365125"/>
          </a:xfrm>
          <a:prstGeom prst="rect">
            <a:avLst/>
          </a:prstGeom>
          <a:noFill/>
        </p:spPr>
        <p:txBody>
          <a:bodyPr anchor="ctr"/>
          <a:lstStyle/>
          <a:p>
            <a:pPr algn="r"/>
            <a:fld id="{5BA3E1E7-5CE8-4129-9220-BFCFAF20A289}" type="slidenum">
              <a:rPr lang="es-ES" sz="1400" b="1">
                <a:solidFill>
                  <a:srgbClr val="333333"/>
                </a:solidFill>
                <a:latin typeface="Arial" charset="0"/>
              </a:rPr>
              <a:pPr algn="r"/>
              <a:t>2</a:t>
            </a:fld>
            <a:endParaRPr lang="es-ES" sz="1400" b="1" dirty="0">
              <a:solidFill>
                <a:srgbClr val="333333"/>
              </a:solidFill>
              <a:latin typeface="Arial" charset="0"/>
            </a:endParaRPr>
          </a:p>
        </p:txBody>
      </p:sp>
      <p:sp>
        <p:nvSpPr>
          <p:cNvPr id="7" name="Rectangle 2">
            <a:extLst>
              <a:ext uri="{FF2B5EF4-FFF2-40B4-BE49-F238E27FC236}">
                <a16:creationId xmlns:a16="http://schemas.microsoft.com/office/drawing/2014/main" id="{9581D0FA-1EFC-6BC1-00BA-A246D6126D48}"/>
              </a:ext>
            </a:extLst>
          </p:cNvPr>
          <p:cNvSpPr>
            <a:spLocks noChangeArrowheads="1"/>
          </p:cNvSpPr>
          <p:nvPr/>
        </p:nvSpPr>
        <p:spPr bwMode="auto">
          <a:xfrm>
            <a:off x="2388072" y="112106"/>
            <a:ext cx="5432973" cy="1152708"/>
          </a:xfrm>
          <a:prstGeom prst="rect">
            <a:avLst/>
          </a:prstGeom>
          <a:solidFill>
            <a:schemeClr val="bg1"/>
          </a:solidFill>
          <a:ln w="9525">
            <a:solidFill>
              <a:schemeClr val="bg1"/>
            </a:solidFill>
            <a:miter lim="800000"/>
            <a:headEnd/>
            <a:tailEnd/>
          </a:ln>
        </p:spPr>
        <p:txBody>
          <a:bodyPr wrap="none" anchor="ctr"/>
          <a:lstStyle/>
          <a:p>
            <a:pPr algn="ctr" eaLnBrk="1" hangingPunct="1"/>
            <a:r>
              <a:rPr lang="es-MX" sz="2500" b="1" u="sng" dirty="0">
                <a:latin typeface="Arial" charset="0"/>
              </a:rPr>
              <a:t>Agenda</a:t>
            </a:r>
          </a:p>
        </p:txBody>
      </p:sp>
      <p:sp>
        <p:nvSpPr>
          <p:cNvPr id="2" name="4 CuadroTexto">
            <a:extLst>
              <a:ext uri="{FF2B5EF4-FFF2-40B4-BE49-F238E27FC236}">
                <a16:creationId xmlns:a16="http://schemas.microsoft.com/office/drawing/2014/main" id="{36C479B0-CA69-397E-0454-393AE75021BC}"/>
              </a:ext>
            </a:extLst>
          </p:cNvPr>
          <p:cNvSpPr txBox="1">
            <a:spLocks noChangeArrowheads="1"/>
          </p:cNvSpPr>
          <p:nvPr/>
        </p:nvSpPr>
        <p:spPr bwMode="auto">
          <a:xfrm>
            <a:off x="250825" y="1844824"/>
            <a:ext cx="8642350" cy="2862322"/>
          </a:xfrm>
          <a:prstGeom prst="rect">
            <a:avLst/>
          </a:prstGeom>
          <a:noFill/>
          <a:ln w="9525">
            <a:noFill/>
            <a:miter lim="800000"/>
            <a:headEnd/>
            <a:tailEnd/>
          </a:ln>
        </p:spPr>
        <p:txBody>
          <a:bodyPr wrap="square">
            <a:spAutoFit/>
          </a:bodyPr>
          <a:lstStyle/>
          <a:p>
            <a:pPr algn="just"/>
            <a:r>
              <a:rPr lang="es-CL" sz="1800" dirty="0">
                <a:solidFill>
                  <a:srgbClr val="0000FF"/>
                </a:solidFill>
                <a:latin typeface="Arial" charset="0"/>
              </a:rPr>
              <a:t>Auxiliar Parte 1: Introducción</a:t>
            </a:r>
          </a:p>
          <a:p>
            <a:pPr algn="just"/>
            <a:r>
              <a:rPr lang="es-CL" sz="1800" dirty="0">
                <a:solidFill>
                  <a:srgbClr val="0000FF"/>
                </a:solidFill>
                <a:latin typeface="Arial" charset="0"/>
              </a:rPr>
              <a:t>	- Unidades de concentración en salmueras:</a:t>
            </a:r>
          </a:p>
          <a:p>
            <a:pPr algn="just"/>
            <a:r>
              <a:rPr lang="es-CL" sz="1800" dirty="0">
                <a:solidFill>
                  <a:srgbClr val="0000FF"/>
                </a:solidFill>
                <a:latin typeface="Arial" charset="0"/>
              </a:rPr>
              <a:t>		- Definiciones</a:t>
            </a:r>
          </a:p>
          <a:p>
            <a:pPr algn="just"/>
            <a:r>
              <a:rPr lang="es-CL" sz="1800" dirty="0">
                <a:solidFill>
                  <a:srgbClr val="0000FF"/>
                </a:solidFill>
                <a:latin typeface="Arial" charset="0"/>
              </a:rPr>
              <a:t>		- Conversiones de unidades</a:t>
            </a:r>
          </a:p>
          <a:p>
            <a:pPr algn="just"/>
            <a:r>
              <a:rPr lang="es-CL" sz="1800" dirty="0">
                <a:solidFill>
                  <a:srgbClr val="0000FF"/>
                </a:solidFill>
                <a:latin typeface="Arial" charset="0"/>
              </a:rPr>
              <a:t>	- Software PHREEQC</a:t>
            </a:r>
          </a:p>
          <a:p>
            <a:pPr algn="just"/>
            <a:r>
              <a:rPr lang="es-CL" sz="1800" dirty="0">
                <a:solidFill>
                  <a:srgbClr val="0000FF"/>
                </a:solidFill>
                <a:latin typeface="Arial" charset="0"/>
              </a:rPr>
              <a:t>		- Descarga e Instalación</a:t>
            </a:r>
          </a:p>
          <a:p>
            <a:pPr algn="just"/>
            <a:r>
              <a:rPr lang="es-CL" sz="1800" dirty="0">
                <a:solidFill>
                  <a:srgbClr val="0000FF"/>
                </a:solidFill>
                <a:latin typeface="Arial" charset="0"/>
              </a:rPr>
              <a:t>		- Simulación de salmueras</a:t>
            </a:r>
          </a:p>
          <a:p>
            <a:pPr algn="just"/>
            <a:endParaRPr lang="es-CL" sz="1800" dirty="0">
              <a:solidFill>
                <a:srgbClr val="0000FF"/>
              </a:solidFill>
              <a:latin typeface="Arial" charset="0"/>
            </a:endParaRPr>
          </a:p>
          <a:p>
            <a:pPr algn="just"/>
            <a:r>
              <a:rPr lang="es-CL" sz="1800" dirty="0">
                <a:solidFill>
                  <a:srgbClr val="0000FF"/>
                </a:solidFill>
                <a:latin typeface="Arial" charset="0"/>
              </a:rPr>
              <a:t>Auxiliar Parte 2: Ejercicio Evaporación Solar</a:t>
            </a:r>
          </a:p>
          <a:p>
            <a:pPr algn="just"/>
            <a:endParaRPr lang="es-CL" sz="1800" dirty="0">
              <a:solidFill>
                <a:srgbClr val="0000FF"/>
              </a:solidFill>
              <a:latin typeface="Arial" charset="0"/>
            </a:endParaRPr>
          </a:p>
        </p:txBody>
      </p:sp>
    </p:spTree>
    <p:extLst>
      <p:ext uri="{BB962C8B-B14F-4D97-AF65-F5344CB8AC3E}">
        <p14:creationId xmlns:p14="http://schemas.microsoft.com/office/powerpoint/2010/main" val="40465610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4F293FA1-B532-8D18-847F-9B2342A8E375}"/>
              </a:ext>
            </a:extLst>
          </p:cNvPr>
          <p:cNvSpPr>
            <a:spLocks noChangeArrowheads="1"/>
          </p:cNvSpPr>
          <p:nvPr/>
        </p:nvSpPr>
        <p:spPr bwMode="auto">
          <a:xfrm>
            <a:off x="2795406" y="100473"/>
            <a:ext cx="5432973" cy="1152708"/>
          </a:xfrm>
          <a:prstGeom prst="rect">
            <a:avLst/>
          </a:prstGeom>
          <a:solidFill>
            <a:schemeClr val="bg1"/>
          </a:solidFill>
          <a:ln w="9525">
            <a:solidFill>
              <a:schemeClr val="bg1"/>
            </a:solidFill>
            <a:miter lim="800000"/>
            <a:headEnd/>
            <a:tailEnd/>
          </a:ln>
        </p:spPr>
        <p:txBody>
          <a:bodyPr wrap="none" anchor="ctr"/>
          <a:lstStyle/>
          <a:p>
            <a:pPr algn="ctr"/>
            <a:r>
              <a:rPr lang="es-CL" sz="2800" dirty="0">
                <a:solidFill>
                  <a:srgbClr val="0000FF"/>
                </a:solidFill>
                <a:latin typeface="Arial" charset="0"/>
              </a:rPr>
              <a:t>Software PHREEQC:</a:t>
            </a:r>
          </a:p>
          <a:p>
            <a:pPr algn="ctr"/>
            <a:r>
              <a:rPr lang="es-CL" sz="2800" dirty="0">
                <a:solidFill>
                  <a:srgbClr val="0000FF"/>
                </a:solidFill>
                <a:latin typeface="Arial" charset="0"/>
              </a:rPr>
              <a:t>Simulación de salmueras (ejemplo 1b cont.)</a:t>
            </a:r>
          </a:p>
        </p:txBody>
      </p:sp>
      <p:sp>
        <p:nvSpPr>
          <p:cNvPr id="2" name="CuadroTexto 1">
            <a:extLst>
              <a:ext uri="{FF2B5EF4-FFF2-40B4-BE49-F238E27FC236}">
                <a16:creationId xmlns:a16="http://schemas.microsoft.com/office/drawing/2014/main" id="{453518D8-BA34-7D84-87B4-00C11D80BE9E}"/>
              </a:ext>
            </a:extLst>
          </p:cNvPr>
          <p:cNvSpPr txBox="1"/>
          <p:nvPr/>
        </p:nvSpPr>
        <p:spPr>
          <a:xfrm>
            <a:off x="201936" y="1278017"/>
            <a:ext cx="4370064" cy="1384995"/>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marL="285750" indent="-285750">
              <a:buFont typeface="Arial" panose="020B0604020202020204" pitchFamily="34" charset="0"/>
              <a:buChar char="•"/>
            </a:pPr>
            <a:r>
              <a:rPr lang="es-ES" sz="1400" dirty="0"/>
              <a:t>Los resultados son en dos etapas, primero calcula la salmuera sin formar precipitados</a:t>
            </a:r>
          </a:p>
          <a:p>
            <a:pPr marL="285750" indent="-285750">
              <a:buFont typeface="Arial" panose="020B0604020202020204" pitchFamily="34" charset="0"/>
              <a:buChar char="•"/>
            </a:pPr>
            <a:r>
              <a:rPr lang="es-ES" sz="1400" dirty="0"/>
              <a:t>Luego </a:t>
            </a:r>
            <a:r>
              <a:rPr lang="es-ES" sz="1400" dirty="0" err="1"/>
              <a:t>re-calcular</a:t>
            </a:r>
            <a:r>
              <a:rPr lang="es-ES" sz="1400" dirty="0"/>
              <a:t> (</a:t>
            </a:r>
            <a:r>
              <a:rPr lang="es-ES" sz="1400" dirty="0" err="1"/>
              <a:t>phase</a:t>
            </a:r>
            <a:r>
              <a:rPr lang="es-ES" sz="1400" dirty="0"/>
              <a:t> </a:t>
            </a:r>
            <a:r>
              <a:rPr lang="es-ES" sz="1400" dirty="0" err="1"/>
              <a:t>assamble</a:t>
            </a:r>
            <a:r>
              <a:rPr lang="es-ES" sz="1400" dirty="0"/>
              <a:t>) para calcular la cantidad de precipitado, en consecuencia cambia la salmuera (molalidad </a:t>
            </a:r>
            <a:r>
              <a:rPr lang="es-ES" sz="1400" dirty="0" err="1"/>
              <a:t>Na</a:t>
            </a:r>
            <a:r>
              <a:rPr lang="es-ES" sz="1400" dirty="0"/>
              <a:t> y Cl, el pH, </a:t>
            </a:r>
            <a:r>
              <a:rPr lang="es-ES" sz="1400" dirty="0" err="1"/>
              <a:t>etc</a:t>
            </a:r>
            <a:r>
              <a:rPr lang="es-ES" sz="1400" dirty="0"/>
              <a:t>)</a:t>
            </a:r>
          </a:p>
          <a:p>
            <a:pPr marL="285750" indent="-285750">
              <a:buFont typeface="Arial" panose="020B0604020202020204" pitchFamily="34" charset="0"/>
              <a:buChar char="•"/>
            </a:pPr>
            <a:r>
              <a:rPr lang="es-ES" sz="1400" dirty="0"/>
              <a:t>En este caso forma halita  (NaCl)</a:t>
            </a:r>
          </a:p>
        </p:txBody>
      </p:sp>
      <p:pic>
        <p:nvPicPr>
          <p:cNvPr id="7" name="Imagen 6">
            <a:extLst>
              <a:ext uri="{FF2B5EF4-FFF2-40B4-BE49-F238E27FC236}">
                <a16:creationId xmlns:a16="http://schemas.microsoft.com/office/drawing/2014/main" id="{6CC3F266-0FDB-D488-AEAE-6BD465E127E0}"/>
              </a:ext>
            </a:extLst>
          </p:cNvPr>
          <p:cNvPicPr>
            <a:picLocks noChangeAspect="1"/>
          </p:cNvPicPr>
          <p:nvPr/>
        </p:nvPicPr>
        <p:blipFill>
          <a:blip r:embed="rId2"/>
          <a:stretch>
            <a:fillRect/>
          </a:stretch>
        </p:blipFill>
        <p:spPr>
          <a:xfrm>
            <a:off x="395536" y="3103282"/>
            <a:ext cx="3539853" cy="3278046"/>
          </a:xfrm>
          <a:prstGeom prst="rect">
            <a:avLst/>
          </a:prstGeom>
          <a:ln>
            <a:solidFill>
              <a:schemeClr val="accent1"/>
            </a:solidFill>
          </a:ln>
        </p:spPr>
      </p:pic>
      <p:pic>
        <p:nvPicPr>
          <p:cNvPr id="11" name="Imagen 10">
            <a:extLst>
              <a:ext uri="{FF2B5EF4-FFF2-40B4-BE49-F238E27FC236}">
                <a16:creationId xmlns:a16="http://schemas.microsoft.com/office/drawing/2014/main" id="{7D9AF923-42C1-AE0C-D74A-0D040E696343}"/>
              </a:ext>
            </a:extLst>
          </p:cNvPr>
          <p:cNvPicPr>
            <a:picLocks noChangeAspect="1"/>
          </p:cNvPicPr>
          <p:nvPr/>
        </p:nvPicPr>
        <p:blipFill>
          <a:blip r:embed="rId3"/>
          <a:stretch>
            <a:fillRect/>
          </a:stretch>
        </p:blipFill>
        <p:spPr>
          <a:xfrm>
            <a:off x="4923780" y="2116111"/>
            <a:ext cx="4018284" cy="4265217"/>
          </a:xfrm>
          <a:prstGeom prst="rect">
            <a:avLst/>
          </a:prstGeom>
          <a:ln>
            <a:solidFill>
              <a:schemeClr val="accent1"/>
            </a:solidFill>
          </a:ln>
        </p:spPr>
      </p:pic>
      <p:sp>
        <p:nvSpPr>
          <p:cNvPr id="13" name="CuadroTexto 12">
            <a:extLst>
              <a:ext uri="{FF2B5EF4-FFF2-40B4-BE49-F238E27FC236}">
                <a16:creationId xmlns:a16="http://schemas.microsoft.com/office/drawing/2014/main" id="{14381619-2431-F266-F085-ABC8EFD99897}"/>
              </a:ext>
            </a:extLst>
          </p:cNvPr>
          <p:cNvSpPr txBox="1"/>
          <p:nvPr/>
        </p:nvSpPr>
        <p:spPr>
          <a:xfrm>
            <a:off x="611560" y="6381328"/>
            <a:ext cx="2592288" cy="338554"/>
          </a:xfrm>
          <a:prstGeom prst="rect">
            <a:avLst/>
          </a:prstGeom>
          <a:noFill/>
        </p:spPr>
        <p:txBody>
          <a:bodyPr wrap="square" rtlCol="0">
            <a:spAutoFit/>
          </a:bodyPr>
          <a:lstStyle/>
          <a:p>
            <a:r>
              <a:rPr lang="es-ES" b="1" dirty="0"/>
              <a:t>Salmuera sin precipitados</a:t>
            </a:r>
          </a:p>
        </p:txBody>
      </p:sp>
      <p:sp>
        <p:nvSpPr>
          <p:cNvPr id="14" name="CuadroTexto 13">
            <a:extLst>
              <a:ext uri="{FF2B5EF4-FFF2-40B4-BE49-F238E27FC236}">
                <a16:creationId xmlns:a16="http://schemas.microsoft.com/office/drawing/2014/main" id="{658197EB-5990-E58B-24F6-7AB710513F0E}"/>
              </a:ext>
            </a:extLst>
          </p:cNvPr>
          <p:cNvSpPr txBox="1"/>
          <p:nvPr/>
        </p:nvSpPr>
        <p:spPr>
          <a:xfrm>
            <a:off x="5220072" y="6499974"/>
            <a:ext cx="3672408" cy="338554"/>
          </a:xfrm>
          <a:prstGeom prst="rect">
            <a:avLst/>
          </a:prstGeom>
          <a:noFill/>
        </p:spPr>
        <p:txBody>
          <a:bodyPr wrap="square" rtlCol="0">
            <a:spAutoFit/>
          </a:bodyPr>
          <a:lstStyle/>
          <a:p>
            <a:r>
              <a:rPr lang="es-ES" b="1" dirty="0"/>
              <a:t>Salmuera </a:t>
            </a:r>
            <a:r>
              <a:rPr lang="es-ES" b="1" dirty="0" err="1"/>
              <a:t>re-calculada</a:t>
            </a:r>
            <a:r>
              <a:rPr lang="es-ES" b="1" dirty="0"/>
              <a:t> con precipitados</a:t>
            </a:r>
          </a:p>
        </p:txBody>
      </p:sp>
      <p:cxnSp>
        <p:nvCxnSpPr>
          <p:cNvPr id="16" name="Conector recto de flecha 15">
            <a:extLst>
              <a:ext uri="{FF2B5EF4-FFF2-40B4-BE49-F238E27FC236}">
                <a16:creationId xmlns:a16="http://schemas.microsoft.com/office/drawing/2014/main" id="{CF2E8F85-9DC6-2A09-05FF-F46C39FED37B}"/>
              </a:ext>
            </a:extLst>
          </p:cNvPr>
          <p:cNvCxnSpPr/>
          <p:nvPr/>
        </p:nvCxnSpPr>
        <p:spPr>
          <a:xfrm>
            <a:off x="2386968" y="4077072"/>
            <a:ext cx="3553186" cy="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Conector recto de flecha 16">
            <a:extLst>
              <a:ext uri="{FF2B5EF4-FFF2-40B4-BE49-F238E27FC236}">
                <a16:creationId xmlns:a16="http://schemas.microsoft.com/office/drawing/2014/main" id="{E57FB711-AB30-4004-E43F-F10A214935A3}"/>
              </a:ext>
            </a:extLst>
          </p:cNvPr>
          <p:cNvCxnSpPr/>
          <p:nvPr/>
        </p:nvCxnSpPr>
        <p:spPr>
          <a:xfrm>
            <a:off x="2386968" y="4437112"/>
            <a:ext cx="3553186" cy="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Conector recto de flecha 17">
            <a:extLst>
              <a:ext uri="{FF2B5EF4-FFF2-40B4-BE49-F238E27FC236}">
                <a16:creationId xmlns:a16="http://schemas.microsoft.com/office/drawing/2014/main" id="{0B315A39-628F-8CC8-35BB-615B741578B9}"/>
              </a:ext>
            </a:extLst>
          </p:cNvPr>
          <p:cNvCxnSpPr/>
          <p:nvPr/>
        </p:nvCxnSpPr>
        <p:spPr>
          <a:xfrm>
            <a:off x="2795406" y="4742305"/>
            <a:ext cx="3553186" cy="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9" name="Flecha: a la derecha 18">
            <a:extLst>
              <a:ext uri="{FF2B5EF4-FFF2-40B4-BE49-F238E27FC236}">
                <a16:creationId xmlns:a16="http://schemas.microsoft.com/office/drawing/2014/main" id="{F6DB94A5-AEC2-F2BE-E955-40FF124147AF}"/>
              </a:ext>
            </a:extLst>
          </p:cNvPr>
          <p:cNvSpPr/>
          <p:nvPr/>
        </p:nvSpPr>
        <p:spPr>
          <a:xfrm>
            <a:off x="7236296" y="3140968"/>
            <a:ext cx="235842" cy="144016"/>
          </a:xfrm>
          <a:prstGeom prst="rightArrow">
            <a:avLst/>
          </a:prstGeom>
          <a:solidFill>
            <a:schemeClr val="accent2"/>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174346114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83F8883-96DB-74ED-AA95-6FCD6A709696}"/>
              </a:ext>
            </a:extLst>
          </p:cNvPr>
          <p:cNvSpPr>
            <a:spLocks noGrp="1"/>
          </p:cNvSpPr>
          <p:nvPr>
            <p:ph type="title"/>
          </p:nvPr>
        </p:nvSpPr>
        <p:spPr/>
        <p:txBody>
          <a:bodyPr/>
          <a:lstStyle/>
          <a:p>
            <a:r>
              <a:rPr lang="es-CL" sz="4000" dirty="0">
                <a:solidFill>
                  <a:srgbClr val="0000FF"/>
                </a:solidFill>
                <a:latin typeface="Arial" charset="0"/>
              </a:rPr>
              <a:t>EJEMPLO 2  PHREEQC</a:t>
            </a:r>
            <a:br>
              <a:rPr lang="es-CL" sz="4000" dirty="0">
                <a:solidFill>
                  <a:srgbClr val="0000FF"/>
                </a:solidFill>
                <a:latin typeface="Arial" charset="0"/>
              </a:rPr>
            </a:br>
            <a:endParaRPr lang="es-ES" dirty="0"/>
          </a:p>
        </p:txBody>
      </p:sp>
    </p:spTree>
    <p:extLst>
      <p:ext uri="{BB962C8B-B14F-4D97-AF65-F5344CB8AC3E}">
        <p14:creationId xmlns:p14="http://schemas.microsoft.com/office/powerpoint/2010/main" val="396140553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2EB4101C-D4AD-B079-3C53-4B6020A702CB}"/>
              </a:ext>
            </a:extLst>
          </p:cNvPr>
          <p:cNvPicPr>
            <a:picLocks noChangeAspect="1"/>
          </p:cNvPicPr>
          <p:nvPr/>
        </p:nvPicPr>
        <p:blipFill>
          <a:blip r:embed="rId2"/>
          <a:stretch>
            <a:fillRect/>
          </a:stretch>
        </p:blipFill>
        <p:spPr>
          <a:xfrm>
            <a:off x="323528" y="1700808"/>
            <a:ext cx="5679210" cy="4332337"/>
          </a:xfrm>
          <a:prstGeom prst="rect">
            <a:avLst/>
          </a:prstGeom>
          <a:ln>
            <a:solidFill>
              <a:srgbClr val="FF0000"/>
            </a:solidFill>
          </a:ln>
        </p:spPr>
      </p:pic>
      <p:sp>
        <p:nvSpPr>
          <p:cNvPr id="4" name="Rectangle 2">
            <a:extLst>
              <a:ext uri="{FF2B5EF4-FFF2-40B4-BE49-F238E27FC236}">
                <a16:creationId xmlns:a16="http://schemas.microsoft.com/office/drawing/2014/main" id="{5786B29F-59C6-6826-C4C5-4A8022AF488A}"/>
              </a:ext>
            </a:extLst>
          </p:cNvPr>
          <p:cNvSpPr>
            <a:spLocks noChangeArrowheads="1"/>
          </p:cNvSpPr>
          <p:nvPr/>
        </p:nvSpPr>
        <p:spPr bwMode="auto">
          <a:xfrm>
            <a:off x="2795406" y="100473"/>
            <a:ext cx="5432973" cy="1152708"/>
          </a:xfrm>
          <a:prstGeom prst="rect">
            <a:avLst/>
          </a:prstGeom>
          <a:solidFill>
            <a:schemeClr val="bg1"/>
          </a:solidFill>
          <a:ln w="9525">
            <a:solidFill>
              <a:schemeClr val="bg1"/>
            </a:solidFill>
            <a:miter lim="800000"/>
            <a:headEnd/>
            <a:tailEnd/>
          </a:ln>
        </p:spPr>
        <p:txBody>
          <a:bodyPr wrap="none" anchor="ctr"/>
          <a:lstStyle/>
          <a:p>
            <a:pPr algn="ctr"/>
            <a:r>
              <a:rPr lang="es-CL" sz="2800" dirty="0">
                <a:solidFill>
                  <a:srgbClr val="0000FF"/>
                </a:solidFill>
                <a:latin typeface="Arial" charset="0"/>
              </a:rPr>
              <a:t>Software PHREEQC:</a:t>
            </a:r>
          </a:p>
          <a:p>
            <a:pPr algn="ctr"/>
            <a:r>
              <a:rPr lang="es-CL" sz="2800" dirty="0">
                <a:solidFill>
                  <a:srgbClr val="0000FF"/>
                </a:solidFill>
                <a:latin typeface="Arial" charset="0"/>
              </a:rPr>
              <a:t>Simulación de salmueras (ejemplo 2)</a:t>
            </a:r>
          </a:p>
        </p:txBody>
      </p:sp>
      <p:sp>
        <p:nvSpPr>
          <p:cNvPr id="5" name="CuadroTexto 4">
            <a:extLst>
              <a:ext uri="{FF2B5EF4-FFF2-40B4-BE49-F238E27FC236}">
                <a16:creationId xmlns:a16="http://schemas.microsoft.com/office/drawing/2014/main" id="{139A3CE2-20DB-2F2B-18D7-9C5245C2AC20}"/>
              </a:ext>
            </a:extLst>
          </p:cNvPr>
          <p:cNvSpPr txBox="1"/>
          <p:nvPr/>
        </p:nvSpPr>
        <p:spPr>
          <a:xfrm>
            <a:off x="4788024" y="1700808"/>
            <a:ext cx="4104456" cy="4524315"/>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marL="285750" indent="-285750">
              <a:buFont typeface="Arial" panose="020B0604020202020204" pitchFamily="34" charset="0"/>
              <a:buChar char="•"/>
            </a:pPr>
            <a:r>
              <a:rPr lang="es-ES" dirty="0" err="1"/>
              <a:t>reaction</a:t>
            </a:r>
            <a:r>
              <a:rPr lang="es-ES" dirty="0"/>
              <a:t> 1 -&gt; permite definir reacciones químicas por etapas.</a:t>
            </a:r>
          </a:p>
          <a:p>
            <a:pPr marL="285750" indent="-285750">
              <a:buFont typeface="Arial" panose="020B0604020202020204" pitchFamily="34" charset="0"/>
              <a:buChar char="•"/>
            </a:pPr>
            <a:r>
              <a:rPr lang="es-ES" dirty="0"/>
              <a:t>H2O -1  -&gt;  significa simular una reacción de retirar agua, es decir equivalente a evaporación o retirar solvente.</a:t>
            </a:r>
          </a:p>
          <a:p>
            <a:pPr marL="285750" indent="-285750">
              <a:buFont typeface="Arial" panose="020B0604020202020204" pitchFamily="34" charset="0"/>
              <a:buChar char="•"/>
            </a:pPr>
            <a:r>
              <a:rPr lang="es-ES" dirty="0"/>
              <a:t>45 in 10 </a:t>
            </a:r>
            <a:r>
              <a:rPr lang="es-ES" dirty="0" err="1"/>
              <a:t>steps</a:t>
            </a:r>
            <a:r>
              <a:rPr lang="es-ES" dirty="0"/>
              <a:t> -&gt;    45 moles de agua (dado que base cálculo es 1 kg de agua, 55.5 moles es lo máximo, valores cercanos al máximo pueden dar errores. Luego  “in 10 </a:t>
            </a:r>
            <a:r>
              <a:rPr lang="es-ES" dirty="0" err="1"/>
              <a:t>steps</a:t>
            </a:r>
            <a:r>
              <a:rPr lang="es-ES" dirty="0"/>
              <a:t>” significa en la cantidad de etapas que se quieres simular la reacción en que avanza hasta lograr el total de moles de agua indicados.</a:t>
            </a:r>
          </a:p>
          <a:p>
            <a:pPr marL="285750" indent="-285750">
              <a:buFont typeface="Arial" panose="020B0604020202020204" pitchFamily="34" charset="0"/>
              <a:buChar char="•"/>
            </a:pPr>
            <a:endParaRPr lang="es-ES" dirty="0"/>
          </a:p>
          <a:p>
            <a:pPr marL="285750" indent="-285750">
              <a:buFont typeface="Arial" panose="020B0604020202020204" pitchFamily="34" charset="0"/>
              <a:buChar char="•"/>
            </a:pPr>
            <a:endParaRPr lang="es-ES" dirty="0"/>
          </a:p>
          <a:p>
            <a:pPr marL="285750" indent="-285750">
              <a:buFont typeface="Arial" panose="020B0604020202020204" pitchFamily="34" charset="0"/>
              <a:buChar char="•"/>
            </a:pPr>
            <a:r>
              <a:rPr lang="es-ES" dirty="0"/>
              <a:t>Link con mas detalles de </a:t>
            </a:r>
            <a:r>
              <a:rPr lang="es-ES" dirty="0" err="1"/>
              <a:t>reaction</a:t>
            </a:r>
            <a:endParaRPr lang="es-ES" dirty="0"/>
          </a:p>
          <a:p>
            <a:r>
              <a:rPr lang="es-ES" dirty="0">
                <a:hlinkClick r:id="rId3"/>
              </a:rPr>
              <a:t>https://wwwbrr.cr.usgs.gov/projects/GWC_coupled/phreeqc/html/final-51.html#pgfId-255795</a:t>
            </a:r>
            <a:r>
              <a:rPr lang="es-ES" dirty="0"/>
              <a:t> </a:t>
            </a:r>
          </a:p>
        </p:txBody>
      </p:sp>
    </p:spTree>
    <p:extLst>
      <p:ext uri="{BB962C8B-B14F-4D97-AF65-F5344CB8AC3E}">
        <p14:creationId xmlns:p14="http://schemas.microsoft.com/office/powerpoint/2010/main" val="138090598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D2FEF477-976E-F701-9DB4-42C56DF3CE36}"/>
              </a:ext>
            </a:extLst>
          </p:cNvPr>
          <p:cNvPicPr>
            <a:picLocks noChangeAspect="1"/>
          </p:cNvPicPr>
          <p:nvPr/>
        </p:nvPicPr>
        <p:blipFill>
          <a:blip r:embed="rId2"/>
          <a:stretch>
            <a:fillRect/>
          </a:stretch>
        </p:blipFill>
        <p:spPr>
          <a:xfrm>
            <a:off x="180932" y="2492896"/>
            <a:ext cx="4111206" cy="3888432"/>
          </a:xfrm>
          <a:prstGeom prst="rect">
            <a:avLst/>
          </a:prstGeom>
          <a:ln>
            <a:solidFill>
              <a:srgbClr val="FF0000"/>
            </a:solidFill>
          </a:ln>
        </p:spPr>
      </p:pic>
      <p:pic>
        <p:nvPicPr>
          <p:cNvPr id="5" name="Imagen 4">
            <a:extLst>
              <a:ext uri="{FF2B5EF4-FFF2-40B4-BE49-F238E27FC236}">
                <a16:creationId xmlns:a16="http://schemas.microsoft.com/office/drawing/2014/main" id="{8A5EC012-3EF0-AAF1-118B-86C8A6879EBD}"/>
              </a:ext>
            </a:extLst>
          </p:cNvPr>
          <p:cNvPicPr>
            <a:picLocks noChangeAspect="1"/>
          </p:cNvPicPr>
          <p:nvPr/>
        </p:nvPicPr>
        <p:blipFill>
          <a:blip r:embed="rId3"/>
          <a:stretch>
            <a:fillRect/>
          </a:stretch>
        </p:blipFill>
        <p:spPr>
          <a:xfrm>
            <a:off x="4608996" y="2549691"/>
            <a:ext cx="4354072" cy="3774842"/>
          </a:xfrm>
          <a:prstGeom prst="rect">
            <a:avLst/>
          </a:prstGeom>
          <a:ln>
            <a:solidFill>
              <a:srgbClr val="FF0000"/>
            </a:solidFill>
          </a:ln>
        </p:spPr>
      </p:pic>
      <p:sp>
        <p:nvSpPr>
          <p:cNvPr id="6" name="CuadroTexto 5">
            <a:extLst>
              <a:ext uri="{FF2B5EF4-FFF2-40B4-BE49-F238E27FC236}">
                <a16:creationId xmlns:a16="http://schemas.microsoft.com/office/drawing/2014/main" id="{3F678FFE-F7F1-4253-A8C8-251A7D307AEC}"/>
              </a:ext>
            </a:extLst>
          </p:cNvPr>
          <p:cNvSpPr txBox="1"/>
          <p:nvPr/>
        </p:nvSpPr>
        <p:spPr>
          <a:xfrm>
            <a:off x="2353573" y="1340768"/>
            <a:ext cx="4370064" cy="1169551"/>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marL="285750" indent="-285750">
              <a:buFont typeface="Arial" panose="020B0604020202020204" pitchFamily="34" charset="0"/>
              <a:buChar char="•"/>
            </a:pPr>
            <a:r>
              <a:rPr lang="es-ES" sz="1400" dirty="0"/>
              <a:t>Ahora se reportarán muchos resultados, primero la solución sin precipitado, luego con precipitado que se </a:t>
            </a:r>
            <a:r>
              <a:rPr lang="es-ES" sz="1400" dirty="0" err="1"/>
              <a:t>repitirá</a:t>
            </a:r>
            <a:r>
              <a:rPr lang="es-ES" sz="1400" dirty="0"/>
              <a:t> las 10 veces  (10 </a:t>
            </a:r>
            <a:r>
              <a:rPr lang="es-ES" sz="1400" dirty="0" err="1"/>
              <a:t>steps</a:t>
            </a:r>
            <a:r>
              <a:rPr lang="es-ES" sz="1400" dirty="0"/>
              <a:t>)</a:t>
            </a:r>
          </a:p>
          <a:p>
            <a:pPr marL="285750" indent="-285750">
              <a:buFont typeface="Arial" panose="020B0604020202020204" pitchFamily="34" charset="0"/>
              <a:buChar char="•"/>
            </a:pPr>
            <a:r>
              <a:rPr lang="es-ES" sz="1400" dirty="0"/>
              <a:t>Se recomienda navegar con el árbol de carpetas generado para el output file.</a:t>
            </a:r>
          </a:p>
        </p:txBody>
      </p:sp>
      <p:sp>
        <p:nvSpPr>
          <p:cNvPr id="7" name="Rectangle 2">
            <a:extLst>
              <a:ext uri="{FF2B5EF4-FFF2-40B4-BE49-F238E27FC236}">
                <a16:creationId xmlns:a16="http://schemas.microsoft.com/office/drawing/2014/main" id="{E1B902E8-B5C1-FE35-8E59-454D536A12F1}"/>
              </a:ext>
            </a:extLst>
          </p:cNvPr>
          <p:cNvSpPr>
            <a:spLocks noChangeArrowheads="1"/>
          </p:cNvSpPr>
          <p:nvPr/>
        </p:nvSpPr>
        <p:spPr bwMode="auto">
          <a:xfrm>
            <a:off x="2795406" y="100473"/>
            <a:ext cx="5432973" cy="1152708"/>
          </a:xfrm>
          <a:prstGeom prst="rect">
            <a:avLst/>
          </a:prstGeom>
          <a:solidFill>
            <a:schemeClr val="bg1"/>
          </a:solidFill>
          <a:ln w="9525">
            <a:solidFill>
              <a:schemeClr val="bg1"/>
            </a:solidFill>
            <a:miter lim="800000"/>
            <a:headEnd/>
            <a:tailEnd/>
          </a:ln>
        </p:spPr>
        <p:txBody>
          <a:bodyPr wrap="none" anchor="ctr"/>
          <a:lstStyle/>
          <a:p>
            <a:pPr algn="ctr"/>
            <a:r>
              <a:rPr lang="es-CL" sz="2800" dirty="0">
                <a:solidFill>
                  <a:srgbClr val="0000FF"/>
                </a:solidFill>
                <a:latin typeface="Arial" charset="0"/>
              </a:rPr>
              <a:t>Software PHREEQC:</a:t>
            </a:r>
          </a:p>
          <a:p>
            <a:pPr algn="ctr"/>
            <a:r>
              <a:rPr lang="es-CL" sz="2800" dirty="0">
                <a:solidFill>
                  <a:srgbClr val="0000FF"/>
                </a:solidFill>
                <a:latin typeface="Arial" charset="0"/>
              </a:rPr>
              <a:t>Simulación de salmueras (ejemplo 2 cont.)</a:t>
            </a:r>
          </a:p>
        </p:txBody>
      </p:sp>
      <p:sp>
        <p:nvSpPr>
          <p:cNvPr id="8" name="CuadroTexto 7">
            <a:extLst>
              <a:ext uri="{FF2B5EF4-FFF2-40B4-BE49-F238E27FC236}">
                <a16:creationId xmlns:a16="http://schemas.microsoft.com/office/drawing/2014/main" id="{6F354E63-6E5B-042C-CEB7-62621854F999}"/>
              </a:ext>
            </a:extLst>
          </p:cNvPr>
          <p:cNvSpPr txBox="1"/>
          <p:nvPr/>
        </p:nvSpPr>
        <p:spPr>
          <a:xfrm>
            <a:off x="611560" y="6381328"/>
            <a:ext cx="3456384" cy="338554"/>
          </a:xfrm>
          <a:prstGeom prst="rect">
            <a:avLst/>
          </a:prstGeom>
          <a:noFill/>
        </p:spPr>
        <p:txBody>
          <a:bodyPr wrap="square" rtlCol="0">
            <a:spAutoFit/>
          </a:bodyPr>
          <a:lstStyle/>
          <a:p>
            <a:r>
              <a:rPr lang="es-ES" b="1" dirty="0"/>
              <a:t>Salmuera sin precipitados inicial</a:t>
            </a:r>
          </a:p>
        </p:txBody>
      </p:sp>
      <p:sp>
        <p:nvSpPr>
          <p:cNvPr id="9" name="CuadroTexto 8">
            <a:extLst>
              <a:ext uri="{FF2B5EF4-FFF2-40B4-BE49-F238E27FC236}">
                <a16:creationId xmlns:a16="http://schemas.microsoft.com/office/drawing/2014/main" id="{9F2D2284-EE6A-5EE9-671D-009A9955DE6F}"/>
              </a:ext>
            </a:extLst>
          </p:cNvPr>
          <p:cNvSpPr txBox="1"/>
          <p:nvPr/>
        </p:nvSpPr>
        <p:spPr>
          <a:xfrm>
            <a:off x="5076058" y="6308317"/>
            <a:ext cx="3672408" cy="584775"/>
          </a:xfrm>
          <a:prstGeom prst="rect">
            <a:avLst/>
          </a:prstGeom>
          <a:noFill/>
        </p:spPr>
        <p:txBody>
          <a:bodyPr wrap="square" rtlCol="0">
            <a:spAutoFit/>
          </a:bodyPr>
          <a:lstStyle/>
          <a:p>
            <a:r>
              <a:rPr lang="es-ES" b="1" dirty="0"/>
              <a:t>Salmuera </a:t>
            </a:r>
            <a:r>
              <a:rPr lang="es-ES" b="1" dirty="0" err="1"/>
              <a:t>re-calculada</a:t>
            </a:r>
            <a:r>
              <a:rPr lang="es-ES" b="1" dirty="0"/>
              <a:t> con precipitados de la etapa 10</a:t>
            </a:r>
          </a:p>
        </p:txBody>
      </p:sp>
    </p:spTree>
    <p:extLst>
      <p:ext uri="{BB962C8B-B14F-4D97-AF65-F5344CB8AC3E}">
        <p14:creationId xmlns:p14="http://schemas.microsoft.com/office/powerpoint/2010/main" val="182124061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83F8883-96DB-74ED-AA95-6FCD6A709696}"/>
              </a:ext>
            </a:extLst>
          </p:cNvPr>
          <p:cNvSpPr>
            <a:spLocks noGrp="1"/>
          </p:cNvSpPr>
          <p:nvPr>
            <p:ph type="title"/>
          </p:nvPr>
        </p:nvSpPr>
        <p:spPr/>
        <p:txBody>
          <a:bodyPr/>
          <a:lstStyle/>
          <a:p>
            <a:r>
              <a:rPr lang="es-CL" sz="4000" dirty="0">
                <a:solidFill>
                  <a:srgbClr val="0000FF"/>
                </a:solidFill>
                <a:latin typeface="Arial" charset="0"/>
              </a:rPr>
              <a:t>EJEMPLO 3  PHREEQC</a:t>
            </a:r>
            <a:br>
              <a:rPr lang="es-CL" sz="4000" dirty="0">
                <a:solidFill>
                  <a:srgbClr val="0000FF"/>
                </a:solidFill>
                <a:latin typeface="Arial" charset="0"/>
              </a:rPr>
            </a:br>
            <a:endParaRPr lang="es-ES" dirty="0"/>
          </a:p>
        </p:txBody>
      </p:sp>
    </p:spTree>
    <p:extLst>
      <p:ext uri="{BB962C8B-B14F-4D97-AF65-F5344CB8AC3E}">
        <p14:creationId xmlns:p14="http://schemas.microsoft.com/office/powerpoint/2010/main" val="60226360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1DCE502A-2F44-B80A-A01A-4433BE80E4D6}"/>
              </a:ext>
            </a:extLst>
          </p:cNvPr>
          <p:cNvSpPr>
            <a:spLocks noChangeArrowheads="1"/>
          </p:cNvSpPr>
          <p:nvPr/>
        </p:nvSpPr>
        <p:spPr bwMode="auto">
          <a:xfrm>
            <a:off x="2795406" y="100473"/>
            <a:ext cx="5432973" cy="1152708"/>
          </a:xfrm>
          <a:prstGeom prst="rect">
            <a:avLst/>
          </a:prstGeom>
          <a:solidFill>
            <a:schemeClr val="bg1"/>
          </a:solidFill>
          <a:ln w="9525">
            <a:solidFill>
              <a:schemeClr val="bg1"/>
            </a:solidFill>
            <a:miter lim="800000"/>
            <a:headEnd/>
            <a:tailEnd/>
          </a:ln>
        </p:spPr>
        <p:txBody>
          <a:bodyPr wrap="none" anchor="ctr"/>
          <a:lstStyle/>
          <a:p>
            <a:pPr algn="ctr"/>
            <a:r>
              <a:rPr lang="es-CL" sz="2800" dirty="0">
                <a:solidFill>
                  <a:srgbClr val="0000FF"/>
                </a:solidFill>
                <a:latin typeface="Arial" charset="0"/>
              </a:rPr>
              <a:t>Software PHREEQC:</a:t>
            </a:r>
          </a:p>
          <a:p>
            <a:pPr algn="ctr"/>
            <a:r>
              <a:rPr lang="es-CL" sz="2800" dirty="0">
                <a:solidFill>
                  <a:srgbClr val="0000FF"/>
                </a:solidFill>
                <a:latin typeface="Arial" charset="0"/>
              </a:rPr>
              <a:t>Simulación de salmueras (ejemplo 3)</a:t>
            </a:r>
          </a:p>
        </p:txBody>
      </p:sp>
      <p:pic>
        <p:nvPicPr>
          <p:cNvPr id="7" name="Imagen 6">
            <a:extLst>
              <a:ext uri="{FF2B5EF4-FFF2-40B4-BE49-F238E27FC236}">
                <a16:creationId xmlns:a16="http://schemas.microsoft.com/office/drawing/2014/main" id="{272AC521-37A6-D842-4D7F-75DC7528B2B3}"/>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350" y="1142634"/>
            <a:ext cx="5580112" cy="3798534"/>
          </a:xfrm>
          <a:prstGeom prst="rect">
            <a:avLst/>
          </a:prstGeom>
          <a:ln>
            <a:solidFill>
              <a:srgbClr val="FF0000"/>
            </a:solidFill>
          </a:ln>
        </p:spPr>
      </p:pic>
      <p:sp>
        <p:nvSpPr>
          <p:cNvPr id="5" name="CuadroTexto 4">
            <a:extLst>
              <a:ext uri="{FF2B5EF4-FFF2-40B4-BE49-F238E27FC236}">
                <a16:creationId xmlns:a16="http://schemas.microsoft.com/office/drawing/2014/main" id="{769F8F72-637A-0D58-16D4-85DD0941C969}"/>
              </a:ext>
            </a:extLst>
          </p:cNvPr>
          <p:cNvSpPr txBox="1"/>
          <p:nvPr/>
        </p:nvSpPr>
        <p:spPr>
          <a:xfrm>
            <a:off x="4860032" y="1253181"/>
            <a:ext cx="4104456" cy="5693866"/>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marL="285750" indent="-285750">
              <a:buFont typeface="Arial" panose="020B0604020202020204" pitchFamily="34" charset="0"/>
              <a:buChar char="•"/>
            </a:pPr>
            <a:r>
              <a:rPr lang="es-ES" sz="1400" dirty="0"/>
              <a:t>En el caso de correr evaporación u otros modos, los cuales requieran exportar de forma masiva los datos de los cálculos de </a:t>
            </a:r>
            <a:r>
              <a:rPr lang="es-ES" sz="1400" dirty="0" err="1"/>
              <a:t>de</a:t>
            </a:r>
            <a:r>
              <a:rPr lang="es-ES" sz="1400" dirty="0"/>
              <a:t> una salmuera es necesario incorporar</a:t>
            </a:r>
          </a:p>
          <a:p>
            <a:pPr marL="285750" indent="-285750">
              <a:buFont typeface="Arial" panose="020B0604020202020204" pitchFamily="34" charset="0"/>
              <a:buChar char="•"/>
            </a:pPr>
            <a:endParaRPr lang="es-ES" sz="1400" dirty="0"/>
          </a:p>
          <a:p>
            <a:pPr marL="285750" indent="-285750">
              <a:buFont typeface="Arial" panose="020B0604020202020204" pitchFamily="34" charset="0"/>
              <a:buChar char="•"/>
            </a:pPr>
            <a:r>
              <a:rPr lang="es-ES" sz="1400" dirty="0"/>
              <a:t>USER_PUNCH -&gt; Permite sacar variables adicionales y también realizar cálculos personalizados.</a:t>
            </a:r>
          </a:p>
          <a:p>
            <a:pPr marL="285750" indent="-285750">
              <a:buFont typeface="Arial" panose="020B0604020202020204" pitchFamily="34" charset="0"/>
              <a:buChar char="•"/>
            </a:pPr>
            <a:r>
              <a:rPr lang="es-ES" sz="1400" dirty="0"/>
              <a:t>SELECTED_OUTPUT-&gt; Permite sacar variables y escribirlas en un archivo Excel. Usar extensión .</a:t>
            </a:r>
            <a:r>
              <a:rPr lang="es-ES" sz="1400" dirty="0" err="1"/>
              <a:t>csv</a:t>
            </a:r>
            <a:r>
              <a:rPr lang="es-ES" sz="1400" dirty="0"/>
              <a:t> o .xls , no permite xlsx; pero se puede guardar después de abrir en Excel y guardar en cualquier formato.</a:t>
            </a:r>
          </a:p>
          <a:p>
            <a:pPr marL="285750" indent="-285750">
              <a:buFont typeface="Arial" panose="020B0604020202020204" pitchFamily="34" charset="0"/>
              <a:buChar char="•"/>
            </a:pPr>
            <a:endParaRPr lang="es-ES" sz="1400" dirty="0"/>
          </a:p>
          <a:p>
            <a:pPr marL="285750" indent="-285750">
              <a:buFont typeface="Arial" panose="020B0604020202020204" pitchFamily="34" charset="0"/>
              <a:buChar char="•"/>
            </a:pPr>
            <a:r>
              <a:rPr lang="es-ES" sz="1400" dirty="0"/>
              <a:t>Link con mas detalles de SELECTED OUTPUT</a:t>
            </a:r>
          </a:p>
          <a:p>
            <a:r>
              <a:rPr lang="es-ES" sz="1400" dirty="0">
                <a:hlinkClick r:id="rId3"/>
              </a:rPr>
              <a:t>https://water.usgs.gov/water-resources/software/PHREEQC/documentation/phreeqc3-html/phreeqc3-45.htm#50593793_20239</a:t>
            </a:r>
            <a:r>
              <a:rPr lang="es-ES" sz="1400" dirty="0"/>
              <a:t> </a:t>
            </a:r>
          </a:p>
          <a:p>
            <a:pPr marL="285750" indent="-285750">
              <a:buFont typeface="Arial" panose="020B0604020202020204" pitchFamily="34" charset="0"/>
              <a:buChar char="•"/>
            </a:pPr>
            <a:r>
              <a:rPr lang="es-ES" sz="1400" dirty="0"/>
              <a:t>Link con mas detalles de USER_PUNCH</a:t>
            </a:r>
          </a:p>
          <a:p>
            <a:r>
              <a:rPr lang="es-ES" sz="1400" dirty="0">
                <a:hlinkClick r:id="rId4"/>
              </a:rPr>
              <a:t>https://water.usgs.gov/water-resources/software/PHREEQC/documentation/phreeqc3-html/phreeqc3-60.htm</a:t>
            </a:r>
            <a:r>
              <a:rPr lang="es-ES" sz="1400" dirty="0"/>
              <a:t> </a:t>
            </a:r>
          </a:p>
          <a:p>
            <a:r>
              <a:rPr lang="es-ES" sz="1400" dirty="0"/>
              <a:t>Listado de variables disponibles y operadores dentro de USER_PUNCH y USER_GRAPH</a:t>
            </a:r>
          </a:p>
          <a:p>
            <a:r>
              <a:rPr lang="es-ES" sz="1400" dirty="0">
                <a:hlinkClick r:id="rId5"/>
              </a:rPr>
              <a:t>https://wwwbrr.cr.usgs.gov/projects/GWC_coupled/phreeqc/phreeqc3-html/phreeqc3-54.htm</a:t>
            </a:r>
            <a:r>
              <a:rPr lang="es-ES" sz="1400" dirty="0"/>
              <a:t> </a:t>
            </a:r>
          </a:p>
        </p:txBody>
      </p:sp>
      <p:sp>
        <p:nvSpPr>
          <p:cNvPr id="8" name="CuadroTexto 7">
            <a:extLst>
              <a:ext uri="{FF2B5EF4-FFF2-40B4-BE49-F238E27FC236}">
                <a16:creationId xmlns:a16="http://schemas.microsoft.com/office/drawing/2014/main" id="{222E2BDA-0A36-0DF2-B189-D7EACB2541EC}"/>
              </a:ext>
            </a:extLst>
          </p:cNvPr>
          <p:cNvSpPr txBox="1"/>
          <p:nvPr/>
        </p:nvSpPr>
        <p:spPr>
          <a:xfrm>
            <a:off x="380463" y="5661248"/>
            <a:ext cx="4104456" cy="954107"/>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marL="285750" indent="-285750">
              <a:buFont typeface="Arial" panose="020B0604020202020204" pitchFamily="34" charset="0"/>
              <a:buChar char="•"/>
            </a:pPr>
            <a:r>
              <a:rPr lang="es-ES" sz="1400" dirty="0"/>
              <a:t>Importante: No puede estar abierto el archivo de los datos si se va a </a:t>
            </a:r>
            <a:r>
              <a:rPr lang="es-ES" sz="1400" dirty="0" err="1"/>
              <a:t>sobre-escribir</a:t>
            </a:r>
            <a:r>
              <a:rPr lang="es-ES" sz="1400" dirty="0"/>
              <a:t> por correr de nuevo.  Se recomienda poner un nombre distinto antes de poner “RUN”.</a:t>
            </a:r>
          </a:p>
        </p:txBody>
      </p:sp>
    </p:spTree>
    <p:extLst>
      <p:ext uri="{BB962C8B-B14F-4D97-AF65-F5344CB8AC3E}">
        <p14:creationId xmlns:p14="http://schemas.microsoft.com/office/powerpoint/2010/main" val="118296223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1DCE502A-2F44-B80A-A01A-4433BE80E4D6}"/>
              </a:ext>
            </a:extLst>
          </p:cNvPr>
          <p:cNvSpPr>
            <a:spLocks noChangeArrowheads="1"/>
          </p:cNvSpPr>
          <p:nvPr/>
        </p:nvSpPr>
        <p:spPr bwMode="auto">
          <a:xfrm>
            <a:off x="2795406" y="100473"/>
            <a:ext cx="5432973" cy="1152708"/>
          </a:xfrm>
          <a:prstGeom prst="rect">
            <a:avLst/>
          </a:prstGeom>
          <a:solidFill>
            <a:schemeClr val="bg1"/>
          </a:solidFill>
          <a:ln w="9525">
            <a:solidFill>
              <a:schemeClr val="bg1"/>
            </a:solidFill>
            <a:miter lim="800000"/>
            <a:headEnd/>
            <a:tailEnd/>
          </a:ln>
        </p:spPr>
        <p:txBody>
          <a:bodyPr wrap="none" anchor="ctr"/>
          <a:lstStyle/>
          <a:p>
            <a:pPr algn="ctr"/>
            <a:r>
              <a:rPr lang="es-CL" sz="2800" dirty="0">
                <a:solidFill>
                  <a:srgbClr val="0000FF"/>
                </a:solidFill>
                <a:latin typeface="Arial" charset="0"/>
              </a:rPr>
              <a:t>Software PHREEQC:</a:t>
            </a:r>
          </a:p>
          <a:p>
            <a:pPr algn="ctr"/>
            <a:r>
              <a:rPr lang="es-CL" sz="2800" dirty="0">
                <a:solidFill>
                  <a:srgbClr val="0000FF"/>
                </a:solidFill>
                <a:latin typeface="Arial" charset="0"/>
              </a:rPr>
              <a:t>Simulación de salmueras (ejemplo 3 cont.)</a:t>
            </a:r>
          </a:p>
        </p:txBody>
      </p:sp>
      <p:sp>
        <p:nvSpPr>
          <p:cNvPr id="4" name="CuadroTexto 3">
            <a:extLst>
              <a:ext uri="{FF2B5EF4-FFF2-40B4-BE49-F238E27FC236}">
                <a16:creationId xmlns:a16="http://schemas.microsoft.com/office/drawing/2014/main" id="{EE2F32C2-A188-2E63-B003-1FEE2CD88CD4}"/>
              </a:ext>
            </a:extLst>
          </p:cNvPr>
          <p:cNvSpPr txBox="1"/>
          <p:nvPr/>
        </p:nvSpPr>
        <p:spPr>
          <a:xfrm>
            <a:off x="179512" y="1196752"/>
            <a:ext cx="4104456" cy="1169551"/>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marL="285750" indent="-285750">
              <a:buFont typeface="Arial" panose="020B0604020202020204" pitchFamily="34" charset="0"/>
              <a:buChar char="•"/>
            </a:pPr>
            <a:r>
              <a:rPr lang="es-ES" sz="1400" dirty="0"/>
              <a:t>Abrir archivo Excel creado</a:t>
            </a:r>
          </a:p>
          <a:p>
            <a:pPr marL="285750" indent="-285750">
              <a:buFont typeface="Arial" panose="020B0604020202020204" pitchFamily="34" charset="0"/>
              <a:buChar char="•"/>
            </a:pPr>
            <a:r>
              <a:rPr lang="es-ES" sz="1400" dirty="0"/>
              <a:t>Si aparece mensaje de confiar, poner “Si”.</a:t>
            </a:r>
          </a:p>
          <a:p>
            <a:pPr marL="285750" indent="-285750">
              <a:buFont typeface="Arial" panose="020B0604020202020204" pitchFamily="34" charset="0"/>
              <a:buChar char="•"/>
            </a:pPr>
            <a:r>
              <a:rPr lang="es-ES" sz="1400" dirty="0"/>
              <a:t>Si aparece mensaje de conversión de datos, poner “No notificarme …” (para q no pregunte </a:t>
            </a:r>
            <a:r>
              <a:rPr lang="es-ES" sz="1400" dirty="0" err="1"/>
              <a:t>denuevo</a:t>
            </a:r>
            <a:r>
              <a:rPr lang="es-ES" sz="1400" dirty="0"/>
              <a:t>) y luego poner “Convertir”</a:t>
            </a:r>
          </a:p>
        </p:txBody>
      </p:sp>
      <p:pic>
        <p:nvPicPr>
          <p:cNvPr id="9" name="Imagen 8">
            <a:extLst>
              <a:ext uri="{FF2B5EF4-FFF2-40B4-BE49-F238E27FC236}">
                <a16:creationId xmlns:a16="http://schemas.microsoft.com/office/drawing/2014/main" id="{085412B8-EF75-EF46-4649-D099103E75CF}"/>
              </a:ext>
            </a:extLst>
          </p:cNvPr>
          <p:cNvPicPr>
            <a:picLocks noChangeAspect="1"/>
          </p:cNvPicPr>
          <p:nvPr/>
        </p:nvPicPr>
        <p:blipFill>
          <a:blip r:embed="rId2"/>
          <a:stretch>
            <a:fillRect/>
          </a:stretch>
        </p:blipFill>
        <p:spPr>
          <a:xfrm>
            <a:off x="0" y="2564904"/>
            <a:ext cx="9144000" cy="3942826"/>
          </a:xfrm>
          <a:prstGeom prst="rect">
            <a:avLst/>
          </a:prstGeom>
        </p:spPr>
      </p:pic>
      <p:sp>
        <p:nvSpPr>
          <p:cNvPr id="10" name="CuadroTexto 9">
            <a:extLst>
              <a:ext uri="{FF2B5EF4-FFF2-40B4-BE49-F238E27FC236}">
                <a16:creationId xmlns:a16="http://schemas.microsoft.com/office/drawing/2014/main" id="{70773E16-777D-44A1-633F-84E0C8FC00B0}"/>
              </a:ext>
            </a:extLst>
          </p:cNvPr>
          <p:cNvSpPr txBox="1"/>
          <p:nvPr/>
        </p:nvSpPr>
        <p:spPr>
          <a:xfrm>
            <a:off x="1259632" y="5967667"/>
            <a:ext cx="4104456" cy="738664"/>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s-ES" sz="1400" dirty="0"/>
              <a:t>El Step -99 es el de correr la solución inicial, luego los step 1 a 10 son los asociados a retira agua para simular una evaporación o concentración (CSL)</a:t>
            </a:r>
          </a:p>
        </p:txBody>
      </p:sp>
      <p:sp>
        <p:nvSpPr>
          <p:cNvPr id="11" name="CuadroTexto 10">
            <a:extLst>
              <a:ext uri="{FF2B5EF4-FFF2-40B4-BE49-F238E27FC236}">
                <a16:creationId xmlns:a16="http://schemas.microsoft.com/office/drawing/2014/main" id="{22381C52-21E5-A864-B995-92D271F8ACB6}"/>
              </a:ext>
            </a:extLst>
          </p:cNvPr>
          <p:cNvSpPr txBox="1"/>
          <p:nvPr/>
        </p:nvSpPr>
        <p:spPr>
          <a:xfrm>
            <a:off x="4716016" y="1383048"/>
            <a:ext cx="4104456" cy="954107"/>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s-ES" sz="1400" dirty="0"/>
              <a:t>mass_H2O  -&gt; Masa de agua, en kg, parte en 1 (base de cálculo) y luego retira</a:t>
            </a:r>
          </a:p>
          <a:p>
            <a:r>
              <a:rPr lang="es-ES" sz="1400" dirty="0" err="1"/>
              <a:t>Na</a:t>
            </a:r>
            <a:r>
              <a:rPr lang="es-ES" sz="1400" dirty="0"/>
              <a:t>, K, Mg, Li … -&gt; Elementos (neutros) son las concentraciones en unidades de mol/</a:t>
            </a:r>
            <a:r>
              <a:rPr lang="es-ES" sz="1400" dirty="0" err="1"/>
              <a:t>kgw</a:t>
            </a:r>
            <a:r>
              <a:rPr lang="es-ES" sz="1400" dirty="0"/>
              <a:t> (</a:t>
            </a:r>
            <a:r>
              <a:rPr lang="es-ES" sz="1400" dirty="0" err="1"/>
              <a:t>molal</a:t>
            </a:r>
            <a:r>
              <a:rPr lang="es-ES" sz="1400" dirty="0"/>
              <a:t>)</a:t>
            </a:r>
          </a:p>
        </p:txBody>
      </p:sp>
    </p:spTree>
    <p:extLst>
      <p:ext uri="{BB962C8B-B14F-4D97-AF65-F5344CB8AC3E}">
        <p14:creationId xmlns:p14="http://schemas.microsoft.com/office/powerpoint/2010/main" val="130668735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1E6A0970-7EDD-B637-3E79-A0DA9A05EAD2}"/>
              </a:ext>
            </a:extLst>
          </p:cNvPr>
          <p:cNvPicPr>
            <a:picLocks noChangeAspect="1"/>
          </p:cNvPicPr>
          <p:nvPr/>
        </p:nvPicPr>
        <p:blipFill>
          <a:blip r:embed="rId2"/>
          <a:stretch>
            <a:fillRect/>
          </a:stretch>
        </p:blipFill>
        <p:spPr>
          <a:xfrm>
            <a:off x="32860" y="1484784"/>
            <a:ext cx="4386122" cy="4633663"/>
          </a:xfrm>
          <a:prstGeom prst="rect">
            <a:avLst/>
          </a:prstGeom>
        </p:spPr>
      </p:pic>
      <p:sp>
        <p:nvSpPr>
          <p:cNvPr id="6" name="Rectangle 2">
            <a:extLst>
              <a:ext uri="{FF2B5EF4-FFF2-40B4-BE49-F238E27FC236}">
                <a16:creationId xmlns:a16="http://schemas.microsoft.com/office/drawing/2014/main" id="{9A1BB9DD-8F92-B5DB-F9E5-A6279DEB31E9}"/>
              </a:ext>
            </a:extLst>
          </p:cNvPr>
          <p:cNvSpPr>
            <a:spLocks noChangeArrowheads="1"/>
          </p:cNvSpPr>
          <p:nvPr/>
        </p:nvSpPr>
        <p:spPr bwMode="auto">
          <a:xfrm>
            <a:off x="2795406" y="100473"/>
            <a:ext cx="5432973" cy="1152708"/>
          </a:xfrm>
          <a:prstGeom prst="rect">
            <a:avLst/>
          </a:prstGeom>
          <a:solidFill>
            <a:schemeClr val="bg1"/>
          </a:solidFill>
          <a:ln w="9525">
            <a:solidFill>
              <a:schemeClr val="bg1"/>
            </a:solidFill>
            <a:miter lim="800000"/>
            <a:headEnd/>
            <a:tailEnd/>
          </a:ln>
        </p:spPr>
        <p:txBody>
          <a:bodyPr wrap="none" anchor="ctr"/>
          <a:lstStyle/>
          <a:p>
            <a:pPr algn="ctr"/>
            <a:r>
              <a:rPr lang="es-CL" sz="2800" dirty="0">
                <a:solidFill>
                  <a:srgbClr val="0000FF"/>
                </a:solidFill>
                <a:latin typeface="Arial" charset="0"/>
              </a:rPr>
              <a:t>Software PHREEQC:</a:t>
            </a:r>
          </a:p>
          <a:p>
            <a:pPr algn="ctr"/>
            <a:r>
              <a:rPr lang="es-CL" sz="2800" dirty="0">
                <a:solidFill>
                  <a:srgbClr val="0000FF"/>
                </a:solidFill>
                <a:latin typeface="Arial" charset="0"/>
              </a:rPr>
              <a:t>Simulación de salmueras (ejemplo 3 cont.)</a:t>
            </a:r>
          </a:p>
        </p:txBody>
      </p:sp>
      <p:sp>
        <p:nvSpPr>
          <p:cNvPr id="8" name="CuadroTexto 7">
            <a:extLst>
              <a:ext uri="{FF2B5EF4-FFF2-40B4-BE49-F238E27FC236}">
                <a16:creationId xmlns:a16="http://schemas.microsoft.com/office/drawing/2014/main" id="{B3F6FD8B-EB49-012A-1224-39680B8C34CB}"/>
              </a:ext>
            </a:extLst>
          </p:cNvPr>
          <p:cNvSpPr txBox="1"/>
          <p:nvPr/>
        </p:nvSpPr>
        <p:spPr>
          <a:xfrm>
            <a:off x="4694391" y="2690336"/>
            <a:ext cx="4104456" cy="738664"/>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s-ES" sz="1400" dirty="0" err="1"/>
              <a:t>m_Na</a:t>
            </a:r>
            <a:r>
              <a:rPr lang="es-ES" sz="1400" dirty="0"/>
              <a:t>+, </a:t>
            </a:r>
            <a:r>
              <a:rPr lang="es-ES" sz="1400" dirty="0" err="1"/>
              <a:t>m_K</a:t>
            </a:r>
            <a:r>
              <a:rPr lang="es-ES" sz="1400" dirty="0"/>
              <a:t>+, m_Mg+2, … -&gt;  cationes y aniones (de los puestos en </a:t>
            </a:r>
            <a:r>
              <a:rPr lang="es-ES" sz="1400" dirty="0" err="1"/>
              <a:t>selected</a:t>
            </a:r>
            <a:r>
              <a:rPr lang="es-ES" sz="1400" dirty="0"/>
              <a:t> output). Son las concentraciones en unidades de mol/</a:t>
            </a:r>
            <a:r>
              <a:rPr lang="es-ES" sz="1400" dirty="0" err="1"/>
              <a:t>kgw</a:t>
            </a:r>
            <a:r>
              <a:rPr lang="es-ES" sz="1400" dirty="0"/>
              <a:t> (</a:t>
            </a:r>
            <a:r>
              <a:rPr lang="es-ES" sz="1400" dirty="0" err="1"/>
              <a:t>molal</a:t>
            </a:r>
            <a:r>
              <a:rPr lang="es-ES" sz="1400" dirty="0"/>
              <a:t>)</a:t>
            </a:r>
          </a:p>
        </p:txBody>
      </p:sp>
    </p:spTree>
    <p:extLst>
      <p:ext uri="{BB962C8B-B14F-4D97-AF65-F5344CB8AC3E}">
        <p14:creationId xmlns:p14="http://schemas.microsoft.com/office/powerpoint/2010/main" val="6039337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5CDAE9CA-1DB2-0AAC-D73C-A162C359A0F9}"/>
              </a:ext>
            </a:extLst>
          </p:cNvPr>
          <p:cNvPicPr>
            <a:picLocks noChangeAspect="1"/>
          </p:cNvPicPr>
          <p:nvPr/>
        </p:nvPicPr>
        <p:blipFill>
          <a:blip r:embed="rId2"/>
          <a:stretch>
            <a:fillRect/>
          </a:stretch>
        </p:blipFill>
        <p:spPr>
          <a:xfrm>
            <a:off x="0" y="1772816"/>
            <a:ext cx="9144000" cy="3627637"/>
          </a:xfrm>
          <a:prstGeom prst="rect">
            <a:avLst/>
          </a:prstGeom>
        </p:spPr>
      </p:pic>
      <p:sp>
        <p:nvSpPr>
          <p:cNvPr id="3" name="Rectangle 2">
            <a:extLst>
              <a:ext uri="{FF2B5EF4-FFF2-40B4-BE49-F238E27FC236}">
                <a16:creationId xmlns:a16="http://schemas.microsoft.com/office/drawing/2014/main" id="{E819F069-861C-E8A0-720A-32AC0C1D334D}"/>
              </a:ext>
            </a:extLst>
          </p:cNvPr>
          <p:cNvSpPr>
            <a:spLocks noChangeArrowheads="1"/>
          </p:cNvSpPr>
          <p:nvPr/>
        </p:nvSpPr>
        <p:spPr bwMode="auto">
          <a:xfrm>
            <a:off x="2795406" y="100473"/>
            <a:ext cx="5432973" cy="1152708"/>
          </a:xfrm>
          <a:prstGeom prst="rect">
            <a:avLst/>
          </a:prstGeom>
          <a:solidFill>
            <a:schemeClr val="bg1"/>
          </a:solidFill>
          <a:ln w="9525">
            <a:solidFill>
              <a:schemeClr val="bg1"/>
            </a:solidFill>
            <a:miter lim="800000"/>
            <a:headEnd/>
            <a:tailEnd/>
          </a:ln>
        </p:spPr>
        <p:txBody>
          <a:bodyPr wrap="none" anchor="ctr"/>
          <a:lstStyle/>
          <a:p>
            <a:pPr algn="ctr"/>
            <a:r>
              <a:rPr lang="es-CL" sz="2800" dirty="0">
                <a:solidFill>
                  <a:srgbClr val="0000FF"/>
                </a:solidFill>
                <a:latin typeface="Arial" charset="0"/>
              </a:rPr>
              <a:t>Software PHREEQC:</a:t>
            </a:r>
          </a:p>
          <a:p>
            <a:pPr algn="ctr"/>
            <a:r>
              <a:rPr lang="es-CL" sz="2800" dirty="0">
                <a:solidFill>
                  <a:srgbClr val="0000FF"/>
                </a:solidFill>
                <a:latin typeface="Arial" charset="0"/>
              </a:rPr>
              <a:t>Simulación de salmueras (ejemplo 3 cont.)</a:t>
            </a:r>
          </a:p>
        </p:txBody>
      </p:sp>
      <p:sp>
        <p:nvSpPr>
          <p:cNvPr id="4" name="CuadroTexto 3">
            <a:extLst>
              <a:ext uri="{FF2B5EF4-FFF2-40B4-BE49-F238E27FC236}">
                <a16:creationId xmlns:a16="http://schemas.microsoft.com/office/drawing/2014/main" id="{83EA9B0F-3500-8A91-4942-B289BB6B2C85}"/>
              </a:ext>
            </a:extLst>
          </p:cNvPr>
          <p:cNvSpPr txBox="1"/>
          <p:nvPr/>
        </p:nvSpPr>
        <p:spPr>
          <a:xfrm>
            <a:off x="2267744" y="5013176"/>
            <a:ext cx="4608512" cy="1384995"/>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s-ES" sz="1400" dirty="0"/>
              <a:t>Los nombres de los precipitados están en dos columnas cada uno, el que está </a:t>
            </a:r>
            <a:r>
              <a:rPr lang="es-ES" sz="1400" b="1" dirty="0"/>
              <a:t>sin la d </a:t>
            </a:r>
            <a:r>
              <a:rPr lang="es-ES" sz="1400" dirty="0"/>
              <a:t>significa el total y el </a:t>
            </a:r>
            <a:r>
              <a:rPr lang="es-ES" sz="1400" b="1" dirty="0"/>
              <a:t>d_</a:t>
            </a:r>
            <a:r>
              <a:rPr lang="es-ES" sz="1400" dirty="0"/>
              <a:t> significa el incremento o delta  (considerando que inicialmente había). </a:t>
            </a:r>
          </a:p>
          <a:p>
            <a:r>
              <a:rPr lang="es-ES" sz="1400" dirty="0"/>
              <a:t>Dado que en general en EQUILIBRUM_PHASES los moles iniciales son 0, entonces en el Excel  el valor de las dos columnas por precipitado es el mismo valor</a:t>
            </a:r>
          </a:p>
        </p:txBody>
      </p:sp>
    </p:spTree>
    <p:extLst>
      <p:ext uri="{BB962C8B-B14F-4D97-AF65-F5344CB8AC3E}">
        <p14:creationId xmlns:p14="http://schemas.microsoft.com/office/powerpoint/2010/main" val="80509942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5CDAE9CA-1DB2-0AAC-D73C-A162C359A0F9}"/>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484863" y="1844824"/>
            <a:ext cx="8174274" cy="3627637"/>
          </a:xfrm>
          <a:prstGeom prst="rect">
            <a:avLst/>
          </a:prstGeom>
          <a:ln>
            <a:solidFill>
              <a:srgbClr val="FF0000"/>
            </a:solidFill>
          </a:ln>
        </p:spPr>
      </p:pic>
      <p:sp>
        <p:nvSpPr>
          <p:cNvPr id="3" name="Rectangle 2">
            <a:extLst>
              <a:ext uri="{FF2B5EF4-FFF2-40B4-BE49-F238E27FC236}">
                <a16:creationId xmlns:a16="http://schemas.microsoft.com/office/drawing/2014/main" id="{E819F069-861C-E8A0-720A-32AC0C1D334D}"/>
              </a:ext>
            </a:extLst>
          </p:cNvPr>
          <p:cNvSpPr>
            <a:spLocks noChangeArrowheads="1"/>
          </p:cNvSpPr>
          <p:nvPr/>
        </p:nvSpPr>
        <p:spPr bwMode="auto">
          <a:xfrm>
            <a:off x="2795406" y="100473"/>
            <a:ext cx="5432973" cy="1152708"/>
          </a:xfrm>
          <a:prstGeom prst="rect">
            <a:avLst/>
          </a:prstGeom>
          <a:solidFill>
            <a:schemeClr val="bg1"/>
          </a:solidFill>
          <a:ln w="9525">
            <a:solidFill>
              <a:schemeClr val="bg1"/>
            </a:solidFill>
            <a:miter lim="800000"/>
            <a:headEnd/>
            <a:tailEnd/>
          </a:ln>
        </p:spPr>
        <p:txBody>
          <a:bodyPr wrap="none" anchor="ctr"/>
          <a:lstStyle/>
          <a:p>
            <a:pPr algn="ctr"/>
            <a:r>
              <a:rPr lang="es-CL" sz="2800" dirty="0">
                <a:solidFill>
                  <a:srgbClr val="0000FF"/>
                </a:solidFill>
                <a:latin typeface="Arial" charset="0"/>
              </a:rPr>
              <a:t>Software PHREEQC:</a:t>
            </a:r>
          </a:p>
          <a:p>
            <a:pPr algn="ctr"/>
            <a:r>
              <a:rPr lang="es-CL" sz="2800" dirty="0">
                <a:solidFill>
                  <a:srgbClr val="0000FF"/>
                </a:solidFill>
                <a:latin typeface="Arial" charset="0"/>
              </a:rPr>
              <a:t>Simulación de salmueras (ejemplo 3 cont.)</a:t>
            </a:r>
          </a:p>
        </p:txBody>
      </p:sp>
      <p:sp>
        <p:nvSpPr>
          <p:cNvPr id="4" name="CuadroTexto 3">
            <a:extLst>
              <a:ext uri="{FF2B5EF4-FFF2-40B4-BE49-F238E27FC236}">
                <a16:creationId xmlns:a16="http://schemas.microsoft.com/office/drawing/2014/main" id="{83EA9B0F-3500-8A91-4942-B289BB6B2C85}"/>
              </a:ext>
            </a:extLst>
          </p:cNvPr>
          <p:cNvSpPr txBox="1"/>
          <p:nvPr/>
        </p:nvSpPr>
        <p:spPr>
          <a:xfrm>
            <a:off x="2051720" y="5229200"/>
            <a:ext cx="4608512" cy="1600438"/>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s-ES" sz="1400" dirty="0"/>
              <a:t>Luego están los </a:t>
            </a:r>
            <a:r>
              <a:rPr lang="es-ES" sz="1400" dirty="0" err="1"/>
              <a:t>ínidices</a:t>
            </a:r>
            <a:r>
              <a:rPr lang="es-ES" sz="1400" dirty="0"/>
              <a:t> de saturación  SI  (negativo significa que no se formaría, cercano a cero o positivo significa que podría precipitar).</a:t>
            </a:r>
          </a:p>
          <a:p>
            <a:r>
              <a:rPr lang="es-ES" sz="1400" dirty="0"/>
              <a:t>Después, está la densidad de solución </a:t>
            </a:r>
            <a:r>
              <a:rPr lang="es-ES" sz="1400" b="1" dirty="0"/>
              <a:t>RHO </a:t>
            </a:r>
            <a:r>
              <a:rPr lang="es-ES" sz="1400" dirty="0"/>
              <a:t>en </a:t>
            </a:r>
            <a:r>
              <a:rPr lang="es-ES" sz="1400" dirty="0" err="1"/>
              <a:t>unidadades</a:t>
            </a:r>
            <a:r>
              <a:rPr lang="es-ES" sz="1400" dirty="0"/>
              <a:t> g/</a:t>
            </a:r>
            <a:r>
              <a:rPr lang="es-ES" sz="1400" dirty="0" err="1"/>
              <a:t>mL</a:t>
            </a:r>
            <a:r>
              <a:rPr lang="es-ES" sz="1400" dirty="0"/>
              <a:t> (que es equivalente a  kg/L o  t/m3)</a:t>
            </a:r>
            <a:endParaRPr lang="es-ES" sz="1400" b="1" dirty="0"/>
          </a:p>
          <a:p>
            <a:r>
              <a:rPr lang="es-ES" sz="1400" dirty="0"/>
              <a:t>El volumen de solución </a:t>
            </a:r>
            <a:r>
              <a:rPr lang="es-ES" sz="1400" b="1" dirty="0"/>
              <a:t>SOLN_VOL </a:t>
            </a:r>
            <a:r>
              <a:rPr lang="es-ES" sz="1400" dirty="0"/>
              <a:t>en unidades de Litro (L) asociados a la base de cálculo de 1 kg agua inicial</a:t>
            </a:r>
          </a:p>
        </p:txBody>
      </p:sp>
    </p:spTree>
    <p:extLst>
      <p:ext uri="{BB962C8B-B14F-4D97-AF65-F5344CB8AC3E}">
        <p14:creationId xmlns:p14="http://schemas.microsoft.com/office/powerpoint/2010/main" val="32225111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83F8883-96DB-74ED-AA95-6FCD6A709696}"/>
              </a:ext>
            </a:extLst>
          </p:cNvPr>
          <p:cNvSpPr>
            <a:spLocks noGrp="1"/>
          </p:cNvSpPr>
          <p:nvPr>
            <p:ph type="title"/>
          </p:nvPr>
        </p:nvSpPr>
        <p:spPr/>
        <p:txBody>
          <a:bodyPr/>
          <a:lstStyle/>
          <a:p>
            <a:r>
              <a:rPr lang="es-CL" sz="4000" dirty="0">
                <a:solidFill>
                  <a:srgbClr val="0000FF"/>
                </a:solidFill>
                <a:latin typeface="Arial" charset="0"/>
              </a:rPr>
              <a:t>Auxiliar Parte 1:</a:t>
            </a:r>
            <a:br>
              <a:rPr lang="es-CL" sz="4000" dirty="0">
                <a:solidFill>
                  <a:srgbClr val="0000FF"/>
                </a:solidFill>
                <a:latin typeface="Arial" charset="0"/>
              </a:rPr>
            </a:br>
            <a:r>
              <a:rPr lang="es-CL" sz="4000" dirty="0" err="1">
                <a:solidFill>
                  <a:srgbClr val="0000FF"/>
                </a:solidFill>
                <a:latin typeface="Arial" charset="0"/>
              </a:rPr>
              <a:t>INTRODUCCIóN</a:t>
            </a:r>
            <a:br>
              <a:rPr lang="es-CL" sz="4000" dirty="0">
                <a:solidFill>
                  <a:srgbClr val="0000FF"/>
                </a:solidFill>
                <a:latin typeface="Arial" charset="0"/>
              </a:rPr>
            </a:br>
            <a:endParaRPr lang="es-ES" dirty="0"/>
          </a:p>
        </p:txBody>
      </p:sp>
      <p:sp>
        <p:nvSpPr>
          <p:cNvPr id="3" name="Marcador de texto 2">
            <a:extLst>
              <a:ext uri="{FF2B5EF4-FFF2-40B4-BE49-F238E27FC236}">
                <a16:creationId xmlns:a16="http://schemas.microsoft.com/office/drawing/2014/main" id="{F1A7B66E-87AF-1FAC-6227-3890422F08A3}"/>
              </a:ext>
            </a:extLst>
          </p:cNvPr>
          <p:cNvSpPr>
            <a:spLocks noGrp="1"/>
          </p:cNvSpPr>
          <p:nvPr>
            <p:ph type="body" idx="1"/>
          </p:nvPr>
        </p:nvSpPr>
        <p:spPr/>
        <p:txBody>
          <a:bodyPr/>
          <a:lstStyle/>
          <a:p>
            <a:endParaRPr lang="es-ES" dirty="0"/>
          </a:p>
        </p:txBody>
      </p:sp>
    </p:spTree>
    <p:extLst>
      <p:ext uri="{BB962C8B-B14F-4D97-AF65-F5344CB8AC3E}">
        <p14:creationId xmlns:p14="http://schemas.microsoft.com/office/powerpoint/2010/main" val="6086469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FA6F33D5-556C-9C30-EB06-3FADE4A0F3AB}"/>
              </a:ext>
            </a:extLst>
          </p:cNvPr>
          <p:cNvSpPr>
            <a:spLocks noChangeArrowheads="1"/>
          </p:cNvSpPr>
          <p:nvPr/>
        </p:nvSpPr>
        <p:spPr bwMode="auto">
          <a:xfrm>
            <a:off x="2795406" y="100473"/>
            <a:ext cx="5432973" cy="1152708"/>
          </a:xfrm>
          <a:prstGeom prst="rect">
            <a:avLst/>
          </a:prstGeom>
          <a:solidFill>
            <a:schemeClr val="bg1"/>
          </a:solidFill>
          <a:ln w="9525">
            <a:solidFill>
              <a:schemeClr val="bg1"/>
            </a:solidFill>
            <a:miter lim="800000"/>
            <a:headEnd/>
            <a:tailEnd/>
          </a:ln>
        </p:spPr>
        <p:txBody>
          <a:bodyPr wrap="none" anchor="ctr"/>
          <a:lstStyle/>
          <a:p>
            <a:pPr algn="ctr"/>
            <a:r>
              <a:rPr lang="es-CL" sz="2800" dirty="0">
                <a:solidFill>
                  <a:srgbClr val="0000FF"/>
                </a:solidFill>
                <a:latin typeface="Arial" charset="0"/>
              </a:rPr>
              <a:t>Software PHREEQC:</a:t>
            </a:r>
          </a:p>
          <a:p>
            <a:pPr algn="ctr"/>
            <a:r>
              <a:rPr lang="es-CL" sz="2800" dirty="0">
                <a:solidFill>
                  <a:srgbClr val="0000FF"/>
                </a:solidFill>
                <a:latin typeface="Arial" charset="0"/>
              </a:rPr>
              <a:t>Simulación de salmueras (ejemplo 3 cont.)</a:t>
            </a:r>
          </a:p>
        </p:txBody>
      </p:sp>
      <p:sp>
        <p:nvSpPr>
          <p:cNvPr id="4" name="CuadroTexto 3">
            <a:extLst>
              <a:ext uri="{FF2B5EF4-FFF2-40B4-BE49-F238E27FC236}">
                <a16:creationId xmlns:a16="http://schemas.microsoft.com/office/drawing/2014/main" id="{F29D1004-9483-0D0E-C29D-6DEC4EE7FEC7}"/>
              </a:ext>
            </a:extLst>
          </p:cNvPr>
          <p:cNvSpPr txBox="1"/>
          <p:nvPr/>
        </p:nvSpPr>
        <p:spPr>
          <a:xfrm>
            <a:off x="6300192" y="1373185"/>
            <a:ext cx="2520280" cy="2062103"/>
          </a:xfrm>
          <a:prstGeom prst="rect">
            <a:avLst/>
          </a:prstGeom>
          <a:noFill/>
        </p:spPr>
        <p:txBody>
          <a:bodyPr wrap="square" rtlCol="0">
            <a:spAutoFit/>
          </a:bodyPr>
          <a:lstStyle/>
          <a:p>
            <a:r>
              <a:rPr lang="es-ES" dirty="0"/>
              <a:t>Pesos moleculares (PM)</a:t>
            </a:r>
          </a:p>
          <a:p>
            <a:r>
              <a:rPr lang="es-ES" dirty="0" err="1"/>
              <a:t>Na</a:t>
            </a:r>
            <a:r>
              <a:rPr lang="es-ES" dirty="0"/>
              <a:t> : 21 g/mol</a:t>
            </a:r>
          </a:p>
          <a:p>
            <a:r>
              <a:rPr lang="es-ES" dirty="0"/>
              <a:t>K  :  39 g/mol</a:t>
            </a:r>
          </a:p>
          <a:p>
            <a:r>
              <a:rPr lang="es-ES" dirty="0"/>
              <a:t>Li : 6.9 g/mol</a:t>
            </a:r>
          </a:p>
          <a:p>
            <a:r>
              <a:rPr lang="es-ES" dirty="0"/>
              <a:t>Ca : 40 g/mol</a:t>
            </a:r>
          </a:p>
          <a:p>
            <a:r>
              <a:rPr lang="es-ES" dirty="0"/>
              <a:t>Mg : 24.3 g/mol</a:t>
            </a:r>
          </a:p>
          <a:p>
            <a:r>
              <a:rPr lang="es-ES" dirty="0"/>
              <a:t>Cl : 35 g/mol</a:t>
            </a:r>
          </a:p>
          <a:p>
            <a:r>
              <a:rPr lang="es-ES" dirty="0"/>
              <a:t>SO4 : 96 g/mol</a:t>
            </a:r>
          </a:p>
        </p:txBody>
      </p:sp>
      <p:pic>
        <p:nvPicPr>
          <p:cNvPr id="6" name="Imagen 5">
            <a:extLst>
              <a:ext uri="{FF2B5EF4-FFF2-40B4-BE49-F238E27FC236}">
                <a16:creationId xmlns:a16="http://schemas.microsoft.com/office/drawing/2014/main" id="{31076379-0445-5395-D462-46879CE0CCCD}"/>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251520" y="2765279"/>
            <a:ext cx="4929040" cy="3544551"/>
          </a:xfrm>
          <a:prstGeom prst="rect">
            <a:avLst/>
          </a:prstGeom>
          <a:ln>
            <a:solidFill>
              <a:srgbClr val="FF0000"/>
            </a:solidFill>
          </a:ln>
        </p:spPr>
      </p:pic>
      <mc:AlternateContent xmlns:mc="http://schemas.openxmlformats.org/markup-compatibility/2006" xmlns:a14="http://schemas.microsoft.com/office/drawing/2010/main">
        <mc:Choice Requires="a14">
          <p:sp>
            <p:nvSpPr>
              <p:cNvPr id="7" name="CuadroTexto 6">
                <a:extLst>
                  <a:ext uri="{FF2B5EF4-FFF2-40B4-BE49-F238E27FC236}">
                    <a16:creationId xmlns:a16="http://schemas.microsoft.com/office/drawing/2014/main" id="{19B1DF29-2FF7-BAC5-BB55-39728683633D}"/>
                  </a:ext>
                </a:extLst>
              </p:cNvPr>
              <p:cNvSpPr txBox="1"/>
              <p:nvPr/>
            </p:nvSpPr>
            <p:spPr>
              <a:xfrm>
                <a:off x="3906283" y="6232929"/>
                <a:ext cx="4305666" cy="502895"/>
              </a:xfrm>
              <a:prstGeom prst="rect">
                <a:avLst/>
              </a:prstGeom>
            </p:spPr>
            <p:style>
              <a:lnRef idx="2">
                <a:schemeClr val="dk1"/>
              </a:lnRef>
              <a:fillRef idx="1">
                <a:schemeClr val="lt1"/>
              </a:fillRef>
              <a:effectRef idx="0">
                <a:schemeClr val="dk1"/>
              </a:effectRef>
              <a:fontRef idx="minor">
                <a:schemeClr val="dk1"/>
              </a:fontRef>
            </p:style>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f>
                            <m:fPr>
                              <m:type m:val="lin"/>
                              <m:ctrlPr>
                                <a:rPr lang="es-ES" i="1" smtClean="0">
                                  <a:latin typeface="Cambria Math" panose="02040503050406030204" pitchFamily="18" charset="0"/>
                                </a:rPr>
                              </m:ctrlPr>
                            </m:fPr>
                            <m:num>
                              <m:r>
                                <a:rPr lang="es-ES" b="0" i="1" smtClean="0">
                                  <a:latin typeface="Cambria Math" panose="02040503050406030204" pitchFamily="18" charset="0"/>
                                </a:rPr>
                                <m:t>𝑝</m:t>
                              </m:r>
                            </m:num>
                            <m:den>
                              <m:r>
                                <a:rPr lang="es-ES" b="0" i="1" smtClean="0">
                                  <a:latin typeface="Cambria Math" panose="02040503050406030204" pitchFamily="18" charset="0"/>
                                </a:rPr>
                                <m:t>𝑝</m:t>
                              </m:r>
                            </m:den>
                          </m:f>
                        </m:e>
                        <m:sub>
                          <m:r>
                            <a:rPr lang="es-ES" b="0" i="1" smtClean="0">
                              <a:latin typeface="Cambria Math" panose="02040503050406030204" pitchFamily="18" charset="0"/>
                            </a:rPr>
                            <m:t>𝑖</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𝑚</m:t>
                          </m:r>
                        </m:e>
                        <m:sub>
                          <m:r>
                            <a:rPr lang="es-ES" b="0" i="1" smtClean="0">
                              <a:latin typeface="Cambria Math" panose="02040503050406030204" pitchFamily="18" charset="0"/>
                            </a:rPr>
                            <m:t>𝑖</m:t>
                          </m:r>
                        </m:sub>
                      </m:sSub>
                      <m:r>
                        <a:rPr lang="es-ES" b="0" i="1" smtClean="0">
                          <a:latin typeface="Cambria Math" panose="02040503050406030204" pitchFamily="18" charset="0"/>
                        </a:rPr>
                        <m:t>·</m:t>
                      </m:r>
                      <m:r>
                        <a:rPr lang="es-ES" b="0" i="1" smtClean="0">
                          <a:latin typeface="Cambria Math" panose="02040503050406030204" pitchFamily="18" charset="0"/>
                        </a:rPr>
                        <m:t>𝑃</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𝑀</m:t>
                          </m:r>
                        </m:e>
                        <m:sub>
                          <m:r>
                            <a:rPr lang="es-ES" b="0" i="1" smtClean="0">
                              <a:latin typeface="Cambria Math" panose="02040503050406030204" pitchFamily="18" charset="0"/>
                            </a:rPr>
                            <m:t>𝑖</m:t>
                          </m:r>
                        </m:sub>
                      </m:sSub>
                      <m:r>
                        <a:rPr lang="es-ES" b="0" i="1" smtClean="0">
                          <a:latin typeface="Cambria Math" panose="02040503050406030204" pitchFamily="18" charset="0"/>
                        </a:rPr>
                        <m:t>·</m:t>
                      </m:r>
                      <m:f>
                        <m:fPr>
                          <m:ctrlPr>
                            <a:rPr lang="es-ES" b="0" i="1" smtClean="0">
                              <a:latin typeface="Cambria Math" panose="02040503050406030204" pitchFamily="18" charset="0"/>
                            </a:rPr>
                          </m:ctrlPr>
                        </m:fPr>
                        <m:num>
                          <m:r>
                            <a:rPr lang="es-ES" b="0" i="1" smtClean="0">
                              <a:latin typeface="Cambria Math" panose="02040503050406030204" pitchFamily="18" charset="0"/>
                            </a:rPr>
                            <m:t>𝑚𝑎𝑠𝑠𝐻</m:t>
                          </m:r>
                          <m:r>
                            <a:rPr lang="es-ES" b="0" i="1" smtClean="0">
                              <a:latin typeface="Cambria Math" panose="02040503050406030204" pitchFamily="18" charset="0"/>
                            </a:rPr>
                            <m:t>2</m:t>
                          </m:r>
                          <m:r>
                            <a:rPr lang="es-ES" b="0" i="1" smtClean="0">
                              <a:latin typeface="Cambria Math" panose="02040503050406030204" pitchFamily="18" charset="0"/>
                            </a:rPr>
                            <m:t>𝑂</m:t>
                          </m:r>
                        </m:num>
                        <m:den>
                          <m:r>
                            <a:rPr lang="es-ES" b="0" i="1" smtClean="0">
                              <a:latin typeface="Cambria Math" panose="02040503050406030204" pitchFamily="18" charset="0"/>
                            </a:rPr>
                            <m:t>𝑅𝐻𝑂</m:t>
                          </m:r>
                          <m:r>
                            <a:rPr lang="es-ES" b="0" i="1" smtClean="0">
                              <a:latin typeface="Cambria Math" panose="02040503050406030204" pitchFamily="18" charset="0"/>
                            </a:rPr>
                            <m:t>·</m:t>
                          </m:r>
                          <m:r>
                            <a:rPr lang="es-ES" b="0" i="1" smtClean="0">
                              <a:latin typeface="Cambria Math" panose="02040503050406030204" pitchFamily="18" charset="0"/>
                            </a:rPr>
                            <m:t>𝑆𝑂𝐿</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𝑁</m:t>
                              </m:r>
                            </m:e>
                            <m:sub>
                              <m:r>
                                <a:rPr lang="es-ES" b="0" i="1" smtClean="0">
                                  <a:latin typeface="Cambria Math" panose="02040503050406030204" pitchFamily="18" charset="0"/>
                                </a:rPr>
                                <m:t>𝑉𝑂𝐿</m:t>
                              </m:r>
                            </m:sub>
                          </m:sSub>
                          <m:r>
                            <a:rPr lang="es-ES" b="0" i="1" smtClean="0">
                              <a:latin typeface="Cambria Math" panose="02040503050406030204" pitchFamily="18" charset="0"/>
                            </a:rPr>
                            <m:t>·1000</m:t>
                          </m:r>
                        </m:den>
                      </m:f>
                      <m:r>
                        <a:rPr lang="es-ES" b="0" i="1" smtClean="0">
                          <a:latin typeface="Cambria Math" panose="02040503050406030204" pitchFamily="18" charset="0"/>
                        </a:rPr>
                        <m:t>·100</m:t>
                      </m:r>
                    </m:oMath>
                  </m:oMathPara>
                </a14:m>
                <a:endParaRPr lang="es-ES" dirty="0"/>
              </a:p>
            </p:txBody>
          </p:sp>
        </mc:Choice>
        <mc:Fallback xmlns="">
          <p:sp>
            <p:nvSpPr>
              <p:cNvPr id="7" name="CuadroTexto 6">
                <a:extLst>
                  <a:ext uri="{FF2B5EF4-FFF2-40B4-BE49-F238E27FC236}">
                    <a16:creationId xmlns:a16="http://schemas.microsoft.com/office/drawing/2014/main" id="{19B1DF29-2FF7-BAC5-BB55-39728683633D}"/>
                  </a:ext>
                </a:extLst>
              </p:cNvPr>
              <p:cNvSpPr txBox="1">
                <a:spLocks noRot="1" noChangeAspect="1" noMove="1" noResize="1" noEditPoints="1" noAdjustHandles="1" noChangeArrowheads="1" noChangeShapeType="1" noTextEdit="1"/>
              </p:cNvSpPr>
              <p:nvPr/>
            </p:nvSpPr>
            <p:spPr>
              <a:xfrm>
                <a:off x="3906283" y="6232929"/>
                <a:ext cx="4305666" cy="502895"/>
              </a:xfrm>
              <a:prstGeom prst="rect">
                <a:avLst/>
              </a:prstGeom>
              <a:blipFill>
                <a:blip r:embed="rId3"/>
                <a:stretch>
                  <a:fillRect/>
                </a:stretch>
              </a:blipFill>
            </p:spPr>
            <p:txBody>
              <a:bodyPr/>
              <a:lstStyle/>
              <a:p>
                <a:r>
                  <a:rPr lang="es-ES">
                    <a:noFill/>
                  </a:rPr>
                  <a:t> </a:t>
                </a:r>
              </a:p>
            </p:txBody>
          </p:sp>
        </mc:Fallback>
      </mc:AlternateContent>
      <p:sp>
        <p:nvSpPr>
          <p:cNvPr id="3" name="CuadroTexto 2">
            <a:extLst>
              <a:ext uri="{FF2B5EF4-FFF2-40B4-BE49-F238E27FC236}">
                <a16:creationId xmlns:a16="http://schemas.microsoft.com/office/drawing/2014/main" id="{9044EE1C-C62A-5FCA-18E0-9110419E566B}"/>
              </a:ext>
            </a:extLst>
          </p:cNvPr>
          <p:cNvSpPr txBox="1"/>
          <p:nvPr/>
        </p:nvSpPr>
        <p:spPr>
          <a:xfrm>
            <a:off x="323528" y="1240883"/>
            <a:ext cx="5432973" cy="1600438"/>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marL="285750" indent="-285750">
              <a:buFont typeface="Arial" panose="020B0604020202020204" pitchFamily="34" charset="0"/>
              <a:buChar char="•"/>
            </a:pPr>
            <a:r>
              <a:rPr lang="es-ES" sz="1400" dirty="0"/>
              <a:t>Puede resultar útil procesar la información en el mismo Excel, por sobre todo los cambios de unidades para fines posteriores. Importante guardar como archivo .XLSX (sino las fórmulas en celda no se guardan).</a:t>
            </a:r>
          </a:p>
          <a:p>
            <a:pPr marL="285750" indent="-285750">
              <a:buFont typeface="Arial" panose="020B0604020202020204" pitchFamily="34" charset="0"/>
              <a:buChar char="•"/>
            </a:pPr>
            <a:r>
              <a:rPr lang="es-ES" sz="1400" dirty="0"/>
              <a:t>En base a las molalidades  </a:t>
            </a:r>
            <a:r>
              <a:rPr lang="es-ES" sz="1400" dirty="0" err="1"/>
              <a:t>m_”especie</a:t>
            </a:r>
            <a:r>
              <a:rPr lang="es-ES" sz="1400" dirty="0"/>
              <a:t>”  mol/</a:t>
            </a:r>
            <a:r>
              <a:rPr lang="es-ES" sz="1400" dirty="0" err="1"/>
              <a:t>kgw</a:t>
            </a:r>
            <a:r>
              <a:rPr lang="es-ES" sz="1400" dirty="0"/>
              <a:t> se transforman a %p/p usando la masa de agua, densidad de solución, masa de solución y peso molecular</a:t>
            </a:r>
          </a:p>
        </p:txBody>
      </p:sp>
    </p:spTree>
    <p:extLst>
      <p:ext uri="{BB962C8B-B14F-4D97-AF65-F5344CB8AC3E}">
        <p14:creationId xmlns:p14="http://schemas.microsoft.com/office/powerpoint/2010/main" val="211430284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61F8324D-085D-CD71-4001-072ACEF7721E}"/>
              </a:ext>
            </a:extLst>
          </p:cNvPr>
          <p:cNvSpPr>
            <a:spLocks noChangeArrowheads="1"/>
          </p:cNvSpPr>
          <p:nvPr/>
        </p:nvSpPr>
        <p:spPr bwMode="auto">
          <a:xfrm>
            <a:off x="1855513" y="116632"/>
            <a:ext cx="5432973" cy="1152708"/>
          </a:xfrm>
          <a:prstGeom prst="rect">
            <a:avLst/>
          </a:prstGeom>
          <a:solidFill>
            <a:schemeClr val="bg1"/>
          </a:solidFill>
          <a:ln w="9525">
            <a:solidFill>
              <a:schemeClr val="bg1"/>
            </a:solidFill>
            <a:miter lim="800000"/>
            <a:headEnd/>
            <a:tailEnd/>
          </a:ln>
        </p:spPr>
        <p:txBody>
          <a:bodyPr wrap="none" anchor="ctr"/>
          <a:lstStyle/>
          <a:p>
            <a:pPr algn="ctr"/>
            <a:r>
              <a:rPr lang="es-CL" sz="2800" dirty="0">
                <a:solidFill>
                  <a:srgbClr val="0000FF"/>
                </a:solidFill>
                <a:latin typeface="Arial" charset="0"/>
              </a:rPr>
              <a:t>Software PHREEQC:</a:t>
            </a:r>
          </a:p>
          <a:p>
            <a:pPr algn="ctr"/>
            <a:r>
              <a:rPr lang="es-CL" sz="2800" dirty="0">
                <a:solidFill>
                  <a:srgbClr val="0000FF"/>
                </a:solidFill>
                <a:latin typeface="Arial" charset="0"/>
              </a:rPr>
              <a:t>Fuentes ayuda</a:t>
            </a:r>
          </a:p>
        </p:txBody>
      </p:sp>
      <p:sp>
        <p:nvSpPr>
          <p:cNvPr id="5" name="CuadroTexto 4">
            <a:extLst>
              <a:ext uri="{FF2B5EF4-FFF2-40B4-BE49-F238E27FC236}">
                <a16:creationId xmlns:a16="http://schemas.microsoft.com/office/drawing/2014/main" id="{8608CB06-CC58-25F5-2D82-C2ED749BE10D}"/>
              </a:ext>
            </a:extLst>
          </p:cNvPr>
          <p:cNvSpPr txBox="1"/>
          <p:nvPr/>
        </p:nvSpPr>
        <p:spPr>
          <a:xfrm>
            <a:off x="107504" y="5913185"/>
            <a:ext cx="3456384" cy="830997"/>
          </a:xfrm>
          <a:prstGeom prst="rect">
            <a:avLst/>
          </a:prstGeom>
          <a:noFill/>
        </p:spPr>
        <p:txBody>
          <a:bodyPr wrap="square">
            <a:spAutoFit/>
          </a:bodyPr>
          <a:lstStyle/>
          <a:p>
            <a:r>
              <a:rPr lang="es-CL" dirty="0"/>
              <a:t>Menú de ayuda oficial de PHREEQC</a:t>
            </a:r>
            <a:endParaRPr lang="es-CL" dirty="0">
              <a:hlinkClick r:id="rId2"/>
            </a:endParaRPr>
          </a:p>
          <a:p>
            <a:r>
              <a:rPr lang="es-CL" dirty="0">
                <a:hlinkClick r:id="rId2"/>
              </a:rPr>
              <a:t>https://wwwbrr.cr.usgs.gov/projects/GWC_coupled/phreeqc/html/final.html</a:t>
            </a:r>
            <a:r>
              <a:rPr lang="es-CL" dirty="0"/>
              <a:t> </a:t>
            </a:r>
          </a:p>
        </p:txBody>
      </p:sp>
      <p:pic>
        <p:nvPicPr>
          <p:cNvPr id="7" name="Imagen 6">
            <a:extLst>
              <a:ext uri="{FF2B5EF4-FFF2-40B4-BE49-F238E27FC236}">
                <a16:creationId xmlns:a16="http://schemas.microsoft.com/office/drawing/2014/main" id="{F1F7F9B9-ACCC-9B5E-F015-83E188C0568F}"/>
              </a:ext>
            </a:extLst>
          </p:cNvPr>
          <p:cNvPicPr>
            <a:picLocks noChangeAspect="1"/>
          </p:cNvPicPr>
          <p:nvPr/>
        </p:nvPicPr>
        <p:blipFill>
          <a:blip r:embed="rId3"/>
          <a:stretch>
            <a:fillRect/>
          </a:stretch>
        </p:blipFill>
        <p:spPr>
          <a:xfrm>
            <a:off x="204550" y="1557320"/>
            <a:ext cx="3262291" cy="4005064"/>
          </a:xfrm>
          <a:prstGeom prst="rect">
            <a:avLst/>
          </a:prstGeom>
        </p:spPr>
      </p:pic>
      <p:grpSp>
        <p:nvGrpSpPr>
          <p:cNvPr id="10" name="Grupo 9">
            <a:extLst>
              <a:ext uri="{FF2B5EF4-FFF2-40B4-BE49-F238E27FC236}">
                <a16:creationId xmlns:a16="http://schemas.microsoft.com/office/drawing/2014/main" id="{F34018E8-38B4-9055-9882-D0D764B70D1F}"/>
              </a:ext>
            </a:extLst>
          </p:cNvPr>
          <p:cNvGrpSpPr/>
          <p:nvPr/>
        </p:nvGrpSpPr>
        <p:grpSpPr>
          <a:xfrm>
            <a:off x="806979" y="2784047"/>
            <a:ext cx="646560" cy="91800"/>
            <a:chOff x="806979" y="2784047"/>
            <a:chExt cx="646560" cy="91800"/>
          </a:xfrm>
        </p:grpSpPr>
        <mc:AlternateContent xmlns:mc="http://schemas.openxmlformats.org/markup-compatibility/2006" xmlns:p14="http://schemas.microsoft.com/office/powerpoint/2010/main">
          <mc:Choice Requires="p14">
            <p:contentPart p14:bwMode="auto" r:id="rId4">
              <p14:nvContentPartPr>
                <p14:cNvPr id="8" name="Entrada de lápiz 7">
                  <a:extLst>
                    <a:ext uri="{FF2B5EF4-FFF2-40B4-BE49-F238E27FC236}">
                      <a16:creationId xmlns:a16="http://schemas.microsoft.com/office/drawing/2014/main" id="{4C107958-38AC-A0FD-93BF-33FA03421A2E}"/>
                    </a:ext>
                  </a:extLst>
                </p14:cNvPr>
                <p14:cNvContentPartPr/>
                <p14:nvPr/>
              </p14:nvContentPartPr>
              <p14:xfrm>
                <a:off x="882579" y="2784047"/>
                <a:ext cx="570960" cy="32400"/>
              </p14:xfrm>
            </p:contentPart>
          </mc:Choice>
          <mc:Fallback xmlns="">
            <p:pic>
              <p:nvPicPr>
                <p:cNvPr id="8" name="Entrada de lápiz 7">
                  <a:extLst>
                    <a:ext uri="{FF2B5EF4-FFF2-40B4-BE49-F238E27FC236}">
                      <a16:creationId xmlns:a16="http://schemas.microsoft.com/office/drawing/2014/main" id="{4C107958-38AC-A0FD-93BF-33FA03421A2E}"/>
                    </a:ext>
                  </a:extLst>
                </p:cNvPr>
                <p:cNvPicPr/>
                <p:nvPr/>
              </p:nvPicPr>
              <p:blipFill>
                <a:blip r:embed="rId6"/>
                <a:stretch>
                  <a:fillRect/>
                </a:stretch>
              </p:blipFill>
              <p:spPr>
                <a:xfrm>
                  <a:off x="873579" y="2775047"/>
                  <a:ext cx="588600" cy="5004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9" name="Entrada de lápiz 8">
                  <a:extLst>
                    <a:ext uri="{FF2B5EF4-FFF2-40B4-BE49-F238E27FC236}">
                      <a16:creationId xmlns:a16="http://schemas.microsoft.com/office/drawing/2014/main" id="{0F01BA6D-6DF0-DAE7-D0AB-213F7CD23DF5}"/>
                    </a:ext>
                  </a:extLst>
                </p14:cNvPr>
                <p14:cNvContentPartPr/>
                <p14:nvPr/>
              </p14:nvContentPartPr>
              <p14:xfrm>
                <a:off x="806979" y="2806367"/>
                <a:ext cx="77040" cy="69480"/>
              </p14:xfrm>
            </p:contentPart>
          </mc:Choice>
          <mc:Fallback xmlns="">
            <p:pic>
              <p:nvPicPr>
                <p:cNvPr id="9" name="Entrada de lápiz 8">
                  <a:extLst>
                    <a:ext uri="{FF2B5EF4-FFF2-40B4-BE49-F238E27FC236}">
                      <a16:creationId xmlns:a16="http://schemas.microsoft.com/office/drawing/2014/main" id="{0F01BA6D-6DF0-DAE7-D0AB-213F7CD23DF5}"/>
                    </a:ext>
                  </a:extLst>
                </p:cNvPr>
                <p:cNvPicPr/>
                <p:nvPr/>
              </p:nvPicPr>
              <p:blipFill>
                <a:blip r:embed="rId8"/>
                <a:stretch>
                  <a:fillRect/>
                </a:stretch>
              </p:blipFill>
              <p:spPr>
                <a:xfrm>
                  <a:off x="798339" y="2797367"/>
                  <a:ext cx="94680" cy="87120"/>
                </a:xfrm>
                <a:prstGeom prst="rect">
                  <a:avLst/>
                </a:prstGeom>
              </p:spPr>
            </p:pic>
          </mc:Fallback>
        </mc:AlternateContent>
      </p:grpSp>
      <p:sp>
        <p:nvSpPr>
          <p:cNvPr id="2" name="CuadroTexto 1">
            <a:extLst>
              <a:ext uri="{FF2B5EF4-FFF2-40B4-BE49-F238E27FC236}">
                <a16:creationId xmlns:a16="http://schemas.microsoft.com/office/drawing/2014/main" id="{BB1F746A-59B0-6469-1D1C-433746C972D9}"/>
              </a:ext>
            </a:extLst>
          </p:cNvPr>
          <p:cNvSpPr txBox="1"/>
          <p:nvPr/>
        </p:nvSpPr>
        <p:spPr>
          <a:xfrm>
            <a:off x="4147432" y="3156381"/>
            <a:ext cx="4104456" cy="1077218"/>
          </a:xfrm>
          <a:prstGeom prst="rect">
            <a:avLst/>
          </a:prstGeom>
          <a:noFill/>
        </p:spPr>
        <p:txBody>
          <a:bodyPr wrap="square">
            <a:spAutoFit/>
          </a:bodyPr>
          <a:lstStyle/>
          <a:p>
            <a:r>
              <a:rPr lang="es-CL" dirty="0"/>
              <a:t>Foro de ayuda (responde toda la comunidad que usa este software y los desarrolladores)</a:t>
            </a:r>
            <a:endParaRPr lang="es-CL" dirty="0">
              <a:hlinkClick r:id="rId9">
                <a:extLst>
                  <a:ext uri="{A12FA001-AC4F-418D-AE19-62706E023703}">
                    <ahyp:hlinkClr xmlns:ahyp="http://schemas.microsoft.com/office/drawing/2018/hyperlinkcolor" val="tx"/>
                  </a:ext>
                </a:extLst>
              </a:hlinkClick>
            </a:endParaRPr>
          </a:p>
          <a:p>
            <a:r>
              <a:rPr lang="es-CL" dirty="0">
                <a:solidFill>
                  <a:srgbClr val="0000FF"/>
                </a:solidFill>
                <a:hlinkClick r:id="rId9">
                  <a:extLst>
                    <a:ext uri="{A12FA001-AC4F-418D-AE19-62706E023703}">
                      <ahyp:hlinkClr xmlns:ahyp="http://schemas.microsoft.com/office/drawing/2018/hyperlinkcolor" val="tx"/>
                    </a:ext>
                  </a:extLst>
                </a:hlinkClick>
              </a:rPr>
              <a:t>https://phreeqcusers.org/index.php?PHPSESSID=2b8le36s25nil1qbtb6qqutcp1&amp;</a:t>
            </a:r>
            <a:r>
              <a:rPr lang="es-CL" dirty="0"/>
              <a:t> </a:t>
            </a:r>
          </a:p>
        </p:txBody>
      </p:sp>
      <p:pic>
        <p:nvPicPr>
          <p:cNvPr id="12" name="Imagen 11">
            <a:extLst>
              <a:ext uri="{FF2B5EF4-FFF2-40B4-BE49-F238E27FC236}">
                <a16:creationId xmlns:a16="http://schemas.microsoft.com/office/drawing/2014/main" id="{AAEA3686-A721-AF31-5E9E-C80842E5C1B8}"/>
              </a:ext>
            </a:extLst>
          </p:cNvPr>
          <p:cNvPicPr>
            <a:picLocks noChangeAspect="1"/>
          </p:cNvPicPr>
          <p:nvPr/>
        </p:nvPicPr>
        <p:blipFill>
          <a:blip r:embed="rId10"/>
          <a:stretch>
            <a:fillRect/>
          </a:stretch>
        </p:blipFill>
        <p:spPr>
          <a:xfrm>
            <a:off x="4050385" y="1440931"/>
            <a:ext cx="3995936" cy="1715450"/>
          </a:xfrm>
          <a:prstGeom prst="rect">
            <a:avLst/>
          </a:prstGeom>
        </p:spPr>
      </p:pic>
      <p:pic>
        <p:nvPicPr>
          <p:cNvPr id="3" name="Imagen 2">
            <a:extLst>
              <a:ext uri="{FF2B5EF4-FFF2-40B4-BE49-F238E27FC236}">
                <a16:creationId xmlns:a16="http://schemas.microsoft.com/office/drawing/2014/main" id="{435B9669-DED6-A43F-CEAF-628A8C2DE183}"/>
              </a:ext>
            </a:extLst>
          </p:cNvPr>
          <p:cNvPicPr>
            <a:picLocks noChangeAspect="1"/>
          </p:cNvPicPr>
          <p:nvPr/>
        </p:nvPicPr>
        <p:blipFill>
          <a:blip r:embed="rId11"/>
          <a:stretch>
            <a:fillRect/>
          </a:stretch>
        </p:blipFill>
        <p:spPr>
          <a:xfrm>
            <a:off x="4034969" y="4430301"/>
            <a:ext cx="2214082" cy="2360387"/>
          </a:xfrm>
          <a:prstGeom prst="rect">
            <a:avLst/>
          </a:prstGeom>
        </p:spPr>
      </p:pic>
      <p:sp>
        <p:nvSpPr>
          <p:cNvPr id="13" name="CuadroTexto 12">
            <a:extLst>
              <a:ext uri="{FF2B5EF4-FFF2-40B4-BE49-F238E27FC236}">
                <a16:creationId xmlns:a16="http://schemas.microsoft.com/office/drawing/2014/main" id="{E4893FDA-09F0-3840-5203-EF24FFF549E8}"/>
              </a:ext>
            </a:extLst>
          </p:cNvPr>
          <p:cNvSpPr txBox="1"/>
          <p:nvPr/>
        </p:nvSpPr>
        <p:spPr>
          <a:xfrm>
            <a:off x="6264555" y="4653136"/>
            <a:ext cx="2519729" cy="338554"/>
          </a:xfrm>
          <a:prstGeom prst="rect">
            <a:avLst/>
          </a:prstGeom>
          <a:noFill/>
        </p:spPr>
        <p:txBody>
          <a:bodyPr wrap="square">
            <a:spAutoFit/>
          </a:bodyPr>
          <a:lstStyle/>
          <a:p>
            <a:r>
              <a:rPr lang="es-CL" dirty="0"/>
              <a:t>CHAT GPT, puede ayudar</a:t>
            </a:r>
          </a:p>
        </p:txBody>
      </p:sp>
      <p:sp>
        <p:nvSpPr>
          <p:cNvPr id="14" name="CuadroTexto 13">
            <a:extLst>
              <a:ext uri="{FF2B5EF4-FFF2-40B4-BE49-F238E27FC236}">
                <a16:creationId xmlns:a16="http://schemas.microsoft.com/office/drawing/2014/main" id="{07009D19-B21E-B347-8E17-16AF993E5A98}"/>
              </a:ext>
            </a:extLst>
          </p:cNvPr>
          <p:cNvSpPr txBox="1"/>
          <p:nvPr/>
        </p:nvSpPr>
        <p:spPr>
          <a:xfrm>
            <a:off x="6516767" y="5779772"/>
            <a:ext cx="2519729" cy="830997"/>
          </a:xfrm>
          <a:prstGeom prst="rect">
            <a:avLst/>
          </a:prstGeom>
          <a:noFill/>
        </p:spPr>
        <p:txBody>
          <a:bodyPr wrap="square">
            <a:spAutoFit/>
          </a:bodyPr>
          <a:lstStyle/>
          <a:p>
            <a:r>
              <a:rPr lang="es-CL" dirty="0"/>
              <a:t>Simón también puede ayudar:</a:t>
            </a:r>
          </a:p>
          <a:p>
            <a:r>
              <a:rPr lang="es-CL" dirty="0">
                <a:hlinkClick r:id="rId12"/>
              </a:rPr>
              <a:t>Simon.diaz@amtc.uchile.cl</a:t>
            </a:r>
            <a:r>
              <a:rPr lang="es-CL" dirty="0"/>
              <a:t> </a:t>
            </a:r>
          </a:p>
        </p:txBody>
      </p:sp>
    </p:spTree>
    <p:extLst>
      <p:ext uri="{BB962C8B-B14F-4D97-AF65-F5344CB8AC3E}">
        <p14:creationId xmlns:p14="http://schemas.microsoft.com/office/powerpoint/2010/main" val="401306798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4FF67D6A-3DA8-BBAE-04F8-9D9B326BE0EA}"/>
              </a:ext>
            </a:extLst>
          </p:cNvPr>
          <p:cNvPicPr>
            <a:picLocks noChangeAspect="1"/>
          </p:cNvPicPr>
          <p:nvPr/>
        </p:nvPicPr>
        <p:blipFill>
          <a:blip r:embed="rId2"/>
          <a:stretch>
            <a:fillRect/>
          </a:stretch>
        </p:blipFill>
        <p:spPr>
          <a:xfrm>
            <a:off x="1331640" y="836712"/>
            <a:ext cx="6820179" cy="5726520"/>
          </a:xfrm>
          <a:prstGeom prst="rect">
            <a:avLst/>
          </a:prstGeom>
        </p:spPr>
      </p:pic>
    </p:spTree>
    <p:extLst>
      <p:ext uri="{BB962C8B-B14F-4D97-AF65-F5344CB8AC3E}">
        <p14:creationId xmlns:p14="http://schemas.microsoft.com/office/powerpoint/2010/main" val="395547536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83F8883-96DB-74ED-AA95-6FCD6A709696}"/>
              </a:ext>
            </a:extLst>
          </p:cNvPr>
          <p:cNvSpPr>
            <a:spLocks noGrp="1"/>
          </p:cNvSpPr>
          <p:nvPr>
            <p:ph type="title"/>
          </p:nvPr>
        </p:nvSpPr>
        <p:spPr/>
        <p:txBody>
          <a:bodyPr/>
          <a:lstStyle/>
          <a:p>
            <a:r>
              <a:rPr lang="es-CL" sz="4000" dirty="0">
                <a:solidFill>
                  <a:srgbClr val="0000FF"/>
                </a:solidFill>
                <a:latin typeface="Arial" charset="0"/>
              </a:rPr>
              <a:t>Auxiliar Parte 2: Ejercicio Evaporación Solar</a:t>
            </a:r>
            <a:br>
              <a:rPr lang="es-CL" sz="4000" dirty="0">
                <a:solidFill>
                  <a:srgbClr val="0000FF"/>
                </a:solidFill>
                <a:latin typeface="Arial" charset="0"/>
              </a:rPr>
            </a:br>
            <a:endParaRPr lang="es-ES" dirty="0"/>
          </a:p>
        </p:txBody>
      </p:sp>
    </p:spTree>
    <p:extLst>
      <p:ext uri="{BB962C8B-B14F-4D97-AF65-F5344CB8AC3E}">
        <p14:creationId xmlns:p14="http://schemas.microsoft.com/office/powerpoint/2010/main" val="331341603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oogle Shape;102;p2">
            <a:extLst>
              <a:ext uri="{FF2B5EF4-FFF2-40B4-BE49-F238E27FC236}">
                <a16:creationId xmlns:a16="http://schemas.microsoft.com/office/drawing/2014/main" id="{ACC6B4E6-064A-196F-DFAC-FE395A9F7F33}"/>
              </a:ext>
            </a:extLst>
          </p:cNvPr>
          <p:cNvPicPr preferRelativeResize="0"/>
          <p:nvPr/>
        </p:nvPicPr>
        <p:blipFill rotWithShape="1">
          <a:blip r:embed="rId2">
            <a:alphaModFix/>
          </a:blip>
          <a:srcRect/>
          <a:stretch/>
        </p:blipFill>
        <p:spPr>
          <a:xfrm>
            <a:off x="451478" y="4581128"/>
            <a:ext cx="8009807" cy="2190869"/>
          </a:xfrm>
          <a:prstGeom prst="rect">
            <a:avLst/>
          </a:prstGeom>
          <a:noFill/>
          <a:ln>
            <a:noFill/>
          </a:ln>
        </p:spPr>
      </p:pic>
      <p:sp>
        <p:nvSpPr>
          <p:cNvPr id="4" name="Rectangle 2">
            <a:extLst>
              <a:ext uri="{FF2B5EF4-FFF2-40B4-BE49-F238E27FC236}">
                <a16:creationId xmlns:a16="http://schemas.microsoft.com/office/drawing/2014/main" id="{482D11B8-A0AE-5FDD-8713-060E4278C4B2}"/>
              </a:ext>
            </a:extLst>
          </p:cNvPr>
          <p:cNvSpPr>
            <a:spLocks noChangeArrowheads="1"/>
          </p:cNvSpPr>
          <p:nvPr/>
        </p:nvSpPr>
        <p:spPr bwMode="auto">
          <a:xfrm>
            <a:off x="2483768" y="13995"/>
            <a:ext cx="5904656" cy="1152708"/>
          </a:xfrm>
          <a:prstGeom prst="rect">
            <a:avLst/>
          </a:prstGeom>
          <a:solidFill>
            <a:schemeClr val="bg1"/>
          </a:solidFill>
          <a:ln w="9525">
            <a:solidFill>
              <a:schemeClr val="bg1"/>
            </a:solidFill>
            <a:miter lim="800000"/>
            <a:headEnd/>
            <a:tailEnd/>
          </a:ln>
        </p:spPr>
        <p:txBody>
          <a:bodyPr wrap="none" anchor="ctr"/>
          <a:lstStyle/>
          <a:p>
            <a:pPr algn="ctr" eaLnBrk="1" hangingPunct="1"/>
            <a:r>
              <a:rPr lang="es-CL" sz="2800" dirty="0">
                <a:solidFill>
                  <a:srgbClr val="0000FF"/>
                </a:solidFill>
                <a:latin typeface="Arial" charset="0"/>
              </a:rPr>
              <a:t>Ejercicio de Balance de Masa con PHREEQC</a:t>
            </a:r>
            <a:endParaRPr lang="es-MX" sz="2500" b="1" u="sng" dirty="0">
              <a:latin typeface="Arial" charset="0"/>
            </a:endParaRPr>
          </a:p>
        </p:txBody>
      </p:sp>
      <p:sp>
        <p:nvSpPr>
          <p:cNvPr id="6" name="CuadroTexto 5">
            <a:extLst>
              <a:ext uri="{FF2B5EF4-FFF2-40B4-BE49-F238E27FC236}">
                <a16:creationId xmlns:a16="http://schemas.microsoft.com/office/drawing/2014/main" id="{4A78F598-E9FA-9B14-C4A1-BC2C3E2F44EA}"/>
              </a:ext>
            </a:extLst>
          </p:cNvPr>
          <p:cNvSpPr txBox="1"/>
          <p:nvPr/>
        </p:nvSpPr>
        <p:spPr>
          <a:xfrm>
            <a:off x="251520" y="1268760"/>
            <a:ext cx="8441002" cy="4031873"/>
          </a:xfrm>
          <a:prstGeom prst="rect">
            <a:avLst/>
          </a:prstGeom>
          <a:noFill/>
        </p:spPr>
        <p:txBody>
          <a:bodyPr wrap="square" rtlCol="0">
            <a:spAutoFit/>
          </a:bodyPr>
          <a:lstStyle/>
          <a:p>
            <a:pPr marL="285750" indent="-285750">
              <a:buFont typeface="Arial" panose="020B0604020202020204" pitchFamily="34" charset="0"/>
              <a:buChar char="•"/>
            </a:pPr>
            <a:r>
              <a:rPr lang="es-ES" dirty="0"/>
              <a:t>Suponga una producción final 20.000.000 ton/año de LCE</a:t>
            </a:r>
          </a:p>
          <a:p>
            <a:pPr marL="285750" indent="-285750">
              <a:buFont typeface="Arial" panose="020B0604020202020204" pitchFamily="34" charset="0"/>
              <a:buChar char="•"/>
            </a:pPr>
            <a:r>
              <a:rPr lang="es-ES" dirty="0"/>
              <a:t>Suponga una eficiencia global de 70% en los procesos posteriores a la concentración en piscinas de evaporación hasta la producción de litio equivalente.</a:t>
            </a:r>
          </a:p>
          <a:p>
            <a:pPr marL="285750" indent="-285750">
              <a:buFont typeface="Arial" panose="020B0604020202020204" pitchFamily="34" charset="0"/>
              <a:buChar char="•"/>
            </a:pPr>
            <a:r>
              <a:rPr lang="es-ES" dirty="0"/>
              <a:t>Faena de concentración por piscinas evaporación solar instalada en Salar de atacama.</a:t>
            </a:r>
          </a:p>
          <a:p>
            <a:pPr marL="285750" indent="-285750">
              <a:buFont typeface="Arial" panose="020B0604020202020204" pitchFamily="34" charset="0"/>
              <a:buChar char="•"/>
            </a:pPr>
            <a:r>
              <a:rPr lang="es-ES" dirty="0"/>
              <a:t>Concentración de Li de 6% como Criterio de Diseño para la planta de procesamiento.</a:t>
            </a:r>
          </a:p>
          <a:p>
            <a:pPr marL="285750" indent="-285750">
              <a:buFont typeface="Arial" panose="020B0604020202020204" pitchFamily="34" charset="0"/>
              <a:buChar char="•"/>
            </a:pPr>
            <a:r>
              <a:rPr lang="es-ES" dirty="0"/>
              <a:t>Suponga que no existe formación de carnalita de litio (no disponible en PHREEQC).</a:t>
            </a:r>
          </a:p>
          <a:p>
            <a:pPr marL="285750" indent="-285750">
              <a:buFont typeface="Arial" panose="020B0604020202020204" pitchFamily="34" charset="0"/>
              <a:buChar char="•"/>
            </a:pPr>
            <a:r>
              <a:rPr lang="es-ES" dirty="0"/>
              <a:t>Si se desea fraccionar en 5 piscinas de 15% evaporación de agua aprox., Determine:</a:t>
            </a:r>
          </a:p>
          <a:p>
            <a:pPr marL="742950" lvl="1" indent="-285750">
              <a:buFont typeface="Arial" panose="020B0604020202020204" pitchFamily="34" charset="0"/>
              <a:buChar char="•"/>
            </a:pPr>
            <a:r>
              <a:rPr lang="es-ES" dirty="0"/>
              <a:t>Flujo de salmuera concentrada al 6% Li</a:t>
            </a:r>
          </a:p>
          <a:p>
            <a:pPr marL="742950" lvl="1" indent="-285750">
              <a:buFont typeface="Arial" panose="020B0604020202020204" pitchFamily="34" charset="0"/>
              <a:buChar char="•"/>
            </a:pPr>
            <a:r>
              <a:rPr lang="es-ES" dirty="0"/>
              <a:t>Flujo de salmuera extraída desde el salar</a:t>
            </a:r>
          </a:p>
          <a:p>
            <a:pPr marL="742950" lvl="1" indent="-285750">
              <a:buFont typeface="Arial" panose="020B0604020202020204" pitchFamily="34" charset="0"/>
              <a:buChar char="•"/>
            </a:pPr>
            <a:r>
              <a:rPr lang="es-ES" dirty="0"/>
              <a:t>Flujo de precipitados formados en las dos primeras piscinas</a:t>
            </a:r>
          </a:p>
          <a:p>
            <a:pPr marL="742950" lvl="1" indent="-285750">
              <a:buFont typeface="Arial" panose="020B0604020202020204" pitchFamily="34" charset="0"/>
              <a:buChar char="•"/>
            </a:pPr>
            <a:r>
              <a:rPr lang="es-ES" dirty="0"/>
              <a:t>Flujo de agua evaporada en las dos primeras piscinas</a:t>
            </a:r>
          </a:p>
          <a:p>
            <a:pPr marL="742950" lvl="1" indent="-285750">
              <a:buFont typeface="Arial" panose="020B0604020202020204" pitchFamily="34" charset="0"/>
              <a:buChar char="•"/>
            </a:pPr>
            <a:r>
              <a:rPr lang="es-ES" dirty="0"/>
              <a:t>Flujo de precipitados formados en las dos primeras piscinas</a:t>
            </a:r>
          </a:p>
          <a:p>
            <a:pPr marL="742950" lvl="1" indent="-285750">
              <a:buFont typeface="Arial" panose="020B0604020202020204" pitchFamily="34" charset="0"/>
              <a:buChar char="•"/>
            </a:pPr>
            <a:r>
              <a:rPr lang="es-ES" dirty="0"/>
              <a:t>Superficie de evaporación de las dos primeras piscinas si la tasa de evaporación media es de 1.5 kg/m2-d</a:t>
            </a:r>
          </a:p>
          <a:p>
            <a:pPr marL="742950" lvl="1" indent="-285750">
              <a:buFont typeface="Arial" panose="020B0604020202020204" pitchFamily="34" charset="0"/>
              <a:buChar char="•"/>
            </a:pPr>
            <a:endParaRPr lang="es-ES" dirty="0"/>
          </a:p>
          <a:p>
            <a:pPr marL="285750" indent="-285750">
              <a:buFont typeface="Arial" panose="020B0604020202020204" pitchFamily="34" charset="0"/>
              <a:buChar char="•"/>
            </a:pPr>
            <a:endParaRPr lang="es-CL" dirty="0"/>
          </a:p>
        </p:txBody>
      </p:sp>
    </p:spTree>
    <p:extLst>
      <p:ext uri="{BB962C8B-B14F-4D97-AF65-F5344CB8AC3E}">
        <p14:creationId xmlns:p14="http://schemas.microsoft.com/office/powerpoint/2010/main" val="84821389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482D11B8-A0AE-5FDD-8713-060E4278C4B2}"/>
              </a:ext>
            </a:extLst>
          </p:cNvPr>
          <p:cNvSpPr>
            <a:spLocks noChangeArrowheads="1"/>
          </p:cNvSpPr>
          <p:nvPr/>
        </p:nvSpPr>
        <p:spPr bwMode="auto">
          <a:xfrm>
            <a:off x="2483768" y="13995"/>
            <a:ext cx="5904656" cy="1152708"/>
          </a:xfrm>
          <a:prstGeom prst="rect">
            <a:avLst/>
          </a:prstGeom>
          <a:solidFill>
            <a:schemeClr val="bg1"/>
          </a:solidFill>
          <a:ln w="9525">
            <a:solidFill>
              <a:schemeClr val="bg1"/>
            </a:solidFill>
            <a:miter lim="800000"/>
            <a:headEnd/>
            <a:tailEnd/>
          </a:ln>
        </p:spPr>
        <p:txBody>
          <a:bodyPr wrap="none" anchor="ctr"/>
          <a:lstStyle/>
          <a:p>
            <a:pPr algn="ctr" eaLnBrk="1" hangingPunct="1"/>
            <a:r>
              <a:rPr lang="es-CL" sz="2800" dirty="0">
                <a:solidFill>
                  <a:srgbClr val="0000FF"/>
                </a:solidFill>
                <a:latin typeface="Arial" charset="0"/>
              </a:rPr>
              <a:t>Ejercicio de Balance de Masa con PHREEQC</a:t>
            </a:r>
            <a:endParaRPr lang="es-MX" sz="2500" b="1" u="sng" dirty="0">
              <a:latin typeface="Arial" charset="0"/>
            </a:endParaRPr>
          </a:p>
        </p:txBody>
      </p:sp>
      <p:sp>
        <p:nvSpPr>
          <p:cNvPr id="2" name="Rectángulo 1">
            <a:extLst>
              <a:ext uri="{FF2B5EF4-FFF2-40B4-BE49-F238E27FC236}">
                <a16:creationId xmlns:a16="http://schemas.microsoft.com/office/drawing/2014/main" id="{FF0C18F7-27E6-F7AE-168F-6EAEFDFC3314}"/>
              </a:ext>
            </a:extLst>
          </p:cNvPr>
          <p:cNvSpPr/>
          <p:nvPr/>
        </p:nvSpPr>
        <p:spPr>
          <a:xfrm>
            <a:off x="5580112" y="1551518"/>
            <a:ext cx="2376264" cy="936104"/>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S" dirty="0"/>
              <a:t>Planta Producción LCE</a:t>
            </a:r>
          </a:p>
        </p:txBody>
      </p:sp>
      <p:sp>
        <p:nvSpPr>
          <p:cNvPr id="3" name="Rectángulo 2">
            <a:extLst>
              <a:ext uri="{FF2B5EF4-FFF2-40B4-BE49-F238E27FC236}">
                <a16:creationId xmlns:a16="http://schemas.microsoft.com/office/drawing/2014/main" id="{E575BA22-2CDB-449D-3144-475A4326D59A}"/>
              </a:ext>
            </a:extLst>
          </p:cNvPr>
          <p:cNvSpPr/>
          <p:nvPr/>
        </p:nvSpPr>
        <p:spPr>
          <a:xfrm>
            <a:off x="1907704" y="1556792"/>
            <a:ext cx="2376264" cy="936104"/>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S" dirty="0"/>
              <a:t>Evaporación Solar</a:t>
            </a:r>
          </a:p>
        </p:txBody>
      </p:sp>
      <p:cxnSp>
        <p:nvCxnSpPr>
          <p:cNvPr id="8" name="Conector recto de flecha 7">
            <a:extLst>
              <a:ext uri="{FF2B5EF4-FFF2-40B4-BE49-F238E27FC236}">
                <a16:creationId xmlns:a16="http://schemas.microsoft.com/office/drawing/2014/main" id="{FF4E636D-3A89-F8BD-1C74-7D43CDF6F53B}"/>
              </a:ext>
            </a:extLst>
          </p:cNvPr>
          <p:cNvCxnSpPr/>
          <p:nvPr/>
        </p:nvCxnSpPr>
        <p:spPr>
          <a:xfrm>
            <a:off x="395536" y="2019570"/>
            <a:ext cx="129614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Conector recto de flecha 8">
            <a:extLst>
              <a:ext uri="{FF2B5EF4-FFF2-40B4-BE49-F238E27FC236}">
                <a16:creationId xmlns:a16="http://schemas.microsoft.com/office/drawing/2014/main" id="{164A9EA8-11D3-E70F-753D-2B441972D555}"/>
              </a:ext>
            </a:extLst>
          </p:cNvPr>
          <p:cNvCxnSpPr/>
          <p:nvPr/>
        </p:nvCxnSpPr>
        <p:spPr>
          <a:xfrm>
            <a:off x="4283968" y="2019570"/>
            <a:ext cx="129614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Conector recto de flecha 9">
            <a:extLst>
              <a:ext uri="{FF2B5EF4-FFF2-40B4-BE49-F238E27FC236}">
                <a16:creationId xmlns:a16="http://schemas.microsoft.com/office/drawing/2014/main" id="{7C36FDF0-5292-E21F-1F77-A497BFFAEDDB}"/>
              </a:ext>
            </a:extLst>
          </p:cNvPr>
          <p:cNvCxnSpPr>
            <a:cxnSpLocks/>
          </p:cNvCxnSpPr>
          <p:nvPr/>
        </p:nvCxnSpPr>
        <p:spPr>
          <a:xfrm>
            <a:off x="7996605" y="2019570"/>
            <a:ext cx="89587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CuadroTexto 11">
            <a:extLst>
              <a:ext uri="{FF2B5EF4-FFF2-40B4-BE49-F238E27FC236}">
                <a16:creationId xmlns:a16="http://schemas.microsoft.com/office/drawing/2014/main" id="{F9723FBE-CE38-048F-000E-C7E13CE068F3}"/>
              </a:ext>
            </a:extLst>
          </p:cNvPr>
          <p:cNvSpPr txBox="1"/>
          <p:nvPr/>
        </p:nvSpPr>
        <p:spPr>
          <a:xfrm>
            <a:off x="8003234" y="2191078"/>
            <a:ext cx="1234074" cy="830997"/>
          </a:xfrm>
          <a:prstGeom prst="rect">
            <a:avLst/>
          </a:prstGeom>
          <a:noFill/>
        </p:spPr>
        <p:txBody>
          <a:bodyPr wrap="square" rtlCol="0">
            <a:spAutoFit/>
          </a:bodyPr>
          <a:lstStyle/>
          <a:p>
            <a:r>
              <a:rPr lang="es-ES" dirty="0"/>
              <a:t>20.000.000 t/año</a:t>
            </a:r>
          </a:p>
          <a:p>
            <a:r>
              <a:rPr lang="es-ES" dirty="0"/>
              <a:t>LCE</a:t>
            </a:r>
          </a:p>
        </p:txBody>
      </p:sp>
      <p:sp>
        <p:nvSpPr>
          <p:cNvPr id="13" name="CuadroTexto 12">
            <a:extLst>
              <a:ext uri="{FF2B5EF4-FFF2-40B4-BE49-F238E27FC236}">
                <a16:creationId xmlns:a16="http://schemas.microsoft.com/office/drawing/2014/main" id="{652ACA76-206C-8CC3-A1A6-692924CE607D}"/>
              </a:ext>
            </a:extLst>
          </p:cNvPr>
          <p:cNvSpPr txBox="1"/>
          <p:nvPr/>
        </p:nvSpPr>
        <p:spPr>
          <a:xfrm>
            <a:off x="4499992" y="2499015"/>
            <a:ext cx="1234074" cy="338554"/>
          </a:xfrm>
          <a:prstGeom prst="rect">
            <a:avLst/>
          </a:prstGeom>
          <a:noFill/>
        </p:spPr>
        <p:txBody>
          <a:bodyPr wrap="square" rtlCol="0">
            <a:spAutoFit/>
          </a:bodyPr>
          <a:lstStyle/>
          <a:p>
            <a:r>
              <a:rPr lang="es-ES" dirty="0"/>
              <a:t>6% Li</a:t>
            </a:r>
          </a:p>
        </p:txBody>
      </p:sp>
      <p:sp>
        <p:nvSpPr>
          <p:cNvPr id="14" name="CuadroTexto 13">
            <a:extLst>
              <a:ext uri="{FF2B5EF4-FFF2-40B4-BE49-F238E27FC236}">
                <a16:creationId xmlns:a16="http://schemas.microsoft.com/office/drawing/2014/main" id="{A6D581B9-42C6-7A54-8BC7-E9D5657593CD}"/>
              </a:ext>
            </a:extLst>
          </p:cNvPr>
          <p:cNvSpPr txBox="1"/>
          <p:nvPr/>
        </p:nvSpPr>
        <p:spPr>
          <a:xfrm>
            <a:off x="426571" y="2375904"/>
            <a:ext cx="1234074" cy="584775"/>
          </a:xfrm>
          <a:prstGeom prst="rect">
            <a:avLst/>
          </a:prstGeom>
          <a:noFill/>
        </p:spPr>
        <p:txBody>
          <a:bodyPr wrap="square" rtlCol="0">
            <a:spAutoFit/>
          </a:bodyPr>
          <a:lstStyle/>
          <a:p>
            <a:r>
              <a:rPr lang="es-ES" dirty="0"/>
              <a:t>Salar de Atacama</a:t>
            </a:r>
          </a:p>
        </p:txBody>
      </p:sp>
      <mc:AlternateContent xmlns:mc="http://schemas.openxmlformats.org/markup-compatibility/2006" xmlns:a14="http://schemas.microsoft.com/office/drawing/2010/main">
        <mc:Choice Requires="a14">
          <p:sp>
            <p:nvSpPr>
              <p:cNvPr id="15" name="CuadroTexto 14">
                <a:extLst>
                  <a:ext uri="{FF2B5EF4-FFF2-40B4-BE49-F238E27FC236}">
                    <a16:creationId xmlns:a16="http://schemas.microsoft.com/office/drawing/2014/main" id="{B2268F7C-29CD-16D6-AEC5-C3AB9BE645EC}"/>
                  </a:ext>
                </a:extLst>
              </p:cNvPr>
              <p:cNvSpPr txBox="1"/>
              <p:nvPr/>
            </p:nvSpPr>
            <p:spPr>
              <a:xfrm>
                <a:off x="495322" y="4377741"/>
                <a:ext cx="7008265" cy="1119281"/>
              </a:xfrm>
              <a:prstGeom prst="rect">
                <a:avLst/>
              </a:prstGeom>
              <a:noFill/>
            </p:spPr>
            <p:txBody>
              <a:bodyPr wrap="none" rtlCol="0">
                <a:spAutoFit/>
              </a:bodyPr>
              <a:lstStyle/>
              <a:p>
                <a:pPr marL="342900" indent="-342900">
                  <a:buAutoNum type="arabicPeriod"/>
                </a:pPr>
                <a:r>
                  <a:rPr lang="es-ES" dirty="0"/>
                  <a:t>Se calcula el flujo de litio producido</a:t>
                </a:r>
              </a:p>
              <a:p>
                <a:endParaRPr lang="es-ES" dirty="0"/>
              </a:p>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𝐹</m:t>
                          </m:r>
                        </m:e>
                        <m:sub>
                          <m:r>
                            <a:rPr lang="es-ES" b="0" i="1" smtClean="0">
                              <a:latin typeface="Cambria Math" panose="02040503050406030204" pitchFamily="18" charset="0"/>
                            </a:rPr>
                            <m:t>𝑝𝑟𝑜𝑑𝑢𝑐𝑖𝑑</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𝑜</m:t>
                              </m:r>
                            </m:e>
                            <m:sub>
                              <m:r>
                                <a:rPr lang="es-ES" b="0" i="1" smtClean="0">
                                  <a:latin typeface="Cambria Math" panose="02040503050406030204" pitchFamily="18" charset="0"/>
                                </a:rPr>
                                <m:t>𝐿𝑖</m:t>
                              </m:r>
                            </m:sub>
                          </m:sSub>
                        </m:sub>
                      </m:sSub>
                      <m:r>
                        <a:rPr lang="es-ES" b="0" i="1" smtClean="0">
                          <a:latin typeface="Cambria Math" panose="02040503050406030204" pitchFamily="18" charset="0"/>
                        </a:rPr>
                        <m:t>=</m:t>
                      </m:r>
                      <m:r>
                        <a:rPr lang="es-ES" i="1">
                          <a:latin typeface="Cambria Math" panose="02040503050406030204" pitchFamily="18" charset="0"/>
                        </a:rPr>
                        <m:t>20</m:t>
                      </m:r>
                      <m:r>
                        <a:rPr lang="es-ES" b="0" i="1" smtClean="0">
                          <a:latin typeface="Cambria Math" panose="02040503050406030204" pitchFamily="18" charset="0"/>
                        </a:rPr>
                        <m:t>,</m:t>
                      </m:r>
                      <m:r>
                        <a:rPr lang="es-ES" i="1">
                          <a:latin typeface="Cambria Math" panose="02040503050406030204" pitchFamily="18" charset="0"/>
                        </a:rPr>
                        <m:t>000</m:t>
                      </m:r>
                      <m:r>
                        <a:rPr lang="es-ES" b="0" i="1" smtClean="0">
                          <a:latin typeface="Cambria Math" panose="02040503050406030204" pitchFamily="18" charset="0"/>
                        </a:rPr>
                        <m:t>,</m:t>
                      </m:r>
                      <m:r>
                        <a:rPr lang="es-ES" i="1">
                          <a:latin typeface="Cambria Math" panose="02040503050406030204" pitchFamily="18" charset="0"/>
                        </a:rPr>
                        <m:t>000</m:t>
                      </m:r>
                      <m:r>
                        <a:rPr lang="es-ES" b="0" i="1" smtClean="0">
                          <a:latin typeface="Cambria Math" panose="02040503050406030204" pitchFamily="18" charset="0"/>
                        </a:rPr>
                        <m:t>·</m:t>
                      </m:r>
                      <m:f>
                        <m:fPr>
                          <m:ctrlPr>
                            <a:rPr lang="es-ES" b="0" i="1" smtClean="0">
                              <a:latin typeface="Cambria Math" panose="02040503050406030204" pitchFamily="18" charset="0"/>
                            </a:rPr>
                          </m:ctrlPr>
                        </m:fPr>
                        <m:num>
                          <m:r>
                            <a:rPr lang="es-ES" b="0" i="1" smtClean="0">
                              <a:latin typeface="Cambria Math" panose="02040503050406030204" pitchFamily="18" charset="0"/>
                            </a:rPr>
                            <m:t>𝑃</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𝑀</m:t>
                              </m:r>
                            </m:e>
                            <m:sub>
                              <m:r>
                                <a:rPr lang="es-ES" b="0" i="1" smtClean="0">
                                  <a:latin typeface="Cambria Math" panose="02040503050406030204" pitchFamily="18" charset="0"/>
                                </a:rPr>
                                <m:t>𝐿𝑖</m:t>
                              </m:r>
                            </m:sub>
                          </m:sSub>
                        </m:num>
                        <m:den>
                          <m:r>
                            <a:rPr lang="es-ES" b="0" i="1" smtClean="0">
                              <a:latin typeface="Cambria Math" panose="02040503050406030204" pitchFamily="18" charset="0"/>
                            </a:rPr>
                            <m:t>𝑃</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𝑀</m:t>
                              </m:r>
                            </m:e>
                            <m:sub>
                              <m:r>
                                <a:rPr lang="es-ES" b="0" i="1" smtClean="0">
                                  <a:latin typeface="Cambria Math" panose="02040503050406030204" pitchFamily="18" charset="0"/>
                                </a:rPr>
                                <m:t>𝐿𝑖𝐶</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𝑂</m:t>
                                  </m:r>
                                </m:e>
                                <m:sub>
                                  <m:r>
                                    <a:rPr lang="es-ES" b="0" i="1" smtClean="0">
                                      <a:latin typeface="Cambria Math" panose="02040503050406030204" pitchFamily="18" charset="0"/>
                                    </a:rPr>
                                    <m:t>3</m:t>
                                  </m:r>
                                </m:sub>
                              </m:sSub>
                            </m:sub>
                          </m:sSub>
                        </m:den>
                      </m:f>
                      <m:r>
                        <a:rPr lang="es-ES" b="0" i="1" smtClean="0">
                          <a:latin typeface="Cambria Math" panose="02040503050406030204" pitchFamily="18" charset="0"/>
                        </a:rPr>
                        <m:t>=20,000,000·</m:t>
                      </m:r>
                      <m:f>
                        <m:fPr>
                          <m:ctrlPr>
                            <a:rPr lang="es-ES" b="0" i="1" smtClean="0">
                              <a:latin typeface="Cambria Math" panose="02040503050406030204" pitchFamily="18" charset="0"/>
                            </a:rPr>
                          </m:ctrlPr>
                        </m:fPr>
                        <m:num>
                          <m:r>
                            <a:rPr lang="es-ES" b="0" i="1" smtClean="0">
                              <a:latin typeface="Cambria Math" panose="02040503050406030204" pitchFamily="18" charset="0"/>
                            </a:rPr>
                            <m:t>6.9</m:t>
                          </m:r>
                        </m:num>
                        <m:den>
                          <m:r>
                            <a:rPr lang="es-ES" b="0" i="1" smtClean="0">
                              <a:latin typeface="Cambria Math" panose="02040503050406030204" pitchFamily="18" charset="0"/>
                            </a:rPr>
                            <m:t>73.9</m:t>
                          </m:r>
                        </m:den>
                      </m:f>
                      <m:r>
                        <a:rPr lang="es-ES" b="0" i="1" smtClean="0">
                          <a:latin typeface="Cambria Math" panose="02040503050406030204" pitchFamily="18" charset="0"/>
                        </a:rPr>
                        <m:t>=</m:t>
                      </m:r>
                      <m:r>
                        <a:rPr lang="es-ES" b="0" i="1" smtClean="0">
                          <a:highlight>
                            <a:srgbClr val="FFFF00"/>
                          </a:highlight>
                          <a:latin typeface="Cambria Math" panose="02040503050406030204" pitchFamily="18" charset="0"/>
                        </a:rPr>
                        <m:t>1,867,388</m:t>
                      </m:r>
                      <m:f>
                        <m:fPr>
                          <m:ctrlPr>
                            <a:rPr lang="es-ES" b="0" i="1" smtClean="0">
                              <a:highlight>
                                <a:srgbClr val="FFFF00"/>
                              </a:highlight>
                              <a:latin typeface="Cambria Math" panose="02040503050406030204" pitchFamily="18" charset="0"/>
                            </a:rPr>
                          </m:ctrlPr>
                        </m:fPr>
                        <m:num>
                          <m:r>
                            <a:rPr lang="es-ES" b="0" i="1" smtClean="0">
                              <a:highlight>
                                <a:srgbClr val="FFFF00"/>
                              </a:highlight>
                              <a:latin typeface="Cambria Math" panose="02040503050406030204" pitchFamily="18" charset="0"/>
                            </a:rPr>
                            <m:t>𝑡</m:t>
                          </m:r>
                        </m:num>
                        <m:den>
                          <m:r>
                            <a:rPr lang="es-ES" b="0" i="1" smtClean="0">
                              <a:highlight>
                                <a:srgbClr val="FFFF00"/>
                              </a:highlight>
                              <a:latin typeface="Cambria Math" panose="02040503050406030204" pitchFamily="18" charset="0"/>
                            </a:rPr>
                            <m:t>𝑎</m:t>
                          </m:r>
                          <m:r>
                            <a:rPr lang="es-ES" b="0" i="1" smtClean="0">
                              <a:highlight>
                                <a:srgbClr val="FFFF00"/>
                              </a:highlight>
                              <a:latin typeface="Cambria Math" panose="02040503050406030204" pitchFamily="18" charset="0"/>
                            </a:rPr>
                            <m:t>ñ</m:t>
                          </m:r>
                          <m:r>
                            <a:rPr lang="es-ES" b="0" i="1" smtClean="0">
                              <a:highlight>
                                <a:srgbClr val="FFFF00"/>
                              </a:highlight>
                              <a:latin typeface="Cambria Math" panose="02040503050406030204" pitchFamily="18" charset="0"/>
                            </a:rPr>
                            <m:t>𝑜</m:t>
                          </m:r>
                        </m:den>
                      </m:f>
                      <m:r>
                        <a:rPr lang="es-ES" b="0" i="1" smtClean="0">
                          <a:highlight>
                            <a:srgbClr val="FFFF00"/>
                          </a:highlight>
                          <a:latin typeface="Cambria Math" panose="02040503050406030204" pitchFamily="18" charset="0"/>
                        </a:rPr>
                        <m:t>𝐿𝑖</m:t>
                      </m:r>
                    </m:oMath>
                  </m:oMathPara>
                </a14:m>
                <a:endParaRPr lang="es-ES" dirty="0">
                  <a:highlight>
                    <a:srgbClr val="FFFF00"/>
                  </a:highlight>
                </a:endParaRPr>
              </a:p>
            </p:txBody>
          </p:sp>
        </mc:Choice>
        <mc:Fallback xmlns="">
          <p:sp>
            <p:nvSpPr>
              <p:cNvPr id="15" name="CuadroTexto 14">
                <a:extLst>
                  <a:ext uri="{FF2B5EF4-FFF2-40B4-BE49-F238E27FC236}">
                    <a16:creationId xmlns:a16="http://schemas.microsoft.com/office/drawing/2014/main" id="{B2268F7C-29CD-16D6-AEC5-C3AB9BE645EC}"/>
                  </a:ext>
                </a:extLst>
              </p:cNvPr>
              <p:cNvSpPr txBox="1">
                <a:spLocks noRot="1" noChangeAspect="1" noMove="1" noResize="1" noEditPoints="1" noAdjustHandles="1" noChangeArrowheads="1" noChangeShapeType="1" noTextEdit="1"/>
              </p:cNvSpPr>
              <p:nvPr/>
            </p:nvSpPr>
            <p:spPr>
              <a:xfrm>
                <a:off x="495322" y="4377741"/>
                <a:ext cx="7008265" cy="1119281"/>
              </a:xfrm>
              <a:prstGeom prst="rect">
                <a:avLst/>
              </a:prstGeom>
              <a:blipFill>
                <a:blip r:embed="rId2"/>
                <a:stretch>
                  <a:fillRect l="-261" t="-1630"/>
                </a:stretch>
              </a:blipFill>
            </p:spPr>
            <p:txBody>
              <a:bodyPr/>
              <a:lstStyle/>
              <a:p>
                <a:r>
                  <a:rPr lang="es-ES">
                    <a:noFill/>
                  </a:rPr>
                  <a:t> </a:t>
                </a:r>
              </a:p>
            </p:txBody>
          </p:sp>
        </mc:Fallback>
      </mc:AlternateContent>
      <p:cxnSp>
        <p:nvCxnSpPr>
          <p:cNvPr id="16" name="Conector recto de flecha 15">
            <a:extLst>
              <a:ext uri="{FF2B5EF4-FFF2-40B4-BE49-F238E27FC236}">
                <a16:creationId xmlns:a16="http://schemas.microsoft.com/office/drawing/2014/main" id="{097771F9-C4FE-ADFD-53CA-BDC73AA92AB3}"/>
              </a:ext>
            </a:extLst>
          </p:cNvPr>
          <p:cNvCxnSpPr>
            <a:cxnSpLocks/>
          </p:cNvCxnSpPr>
          <p:nvPr/>
        </p:nvCxnSpPr>
        <p:spPr>
          <a:xfrm>
            <a:off x="6876256" y="2525809"/>
            <a:ext cx="0" cy="43487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CuadroTexto 17">
            <a:extLst>
              <a:ext uri="{FF2B5EF4-FFF2-40B4-BE49-F238E27FC236}">
                <a16:creationId xmlns:a16="http://schemas.microsoft.com/office/drawing/2014/main" id="{16848385-7DE5-2015-77DC-5F1A7A0BF0DF}"/>
              </a:ext>
            </a:extLst>
          </p:cNvPr>
          <p:cNvSpPr txBox="1"/>
          <p:nvPr/>
        </p:nvSpPr>
        <p:spPr>
          <a:xfrm>
            <a:off x="6128694" y="2965371"/>
            <a:ext cx="1234074" cy="584775"/>
          </a:xfrm>
          <a:prstGeom prst="rect">
            <a:avLst/>
          </a:prstGeom>
          <a:noFill/>
        </p:spPr>
        <p:txBody>
          <a:bodyPr wrap="square" rtlCol="0">
            <a:spAutoFit/>
          </a:bodyPr>
          <a:lstStyle/>
          <a:p>
            <a:r>
              <a:rPr lang="es-ES" dirty="0"/>
              <a:t>Li no recuperado</a:t>
            </a:r>
          </a:p>
        </p:txBody>
      </p:sp>
      <p:sp>
        <p:nvSpPr>
          <p:cNvPr id="19" name="CuadroTexto 18">
            <a:extLst>
              <a:ext uri="{FF2B5EF4-FFF2-40B4-BE49-F238E27FC236}">
                <a16:creationId xmlns:a16="http://schemas.microsoft.com/office/drawing/2014/main" id="{B18A9367-27A6-CDF9-3310-DB71587E2AEC}"/>
              </a:ext>
            </a:extLst>
          </p:cNvPr>
          <p:cNvSpPr txBox="1"/>
          <p:nvPr/>
        </p:nvSpPr>
        <p:spPr>
          <a:xfrm>
            <a:off x="2478799" y="889495"/>
            <a:ext cx="841580" cy="338554"/>
          </a:xfrm>
          <a:prstGeom prst="rect">
            <a:avLst/>
          </a:prstGeom>
          <a:noFill/>
        </p:spPr>
        <p:txBody>
          <a:bodyPr wrap="square" rtlCol="0">
            <a:spAutoFit/>
          </a:bodyPr>
          <a:lstStyle/>
          <a:p>
            <a:r>
              <a:rPr lang="es-ES" dirty="0"/>
              <a:t>Agua</a:t>
            </a:r>
          </a:p>
        </p:txBody>
      </p:sp>
      <p:cxnSp>
        <p:nvCxnSpPr>
          <p:cNvPr id="20" name="Conector recto de flecha 19">
            <a:extLst>
              <a:ext uri="{FF2B5EF4-FFF2-40B4-BE49-F238E27FC236}">
                <a16:creationId xmlns:a16="http://schemas.microsoft.com/office/drawing/2014/main" id="{CBDB5834-A58E-B88A-B710-171EFE64B965}"/>
              </a:ext>
            </a:extLst>
          </p:cNvPr>
          <p:cNvCxnSpPr>
            <a:cxnSpLocks/>
          </p:cNvCxnSpPr>
          <p:nvPr/>
        </p:nvCxnSpPr>
        <p:spPr>
          <a:xfrm>
            <a:off x="2933360" y="2513612"/>
            <a:ext cx="0" cy="43487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1" name="CuadroTexto 20">
            <a:extLst>
              <a:ext uri="{FF2B5EF4-FFF2-40B4-BE49-F238E27FC236}">
                <a16:creationId xmlns:a16="http://schemas.microsoft.com/office/drawing/2014/main" id="{8D9CD9C5-6AEA-CB04-DC7E-253968E50641}"/>
              </a:ext>
            </a:extLst>
          </p:cNvPr>
          <p:cNvSpPr txBox="1"/>
          <p:nvPr/>
        </p:nvSpPr>
        <p:spPr>
          <a:xfrm>
            <a:off x="2185798" y="2953174"/>
            <a:ext cx="1234074" cy="584775"/>
          </a:xfrm>
          <a:prstGeom prst="rect">
            <a:avLst/>
          </a:prstGeom>
          <a:noFill/>
        </p:spPr>
        <p:txBody>
          <a:bodyPr wrap="square" rtlCol="0">
            <a:spAutoFit/>
          </a:bodyPr>
          <a:lstStyle/>
          <a:p>
            <a:r>
              <a:rPr lang="es-ES" dirty="0"/>
              <a:t>Sales precipitadas</a:t>
            </a:r>
          </a:p>
        </p:txBody>
      </p:sp>
      <p:cxnSp>
        <p:nvCxnSpPr>
          <p:cNvPr id="22" name="Conector recto de flecha 21">
            <a:extLst>
              <a:ext uri="{FF2B5EF4-FFF2-40B4-BE49-F238E27FC236}">
                <a16:creationId xmlns:a16="http://schemas.microsoft.com/office/drawing/2014/main" id="{3043D79D-843C-CC23-3EAF-84C1944EACBA}"/>
              </a:ext>
            </a:extLst>
          </p:cNvPr>
          <p:cNvCxnSpPr>
            <a:cxnSpLocks/>
          </p:cNvCxnSpPr>
          <p:nvPr/>
        </p:nvCxnSpPr>
        <p:spPr>
          <a:xfrm flipV="1">
            <a:off x="3176366" y="1076584"/>
            <a:ext cx="0" cy="47493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1795005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482D11B8-A0AE-5FDD-8713-060E4278C4B2}"/>
              </a:ext>
            </a:extLst>
          </p:cNvPr>
          <p:cNvSpPr>
            <a:spLocks noChangeArrowheads="1"/>
          </p:cNvSpPr>
          <p:nvPr/>
        </p:nvSpPr>
        <p:spPr bwMode="auto">
          <a:xfrm>
            <a:off x="2483768" y="13995"/>
            <a:ext cx="5904656" cy="1152708"/>
          </a:xfrm>
          <a:prstGeom prst="rect">
            <a:avLst/>
          </a:prstGeom>
          <a:solidFill>
            <a:schemeClr val="bg1"/>
          </a:solidFill>
          <a:ln w="9525">
            <a:solidFill>
              <a:schemeClr val="bg1"/>
            </a:solidFill>
            <a:miter lim="800000"/>
            <a:headEnd/>
            <a:tailEnd/>
          </a:ln>
        </p:spPr>
        <p:txBody>
          <a:bodyPr wrap="none" anchor="ctr"/>
          <a:lstStyle/>
          <a:p>
            <a:pPr algn="ctr" eaLnBrk="1" hangingPunct="1"/>
            <a:r>
              <a:rPr lang="es-CL" sz="2800" dirty="0">
                <a:solidFill>
                  <a:srgbClr val="0000FF"/>
                </a:solidFill>
                <a:latin typeface="Arial" charset="0"/>
              </a:rPr>
              <a:t>Ejercicio de Balance de Masa con PHREEQC</a:t>
            </a:r>
            <a:endParaRPr lang="es-MX" sz="2500" b="1" u="sng" dirty="0">
              <a:latin typeface="Arial" charset="0"/>
            </a:endParaRPr>
          </a:p>
        </p:txBody>
      </p:sp>
      <p:sp>
        <p:nvSpPr>
          <p:cNvPr id="2" name="Rectángulo 1">
            <a:extLst>
              <a:ext uri="{FF2B5EF4-FFF2-40B4-BE49-F238E27FC236}">
                <a16:creationId xmlns:a16="http://schemas.microsoft.com/office/drawing/2014/main" id="{FF0C18F7-27E6-F7AE-168F-6EAEFDFC3314}"/>
              </a:ext>
            </a:extLst>
          </p:cNvPr>
          <p:cNvSpPr/>
          <p:nvPr/>
        </p:nvSpPr>
        <p:spPr>
          <a:xfrm>
            <a:off x="5580112" y="1551518"/>
            <a:ext cx="2376264" cy="936104"/>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S" dirty="0"/>
              <a:t>Planta Producción LCE</a:t>
            </a:r>
          </a:p>
        </p:txBody>
      </p:sp>
      <p:sp>
        <p:nvSpPr>
          <p:cNvPr id="3" name="Rectángulo 2">
            <a:extLst>
              <a:ext uri="{FF2B5EF4-FFF2-40B4-BE49-F238E27FC236}">
                <a16:creationId xmlns:a16="http://schemas.microsoft.com/office/drawing/2014/main" id="{E575BA22-2CDB-449D-3144-475A4326D59A}"/>
              </a:ext>
            </a:extLst>
          </p:cNvPr>
          <p:cNvSpPr/>
          <p:nvPr/>
        </p:nvSpPr>
        <p:spPr>
          <a:xfrm>
            <a:off x="1907704" y="1556792"/>
            <a:ext cx="2376264" cy="936104"/>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S" dirty="0"/>
              <a:t>Evaporación Solar</a:t>
            </a:r>
          </a:p>
        </p:txBody>
      </p:sp>
      <p:cxnSp>
        <p:nvCxnSpPr>
          <p:cNvPr id="8" name="Conector recto de flecha 7">
            <a:extLst>
              <a:ext uri="{FF2B5EF4-FFF2-40B4-BE49-F238E27FC236}">
                <a16:creationId xmlns:a16="http://schemas.microsoft.com/office/drawing/2014/main" id="{FF4E636D-3A89-F8BD-1C74-7D43CDF6F53B}"/>
              </a:ext>
            </a:extLst>
          </p:cNvPr>
          <p:cNvCxnSpPr/>
          <p:nvPr/>
        </p:nvCxnSpPr>
        <p:spPr>
          <a:xfrm>
            <a:off x="395536" y="2019570"/>
            <a:ext cx="129614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Conector recto de flecha 8">
            <a:extLst>
              <a:ext uri="{FF2B5EF4-FFF2-40B4-BE49-F238E27FC236}">
                <a16:creationId xmlns:a16="http://schemas.microsoft.com/office/drawing/2014/main" id="{164A9EA8-11D3-E70F-753D-2B441972D555}"/>
              </a:ext>
            </a:extLst>
          </p:cNvPr>
          <p:cNvCxnSpPr/>
          <p:nvPr/>
        </p:nvCxnSpPr>
        <p:spPr>
          <a:xfrm>
            <a:off x="4283968" y="2019570"/>
            <a:ext cx="129614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Conector recto de flecha 9">
            <a:extLst>
              <a:ext uri="{FF2B5EF4-FFF2-40B4-BE49-F238E27FC236}">
                <a16:creationId xmlns:a16="http://schemas.microsoft.com/office/drawing/2014/main" id="{7C36FDF0-5292-E21F-1F77-A497BFFAEDDB}"/>
              </a:ext>
            </a:extLst>
          </p:cNvPr>
          <p:cNvCxnSpPr>
            <a:cxnSpLocks/>
          </p:cNvCxnSpPr>
          <p:nvPr/>
        </p:nvCxnSpPr>
        <p:spPr>
          <a:xfrm>
            <a:off x="7996605" y="2019570"/>
            <a:ext cx="89587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CuadroTexto 11">
            <a:extLst>
              <a:ext uri="{FF2B5EF4-FFF2-40B4-BE49-F238E27FC236}">
                <a16:creationId xmlns:a16="http://schemas.microsoft.com/office/drawing/2014/main" id="{F9723FBE-CE38-048F-000E-C7E13CE068F3}"/>
              </a:ext>
            </a:extLst>
          </p:cNvPr>
          <p:cNvSpPr txBox="1"/>
          <p:nvPr/>
        </p:nvSpPr>
        <p:spPr>
          <a:xfrm>
            <a:off x="8003234" y="2191078"/>
            <a:ext cx="1234074" cy="830997"/>
          </a:xfrm>
          <a:prstGeom prst="rect">
            <a:avLst/>
          </a:prstGeom>
          <a:noFill/>
        </p:spPr>
        <p:txBody>
          <a:bodyPr wrap="square" rtlCol="0">
            <a:spAutoFit/>
          </a:bodyPr>
          <a:lstStyle/>
          <a:p>
            <a:r>
              <a:rPr lang="es-ES" dirty="0"/>
              <a:t>20.000.000 t/año</a:t>
            </a:r>
          </a:p>
          <a:p>
            <a:r>
              <a:rPr lang="es-ES" dirty="0"/>
              <a:t>LCE</a:t>
            </a:r>
          </a:p>
        </p:txBody>
      </p:sp>
      <p:sp>
        <p:nvSpPr>
          <p:cNvPr id="13" name="CuadroTexto 12">
            <a:extLst>
              <a:ext uri="{FF2B5EF4-FFF2-40B4-BE49-F238E27FC236}">
                <a16:creationId xmlns:a16="http://schemas.microsoft.com/office/drawing/2014/main" id="{652ACA76-206C-8CC3-A1A6-692924CE607D}"/>
              </a:ext>
            </a:extLst>
          </p:cNvPr>
          <p:cNvSpPr txBox="1"/>
          <p:nvPr/>
        </p:nvSpPr>
        <p:spPr>
          <a:xfrm>
            <a:off x="4499992" y="2499015"/>
            <a:ext cx="1234074" cy="338554"/>
          </a:xfrm>
          <a:prstGeom prst="rect">
            <a:avLst/>
          </a:prstGeom>
          <a:noFill/>
        </p:spPr>
        <p:txBody>
          <a:bodyPr wrap="square" rtlCol="0">
            <a:spAutoFit/>
          </a:bodyPr>
          <a:lstStyle/>
          <a:p>
            <a:r>
              <a:rPr lang="es-ES" dirty="0"/>
              <a:t>6% Li</a:t>
            </a:r>
          </a:p>
        </p:txBody>
      </p:sp>
      <p:sp>
        <p:nvSpPr>
          <p:cNvPr id="14" name="CuadroTexto 13">
            <a:extLst>
              <a:ext uri="{FF2B5EF4-FFF2-40B4-BE49-F238E27FC236}">
                <a16:creationId xmlns:a16="http://schemas.microsoft.com/office/drawing/2014/main" id="{A6D581B9-42C6-7A54-8BC7-E9D5657593CD}"/>
              </a:ext>
            </a:extLst>
          </p:cNvPr>
          <p:cNvSpPr txBox="1"/>
          <p:nvPr/>
        </p:nvSpPr>
        <p:spPr>
          <a:xfrm>
            <a:off x="426571" y="2375904"/>
            <a:ext cx="1234074" cy="584775"/>
          </a:xfrm>
          <a:prstGeom prst="rect">
            <a:avLst/>
          </a:prstGeom>
          <a:noFill/>
        </p:spPr>
        <p:txBody>
          <a:bodyPr wrap="square" rtlCol="0">
            <a:spAutoFit/>
          </a:bodyPr>
          <a:lstStyle/>
          <a:p>
            <a:r>
              <a:rPr lang="es-ES" dirty="0"/>
              <a:t>Salar de Atacama</a:t>
            </a:r>
          </a:p>
        </p:txBody>
      </p:sp>
      <mc:AlternateContent xmlns:mc="http://schemas.openxmlformats.org/markup-compatibility/2006" xmlns:a14="http://schemas.microsoft.com/office/drawing/2010/main">
        <mc:Choice Requires="a14">
          <p:sp>
            <p:nvSpPr>
              <p:cNvPr id="15" name="CuadroTexto 14">
                <a:extLst>
                  <a:ext uri="{FF2B5EF4-FFF2-40B4-BE49-F238E27FC236}">
                    <a16:creationId xmlns:a16="http://schemas.microsoft.com/office/drawing/2014/main" id="{B2268F7C-29CD-16D6-AEC5-C3AB9BE645EC}"/>
                  </a:ext>
                </a:extLst>
              </p:cNvPr>
              <p:cNvSpPr txBox="1"/>
              <p:nvPr/>
            </p:nvSpPr>
            <p:spPr>
              <a:xfrm>
                <a:off x="76270" y="3645024"/>
                <a:ext cx="9067730" cy="2944332"/>
              </a:xfrm>
              <a:prstGeom prst="rect">
                <a:avLst/>
              </a:prstGeom>
              <a:noFill/>
            </p:spPr>
            <p:txBody>
              <a:bodyPr wrap="square" rtlCol="0">
                <a:spAutoFit/>
              </a:bodyPr>
              <a:lstStyle/>
              <a:p>
                <a:r>
                  <a:rPr lang="es-ES" sz="1400" dirty="0"/>
                  <a:t>2. Se calcula el flujo de salmuera al 6% , para ello primero se realiza un balance en la planta producción LCE</a:t>
                </a:r>
              </a:p>
              <a:p>
                <a:endParaRPr lang="es-ES" sz="1400" dirty="0"/>
              </a:p>
              <a:p>
                <a:r>
                  <a:rPr lang="es-ES" sz="1400" dirty="0"/>
                  <a:t>Balance de componente Li:</a:t>
                </a:r>
              </a:p>
              <a:p>
                <a:pPr/>
                <a14:m>
                  <m:oMathPara xmlns:m="http://schemas.openxmlformats.org/officeDocument/2006/math">
                    <m:oMathParaPr>
                      <m:jc m:val="centerGroup"/>
                    </m:oMathParaPr>
                    <m:oMath xmlns:m="http://schemas.openxmlformats.org/officeDocument/2006/math">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𝐹</m:t>
                          </m:r>
                        </m:e>
                        <m:sub>
                          <m:r>
                            <a:rPr lang="es-ES" sz="1400" b="0" i="1" smtClean="0">
                              <a:latin typeface="Cambria Math" panose="02040503050406030204" pitchFamily="18" charset="0"/>
                            </a:rPr>
                            <m:t>𝑠𝑎𝑙𝑚𝑢𝑒𝑟</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𝑎</m:t>
                              </m:r>
                            </m:e>
                            <m:sub>
                              <m:r>
                                <a:rPr lang="es-ES" sz="1400" b="0" i="1" smtClean="0">
                                  <a:latin typeface="Cambria Math" panose="02040503050406030204" pitchFamily="18" charset="0"/>
                                </a:rPr>
                                <m:t>𝐿𝑖</m:t>
                              </m:r>
                            </m:sub>
                          </m:sSub>
                        </m:sub>
                      </m:sSub>
                      <m:r>
                        <a:rPr lang="es-ES" sz="1400" b="0" i="1" smtClean="0">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𝐹</m:t>
                          </m:r>
                        </m:e>
                        <m:sub>
                          <m:r>
                            <a:rPr lang="es-ES" sz="1400" i="1">
                              <a:latin typeface="Cambria Math" panose="02040503050406030204" pitchFamily="18" charset="0"/>
                            </a:rPr>
                            <m:t>𝑝𝑟𝑜𝑑𝑢𝑐𝑖𝑑</m:t>
                          </m:r>
                          <m:sSub>
                            <m:sSubPr>
                              <m:ctrlPr>
                                <a:rPr lang="es-ES" sz="1400" i="1">
                                  <a:latin typeface="Cambria Math" panose="02040503050406030204" pitchFamily="18" charset="0"/>
                                </a:rPr>
                              </m:ctrlPr>
                            </m:sSubPr>
                            <m:e>
                              <m:r>
                                <a:rPr lang="es-ES" sz="1400" i="1">
                                  <a:latin typeface="Cambria Math" panose="02040503050406030204" pitchFamily="18" charset="0"/>
                                </a:rPr>
                                <m:t>𝑜</m:t>
                              </m:r>
                            </m:e>
                            <m:sub>
                              <m:r>
                                <a:rPr lang="es-ES" sz="1400" i="1">
                                  <a:latin typeface="Cambria Math" panose="02040503050406030204" pitchFamily="18" charset="0"/>
                                </a:rPr>
                                <m:t>𝐿𝑖</m:t>
                              </m:r>
                            </m:sub>
                          </m:sSub>
                        </m:sub>
                      </m:sSub>
                      <m:r>
                        <a:rPr lang="es-ES" sz="1400" b="0" i="1" smtClean="0">
                          <a:latin typeface="Cambria Math" panose="02040503050406030204" pitchFamily="18" charset="0"/>
                        </a:rPr>
                        <m:t>+</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𝐹</m:t>
                          </m:r>
                        </m:e>
                        <m:sub>
                          <m:r>
                            <a:rPr lang="es-ES" sz="1400" b="0" i="1" smtClean="0">
                              <a:latin typeface="Cambria Math" panose="02040503050406030204" pitchFamily="18" charset="0"/>
                            </a:rPr>
                            <m:t>𝑛𝑜</m:t>
                          </m:r>
                          <m:r>
                            <a:rPr lang="es-ES" sz="1400" b="0" i="1" smtClean="0">
                              <a:latin typeface="Cambria Math" panose="02040503050406030204" pitchFamily="18" charset="0"/>
                            </a:rPr>
                            <m:t>−</m:t>
                          </m:r>
                          <m:r>
                            <a:rPr lang="es-ES" sz="1400" b="0" i="1" smtClean="0">
                              <a:latin typeface="Cambria Math" panose="02040503050406030204" pitchFamily="18" charset="0"/>
                            </a:rPr>
                            <m:t>𝑟𝑒𝑐𝑢𝑝𝑒𝑟𝑎𝑑</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𝑜</m:t>
                              </m:r>
                            </m:e>
                            <m:sub>
                              <m:r>
                                <a:rPr lang="es-ES" sz="1400" b="0" i="1" smtClean="0">
                                  <a:latin typeface="Cambria Math" panose="02040503050406030204" pitchFamily="18" charset="0"/>
                                </a:rPr>
                                <m:t>𝐿𝑖</m:t>
                              </m:r>
                            </m:sub>
                          </m:sSub>
                        </m:sub>
                      </m:sSub>
                    </m:oMath>
                  </m:oMathPara>
                </a14:m>
                <a:endParaRPr lang="es-ES" sz="1400" dirty="0"/>
              </a:p>
              <a:p>
                <a:endParaRPr lang="es-ES" sz="1400" dirty="0"/>
              </a:p>
              <a:p>
                <a:r>
                  <a:rPr lang="es-ES" sz="1400" dirty="0"/>
                  <a:t>De aquí se sabe que el 70% es recuperado, por lo tanto</a:t>
                </a:r>
              </a:p>
              <a:p>
                <a:pPr/>
                <a14:m>
                  <m:oMathPara xmlns:m="http://schemas.openxmlformats.org/officeDocument/2006/math">
                    <m:oMathParaPr>
                      <m:jc m:val="centerGroup"/>
                    </m:oMathParaPr>
                    <m:oMath xmlns:m="http://schemas.openxmlformats.org/officeDocument/2006/math">
                      <m:sSub>
                        <m:sSubPr>
                          <m:ctrlPr>
                            <a:rPr lang="es-ES" sz="1400" i="1">
                              <a:latin typeface="Cambria Math" panose="02040503050406030204" pitchFamily="18" charset="0"/>
                            </a:rPr>
                          </m:ctrlPr>
                        </m:sSubPr>
                        <m:e>
                          <m:r>
                            <a:rPr lang="es-ES" sz="1400" i="1">
                              <a:latin typeface="Cambria Math" panose="02040503050406030204" pitchFamily="18" charset="0"/>
                            </a:rPr>
                            <m:t>𝐹</m:t>
                          </m:r>
                        </m:e>
                        <m:sub>
                          <m:r>
                            <a:rPr lang="es-ES" sz="1400" i="1">
                              <a:latin typeface="Cambria Math" panose="02040503050406030204" pitchFamily="18" charset="0"/>
                            </a:rPr>
                            <m:t>𝑝𝑟𝑜𝑑𝑢𝑐𝑖𝑑</m:t>
                          </m:r>
                          <m:sSub>
                            <m:sSubPr>
                              <m:ctrlPr>
                                <a:rPr lang="es-ES" sz="1400" i="1">
                                  <a:latin typeface="Cambria Math" panose="02040503050406030204" pitchFamily="18" charset="0"/>
                                </a:rPr>
                              </m:ctrlPr>
                            </m:sSubPr>
                            <m:e>
                              <m:r>
                                <a:rPr lang="es-ES" sz="1400" i="1">
                                  <a:latin typeface="Cambria Math" panose="02040503050406030204" pitchFamily="18" charset="0"/>
                                </a:rPr>
                                <m:t>𝑜</m:t>
                              </m:r>
                            </m:e>
                            <m:sub>
                              <m:r>
                                <a:rPr lang="es-ES" sz="1400" i="1">
                                  <a:latin typeface="Cambria Math" panose="02040503050406030204" pitchFamily="18" charset="0"/>
                                </a:rPr>
                                <m:t>𝐿𝑖</m:t>
                              </m:r>
                            </m:sub>
                          </m:sSub>
                        </m:sub>
                      </m:sSub>
                      <m:r>
                        <a:rPr lang="es-ES" sz="1400" b="0" i="1" smtClean="0">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𝐹</m:t>
                          </m:r>
                        </m:e>
                        <m:sub>
                          <m:r>
                            <a:rPr lang="es-ES" sz="1400" i="1">
                              <a:latin typeface="Cambria Math" panose="02040503050406030204" pitchFamily="18" charset="0"/>
                            </a:rPr>
                            <m:t>𝑠𝑎𝑙𝑚𝑢𝑒𝑟</m:t>
                          </m:r>
                          <m:sSub>
                            <m:sSubPr>
                              <m:ctrlPr>
                                <a:rPr lang="es-ES" sz="1400" i="1">
                                  <a:latin typeface="Cambria Math" panose="02040503050406030204" pitchFamily="18" charset="0"/>
                                </a:rPr>
                              </m:ctrlPr>
                            </m:sSubPr>
                            <m:e>
                              <m:r>
                                <a:rPr lang="es-ES" sz="1400" i="1">
                                  <a:latin typeface="Cambria Math" panose="02040503050406030204" pitchFamily="18" charset="0"/>
                                </a:rPr>
                                <m:t>𝑎</m:t>
                              </m:r>
                            </m:e>
                            <m:sub>
                              <m:r>
                                <a:rPr lang="es-ES" sz="1400" i="1">
                                  <a:latin typeface="Cambria Math" panose="02040503050406030204" pitchFamily="18" charset="0"/>
                                </a:rPr>
                                <m:t>𝐿𝑖</m:t>
                              </m:r>
                            </m:sub>
                          </m:sSub>
                        </m:sub>
                      </m:sSub>
                      <m:r>
                        <a:rPr lang="es-ES" sz="1400" b="0" i="1" smtClean="0">
                          <a:latin typeface="Cambria Math" panose="02040503050406030204" pitchFamily="18" charset="0"/>
                        </a:rPr>
                        <m:t>·0.7 → </m:t>
                      </m:r>
                      <m:sSub>
                        <m:sSubPr>
                          <m:ctrlPr>
                            <a:rPr lang="es-ES" sz="1400" i="1">
                              <a:latin typeface="Cambria Math" panose="02040503050406030204" pitchFamily="18" charset="0"/>
                            </a:rPr>
                          </m:ctrlPr>
                        </m:sSubPr>
                        <m:e>
                          <m:r>
                            <a:rPr lang="es-ES" sz="1400" i="1">
                              <a:latin typeface="Cambria Math" panose="02040503050406030204" pitchFamily="18" charset="0"/>
                            </a:rPr>
                            <m:t>𝐹</m:t>
                          </m:r>
                        </m:e>
                        <m:sub>
                          <m:r>
                            <a:rPr lang="es-ES" sz="1400" i="1">
                              <a:latin typeface="Cambria Math" panose="02040503050406030204" pitchFamily="18" charset="0"/>
                            </a:rPr>
                            <m:t>𝑠𝑎𝑙𝑚𝑢𝑒𝑟</m:t>
                          </m:r>
                          <m:sSub>
                            <m:sSubPr>
                              <m:ctrlPr>
                                <a:rPr lang="es-ES" sz="1400" i="1">
                                  <a:latin typeface="Cambria Math" panose="02040503050406030204" pitchFamily="18" charset="0"/>
                                </a:rPr>
                              </m:ctrlPr>
                            </m:sSubPr>
                            <m:e>
                              <m:r>
                                <a:rPr lang="es-ES" sz="1400" i="1">
                                  <a:latin typeface="Cambria Math" panose="02040503050406030204" pitchFamily="18" charset="0"/>
                                </a:rPr>
                                <m:t>𝑎</m:t>
                              </m:r>
                            </m:e>
                            <m:sub>
                              <m:r>
                                <a:rPr lang="es-ES" sz="1400" i="1">
                                  <a:latin typeface="Cambria Math" panose="02040503050406030204" pitchFamily="18" charset="0"/>
                                </a:rPr>
                                <m:t>𝐿𝑖</m:t>
                              </m:r>
                            </m:sub>
                          </m:sSub>
                        </m:sub>
                      </m:sSub>
                      <m:r>
                        <a:rPr lang="es-ES" sz="1400" b="0" i="1" smtClean="0">
                          <a:latin typeface="Cambria Math" panose="02040503050406030204" pitchFamily="18" charset="0"/>
                        </a:rPr>
                        <m:t>=</m:t>
                      </m:r>
                      <m:f>
                        <m:fPr>
                          <m:ctrlPr>
                            <a:rPr lang="es-ES" sz="1400" b="0" i="1" smtClean="0">
                              <a:latin typeface="Cambria Math" panose="02040503050406030204" pitchFamily="18" charset="0"/>
                            </a:rPr>
                          </m:ctrlPr>
                        </m:fPr>
                        <m:num>
                          <m:sSub>
                            <m:sSubPr>
                              <m:ctrlPr>
                                <a:rPr lang="es-ES" sz="1400" i="1">
                                  <a:latin typeface="Cambria Math" panose="02040503050406030204" pitchFamily="18" charset="0"/>
                                </a:rPr>
                              </m:ctrlPr>
                            </m:sSubPr>
                            <m:e>
                              <m:r>
                                <a:rPr lang="es-ES" sz="1400" i="1">
                                  <a:latin typeface="Cambria Math" panose="02040503050406030204" pitchFamily="18" charset="0"/>
                                </a:rPr>
                                <m:t>𝐹</m:t>
                              </m:r>
                            </m:e>
                            <m:sub>
                              <m:r>
                                <a:rPr lang="es-ES" sz="1400" i="1">
                                  <a:latin typeface="Cambria Math" panose="02040503050406030204" pitchFamily="18" charset="0"/>
                                </a:rPr>
                                <m:t>𝑝𝑟𝑜𝑑𝑢𝑐𝑖𝑑</m:t>
                              </m:r>
                              <m:sSub>
                                <m:sSubPr>
                                  <m:ctrlPr>
                                    <a:rPr lang="es-ES" sz="1400" i="1">
                                      <a:latin typeface="Cambria Math" panose="02040503050406030204" pitchFamily="18" charset="0"/>
                                    </a:rPr>
                                  </m:ctrlPr>
                                </m:sSubPr>
                                <m:e>
                                  <m:r>
                                    <a:rPr lang="es-ES" sz="1400" i="1">
                                      <a:latin typeface="Cambria Math" panose="02040503050406030204" pitchFamily="18" charset="0"/>
                                    </a:rPr>
                                    <m:t>𝑜</m:t>
                                  </m:r>
                                </m:e>
                                <m:sub>
                                  <m:r>
                                    <a:rPr lang="es-ES" sz="1400" i="1">
                                      <a:latin typeface="Cambria Math" panose="02040503050406030204" pitchFamily="18" charset="0"/>
                                    </a:rPr>
                                    <m:t>𝐿𝑖</m:t>
                                  </m:r>
                                </m:sub>
                              </m:sSub>
                            </m:sub>
                          </m:sSub>
                        </m:num>
                        <m:den>
                          <m:r>
                            <a:rPr lang="es-ES" sz="1400" b="0" i="1" smtClean="0">
                              <a:latin typeface="Cambria Math" panose="02040503050406030204" pitchFamily="18" charset="0"/>
                            </a:rPr>
                            <m:t>0.7</m:t>
                          </m:r>
                        </m:den>
                      </m:f>
                      <m:r>
                        <a:rPr lang="es-ES" sz="1400" b="0" i="1" smtClean="0">
                          <a:latin typeface="Cambria Math" panose="02040503050406030204" pitchFamily="18" charset="0"/>
                        </a:rPr>
                        <m:t>=2,667,698</m:t>
                      </m:r>
                      <m:f>
                        <m:fPr>
                          <m:ctrlPr>
                            <a:rPr lang="es-ES" sz="1400" b="0" i="1" smtClean="0">
                              <a:latin typeface="Cambria Math" panose="02040503050406030204" pitchFamily="18" charset="0"/>
                            </a:rPr>
                          </m:ctrlPr>
                        </m:fPr>
                        <m:num>
                          <m:r>
                            <a:rPr lang="es-ES" sz="1400" b="0" i="1" smtClean="0">
                              <a:latin typeface="Cambria Math" panose="02040503050406030204" pitchFamily="18" charset="0"/>
                            </a:rPr>
                            <m:t>𝑡</m:t>
                          </m:r>
                        </m:num>
                        <m:den>
                          <m:r>
                            <a:rPr lang="es-ES" sz="1400" b="0" i="1" smtClean="0">
                              <a:latin typeface="Cambria Math" panose="02040503050406030204" pitchFamily="18" charset="0"/>
                            </a:rPr>
                            <m:t>𝑎</m:t>
                          </m:r>
                          <m:r>
                            <a:rPr lang="es-ES" sz="1400" b="0" i="1" smtClean="0">
                              <a:latin typeface="Cambria Math" panose="02040503050406030204" pitchFamily="18" charset="0"/>
                            </a:rPr>
                            <m:t>ñ</m:t>
                          </m:r>
                          <m:r>
                            <a:rPr lang="es-ES" sz="1400" b="0" i="1" smtClean="0">
                              <a:latin typeface="Cambria Math" panose="02040503050406030204" pitchFamily="18" charset="0"/>
                            </a:rPr>
                            <m:t>𝑜</m:t>
                          </m:r>
                        </m:den>
                      </m:f>
                      <m:r>
                        <a:rPr lang="es-ES" sz="1400" b="0" i="1" smtClean="0">
                          <a:latin typeface="Cambria Math" panose="02040503050406030204" pitchFamily="18" charset="0"/>
                        </a:rPr>
                        <m:t>𝐿𝑖</m:t>
                      </m:r>
                    </m:oMath>
                  </m:oMathPara>
                </a14:m>
                <a:endParaRPr lang="es-ES" sz="1400" b="0" dirty="0"/>
              </a:p>
              <a:p>
                <a:r>
                  <a:rPr lang="es-ES" sz="1400" dirty="0"/>
                  <a:t>Luego si la salmuera está al 6% p/p</a:t>
                </a:r>
              </a:p>
              <a:p>
                <a:endParaRPr lang="es-ES" sz="1400" dirty="0"/>
              </a:p>
              <a:p>
                <a:pPr/>
                <a14:m>
                  <m:oMathPara xmlns:m="http://schemas.openxmlformats.org/officeDocument/2006/math">
                    <m:oMathParaPr>
                      <m:jc m:val="centerGroup"/>
                    </m:oMathParaPr>
                    <m:oMath xmlns:m="http://schemas.openxmlformats.org/officeDocument/2006/math">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𝐹</m:t>
                          </m:r>
                        </m:e>
                        <m:sub>
                          <m:r>
                            <a:rPr lang="es-ES" sz="1400" b="0" i="1" smtClean="0">
                              <a:latin typeface="Cambria Math" panose="02040503050406030204" pitchFamily="18" charset="0"/>
                            </a:rPr>
                            <m:t>𝑠𝑎𝑙𝑚𝑢𝑒𝑟𝑎</m:t>
                          </m:r>
                        </m:sub>
                      </m:sSub>
                      <m:r>
                        <a:rPr lang="es-ES" sz="1400" b="0" i="1" smtClean="0">
                          <a:latin typeface="Cambria Math" panose="02040503050406030204" pitchFamily="18" charset="0"/>
                        </a:rPr>
                        <m:t>·%</m:t>
                      </m:r>
                      <m:sSub>
                        <m:sSubPr>
                          <m:ctrlPr>
                            <a:rPr lang="es-ES" sz="1400" b="0" i="1" smtClean="0">
                              <a:latin typeface="Cambria Math" panose="02040503050406030204" pitchFamily="18" charset="0"/>
                            </a:rPr>
                          </m:ctrlPr>
                        </m:sSubPr>
                        <m:e>
                          <m:f>
                            <m:fPr>
                              <m:type m:val="lin"/>
                              <m:ctrlPr>
                                <a:rPr lang="es-ES" sz="1400" b="0" i="1" smtClean="0">
                                  <a:latin typeface="Cambria Math" panose="02040503050406030204" pitchFamily="18" charset="0"/>
                                </a:rPr>
                              </m:ctrlPr>
                            </m:fPr>
                            <m:num>
                              <m:r>
                                <a:rPr lang="es-ES" sz="1400" b="0" i="1" smtClean="0">
                                  <a:latin typeface="Cambria Math" panose="02040503050406030204" pitchFamily="18" charset="0"/>
                                </a:rPr>
                                <m:t>𝑝</m:t>
                              </m:r>
                            </m:num>
                            <m:den>
                              <m:r>
                                <a:rPr lang="es-ES" sz="1400" b="0" i="1" smtClean="0">
                                  <a:latin typeface="Cambria Math" panose="02040503050406030204" pitchFamily="18" charset="0"/>
                                </a:rPr>
                                <m:t>𝑝</m:t>
                              </m:r>
                            </m:den>
                          </m:f>
                        </m:e>
                        <m:sub>
                          <m:r>
                            <a:rPr lang="es-ES" sz="1400" b="0" i="1" smtClean="0">
                              <a:latin typeface="Cambria Math" panose="02040503050406030204" pitchFamily="18" charset="0"/>
                            </a:rPr>
                            <m:t>𝐿𝑖</m:t>
                          </m:r>
                        </m:sub>
                      </m:sSub>
                      <m:r>
                        <a:rPr lang="es-ES" sz="1400" b="0" i="1" smtClean="0">
                          <a:latin typeface="Cambria Math" panose="02040503050406030204" pitchFamily="18" charset="0"/>
                        </a:rPr>
                        <m:t>=</m:t>
                      </m:r>
                      <m:sSub>
                        <m:sSubPr>
                          <m:ctrlPr>
                            <a:rPr lang="es-ES" sz="1400" i="1" smtClean="0">
                              <a:latin typeface="Cambria Math" panose="02040503050406030204" pitchFamily="18" charset="0"/>
                            </a:rPr>
                          </m:ctrlPr>
                        </m:sSubPr>
                        <m:e>
                          <m:r>
                            <a:rPr lang="es-ES" sz="1400" i="1">
                              <a:latin typeface="Cambria Math" panose="02040503050406030204" pitchFamily="18" charset="0"/>
                            </a:rPr>
                            <m:t>𝐹</m:t>
                          </m:r>
                        </m:e>
                        <m:sub>
                          <m:r>
                            <a:rPr lang="es-ES" sz="1400" i="1">
                              <a:latin typeface="Cambria Math" panose="02040503050406030204" pitchFamily="18" charset="0"/>
                            </a:rPr>
                            <m:t>𝑠𝑎𝑙𝑚𝑢𝑒𝑟</m:t>
                          </m:r>
                          <m:sSub>
                            <m:sSubPr>
                              <m:ctrlPr>
                                <a:rPr lang="es-ES" sz="1400" i="1">
                                  <a:latin typeface="Cambria Math" panose="02040503050406030204" pitchFamily="18" charset="0"/>
                                </a:rPr>
                              </m:ctrlPr>
                            </m:sSubPr>
                            <m:e>
                              <m:r>
                                <a:rPr lang="es-ES" sz="1400" i="1">
                                  <a:latin typeface="Cambria Math" panose="02040503050406030204" pitchFamily="18" charset="0"/>
                                </a:rPr>
                                <m:t>𝑎</m:t>
                              </m:r>
                            </m:e>
                            <m:sub>
                              <m:r>
                                <a:rPr lang="es-ES" sz="1400" i="1">
                                  <a:latin typeface="Cambria Math" panose="02040503050406030204" pitchFamily="18" charset="0"/>
                                </a:rPr>
                                <m:t>𝐿𝑖</m:t>
                              </m:r>
                            </m:sub>
                          </m:sSub>
                        </m:sub>
                      </m:sSub>
                      <m:r>
                        <a:rPr lang="es-ES" sz="1400" b="0" i="1" smtClean="0">
                          <a:latin typeface="Cambria Math" panose="02040503050406030204" pitchFamily="18" charset="0"/>
                        </a:rPr>
                        <m:t>  → </m:t>
                      </m:r>
                      <m:sSub>
                        <m:sSubPr>
                          <m:ctrlPr>
                            <a:rPr lang="es-ES" sz="1400" i="1">
                              <a:latin typeface="Cambria Math" panose="02040503050406030204" pitchFamily="18" charset="0"/>
                            </a:rPr>
                          </m:ctrlPr>
                        </m:sSubPr>
                        <m:e>
                          <m:r>
                            <a:rPr lang="es-ES" sz="1400" i="1">
                              <a:latin typeface="Cambria Math" panose="02040503050406030204" pitchFamily="18" charset="0"/>
                            </a:rPr>
                            <m:t>𝐹</m:t>
                          </m:r>
                        </m:e>
                        <m:sub>
                          <m:r>
                            <a:rPr lang="es-ES" sz="1400" i="1">
                              <a:latin typeface="Cambria Math" panose="02040503050406030204" pitchFamily="18" charset="0"/>
                            </a:rPr>
                            <m:t>𝑠𝑎𝑙𝑚𝑢𝑒𝑟𝑎</m:t>
                          </m:r>
                        </m:sub>
                      </m:sSub>
                      <m:r>
                        <a:rPr lang="es-ES" sz="1400" b="0" i="1" smtClean="0">
                          <a:latin typeface="Cambria Math" panose="02040503050406030204" pitchFamily="18" charset="0"/>
                        </a:rPr>
                        <m:t>=</m:t>
                      </m:r>
                      <m:f>
                        <m:fPr>
                          <m:ctrlPr>
                            <a:rPr lang="es-ES" sz="1400" b="0" i="1" smtClean="0">
                              <a:latin typeface="Cambria Math" panose="02040503050406030204" pitchFamily="18" charset="0"/>
                            </a:rPr>
                          </m:ctrlPr>
                        </m:fPr>
                        <m:num>
                          <m:sSub>
                            <m:sSubPr>
                              <m:ctrlPr>
                                <a:rPr lang="es-ES" sz="1400" i="1">
                                  <a:latin typeface="Cambria Math" panose="02040503050406030204" pitchFamily="18" charset="0"/>
                                </a:rPr>
                              </m:ctrlPr>
                            </m:sSubPr>
                            <m:e>
                              <m:r>
                                <a:rPr lang="es-ES" sz="1400" i="1">
                                  <a:latin typeface="Cambria Math" panose="02040503050406030204" pitchFamily="18" charset="0"/>
                                </a:rPr>
                                <m:t>𝐹</m:t>
                              </m:r>
                            </m:e>
                            <m:sub>
                              <m:r>
                                <a:rPr lang="es-ES" sz="1400" i="1">
                                  <a:latin typeface="Cambria Math" panose="02040503050406030204" pitchFamily="18" charset="0"/>
                                </a:rPr>
                                <m:t>𝑠𝑎𝑙𝑚𝑢𝑒𝑟</m:t>
                              </m:r>
                              <m:sSub>
                                <m:sSubPr>
                                  <m:ctrlPr>
                                    <a:rPr lang="es-ES" sz="1400" i="1">
                                      <a:latin typeface="Cambria Math" panose="02040503050406030204" pitchFamily="18" charset="0"/>
                                    </a:rPr>
                                  </m:ctrlPr>
                                </m:sSubPr>
                                <m:e>
                                  <m:r>
                                    <a:rPr lang="es-ES" sz="1400" i="1">
                                      <a:latin typeface="Cambria Math" panose="02040503050406030204" pitchFamily="18" charset="0"/>
                                    </a:rPr>
                                    <m:t>𝑎</m:t>
                                  </m:r>
                                </m:e>
                                <m:sub>
                                  <m:r>
                                    <a:rPr lang="es-ES" sz="1400" i="1">
                                      <a:latin typeface="Cambria Math" panose="02040503050406030204" pitchFamily="18" charset="0"/>
                                    </a:rPr>
                                    <m:t>𝐿𝑖</m:t>
                                  </m:r>
                                </m:sub>
                              </m:sSub>
                            </m:sub>
                          </m:sSub>
                        </m:num>
                        <m:den>
                          <m:r>
                            <a:rPr lang="es-ES" sz="1400" i="1">
                              <a:latin typeface="Cambria Math" panose="02040503050406030204" pitchFamily="18" charset="0"/>
                            </a:rPr>
                            <m:t>·%</m:t>
                          </m:r>
                          <m:sSub>
                            <m:sSubPr>
                              <m:ctrlPr>
                                <a:rPr lang="es-ES" sz="1400" i="1">
                                  <a:latin typeface="Cambria Math" panose="02040503050406030204" pitchFamily="18" charset="0"/>
                                </a:rPr>
                              </m:ctrlPr>
                            </m:sSubPr>
                            <m:e>
                              <m:f>
                                <m:fPr>
                                  <m:type m:val="lin"/>
                                  <m:ctrlPr>
                                    <a:rPr lang="es-ES" sz="1400" i="1">
                                      <a:latin typeface="Cambria Math" panose="02040503050406030204" pitchFamily="18" charset="0"/>
                                    </a:rPr>
                                  </m:ctrlPr>
                                </m:fPr>
                                <m:num>
                                  <m:r>
                                    <a:rPr lang="es-ES" sz="1400" i="1">
                                      <a:latin typeface="Cambria Math" panose="02040503050406030204" pitchFamily="18" charset="0"/>
                                    </a:rPr>
                                    <m:t>𝑝</m:t>
                                  </m:r>
                                </m:num>
                                <m:den>
                                  <m:r>
                                    <a:rPr lang="es-ES" sz="1400" i="1">
                                      <a:latin typeface="Cambria Math" panose="02040503050406030204" pitchFamily="18" charset="0"/>
                                    </a:rPr>
                                    <m:t>𝑝</m:t>
                                  </m:r>
                                </m:den>
                              </m:f>
                            </m:e>
                            <m:sub>
                              <m:r>
                                <a:rPr lang="es-ES" sz="1400" i="1">
                                  <a:latin typeface="Cambria Math" panose="02040503050406030204" pitchFamily="18" charset="0"/>
                                </a:rPr>
                                <m:t>𝐿𝑖</m:t>
                              </m:r>
                            </m:sub>
                          </m:sSub>
                        </m:den>
                      </m:f>
                      <m:r>
                        <a:rPr lang="es-ES" sz="1400" b="0" i="1" smtClean="0">
                          <a:latin typeface="Cambria Math" panose="02040503050406030204" pitchFamily="18" charset="0"/>
                        </a:rPr>
                        <m:t>·100=</m:t>
                      </m:r>
                      <m:f>
                        <m:fPr>
                          <m:ctrlPr>
                            <a:rPr lang="es-ES" sz="1400" b="0" i="1" smtClean="0">
                              <a:latin typeface="Cambria Math" panose="02040503050406030204" pitchFamily="18" charset="0"/>
                            </a:rPr>
                          </m:ctrlPr>
                        </m:fPr>
                        <m:num>
                          <m:r>
                            <a:rPr lang="es-ES" sz="1400" b="0" i="1" smtClean="0">
                              <a:latin typeface="Cambria Math" panose="02040503050406030204" pitchFamily="18" charset="0"/>
                            </a:rPr>
                            <m:t>2,667,698</m:t>
                          </m:r>
                        </m:num>
                        <m:den>
                          <m:r>
                            <a:rPr lang="es-ES" sz="1400" b="0" i="1" smtClean="0">
                              <a:latin typeface="Cambria Math" panose="02040503050406030204" pitchFamily="18" charset="0"/>
                            </a:rPr>
                            <m:t>6</m:t>
                          </m:r>
                        </m:den>
                      </m:f>
                      <m:r>
                        <a:rPr lang="es-ES" sz="1400" b="0" i="1" smtClean="0">
                          <a:latin typeface="Cambria Math" panose="02040503050406030204" pitchFamily="18" charset="0"/>
                        </a:rPr>
                        <m:t>·100=</m:t>
                      </m:r>
                      <m:r>
                        <a:rPr lang="es-ES" sz="1400" b="0" i="1" smtClean="0">
                          <a:highlight>
                            <a:srgbClr val="FFFF00"/>
                          </a:highlight>
                          <a:latin typeface="Cambria Math" panose="02040503050406030204" pitchFamily="18" charset="0"/>
                        </a:rPr>
                        <m:t>44,461,628</m:t>
                      </m:r>
                      <m:f>
                        <m:fPr>
                          <m:ctrlPr>
                            <a:rPr lang="es-ES" sz="1400" b="0" i="1" smtClean="0">
                              <a:highlight>
                                <a:srgbClr val="FFFF00"/>
                              </a:highlight>
                              <a:latin typeface="Cambria Math" panose="02040503050406030204" pitchFamily="18" charset="0"/>
                            </a:rPr>
                          </m:ctrlPr>
                        </m:fPr>
                        <m:num>
                          <m:r>
                            <a:rPr lang="es-ES" sz="1400" b="0" i="1" smtClean="0">
                              <a:highlight>
                                <a:srgbClr val="FFFF00"/>
                              </a:highlight>
                              <a:latin typeface="Cambria Math" panose="02040503050406030204" pitchFamily="18" charset="0"/>
                            </a:rPr>
                            <m:t>𝑡</m:t>
                          </m:r>
                        </m:num>
                        <m:den>
                          <m:r>
                            <a:rPr lang="es-ES" sz="1400" b="0" i="1" smtClean="0">
                              <a:highlight>
                                <a:srgbClr val="FFFF00"/>
                              </a:highlight>
                              <a:latin typeface="Cambria Math" panose="02040503050406030204" pitchFamily="18" charset="0"/>
                            </a:rPr>
                            <m:t>𝑎</m:t>
                          </m:r>
                          <m:r>
                            <a:rPr lang="es-ES" sz="1400" b="0" i="1" smtClean="0">
                              <a:highlight>
                                <a:srgbClr val="FFFF00"/>
                              </a:highlight>
                              <a:latin typeface="Cambria Math" panose="02040503050406030204" pitchFamily="18" charset="0"/>
                            </a:rPr>
                            <m:t>ñ</m:t>
                          </m:r>
                          <m:r>
                            <a:rPr lang="es-ES" sz="1400" b="0" i="1" smtClean="0">
                              <a:highlight>
                                <a:srgbClr val="FFFF00"/>
                              </a:highlight>
                              <a:latin typeface="Cambria Math" panose="02040503050406030204" pitchFamily="18" charset="0"/>
                            </a:rPr>
                            <m:t>𝑜</m:t>
                          </m:r>
                        </m:den>
                      </m:f>
                      <m:r>
                        <a:rPr lang="es-ES" sz="1400" b="0" i="1" smtClean="0">
                          <a:highlight>
                            <a:srgbClr val="FFFF00"/>
                          </a:highlight>
                          <a:latin typeface="Cambria Math" panose="02040503050406030204" pitchFamily="18" charset="0"/>
                        </a:rPr>
                        <m:t> </m:t>
                      </m:r>
                      <m:r>
                        <a:rPr lang="es-ES" sz="1400" b="0" i="1" smtClean="0">
                          <a:highlight>
                            <a:srgbClr val="FFFF00"/>
                          </a:highlight>
                          <a:latin typeface="Cambria Math" panose="02040503050406030204" pitchFamily="18" charset="0"/>
                        </a:rPr>
                        <m:t>𝑠𝑎𝑙𝑚𝑢𝑒𝑟𝑎</m:t>
                      </m:r>
                    </m:oMath>
                  </m:oMathPara>
                </a14:m>
                <a:endParaRPr lang="es-ES" sz="1400" dirty="0">
                  <a:highlight>
                    <a:srgbClr val="FFFF00"/>
                  </a:highlight>
                </a:endParaRPr>
              </a:p>
              <a:p>
                <a:endParaRPr lang="es-ES" sz="1400" dirty="0"/>
              </a:p>
            </p:txBody>
          </p:sp>
        </mc:Choice>
        <mc:Fallback xmlns="">
          <p:sp>
            <p:nvSpPr>
              <p:cNvPr id="15" name="CuadroTexto 14">
                <a:extLst>
                  <a:ext uri="{FF2B5EF4-FFF2-40B4-BE49-F238E27FC236}">
                    <a16:creationId xmlns:a16="http://schemas.microsoft.com/office/drawing/2014/main" id="{B2268F7C-29CD-16D6-AEC5-C3AB9BE645EC}"/>
                  </a:ext>
                </a:extLst>
              </p:cNvPr>
              <p:cNvSpPr txBox="1">
                <a:spLocks noRot="1" noChangeAspect="1" noMove="1" noResize="1" noEditPoints="1" noAdjustHandles="1" noChangeArrowheads="1" noChangeShapeType="1" noTextEdit="1"/>
              </p:cNvSpPr>
              <p:nvPr/>
            </p:nvSpPr>
            <p:spPr>
              <a:xfrm>
                <a:off x="76270" y="3645024"/>
                <a:ext cx="9067730" cy="2944332"/>
              </a:xfrm>
              <a:prstGeom prst="rect">
                <a:avLst/>
              </a:prstGeom>
              <a:blipFill>
                <a:blip r:embed="rId2"/>
                <a:stretch>
                  <a:fillRect l="-202" t="-414" b="-7246"/>
                </a:stretch>
              </a:blipFill>
            </p:spPr>
            <p:txBody>
              <a:bodyPr/>
              <a:lstStyle/>
              <a:p>
                <a:r>
                  <a:rPr lang="es-ES">
                    <a:noFill/>
                  </a:rPr>
                  <a:t> </a:t>
                </a:r>
              </a:p>
            </p:txBody>
          </p:sp>
        </mc:Fallback>
      </mc:AlternateContent>
      <p:cxnSp>
        <p:nvCxnSpPr>
          <p:cNvPr id="16" name="Conector recto de flecha 15">
            <a:extLst>
              <a:ext uri="{FF2B5EF4-FFF2-40B4-BE49-F238E27FC236}">
                <a16:creationId xmlns:a16="http://schemas.microsoft.com/office/drawing/2014/main" id="{097771F9-C4FE-ADFD-53CA-BDC73AA92AB3}"/>
              </a:ext>
            </a:extLst>
          </p:cNvPr>
          <p:cNvCxnSpPr>
            <a:cxnSpLocks/>
          </p:cNvCxnSpPr>
          <p:nvPr/>
        </p:nvCxnSpPr>
        <p:spPr>
          <a:xfrm>
            <a:off x="6876256" y="2525809"/>
            <a:ext cx="0" cy="43487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CuadroTexto 17">
            <a:extLst>
              <a:ext uri="{FF2B5EF4-FFF2-40B4-BE49-F238E27FC236}">
                <a16:creationId xmlns:a16="http://schemas.microsoft.com/office/drawing/2014/main" id="{16848385-7DE5-2015-77DC-5F1A7A0BF0DF}"/>
              </a:ext>
            </a:extLst>
          </p:cNvPr>
          <p:cNvSpPr txBox="1"/>
          <p:nvPr/>
        </p:nvSpPr>
        <p:spPr>
          <a:xfrm>
            <a:off x="6128694" y="2965371"/>
            <a:ext cx="1234074" cy="584775"/>
          </a:xfrm>
          <a:prstGeom prst="rect">
            <a:avLst/>
          </a:prstGeom>
          <a:noFill/>
        </p:spPr>
        <p:txBody>
          <a:bodyPr wrap="square" rtlCol="0">
            <a:spAutoFit/>
          </a:bodyPr>
          <a:lstStyle/>
          <a:p>
            <a:r>
              <a:rPr lang="es-ES" dirty="0"/>
              <a:t>Li no recuperado</a:t>
            </a:r>
          </a:p>
        </p:txBody>
      </p:sp>
      <p:sp>
        <p:nvSpPr>
          <p:cNvPr id="19" name="CuadroTexto 18">
            <a:extLst>
              <a:ext uri="{FF2B5EF4-FFF2-40B4-BE49-F238E27FC236}">
                <a16:creationId xmlns:a16="http://schemas.microsoft.com/office/drawing/2014/main" id="{B18A9367-27A6-CDF9-3310-DB71587E2AEC}"/>
              </a:ext>
            </a:extLst>
          </p:cNvPr>
          <p:cNvSpPr txBox="1"/>
          <p:nvPr/>
        </p:nvSpPr>
        <p:spPr>
          <a:xfrm>
            <a:off x="2478799" y="889495"/>
            <a:ext cx="841580" cy="338554"/>
          </a:xfrm>
          <a:prstGeom prst="rect">
            <a:avLst/>
          </a:prstGeom>
          <a:noFill/>
        </p:spPr>
        <p:txBody>
          <a:bodyPr wrap="square" rtlCol="0">
            <a:spAutoFit/>
          </a:bodyPr>
          <a:lstStyle/>
          <a:p>
            <a:r>
              <a:rPr lang="es-ES" dirty="0"/>
              <a:t>Agua</a:t>
            </a:r>
          </a:p>
        </p:txBody>
      </p:sp>
      <p:cxnSp>
        <p:nvCxnSpPr>
          <p:cNvPr id="20" name="Conector recto de flecha 19">
            <a:extLst>
              <a:ext uri="{FF2B5EF4-FFF2-40B4-BE49-F238E27FC236}">
                <a16:creationId xmlns:a16="http://schemas.microsoft.com/office/drawing/2014/main" id="{CBDB5834-A58E-B88A-B710-171EFE64B965}"/>
              </a:ext>
            </a:extLst>
          </p:cNvPr>
          <p:cNvCxnSpPr>
            <a:cxnSpLocks/>
          </p:cNvCxnSpPr>
          <p:nvPr/>
        </p:nvCxnSpPr>
        <p:spPr>
          <a:xfrm>
            <a:off x="2933360" y="2513612"/>
            <a:ext cx="0" cy="43487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1" name="CuadroTexto 20">
            <a:extLst>
              <a:ext uri="{FF2B5EF4-FFF2-40B4-BE49-F238E27FC236}">
                <a16:creationId xmlns:a16="http://schemas.microsoft.com/office/drawing/2014/main" id="{8D9CD9C5-6AEA-CB04-DC7E-253968E50641}"/>
              </a:ext>
            </a:extLst>
          </p:cNvPr>
          <p:cNvSpPr txBox="1"/>
          <p:nvPr/>
        </p:nvSpPr>
        <p:spPr>
          <a:xfrm>
            <a:off x="2185798" y="2953174"/>
            <a:ext cx="1234074" cy="584775"/>
          </a:xfrm>
          <a:prstGeom prst="rect">
            <a:avLst/>
          </a:prstGeom>
          <a:noFill/>
        </p:spPr>
        <p:txBody>
          <a:bodyPr wrap="square" rtlCol="0">
            <a:spAutoFit/>
          </a:bodyPr>
          <a:lstStyle/>
          <a:p>
            <a:r>
              <a:rPr lang="es-ES" dirty="0"/>
              <a:t>Sales precipitadas</a:t>
            </a:r>
          </a:p>
        </p:txBody>
      </p:sp>
      <p:cxnSp>
        <p:nvCxnSpPr>
          <p:cNvPr id="22" name="Conector recto de flecha 21">
            <a:extLst>
              <a:ext uri="{FF2B5EF4-FFF2-40B4-BE49-F238E27FC236}">
                <a16:creationId xmlns:a16="http://schemas.microsoft.com/office/drawing/2014/main" id="{3043D79D-843C-CC23-3EAF-84C1944EACBA}"/>
              </a:ext>
            </a:extLst>
          </p:cNvPr>
          <p:cNvCxnSpPr>
            <a:cxnSpLocks/>
          </p:cNvCxnSpPr>
          <p:nvPr/>
        </p:nvCxnSpPr>
        <p:spPr>
          <a:xfrm flipV="1">
            <a:off x="3176366" y="1076584"/>
            <a:ext cx="0" cy="47493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5784983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48094609-E22B-A819-85F6-07851B3B9CE7}"/>
              </a:ext>
            </a:extLst>
          </p:cNvPr>
          <p:cNvSpPr>
            <a:spLocks noChangeArrowheads="1"/>
          </p:cNvSpPr>
          <p:nvPr/>
        </p:nvSpPr>
        <p:spPr bwMode="auto">
          <a:xfrm>
            <a:off x="2483768" y="13995"/>
            <a:ext cx="5904656" cy="1152708"/>
          </a:xfrm>
          <a:prstGeom prst="rect">
            <a:avLst/>
          </a:prstGeom>
          <a:solidFill>
            <a:schemeClr val="bg1"/>
          </a:solidFill>
          <a:ln w="9525">
            <a:solidFill>
              <a:schemeClr val="bg1"/>
            </a:solidFill>
            <a:miter lim="800000"/>
            <a:headEnd/>
            <a:tailEnd/>
          </a:ln>
        </p:spPr>
        <p:txBody>
          <a:bodyPr wrap="none" anchor="ctr"/>
          <a:lstStyle/>
          <a:p>
            <a:pPr algn="ctr" eaLnBrk="1" hangingPunct="1"/>
            <a:r>
              <a:rPr lang="es-CL" sz="2800" dirty="0">
                <a:solidFill>
                  <a:srgbClr val="0000FF"/>
                </a:solidFill>
                <a:latin typeface="Arial" charset="0"/>
              </a:rPr>
              <a:t>Ejercicio de Balance de Masa con PHREEQC</a:t>
            </a:r>
            <a:endParaRPr lang="es-MX" sz="2500" b="1" u="sng" dirty="0">
              <a:latin typeface="Arial" charset="0"/>
            </a:endParaRPr>
          </a:p>
        </p:txBody>
      </p:sp>
      <p:sp>
        <p:nvSpPr>
          <p:cNvPr id="5" name="Rectángulo 4">
            <a:extLst>
              <a:ext uri="{FF2B5EF4-FFF2-40B4-BE49-F238E27FC236}">
                <a16:creationId xmlns:a16="http://schemas.microsoft.com/office/drawing/2014/main" id="{423DDA6A-75BA-2ECD-D447-6DE709251BB4}"/>
              </a:ext>
            </a:extLst>
          </p:cNvPr>
          <p:cNvSpPr/>
          <p:nvPr/>
        </p:nvSpPr>
        <p:spPr>
          <a:xfrm>
            <a:off x="5580112" y="1551518"/>
            <a:ext cx="2376264" cy="936104"/>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S" dirty="0"/>
              <a:t>Planta Producción LCE</a:t>
            </a:r>
          </a:p>
        </p:txBody>
      </p:sp>
      <p:sp>
        <p:nvSpPr>
          <p:cNvPr id="6" name="Rectángulo 5">
            <a:extLst>
              <a:ext uri="{FF2B5EF4-FFF2-40B4-BE49-F238E27FC236}">
                <a16:creationId xmlns:a16="http://schemas.microsoft.com/office/drawing/2014/main" id="{67EB07AB-180C-DA7C-89E0-15BB42BFB327}"/>
              </a:ext>
            </a:extLst>
          </p:cNvPr>
          <p:cNvSpPr/>
          <p:nvPr/>
        </p:nvSpPr>
        <p:spPr>
          <a:xfrm>
            <a:off x="1907704" y="1556792"/>
            <a:ext cx="2376264" cy="936104"/>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S" dirty="0"/>
              <a:t>Evaporación Solar</a:t>
            </a:r>
          </a:p>
        </p:txBody>
      </p:sp>
      <p:cxnSp>
        <p:nvCxnSpPr>
          <p:cNvPr id="7" name="Conector recto de flecha 6">
            <a:extLst>
              <a:ext uri="{FF2B5EF4-FFF2-40B4-BE49-F238E27FC236}">
                <a16:creationId xmlns:a16="http://schemas.microsoft.com/office/drawing/2014/main" id="{D56B5B11-0882-0CCD-8FF4-66B356F9C7AF}"/>
              </a:ext>
            </a:extLst>
          </p:cNvPr>
          <p:cNvCxnSpPr/>
          <p:nvPr/>
        </p:nvCxnSpPr>
        <p:spPr>
          <a:xfrm>
            <a:off x="395536" y="2019570"/>
            <a:ext cx="129614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 name="Conector recto de flecha 7">
            <a:extLst>
              <a:ext uri="{FF2B5EF4-FFF2-40B4-BE49-F238E27FC236}">
                <a16:creationId xmlns:a16="http://schemas.microsoft.com/office/drawing/2014/main" id="{FBF40D86-5C56-23D0-A05A-23B23F0CCEB9}"/>
              </a:ext>
            </a:extLst>
          </p:cNvPr>
          <p:cNvCxnSpPr/>
          <p:nvPr/>
        </p:nvCxnSpPr>
        <p:spPr>
          <a:xfrm>
            <a:off x="4283968" y="2019570"/>
            <a:ext cx="129614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Conector recto de flecha 8">
            <a:extLst>
              <a:ext uri="{FF2B5EF4-FFF2-40B4-BE49-F238E27FC236}">
                <a16:creationId xmlns:a16="http://schemas.microsoft.com/office/drawing/2014/main" id="{06A18578-40F8-B007-EBC5-C547C40806BB}"/>
              </a:ext>
            </a:extLst>
          </p:cNvPr>
          <p:cNvCxnSpPr>
            <a:cxnSpLocks/>
          </p:cNvCxnSpPr>
          <p:nvPr/>
        </p:nvCxnSpPr>
        <p:spPr>
          <a:xfrm>
            <a:off x="7996605" y="2019570"/>
            <a:ext cx="89587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 name="CuadroTexto 9">
            <a:extLst>
              <a:ext uri="{FF2B5EF4-FFF2-40B4-BE49-F238E27FC236}">
                <a16:creationId xmlns:a16="http://schemas.microsoft.com/office/drawing/2014/main" id="{EB0016E0-D46C-77CF-5FF4-57A2F939E134}"/>
              </a:ext>
            </a:extLst>
          </p:cNvPr>
          <p:cNvSpPr txBox="1"/>
          <p:nvPr/>
        </p:nvSpPr>
        <p:spPr>
          <a:xfrm>
            <a:off x="8003234" y="2191078"/>
            <a:ext cx="1234074" cy="830997"/>
          </a:xfrm>
          <a:prstGeom prst="rect">
            <a:avLst/>
          </a:prstGeom>
          <a:noFill/>
        </p:spPr>
        <p:txBody>
          <a:bodyPr wrap="square" rtlCol="0">
            <a:spAutoFit/>
          </a:bodyPr>
          <a:lstStyle/>
          <a:p>
            <a:r>
              <a:rPr lang="es-ES" dirty="0"/>
              <a:t>20.000.000 t/año</a:t>
            </a:r>
          </a:p>
          <a:p>
            <a:r>
              <a:rPr lang="es-ES" dirty="0"/>
              <a:t>LCE</a:t>
            </a:r>
          </a:p>
        </p:txBody>
      </p:sp>
      <p:sp>
        <p:nvSpPr>
          <p:cNvPr id="11" name="CuadroTexto 10">
            <a:extLst>
              <a:ext uri="{FF2B5EF4-FFF2-40B4-BE49-F238E27FC236}">
                <a16:creationId xmlns:a16="http://schemas.microsoft.com/office/drawing/2014/main" id="{81D4C6F4-395B-7080-81A4-0BFEB3B13790}"/>
              </a:ext>
            </a:extLst>
          </p:cNvPr>
          <p:cNvSpPr txBox="1"/>
          <p:nvPr/>
        </p:nvSpPr>
        <p:spPr>
          <a:xfrm>
            <a:off x="4499992" y="2499015"/>
            <a:ext cx="1234074" cy="338554"/>
          </a:xfrm>
          <a:prstGeom prst="rect">
            <a:avLst/>
          </a:prstGeom>
          <a:noFill/>
        </p:spPr>
        <p:txBody>
          <a:bodyPr wrap="square" rtlCol="0">
            <a:spAutoFit/>
          </a:bodyPr>
          <a:lstStyle/>
          <a:p>
            <a:r>
              <a:rPr lang="es-ES" dirty="0"/>
              <a:t>6% Li</a:t>
            </a:r>
          </a:p>
        </p:txBody>
      </p:sp>
      <p:sp>
        <p:nvSpPr>
          <p:cNvPr id="12" name="CuadroTexto 11">
            <a:extLst>
              <a:ext uri="{FF2B5EF4-FFF2-40B4-BE49-F238E27FC236}">
                <a16:creationId xmlns:a16="http://schemas.microsoft.com/office/drawing/2014/main" id="{49E4F718-503F-D087-CC29-BEC88AAC7897}"/>
              </a:ext>
            </a:extLst>
          </p:cNvPr>
          <p:cNvSpPr txBox="1"/>
          <p:nvPr/>
        </p:nvSpPr>
        <p:spPr>
          <a:xfrm>
            <a:off x="426571" y="2375904"/>
            <a:ext cx="1234074" cy="584775"/>
          </a:xfrm>
          <a:prstGeom prst="rect">
            <a:avLst/>
          </a:prstGeom>
          <a:noFill/>
        </p:spPr>
        <p:txBody>
          <a:bodyPr wrap="square" rtlCol="0">
            <a:spAutoFit/>
          </a:bodyPr>
          <a:lstStyle/>
          <a:p>
            <a:r>
              <a:rPr lang="es-ES" dirty="0"/>
              <a:t>Salar de Atacama</a:t>
            </a:r>
          </a:p>
        </p:txBody>
      </p:sp>
      <p:cxnSp>
        <p:nvCxnSpPr>
          <p:cNvPr id="13" name="Conector recto de flecha 12">
            <a:extLst>
              <a:ext uri="{FF2B5EF4-FFF2-40B4-BE49-F238E27FC236}">
                <a16:creationId xmlns:a16="http://schemas.microsoft.com/office/drawing/2014/main" id="{85F7451F-9C91-49CC-5A5C-14F2BFEA1FFE}"/>
              </a:ext>
            </a:extLst>
          </p:cNvPr>
          <p:cNvCxnSpPr>
            <a:cxnSpLocks/>
          </p:cNvCxnSpPr>
          <p:nvPr/>
        </p:nvCxnSpPr>
        <p:spPr>
          <a:xfrm>
            <a:off x="6876256" y="2525809"/>
            <a:ext cx="0" cy="43487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 name="CuadroTexto 13">
            <a:extLst>
              <a:ext uri="{FF2B5EF4-FFF2-40B4-BE49-F238E27FC236}">
                <a16:creationId xmlns:a16="http://schemas.microsoft.com/office/drawing/2014/main" id="{DFFCBAAC-D0C0-B38B-A27D-82CDFB95C6DF}"/>
              </a:ext>
            </a:extLst>
          </p:cNvPr>
          <p:cNvSpPr txBox="1"/>
          <p:nvPr/>
        </p:nvSpPr>
        <p:spPr>
          <a:xfrm>
            <a:off x="6128694" y="2965371"/>
            <a:ext cx="1234074" cy="584775"/>
          </a:xfrm>
          <a:prstGeom prst="rect">
            <a:avLst/>
          </a:prstGeom>
          <a:noFill/>
        </p:spPr>
        <p:txBody>
          <a:bodyPr wrap="square" rtlCol="0">
            <a:spAutoFit/>
          </a:bodyPr>
          <a:lstStyle/>
          <a:p>
            <a:r>
              <a:rPr lang="es-ES" dirty="0"/>
              <a:t>Li no recuperado</a:t>
            </a:r>
          </a:p>
        </p:txBody>
      </p:sp>
      <p:sp>
        <p:nvSpPr>
          <p:cNvPr id="15" name="CuadroTexto 14">
            <a:extLst>
              <a:ext uri="{FF2B5EF4-FFF2-40B4-BE49-F238E27FC236}">
                <a16:creationId xmlns:a16="http://schemas.microsoft.com/office/drawing/2014/main" id="{0E36DD30-D619-6704-2E4B-B34D4919492C}"/>
              </a:ext>
            </a:extLst>
          </p:cNvPr>
          <p:cNvSpPr txBox="1"/>
          <p:nvPr/>
        </p:nvSpPr>
        <p:spPr>
          <a:xfrm>
            <a:off x="2478799" y="889495"/>
            <a:ext cx="841580" cy="338554"/>
          </a:xfrm>
          <a:prstGeom prst="rect">
            <a:avLst/>
          </a:prstGeom>
          <a:noFill/>
        </p:spPr>
        <p:txBody>
          <a:bodyPr wrap="square" rtlCol="0">
            <a:spAutoFit/>
          </a:bodyPr>
          <a:lstStyle/>
          <a:p>
            <a:r>
              <a:rPr lang="es-ES" dirty="0"/>
              <a:t>Agua</a:t>
            </a:r>
          </a:p>
        </p:txBody>
      </p:sp>
      <p:cxnSp>
        <p:nvCxnSpPr>
          <p:cNvPr id="16" name="Conector recto de flecha 15">
            <a:extLst>
              <a:ext uri="{FF2B5EF4-FFF2-40B4-BE49-F238E27FC236}">
                <a16:creationId xmlns:a16="http://schemas.microsoft.com/office/drawing/2014/main" id="{127325B2-91B7-2F9A-1889-F9166F3328D8}"/>
              </a:ext>
            </a:extLst>
          </p:cNvPr>
          <p:cNvCxnSpPr>
            <a:cxnSpLocks/>
          </p:cNvCxnSpPr>
          <p:nvPr/>
        </p:nvCxnSpPr>
        <p:spPr>
          <a:xfrm>
            <a:off x="2933360" y="2513612"/>
            <a:ext cx="0" cy="43487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CuadroTexto 16">
            <a:extLst>
              <a:ext uri="{FF2B5EF4-FFF2-40B4-BE49-F238E27FC236}">
                <a16:creationId xmlns:a16="http://schemas.microsoft.com/office/drawing/2014/main" id="{25B4DE86-8291-D762-873A-B040EECD2C7F}"/>
              </a:ext>
            </a:extLst>
          </p:cNvPr>
          <p:cNvSpPr txBox="1"/>
          <p:nvPr/>
        </p:nvSpPr>
        <p:spPr>
          <a:xfrm>
            <a:off x="2185798" y="2953174"/>
            <a:ext cx="1234074" cy="584775"/>
          </a:xfrm>
          <a:prstGeom prst="rect">
            <a:avLst/>
          </a:prstGeom>
          <a:noFill/>
        </p:spPr>
        <p:txBody>
          <a:bodyPr wrap="square" rtlCol="0">
            <a:spAutoFit/>
          </a:bodyPr>
          <a:lstStyle/>
          <a:p>
            <a:r>
              <a:rPr lang="es-ES" dirty="0"/>
              <a:t>Sales precipitadas</a:t>
            </a:r>
          </a:p>
        </p:txBody>
      </p:sp>
      <p:cxnSp>
        <p:nvCxnSpPr>
          <p:cNvPr id="18" name="Conector recto de flecha 17">
            <a:extLst>
              <a:ext uri="{FF2B5EF4-FFF2-40B4-BE49-F238E27FC236}">
                <a16:creationId xmlns:a16="http://schemas.microsoft.com/office/drawing/2014/main" id="{34F0EECA-A69D-3AA3-6092-761EC686CB01}"/>
              </a:ext>
            </a:extLst>
          </p:cNvPr>
          <p:cNvCxnSpPr>
            <a:cxnSpLocks/>
          </p:cNvCxnSpPr>
          <p:nvPr/>
        </p:nvCxnSpPr>
        <p:spPr>
          <a:xfrm flipV="1">
            <a:off x="3176366" y="1076584"/>
            <a:ext cx="0" cy="47493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9" name="CuadroTexto 18">
                <a:extLst>
                  <a:ext uri="{FF2B5EF4-FFF2-40B4-BE49-F238E27FC236}">
                    <a16:creationId xmlns:a16="http://schemas.microsoft.com/office/drawing/2014/main" id="{BA59C137-79B0-E907-4713-FFA6640A7D37}"/>
                  </a:ext>
                </a:extLst>
              </p:cNvPr>
              <p:cNvSpPr txBox="1"/>
              <p:nvPr/>
            </p:nvSpPr>
            <p:spPr>
              <a:xfrm>
                <a:off x="251520" y="3645024"/>
                <a:ext cx="8640960" cy="3159776"/>
              </a:xfrm>
              <a:prstGeom prst="rect">
                <a:avLst/>
              </a:prstGeom>
              <a:noFill/>
            </p:spPr>
            <p:txBody>
              <a:bodyPr wrap="square" rtlCol="0">
                <a:spAutoFit/>
              </a:bodyPr>
              <a:lstStyle/>
              <a:p>
                <a:r>
                  <a:rPr lang="es-ES" sz="1400" dirty="0"/>
                  <a:t>3. Se calcula el flujo de salmuera al extraída del salar de atacama (0.15 % Li ) , para ello primero se realiza un balance global en el proceso de evaporación al componente al Li </a:t>
                </a:r>
              </a:p>
              <a:p>
                <a:endParaRPr lang="es-ES" sz="1400" dirty="0"/>
              </a:p>
              <a:p>
                <a:r>
                  <a:rPr lang="es-ES" sz="1400" dirty="0"/>
                  <a:t>Balance de componente Li:</a:t>
                </a:r>
              </a:p>
              <a:p>
                <a:pPr/>
                <a14:m>
                  <m:oMathPara xmlns:m="http://schemas.openxmlformats.org/officeDocument/2006/math">
                    <m:oMathParaPr>
                      <m:jc m:val="centerGroup"/>
                    </m:oMathParaPr>
                    <m:oMath xmlns:m="http://schemas.openxmlformats.org/officeDocument/2006/math">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𝐹</m:t>
                          </m:r>
                        </m:e>
                        <m:sub>
                          <m:r>
                            <a:rPr lang="es-ES" sz="1400" b="0" i="1" smtClean="0">
                              <a:latin typeface="Cambria Math" panose="02040503050406030204" pitchFamily="18" charset="0"/>
                            </a:rPr>
                            <m:t>𝑠𝑎𝑙𝑎</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𝑟</m:t>
                              </m:r>
                            </m:e>
                            <m:sub>
                              <m:r>
                                <a:rPr lang="es-ES" sz="1400" b="0" i="1" smtClean="0">
                                  <a:latin typeface="Cambria Math" panose="02040503050406030204" pitchFamily="18" charset="0"/>
                                </a:rPr>
                                <m:t>𝐿𝑖</m:t>
                              </m:r>
                            </m:sub>
                          </m:sSub>
                        </m:sub>
                      </m:sSub>
                      <m:r>
                        <a:rPr lang="es-ES" sz="1400" b="0" i="1" smtClean="0">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𝐹</m:t>
                          </m:r>
                        </m:e>
                        <m:sub>
                          <m:r>
                            <a:rPr lang="es-ES" sz="1400" b="0" i="1" smtClean="0">
                              <a:latin typeface="Cambria Math" panose="02040503050406030204" pitchFamily="18" charset="0"/>
                            </a:rPr>
                            <m:t>𝑠𝑎𝑙𝑒</m:t>
                          </m:r>
                          <m:sSub>
                            <m:sSubPr>
                              <m:ctrlPr>
                                <a:rPr lang="es-ES" sz="1400" i="1">
                                  <a:latin typeface="Cambria Math" panose="02040503050406030204" pitchFamily="18" charset="0"/>
                                </a:rPr>
                              </m:ctrlPr>
                            </m:sSubPr>
                            <m:e>
                              <m:r>
                                <a:rPr lang="es-ES" sz="1400" b="0" i="1" smtClean="0">
                                  <a:latin typeface="Cambria Math" panose="02040503050406030204" pitchFamily="18" charset="0"/>
                                </a:rPr>
                                <m:t>𝑠</m:t>
                              </m:r>
                            </m:e>
                            <m:sub>
                              <m:r>
                                <a:rPr lang="es-ES" sz="1400" i="1">
                                  <a:latin typeface="Cambria Math" panose="02040503050406030204" pitchFamily="18" charset="0"/>
                                </a:rPr>
                                <m:t>𝐿𝑖</m:t>
                              </m:r>
                            </m:sub>
                          </m:sSub>
                        </m:sub>
                      </m:sSub>
                      <m:r>
                        <a:rPr lang="es-ES" sz="1400" b="0" i="1" smtClean="0">
                          <a:latin typeface="Cambria Math" panose="02040503050406030204" pitchFamily="18" charset="0"/>
                        </a:rPr>
                        <m:t>+</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𝐹</m:t>
                          </m:r>
                        </m:e>
                        <m:sub>
                          <m:r>
                            <a:rPr lang="es-ES" sz="1400" b="0" i="1" smtClean="0">
                              <a:latin typeface="Cambria Math" panose="02040503050406030204" pitchFamily="18" charset="0"/>
                            </a:rPr>
                            <m:t>𝑆𝑎𝑙𝑚𝑢𝑒𝑟𝑎</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m:t>
                              </m:r>
                              <m:r>
                                <a:rPr lang="es-ES" sz="1400" b="0" i="1" smtClean="0">
                                  <a:latin typeface="Cambria Math" panose="02040503050406030204" pitchFamily="18" charset="0"/>
                                </a:rPr>
                                <m:t>𝑐𝑜𝑛𝑐𝑒𝑛𝑡𝑟𝑎𝑑𝑎</m:t>
                              </m:r>
                            </m:e>
                            <m:sub>
                              <m:r>
                                <a:rPr lang="es-ES" sz="1400" b="0" i="1" smtClean="0">
                                  <a:latin typeface="Cambria Math" panose="02040503050406030204" pitchFamily="18" charset="0"/>
                                </a:rPr>
                                <m:t>𝐿𝑖</m:t>
                              </m:r>
                            </m:sub>
                          </m:sSub>
                        </m:sub>
                      </m:sSub>
                    </m:oMath>
                  </m:oMathPara>
                </a14:m>
                <a:endParaRPr lang="es-ES" sz="1400" dirty="0"/>
              </a:p>
              <a:p>
                <a:endParaRPr lang="es-ES" sz="1400" dirty="0"/>
              </a:p>
              <a:p>
                <a:r>
                  <a:rPr lang="es-ES" sz="1400" dirty="0"/>
                  <a:t>Se asume que no se pierde litio en carnalita de litio, por lo tanto, </a:t>
                </a:r>
                <a14:m>
                  <m:oMath xmlns:m="http://schemas.openxmlformats.org/officeDocument/2006/math">
                    <m:sSub>
                      <m:sSubPr>
                        <m:ctrlPr>
                          <a:rPr lang="es-ES" sz="1400" i="1" smtClean="0">
                            <a:latin typeface="Cambria Math" panose="02040503050406030204" pitchFamily="18" charset="0"/>
                          </a:rPr>
                        </m:ctrlPr>
                      </m:sSubPr>
                      <m:e>
                        <m:r>
                          <a:rPr lang="es-ES" sz="1400" i="1">
                            <a:latin typeface="Cambria Math" panose="02040503050406030204" pitchFamily="18" charset="0"/>
                          </a:rPr>
                          <m:t>𝐹</m:t>
                        </m:r>
                      </m:e>
                      <m:sub>
                        <m:r>
                          <a:rPr lang="es-ES" sz="1400" b="0" i="1" smtClean="0">
                            <a:latin typeface="Cambria Math" panose="02040503050406030204" pitchFamily="18" charset="0"/>
                          </a:rPr>
                          <m:t>𝑠𝑎𝑙𝑒</m:t>
                        </m:r>
                        <m:sSub>
                          <m:sSubPr>
                            <m:ctrlPr>
                              <a:rPr lang="es-ES" sz="1400" i="1">
                                <a:latin typeface="Cambria Math" panose="02040503050406030204" pitchFamily="18" charset="0"/>
                              </a:rPr>
                            </m:ctrlPr>
                          </m:sSubPr>
                          <m:e>
                            <m:r>
                              <a:rPr lang="es-ES" sz="1400" b="0" i="1" smtClean="0">
                                <a:latin typeface="Cambria Math" panose="02040503050406030204" pitchFamily="18" charset="0"/>
                              </a:rPr>
                              <m:t>𝑠</m:t>
                            </m:r>
                          </m:e>
                          <m:sub>
                            <m:r>
                              <a:rPr lang="es-ES" sz="1400" i="1">
                                <a:latin typeface="Cambria Math" panose="02040503050406030204" pitchFamily="18" charset="0"/>
                              </a:rPr>
                              <m:t>𝐿𝑖</m:t>
                            </m:r>
                          </m:sub>
                        </m:sSub>
                      </m:sub>
                    </m:sSub>
                    <m:r>
                      <a:rPr lang="es-ES" sz="1400" b="0" i="1" smtClean="0">
                        <a:latin typeface="Cambria Math" panose="02040503050406030204" pitchFamily="18" charset="0"/>
                      </a:rPr>
                      <m:t>=0</m:t>
                    </m:r>
                  </m:oMath>
                </a14:m>
                <a:r>
                  <a:rPr lang="es-ES" sz="1400" dirty="0"/>
                  <a:t>, entonces </a:t>
                </a:r>
              </a:p>
              <a:p>
                <a:pPr/>
                <a14:m>
                  <m:oMathPara xmlns:m="http://schemas.openxmlformats.org/officeDocument/2006/math">
                    <m:oMathParaPr>
                      <m:jc m:val="centerGroup"/>
                    </m:oMathParaPr>
                    <m:oMath xmlns:m="http://schemas.openxmlformats.org/officeDocument/2006/math">
                      <m:sSub>
                        <m:sSubPr>
                          <m:ctrlPr>
                            <a:rPr lang="es-ES" sz="1400" i="1">
                              <a:latin typeface="Cambria Math" panose="02040503050406030204" pitchFamily="18" charset="0"/>
                            </a:rPr>
                          </m:ctrlPr>
                        </m:sSubPr>
                        <m:e>
                          <m:r>
                            <a:rPr lang="es-ES" sz="1400" i="1">
                              <a:latin typeface="Cambria Math" panose="02040503050406030204" pitchFamily="18" charset="0"/>
                            </a:rPr>
                            <m:t>𝐹</m:t>
                          </m:r>
                        </m:e>
                        <m:sub>
                          <m:r>
                            <a:rPr lang="es-ES" sz="1400" i="1">
                              <a:latin typeface="Cambria Math" panose="02040503050406030204" pitchFamily="18" charset="0"/>
                            </a:rPr>
                            <m:t>𝑠𝑎𝑙𝑎</m:t>
                          </m:r>
                          <m:sSub>
                            <m:sSubPr>
                              <m:ctrlPr>
                                <a:rPr lang="es-ES" sz="1400" i="1">
                                  <a:latin typeface="Cambria Math" panose="02040503050406030204" pitchFamily="18" charset="0"/>
                                </a:rPr>
                              </m:ctrlPr>
                            </m:sSubPr>
                            <m:e>
                              <m:r>
                                <a:rPr lang="es-ES" sz="1400" i="1">
                                  <a:latin typeface="Cambria Math" panose="02040503050406030204" pitchFamily="18" charset="0"/>
                                </a:rPr>
                                <m:t>𝑟</m:t>
                              </m:r>
                            </m:e>
                            <m:sub>
                              <m:r>
                                <a:rPr lang="es-ES" sz="1400" i="1">
                                  <a:latin typeface="Cambria Math" panose="02040503050406030204" pitchFamily="18" charset="0"/>
                                </a:rPr>
                                <m:t>𝐿𝑖</m:t>
                              </m:r>
                            </m:sub>
                          </m:sSub>
                        </m:sub>
                      </m:sSub>
                      <m:r>
                        <a:rPr lang="es-ES" sz="1400" b="0" i="1" smtClean="0">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𝐹</m:t>
                          </m:r>
                        </m:e>
                        <m:sub>
                          <m:r>
                            <a:rPr lang="es-ES" sz="1400" i="1">
                              <a:latin typeface="Cambria Math" panose="02040503050406030204" pitchFamily="18" charset="0"/>
                            </a:rPr>
                            <m:t>𝑆𝑎𝑙𝑚𝑢𝑒𝑟𝑎</m:t>
                          </m:r>
                          <m:sSub>
                            <m:sSubPr>
                              <m:ctrlPr>
                                <a:rPr lang="es-ES" sz="1400" i="1">
                                  <a:latin typeface="Cambria Math" panose="02040503050406030204" pitchFamily="18" charset="0"/>
                                </a:rPr>
                              </m:ctrlPr>
                            </m:sSubPr>
                            <m:e>
                              <m:r>
                                <a:rPr lang="es-ES" sz="1400" i="1">
                                  <a:latin typeface="Cambria Math" panose="02040503050406030204" pitchFamily="18" charset="0"/>
                                </a:rPr>
                                <m:t>−</m:t>
                              </m:r>
                              <m:r>
                                <a:rPr lang="es-ES" sz="1400" i="1">
                                  <a:latin typeface="Cambria Math" panose="02040503050406030204" pitchFamily="18" charset="0"/>
                                </a:rPr>
                                <m:t>𝑐𝑜𝑛𝑐𝑒𝑛𝑡𝑟𝑎𝑑𝑎</m:t>
                              </m:r>
                            </m:e>
                            <m:sub>
                              <m:r>
                                <a:rPr lang="es-ES" sz="1400" i="1">
                                  <a:latin typeface="Cambria Math" panose="02040503050406030204" pitchFamily="18" charset="0"/>
                                </a:rPr>
                                <m:t>𝐿𝑖</m:t>
                              </m:r>
                            </m:sub>
                          </m:sSub>
                        </m:sub>
                      </m:sSub>
                      <m:r>
                        <a:rPr lang="es-ES" sz="1400" b="0" i="1" smtClean="0">
                          <a:latin typeface="Cambria Math" panose="02040503050406030204" pitchFamily="18" charset="0"/>
                        </a:rPr>
                        <m:t>=2,667,698</m:t>
                      </m:r>
                      <m:f>
                        <m:fPr>
                          <m:ctrlPr>
                            <a:rPr lang="es-ES" sz="1400" b="0" i="1" smtClean="0">
                              <a:latin typeface="Cambria Math" panose="02040503050406030204" pitchFamily="18" charset="0"/>
                            </a:rPr>
                          </m:ctrlPr>
                        </m:fPr>
                        <m:num>
                          <m:r>
                            <a:rPr lang="es-ES" sz="1400" b="0" i="1" smtClean="0">
                              <a:latin typeface="Cambria Math" panose="02040503050406030204" pitchFamily="18" charset="0"/>
                            </a:rPr>
                            <m:t>𝑡</m:t>
                          </m:r>
                        </m:num>
                        <m:den>
                          <m:r>
                            <a:rPr lang="es-ES" sz="1400" b="0" i="1" smtClean="0">
                              <a:latin typeface="Cambria Math" panose="02040503050406030204" pitchFamily="18" charset="0"/>
                            </a:rPr>
                            <m:t>𝑎</m:t>
                          </m:r>
                          <m:r>
                            <a:rPr lang="es-ES" sz="1400" b="0" i="1" smtClean="0">
                              <a:latin typeface="Cambria Math" panose="02040503050406030204" pitchFamily="18" charset="0"/>
                            </a:rPr>
                            <m:t>ñ</m:t>
                          </m:r>
                          <m:r>
                            <a:rPr lang="es-ES" sz="1400" b="0" i="1" smtClean="0">
                              <a:latin typeface="Cambria Math" panose="02040503050406030204" pitchFamily="18" charset="0"/>
                            </a:rPr>
                            <m:t>𝑜</m:t>
                          </m:r>
                        </m:den>
                      </m:f>
                      <m:r>
                        <a:rPr lang="es-ES" sz="1400" b="0" i="1" smtClean="0">
                          <a:latin typeface="Cambria Math" panose="02040503050406030204" pitchFamily="18" charset="0"/>
                        </a:rPr>
                        <m:t>𝐿𝑖</m:t>
                      </m:r>
                    </m:oMath>
                  </m:oMathPara>
                </a14:m>
                <a:endParaRPr lang="es-ES" sz="1400" b="0" dirty="0"/>
              </a:p>
              <a:p>
                <a:r>
                  <a:rPr lang="es-ES" sz="1400" dirty="0"/>
                  <a:t>Luego si la salmuera está al 0.15% p/p</a:t>
                </a:r>
              </a:p>
              <a:p>
                <a:endParaRPr lang="es-ES" sz="1400" dirty="0"/>
              </a:p>
              <a:p>
                <a:pPr/>
                <a14:m>
                  <m:oMathPara xmlns:m="http://schemas.openxmlformats.org/officeDocument/2006/math">
                    <m:oMathParaPr>
                      <m:jc m:val="centerGroup"/>
                    </m:oMathParaPr>
                    <m:oMath xmlns:m="http://schemas.openxmlformats.org/officeDocument/2006/math">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𝐹</m:t>
                          </m:r>
                        </m:e>
                        <m:sub>
                          <m:r>
                            <a:rPr lang="es-ES" sz="1400" b="0" i="1" smtClean="0">
                              <a:latin typeface="Cambria Math" panose="02040503050406030204" pitchFamily="18" charset="0"/>
                            </a:rPr>
                            <m:t>𝑠𝑎𝑙𝑎𝑟</m:t>
                          </m:r>
                        </m:sub>
                      </m:sSub>
                      <m:r>
                        <a:rPr lang="es-ES" sz="1400" b="0" i="1" smtClean="0">
                          <a:latin typeface="Cambria Math" panose="02040503050406030204" pitchFamily="18" charset="0"/>
                        </a:rPr>
                        <m:t>·%</m:t>
                      </m:r>
                      <m:sSub>
                        <m:sSubPr>
                          <m:ctrlPr>
                            <a:rPr lang="es-ES" sz="1400" b="0" i="1" smtClean="0">
                              <a:latin typeface="Cambria Math" panose="02040503050406030204" pitchFamily="18" charset="0"/>
                            </a:rPr>
                          </m:ctrlPr>
                        </m:sSubPr>
                        <m:e>
                          <m:f>
                            <m:fPr>
                              <m:type m:val="lin"/>
                              <m:ctrlPr>
                                <a:rPr lang="es-ES" sz="1400" b="0" i="1" smtClean="0">
                                  <a:latin typeface="Cambria Math" panose="02040503050406030204" pitchFamily="18" charset="0"/>
                                </a:rPr>
                              </m:ctrlPr>
                            </m:fPr>
                            <m:num>
                              <m:r>
                                <a:rPr lang="es-ES" sz="1400" b="0" i="1" smtClean="0">
                                  <a:latin typeface="Cambria Math" panose="02040503050406030204" pitchFamily="18" charset="0"/>
                                </a:rPr>
                                <m:t>𝑝</m:t>
                              </m:r>
                            </m:num>
                            <m:den>
                              <m:r>
                                <a:rPr lang="es-ES" sz="1400" b="0" i="1" smtClean="0">
                                  <a:latin typeface="Cambria Math" panose="02040503050406030204" pitchFamily="18" charset="0"/>
                                </a:rPr>
                                <m:t>𝑝</m:t>
                              </m:r>
                            </m:den>
                          </m:f>
                        </m:e>
                        <m:sub>
                          <m:r>
                            <a:rPr lang="es-ES" sz="1400" b="0" i="1" smtClean="0">
                              <a:latin typeface="Cambria Math" panose="02040503050406030204" pitchFamily="18" charset="0"/>
                            </a:rPr>
                            <m:t>𝐿𝑖</m:t>
                          </m:r>
                        </m:sub>
                      </m:sSub>
                      <m:r>
                        <a:rPr lang="es-ES" sz="1400" b="0" i="1" smtClean="0">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𝐹</m:t>
                          </m:r>
                        </m:e>
                        <m:sub>
                          <m:r>
                            <a:rPr lang="es-ES" sz="1400" i="1">
                              <a:latin typeface="Cambria Math" panose="02040503050406030204" pitchFamily="18" charset="0"/>
                            </a:rPr>
                            <m:t>𝑠𝑎𝑙𝑎</m:t>
                          </m:r>
                          <m:sSub>
                            <m:sSubPr>
                              <m:ctrlPr>
                                <a:rPr lang="es-ES" sz="1400" i="1">
                                  <a:latin typeface="Cambria Math" panose="02040503050406030204" pitchFamily="18" charset="0"/>
                                </a:rPr>
                              </m:ctrlPr>
                            </m:sSubPr>
                            <m:e>
                              <m:r>
                                <a:rPr lang="es-ES" sz="1400" i="1">
                                  <a:latin typeface="Cambria Math" panose="02040503050406030204" pitchFamily="18" charset="0"/>
                                </a:rPr>
                                <m:t>𝑟</m:t>
                              </m:r>
                            </m:e>
                            <m:sub>
                              <m:r>
                                <a:rPr lang="es-ES" sz="1400" i="1">
                                  <a:latin typeface="Cambria Math" panose="02040503050406030204" pitchFamily="18" charset="0"/>
                                </a:rPr>
                                <m:t>𝐿𝑖</m:t>
                              </m:r>
                            </m:sub>
                          </m:sSub>
                        </m:sub>
                      </m:sSub>
                      <m:r>
                        <a:rPr lang="es-ES" sz="1400" b="0" i="1" smtClean="0">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𝐹</m:t>
                          </m:r>
                        </m:e>
                        <m:sub>
                          <m:r>
                            <a:rPr lang="es-ES" sz="1400" i="1">
                              <a:latin typeface="Cambria Math" panose="02040503050406030204" pitchFamily="18" charset="0"/>
                            </a:rPr>
                            <m:t>𝑠𝑎𝑙𝑎𝑟</m:t>
                          </m:r>
                        </m:sub>
                      </m:sSub>
                      <m:r>
                        <a:rPr lang="es-ES" sz="1400" b="0" i="1" smtClean="0">
                          <a:latin typeface="Cambria Math" panose="02040503050406030204" pitchFamily="18" charset="0"/>
                        </a:rPr>
                        <m:t>=</m:t>
                      </m:r>
                      <m:f>
                        <m:fPr>
                          <m:ctrlPr>
                            <a:rPr lang="es-ES" sz="1400" b="0" i="1" smtClean="0">
                              <a:latin typeface="Cambria Math" panose="02040503050406030204" pitchFamily="18" charset="0"/>
                            </a:rPr>
                          </m:ctrlPr>
                        </m:fPr>
                        <m:num>
                          <m:sSub>
                            <m:sSubPr>
                              <m:ctrlPr>
                                <a:rPr lang="es-ES" sz="1400" i="1">
                                  <a:latin typeface="Cambria Math" panose="02040503050406030204" pitchFamily="18" charset="0"/>
                                </a:rPr>
                              </m:ctrlPr>
                            </m:sSubPr>
                            <m:e>
                              <m:r>
                                <a:rPr lang="es-ES" sz="1400" i="1">
                                  <a:latin typeface="Cambria Math" panose="02040503050406030204" pitchFamily="18" charset="0"/>
                                </a:rPr>
                                <m:t>𝐹</m:t>
                              </m:r>
                            </m:e>
                            <m:sub>
                              <m:r>
                                <a:rPr lang="es-ES" sz="1400" i="1">
                                  <a:latin typeface="Cambria Math" panose="02040503050406030204" pitchFamily="18" charset="0"/>
                                </a:rPr>
                                <m:t>𝑠𝑎𝑙𝑎</m:t>
                              </m:r>
                              <m:sSub>
                                <m:sSubPr>
                                  <m:ctrlPr>
                                    <a:rPr lang="es-ES" sz="1400" i="1">
                                      <a:latin typeface="Cambria Math" panose="02040503050406030204" pitchFamily="18" charset="0"/>
                                    </a:rPr>
                                  </m:ctrlPr>
                                </m:sSubPr>
                                <m:e>
                                  <m:r>
                                    <a:rPr lang="es-ES" sz="1400" i="1">
                                      <a:latin typeface="Cambria Math" panose="02040503050406030204" pitchFamily="18" charset="0"/>
                                    </a:rPr>
                                    <m:t>𝑟</m:t>
                                  </m:r>
                                </m:e>
                                <m:sub>
                                  <m:r>
                                    <a:rPr lang="es-ES" sz="1400" i="1">
                                      <a:latin typeface="Cambria Math" panose="02040503050406030204" pitchFamily="18" charset="0"/>
                                    </a:rPr>
                                    <m:t>𝐿𝑖</m:t>
                                  </m:r>
                                </m:sub>
                              </m:sSub>
                            </m:sub>
                          </m:sSub>
                        </m:num>
                        <m:den>
                          <m:r>
                            <a:rPr lang="es-ES" sz="1400" i="1">
                              <a:latin typeface="Cambria Math" panose="02040503050406030204" pitchFamily="18" charset="0"/>
                            </a:rPr>
                            <m:t>·%</m:t>
                          </m:r>
                          <m:sSub>
                            <m:sSubPr>
                              <m:ctrlPr>
                                <a:rPr lang="es-ES" sz="1400" i="1">
                                  <a:latin typeface="Cambria Math" panose="02040503050406030204" pitchFamily="18" charset="0"/>
                                </a:rPr>
                              </m:ctrlPr>
                            </m:sSubPr>
                            <m:e>
                              <m:f>
                                <m:fPr>
                                  <m:type m:val="lin"/>
                                  <m:ctrlPr>
                                    <a:rPr lang="es-ES" sz="1400" i="1">
                                      <a:latin typeface="Cambria Math" panose="02040503050406030204" pitchFamily="18" charset="0"/>
                                    </a:rPr>
                                  </m:ctrlPr>
                                </m:fPr>
                                <m:num>
                                  <m:r>
                                    <a:rPr lang="es-ES" sz="1400" i="1">
                                      <a:latin typeface="Cambria Math" panose="02040503050406030204" pitchFamily="18" charset="0"/>
                                    </a:rPr>
                                    <m:t>𝑝</m:t>
                                  </m:r>
                                </m:num>
                                <m:den>
                                  <m:r>
                                    <a:rPr lang="es-ES" sz="1400" i="1">
                                      <a:latin typeface="Cambria Math" panose="02040503050406030204" pitchFamily="18" charset="0"/>
                                    </a:rPr>
                                    <m:t>𝑝</m:t>
                                  </m:r>
                                </m:den>
                              </m:f>
                            </m:e>
                            <m:sub>
                              <m:r>
                                <a:rPr lang="es-ES" sz="1400" i="1">
                                  <a:latin typeface="Cambria Math" panose="02040503050406030204" pitchFamily="18" charset="0"/>
                                </a:rPr>
                                <m:t>𝐿𝑖</m:t>
                              </m:r>
                            </m:sub>
                          </m:sSub>
                        </m:den>
                      </m:f>
                      <m:r>
                        <a:rPr lang="es-ES" sz="1400" b="0" i="1" smtClean="0">
                          <a:latin typeface="Cambria Math" panose="02040503050406030204" pitchFamily="18" charset="0"/>
                        </a:rPr>
                        <m:t>·100=</m:t>
                      </m:r>
                      <m:f>
                        <m:fPr>
                          <m:ctrlPr>
                            <a:rPr lang="es-ES" sz="1400" b="0" i="1" smtClean="0">
                              <a:latin typeface="Cambria Math" panose="02040503050406030204" pitchFamily="18" charset="0"/>
                            </a:rPr>
                          </m:ctrlPr>
                        </m:fPr>
                        <m:num>
                          <m:r>
                            <a:rPr lang="es-ES" sz="1400" b="0" i="1" smtClean="0">
                              <a:latin typeface="Cambria Math" panose="02040503050406030204" pitchFamily="18" charset="0"/>
                            </a:rPr>
                            <m:t>2,667,698</m:t>
                          </m:r>
                        </m:num>
                        <m:den>
                          <m:r>
                            <a:rPr lang="es-ES" sz="1400" b="0" i="1" smtClean="0">
                              <a:latin typeface="Cambria Math" panose="02040503050406030204" pitchFamily="18" charset="0"/>
                            </a:rPr>
                            <m:t>0.15</m:t>
                          </m:r>
                        </m:den>
                      </m:f>
                      <m:r>
                        <a:rPr lang="es-ES" sz="1400" b="0" i="1" smtClean="0">
                          <a:latin typeface="Cambria Math" panose="02040503050406030204" pitchFamily="18" charset="0"/>
                        </a:rPr>
                        <m:t>·100=</m:t>
                      </m:r>
                      <m:r>
                        <a:rPr lang="es-ES" sz="1400" b="0" i="1" smtClean="0">
                          <a:highlight>
                            <a:srgbClr val="FFFF00"/>
                          </a:highlight>
                          <a:latin typeface="Cambria Math" panose="02040503050406030204" pitchFamily="18" charset="0"/>
                        </a:rPr>
                        <m:t>1,778,465,107</m:t>
                      </m:r>
                      <m:f>
                        <m:fPr>
                          <m:ctrlPr>
                            <a:rPr lang="es-ES" sz="1400" b="0" i="1" smtClean="0">
                              <a:highlight>
                                <a:srgbClr val="FFFF00"/>
                              </a:highlight>
                              <a:latin typeface="Cambria Math" panose="02040503050406030204" pitchFamily="18" charset="0"/>
                            </a:rPr>
                          </m:ctrlPr>
                        </m:fPr>
                        <m:num>
                          <m:r>
                            <a:rPr lang="es-ES" sz="1400" b="0" i="1" smtClean="0">
                              <a:highlight>
                                <a:srgbClr val="FFFF00"/>
                              </a:highlight>
                              <a:latin typeface="Cambria Math" panose="02040503050406030204" pitchFamily="18" charset="0"/>
                            </a:rPr>
                            <m:t>𝑡</m:t>
                          </m:r>
                        </m:num>
                        <m:den>
                          <m:r>
                            <a:rPr lang="es-ES" sz="1400" b="0" i="1" smtClean="0">
                              <a:highlight>
                                <a:srgbClr val="FFFF00"/>
                              </a:highlight>
                              <a:latin typeface="Cambria Math" panose="02040503050406030204" pitchFamily="18" charset="0"/>
                            </a:rPr>
                            <m:t>𝑎</m:t>
                          </m:r>
                          <m:r>
                            <a:rPr lang="es-ES" sz="1400" b="0" i="1" smtClean="0">
                              <a:highlight>
                                <a:srgbClr val="FFFF00"/>
                              </a:highlight>
                              <a:latin typeface="Cambria Math" panose="02040503050406030204" pitchFamily="18" charset="0"/>
                            </a:rPr>
                            <m:t>ñ</m:t>
                          </m:r>
                          <m:r>
                            <a:rPr lang="es-ES" sz="1400" b="0" i="1" smtClean="0">
                              <a:highlight>
                                <a:srgbClr val="FFFF00"/>
                              </a:highlight>
                              <a:latin typeface="Cambria Math" panose="02040503050406030204" pitchFamily="18" charset="0"/>
                            </a:rPr>
                            <m:t>𝑜</m:t>
                          </m:r>
                        </m:den>
                      </m:f>
                      <m:r>
                        <a:rPr lang="es-ES" sz="1400" b="0" i="1" smtClean="0">
                          <a:highlight>
                            <a:srgbClr val="FFFF00"/>
                          </a:highlight>
                          <a:latin typeface="Cambria Math" panose="02040503050406030204" pitchFamily="18" charset="0"/>
                        </a:rPr>
                        <m:t> </m:t>
                      </m:r>
                      <m:r>
                        <a:rPr lang="es-ES" sz="1400" b="0" i="1" smtClean="0">
                          <a:highlight>
                            <a:srgbClr val="FFFF00"/>
                          </a:highlight>
                          <a:latin typeface="Cambria Math" panose="02040503050406030204" pitchFamily="18" charset="0"/>
                        </a:rPr>
                        <m:t>𝑠𝑎𝑙𝑚𝑢𝑒𝑟𝑎</m:t>
                      </m:r>
                    </m:oMath>
                  </m:oMathPara>
                </a14:m>
                <a:endParaRPr lang="es-ES" sz="1400" dirty="0">
                  <a:highlight>
                    <a:srgbClr val="FFFF00"/>
                  </a:highlight>
                </a:endParaRPr>
              </a:p>
              <a:p>
                <a:endParaRPr lang="es-ES" sz="1400" dirty="0"/>
              </a:p>
            </p:txBody>
          </p:sp>
        </mc:Choice>
        <mc:Fallback xmlns="">
          <p:sp>
            <p:nvSpPr>
              <p:cNvPr id="19" name="CuadroTexto 18">
                <a:extLst>
                  <a:ext uri="{FF2B5EF4-FFF2-40B4-BE49-F238E27FC236}">
                    <a16:creationId xmlns:a16="http://schemas.microsoft.com/office/drawing/2014/main" id="{BA59C137-79B0-E907-4713-FFA6640A7D37}"/>
                  </a:ext>
                </a:extLst>
              </p:cNvPr>
              <p:cNvSpPr txBox="1">
                <a:spLocks noRot="1" noChangeAspect="1" noMove="1" noResize="1" noEditPoints="1" noAdjustHandles="1" noChangeArrowheads="1" noChangeShapeType="1" noTextEdit="1"/>
              </p:cNvSpPr>
              <p:nvPr/>
            </p:nvSpPr>
            <p:spPr>
              <a:xfrm>
                <a:off x="251520" y="3645024"/>
                <a:ext cx="8640960" cy="3159776"/>
              </a:xfrm>
              <a:prstGeom prst="rect">
                <a:avLst/>
              </a:prstGeom>
              <a:blipFill>
                <a:blip r:embed="rId2"/>
                <a:stretch>
                  <a:fillRect l="-212" t="-386" r="-282" b="-6564"/>
                </a:stretch>
              </a:blipFill>
            </p:spPr>
            <p:txBody>
              <a:bodyPr/>
              <a:lstStyle/>
              <a:p>
                <a:r>
                  <a:rPr lang="es-ES">
                    <a:noFill/>
                  </a:rPr>
                  <a:t> </a:t>
                </a:r>
              </a:p>
            </p:txBody>
          </p:sp>
        </mc:Fallback>
      </mc:AlternateContent>
    </p:spTree>
    <p:extLst>
      <p:ext uri="{BB962C8B-B14F-4D97-AF65-F5344CB8AC3E}">
        <p14:creationId xmlns:p14="http://schemas.microsoft.com/office/powerpoint/2010/main" val="111914254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8E17F133-F823-F525-8F14-D8FD4E87F557}"/>
              </a:ext>
            </a:extLst>
          </p:cNvPr>
          <p:cNvSpPr>
            <a:spLocks noChangeArrowheads="1"/>
          </p:cNvSpPr>
          <p:nvPr/>
        </p:nvSpPr>
        <p:spPr bwMode="auto">
          <a:xfrm>
            <a:off x="2483768" y="13995"/>
            <a:ext cx="5904656" cy="1152708"/>
          </a:xfrm>
          <a:prstGeom prst="rect">
            <a:avLst/>
          </a:prstGeom>
          <a:solidFill>
            <a:schemeClr val="bg1"/>
          </a:solidFill>
          <a:ln w="9525">
            <a:solidFill>
              <a:schemeClr val="bg1"/>
            </a:solidFill>
            <a:miter lim="800000"/>
            <a:headEnd/>
            <a:tailEnd/>
          </a:ln>
        </p:spPr>
        <p:txBody>
          <a:bodyPr wrap="none" anchor="ctr"/>
          <a:lstStyle/>
          <a:p>
            <a:pPr algn="ctr" eaLnBrk="1" hangingPunct="1"/>
            <a:r>
              <a:rPr lang="es-CL" sz="2800" dirty="0">
                <a:solidFill>
                  <a:srgbClr val="0000FF"/>
                </a:solidFill>
                <a:latin typeface="Arial" charset="0"/>
              </a:rPr>
              <a:t>Ejercicio de Balance de Masa con PHREEQC</a:t>
            </a:r>
            <a:endParaRPr lang="es-MX" sz="2500" b="1" u="sng" dirty="0">
              <a:latin typeface="Arial" charset="0"/>
            </a:endParaRPr>
          </a:p>
        </p:txBody>
      </p:sp>
      <p:sp>
        <p:nvSpPr>
          <p:cNvPr id="5" name="Rectángulo 4">
            <a:extLst>
              <a:ext uri="{FF2B5EF4-FFF2-40B4-BE49-F238E27FC236}">
                <a16:creationId xmlns:a16="http://schemas.microsoft.com/office/drawing/2014/main" id="{367B6F65-70F3-1FBC-8981-154E8D9C0CF5}"/>
              </a:ext>
            </a:extLst>
          </p:cNvPr>
          <p:cNvSpPr/>
          <p:nvPr/>
        </p:nvSpPr>
        <p:spPr>
          <a:xfrm>
            <a:off x="711363" y="2132856"/>
            <a:ext cx="1080120" cy="936104"/>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S" dirty="0"/>
              <a:t>Piscina 1</a:t>
            </a:r>
          </a:p>
        </p:txBody>
      </p:sp>
      <p:sp>
        <p:nvSpPr>
          <p:cNvPr id="6" name="Rectángulo 5">
            <a:extLst>
              <a:ext uri="{FF2B5EF4-FFF2-40B4-BE49-F238E27FC236}">
                <a16:creationId xmlns:a16="http://schemas.microsoft.com/office/drawing/2014/main" id="{1CCD862D-9CF6-59C2-DC49-F54B49870584}"/>
              </a:ext>
            </a:extLst>
          </p:cNvPr>
          <p:cNvSpPr/>
          <p:nvPr/>
        </p:nvSpPr>
        <p:spPr>
          <a:xfrm>
            <a:off x="2455680" y="2144215"/>
            <a:ext cx="1080120" cy="936104"/>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S" dirty="0"/>
              <a:t>Piscina 2</a:t>
            </a:r>
          </a:p>
        </p:txBody>
      </p:sp>
      <p:sp>
        <p:nvSpPr>
          <p:cNvPr id="7" name="Rectángulo 6">
            <a:extLst>
              <a:ext uri="{FF2B5EF4-FFF2-40B4-BE49-F238E27FC236}">
                <a16:creationId xmlns:a16="http://schemas.microsoft.com/office/drawing/2014/main" id="{654C6179-F52F-BDFB-60D8-F62BE6005AD7}"/>
              </a:ext>
            </a:extLst>
          </p:cNvPr>
          <p:cNvSpPr/>
          <p:nvPr/>
        </p:nvSpPr>
        <p:spPr>
          <a:xfrm>
            <a:off x="4199997" y="2132856"/>
            <a:ext cx="1080120" cy="936104"/>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S" dirty="0"/>
              <a:t>Piscina 3</a:t>
            </a:r>
          </a:p>
        </p:txBody>
      </p:sp>
      <p:sp>
        <p:nvSpPr>
          <p:cNvPr id="8" name="Rectángulo 7">
            <a:extLst>
              <a:ext uri="{FF2B5EF4-FFF2-40B4-BE49-F238E27FC236}">
                <a16:creationId xmlns:a16="http://schemas.microsoft.com/office/drawing/2014/main" id="{FEBE4883-4BFE-3FAA-0B53-DD9B0B589BD4}"/>
              </a:ext>
            </a:extLst>
          </p:cNvPr>
          <p:cNvSpPr/>
          <p:nvPr/>
        </p:nvSpPr>
        <p:spPr>
          <a:xfrm>
            <a:off x="5944314" y="2132856"/>
            <a:ext cx="1080120" cy="936104"/>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S" dirty="0"/>
              <a:t>Piscina 4</a:t>
            </a:r>
          </a:p>
        </p:txBody>
      </p:sp>
      <p:sp>
        <p:nvSpPr>
          <p:cNvPr id="9" name="Rectángulo 8">
            <a:extLst>
              <a:ext uri="{FF2B5EF4-FFF2-40B4-BE49-F238E27FC236}">
                <a16:creationId xmlns:a16="http://schemas.microsoft.com/office/drawing/2014/main" id="{66FC2D1D-E9C0-83C2-C072-E2737622CFD4}"/>
              </a:ext>
            </a:extLst>
          </p:cNvPr>
          <p:cNvSpPr/>
          <p:nvPr/>
        </p:nvSpPr>
        <p:spPr>
          <a:xfrm>
            <a:off x="7688632" y="2132856"/>
            <a:ext cx="1080120" cy="936104"/>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S" dirty="0"/>
              <a:t>Piscina 5</a:t>
            </a:r>
          </a:p>
        </p:txBody>
      </p:sp>
      <p:cxnSp>
        <p:nvCxnSpPr>
          <p:cNvPr id="11" name="Conector recto de flecha 10">
            <a:extLst>
              <a:ext uri="{FF2B5EF4-FFF2-40B4-BE49-F238E27FC236}">
                <a16:creationId xmlns:a16="http://schemas.microsoft.com/office/drawing/2014/main" id="{D8FE0772-ECF4-6EAA-033F-B70CB0277CFB}"/>
              </a:ext>
            </a:extLst>
          </p:cNvPr>
          <p:cNvCxnSpPr>
            <a:cxnSpLocks/>
            <a:endCxn id="5" idx="1"/>
          </p:cNvCxnSpPr>
          <p:nvPr/>
        </p:nvCxnSpPr>
        <p:spPr>
          <a:xfrm>
            <a:off x="207307" y="2600908"/>
            <a:ext cx="50405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Conector recto de flecha 12">
            <a:extLst>
              <a:ext uri="{FF2B5EF4-FFF2-40B4-BE49-F238E27FC236}">
                <a16:creationId xmlns:a16="http://schemas.microsoft.com/office/drawing/2014/main" id="{ECD1E3F3-37F9-FDA5-6E23-001BCBE9E537}"/>
              </a:ext>
            </a:extLst>
          </p:cNvPr>
          <p:cNvCxnSpPr>
            <a:cxnSpLocks/>
          </p:cNvCxnSpPr>
          <p:nvPr/>
        </p:nvCxnSpPr>
        <p:spPr>
          <a:xfrm>
            <a:off x="1791483" y="2600908"/>
            <a:ext cx="50405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Conector recto de flecha 13">
            <a:extLst>
              <a:ext uri="{FF2B5EF4-FFF2-40B4-BE49-F238E27FC236}">
                <a16:creationId xmlns:a16="http://schemas.microsoft.com/office/drawing/2014/main" id="{EFA062B5-6227-7FAB-4D1F-7DBAD2938413}"/>
              </a:ext>
            </a:extLst>
          </p:cNvPr>
          <p:cNvCxnSpPr>
            <a:cxnSpLocks/>
          </p:cNvCxnSpPr>
          <p:nvPr/>
        </p:nvCxnSpPr>
        <p:spPr>
          <a:xfrm>
            <a:off x="3535800" y="2600908"/>
            <a:ext cx="50405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Conector recto de flecha 14">
            <a:extLst>
              <a:ext uri="{FF2B5EF4-FFF2-40B4-BE49-F238E27FC236}">
                <a16:creationId xmlns:a16="http://schemas.microsoft.com/office/drawing/2014/main" id="{FFDB52F2-862E-9A4F-066F-DCE808206767}"/>
              </a:ext>
            </a:extLst>
          </p:cNvPr>
          <p:cNvCxnSpPr>
            <a:cxnSpLocks/>
          </p:cNvCxnSpPr>
          <p:nvPr/>
        </p:nvCxnSpPr>
        <p:spPr>
          <a:xfrm>
            <a:off x="5280117" y="2600908"/>
            <a:ext cx="50405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Conector recto de flecha 15">
            <a:extLst>
              <a:ext uri="{FF2B5EF4-FFF2-40B4-BE49-F238E27FC236}">
                <a16:creationId xmlns:a16="http://schemas.microsoft.com/office/drawing/2014/main" id="{CAAE94B3-18A5-A713-6993-75456F6FE2C2}"/>
              </a:ext>
            </a:extLst>
          </p:cNvPr>
          <p:cNvCxnSpPr>
            <a:cxnSpLocks/>
          </p:cNvCxnSpPr>
          <p:nvPr/>
        </p:nvCxnSpPr>
        <p:spPr>
          <a:xfrm>
            <a:off x="6904051" y="2600908"/>
            <a:ext cx="50405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Conector recto de flecha 16">
            <a:extLst>
              <a:ext uri="{FF2B5EF4-FFF2-40B4-BE49-F238E27FC236}">
                <a16:creationId xmlns:a16="http://schemas.microsoft.com/office/drawing/2014/main" id="{44CA1B47-EE55-1A65-1853-F848C5C03499}"/>
              </a:ext>
            </a:extLst>
          </p:cNvPr>
          <p:cNvCxnSpPr>
            <a:cxnSpLocks/>
          </p:cNvCxnSpPr>
          <p:nvPr/>
        </p:nvCxnSpPr>
        <p:spPr>
          <a:xfrm>
            <a:off x="8581395" y="2599048"/>
            <a:ext cx="50405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8" name="CuadroTexto 17">
                <a:extLst>
                  <a:ext uri="{FF2B5EF4-FFF2-40B4-BE49-F238E27FC236}">
                    <a16:creationId xmlns:a16="http://schemas.microsoft.com/office/drawing/2014/main" id="{3C204ED4-2433-094F-6AD0-F60B55156953}"/>
                  </a:ext>
                </a:extLst>
              </p:cNvPr>
              <p:cNvSpPr txBox="1"/>
              <p:nvPr/>
            </p:nvSpPr>
            <p:spPr>
              <a:xfrm>
                <a:off x="229822" y="2243772"/>
                <a:ext cx="248979"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𝐹</m:t>
                          </m:r>
                        </m:e>
                        <m:sub>
                          <m:r>
                            <a:rPr lang="es-ES" b="0" i="1" smtClean="0">
                              <a:latin typeface="Cambria Math" panose="02040503050406030204" pitchFamily="18" charset="0"/>
                            </a:rPr>
                            <m:t>0</m:t>
                          </m:r>
                        </m:sub>
                      </m:sSub>
                    </m:oMath>
                  </m:oMathPara>
                </a14:m>
                <a:endParaRPr lang="es-ES" dirty="0"/>
              </a:p>
            </p:txBody>
          </p:sp>
        </mc:Choice>
        <mc:Fallback xmlns="">
          <p:sp>
            <p:nvSpPr>
              <p:cNvPr id="18" name="CuadroTexto 17">
                <a:extLst>
                  <a:ext uri="{FF2B5EF4-FFF2-40B4-BE49-F238E27FC236}">
                    <a16:creationId xmlns:a16="http://schemas.microsoft.com/office/drawing/2014/main" id="{3C204ED4-2433-094F-6AD0-F60B55156953}"/>
                  </a:ext>
                </a:extLst>
              </p:cNvPr>
              <p:cNvSpPr txBox="1">
                <a:spLocks noRot="1" noChangeAspect="1" noMove="1" noResize="1" noEditPoints="1" noAdjustHandles="1" noChangeArrowheads="1" noChangeShapeType="1" noTextEdit="1"/>
              </p:cNvSpPr>
              <p:nvPr/>
            </p:nvSpPr>
            <p:spPr>
              <a:xfrm>
                <a:off x="229822" y="2243772"/>
                <a:ext cx="248979" cy="246221"/>
              </a:xfrm>
              <a:prstGeom prst="rect">
                <a:avLst/>
              </a:prstGeom>
              <a:blipFill>
                <a:blip r:embed="rId2"/>
                <a:stretch>
                  <a:fillRect l="-19512" r="-2439" b="-1750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9" name="CuadroTexto 18">
                <a:extLst>
                  <a:ext uri="{FF2B5EF4-FFF2-40B4-BE49-F238E27FC236}">
                    <a16:creationId xmlns:a16="http://schemas.microsoft.com/office/drawing/2014/main" id="{5A0E3B8F-8DFF-D09E-C5CB-1B6AA0C814C5}"/>
                  </a:ext>
                </a:extLst>
              </p:cNvPr>
              <p:cNvSpPr txBox="1"/>
              <p:nvPr/>
            </p:nvSpPr>
            <p:spPr>
              <a:xfrm>
                <a:off x="1858830" y="2330109"/>
                <a:ext cx="248979"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𝐹</m:t>
                          </m:r>
                        </m:e>
                        <m:sub>
                          <m:r>
                            <a:rPr lang="es-ES" b="0" i="1" smtClean="0">
                              <a:latin typeface="Cambria Math" panose="02040503050406030204" pitchFamily="18" charset="0"/>
                            </a:rPr>
                            <m:t>1</m:t>
                          </m:r>
                        </m:sub>
                      </m:sSub>
                    </m:oMath>
                  </m:oMathPara>
                </a14:m>
                <a:endParaRPr lang="es-ES" dirty="0"/>
              </a:p>
            </p:txBody>
          </p:sp>
        </mc:Choice>
        <mc:Fallback xmlns="">
          <p:sp>
            <p:nvSpPr>
              <p:cNvPr id="19" name="CuadroTexto 18">
                <a:extLst>
                  <a:ext uri="{FF2B5EF4-FFF2-40B4-BE49-F238E27FC236}">
                    <a16:creationId xmlns:a16="http://schemas.microsoft.com/office/drawing/2014/main" id="{5A0E3B8F-8DFF-D09E-C5CB-1B6AA0C814C5}"/>
                  </a:ext>
                </a:extLst>
              </p:cNvPr>
              <p:cNvSpPr txBox="1">
                <a:spLocks noRot="1" noChangeAspect="1" noMove="1" noResize="1" noEditPoints="1" noAdjustHandles="1" noChangeArrowheads="1" noChangeShapeType="1" noTextEdit="1"/>
              </p:cNvSpPr>
              <p:nvPr/>
            </p:nvSpPr>
            <p:spPr>
              <a:xfrm>
                <a:off x="1858830" y="2330109"/>
                <a:ext cx="248979" cy="246221"/>
              </a:xfrm>
              <a:prstGeom prst="rect">
                <a:avLst/>
              </a:prstGeom>
              <a:blipFill>
                <a:blip r:embed="rId3"/>
                <a:stretch>
                  <a:fillRect l="-17073" r="-2439" b="-14634"/>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0" name="CuadroTexto 19">
                <a:extLst>
                  <a:ext uri="{FF2B5EF4-FFF2-40B4-BE49-F238E27FC236}">
                    <a16:creationId xmlns:a16="http://schemas.microsoft.com/office/drawing/2014/main" id="{B84EDCD8-5ACC-644C-1BCF-69F52379D05C}"/>
                  </a:ext>
                </a:extLst>
              </p:cNvPr>
              <p:cNvSpPr txBox="1"/>
              <p:nvPr/>
            </p:nvSpPr>
            <p:spPr>
              <a:xfrm>
                <a:off x="3634319" y="2330108"/>
                <a:ext cx="248979"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𝐹</m:t>
                          </m:r>
                        </m:e>
                        <m:sub>
                          <m:r>
                            <a:rPr lang="es-ES" b="0" i="1" smtClean="0">
                              <a:latin typeface="Cambria Math" panose="02040503050406030204" pitchFamily="18" charset="0"/>
                            </a:rPr>
                            <m:t>2</m:t>
                          </m:r>
                        </m:sub>
                      </m:sSub>
                    </m:oMath>
                  </m:oMathPara>
                </a14:m>
                <a:endParaRPr lang="es-ES" dirty="0"/>
              </a:p>
            </p:txBody>
          </p:sp>
        </mc:Choice>
        <mc:Fallback xmlns="">
          <p:sp>
            <p:nvSpPr>
              <p:cNvPr id="20" name="CuadroTexto 19">
                <a:extLst>
                  <a:ext uri="{FF2B5EF4-FFF2-40B4-BE49-F238E27FC236}">
                    <a16:creationId xmlns:a16="http://schemas.microsoft.com/office/drawing/2014/main" id="{B84EDCD8-5ACC-644C-1BCF-69F52379D05C}"/>
                  </a:ext>
                </a:extLst>
              </p:cNvPr>
              <p:cNvSpPr txBox="1">
                <a:spLocks noRot="1" noChangeAspect="1" noMove="1" noResize="1" noEditPoints="1" noAdjustHandles="1" noChangeArrowheads="1" noChangeShapeType="1" noTextEdit="1"/>
              </p:cNvSpPr>
              <p:nvPr/>
            </p:nvSpPr>
            <p:spPr>
              <a:xfrm>
                <a:off x="3634319" y="2330108"/>
                <a:ext cx="248979" cy="246221"/>
              </a:xfrm>
              <a:prstGeom prst="rect">
                <a:avLst/>
              </a:prstGeom>
              <a:blipFill>
                <a:blip r:embed="rId4"/>
                <a:stretch>
                  <a:fillRect l="-17073" r="-2439" b="-14634"/>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1" name="CuadroTexto 20">
                <a:extLst>
                  <a:ext uri="{FF2B5EF4-FFF2-40B4-BE49-F238E27FC236}">
                    <a16:creationId xmlns:a16="http://schemas.microsoft.com/office/drawing/2014/main" id="{DE7CC015-B367-6A22-F00F-2F74384EAFF7}"/>
                  </a:ext>
                </a:extLst>
              </p:cNvPr>
              <p:cNvSpPr txBox="1"/>
              <p:nvPr/>
            </p:nvSpPr>
            <p:spPr>
              <a:xfrm>
                <a:off x="5416880" y="2312905"/>
                <a:ext cx="248979"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𝐹</m:t>
                          </m:r>
                        </m:e>
                        <m:sub>
                          <m:r>
                            <a:rPr lang="es-ES" b="0" i="1" smtClean="0">
                              <a:latin typeface="Cambria Math" panose="02040503050406030204" pitchFamily="18" charset="0"/>
                            </a:rPr>
                            <m:t>3</m:t>
                          </m:r>
                        </m:sub>
                      </m:sSub>
                    </m:oMath>
                  </m:oMathPara>
                </a14:m>
                <a:endParaRPr lang="es-ES" dirty="0"/>
              </a:p>
            </p:txBody>
          </p:sp>
        </mc:Choice>
        <mc:Fallback xmlns="">
          <p:sp>
            <p:nvSpPr>
              <p:cNvPr id="21" name="CuadroTexto 20">
                <a:extLst>
                  <a:ext uri="{FF2B5EF4-FFF2-40B4-BE49-F238E27FC236}">
                    <a16:creationId xmlns:a16="http://schemas.microsoft.com/office/drawing/2014/main" id="{DE7CC015-B367-6A22-F00F-2F74384EAFF7}"/>
                  </a:ext>
                </a:extLst>
              </p:cNvPr>
              <p:cNvSpPr txBox="1">
                <a:spLocks noRot="1" noChangeAspect="1" noMove="1" noResize="1" noEditPoints="1" noAdjustHandles="1" noChangeArrowheads="1" noChangeShapeType="1" noTextEdit="1"/>
              </p:cNvSpPr>
              <p:nvPr/>
            </p:nvSpPr>
            <p:spPr>
              <a:xfrm>
                <a:off x="5416880" y="2312905"/>
                <a:ext cx="248979" cy="246221"/>
              </a:xfrm>
              <a:prstGeom prst="rect">
                <a:avLst/>
              </a:prstGeom>
              <a:blipFill>
                <a:blip r:embed="rId5"/>
                <a:stretch>
                  <a:fillRect l="-20000" r="-5000" b="-14634"/>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2" name="CuadroTexto 21">
                <a:extLst>
                  <a:ext uri="{FF2B5EF4-FFF2-40B4-BE49-F238E27FC236}">
                    <a16:creationId xmlns:a16="http://schemas.microsoft.com/office/drawing/2014/main" id="{323F9DF0-8F8F-EFD8-692D-4ED0D43B7BE6}"/>
                  </a:ext>
                </a:extLst>
              </p:cNvPr>
              <p:cNvSpPr txBox="1"/>
              <p:nvPr/>
            </p:nvSpPr>
            <p:spPr>
              <a:xfrm>
                <a:off x="7156079" y="2312905"/>
                <a:ext cx="248979"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𝐹</m:t>
                          </m:r>
                        </m:e>
                        <m:sub>
                          <m:r>
                            <a:rPr lang="es-ES" b="0" i="1" smtClean="0">
                              <a:latin typeface="Cambria Math" panose="02040503050406030204" pitchFamily="18" charset="0"/>
                            </a:rPr>
                            <m:t>4</m:t>
                          </m:r>
                        </m:sub>
                      </m:sSub>
                    </m:oMath>
                  </m:oMathPara>
                </a14:m>
                <a:endParaRPr lang="es-ES" dirty="0"/>
              </a:p>
            </p:txBody>
          </p:sp>
        </mc:Choice>
        <mc:Fallback xmlns="">
          <p:sp>
            <p:nvSpPr>
              <p:cNvPr id="22" name="CuadroTexto 21">
                <a:extLst>
                  <a:ext uri="{FF2B5EF4-FFF2-40B4-BE49-F238E27FC236}">
                    <a16:creationId xmlns:a16="http://schemas.microsoft.com/office/drawing/2014/main" id="{323F9DF0-8F8F-EFD8-692D-4ED0D43B7BE6}"/>
                  </a:ext>
                </a:extLst>
              </p:cNvPr>
              <p:cNvSpPr txBox="1">
                <a:spLocks noRot="1" noChangeAspect="1" noMove="1" noResize="1" noEditPoints="1" noAdjustHandles="1" noChangeArrowheads="1" noChangeShapeType="1" noTextEdit="1"/>
              </p:cNvSpPr>
              <p:nvPr/>
            </p:nvSpPr>
            <p:spPr>
              <a:xfrm>
                <a:off x="7156079" y="2312905"/>
                <a:ext cx="248979" cy="246221"/>
              </a:xfrm>
              <a:prstGeom prst="rect">
                <a:avLst/>
              </a:prstGeom>
              <a:blipFill>
                <a:blip r:embed="rId6"/>
                <a:stretch>
                  <a:fillRect l="-17073" r="-2439" b="-14634"/>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3" name="CuadroTexto 22">
                <a:extLst>
                  <a:ext uri="{FF2B5EF4-FFF2-40B4-BE49-F238E27FC236}">
                    <a16:creationId xmlns:a16="http://schemas.microsoft.com/office/drawing/2014/main" id="{D6388093-E0A3-29C0-75A2-1E13FDAD9E46}"/>
                  </a:ext>
                </a:extLst>
              </p:cNvPr>
              <p:cNvSpPr txBox="1"/>
              <p:nvPr/>
            </p:nvSpPr>
            <p:spPr>
              <a:xfrm>
                <a:off x="8874738" y="2243771"/>
                <a:ext cx="248979"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𝐹</m:t>
                          </m:r>
                        </m:e>
                        <m:sub>
                          <m:r>
                            <a:rPr lang="es-ES" b="0" i="1" smtClean="0">
                              <a:latin typeface="Cambria Math" panose="02040503050406030204" pitchFamily="18" charset="0"/>
                            </a:rPr>
                            <m:t>5</m:t>
                          </m:r>
                        </m:sub>
                      </m:sSub>
                    </m:oMath>
                  </m:oMathPara>
                </a14:m>
                <a:endParaRPr lang="es-ES" dirty="0"/>
              </a:p>
            </p:txBody>
          </p:sp>
        </mc:Choice>
        <mc:Fallback xmlns="">
          <p:sp>
            <p:nvSpPr>
              <p:cNvPr id="23" name="CuadroTexto 22">
                <a:extLst>
                  <a:ext uri="{FF2B5EF4-FFF2-40B4-BE49-F238E27FC236}">
                    <a16:creationId xmlns:a16="http://schemas.microsoft.com/office/drawing/2014/main" id="{D6388093-E0A3-29C0-75A2-1E13FDAD9E46}"/>
                  </a:ext>
                </a:extLst>
              </p:cNvPr>
              <p:cNvSpPr txBox="1">
                <a:spLocks noRot="1" noChangeAspect="1" noMove="1" noResize="1" noEditPoints="1" noAdjustHandles="1" noChangeArrowheads="1" noChangeShapeType="1" noTextEdit="1"/>
              </p:cNvSpPr>
              <p:nvPr/>
            </p:nvSpPr>
            <p:spPr>
              <a:xfrm>
                <a:off x="8874738" y="2243771"/>
                <a:ext cx="248979" cy="246221"/>
              </a:xfrm>
              <a:prstGeom prst="rect">
                <a:avLst/>
              </a:prstGeom>
              <a:blipFill>
                <a:blip r:embed="rId7"/>
                <a:stretch>
                  <a:fillRect l="-19512" r="-2439" b="-20000"/>
                </a:stretch>
              </a:blipFill>
            </p:spPr>
            <p:txBody>
              <a:bodyPr/>
              <a:lstStyle/>
              <a:p>
                <a:r>
                  <a:rPr lang="es-ES">
                    <a:noFill/>
                  </a:rPr>
                  <a:t> </a:t>
                </a:r>
              </a:p>
            </p:txBody>
          </p:sp>
        </mc:Fallback>
      </mc:AlternateContent>
      <p:cxnSp>
        <p:nvCxnSpPr>
          <p:cNvPr id="24" name="Conector recto de flecha 23">
            <a:extLst>
              <a:ext uri="{FF2B5EF4-FFF2-40B4-BE49-F238E27FC236}">
                <a16:creationId xmlns:a16="http://schemas.microsoft.com/office/drawing/2014/main" id="{51EDEBA8-F10E-288D-0B1B-1D6E78882CC7}"/>
              </a:ext>
            </a:extLst>
          </p:cNvPr>
          <p:cNvCxnSpPr>
            <a:cxnSpLocks/>
          </p:cNvCxnSpPr>
          <p:nvPr/>
        </p:nvCxnSpPr>
        <p:spPr>
          <a:xfrm>
            <a:off x="1246825" y="3080319"/>
            <a:ext cx="0" cy="31565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Conector recto de flecha 25">
            <a:extLst>
              <a:ext uri="{FF2B5EF4-FFF2-40B4-BE49-F238E27FC236}">
                <a16:creationId xmlns:a16="http://schemas.microsoft.com/office/drawing/2014/main" id="{EB6FA0F6-B41D-9BC0-9C26-9A7EEF695E64}"/>
              </a:ext>
            </a:extLst>
          </p:cNvPr>
          <p:cNvCxnSpPr>
            <a:cxnSpLocks/>
          </p:cNvCxnSpPr>
          <p:nvPr/>
        </p:nvCxnSpPr>
        <p:spPr>
          <a:xfrm>
            <a:off x="3022953" y="3084105"/>
            <a:ext cx="0" cy="31565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7" name="Conector recto de flecha 26">
            <a:extLst>
              <a:ext uri="{FF2B5EF4-FFF2-40B4-BE49-F238E27FC236}">
                <a16:creationId xmlns:a16="http://schemas.microsoft.com/office/drawing/2014/main" id="{2FB9FABD-2930-C0CE-70AB-5ECE523CC783}"/>
              </a:ext>
            </a:extLst>
          </p:cNvPr>
          <p:cNvCxnSpPr>
            <a:cxnSpLocks/>
          </p:cNvCxnSpPr>
          <p:nvPr/>
        </p:nvCxnSpPr>
        <p:spPr>
          <a:xfrm>
            <a:off x="4740057" y="3074893"/>
            <a:ext cx="0" cy="31565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8" name="Conector recto de flecha 27">
            <a:extLst>
              <a:ext uri="{FF2B5EF4-FFF2-40B4-BE49-F238E27FC236}">
                <a16:creationId xmlns:a16="http://schemas.microsoft.com/office/drawing/2014/main" id="{67640BCD-630D-7AA0-3B1B-FC45E0F8E9DB}"/>
              </a:ext>
            </a:extLst>
          </p:cNvPr>
          <p:cNvCxnSpPr>
            <a:cxnSpLocks/>
          </p:cNvCxnSpPr>
          <p:nvPr/>
        </p:nvCxnSpPr>
        <p:spPr>
          <a:xfrm>
            <a:off x="6516185" y="3078679"/>
            <a:ext cx="0" cy="31565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Conector recto de flecha 28">
            <a:extLst>
              <a:ext uri="{FF2B5EF4-FFF2-40B4-BE49-F238E27FC236}">
                <a16:creationId xmlns:a16="http://schemas.microsoft.com/office/drawing/2014/main" id="{7F792BE8-2041-1843-E579-39E954BCECCC}"/>
              </a:ext>
            </a:extLst>
          </p:cNvPr>
          <p:cNvCxnSpPr>
            <a:cxnSpLocks/>
          </p:cNvCxnSpPr>
          <p:nvPr/>
        </p:nvCxnSpPr>
        <p:spPr>
          <a:xfrm>
            <a:off x="8237648" y="3068960"/>
            <a:ext cx="0" cy="31565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Conector recto de flecha 29">
            <a:extLst>
              <a:ext uri="{FF2B5EF4-FFF2-40B4-BE49-F238E27FC236}">
                <a16:creationId xmlns:a16="http://schemas.microsoft.com/office/drawing/2014/main" id="{5132E3C7-8636-5340-0B91-7C01E12420EF}"/>
              </a:ext>
            </a:extLst>
          </p:cNvPr>
          <p:cNvCxnSpPr>
            <a:cxnSpLocks/>
          </p:cNvCxnSpPr>
          <p:nvPr/>
        </p:nvCxnSpPr>
        <p:spPr>
          <a:xfrm>
            <a:off x="1246825" y="1828563"/>
            <a:ext cx="0" cy="315652"/>
          </a:xfrm>
          <a:prstGeom prst="straightConnector1">
            <a:avLst/>
          </a:prstGeom>
          <a:ln>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1" name="Conector recto de flecha 30">
            <a:extLst>
              <a:ext uri="{FF2B5EF4-FFF2-40B4-BE49-F238E27FC236}">
                <a16:creationId xmlns:a16="http://schemas.microsoft.com/office/drawing/2014/main" id="{FE145B38-18D7-A02B-9CB2-3D572E703B20}"/>
              </a:ext>
            </a:extLst>
          </p:cNvPr>
          <p:cNvCxnSpPr>
            <a:cxnSpLocks/>
          </p:cNvCxnSpPr>
          <p:nvPr/>
        </p:nvCxnSpPr>
        <p:spPr>
          <a:xfrm>
            <a:off x="3022953" y="1832349"/>
            <a:ext cx="0" cy="315652"/>
          </a:xfrm>
          <a:prstGeom prst="straightConnector1">
            <a:avLst/>
          </a:prstGeom>
          <a:ln>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2" name="Conector recto de flecha 31">
            <a:extLst>
              <a:ext uri="{FF2B5EF4-FFF2-40B4-BE49-F238E27FC236}">
                <a16:creationId xmlns:a16="http://schemas.microsoft.com/office/drawing/2014/main" id="{07ECCDCF-26C3-46AA-9300-4342DE9E8B1C}"/>
              </a:ext>
            </a:extLst>
          </p:cNvPr>
          <p:cNvCxnSpPr>
            <a:cxnSpLocks/>
          </p:cNvCxnSpPr>
          <p:nvPr/>
        </p:nvCxnSpPr>
        <p:spPr>
          <a:xfrm>
            <a:off x="4740057" y="1823137"/>
            <a:ext cx="0" cy="315652"/>
          </a:xfrm>
          <a:prstGeom prst="straightConnector1">
            <a:avLst/>
          </a:prstGeom>
          <a:ln>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3" name="Conector recto de flecha 32">
            <a:extLst>
              <a:ext uri="{FF2B5EF4-FFF2-40B4-BE49-F238E27FC236}">
                <a16:creationId xmlns:a16="http://schemas.microsoft.com/office/drawing/2014/main" id="{E5D7CA22-DB43-F6FA-82DD-021111C41E98}"/>
              </a:ext>
            </a:extLst>
          </p:cNvPr>
          <p:cNvCxnSpPr>
            <a:cxnSpLocks/>
          </p:cNvCxnSpPr>
          <p:nvPr/>
        </p:nvCxnSpPr>
        <p:spPr>
          <a:xfrm>
            <a:off x="6516185" y="1826923"/>
            <a:ext cx="0" cy="315652"/>
          </a:xfrm>
          <a:prstGeom prst="straightConnector1">
            <a:avLst/>
          </a:prstGeom>
          <a:ln>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4" name="Conector recto de flecha 33">
            <a:extLst>
              <a:ext uri="{FF2B5EF4-FFF2-40B4-BE49-F238E27FC236}">
                <a16:creationId xmlns:a16="http://schemas.microsoft.com/office/drawing/2014/main" id="{5D902740-72B1-17A4-BC37-DEAAF6DB0342}"/>
              </a:ext>
            </a:extLst>
          </p:cNvPr>
          <p:cNvCxnSpPr>
            <a:cxnSpLocks/>
          </p:cNvCxnSpPr>
          <p:nvPr/>
        </p:nvCxnSpPr>
        <p:spPr>
          <a:xfrm>
            <a:off x="8237648" y="1817204"/>
            <a:ext cx="0" cy="315652"/>
          </a:xfrm>
          <a:prstGeom prst="straightConnector1">
            <a:avLst/>
          </a:prstGeom>
          <a:ln>
            <a:headEnd type="triangle" w="med" len="med"/>
            <a:tailEnd type="none"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5" name="CuadroTexto 34">
                <a:extLst>
                  <a:ext uri="{FF2B5EF4-FFF2-40B4-BE49-F238E27FC236}">
                    <a16:creationId xmlns:a16="http://schemas.microsoft.com/office/drawing/2014/main" id="{832E7E14-09B1-64B6-5B29-1F24718A8A59}"/>
                  </a:ext>
                </a:extLst>
              </p:cNvPr>
              <p:cNvSpPr txBox="1"/>
              <p:nvPr/>
            </p:nvSpPr>
            <p:spPr>
              <a:xfrm>
                <a:off x="906575" y="1611378"/>
                <a:ext cx="415691"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𝐹</m:t>
                          </m:r>
                        </m:e>
                        <m:sub>
                          <m:r>
                            <a:rPr lang="es-ES" b="0" i="1" smtClean="0">
                              <a:latin typeface="Cambria Math" panose="02040503050406030204" pitchFamily="18" charset="0"/>
                            </a:rPr>
                            <m:t>𝑒𝑣</m:t>
                          </m:r>
                          <m:r>
                            <a:rPr lang="es-ES" b="0" i="1" smtClean="0">
                              <a:latin typeface="Cambria Math" panose="02040503050406030204" pitchFamily="18" charset="0"/>
                            </a:rPr>
                            <m:t>1</m:t>
                          </m:r>
                        </m:sub>
                      </m:sSub>
                    </m:oMath>
                  </m:oMathPara>
                </a14:m>
                <a:endParaRPr lang="es-ES" dirty="0"/>
              </a:p>
            </p:txBody>
          </p:sp>
        </mc:Choice>
        <mc:Fallback xmlns="">
          <p:sp>
            <p:nvSpPr>
              <p:cNvPr id="35" name="CuadroTexto 34">
                <a:extLst>
                  <a:ext uri="{FF2B5EF4-FFF2-40B4-BE49-F238E27FC236}">
                    <a16:creationId xmlns:a16="http://schemas.microsoft.com/office/drawing/2014/main" id="{832E7E14-09B1-64B6-5B29-1F24718A8A59}"/>
                  </a:ext>
                </a:extLst>
              </p:cNvPr>
              <p:cNvSpPr txBox="1">
                <a:spLocks noRot="1" noChangeAspect="1" noMove="1" noResize="1" noEditPoints="1" noAdjustHandles="1" noChangeArrowheads="1" noChangeShapeType="1" noTextEdit="1"/>
              </p:cNvSpPr>
              <p:nvPr/>
            </p:nvSpPr>
            <p:spPr>
              <a:xfrm>
                <a:off x="906575" y="1611378"/>
                <a:ext cx="415691" cy="246221"/>
              </a:xfrm>
              <a:prstGeom prst="rect">
                <a:avLst/>
              </a:prstGeom>
              <a:blipFill>
                <a:blip r:embed="rId8"/>
                <a:stretch>
                  <a:fillRect l="-11765" r="-1471" b="-14634"/>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6" name="CuadroTexto 35">
                <a:extLst>
                  <a:ext uri="{FF2B5EF4-FFF2-40B4-BE49-F238E27FC236}">
                    <a16:creationId xmlns:a16="http://schemas.microsoft.com/office/drawing/2014/main" id="{2B2907A1-8131-55CB-5456-2D0476064625}"/>
                  </a:ext>
                </a:extLst>
              </p:cNvPr>
              <p:cNvSpPr txBox="1"/>
              <p:nvPr/>
            </p:nvSpPr>
            <p:spPr>
              <a:xfrm>
                <a:off x="2605206" y="1570983"/>
                <a:ext cx="415691"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𝐹</m:t>
                          </m:r>
                        </m:e>
                        <m:sub>
                          <m:r>
                            <a:rPr lang="es-ES" b="0" i="1" smtClean="0">
                              <a:latin typeface="Cambria Math" panose="02040503050406030204" pitchFamily="18" charset="0"/>
                            </a:rPr>
                            <m:t>𝑒𝑣</m:t>
                          </m:r>
                          <m:r>
                            <a:rPr lang="es-ES" b="0" i="1" smtClean="0">
                              <a:latin typeface="Cambria Math" panose="02040503050406030204" pitchFamily="18" charset="0"/>
                            </a:rPr>
                            <m:t>2</m:t>
                          </m:r>
                        </m:sub>
                      </m:sSub>
                    </m:oMath>
                  </m:oMathPara>
                </a14:m>
                <a:endParaRPr lang="es-ES" dirty="0"/>
              </a:p>
            </p:txBody>
          </p:sp>
        </mc:Choice>
        <mc:Fallback xmlns="">
          <p:sp>
            <p:nvSpPr>
              <p:cNvPr id="36" name="CuadroTexto 35">
                <a:extLst>
                  <a:ext uri="{FF2B5EF4-FFF2-40B4-BE49-F238E27FC236}">
                    <a16:creationId xmlns:a16="http://schemas.microsoft.com/office/drawing/2014/main" id="{2B2907A1-8131-55CB-5456-2D0476064625}"/>
                  </a:ext>
                </a:extLst>
              </p:cNvPr>
              <p:cNvSpPr txBox="1">
                <a:spLocks noRot="1" noChangeAspect="1" noMove="1" noResize="1" noEditPoints="1" noAdjustHandles="1" noChangeArrowheads="1" noChangeShapeType="1" noTextEdit="1"/>
              </p:cNvSpPr>
              <p:nvPr/>
            </p:nvSpPr>
            <p:spPr>
              <a:xfrm>
                <a:off x="2605206" y="1570983"/>
                <a:ext cx="415691" cy="246221"/>
              </a:xfrm>
              <a:prstGeom prst="rect">
                <a:avLst/>
              </a:prstGeom>
              <a:blipFill>
                <a:blip r:embed="rId9"/>
                <a:stretch>
                  <a:fillRect l="-10145" b="-1750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7" name="CuadroTexto 36">
                <a:extLst>
                  <a:ext uri="{FF2B5EF4-FFF2-40B4-BE49-F238E27FC236}">
                    <a16:creationId xmlns:a16="http://schemas.microsoft.com/office/drawing/2014/main" id="{8428E35C-0A72-8929-C1D0-464CF1683599}"/>
                  </a:ext>
                </a:extLst>
              </p:cNvPr>
              <p:cNvSpPr txBox="1"/>
              <p:nvPr/>
            </p:nvSpPr>
            <p:spPr>
              <a:xfrm>
                <a:off x="4364265" y="1523964"/>
                <a:ext cx="415691"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𝐹</m:t>
                          </m:r>
                        </m:e>
                        <m:sub>
                          <m:r>
                            <a:rPr lang="es-ES" b="0" i="1" smtClean="0">
                              <a:latin typeface="Cambria Math" panose="02040503050406030204" pitchFamily="18" charset="0"/>
                            </a:rPr>
                            <m:t>𝑒𝑣</m:t>
                          </m:r>
                          <m:r>
                            <a:rPr lang="es-ES" b="0" i="1" smtClean="0">
                              <a:latin typeface="Cambria Math" panose="02040503050406030204" pitchFamily="18" charset="0"/>
                            </a:rPr>
                            <m:t>3</m:t>
                          </m:r>
                        </m:sub>
                      </m:sSub>
                    </m:oMath>
                  </m:oMathPara>
                </a14:m>
                <a:endParaRPr lang="es-ES" dirty="0"/>
              </a:p>
            </p:txBody>
          </p:sp>
        </mc:Choice>
        <mc:Fallback xmlns="">
          <p:sp>
            <p:nvSpPr>
              <p:cNvPr id="37" name="CuadroTexto 36">
                <a:extLst>
                  <a:ext uri="{FF2B5EF4-FFF2-40B4-BE49-F238E27FC236}">
                    <a16:creationId xmlns:a16="http://schemas.microsoft.com/office/drawing/2014/main" id="{8428E35C-0A72-8929-C1D0-464CF1683599}"/>
                  </a:ext>
                </a:extLst>
              </p:cNvPr>
              <p:cNvSpPr txBox="1">
                <a:spLocks noRot="1" noChangeAspect="1" noMove="1" noResize="1" noEditPoints="1" noAdjustHandles="1" noChangeArrowheads="1" noChangeShapeType="1" noTextEdit="1"/>
              </p:cNvSpPr>
              <p:nvPr/>
            </p:nvSpPr>
            <p:spPr>
              <a:xfrm>
                <a:off x="4364265" y="1523964"/>
                <a:ext cx="415691" cy="246221"/>
              </a:xfrm>
              <a:prstGeom prst="rect">
                <a:avLst/>
              </a:prstGeom>
              <a:blipFill>
                <a:blip r:embed="rId10"/>
                <a:stretch>
                  <a:fillRect l="-11765" r="-1471" b="-1750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8" name="CuadroTexto 37">
                <a:extLst>
                  <a:ext uri="{FF2B5EF4-FFF2-40B4-BE49-F238E27FC236}">
                    <a16:creationId xmlns:a16="http://schemas.microsoft.com/office/drawing/2014/main" id="{D67EA88F-581B-D3F8-55E3-21149F5BC2B4}"/>
                  </a:ext>
                </a:extLst>
              </p:cNvPr>
              <p:cNvSpPr txBox="1"/>
              <p:nvPr/>
            </p:nvSpPr>
            <p:spPr>
              <a:xfrm>
                <a:off x="6076845" y="1523964"/>
                <a:ext cx="415691"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𝐹</m:t>
                          </m:r>
                        </m:e>
                        <m:sub>
                          <m:r>
                            <a:rPr lang="es-ES" b="0" i="1" smtClean="0">
                              <a:latin typeface="Cambria Math" panose="02040503050406030204" pitchFamily="18" charset="0"/>
                            </a:rPr>
                            <m:t>𝑒𝑣</m:t>
                          </m:r>
                          <m:r>
                            <a:rPr lang="es-ES" b="0" i="1" smtClean="0">
                              <a:latin typeface="Cambria Math" panose="02040503050406030204" pitchFamily="18" charset="0"/>
                            </a:rPr>
                            <m:t>4</m:t>
                          </m:r>
                        </m:sub>
                      </m:sSub>
                    </m:oMath>
                  </m:oMathPara>
                </a14:m>
                <a:endParaRPr lang="es-ES" dirty="0"/>
              </a:p>
            </p:txBody>
          </p:sp>
        </mc:Choice>
        <mc:Fallback xmlns="">
          <p:sp>
            <p:nvSpPr>
              <p:cNvPr id="38" name="CuadroTexto 37">
                <a:extLst>
                  <a:ext uri="{FF2B5EF4-FFF2-40B4-BE49-F238E27FC236}">
                    <a16:creationId xmlns:a16="http://schemas.microsoft.com/office/drawing/2014/main" id="{D67EA88F-581B-D3F8-55E3-21149F5BC2B4}"/>
                  </a:ext>
                </a:extLst>
              </p:cNvPr>
              <p:cNvSpPr txBox="1">
                <a:spLocks noRot="1" noChangeAspect="1" noMove="1" noResize="1" noEditPoints="1" noAdjustHandles="1" noChangeArrowheads="1" noChangeShapeType="1" noTextEdit="1"/>
              </p:cNvSpPr>
              <p:nvPr/>
            </p:nvSpPr>
            <p:spPr>
              <a:xfrm>
                <a:off x="6076845" y="1523964"/>
                <a:ext cx="415691" cy="246221"/>
              </a:xfrm>
              <a:prstGeom prst="rect">
                <a:avLst/>
              </a:prstGeom>
              <a:blipFill>
                <a:blip r:embed="rId11"/>
                <a:stretch>
                  <a:fillRect l="-11765" r="-1471" b="-1750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9" name="CuadroTexto 38">
                <a:extLst>
                  <a:ext uri="{FF2B5EF4-FFF2-40B4-BE49-F238E27FC236}">
                    <a16:creationId xmlns:a16="http://schemas.microsoft.com/office/drawing/2014/main" id="{3CB66BE1-1DEF-7BFD-04B6-90C87DF9E79A}"/>
                  </a:ext>
                </a:extLst>
              </p:cNvPr>
              <p:cNvSpPr txBox="1"/>
              <p:nvPr/>
            </p:nvSpPr>
            <p:spPr>
              <a:xfrm>
                <a:off x="7779894" y="1523964"/>
                <a:ext cx="415691"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𝐹</m:t>
                          </m:r>
                        </m:e>
                        <m:sub>
                          <m:r>
                            <a:rPr lang="es-ES" b="0" i="1" smtClean="0">
                              <a:latin typeface="Cambria Math" panose="02040503050406030204" pitchFamily="18" charset="0"/>
                            </a:rPr>
                            <m:t>𝑒𝑣</m:t>
                          </m:r>
                          <m:r>
                            <a:rPr lang="es-ES" b="0" i="1" smtClean="0">
                              <a:latin typeface="Cambria Math" panose="02040503050406030204" pitchFamily="18" charset="0"/>
                            </a:rPr>
                            <m:t>5</m:t>
                          </m:r>
                        </m:sub>
                      </m:sSub>
                    </m:oMath>
                  </m:oMathPara>
                </a14:m>
                <a:endParaRPr lang="es-ES" dirty="0"/>
              </a:p>
            </p:txBody>
          </p:sp>
        </mc:Choice>
        <mc:Fallback xmlns="">
          <p:sp>
            <p:nvSpPr>
              <p:cNvPr id="39" name="CuadroTexto 38">
                <a:extLst>
                  <a:ext uri="{FF2B5EF4-FFF2-40B4-BE49-F238E27FC236}">
                    <a16:creationId xmlns:a16="http://schemas.microsoft.com/office/drawing/2014/main" id="{3CB66BE1-1DEF-7BFD-04B6-90C87DF9E79A}"/>
                  </a:ext>
                </a:extLst>
              </p:cNvPr>
              <p:cNvSpPr txBox="1">
                <a:spLocks noRot="1" noChangeAspect="1" noMove="1" noResize="1" noEditPoints="1" noAdjustHandles="1" noChangeArrowheads="1" noChangeShapeType="1" noTextEdit="1"/>
              </p:cNvSpPr>
              <p:nvPr/>
            </p:nvSpPr>
            <p:spPr>
              <a:xfrm>
                <a:off x="7779894" y="1523964"/>
                <a:ext cx="415691" cy="246221"/>
              </a:xfrm>
              <a:prstGeom prst="rect">
                <a:avLst/>
              </a:prstGeom>
              <a:blipFill>
                <a:blip r:embed="rId12"/>
                <a:stretch>
                  <a:fillRect l="-10294" r="-2941" b="-1750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0" name="CuadroTexto 39">
                <a:extLst>
                  <a:ext uri="{FF2B5EF4-FFF2-40B4-BE49-F238E27FC236}">
                    <a16:creationId xmlns:a16="http://schemas.microsoft.com/office/drawing/2014/main" id="{FF71869E-B5B4-63CB-9275-438A77660F21}"/>
                  </a:ext>
                </a:extLst>
              </p:cNvPr>
              <p:cNvSpPr txBox="1"/>
              <p:nvPr/>
            </p:nvSpPr>
            <p:spPr>
              <a:xfrm>
                <a:off x="733979" y="3344217"/>
                <a:ext cx="438133" cy="26520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𝐹</m:t>
                          </m:r>
                        </m:e>
                        <m:sub>
                          <m:r>
                            <a:rPr lang="es-ES" b="0" i="1" smtClean="0">
                              <a:latin typeface="Cambria Math" panose="02040503050406030204" pitchFamily="18" charset="0"/>
                            </a:rPr>
                            <m:t>𝑝𝑝</m:t>
                          </m:r>
                          <m:r>
                            <a:rPr lang="es-ES" b="0" i="1" smtClean="0">
                              <a:latin typeface="Cambria Math" panose="02040503050406030204" pitchFamily="18" charset="0"/>
                            </a:rPr>
                            <m:t>1</m:t>
                          </m:r>
                        </m:sub>
                      </m:sSub>
                    </m:oMath>
                  </m:oMathPara>
                </a14:m>
                <a:endParaRPr lang="es-ES" dirty="0"/>
              </a:p>
            </p:txBody>
          </p:sp>
        </mc:Choice>
        <mc:Fallback xmlns="">
          <p:sp>
            <p:nvSpPr>
              <p:cNvPr id="40" name="CuadroTexto 39">
                <a:extLst>
                  <a:ext uri="{FF2B5EF4-FFF2-40B4-BE49-F238E27FC236}">
                    <a16:creationId xmlns:a16="http://schemas.microsoft.com/office/drawing/2014/main" id="{FF71869E-B5B4-63CB-9275-438A77660F21}"/>
                  </a:ext>
                </a:extLst>
              </p:cNvPr>
              <p:cNvSpPr txBox="1">
                <a:spLocks noRot="1" noChangeAspect="1" noMove="1" noResize="1" noEditPoints="1" noAdjustHandles="1" noChangeArrowheads="1" noChangeShapeType="1" noTextEdit="1"/>
              </p:cNvSpPr>
              <p:nvPr/>
            </p:nvSpPr>
            <p:spPr>
              <a:xfrm>
                <a:off x="733979" y="3344217"/>
                <a:ext cx="438133" cy="265201"/>
              </a:xfrm>
              <a:prstGeom prst="rect">
                <a:avLst/>
              </a:prstGeom>
              <a:blipFill>
                <a:blip r:embed="rId13"/>
                <a:stretch>
                  <a:fillRect l="-9722" r="-5556" b="-25581"/>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1" name="CuadroTexto 40">
                <a:extLst>
                  <a:ext uri="{FF2B5EF4-FFF2-40B4-BE49-F238E27FC236}">
                    <a16:creationId xmlns:a16="http://schemas.microsoft.com/office/drawing/2014/main" id="{4A4E6E84-D787-F4EA-A5AD-3BF1BF7625D0}"/>
                  </a:ext>
                </a:extLst>
              </p:cNvPr>
              <p:cNvSpPr txBox="1"/>
              <p:nvPr/>
            </p:nvSpPr>
            <p:spPr>
              <a:xfrm>
                <a:off x="2512861" y="3344217"/>
                <a:ext cx="438133" cy="26520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𝐹</m:t>
                          </m:r>
                        </m:e>
                        <m:sub>
                          <m:r>
                            <a:rPr lang="es-ES" b="0" i="1" smtClean="0">
                              <a:latin typeface="Cambria Math" panose="02040503050406030204" pitchFamily="18" charset="0"/>
                            </a:rPr>
                            <m:t>𝑝𝑝</m:t>
                          </m:r>
                          <m:r>
                            <a:rPr lang="es-ES" b="0" i="1" smtClean="0">
                              <a:latin typeface="Cambria Math" panose="02040503050406030204" pitchFamily="18" charset="0"/>
                            </a:rPr>
                            <m:t>2</m:t>
                          </m:r>
                        </m:sub>
                      </m:sSub>
                    </m:oMath>
                  </m:oMathPara>
                </a14:m>
                <a:endParaRPr lang="es-ES" dirty="0"/>
              </a:p>
            </p:txBody>
          </p:sp>
        </mc:Choice>
        <mc:Fallback xmlns="">
          <p:sp>
            <p:nvSpPr>
              <p:cNvPr id="41" name="CuadroTexto 40">
                <a:extLst>
                  <a:ext uri="{FF2B5EF4-FFF2-40B4-BE49-F238E27FC236}">
                    <a16:creationId xmlns:a16="http://schemas.microsoft.com/office/drawing/2014/main" id="{4A4E6E84-D787-F4EA-A5AD-3BF1BF7625D0}"/>
                  </a:ext>
                </a:extLst>
              </p:cNvPr>
              <p:cNvSpPr txBox="1">
                <a:spLocks noRot="1" noChangeAspect="1" noMove="1" noResize="1" noEditPoints="1" noAdjustHandles="1" noChangeArrowheads="1" noChangeShapeType="1" noTextEdit="1"/>
              </p:cNvSpPr>
              <p:nvPr/>
            </p:nvSpPr>
            <p:spPr>
              <a:xfrm>
                <a:off x="2512861" y="3344217"/>
                <a:ext cx="438133" cy="265201"/>
              </a:xfrm>
              <a:prstGeom prst="rect">
                <a:avLst/>
              </a:prstGeom>
              <a:blipFill>
                <a:blip r:embed="rId14"/>
                <a:stretch>
                  <a:fillRect l="-9722" r="-5556" b="-25581"/>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2" name="CuadroTexto 41">
                <a:extLst>
                  <a:ext uri="{FF2B5EF4-FFF2-40B4-BE49-F238E27FC236}">
                    <a16:creationId xmlns:a16="http://schemas.microsoft.com/office/drawing/2014/main" id="{44BC8167-E025-A5BC-79DC-429B30FABBCD}"/>
                  </a:ext>
                </a:extLst>
              </p:cNvPr>
              <p:cNvSpPr txBox="1"/>
              <p:nvPr/>
            </p:nvSpPr>
            <p:spPr>
              <a:xfrm>
                <a:off x="4273407" y="3383558"/>
                <a:ext cx="438133" cy="26520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𝐹</m:t>
                          </m:r>
                        </m:e>
                        <m:sub>
                          <m:r>
                            <a:rPr lang="es-ES" b="0" i="1" smtClean="0">
                              <a:latin typeface="Cambria Math" panose="02040503050406030204" pitchFamily="18" charset="0"/>
                            </a:rPr>
                            <m:t>𝑝𝑝</m:t>
                          </m:r>
                          <m:r>
                            <a:rPr lang="es-ES" b="0" i="1" smtClean="0">
                              <a:latin typeface="Cambria Math" panose="02040503050406030204" pitchFamily="18" charset="0"/>
                            </a:rPr>
                            <m:t>3</m:t>
                          </m:r>
                        </m:sub>
                      </m:sSub>
                    </m:oMath>
                  </m:oMathPara>
                </a14:m>
                <a:endParaRPr lang="es-ES" dirty="0"/>
              </a:p>
            </p:txBody>
          </p:sp>
        </mc:Choice>
        <mc:Fallback xmlns="">
          <p:sp>
            <p:nvSpPr>
              <p:cNvPr id="42" name="CuadroTexto 41">
                <a:extLst>
                  <a:ext uri="{FF2B5EF4-FFF2-40B4-BE49-F238E27FC236}">
                    <a16:creationId xmlns:a16="http://schemas.microsoft.com/office/drawing/2014/main" id="{44BC8167-E025-A5BC-79DC-429B30FABBCD}"/>
                  </a:ext>
                </a:extLst>
              </p:cNvPr>
              <p:cNvSpPr txBox="1">
                <a:spLocks noRot="1" noChangeAspect="1" noMove="1" noResize="1" noEditPoints="1" noAdjustHandles="1" noChangeArrowheads="1" noChangeShapeType="1" noTextEdit="1"/>
              </p:cNvSpPr>
              <p:nvPr/>
            </p:nvSpPr>
            <p:spPr>
              <a:xfrm>
                <a:off x="4273407" y="3383558"/>
                <a:ext cx="438133" cy="265201"/>
              </a:xfrm>
              <a:prstGeom prst="rect">
                <a:avLst/>
              </a:prstGeom>
              <a:blipFill>
                <a:blip r:embed="rId15"/>
                <a:stretch>
                  <a:fillRect l="-9722" r="-5556" b="-2500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3" name="CuadroTexto 42">
                <a:extLst>
                  <a:ext uri="{FF2B5EF4-FFF2-40B4-BE49-F238E27FC236}">
                    <a16:creationId xmlns:a16="http://schemas.microsoft.com/office/drawing/2014/main" id="{DDE33ADB-C1AA-CC18-1B0C-182A26BD4669}"/>
                  </a:ext>
                </a:extLst>
              </p:cNvPr>
              <p:cNvSpPr txBox="1"/>
              <p:nvPr/>
            </p:nvSpPr>
            <p:spPr>
              <a:xfrm>
                <a:off x="6078052" y="3421696"/>
                <a:ext cx="438133" cy="26520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𝐹</m:t>
                          </m:r>
                        </m:e>
                        <m:sub>
                          <m:r>
                            <a:rPr lang="es-ES" b="0" i="1" smtClean="0">
                              <a:latin typeface="Cambria Math" panose="02040503050406030204" pitchFamily="18" charset="0"/>
                            </a:rPr>
                            <m:t>𝑝𝑝</m:t>
                          </m:r>
                          <m:r>
                            <a:rPr lang="es-ES" b="0" i="1" smtClean="0">
                              <a:latin typeface="Cambria Math" panose="02040503050406030204" pitchFamily="18" charset="0"/>
                            </a:rPr>
                            <m:t>4</m:t>
                          </m:r>
                        </m:sub>
                      </m:sSub>
                    </m:oMath>
                  </m:oMathPara>
                </a14:m>
                <a:endParaRPr lang="es-ES" dirty="0"/>
              </a:p>
            </p:txBody>
          </p:sp>
        </mc:Choice>
        <mc:Fallback xmlns="">
          <p:sp>
            <p:nvSpPr>
              <p:cNvPr id="43" name="CuadroTexto 42">
                <a:extLst>
                  <a:ext uri="{FF2B5EF4-FFF2-40B4-BE49-F238E27FC236}">
                    <a16:creationId xmlns:a16="http://schemas.microsoft.com/office/drawing/2014/main" id="{DDE33ADB-C1AA-CC18-1B0C-182A26BD4669}"/>
                  </a:ext>
                </a:extLst>
              </p:cNvPr>
              <p:cNvSpPr txBox="1">
                <a:spLocks noRot="1" noChangeAspect="1" noMove="1" noResize="1" noEditPoints="1" noAdjustHandles="1" noChangeArrowheads="1" noChangeShapeType="1" noTextEdit="1"/>
              </p:cNvSpPr>
              <p:nvPr/>
            </p:nvSpPr>
            <p:spPr>
              <a:xfrm>
                <a:off x="6078052" y="3421696"/>
                <a:ext cx="438133" cy="265201"/>
              </a:xfrm>
              <a:prstGeom prst="rect">
                <a:avLst/>
              </a:prstGeom>
              <a:blipFill>
                <a:blip r:embed="rId16"/>
                <a:stretch>
                  <a:fillRect l="-9722" r="-5556" b="-2500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4" name="CuadroTexto 43">
                <a:extLst>
                  <a:ext uri="{FF2B5EF4-FFF2-40B4-BE49-F238E27FC236}">
                    <a16:creationId xmlns:a16="http://schemas.microsoft.com/office/drawing/2014/main" id="{F2A7CF84-F61A-F738-78C1-31B6446B9542}"/>
                  </a:ext>
                </a:extLst>
              </p:cNvPr>
              <p:cNvSpPr txBox="1"/>
              <p:nvPr/>
            </p:nvSpPr>
            <p:spPr>
              <a:xfrm>
                <a:off x="7746296" y="3421696"/>
                <a:ext cx="438133" cy="26520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𝐹</m:t>
                          </m:r>
                        </m:e>
                        <m:sub>
                          <m:r>
                            <a:rPr lang="es-ES" b="0" i="1" smtClean="0">
                              <a:latin typeface="Cambria Math" panose="02040503050406030204" pitchFamily="18" charset="0"/>
                            </a:rPr>
                            <m:t>𝑝𝑝</m:t>
                          </m:r>
                          <m:r>
                            <a:rPr lang="es-ES" b="0" i="1" smtClean="0">
                              <a:latin typeface="Cambria Math" panose="02040503050406030204" pitchFamily="18" charset="0"/>
                            </a:rPr>
                            <m:t>4</m:t>
                          </m:r>
                        </m:sub>
                      </m:sSub>
                    </m:oMath>
                  </m:oMathPara>
                </a14:m>
                <a:endParaRPr lang="es-ES" dirty="0"/>
              </a:p>
            </p:txBody>
          </p:sp>
        </mc:Choice>
        <mc:Fallback xmlns="">
          <p:sp>
            <p:nvSpPr>
              <p:cNvPr id="44" name="CuadroTexto 43">
                <a:extLst>
                  <a:ext uri="{FF2B5EF4-FFF2-40B4-BE49-F238E27FC236}">
                    <a16:creationId xmlns:a16="http://schemas.microsoft.com/office/drawing/2014/main" id="{F2A7CF84-F61A-F738-78C1-31B6446B9542}"/>
                  </a:ext>
                </a:extLst>
              </p:cNvPr>
              <p:cNvSpPr txBox="1">
                <a:spLocks noRot="1" noChangeAspect="1" noMove="1" noResize="1" noEditPoints="1" noAdjustHandles="1" noChangeArrowheads="1" noChangeShapeType="1" noTextEdit="1"/>
              </p:cNvSpPr>
              <p:nvPr/>
            </p:nvSpPr>
            <p:spPr>
              <a:xfrm>
                <a:off x="7746296" y="3421696"/>
                <a:ext cx="438133" cy="265201"/>
              </a:xfrm>
              <a:prstGeom prst="rect">
                <a:avLst/>
              </a:prstGeom>
              <a:blipFill>
                <a:blip r:embed="rId17"/>
                <a:stretch>
                  <a:fillRect l="-11111" r="-4167" b="-25000"/>
                </a:stretch>
              </a:blipFill>
            </p:spPr>
            <p:txBody>
              <a:bodyPr/>
              <a:lstStyle/>
              <a:p>
                <a:r>
                  <a:rPr lang="es-ES">
                    <a:noFill/>
                  </a:rPr>
                  <a:t> </a:t>
                </a:r>
              </a:p>
            </p:txBody>
          </p:sp>
        </mc:Fallback>
      </mc:AlternateContent>
      <p:sp>
        <p:nvSpPr>
          <p:cNvPr id="45" name="CuadroTexto 44">
            <a:extLst>
              <a:ext uri="{FF2B5EF4-FFF2-40B4-BE49-F238E27FC236}">
                <a16:creationId xmlns:a16="http://schemas.microsoft.com/office/drawing/2014/main" id="{C748B6A6-F902-F157-2D38-A12CA2415F18}"/>
              </a:ext>
            </a:extLst>
          </p:cNvPr>
          <p:cNvSpPr txBox="1"/>
          <p:nvPr/>
        </p:nvSpPr>
        <p:spPr>
          <a:xfrm>
            <a:off x="2889457" y="1025744"/>
            <a:ext cx="3701200" cy="338554"/>
          </a:xfrm>
          <a:prstGeom prst="rect">
            <a:avLst/>
          </a:prstGeom>
          <a:noFill/>
        </p:spPr>
        <p:txBody>
          <a:bodyPr wrap="square" rtlCol="0">
            <a:spAutoFit/>
          </a:bodyPr>
          <a:lstStyle/>
          <a:p>
            <a:r>
              <a:rPr lang="es-ES" b="1" dirty="0"/>
              <a:t>Interior proceso “Evaporación Solar”</a:t>
            </a:r>
          </a:p>
        </p:txBody>
      </p:sp>
      <mc:AlternateContent xmlns:mc="http://schemas.openxmlformats.org/markup-compatibility/2006" xmlns:a14="http://schemas.microsoft.com/office/drawing/2010/main">
        <mc:Choice Requires="a14">
          <p:sp>
            <p:nvSpPr>
              <p:cNvPr id="46" name="CuadroTexto 45">
                <a:extLst>
                  <a:ext uri="{FF2B5EF4-FFF2-40B4-BE49-F238E27FC236}">
                    <a16:creationId xmlns:a16="http://schemas.microsoft.com/office/drawing/2014/main" id="{AEE189AE-6A33-F2ED-0AB1-79F6353DFFD7}"/>
                  </a:ext>
                </a:extLst>
              </p:cNvPr>
              <p:cNvSpPr txBox="1"/>
              <p:nvPr/>
            </p:nvSpPr>
            <p:spPr>
              <a:xfrm>
                <a:off x="145037" y="3979271"/>
                <a:ext cx="3007105" cy="1843774"/>
              </a:xfrm>
              <a:prstGeom prst="rect">
                <a:avLst/>
              </a:prstGeom>
              <a:noFill/>
              <a:ln>
                <a:solidFill>
                  <a:srgbClr val="FF0000"/>
                </a:solidFill>
              </a:ln>
            </p:spPr>
            <p:txBody>
              <a:bodyPr wrap="none" lIns="0" tIns="0" rIns="0" bIns="0" rtlCol="0">
                <a:spAutoFit/>
              </a:bodyPr>
              <a:lstStyle/>
              <a:p>
                <a:pPr/>
                <a14:m>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𝐹</m:t>
                        </m:r>
                      </m:e>
                      <m:sub>
                        <m:r>
                          <a:rPr lang="es-ES" b="0" i="1" smtClean="0">
                            <a:latin typeface="Cambria Math" panose="02040503050406030204" pitchFamily="18" charset="0"/>
                          </a:rPr>
                          <m:t>0</m:t>
                        </m:r>
                      </m:sub>
                    </m:sSub>
                    <m:r>
                      <a:rPr lang="es-ES" b="0" i="1" smtClean="0">
                        <a:latin typeface="Cambria Math" panose="02040503050406030204" pitchFamily="18" charset="0"/>
                      </a:rPr>
                      <m:t>=</m:t>
                    </m:r>
                    <m:r>
                      <a:rPr lang="es-ES" i="1">
                        <a:latin typeface="Cambria Math" panose="02040503050406030204" pitchFamily="18" charset="0"/>
                      </a:rPr>
                      <m:t>1,778,465,107</m:t>
                    </m:r>
                  </m:oMath>
                </a14:m>
                <a:r>
                  <a:rPr lang="es-ES" dirty="0"/>
                  <a:t> </a:t>
                </a:r>
                <a14:m>
                  <m:oMath xmlns:m="http://schemas.openxmlformats.org/officeDocument/2006/math">
                    <m:f>
                      <m:fPr>
                        <m:ctrlPr>
                          <a:rPr lang="es-ES" i="1">
                            <a:latin typeface="Cambria Math" panose="02040503050406030204" pitchFamily="18" charset="0"/>
                          </a:rPr>
                        </m:ctrlPr>
                      </m:fPr>
                      <m:num>
                        <m:r>
                          <a:rPr lang="es-ES" i="1">
                            <a:latin typeface="Cambria Math" panose="02040503050406030204" pitchFamily="18" charset="0"/>
                          </a:rPr>
                          <m:t>𝑡</m:t>
                        </m:r>
                      </m:num>
                      <m:den>
                        <m:r>
                          <a:rPr lang="es-ES" i="1">
                            <a:latin typeface="Cambria Math" panose="02040503050406030204" pitchFamily="18" charset="0"/>
                          </a:rPr>
                          <m:t>𝑎</m:t>
                        </m:r>
                        <m:r>
                          <a:rPr lang="es-ES" i="1">
                            <a:latin typeface="Cambria Math" panose="02040503050406030204" pitchFamily="18" charset="0"/>
                          </a:rPr>
                          <m:t>ñ</m:t>
                        </m:r>
                        <m:r>
                          <a:rPr lang="es-ES" i="1">
                            <a:latin typeface="Cambria Math" panose="02040503050406030204" pitchFamily="18" charset="0"/>
                          </a:rPr>
                          <m:t>𝑜</m:t>
                        </m:r>
                      </m:den>
                    </m:f>
                    <m:r>
                      <a:rPr lang="es-ES" i="1">
                        <a:latin typeface="Cambria Math" panose="02040503050406030204" pitchFamily="18" charset="0"/>
                      </a:rPr>
                      <m:t> </m:t>
                    </m:r>
                    <m:r>
                      <a:rPr lang="es-ES" i="1">
                        <a:latin typeface="Cambria Math" panose="02040503050406030204" pitchFamily="18" charset="0"/>
                      </a:rPr>
                      <m:t>𝑠𝑎𝑙𝑚𝑢𝑒𝑟𝑎</m:t>
                    </m:r>
                  </m:oMath>
                </a14:m>
                <a:br>
                  <a:rPr lang="es-ES" dirty="0"/>
                </a:br>
                <a14:m>
                  <m:oMathPara xmlns:m="http://schemas.openxmlformats.org/officeDocument/2006/math">
                    <m:oMathParaPr>
                      <m:jc m:val="centerGroup"/>
                    </m:oMathParaPr>
                    <m:oMath xmlns:m="http://schemas.openxmlformats.org/officeDocument/2006/math">
                      <m:r>
                        <a:rPr lang="es-ES" i="1">
                          <a:latin typeface="Cambria Math" panose="02040503050406030204" pitchFamily="18" charset="0"/>
                        </a:rPr>
                        <m:t>%</m:t>
                      </m:r>
                      <m:r>
                        <a:rPr lang="es-ES" i="1">
                          <a:latin typeface="Cambria Math" panose="02040503050406030204" pitchFamily="18" charset="0"/>
                        </a:rPr>
                        <m:t>𝑝</m:t>
                      </m:r>
                      <m:sSub>
                        <m:sSubPr>
                          <m:ctrlPr>
                            <a:rPr lang="es-ES" i="1">
                              <a:latin typeface="Cambria Math" panose="02040503050406030204" pitchFamily="18" charset="0"/>
                            </a:rPr>
                          </m:ctrlPr>
                        </m:sSubPr>
                        <m:e>
                          <m:r>
                            <a:rPr lang="es-ES" i="1">
                              <a:latin typeface="Cambria Math" panose="02040503050406030204" pitchFamily="18" charset="0"/>
                            </a:rPr>
                            <m:t>𝑝</m:t>
                          </m:r>
                        </m:e>
                        <m:sub>
                          <m:r>
                            <a:rPr lang="es-ES" b="0" i="1" smtClean="0">
                              <a:latin typeface="Cambria Math" panose="02040503050406030204" pitchFamily="18" charset="0"/>
                            </a:rPr>
                            <m:t>𝑁𝑎</m:t>
                          </m:r>
                        </m:sub>
                      </m:sSub>
                      <m:r>
                        <a:rPr lang="es-ES" i="1">
                          <a:latin typeface="Cambria Math" panose="02040503050406030204" pitchFamily="18" charset="0"/>
                        </a:rPr>
                        <m:t>=</m:t>
                      </m:r>
                      <m:r>
                        <a:rPr lang="es-ES" b="0" i="1" smtClean="0">
                          <a:latin typeface="Cambria Math" panose="02040503050406030204" pitchFamily="18" charset="0"/>
                        </a:rPr>
                        <m:t>7.66</m:t>
                      </m:r>
                      <m:r>
                        <a:rPr lang="es-ES" i="1">
                          <a:latin typeface="Cambria Math" panose="02040503050406030204" pitchFamily="18" charset="0"/>
                        </a:rPr>
                        <m:t>%</m:t>
                      </m:r>
                    </m:oMath>
                  </m:oMathPara>
                </a14:m>
                <a:endParaRPr lang="es-ES" dirty="0"/>
              </a:p>
              <a:p>
                <a:pPr/>
                <a14:m>
                  <m:oMathPara xmlns:m="http://schemas.openxmlformats.org/officeDocument/2006/math">
                    <m:oMathParaPr>
                      <m:jc m:val="centerGroup"/>
                    </m:oMathParaPr>
                    <m:oMath xmlns:m="http://schemas.openxmlformats.org/officeDocument/2006/math">
                      <m:r>
                        <a:rPr lang="es-ES" i="1" smtClean="0">
                          <a:latin typeface="Cambria Math" panose="02040503050406030204" pitchFamily="18" charset="0"/>
                        </a:rPr>
                        <m:t>%</m:t>
                      </m:r>
                      <m:r>
                        <a:rPr lang="es-ES" i="1" smtClean="0">
                          <a:latin typeface="Cambria Math" panose="02040503050406030204" pitchFamily="18" charset="0"/>
                        </a:rPr>
                        <m:t>𝑝</m:t>
                      </m:r>
                      <m:sSub>
                        <m:sSubPr>
                          <m:ctrlPr>
                            <a:rPr lang="es-ES" i="1">
                              <a:latin typeface="Cambria Math" panose="02040503050406030204" pitchFamily="18" charset="0"/>
                            </a:rPr>
                          </m:ctrlPr>
                        </m:sSubPr>
                        <m:e>
                          <m:r>
                            <a:rPr lang="es-ES" i="1">
                              <a:latin typeface="Cambria Math" panose="02040503050406030204" pitchFamily="18" charset="0"/>
                            </a:rPr>
                            <m:t>𝑝</m:t>
                          </m:r>
                        </m:e>
                        <m:sub>
                          <m:r>
                            <a:rPr lang="es-ES" b="0" i="1" smtClean="0">
                              <a:latin typeface="Cambria Math" panose="02040503050406030204" pitchFamily="18" charset="0"/>
                            </a:rPr>
                            <m:t>𝐾</m:t>
                          </m:r>
                        </m:sub>
                      </m:sSub>
                      <m:r>
                        <a:rPr lang="es-ES" i="1">
                          <a:latin typeface="Cambria Math" panose="02040503050406030204" pitchFamily="18" charset="0"/>
                        </a:rPr>
                        <m:t>=</m:t>
                      </m:r>
                      <m:r>
                        <a:rPr lang="es-ES" b="0" i="1" smtClean="0">
                          <a:latin typeface="Cambria Math" panose="02040503050406030204" pitchFamily="18" charset="0"/>
                        </a:rPr>
                        <m:t>2.12</m:t>
                      </m:r>
                      <m:r>
                        <a:rPr lang="es-ES" i="1">
                          <a:latin typeface="Cambria Math" panose="02040503050406030204" pitchFamily="18" charset="0"/>
                        </a:rPr>
                        <m:t>%</m:t>
                      </m:r>
                    </m:oMath>
                  </m:oMathPara>
                </a14:m>
                <a:endParaRPr lang="es-ES" dirty="0"/>
              </a:p>
              <a:p>
                <a:pPr/>
                <a14:m>
                  <m:oMathPara xmlns:m="http://schemas.openxmlformats.org/officeDocument/2006/math">
                    <m:oMathParaPr>
                      <m:jc m:val="centerGroup"/>
                    </m:oMathParaPr>
                    <m:oMath xmlns:m="http://schemas.openxmlformats.org/officeDocument/2006/math">
                      <m:r>
                        <a:rPr lang="es-ES" i="1" smtClean="0">
                          <a:latin typeface="Cambria Math" panose="02040503050406030204" pitchFamily="18" charset="0"/>
                        </a:rPr>
                        <m:t>%</m:t>
                      </m:r>
                      <m:r>
                        <a:rPr lang="es-ES" i="1" smtClean="0">
                          <a:latin typeface="Cambria Math" panose="02040503050406030204" pitchFamily="18" charset="0"/>
                        </a:rPr>
                        <m:t>𝑝</m:t>
                      </m:r>
                      <m:sSub>
                        <m:sSubPr>
                          <m:ctrlPr>
                            <a:rPr lang="es-ES" i="1">
                              <a:latin typeface="Cambria Math" panose="02040503050406030204" pitchFamily="18" charset="0"/>
                            </a:rPr>
                          </m:ctrlPr>
                        </m:sSubPr>
                        <m:e>
                          <m:r>
                            <a:rPr lang="es-ES" i="1">
                              <a:latin typeface="Cambria Math" panose="02040503050406030204" pitchFamily="18" charset="0"/>
                            </a:rPr>
                            <m:t>𝑝</m:t>
                          </m:r>
                        </m:e>
                        <m:sub>
                          <m:r>
                            <a:rPr lang="es-ES" b="0" i="1" smtClean="0">
                              <a:latin typeface="Cambria Math" panose="02040503050406030204" pitchFamily="18" charset="0"/>
                            </a:rPr>
                            <m:t>𝑀𝑔</m:t>
                          </m:r>
                        </m:sub>
                      </m:sSub>
                      <m:r>
                        <a:rPr lang="es-ES" i="1">
                          <a:latin typeface="Cambria Math" panose="02040503050406030204" pitchFamily="18" charset="0"/>
                        </a:rPr>
                        <m:t>=</m:t>
                      </m:r>
                      <m:r>
                        <a:rPr lang="es-ES" b="0" i="1" smtClean="0">
                          <a:latin typeface="Cambria Math" panose="02040503050406030204" pitchFamily="18" charset="0"/>
                        </a:rPr>
                        <m:t>0.96</m:t>
                      </m:r>
                      <m:r>
                        <a:rPr lang="es-ES" i="1">
                          <a:latin typeface="Cambria Math" panose="02040503050406030204" pitchFamily="18" charset="0"/>
                        </a:rPr>
                        <m:t>%</m:t>
                      </m:r>
                    </m:oMath>
                  </m:oMathPara>
                </a14:m>
                <a:endParaRPr lang="es-ES" dirty="0"/>
              </a:p>
              <a:p>
                <a:pPr/>
                <a14:m>
                  <m:oMathPara xmlns:m="http://schemas.openxmlformats.org/officeDocument/2006/math">
                    <m:oMathParaPr>
                      <m:jc m:val="centerGroup"/>
                    </m:oMathParaPr>
                    <m:oMath xmlns:m="http://schemas.openxmlformats.org/officeDocument/2006/math">
                      <m:r>
                        <a:rPr lang="es-ES" i="1" smtClean="0">
                          <a:latin typeface="Cambria Math" panose="02040503050406030204" pitchFamily="18" charset="0"/>
                        </a:rPr>
                        <m:t>%</m:t>
                      </m:r>
                      <m:r>
                        <a:rPr lang="es-ES" i="1" smtClean="0">
                          <a:latin typeface="Cambria Math" panose="02040503050406030204" pitchFamily="18" charset="0"/>
                        </a:rPr>
                        <m:t>𝑝</m:t>
                      </m:r>
                      <m:sSub>
                        <m:sSubPr>
                          <m:ctrlPr>
                            <a:rPr lang="es-ES" i="1">
                              <a:latin typeface="Cambria Math" panose="02040503050406030204" pitchFamily="18" charset="0"/>
                            </a:rPr>
                          </m:ctrlPr>
                        </m:sSubPr>
                        <m:e>
                          <m:r>
                            <a:rPr lang="es-ES" i="1">
                              <a:latin typeface="Cambria Math" panose="02040503050406030204" pitchFamily="18" charset="0"/>
                            </a:rPr>
                            <m:t>𝑝</m:t>
                          </m:r>
                        </m:e>
                        <m:sub>
                          <m:r>
                            <a:rPr lang="es-ES" b="0" i="1" smtClean="0">
                              <a:latin typeface="Cambria Math" panose="02040503050406030204" pitchFamily="18" charset="0"/>
                            </a:rPr>
                            <m:t>𝐿𝑖</m:t>
                          </m:r>
                        </m:sub>
                      </m:sSub>
                      <m:r>
                        <a:rPr lang="es-ES" i="1">
                          <a:latin typeface="Cambria Math" panose="02040503050406030204" pitchFamily="18" charset="0"/>
                        </a:rPr>
                        <m:t>=</m:t>
                      </m:r>
                      <m:r>
                        <a:rPr lang="es-ES" b="0" i="1" smtClean="0">
                          <a:latin typeface="Cambria Math" panose="02040503050406030204" pitchFamily="18" charset="0"/>
                        </a:rPr>
                        <m:t>0.15</m:t>
                      </m:r>
                      <m:r>
                        <a:rPr lang="es-ES" i="1">
                          <a:latin typeface="Cambria Math" panose="02040503050406030204" pitchFamily="18" charset="0"/>
                        </a:rPr>
                        <m:t>%</m:t>
                      </m:r>
                    </m:oMath>
                  </m:oMathPara>
                </a14:m>
                <a:endParaRPr lang="es-ES" dirty="0"/>
              </a:p>
              <a:p>
                <a:pPr/>
                <a14:m>
                  <m:oMathPara xmlns:m="http://schemas.openxmlformats.org/officeDocument/2006/math">
                    <m:oMathParaPr>
                      <m:jc m:val="centerGroup"/>
                    </m:oMathParaPr>
                    <m:oMath xmlns:m="http://schemas.openxmlformats.org/officeDocument/2006/math">
                      <m:r>
                        <a:rPr lang="es-ES" i="1" smtClean="0">
                          <a:latin typeface="Cambria Math" panose="02040503050406030204" pitchFamily="18" charset="0"/>
                        </a:rPr>
                        <m:t>%</m:t>
                      </m:r>
                      <m:r>
                        <a:rPr lang="es-ES" i="1" smtClean="0">
                          <a:latin typeface="Cambria Math" panose="02040503050406030204" pitchFamily="18" charset="0"/>
                        </a:rPr>
                        <m:t>𝑝</m:t>
                      </m:r>
                      <m:sSub>
                        <m:sSubPr>
                          <m:ctrlPr>
                            <a:rPr lang="es-ES" i="1">
                              <a:latin typeface="Cambria Math" panose="02040503050406030204" pitchFamily="18" charset="0"/>
                            </a:rPr>
                          </m:ctrlPr>
                        </m:sSubPr>
                        <m:e>
                          <m:r>
                            <a:rPr lang="es-ES" i="1">
                              <a:latin typeface="Cambria Math" panose="02040503050406030204" pitchFamily="18" charset="0"/>
                            </a:rPr>
                            <m:t>𝑝</m:t>
                          </m:r>
                        </m:e>
                        <m:sub>
                          <m:r>
                            <a:rPr lang="es-ES" b="0" i="1" smtClean="0">
                              <a:latin typeface="Cambria Math" panose="02040503050406030204" pitchFamily="18" charset="0"/>
                            </a:rPr>
                            <m:t>𝐶𝑙</m:t>
                          </m:r>
                        </m:sub>
                      </m:sSub>
                      <m:r>
                        <a:rPr lang="es-ES" i="1">
                          <a:latin typeface="Cambria Math" panose="02040503050406030204" pitchFamily="18" charset="0"/>
                        </a:rPr>
                        <m:t>=</m:t>
                      </m:r>
                      <m:r>
                        <a:rPr lang="es-ES" b="0" i="1" smtClean="0">
                          <a:latin typeface="Cambria Math" panose="02040503050406030204" pitchFamily="18" charset="0"/>
                        </a:rPr>
                        <m:t>15.97</m:t>
                      </m:r>
                      <m:r>
                        <a:rPr lang="es-ES" i="1">
                          <a:latin typeface="Cambria Math" panose="02040503050406030204" pitchFamily="18" charset="0"/>
                        </a:rPr>
                        <m:t>%</m:t>
                      </m:r>
                    </m:oMath>
                  </m:oMathPara>
                </a14:m>
                <a:endParaRPr lang="es-ES" dirty="0"/>
              </a:p>
              <a:p>
                <a:endParaRPr lang="es-ES" dirty="0"/>
              </a:p>
            </p:txBody>
          </p:sp>
        </mc:Choice>
        <mc:Fallback xmlns="">
          <p:sp>
            <p:nvSpPr>
              <p:cNvPr id="46" name="CuadroTexto 45">
                <a:extLst>
                  <a:ext uri="{FF2B5EF4-FFF2-40B4-BE49-F238E27FC236}">
                    <a16:creationId xmlns:a16="http://schemas.microsoft.com/office/drawing/2014/main" id="{AEE189AE-6A33-F2ED-0AB1-79F6353DFFD7}"/>
                  </a:ext>
                </a:extLst>
              </p:cNvPr>
              <p:cNvSpPr txBox="1">
                <a:spLocks noRot="1" noChangeAspect="1" noMove="1" noResize="1" noEditPoints="1" noAdjustHandles="1" noChangeArrowheads="1" noChangeShapeType="1" noTextEdit="1"/>
              </p:cNvSpPr>
              <p:nvPr/>
            </p:nvSpPr>
            <p:spPr>
              <a:xfrm>
                <a:off x="145037" y="3979271"/>
                <a:ext cx="3007105" cy="1843774"/>
              </a:xfrm>
              <a:prstGeom prst="rect">
                <a:avLst/>
              </a:prstGeom>
              <a:blipFill>
                <a:blip r:embed="rId18"/>
                <a:stretch>
                  <a:fillRect l="-2222" r="-1010"/>
                </a:stretch>
              </a:blipFill>
              <a:ln>
                <a:solidFill>
                  <a:srgbClr val="FF0000"/>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7" name="CuadroTexto 46">
                <a:extLst>
                  <a:ext uri="{FF2B5EF4-FFF2-40B4-BE49-F238E27FC236}">
                    <a16:creationId xmlns:a16="http://schemas.microsoft.com/office/drawing/2014/main" id="{23431B62-EB5A-AB51-DC2E-3A47CD44F987}"/>
                  </a:ext>
                </a:extLst>
              </p:cNvPr>
              <p:cNvSpPr txBox="1"/>
              <p:nvPr/>
            </p:nvSpPr>
            <p:spPr>
              <a:xfrm>
                <a:off x="6500602" y="3941747"/>
                <a:ext cx="2491388" cy="60465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𝐹</m:t>
                          </m:r>
                        </m:e>
                        <m:sub>
                          <m:r>
                            <a:rPr lang="es-ES" sz="1400" b="0" i="1" smtClean="0">
                              <a:latin typeface="Cambria Math" panose="02040503050406030204" pitchFamily="18" charset="0"/>
                            </a:rPr>
                            <m:t>5</m:t>
                          </m:r>
                        </m:sub>
                      </m:sSub>
                      <m:r>
                        <a:rPr lang="es-ES" sz="1400" b="0" i="1" smtClean="0">
                          <a:latin typeface="Cambria Math" panose="02040503050406030204" pitchFamily="18" charset="0"/>
                        </a:rPr>
                        <m:t>=</m:t>
                      </m:r>
                      <m:r>
                        <a:rPr lang="es-ES" sz="1400" i="1">
                          <a:latin typeface="Cambria Math" panose="02040503050406030204" pitchFamily="18" charset="0"/>
                        </a:rPr>
                        <m:t>44,461,628</m:t>
                      </m:r>
                      <m:f>
                        <m:fPr>
                          <m:ctrlPr>
                            <a:rPr lang="es-ES" sz="1400" i="1">
                              <a:latin typeface="Cambria Math" panose="02040503050406030204" pitchFamily="18" charset="0"/>
                            </a:rPr>
                          </m:ctrlPr>
                        </m:fPr>
                        <m:num>
                          <m:r>
                            <a:rPr lang="es-ES" sz="1400" i="1">
                              <a:latin typeface="Cambria Math" panose="02040503050406030204" pitchFamily="18" charset="0"/>
                            </a:rPr>
                            <m:t>𝑡</m:t>
                          </m:r>
                        </m:num>
                        <m:den>
                          <m:r>
                            <a:rPr lang="es-ES" sz="1400" i="1">
                              <a:latin typeface="Cambria Math" panose="02040503050406030204" pitchFamily="18" charset="0"/>
                            </a:rPr>
                            <m:t>𝑎</m:t>
                          </m:r>
                          <m:r>
                            <a:rPr lang="es-ES" sz="1400" i="1">
                              <a:latin typeface="Cambria Math" panose="02040503050406030204" pitchFamily="18" charset="0"/>
                            </a:rPr>
                            <m:t>ñ</m:t>
                          </m:r>
                          <m:r>
                            <a:rPr lang="es-ES" sz="1400" i="1">
                              <a:latin typeface="Cambria Math" panose="02040503050406030204" pitchFamily="18" charset="0"/>
                            </a:rPr>
                            <m:t>𝑜</m:t>
                          </m:r>
                        </m:den>
                      </m:f>
                      <m:r>
                        <a:rPr lang="es-ES" sz="1400" i="1">
                          <a:latin typeface="Cambria Math" panose="02040503050406030204" pitchFamily="18" charset="0"/>
                        </a:rPr>
                        <m:t> </m:t>
                      </m:r>
                      <m:r>
                        <a:rPr lang="es-ES" sz="1400" i="1">
                          <a:latin typeface="Cambria Math" panose="02040503050406030204" pitchFamily="18" charset="0"/>
                        </a:rPr>
                        <m:t>𝑠𝑎𝑙𝑚𝑢𝑒𝑟𝑎</m:t>
                      </m:r>
                    </m:oMath>
                  </m:oMathPara>
                </a14:m>
                <a:endParaRPr lang="es-ES" sz="1400" dirty="0"/>
              </a:p>
              <a:p>
                <a:pPr/>
                <a14:m>
                  <m:oMathPara xmlns:m="http://schemas.openxmlformats.org/officeDocument/2006/math">
                    <m:oMathParaPr>
                      <m:jc m:val="centerGroup"/>
                    </m:oMathParaPr>
                    <m:oMath xmlns:m="http://schemas.openxmlformats.org/officeDocument/2006/math">
                      <m:r>
                        <a:rPr lang="es-ES" sz="1400" b="0" i="1" smtClean="0">
                          <a:latin typeface="Cambria Math" panose="02040503050406030204" pitchFamily="18" charset="0"/>
                        </a:rPr>
                        <m:t>%</m:t>
                      </m:r>
                      <m:r>
                        <a:rPr lang="es-ES" sz="1400" b="0" i="1" smtClean="0">
                          <a:latin typeface="Cambria Math" panose="02040503050406030204" pitchFamily="18" charset="0"/>
                        </a:rPr>
                        <m:t>𝑝</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𝑝</m:t>
                          </m:r>
                        </m:e>
                        <m:sub>
                          <m:r>
                            <a:rPr lang="es-ES" sz="1400" b="0" i="1" smtClean="0">
                              <a:latin typeface="Cambria Math" panose="02040503050406030204" pitchFamily="18" charset="0"/>
                            </a:rPr>
                            <m:t>𝐿𝑖</m:t>
                          </m:r>
                        </m:sub>
                      </m:sSub>
                      <m:r>
                        <a:rPr lang="es-ES" sz="1400" b="0" i="1" smtClean="0">
                          <a:latin typeface="Cambria Math" panose="02040503050406030204" pitchFamily="18" charset="0"/>
                        </a:rPr>
                        <m:t>=6%</m:t>
                      </m:r>
                    </m:oMath>
                  </m:oMathPara>
                </a14:m>
                <a:endParaRPr lang="es-ES" sz="1400" dirty="0"/>
              </a:p>
            </p:txBody>
          </p:sp>
        </mc:Choice>
        <mc:Fallback xmlns="">
          <p:sp>
            <p:nvSpPr>
              <p:cNvPr id="47" name="CuadroTexto 46">
                <a:extLst>
                  <a:ext uri="{FF2B5EF4-FFF2-40B4-BE49-F238E27FC236}">
                    <a16:creationId xmlns:a16="http://schemas.microsoft.com/office/drawing/2014/main" id="{23431B62-EB5A-AB51-DC2E-3A47CD44F987}"/>
                  </a:ext>
                </a:extLst>
              </p:cNvPr>
              <p:cNvSpPr txBox="1">
                <a:spLocks noRot="1" noChangeAspect="1" noMove="1" noResize="1" noEditPoints="1" noAdjustHandles="1" noChangeArrowheads="1" noChangeShapeType="1" noTextEdit="1"/>
              </p:cNvSpPr>
              <p:nvPr/>
            </p:nvSpPr>
            <p:spPr>
              <a:xfrm>
                <a:off x="6500602" y="3941747"/>
                <a:ext cx="2491388" cy="604653"/>
              </a:xfrm>
              <a:prstGeom prst="rect">
                <a:avLst/>
              </a:prstGeom>
              <a:blipFill>
                <a:blip r:embed="rId19"/>
                <a:stretch>
                  <a:fillRect l="-978" t="-2020" r="-733" b="-11111"/>
                </a:stretch>
              </a:blipFill>
            </p:spPr>
            <p:txBody>
              <a:bodyPr/>
              <a:lstStyle/>
              <a:p>
                <a:r>
                  <a:rPr lang="es-ES">
                    <a:noFill/>
                  </a:rPr>
                  <a:t> </a:t>
                </a:r>
              </a:p>
            </p:txBody>
          </p:sp>
        </mc:Fallback>
      </mc:AlternateContent>
    </p:spTree>
    <p:extLst>
      <p:ext uri="{BB962C8B-B14F-4D97-AF65-F5344CB8AC3E}">
        <p14:creationId xmlns:p14="http://schemas.microsoft.com/office/powerpoint/2010/main" val="184283453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8E17F133-F823-F525-8F14-D8FD4E87F557}"/>
              </a:ext>
            </a:extLst>
          </p:cNvPr>
          <p:cNvSpPr>
            <a:spLocks noChangeArrowheads="1"/>
          </p:cNvSpPr>
          <p:nvPr/>
        </p:nvSpPr>
        <p:spPr bwMode="auto">
          <a:xfrm>
            <a:off x="2483768" y="13995"/>
            <a:ext cx="5904656" cy="1152708"/>
          </a:xfrm>
          <a:prstGeom prst="rect">
            <a:avLst/>
          </a:prstGeom>
          <a:solidFill>
            <a:schemeClr val="bg1"/>
          </a:solidFill>
          <a:ln w="9525">
            <a:solidFill>
              <a:schemeClr val="bg1"/>
            </a:solidFill>
            <a:miter lim="800000"/>
            <a:headEnd/>
            <a:tailEnd/>
          </a:ln>
        </p:spPr>
        <p:txBody>
          <a:bodyPr wrap="none" anchor="ctr"/>
          <a:lstStyle/>
          <a:p>
            <a:pPr algn="ctr" eaLnBrk="1" hangingPunct="1"/>
            <a:r>
              <a:rPr lang="es-CL" sz="2800" dirty="0">
                <a:solidFill>
                  <a:srgbClr val="0000FF"/>
                </a:solidFill>
                <a:latin typeface="Arial" charset="0"/>
              </a:rPr>
              <a:t>Ejercicio de Balance de Masa con PHREEQC</a:t>
            </a:r>
            <a:endParaRPr lang="es-MX" sz="2500" b="1" u="sng" dirty="0">
              <a:latin typeface="Arial" charset="0"/>
            </a:endParaRPr>
          </a:p>
        </p:txBody>
      </p:sp>
      <p:sp>
        <p:nvSpPr>
          <p:cNvPr id="5" name="Rectángulo 4">
            <a:extLst>
              <a:ext uri="{FF2B5EF4-FFF2-40B4-BE49-F238E27FC236}">
                <a16:creationId xmlns:a16="http://schemas.microsoft.com/office/drawing/2014/main" id="{367B6F65-70F3-1FBC-8981-154E8D9C0CF5}"/>
              </a:ext>
            </a:extLst>
          </p:cNvPr>
          <p:cNvSpPr/>
          <p:nvPr/>
        </p:nvSpPr>
        <p:spPr>
          <a:xfrm>
            <a:off x="717787" y="2036460"/>
            <a:ext cx="1080120" cy="936104"/>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S" dirty="0"/>
              <a:t>Piscina 1</a:t>
            </a:r>
          </a:p>
        </p:txBody>
      </p:sp>
      <p:cxnSp>
        <p:nvCxnSpPr>
          <p:cNvPr id="11" name="Conector recto de flecha 10">
            <a:extLst>
              <a:ext uri="{FF2B5EF4-FFF2-40B4-BE49-F238E27FC236}">
                <a16:creationId xmlns:a16="http://schemas.microsoft.com/office/drawing/2014/main" id="{D8FE0772-ECF4-6EAA-033F-B70CB0277CFB}"/>
              </a:ext>
            </a:extLst>
          </p:cNvPr>
          <p:cNvCxnSpPr>
            <a:cxnSpLocks/>
            <a:endCxn id="5" idx="1"/>
          </p:cNvCxnSpPr>
          <p:nvPr/>
        </p:nvCxnSpPr>
        <p:spPr>
          <a:xfrm>
            <a:off x="213731" y="2504512"/>
            <a:ext cx="50405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Conector recto de flecha 12">
            <a:extLst>
              <a:ext uri="{FF2B5EF4-FFF2-40B4-BE49-F238E27FC236}">
                <a16:creationId xmlns:a16="http://schemas.microsoft.com/office/drawing/2014/main" id="{ECD1E3F3-37F9-FDA5-6E23-001BCBE9E537}"/>
              </a:ext>
            </a:extLst>
          </p:cNvPr>
          <p:cNvCxnSpPr>
            <a:cxnSpLocks/>
          </p:cNvCxnSpPr>
          <p:nvPr/>
        </p:nvCxnSpPr>
        <p:spPr>
          <a:xfrm>
            <a:off x="1797907" y="2504512"/>
            <a:ext cx="50405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8" name="CuadroTexto 17">
                <a:extLst>
                  <a:ext uri="{FF2B5EF4-FFF2-40B4-BE49-F238E27FC236}">
                    <a16:creationId xmlns:a16="http://schemas.microsoft.com/office/drawing/2014/main" id="{3C204ED4-2433-094F-6AD0-F60B55156953}"/>
                  </a:ext>
                </a:extLst>
              </p:cNvPr>
              <p:cNvSpPr txBox="1"/>
              <p:nvPr/>
            </p:nvSpPr>
            <p:spPr>
              <a:xfrm>
                <a:off x="236246" y="2147376"/>
                <a:ext cx="248979"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𝐹</m:t>
                          </m:r>
                        </m:e>
                        <m:sub>
                          <m:r>
                            <a:rPr lang="es-ES" b="0" i="1" smtClean="0">
                              <a:latin typeface="Cambria Math" panose="02040503050406030204" pitchFamily="18" charset="0"/>
                            </a:rPr>
                            <m:t>0</m:t>
                          </m:r>
                        </m:sub>
                      </m:sSub>
                    </m:oMath>
                  </m:oMathPara>
                </a14:m>
                <a:endParaRPr lang="es-ES" dirty="0"/>
              </a:p>
            </p:txBody>
          </p:sp>
        </mc:Choice>
        <mc:Fallback xmlns="">
          <p:sp>
            <p:nvSpPr>
              <p:cNvPr id="18" name="CuadroTexto 17">
                <a:extLst>
                  <a:ext uri="{FF2B5EF4-FFF2-40B4-BE49-F238E27FC236}">
                    <a16:creationId xmlns:a16="http://schemas.microsoft.com/office/drawing/2014/main" id="{3C204ED4-2433-094F-6AD0-F60B55156953}"/>
                  </a:ext>
                </a:extLst>
              </p:cNvPr>
              <p:cNvSpPr txBox="1">
                <a:spLocks noRot="1" noChangeAspect="1" noMove="1" noResize="1" noEditPoints="1" noAdjustHandles="1" noChangeArrowheads="1" noChangeShapeType="1" noTextEdit="1"/>
              </p:cNvSpPr>
              <p:nvPr/>
            </p:nvSpPr>
            <p:spPr>
              <a:xfrm>
                <a:off x="236246" y="2147376"/>
                <a:ext cx="248979" cy="246221"/>
              </a:xfrm>
              <a:prstGeom prst="rect">
                <a:avLst/>
              </a:prstGeom>
              <a:blipFill>
                <a:blip r:embed="rId2"/>
                <a:stretch>
                  <a:fillRect l="-19512" r="-2439" b="-14634"/>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9" name="CuadroTexto 18">
                <a:extLst>
                  <a:ext uri="{FF2B5EF4-FFF2-40B4-BE49-F238E27FC236}">
                    <a16:creationId xmlns:a16="http://schemas.microsoft.com/office/drawing/2014/main" id="{5A0E3B8F-8DFF-D09E-C5CB-1B6AA0C814C5}"/>
                  </a:ext>
                </a:extLst>
              </p:cNvPr>
              <p:cNvSpPr txBox="1"/>
              <p:nvPr/>
            </p:nvSpPr>
            <p:spPr>
              <a:xfrm>
                <a:off x="1865254" y="2233713"/>
                <a:ext cx="248979"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𝐹</m:t>
                          </m:r>
                        </m:e>
                        <m:sub>
                          <m:r>
                            <a:rPr lang="es-ES" b="0" i="1" smtClean="0">
                              <a:latin typeface="Cambria Math" panose="02040503050406030204" pitchFamily="18" charset="0"/>
                            </a:rPr>
                            <m:t>1</m:t>
                          </m:r>
                        </m:sub>
                      </m:sSub>
                    </m:oMath>
                  </m:oMathPara>
                </a14:m>
                <a:endParaRPr lang="es-ES" dirty="0"/>
              </a:p>
            </p:txBody>
          </p:sp>
        </mc:Choice>
        <mc:Fallback xmlns="">
          <p:sp>
            <p:nvSpPr>
              <p:cNvPr id="19" name="CuadroTexto 18">
                <a:extLst>
                  <a:ext uri="{FF2B5EF4-FFF2-40B4-BE49-F238E27FC236}">
                    <a16:creationId xmlns:a16="http://schemas.microsoft.com/office/drawing/2014/main" id="{5A0E3B8F-8DFF-D09E-C5CB-1B6AA0C814C5}"/>
                  </a:ext>
                </a:extLst>
              </p:cNvPr>
              <p:cNvSpPr txBox="1">
                <a:spLocks noRot="1" noChangeAspect="1" noMove="1" noResize="1" noEditPoints="1" noAdjustHandles="1" noChangeArrowheads="1" noChangeShapeType="1" noTextEdit="1"/>
              </p:cNvSpPr>
              <p:nvPr/>
            </p:nvSpPr>
            <p:spPr>
              <a:xfrm>
                <a:off x="1865254" y="2233713"/>
                <a:ext cx="248979" cy="246221"/>
              </a:xfrm>
              <a:prstGeom prst="rect">
                <a:avLst/>
              </a:prstGeom>
              <a:blipFill>
                <a:blip r:embed="rId3"/>
                <a:stretch>
                  <a:fillRect l="-17073" r="-2439" b="-14634"/>
                </a:stretch>
              </a:blipFill>
            </p:spPr>
            <p:txBody>
              <a:bodyPr/>
              <a:lstStyle/>
              <a:p>
                <a:r>
                  <a:rPr lang="es-ES">
                    <a:noFill/>
                  </a:rPr>
                  <a:t> </a:t>
                </a:r>
              </a:p>
            </p:txBody>
          </p:sp>
        </mc:Fallback>
      </mc:AlternateContent>
      <p:cxnSp>
        <p:nvCxnSpPr>
          <p:cNvPr id="24" name="Conector recto de flecha 23">
            <a:extLst>
              <a:ext uri="{FF2B5EF4-FFF2-40B4-BE49-F238E27FC236}">
                <a16:creationId xmlns:a16="http://schemas.microsoft.com/office/drawing/2014/main" id="{51EDEBA8-F10E-288D-0B1B-1D6E78882CC7}"/>
              </a:ext>
            </a:extLst>
          </p:cNvPr>
          <p:cNvCxnSpPr>
            <a:cxnSpLocks/>
          </p:cNvCxnSpPr>
          <p:nvPr/>
        </p:nvCxnSpPr>
        <p:spPr>
          <a:xfrm>
            <a:off x="1253249" y="2983923"/>
            <a:ext cx="0" cy="31565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Conector recto de flecha 29">
            <a:extLst>
              <a:ext uri="{FF2B5EF4-FFF2-40B4-BE49-F238E27FC236}">
                <a16:creationId xmlns:a16="http://schemas.microsoft.com/office/drawing/2014/main" id="{5132E3C7-8636-5340-0B91-7C01E12420EF}"/>
              </a:ext>
            </a:extLst>
          </p:cNvPr>
          <p:cNvCxnSpPr>
            <a:cxnSpLocks/>
          </p:cNvCxnSpPr>
          <p:nvPr/>
        </p:nvCxnSpPr>
        <p:spPr>
          <a:xfrm>
            <a:off x="1253249" y="1732167"/>
            <a:ext cx="0" cy="315652"/>
          </a:xfrm>
          <a:prstGeom prst="straightConnector1">
            <a:avLst/>
          </a:prstGeom>
          <a:ln>
            <a:headEnd type="triangle" w="med" len="med"/>
            <a:tailEnd type="none"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5" name="CuadroTexto 34">
                <a:extLst>
                  <a:ext uri="{FF2B5EF4-FFF2-40B4-BE49-F238E27FC236}">
                    <a16:creationId xmlns:a16="http://schemas.microsoft.com/office/drawing/2014/main" id="{832E7E14-09B1-64B6-5B29-1F24718A8A59}"/>
                  </a:ext>
                </a:extLst>
              </p:cNvPr>
              <p:cNvSpPr txBox="1"/>
              <p:nvPr/>
            </p:nvSpPr>
            <p:spPr>
              <a:xfrm>
                <a:off x="912999" y="1514982"/>
                <a:ext cx="415691"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𝐹</m:t>
                          </m:r>
                        </m:e>
                        <m:sub>
                          <m:r>
                            <a:rPr lang="es-ES" b="0" i="1" smtClean="0">
                              <a:latin typeface="Cambria Math" panose="02040503050406030204" pitchFamily="18" charset="0"/>
                            </a:rPr>
                            <m:t>𝑒𝑣</m:t>
                          </m:r>
                          <m:r>
                            <a:rPr lang="es-ES" b="0" i="1" smtClean="0">
                              <a:latin typeface="Cambria Math" panose="02040503050406030204" pitchFamily="18" charset="0"/>
                            </a:rPr>
                            <m:t>1</m:t>
                          </m:r>
                        </m:sub>
                      </m:sSub>
                    </m:oMath>
                  </m:oMathPara>
                </a14:m>
                <a:endParaRPr lang="es-ES" dirty="0"/>
              </a:p>
            </p:txBody>
          </p:sp>
        </mc:Choice>
        <mc:Fallback xmlns="">
          <p:sp>
            <p:nvSpPr>
              <p:cNvPr id="35" name="CuadroTexto 34">
                <a:extLst>
                  <a:ext uri="{FF2B5EF4-FFF2-40B4-BE49-F238E27FC236}">
                    <a16:creationId xmlns:a16="http://schemas.microsoft.com/office/drawing/2014/main" id="{832E7E14-09B1-64B6-5B29-1F24718A8A59}"/>
                  </a:ext>
                </a:extLst>
              </p:cNvPr>
              <p:cNvSpPr txBox="1">
                <a:spLocks noRot="1" noChangeAspect="1" noMove="1" noResize="1" noEditPoints="1" noAdjustHandles="1" noChangeArrowheads="1" noChangeShapeType="1" noTextEdit="1"/>
              </p:cNvSpPr>
              <p:nvPr/>
            </p:nvSpPr>
            <p:spPr>
              <a:xfrm>
                <a:off x="912999" y="1514982"/>
                <a:ext cx="415691" cy="246221"/>
              </a:xfrm>
              <a:prstGeom prst="rect">
                <a:avLst/>
              </a:prstGeom>
              <a:blipFill>
                <a:blip r:embed="rId4"/>
                <a:stretch>
                  <a:fillRect l="-11765" r="-1471" b="-1750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0" name="CuadroTexto 39">
                <a:extLst>
                  <a:ext uri="{FF2B5EF4-FFF2-40B4-BE49-F238E27FC236}">
                    <a16:creationId xmlns:a16="http://schemas.microsoft.com/office/drawing/2014/main" id="{FF71869E-B5B4-63CB-9275-438A77660F21}"/>
                  </a:ext>
                </a:extLst>
              </p:cNvPr>
              <p:cNvSpPr txBox="1"/>
              <p:nvPr/>
            </p:nvSpPr>
            <p:spPr>
              <a:xfrm>
                <a:off x="740403" y="3247821"/>
                <a:ext cx="438133" cy="26520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𝐹</m:t>
                          </m:r>
                        </m:e>
                        <m:sub>
                          <m:r>
                            <a:rPr lang="es-ES" b="0" i="1" smtClean="0">
                              <a:latin typeface="Cambria Math" panose="02040503050406030204" pitchFamily="18" charset="0"/>
                            </a:rPr>
                            <m:t>𝑝𝑝</m:t>
                          </m:r>
                          <m:r>
                            <a:rPr lang="es-ES" b="0" i="1" smtClean="0">
                              <a:latin typeface="Cambria Math" panose="02040503050406030204" pitchFamily="18" charset="0"/>
                            </a:rPr>
                            <m:t>1</m:t>
                          </m:r>
                        </m:sub>
                      </m:sSub>
                    </m:oMath>
                  </m:oMathPara>
                </a14:m>
                <a:endParaRPr lang="es-ES" dirty="0"/>
              </a:p>
            </p:txBody>
          </p:sp>
        </mc:Choice>
        <mc:Fallback xmlns="">
          <p:sp>
            <p:nvSpPr>
              <p:cNvPr id="40" name="CuadroTexto 39">
                <a:extLst>
                  <a:ext uri="{FF2B5EF4-FFF2-40B4-BE49-F238E27FC236}">
                    <a16:creationId xmlns:a16="http://schemas.microsoft.com/office/drawing/2014/main" id="{FF71869E-B5B4-63CB-9275-438A77660F21}"/>
                  </a:ext>
                </a:extLst>
              </p:cNvPr>
              <p:cNvSpPr txBox="1">
                <a:spLocks noRot="1" noChangeAspect="1" noMove="1" noResize="1" noEditPoints="1" noAdjustHandles="1" noChangeArrowheads="1" noChangeShapeType="1" noTextEdit="1"/>
              </p:cNvSpPr>
              <p:nvPr/>
            </p:nvSpPr>
            <p:spPr>
              <a:xfrm>
                <a:off x="740403" y="3247821"/>
                <a:ext cx="438133" cy="265201"/>
              </a:xfrm>
              <a:prstGeom prst="rect">
                <a:avLst/>
              </a:prstGeom>
              <a:blipFill>
                <a:blip r:embed="rId5"/>
                <a:stretch>
                  <a:fillRect l="-9722" r="-5556" b="-25581"/>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6" name="CuadroTexto 45">
                <a:extLst>
                  <a:ext uri="{FF2B5EF4-FFF2-40B4-BE49-F238E27FC236}">
                    <a16:creationId xmlns:a16="http://schemas.microsoft.com/office/drawing/2014/main" id="{AEE189AE-6A33-F2ED-0AB1-79F6353DFFD7}"/>
                  </a:ext>
                </a:extLst>
              </p:cNvPr>
              <p:cNvSpPr txBox="1"/>
              <p:nvPr/>
            </p:nvSpPr>
            <p:spPr>
              <a:xfrm>
                <a:off x="130327" y="3760590"/>
                <a:ext cx="2255041" cy="1198341"/>
              </a:xfrm>
              <a:prstGeom prst="rect">
                <a:avLst/>
              </a:prstGeom>
              <a:noFill/>
              <a:ln>
                <a:solidFill>
                  <a:srgbClr val="FF0000"/>
                </a:solidFill>
              </a:ln>
            </p:spPr>
            <p:txBody>
              <a:bodyPr wrap="none" lIns="0" tIns="0" rIns="0" bIns="0" rtlCol="0">
                <a:spAutoFit/>
              </a:bodyPr>
              <a:lstStyle/>
              <a:p>
                <a:pPr/>
                <a14:m>
                  <m:oMath xmlns:m="http://schemas.openxmlformats.org/officeDocument/2006/math">
                    <m:sSub>
                      <m:sSubPr>
                        <m:ctrlPr>
                          <a:rPr lang="es-ES" sz="1200" b="0" i="1" smtClean="0">
                            <a:latin typeface="Cambria Math" panose="02040503050406030204" pitchFamily="18" charset="0"/>
                          </a:rPr>
                        </m:ctrlPr>
                      </m:sSubPr>
                      <m:e>
                        <m:r>
                          <a:rPr lang="es-ES" sz="1200" b="0" i="1" smtClean="0">
                            <a:latin typeface="Cambria Math" panose="02040503050406030204" pitchFamily="18" charset="0"/>
                          </a:rPr>
                          <m:t>𝐹</m:t>
                        </m:r>
                      </m:e>
                      <m:sub>
                        <m:r>
                          <a:rPr lang="es-ES" sz="1200" b="0" i="1" smtClean="0">
                            <a:latin typeface="Cambria Math" panose="02040503050406030204" pitchFamily="18" charset="0"/>
                          </a:rPr>
                          <m:t>0</m:t>
                        </m:r>
                      </m:sub>
                    </m:sSub>
                    <m:r>
                      <a:rPr lang="es-ES" sz="1200" b="0" i="1" smtClean="0">
                        <a:latin typeface="Cambria Math" panose="02040503050406030204" pitchFamily="18" charset="0"/>
                      </a:rPr>
                      <m:t>=</m:t>
                    </m:r>
                    <m:r>
                      <a:rPr lang="es-ES" sz="1200" i="1">
                        <a:latin typeface="Cambria Math" panose="02040503050406030204" pitchFamily="18" charset="0"/>
                      </a:rPr>
                      <m:t>1,778,465,107</m:t>
                    </m:r>
                  </m:oMath>
                </a14:m>
                <a:r>
                  <a:rPr lang="es-ES" sz="1200" dirty="0"/>
                  <a:t> </a:t>
                </a:r>
                <a14:m>
                  <m:oMath xmlns:m="http://schemas.openxmlformats.org/officeDocument/2006/math">
                    <m:f>
                      <m:fPr>
                        <m:ctrlPr>
                          <a:rPr lang="es-ES" sz="1200" i="1">
                            <a:latin typeface="Cambria Math" panose="02040503050406030204" pitchFamily="18" charset="0"/>
                          </a:rPr>
                        </m:ctrlPr>
                      </m:fPr>
                      <m:num>
                        <m:r>
                          <a:rPr lang="es-ES" sz="1200" i="1">
                            <a:latin typeface="Cambria Math" panose="02040503050406030204" pitchFamily="18" charset="0"/>
                          </a:rPr>
                          <m:t>𝑡</m:t>
                        </m:r>
                      </m:num>
                      <m:den>
                        <m:r>
                          <a:rPr lang="es-ES" sz="1200" i="1">
                            <a:latin typeface="Cambria Math" panose="02040503050406030204" pitchFamily="18" charset="0"/>
                          </a:rPr>
                          <m:t>𝑎</m:t>
                        </m:r>
                        <m:r>
                          <a:rPr lang="es-ES" sz="1200" i="1">
                            <a:latin typeface="Cambria Math" panose="02040503050406030204" pitchFamily="18" charset="0"/>
                          </a:rPr>
                          <m:t>ñ</m:t>
                        </m:r>
                        <m:r>
                          <a:rPr lang="es-ES" sz="1200" i="1">
                            <a:latin typeface="Cambria Math" panose="02040503050406030204" pitchFamily="18" charset="0"/>
                          </a:rPr>
                          <m:t>𝑜</m:t>
                        </m:r>
                      </m:den>
                    </m:f>
                    <m:r>
                      <a:rPr lang="es-ES" sz="1200" i="1">
                        <a:latin typeface="Cambria Math" panose="02040503050406030204" pitchFamily="18" charset="0"/>
                      </a:rPr>
                      <m:t> </m:t>
                    </m:r>
                    <m:r>
                      <a:rPr lang="es-ES" sz="1200" i="1">
                        <a:latin typeface="Cambria Math" panose="02040503050406030204" pitchFamily="18" charset="0"/>
                      </a:rPr>
                      <m:t>𝑠𝑎𝑙𝑚𝑢𝑒𝑟𝑎</m:t>
                    </m:r>
                  </m:oMath>
                </a14:m>
                <a:br>
                  <a:rPr lang="es-ES" sz="1200" dirty="0"/>
                </a:br>
                <a14:m>
                  <m:oMathPara xmlns:m="http://schemas.openxmlformats.org/officeDocument/2006/math">
                    <m:oMathParaPr>
                      <m:jc m:val="centerGroup"/>
                    </m:oMathParaPr>
                    <m:oMath xmlns:m="http://schemas.openxmlformats.org/officeDocument/2006/math">
                      <m:r>
                        <a:rPr lang="es-ES" sz="1200" i="1">
                          <a:latin typeface="Cambria Math" panose="02040503050406030204" pitchFamily="18" charset="0"/>
                        </a:rPr>
                        <m:t>%</m:t>
                      </m:r>
                      <m:r>
                        <a:rPr lang="es-ES" sz="1200" i="1">
                          <a:latin typeface="Cambria Math" panose="02040503050406030204" pitchFamily="18" charset="0"/>
                        </a:rPr>
                        <m:t>𝑝</m:t>
                      </m:r>
                      <m:sSub>
                        <m:sSubPr>
                          <m:ctrlPr>
                            <a:rPr lang="es-ES" sz="1200" i="1">
                              <a:latin typeface="Cambria Math" panose="02040503050406030204" pitchFamily="18" charset="0"/>
                            </a:rPr>
                          </m:ctrlPr>
                        </m:sSubPr>
                        <m:e>
                          <m:r>
                            <a:rPr lang="es-ES" sz="1200" i="1">
                              <a:latin typeface="Cambria Math" panose="02040503050406030204" pitchFamily="18" charset="0"/>
                            </a:rPr>
                            <m:t>𝑝</m:t>
                          </m:r>
                        </m:e>
                        <m:sub>
                          <m:r>
                            <a:rPr lang="es-ES" sz="1200" b="0" i="1" smtClean="0">
                              <a:latin typeface="Cambria Math" panose="02040503050406030204" pitchFamily="18" charset="0"/>
                            </a:rPr>
                            <m:t>𝑁𝑎</m:t>
                          </m:r>
                        </m:sub>
                      </m:sSub>
                      <m:r>
                        <a:rPr lang="es-ES" sz="1200" i="1">
                          <a:latin typeface="Cambria Math" panose="02040503050406030204" pitchFamily="18" charset="0"/>
                        </a:rPr>
                        <m:t>=</m:t>
                      </m:r>
                      <m:r>
                        <a:rPr lang="es-ES" sz="1200" b="0" i="1" smtClean="0">
                          <a:latin typeface="Cambria Math" panose="02040503050406030204" pitchFamily="18" charset="0"/>
                        </a:rPr>
                        <m:t>7.66</m:t>
                      </m:r>
                      <m:r>
                        <a:rPr lang="es-ES" sz="1200" i="1">
                          <a:latin typeface="Cambria Math" panose="02040503050406030204" pitchFamily="18" charset="0"/>
                        </a:rPr>
                        <m:t>%</m:t>
                      </m:r>
                    </m:oMath>
                  </m:oMathPara>
                </a14:m>
                <a:endParaRPr lang="es-ES" sz="1200" dirty="0"/>
              </a:p>
              <a:p>
                <a:pPr/>
                <a14:m>
                  <m:oMathPara xmlns:m="http://schemas.openxmlformats.org/officeDocument/2006/math">
                    <m:oMathParaPr>
                      <m:jc m:val="centerGroup"/>
                    </m:oMathParaPr>
                    <m:oMath xmlns:m="http://schemas.openxmlformats.org/officeDocument/2006/math">
                      <m:r>
                        <a:rPr lang="es-ES" sz="1200" i="1" smtClean="0">
                          <a:latin typeface="Cambria Math" panose="02040503050406030204" pitchFamily="18" charset="0"/>
                        </a:rPr>
                        <m:t>%</m:t>
                      </m:r>
                      <m:r>
                        <a:rPr lang="es-ES" sz="1200" i="1" smtClean="0">
                          <a:latin typeface="Cambria Math" panose="02040503050406030204" pitchFamily="18" charset="0"/>
                        </a:rPr>
                        <m:t>𝑝</m:t>
                      </m:r>
                      <m:sSub>
                        <m:sSubPr>
                          <m:ctrlPr>
                            <a:rPr lang="es-ES" sz="1200" i="1">
                              <a:latin typeface="Cambria Math" panose="02040503050406030204" pitchFamily="18" charset="0"/>
                            </a:rPr>
                          </m:ctrlPr>
                        </m:sSubPr>
                        <m:e>
                          <m:r>
                            <a:rPr lang="es-ES" sz="1200" i="1">
                              <a:latin typeface="Cambria Math" panose="02040503050406030204" pitchFamily="18" charset="0"/>
                            </a:rPr>
                            <m:t>𝑝</m:t>
                          </m:r>
                        </m:e>
                        <m:sub>
                          <m:r>
                            <a:rPr lang="es-ES" sz="1200" b="0" i="1" smtClean="0">
                              <a:latin typeface="Cambria Math" panose="02040503050406030204" pitchFamily="18" charset="0"/>
                            </a:rPr>
                            <m:t>𝐾</m:t>
                          </m:r>
                        </m:sub>
                      </m:sSub>
                      <m:r>
                        <a:rPr lang="es-ES" sz="1200" i="1">
                          <a:latin typeface="Cambria Math" panose="02040503050406030204" pitchFamily="18" charset="0"/>
                        </a:rPr>
                        <m:t>=</m:t>
                      </m:r>
                      <m:r>
                        <a:rPr lang="es-ES" sz="1200" b="0" i="1" smtClean="0">
                          <a:latin typeface="Cambria Math" panose="02040503050406030204" pitchFamily="18" charset="0"/>
                        </a:rPr>
                        <m:t>2.12</m:t>
                      </m:r>
                      <m:r>
                        <a:rPr lang="es-ES" sz="1200" i="1">
                          <a:latin typeface="Cambria Math" panose="02040503050406030204" pitchFamily="18" charset="0"/>
                        </a:rPr>
                        <m:t>%</m:t>
                      </m:r>
                    </m:oMath>
                  </m:oMathPara>
                </a14:m>
                <a:endParaRPr lang="es-ES" sz="1200" dirty="0"/>
              </a:p>
              <a:p>
                <a:pPr/>
                <a14:m>
                  <m:oMathPara xmlns:m="http://schemas.openxmlformats.org/officeDocument/2006/math">
                    <m:oMathParaPr>
                      <m:jc m:val="centerGroup"/>
                    </m:oMathParaPr>
                    <m:oMath xmlns:m="http://schemas.openxmlformats.org/officeDocument/2006/math">
                      <m:r>
                        <a:rPr lang="es-ES" sz="1200" i="1" smtClean="0">
                          <a:latin typeface="Cambria Math" panose="02040503050406030204" pitchFamily="18" charset="0"/>
                        </a:rPr>
                        <m:t>%</m:t>
                      </m:r>
                      <m:r>
                        <a:rPr lang="es-ES" sz="1200" i="1" smtClean="0">
                          <a:latin typeface="Cambria Math" panose="02040503050406030204" pitchFamily="18" charset="0"/>
                        </a:rPr>
                        <m:t>𝑝</m:t>
                      </m:r>
                      <m:sSub>
                        <m:sSubPr>
                          <m:ctrlPr>
                            <a:rPr lang="es-ES" sz="1200" i="1">
                              <a:latin typeface="Cambria Math" panose="02040503050406030204" pitchFamily="18" charset="0"/>
                            </a:rPr>
                          </m:ctrlPr>
                        </m:sSubPr>
                        <m:e>
                          <m:r>
                            <a:rPr lang="es-ES" sz="1200" i="1">
                              <a:latin typeface="Cambria Math" panose="02040503050406030204" pitchFamily="18" charset="0"/>
                            </a:rPr>
                            <m:t>𝑝</m:t>
                          </m:r>
                        </m:e>
                        <m:sub>
                          <m:r>
                            <a:rPr lang="es-ES" sz="1200" b="0" i="1" smtClean="0">
                              <a:latin typeface="Cambria Math" panose="02040503050406030204" pitchFamily="18" charset="0"/>
                            </a:rPr>
                            <m:t>𝑀𝑔</m:t>
                          </m:r>
                        </m:sub>
                      </m:sSub>
                      <m:r>
                        <a:rPr lang="es-ES" sz="1200" i="1">
                          <a:latin typeface="Cambria Math" panose="02040503050406030204" pitchFamily="18" charset="0"/>
                        </a:rPr>
                        <m:t>=</m:t>
                      </m:r>
                      <m:r>
                        <a:rPr lang="es-ES" sz="1200" b="0" i="1" smtClean="0">
                          <a:latin typeface="Cambria Math" panose="02040503050406030204" pitchFamily="18" charset="0"/>
                        </a:rPr>
                        <m:t>0.96</m:t>
                      </m:r>
                      <m:r>
                        <a:rPr lang="es-ES" sz="1200" i="1">
                          <a:latin typeface="Cambria Math" panose="02040503050406030204" pitchFamily="18" charset="0"/>
                        </a:rPr>
                        <m:t>%</m:t>
                      </m:r>
                    </m:oMath>
                  </m:oMathPara>
                </a14:m>
                <a:endParaRPr lang="es-ES" sz="1200" dirty="0"/>
              </a:p>
              <a:p>
                <a:pPr/>
                <a14:m>
                  <m:oMathPara xmlns:m="http://schemas.openxmlformats.org/officeDocument/2006/math">
                    <m:oMathParaPr>
                      <m:jc m:val="centerGroup"/>
                    </m:oMathParaPr>
                    <m:oMath xmlns:m="http://schemas.openxmlformats.org/officeDocument/2006/math">
                      <m:r>
                        <a:rPr lang="es-ES" sz="1200" i="1" smtClean="0">
                          <a:latin typeface="Cambria Math" panose="02040503050406030204" pitchFamily="18" charset="0"/>
                        </a:rPr>
                        <m:t>%</m:t>
                      </m:r>
                      <m:r>
                        <a:rPr lang="es-ES" sz="1200" i="1" smtClean="0">
                          <a:latin typeface="Cambria Math" panose="02040503050406030204" pitchFamily="18" charset="0"/>
                        </a:rPr>
                        <m:t>𝑝</m:t>
                      </m:r>
                      <m:sSub>
                        <m:sSubPr>
                          <m:ctrlPr>
                            <a:rPr lang="es-ES" sz="1200" i="1">
                              <a:latin typeface="Cambria Math" panose="02040503050406030204" pitchFamily="18" charset="0"/>
                            </a:rPr>
                          </m:ctrlPr>
                        </m:sSubPr>
                        <m:e>
                          <m:r>
                            <a:rPr lang="es-ES" sz="1200" i="1">
                              <a:latin typeface="Cambria Math" panose="02040503050406030204" pitchFamily="18" charset="0"/>
                            </a:rPr>
                            <m:t>𝑝</m:t>
                          </m:r>
                        </m:e>
                        <m:sub>
                          <m:r>
                            <a:rPr lang="es-ES" sz="1200" b="0" i="1" smtClean="0">
                              <a:latin typeface="Cambria Math" panose="02040503050406030204" pitchFamily="18" charset="0"/>
                            </a:rPr>
                            <m:t>𝐿𝑖</m:t>
                          </m:r>
                        </m:sub>
                      </m:sSub>
                      <m:r>
                        <a:rPr lang="es-ES" sz="1200" i="1">
                          <a:latin typeface="Cambria Math" panose="02040503050406030204" pitchFamily="18" charset="0"/>
                        </a:rPr>
                        <m:t>=</m:t>
                      </m:r>
                      <m:r>
                        <a:rPr lang="es-ES" sz="1200" b="0" i="1" smtClean="0">
                          <a:latin typeface="Cambria Math" panose="02040503050406030204" pitchFamily="18" charset="0"/>
                        </a:rPr>
                        <m:t>0.15</m:t>
                      </m:r>
                      <m:r>
                        <a:rPr lang="es-ES" sz="1200" i="1">
                          <a:latin typeface="Cambria Math" panose="02040503050406030204" pitchFamily="18" charset="0"/>
                        </a:rPr>
                        <m:t>%</m:t>
                      </m:r>
                    </m:oMath>
                  </m:oMathPara>
                </a14:m>
                <a:endParaRPr lang="es-ES" sz="1200" dirty="0"/>
              </a:p>
              <a:p>
                <a:pPr/>
                <a14:m>
                  <m:oMathPara xmlns:m="http://schemas.openxmlformats.org/officeDocument/2006/math">
                    <m:oMathParaPr>
                      <m:jc m:val="centerGroup"/>
                    </m:oMathParaPr>
                    <m:oMath xmlns:m="http://schemas.openxmlformats.org/officeDocument/2006/math">
                      <m:r>
                        <a:rPr lang="es-ES" sz="1200" i="1" smtClean="0">
                          <a:latin typeface="Cambria Math" panose="02040503050406030204" pitchFamily="18" charset="0"/>
                        </a:rPr>
                        <m:t>%</m:t>
                      </m:r>
                      <m:r>
                        <a:rPr lang="es-ES" sz="1200" i="1" smtClean="0">
                          <a:latin typeface="Cambria Math" panose="02040503050406030204" pitchFamily="18" charset="0"/>
                        </a:rPr>
                        <m:t>𝑝</m:t>
                      </m:r>
                      <m:sSub>
                        <m:sSubPr>
                          <m:ctrlPr>
                            <a:rPr lang="es-ES" sz="1200" i="1">
                              <a:latin typeface="Cambria Math" panose="02040503050406030204" pitchFamily="18" charset="0"/>
                            </a:rPr>
                          </m:ctrlPr>
                        </m:sSubPr>
                        <m:e>
                          <m:r>
                            <a:rPr lang="es-ES" sz="1200" i="1">
                              <a:latin typeface="Cambria Math" panose="02040503050406030204" pitchFamily="18" charset="0"/>
                            </a:rPr>
                            <m:t>𝑝</m:t>
                          </m:r>
                        </m:e>
                        <m:sub>
                          <m:r>
                            <a:rPr lang="es-ES" sz="1200" b="0" i="1" smtClean="0">
                              <a:latin typeface="Cambria Math" panose="02040503050406030204" pitchFamily="18" charset="0"/>
                            </a:rPr>
                            <m:t>𝐶𝑙</m:t>
                          </m:r>
                        </m:sub>
                      </m:sSub>
                      <m:r>
                        <a:rPr lang="es-ES" sz="1200" i="1">
                          <a:latin typeface="Cambria Math" panose="02040503050406030204" pitchFamily="18" charset="0"/>
                        </a:rPr>
                        <m:t>=</m:t>
                      </m:r>
                      <m:r>
                        <a:rPr lang="es-ES" sz="1200" b="0" i="1" smtClean="0">
                          <a:latin typeface="Cambria Math" panose="02040503050406030204" pitchFamily="18" charset="0"/>
                        </a:rPr>
                        <m:t>15.97</m:t>
                      </m:r>
                      <m:r>
                        <a:rPr lang="es-ES" sz="1200" i="1">
                          <a:latin typeface="Cambria Math" panose="02040503050406030204" pitchFamily="18" charset="0"/>
                        </a:rPr>
                        <m:t>%</m:t>
                      </m:r>
                    </m:oMath>
                  </m:oMathPara>
                </a14:m>
                <a:endParaRPr lang="es-ES" sz="1200" dirty="0"/>
              </a:p>
            </p:txBody>
          </p:sp>
        </mc:Choice>
        <mc:Fallback xmlns="">
          <p:sp>
            <p:nvSpPr>
              <p:cNvPr id="46" name="CuadroTexto 45">
                <a:extLst>
                  <a:ext uri="{FF2B5EF4-FFF2-40B4-BE49-F238E27FC236}">
                    <a16:creationId xmlns:a16="http://schemas.microsoft.com/office/drawing/2014/main" id="{AEE189AE-6A33-F2ED-0AB1-79F6353DFFD7}"/>
                  </a:ext>
                </a:extLst>
              </p:cNvPr>
              <p:cNvSpPr txBox="1">
                <a:spLocks noRot="1" noChangeAspect="1" noMove="1" noResize="1" noEditPoints="1" noAdjustHandles="1" noChangeArrowheads="1" noChangeShapeType="1" noTextEdit="1"/>
              </p:cNvSpPr>
              <p:nvPr/>
            </p:nvSpPr>
            <p:spPr>
              <a:xfrm>
                <a:off x="130327" y="3760590"/>
                <a:ext cx="2255041" cy="1198341"/>
              </a:xfrm>
              <a:prstGeom prst="rect">
                <a:avLst/>
              </a:prstGeom>
              <a:blipFill>
                <a:blip r:embed="rId6"/>
                <a:stretch>
                  <a:fillRect l="-2151" r="-1344" b="-4040"/>
                </a:stretch>
              </a:blipFill>
              <a:ln>
                <a:solidFill>
                  <a:srgbClr val="FF0000"/>
                </a:solidFill>
              </a:ln>
            </p:spPr>
            <p:txBody>
              <a:bodyPr/>
              <a:lstStyle/>
              <a:p>
                <a:r>
                  <a:rPr lang="es-ES">
                    <a:noFill/>
                  </a:rPr>
                  <a:t> </a:t>
                </a:r>
              </a:p>
            </p:txBody>
          </p:sp>
        </mc:Fallback>
      </mc:AlternateContent>
      <p:pic>
        <p:nvPicPr>
          <p:cNvPr id="2" name="Imagen 1">
            <a:extLst>
              <a:ext uri="{FF2B5EF4-FFF2-40B4-BE49-F238E27FC236}">
                <a16:creationId xmlns:a16="http://schemas.microsoft.com/office/drawing/2014/main" id="{67DA2738-333D-E9E4-03F4-6EA0B97906F3}"/>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3305915" y="908720"/>
            <a:ext cx="5212111" cy="4030203"/>
          </a:xfrm>
          <a:prstGeom prst="rect">
            <a:avLst/>
          </a:prstGeom>
        </p:spPr>
      </p:pic>
      <mc:AlternateContent xmlns:mc="http://schemas.openxmlformats.org/markup-compatibility/2006" xmlns:a14="http://schemas.microsoft.com/office/drawing/2010/main">
        <mc:Choice Requires="a14">
          <p:sp>
            <p:nvSpPr>
              <p:cNvPr id="10" name="CuadroTexto 9">
                <a:extLst>
                  <a:ext uri="{FF2B5EF4-FFF2-40B4-BE49-F238E27FC236}">
                    <a16:creationId xmlns:a16="http://schemas.microsoft.com/office/drawing/2014/main" id="{0363EFB0-F92A-9CB9-9E5A-95F71ED5235E}"/>
                  </a:ext>
                </a:extLst>
              </p:cNvPr>
              <p:cNvSpPr txBox="1"/>
              <p:nvPr/>
            </p:nvSpPr>
            <p:spPr>
              <a:xfrm>
                <a:off x="81112" y="5049838"/>
                <a:ext cx="3842816" cy="1615827"/>
              </a:xfrm>
              <a:prstGeom prst="rect">
                <a:avLst/>
              </a:prstGeom>
              <a:noFill/>
            </p:spPr>
            <p:txBody>
              <a:bodyPr wrap="square" rtlCol="0">
                <a:spAutoFit/>
              </a:bodyPr>
              <a:lstStyle/>
              <a:p>
                <a:r>
                  <a:rPr lang="es-ES" sz="1200" dirty="0"/>
                  <a:t>4. Se calcula el flujo de agua en </a:t>
                </a:r>
                <a14:m>
                  <m:oMath xmlns:m="http://schemas.openxmlformats.org/officeDocument/2006/math">
                    <m:sSub>
                      <m:sSubPr>
                        <m:ctrlPr>
                          <a:rPr lang="es-ES" sz="1200" b="0" i="1" smtClean="0">
                            <a:latin typeface="Cambria Math" panose="02040503050406030204" pitchFamily="18" charset="0"/>
                          </a:rPr>
                        </m:ctrlPr>
                      </m:sSubPr>
                      <m:e>
                        <m:r>
                          <a:rPr lang="es-ES" sz="1200" b="0" i="1" smtClean="0">
                            <a:latin typeface="Cambria Math" panose="02040503050406030204" pitchFamily="18" charset="0"/>
                          </a:rPr>
                          <m:t>𝐹</m:t>
                        </m:r>
                      </m:e>
                      <m:sub>
                        <m:r>
                          <a:rPr lang="es-ES" sz="1200" b="0" i="1" smtClean="0">
                            <a:latin typeface="Cambria Math" panose="02040503050406030204" pitchFamily="18" charset="0"/>
                          </a:rPr>
                          <m:t>0</m:t>
                        </m:r>
                      </m:sub>
                    </m:sSub>
                  </m:oMath>
                </a14:m>
                <a:endParaRPr lang="es-ES" sz="1200" b="0" dirty="0"/>
              </a:p>
              <a:p>
                <a:pPr/>
                <a14:m>
                  <m:oMathPara xmlns:m="http://schemas.openxmlformats.org/officeDocument/2006/math">
                    <m:oMathParaPr>
                      <m:jc m:val="centerGroup"/>
                    </m:oMathParaPr>
                    <m:oMath xmlns:m="http://schemas.openxmlformats.org/officeDocument/2006/math">
                      <m:r>
                        <a:rPr lang="es-ES" sz="1200" i="1" smtClean="0">
                          <a:latin typeface="Cambria Math" panose="02040503050406030204" pitchFamily="18" charset="0"/>
                        </a:rPr>
                        <m:t>%</m:t>
                      </m:r>
                      <m:r>
                        <a:rPr lang="es-ES" sz="1200" i="1" smtClean="0">
                          <a:latin typeface="Cambria Math" panose="02040503050406030204" pitchFamily="18" charset="0"/>
                        </a:rPr>
                        <m:t>𝑝</m:t>
                      </m:r>
                      <m:sSub>
                        <m:sSubPr>
                          <m:ctrlPr>
                            <a:rPr lang="es-ES" sz="1200" i="1">
                              <a:latin typeface="Cambria Math" panose="02040503050406030204" pitchFamily="18" charset="0"/>
                            </a:rPr>
                          </m:ctrlPr>
                        </m:sSubPr>
                        <m:e>
                          <m:r>
                            <a:rPr lang="es-ES" sz="1200" i="1">
                              <a:latin typeface="Cambria Math" panose="02040503050406030204" pitchFamily="18" charset="0"/>
                            </a:rPr>
                            <m:t>𝑝</m:t>
                          </m:r>
                        </m:e>
                        <m:sub>
                          <m:r>
                            <a:rPr lang="es-ES" sz="1200" b="0" i="1" smtClean="0">
                              <a:latin typeface="Cambria Math" panose="02040503050406030204" pitchFamily="18" charset="0"/>
                            </a:rPr>
                            <m:t>𝐻</m:t>
                          </m:r>
                          <m:r>
                            <a:rPr lang="es-ES" sz="1200" b="0" i="1" smtClean="0">
                              <a:latin typeface="Cambria Math" panose="02040503050406030204" pitchFamily="18" charset="0"/>
                            </a:rPr>
                            <m:t>2</m:t>
                          </m:r>
                          <m:r>
                            <a:rPr lang="es-ES" sz="1200" b="0" i="1" smtClean="0">
                              <a:latin typeface="Cambria Math" panose="02040503050406030204" pitchFamily="18" charset="0"/>
                            </a:rPr>
                            <m:t>𝑂</m:t>
                          </m:r>
                        </m:sub>
                      </m:sSub>
                      <m:r>
                        <a:rPr lang="es-ES" sz="1200" b="0" i="1" smtClean="0">
                          <a:latin typeface="Cambria Math" panose="02040503050406030204" pitchFamily="18" charset="0"/>
                        </a:rPr>
                        <m:t>=100−</m:t>
                      </m:r>
                      <m:nary>
                        <m:naryPr>
                          <m:chr m:val="∑"/>
                          <m:subHide m:val="on"/>
                          <m:supHide m:val="on"/>
                          <m:ctrlPr>
                            <a:rPr lang="es-ES" sz="1200" b="0" i="1" smtClean="0">
                              <a:latin typeface="Cambria Math" panose="02040503050406030204" pitchFamily="18" charset="0"/>
                            </a:rPr>
                          </m:ctrlPr>
                        </m:naryPr>
                        <m:sub/>
                        <m:sup/>
                        <m:e>
                          <m:r>
                            <a:rPr lang="es-ES" sz="1200" b="0" i="1" smtClean="0">
                              <a:latin typeface="Cambria Math" panose="02040503050406030204" pitchFamily="18" charset="0"/>
                            </a:rPr>
                            <m:t>%</m:t>
                          </m:r>
                          <m:r>
                            <a:rPr lang="es-ES" sz="1200" b="0" i="1" smtClean="0">
                              <a:latin typeface="Cambria Math" panose="02040503050406030204" pitchFamily="18" charset="0"/>
                            </a:rPr>
                            <m:t>𝑝</m:t>
                          </m:r>
                          <m:sSub>
                            <m:sSubPr>
                              <m:ctrlPr>
                                <a:rPr lang="es-ES" sz="1200" b="0" i="1" smtClean="0">
                                  <a:latin typeface="Cambria Math" panose="02040503050406030204" pitchFamily="18" charset="0"/>
                                </a:rPr>
                              </m:ctrlPr>
                            </m:sSubPr>
                            <m:e>
                              <m:r>
                                <a:rPr lang="es-ES" sz="1200" b="0" i="1" smtClean="0">
                                  <a:latin typeface="Cambria Math" panose="02040503050406030204" pitchFamily="18" charset="0"/>
                                </a:rPr>
                                <m:t>𝑝</m:t>
                              </m:r>
                            </m:e>
                            <m:sub>
                              <m:r>
                                <a:rPr lang="es-ES" sz="1200" b="0" i="1" smtClean="0">
                                  <a:latin typeface="Cambria Math" panose="02040503050406030204" pitchFamily="18" charset="0"/>
                                </a:rPr>
                                <m:t>𝑖</m:t>
                              </m:r>
                            </m:sub>
                          </m:sSub>
                        </m:e>
                      </m:nary>
                      <m:r>
                        <a:rPr lang="es-ES" sz="1200" b="0" i="1" smtClean="0">
                          <a:latin typeface="Cambria Math" panose="02040503050406030204" pitchFamily="18" charset="0"/>
                        </a:rPr>
                        <m:t>=100−7.66−2.12−0.96−0.15−15.97=73.14</m:t>
                      </m:r>
                    </m:oMath>
                  </m:oMathPara>
                </a14:m>
                <a:endParaRPr lang="es-ES" sz="1200" dirty="0">
                  <a:highlight>
                    <a:srgbClr val="FFFF00"/>
                  </a:highlight>
                </a:endParaRPr>
              </a:p>
              <a:p>
                <a14:m>
                  <m:oMath xmlns:m="http://schemas.openxmlformats.org/officeDocument/2006/math">
                    <m:sSub>
                      <m:sSubPr>
                        <m:ctrlPr>
                          <a:rPr lang="es-ES" sz="1200" b="0" i="1" smtClean="0">
                            <a:latin typeface="Cambria Math" panose="02040503050406030204" pitchFamily="18" charset="0"/>
                          </a:rPr>
                        </m:ctrlPr>
                      </m:sSubPr>
                      <m:e>
                        <m:r>
                          <a:rPr lang="es-ES" sz="1200" b="0" i="1" smtClean="0">
                            <a:latin typeface="Cambria Math" panose="02040503050406030204" pitchFamily="18" charset="0"/>
                          </a:rPr>
                          <m:t>𝐹</m:t>
                        </m:r>
                      </m:e>
                      <m:sub>
                        <m:r>
                          <a:rPr lang="es-ES" sz="1200" b="0" i="1" smtClean="0">
                            <a:latin typeface="Cambria Math" panose="02040503050406030204" pitchFamily="18" charset="0"/>
                          </a:rPr>
                          <m:t>0,</m:t>
                        </m:r>
                        <m:r>
                          <a:rPr lang="es-ES" sz="1200" b="0" i="1" smtClean="0">
                            <a:latin typeface="Cambria Math" panose="02040503050406030204" pitchFamily="18" charset="0"/>
                          </a:rPr>
                          <m:t>𝐻</m:t>
                        </m:r>
                        <m:r>
                          <a:rPr lang="es-ES" sz="1200" b="0" i="1" smtClean="0">
                            <a:latin typeface="Cambria Math" panose="02040503050406030204" pitchFamily="18" charset="0"/>
                          </a:rPr>
                          <m:t>2</m:t>
                        </m:r>
                        <m:r>
                          <a:rPr lang="es-ES" sz="1200" b="0" i="1" smtClean="0">
                            <a:latin typeface="Cambria Math" panose="02040503050406030204" pitchFamily="18" charset="0"/>
                          </a:rPr>
                          <m:t>𝑂</m:t>
                        </m:r>
                      </m:sub>
                    </m:sSub>
                    <m:r>
                      <a:rPr lang="es-ES" sz="1200" b="0" i="1" smtClean="0">
                        <a:latin typeface="Cambria Math" panose="02040503050406030204" pitchFamily="18" charset="0"/>
                      </a:rPr>
                      <m:t>=</m:t>
                    </m:r>
                    <m:sSub>
                      <m:sSubPr>
                        <m:ctrlPr>
                          <a:rPr lang="es-ES" sz="1200" b="0" i="1" smtClean="0">
                            <a:latin typeface="Cambria Math" panose="02040503050406030204" pitchFamily="18" charset="0"/>
                          </a:rPr>
                        </m:ctrlPr>
                      </m:sSubPr>
                      <m:e>
                        <m:r>
                          <a:rPr lang="es-ES" sz="1200" b="0" i="1" smtClean="0">
                            <a:latin typeface="Cambria Math" panose="02040503050406030204" pitchFamily="18" charset="0"/>
                          </a:rPr>
                          <m:t>𝐹</m:t>
                        </m:r>
                      </m:e>
                      <m:sub>
                        <m:r>
                          <a:rPr lang="es-ES" sz="1200" b="0" i="1" smtClean="0">
                            <a:latin typeface="Cambria Math" panose="02040503050406030204" pitchFamily="18" charset="0"/>
                          </a:rPr>
                          <m:t>0</m:t>
                        </m:r>
                      </m:sub>
                    </m:sSub>
                    <m:r>
                      <a:rPr lang="es-ES" sz="1200" b="0" i="1" smtClean="0">
                        <a:latin typeface="Cambria Math" panose="02040503050406030204" pitchFamily="18" charset="0"/>
                      </a:rPr>
                      <m:t>·%</m:t>
                    </m:r>
                    <m:r>
                      <a:rPr lang="es-ES" sz="1200" b="0" i="1" smtClean="0">
                        <a:latin typeface="Cambria Math" panose="02040503050406030204" pitchFamily="18" charset="0"/>
                      </a:rPr>
                      <m:t>𝑝</m:t>
                    </m:r>
                    <m:sSub>
                      <m:sSubPr>
                        <m:ctrlPr>
                          <a:rPr lang="es-ES" sz="1200" b="0" i="1" smtClean="0">
                            <a:latin typeface="Cambria Math" panose="02040503050406030204" pitchFamily="18" charset="0"/>
                          </a:rPr>
                        </m:ctrlPr>
                      </m:sSubPr>
                      <m:e>
                        <m:r>
                          <a:rPr lang="es-ES" sz="1200" b="0" i="1" smtClean="0">
                            <a:latin typeface="Cambria Math" panose="02040503050406030204" pitchFamily="18" charset="0"/>
                          </a:rPr>
                          <m:t>𝑝</m:t>
                        </m:r>
                      </m:e>
                      <m:sub>
                        <m:r>
                          <a:rPr lang="es-ES" sz="1200" b="0" i="1" smtClean="0">
                            <a:latin typeface="Cambria Math" panose="02040503050406030204" pitchFamily="18" charset="0"/>
                          </a:rPr>
                          <m:t>𝐻</m:t>
                        </m:r>
                        <m:r>
                          <a:rPr lang="es-ES" sz="1200" b="0" i="1" smtClean="0">
                            <a:latin typeface="Cambria Math" panose="02040503050406030204" pitchFamily="18" charset="0"/>
                          </a:rPr>
                          <m:t>2</m:t>
                        </m:r>
                        <m:r>
                          <a:rPr lang="es-ES" sz="1200" b="0" i="1" smtClean="0">
                            <a:latin typeface="Cambria Math" panose="02040503050406030204" pitchFamily="18" charset="0"/>
                          </a:rPr>
                          <m:t>𝑂</m:t>
                        </m:r>
                      </m:sub>
                    </m:sSub>
                    <m:r>
                      <a:rPr lang="es-ES" sz="1200" b="0" i="1" smtClean="0">
                        <a:latin typeface="Cambria Math" panose="02040503050406030204" pitchFamily="18" charset="0"/>
                      </a:rPr>
                      <m:t>=</m:t>
                    </m:r>
                  </m:oMath>
                </a14:m>
                <a:r>
                  <a:rPr lang="es-ES" sz="1200" dirty="0"/>
                  <a:t> </a:t>
                </a:r>
                <a14:m>
                  <m:oMath xmlns:m="http://schemas.openxmlformats.org/officeDocument/2006/math">
                    <m:r>
                      <a:rPr lang="es-ES" sz="1200" i="1">
                        <a:latin typeface="Cambria Math" panose="02040503050406030204" pitchFamily="18" charset="0"/>
                      </a:rPr>
                      <m:t>1,778,465,107</m:t>
                    </m:r>
                    <m:r>
                      <a:rPr lang="es-ES" sz="1200" b="0" i="1" smtClean="0">
                        <a:latin typeface="Cambria Math" panose="02040503050406030204" pitchFamily="18" charset="0"/>
                      </a:rPr>
                      <m:t>·</m:t>
                    </m:r>
                    <m:f>
                      <m:fPr>
                        <m:ctrlPr>
                          <a:rPr lang="es-ES" sz="1200" b="0" i="1" smtClean="0">
                            <a:latin typeface="Cambria Math" panose="02040503050406030204" pitchFamily="18" charset="0"/>
                          </a:rPr>
                        </m:ctrlPr>
                      </m:fPr>
                      <m:num>
                        <m:r>
                          <a:rPr lang="es-ES" sz="1200" b="0" i="1" smtClean="0">
                            <a:latin typeface="Cambria Math" panose="02040503050406030204" pitchFamily="18" charset="0"/>
                          </a:rPr>
                          <m:t>73.14</m:t>
                        </m:r>
                      </m:num>
                      <m:den>
                        <m:r>
                          <a:rPr lang="es-ES" sz="1200" b="0" i="1" smtClean="0">
                            <a:latin typeface="Cambria Math" panose="02040503050406030204" pitchFamily="18" charset="0"/>
                          </a:rPr>
                          <m:t>100</m:t>
                        </m:r>
                      </m:den>
                    </m:f>
                    <m:r>
                      <a:rPr lang="es-ES" sz="1200" b="0" i="1" smtClean="0">
                        <a:latin typeface="Cambria Math" panose="02040503050406030204" pitchFamily="18" charset="0"/>
                      </a:rPr>
                      <m:t>=1,300,769,379</m:t>
                    </m:r>
                    <m:f>
                      <m:fPr>
                        <m:ctrlPr>
                          <a:rPr lang="es-ES" sz="1200" b="0" i="1" smtClean="0">
                            <a:latin typeface="Cambria Math" panose="02040503050406030204" pitchFamily="18" charset="0"/>
                          </a:rPr>
                        </m:ctrlPr>
                      </m:fPr>
                      <m:num>
                        <m:r>
                          <a:rPr lang="es-ES" sz="1200" b="0" i="1" smtClean="0">
                            <a:latin typeface="Cambria Math" panose="02040503050406030204" pitchFamily="18" charset="0"/>
                          </a:rPr>
                          <m:t>𝑡</m:t>
                        </m:r>
                      </m:num>
                      <m:den>
                        <m:r>
                          <a:rPr lang="es-ES" sz="1200" b="0" i="1" smtClean="0">
                            <a:latin typeface="Cambria Math" panose="02040503050406030204" pitchFamily="18" charset="0"/>
                          </a:rPr>
                          <m:t>𝑎</m:t>
                        </m:r>
                        <m:r>
                          <a:rPr lang="es-ES" sz="1200" b="0" i="1" smtClean="0">
                            <a:latin typeface="Cambria Math" panose="02040503050406030204" pitchFamily="18" charset="0"/>
                          </a:rPr>
                          <m:t>ñ</m:t>
                        </m:r>
                        <m:r>
                          <a:rPr lang="es-ES" sz="1200" b="0" i="1" smtClean="0">
                            <a:latin typeface="Cambria Math" panose="02040503050406030204" pitchFamily="18" charset="0"/>
                          </a:rPr>
                          <m:t>𝑜</m:t>
                        </m:r>
                      </m:den>
                    </m:f>
                    <m:r>
                      <a:rPr lang="es-ES" sz="1200" b="0" i="1" smtClean="0">
                        <a:latin typeface="Cambria Math" panose="02040503050406030204" pitchFamily="18" charset="0"/>
                      </a:rPr>
                      <m:t> </m:t>
                    </m:r>
                    <m:r>
                      <a:rPr lang="es-ES" sz="1200" b="0" i="1" smtClean="0">
                        <a:latin typeface="Cambria Math" panose="02040503050406030204" pitchFamily="18" charset="0"/>
                      </a:rPr>
                      <m:t>𝑎𝑔𝑢𝑎</m:t>
                    </m:r>
                  </m:oMath>
                </a14:m>
                <a:endParaRPr lang="es-ES" sz="1200" dirty="0">
                  <a:highlight>
                    <a:srgbClr val="FFFF00"/>
                  </a:highlight>
                </a:endParaRPr>
              </a:p>
              <a:p>
                <a:endParaRPr lang="es-ES" sz="1200" dirty="0"/>
              </a:p>
            </p:txBody>
          </p:sp>
        </mc:Choice>
        <mc:Fallback xmlns="">
          <p:sp>
            <p:nvSpPr>
              <p:cNvPr id="10" name="CuadroTexto 9">
                <a:extLst>
                  <a:ext uri="{FF2B5EF4-FFF2-40B4-BE49-F238E27FC236}">
                    <a16:creationId xmlns:a16="http://schemas.microsoft.com/office/drawing/2014/main" id="{0363EFB0-F92A-9CB9-9E5A-95F71ED5235E}"/>
                  </a:ext>
                </a:extLst>
              </p:cNvPr>
              <p:cNvSpPr txBox="1">
                <a:spLocks noRot="1" noChangeAspect="1" noMove="1" noResize="1" noEditPoints="1" noAdjustHandles="1" noChangeArrowheads="1" noChangeShapeType="1" noTextEdit="1"/>
              </p:cNvSpPr>
              <p:nvPr/>
            </p:nvSpPr>
            <p:spPr>
              <a:xfrm>
                <a:off x="81112" y="5049838"/>
                <a:ext cx="3842816" cy="1615827"/>
              </a:xfrm>
              <a:prstGeom prst="rect">
                <a:avLst/>
              </a:prstGeom>
              <a:blipFill>
                <a:blip r:embed="rId8"/>
                <a:stretch>
                  <a:fillRect t="-2754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2" name="CuadroTexto 11">
                <a:extLst>
                  <a:ext uri="{FF2B5EF4-FFF2-40B4-BE49-F238E27FC236}">
                    <a16:creationId xmlns:a16="http://schemas.microsoft.com/office/drawing/2014/main" id="{DEAFF514-2B0E-B517-1462-2C4E15985EC1}"/>
                  </a:ext>
                </a:extLst>
              </p:cNvPr>
              <p:cNvSpPr txBox="1"/>
              <p:nvPr/>
            </p:nvSpPr>
            <p:spPr>
              <a:xfrm>
                <a:off x="3889168" y="5097895"/>
                <a:ext cx="2825870" cy="1671355"/>
              </a:xfrm>
              <a:prstGeom prst="rect">
                <a:avLst/>
              </a:prstGeom>
              <a:noFill/>
            </p:spPr>
            <p:txBody>
              <a:bodyPr wrap="square" rtlCol="0">
                <a:spAutoFit/>
              </a:bodyPr>
              <a:lstStyle/>
              <a:p>
                <a:r>
                  <a:rPr lang="es-ES" sz="1200" dirty="0"/>
                  <a:t>5. Se corre </a:t>
                </a:r>
                <a:r>
                  <a:rPr lang="es-ES" sz="1200" dirty="0" err="1"/>
                  <a:t>phreeqc</a:t>
                </a:r>
                <a:r>
                  <a:rPr lang="es-ES" sz="1200" dirty="0"/>
                  <a:t>, el % </a:t>
                </a:r>
                <a:r>
                  <a:rPr lang="es-ES" sz="1200" dirty="0" err="1"/>
                  <a:t>Ev</a:t>
                </a:r>
                <a:r>
                  <a:rPr lang="es-ES" sz="1200" dirty="0"/>
                  <a:t> </a:t>
                </a:r>
                <a:r>
                  <a:rPr lang="es-ES" sz="1200" dirty="0" err="1"/>
                  <a:t>cerano</a:t>
                </a:r>
                <a:r>
                  <a:rPr lang="es-ES" sz="1200" dirty="0"/>
                  <a:t> es 14.86, entonces </a:t>
                </a:r>
              </a:p>
              <a:p>
                <a:pPr/>
                <a14:m>
                  <m:oMathPara xmlns:m="http://schemas.openxmlformats.org/officeDocument/2006/math">
                    <m:oMathParaPr>
                      <m:jc m:val="centerGroup"/>
                    </m:oMathParaPr>
                    <m:oMath xmlns:m="http://schemas.openxmlformats.org/officeDocument/2006/math">
                      <m:sSub>
                        <m:sSubPr>
                          <m:ctrlPr>
                            <a:rPr lang="es-ES" sz="1200" b="0" i="1" smtClean="0">
                              <a:latin typeface="Cambria Math" panose="02040503050406030204" pitchFamily="18" charset="0"/>
                            </a:rPr>
                          </m:ctrlPr>
                        </m:sSubPr>
                        <m:e>
                          <m:r>
                            <a:rPr lang="es-ES" sz="1200" b="0" i="1" smtClean="0">
                              <a:latin typeface="Cambria Math" panose="02040503050406030204" pitchFamily="18" charset="0"/>
                            </a:rPr>
                            <m:t>𝐹</m:t>
                          </m:r>
                        </m:e>
                        <m:sub>
                          <m:r>
                            <a:rPr lang="es-ES" sz="1200" b="0" i="1" smtClean="0">
                              <a:latin typeface="Cambria Math" panose="02040503050406030204" pitchFamily="18" charset="0"/>
                            </a:rPr>
                            <m:t>𝑒𝑣</m:t>
                          </m:r>
                          <m:r>
                            <a:rPr lang="es-ES" sz="1200" b="0" i="1" smtClean="0">
                              <a:latin typeface="Cambria Math" panose="02040503050406030204" pitchFamily="18" charset="0"/>
                            </a:rPr>
                            <m:t>1</m:t>
                          </m:r>
                        </m:sub>
                      </m:sSub>
                      <m:r>
                        <a:rPr lang="es-ES" sz="1200" b="0" i="1" smtClean="0">
                          <a:latin typeface="Cambria Math" panose="02040503050406030204" pitchFamily="18" charset="0"/>
                        </a:rPr>
                        <m:t>=</m:t>
                      </m:r>
                      <m:sSub>
                        <m:sSubPr>
                          <m:ctrlPr>
                            <a:rPr lang="es-ES" sz="1200" b="0" i="1" smtClean="0">
                              <a:latin typeface="Cambria Math" panose="02040503050406030204" pitchFamily="18" charset="0"/>
                            </a:rPr>
                          </m:ctrlPr>
                        </m:sSubPr>
                        <m:e>
                          <m:r>
                            <a:rPr lang="es-ES" sz="1200" b="0" i="1" smtClean="0">
                              <a:latin typeface="Cambria Math" panose="02040503050406030204" pitchFamily="18" charset="0"/>
                            </a:rPr>
                            <m:t>𝐹</m:t>
                          </m:r>
                        </m:e>
                        <m:sub>
                          <m:r>
                            <a:rPr lang="es-ES" sz="1200" b="0" i="1" smtClean="0">
                              <a:latin typeface="Cambria Math" panose="02040503050406030204" pitchFamily="18" charset="0"/>
                            </a:rPr>
                            <m:t>0,</m:t>
                          </m:r>
                          <m:r>
                            <a:rPr lang="es-ES" sz="1200" b="0" i="1" smtClean="0">
                              <a:latin typeface="Cambria Math" panose="02040503050406030204" pitchFamily="18" charset="0"/>
                            </a:rPr>
                            <m:t>𝐻</m:t>
                          </m:r>
                          <m:r>
                            <a:rPr lang="es-ES" sz="1200" b="0" i="1" smtClean="0">
                              <a:latin typeface="Cambria Math" panose="02040503050406030204" pitchFamily="18" charset="0"/>
                            </a:rPr>
                            <m:t>2</m:t>
                          </m:r>
                          <m:r>
                            <a:rPr lang="es-ES" sz="1200" b="0" i="1" smtClean="0">
                              <a:latin typeface="Cambria Math" panose="02040503050406030204" pitchFamily="18" charset="0"/>
                            </a:rPr>
                            <m:t>𝑂</m:t>
                          </m:r>
                        </m:sub>
                      </m:sSub>
                      <m:r>
                        <a:rPr lang="es-ES" sz="1200" b="0" i="1" smtClean="0">
                          <a:latin typeface="Cambria Math" panose="02040503050406030204" pitchFamily="18" charset="0"/>
                        </a:rPr>
                        <m:t>·</m:t>
                      </m:r>
                      <m:f>
                        <m:fPr>
                          <m:ctrlPr>
                            <a:rPr lang="es-ES" sz="1200" b="0" i="1" smtClean="0">
                              <a:latin typeface="Cambria Math" panose="02040503050406030204" pitchFamily="18" charset="0"/>
                            </a:rPr>
                          </m:ctrlPr>
                        </m:fPr>
                        <m:num>
                          <m:r>
                            <a:rPr lang="es-ES" sz="1200" i="1">
                              <a:latin typeface="Cambria Math" panose="02040503050406030204" pitchFamily="18" charset="0"/>
                            </a:rPr>
                            <m:t>%</m:t>
                          </m:r>
                          <m:r>
                            <a:rPr lang="es-ES" sz="1200" b="0" i="1" smtClean="0">
                              <a:latin typeface="Cambria Math" panose="02040503050406030204" pitchFamily="18" charset="0"/>
                            </a:rPr>
                            <m:t>𝐸</m:t>
                          </m:r>
                          <m:sSub>
                            <m:sSubPr>
                              <m:ctrlPr>
                                <a:rPr lang="es-ES" sz="1200" b="0" i="1" smtClean="0">
                                  <a:latin typeface="Cambria Math" panose="02040503050406030204" pitchFamily="18" charset="0"/>
                                </a:rPr>
                              </m:ctrlPr>
                            </m:sSubPr>
                            <m:e>
                              <m:r>
                                <a:rPr lang="es-ES" sz="1200" b="0" i="1" smtClean="0">
                                  <a:latin typeface="Cambria Math" panose="02040503050406030204" pitchFamily="18" charset="0"/>
                                </a:rPr>
                                <m:t>𝑣</m:t>
                              </m:r>
                            </m:e>
                            <m:sub>
                              <m:r>
                                <a:rPr lang="es-ES" sz="1200" b="0" i="1" smtClean="0">
                                  <a:latin typeface="Cambria Math" panose="02040503050406030204" pitchFamily="18" charset="0"/>
                                </a:rPr>
                                <m:t>1</m:t>
                              </m:r>
                            </m:sub>
                          </m:sSub>
                        </m:num>
                        <m:den>
                          <m:r>
                            <a:rPr lang="es-ES" sz="1200" b="0" i="1" smtClean="0">
                              <a:latin typeface="Cambria Math" panose="02040503050406030204" pitchFamily="18" charset="0"/>
                            </a:rPr>
                            <m:t>100</m:t>
                          </m:r>
                        </m:den>
                      </m:f>
                    </m:oMath>
                  </m:oMathPara>
                </a14:m>
                <a:endParaRPr lang="es-ES" sz="1200" b="0" dirty="0"/>
              </a:p>
              <a:p>
                <a:pPr/>
                <a14:m>
                  <m:oMathPara xmlns:m="http://schemas.openxmlformats.org/officeDocument/2006/math">
                    <m:oMathParaPr>
                      <m:jc m:val="centerGroup"/>
                    </m:oMathParaPr>
                    <m:oMath xmlns:m="http://schemas.openxmlformats.org/officeDocument/2006/math">
                      <m:sSub>
                        <m:sSubPr>
                          <m:ctrlPr>
                            <a:rPr lang="es-ES" sz="1200" b="0" i="1" smtClean="0">
                              <a:latin typeface="Cambria Math" panose="02040503050406030204" pitchFamily="18" charset="0"/>
                            </a:rPr>
                          </m:ctrlPr>
                        </m:sSubPr>
                        <m:e>
                          <m:r>
                            <a:rPr lang="es-ES" sz="1200" b="0" i="1" smtClean="0">
                              <a:latin typeface="Cambria Math" panose="02040503050406030204" pitchFamily="18" charset="0"/>
                            </a:rPr>
                            <m:t>𝐹</m:t>
                          </m:r>
                        </m:e>
                        <m:sub>
                          <m:r>
                            <a:rPr lang="es-ES" sz="1200" b="0" i="1" smtClean="0">
                              <a:latin typeface="Cambria Math" panose="02040503050406030204" pitchFamily="18" charset="0"/>
                            </a:rPr>
                            <m:t>𝑒𝑣</m:t>
                          </m:r>
                          <m:r>
                            <a:rPr lang="es-ES" sz="1200" b="0" i="1" smtClean="0">
                              <a:latin typeface="Cambria Math" panose="02040503050406030204" pitchFamily="18" charset="0"/>
                            </a:rPr>
                            <m:t>1</m:t>
                          </m:r>
                        </m:sub>
                      </m:sSub>
                      <m:r>
                        <a:rPr lang="es-ES" sz="1200" i="1">
                          <a:latin typeface="Cambria Math" panose="02040503050406030204" pitchFamily="18" charset="0"/>
                        </a:rPr>
                        <m:t>=1,300,769,379·</m:t>
                      </m:r>
                      <m:f>
                        <m:fPr>
                          <m:ctrlPr>
                            <a:rPr lang="es-ES" sz="1200" b="0" i="1" smtClean="0">
                              <a:latin typeface="Cambria Math" panose="02040503050406030204" pitchFamily="18" charset="0"/>
                            </a:rPr>
                          </m:ctrlPr>
                        </m:fPr>
                        <m:num>
                          <m:r>
                            <a:rPr lang="es-ES" sz="1200" b="0" i="1" smtClean="0">
                              <a:latin typeface="Cambria Math" panose="02040503050406030204" pitchFamily="18" charset="0"/>
                            </a:rPr>
                            <m:t>14.86</m:t>
                          </m:r>
                        </m:num>
                        <m:den>
                          <m:r>
                            <a:rPr lang="es-ES" sz="1200" b="0" i="1" smtClean="0">
                              <a:latin typeface="Cambria Math" panose="02040503050406030204" pitchFamily="18" charset="0"/>
                            </a:rPr>
                            <m:t>100</m:t>
                          </m:r>
                        </m:den>
                      </m:f>
                    </m:oMath>
                  </m:oMathPara>
                </a14:m>
                <a:endParaRPr lang="es-ES" sz="1200" b="0" dirty="0"/>
              </a:p>
              <a:p>
                <a:pPr/>
                <a14:m>
                  <m:oMathPara xmlns:m="http://schemas.openxmlformats.org/officeDocument/2006/math">
                    <m:oMathParaPr>
                      <m:jc m:val="centerGroup"/>
                    </m:oMathParaPr>
                    <m:oMath xmlns:m="http://schemas.openxmlformats.org/officeDocument/2006/math">
                      <m:sSub>
                        <m:sSubPr>
                          <m:ctrlPr>
                            <a:rPr lang="es-ES" sz="1200" b="0" i="1" smtClean="0">
                              <a:latin typeface="Cambria Math" panose="02040503050406030204" pitchFamily="18" charset="0"/>
                            </a:rPr>
                          </m:ctrlPr>
                        </m:sSubPr>
                        <m:e>
                          <m:r>
                            <a:rPr lang="es-ES" sz="1200" b="0" i="1" smtClean="0">
                              <a:latin typeface="Cambria Math" panose="02040503050406030204" pitchFamily="18" charset="0"/>
                            </a:rPr>
                            <m:t>𝐹</m:t>
                          </m:r>
                        </m:e>
                        <m:sub>
                          <m:r>
                            <a:rPr lang="es-ES" sz="1200" b="0" i="1" smtClean="0">
                              <a:latin typeface="Cambria Math" panose="02040503050406030204" pitchFamily="18" charset="0"/>
                            </a:rPr>
                            <m:t>𝑒𝑣</m:t>
                          </m:r>
                          <m:r>
                            <a:rPr lang="es-ES" sz="1200" b="0" i="1" smtClean="0">
                              <a:latin typeface="Cambria Math" panose="02040503050406030204" pitchFamily="18" charset="0"/>
                            </a:rPr>
                            <m:t>1</m:t>
                          </m:r>
                        </m:sub>
                      </m:sSub>
                      <m:r>
                        <a:rPr lang="es-ES" sz="1200" b="0" i="1" smtClean="0">
                          <a:latin typeface="Cambria Math" panose="02040503050406030204" pitchFamily="18" charset="0"/>
                        </a:rPr>
                        <m:t>=193,294,330</m:t>
                      </m:r>
                      <m:f>
                        <m:fPr>
                          <m:ctrlPr>
                            <a:rPr lang="es-ES" sz="1200" i="1">
                              <a:latin typeface="Cambria Math" panose="02040503050406030204" pitchFamily="18" charset="0"/>
                            </a:rPr>
                          </m:ctrlPr>
                        </m:fPr>
                        <m:num>
                          <m:r>
                            <a:rPr lang="es-ES" sz="1200" i="1">
                              <a:latin typeface="Cambria Math" panose="02040503050406030204" pitchFamily="18" charset="0"/>
                            </a:rPr>
                            <m:t>𝑡</m:t>
                          </m:r>
                        </m:num>
                        <m:den>
                          <m:r>
                            <a:rPr lang="es-ES" sz="1200" i="1">
                              <a:latin typeface="Cambria Math" panose="02040503050406030204" pitchFamily="18" charset="0"/>
                            </a:rPr>
                            <m:t>𝑎</m:t>
                          </m:r>
                          <m:r>
                            <a:rPr lang="es-ES" sz="1200" i="1">
                              <a:latin typeface="Cambria Math" panose="02040503050406030204" pitchFamily="18" charset="0"/>
                            </a:rPr>
                            <m:t>ñ</m:t>
                          </m:r>
                          <m:r>
                            <a:rPr lang="es-ES" sz="1200" i="1">
                              <a:latin typeface="Cambria Math" panose="02040503050406030204" pitchFamily="18" charset="0"/>
                            </a:rPr>
                            <m:t>𝑜</m:t>
                          </m:r>
                        </m:den>
                      </m:f>
                      <m:r>
                        <a:rPr lang="es-ES" sz="1200" i="1">
                          <a:latin typeface="Cambria Math" panose="02040503050406030204" pitchFamily="18" charset="0"/>
                        </a:rPr>
                        <m:t> </m:t>
                      </m:r>
                      <m:r>
                        <a:rPr lang="es-ES" sz="1200" i="1">
                          <a:latin typeface="Cambria Math" panose="02040503050406030204" pitchFamily="18" charset="0"/>
                        </a:rPr>
                        <m:t>𝑎𝑔𝑢𝑎</m:t>
                      </m:r>
                    </m:oMath>
                  </m:oMathPara>
                </a14:m>
                <a:endParaRPr lang="es-ES" sz="1200" b="0" dirty="0"/>
              </a:p>
              <a:p>
                <a:endParaRPr lang="es-ES" sz="1200" dirty="0"/>
              </a:p>
            </p:txBody>
          </p:sp>
        </mc:Choice>
        <mc:Fallback xmlns="">
          <p:sp>
            <p:nvSpPr>
              <p:cNvPr id="12" name="CuadroTexto 11">
                <a:extLst>
                  <a:ext uri="{FF2B5EF4-FFF2-40B4-BE49-F238E27FC236}">
                    <a16:creationId xmlns:a16="http://schemas.microsoft.com/office/drawing/2014/main" id="{DEAFF514-2B0E-B517-1462-2C4E15985EC1}"/>
                  </a:ext>
                </a:extLst>
              </p:cNvPr>
              <p:cNvSpPr txBox="1">
                <a:spLocks noRot="1" noChangeAspect="1" noMove="1" noResize="1" noEditPoints="1" noAdjustHandles="1" noChangeArrowheads="1" noChangeShapeType="1" noTextEdit="1"/>
              </p:cNvSpPr>
              <p:nvPr/>
            </p:nvSpPr>
            <p:spPr>
              <a:xfrm>
                <a:off x="3889168" y="5097895"/>
                <a:ext cx="2825870" cy="1671355"/>
              </a:xfrm>
              <a:prstGeom prst="rect">
                <a:avLst/>
              </a:prstGeom>
              <a:blipFill>
                <a:blip r:embed="rId9"/>
                <a:stretch>
                  <a:fillRect l="-216"/>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5" name="CuadroTexto 24">
                <a:extLst>
                  <a:ext uri="{FF2B5EF4-FFF2-40B4-BE49-F238E27FC236}">
                    <a16:creationId xmlns:a16="http://schemas.microsoft.com/office/drawing/2014/main" id="{35813520-EFD0-CFF4-1FEC-D7C3BAA741F1}"/>
                  </a:ext>
                </a:extLst>
              </p:cNvPr>
              <p:cNvSpPr txBox="1"/>
              <p:nvPr/>
            </p:nvSpPr>
            <p:spPr>
              <a:xfrm>
                <a:off x="7882693" y="3976584"/>
                <a:ext cx="1261307" cy="1492396"/>
              </a:xfrm>
              <a:prstGeom prst="rect">
                <a:avLst/>
              </a:prstGeom>
              <a:solidFill>
                <a:schemeClr val="bg1"/>
              </a:solidFill>
              <a:ln>
                <a:solidFill>
                  <a:srgbClr val="FF0000"/>
                </a:solid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200" b="0" i="1" smtClean="0">
                              <a:latin typeface="Cambria Math" panose="02040503050406030204" pitchFamily="18" charset="0"/>
                            </a:rPr>
                          </m:ctrlPr>
                        </m:sSubPr>
                        <m:e>
                          <m:r>
                            <a:rPr lang="es-ES" sz="1200" b="0" i="1" smtClean="0">
                              <a:latin typeface="Cambria Math" panose="02040503050406030204" pitchFamily="18" charset="0"/>
                            </a:rPr>
                            <m:t>𝐹</m:t>
                          </m:r>
                        </m:e>
                        <m:sub>
                          <m:r>
                            <a:rPr lang="es-ES" sz="1200" b="0" i="1" smtClean="0">
                              <a:latin typeface="Cambria Math" panose="02040503050406030204" pitchFamily="18" charset="0"/>
                            </a:rPr>
                            <m:t>1</m:t>
                          </m:r>
                        </m:sub>
                      </m:sSub>
                    </m:oMath>
                    <m:oMath xmlns:m="http://schemas.openxmlformats.org/officeDocument/2006/math">
                      <m:r>
                        <a:rPr lang="es-ES" sz="1200" i="1">
                          <a:latin typeface="Cambria Math" panose="02040503050406030204" pitchFamily="18" charset="0"/>
                        </a:rPr>
                        <m:t>%</m:t>
                      </m:r>
                      <m:r>
                        <a:rPr lang="es-ES" sz="1200" i="1">
                          <a:latin typeface="Cambria Math" panose="02040503050406030204" pitchFamily="18" charset="0"/>
                        </a:rPr>
                        <m:t>𝑝</m:t>
                      </m:r>
                      <m:sSub>
                        <m:sSubPr>
                          <m:ctrlPr>
                            <a:rPr lang="es-ES" sz="1200" i="1">
                              <a:latin typeface="Cambria Math" panose="02040503050406030204" pitchFamily="18" charset="0"/>
                            </a:rPr>
                          </m:ctrlPr>
                        </m:sSubPr>
                        <m:e>
                          <m:r>
                            <a:rPr lang="es-ES" sz="1200" i="1">
                              <a:latin typeface="Cambria Math" panose="02040503050406030204" pitchFamily="18" charset="0"/>
                            </a:rPr>
                            <m:t>𝑝</m:t>
                          </m:r>
                        </m:e>
                        <m:sub>
                          <m:r>
                            <a:rPr lang="es-ES" sz="1200" b="0" i="1" smtClean="0">
                              <a:latin typeface="Cambria Math" panose="02040503050406030204" pitchFamily="18" charset="0"/>
                            </a:rPr>
                            <m:t>𝑁𝑎</m:t>
                          </m:r>
                        </m:sub>
                      </m:sSub>
                      <m:r>
                        <a:rPr lang="es-ES" sz="1200" i="1">
                          <a:latin typeface="Cambria Math" panose="02040503050406030204" pitchFamily="18" charset="0"/>
                        </a:rPr>
                        <m:t>=</m:t>
                      </m:r>
                      <m:r>
                        <a:rPr lang="es-ES" sz="1200" b="0" i="1" smtClean="0">
                          <a:latin typeface="Cambria Math" panose="02040503050406030204" pitchFamily="18" charset="0"/>
                        </a:rPr>
                        <m:t>4.68</m:t>
                      </m:r>
                      <m:r>
                        <a:rPr lang="es-ES" sz="1200" i="1">
                          <a:latin typeface="Cambria Math" panose="02040503050406030204" pitchFamily="18" charset="0"/>
                        </a:rPr>
                        <m:t>%</m:t>
                      </m:r>
                    </m:oMath>
                  </m:oMathPara>
                </a14:m>
                <a:endParaRPr lang="es-ES" sz="1200" dirty="0"/>
              </a:p>
              <a:p>
                <a:pPr/>
                <a14:m>
                  <m:oMathPara xmlns:m="http://schemas.openxmlformats.org/officeDocument/2006/math">
                    <m:oMathParaPr>
                      <m:jc m:val="centerGroup"/>
                    </m:oMathParaPr>
                    <m:oMath xmlns:m="http://schemas.openxmlformats.org/officeDocument/2006/math">
                      <m:r>
                        <a:rPr lang="es-ES" sz="1200" i="1" smtClean="0">
                          <a:latin typeface="Cambria Math" panose="02040503050406030204" pitchFamily="18" charset="0"/>
                        </a:rPr>
                        <m:t>%</m:t>
                      </m:r>
                      <m:r>
                        <a:rPr lang="es-ES" sz="1200" i="1" smtClean="0">
                          <a:latin typeface="Cambria Math" panose="02040503050406030204" pitchFamily="18" charset="0"/>
                        </a:rPr>
                        <m:t>𝑝</m:t>
                      </m:r>
                      <m:sSub>
                        <m:sSubPr>
                          <m:ctrlPr>
                            <a:rPr lang="es-ES" sz="1200" i="1">
                              <a:latin typeface="Cambria Math" panose="02040503050406030204" pitchFamily="18" charset="0"/>
                            </a:rPr>
                          </m:ctrlPr>
                        </m:sSubPr>
                        <m:e>
                          <m:r>
                            <a:rPr lang="es-ES" sz="1200" i="1">
                              <a:latin typeface="Cambria Math" panose="02040503050406030204" pitchFamily="18" charset="0"/>
                            </a:rPr>
                            <m:t>𝑝</m:t>
                          </m:r>
                        </m:e>
                        <m:sub>
                          <m:r>
                            <a:rPr lang="es-ES" sz="1200" b="0" i="1" smtClean="0">
                              <a:latin typeface="Cambria Math" panose="02040503050406030204" pitchFamily="18" charset="0"/>
                            </a:rPr>
                            <m:t>𝐾</m:t>
                          </m:r>
                        </m:sub>
                      </m:sSub>
                      <m:r>
                        <a:rPr lang="es-ES" sz="1200" i="1">
                          <a:latin typeface="Cambria Math" panose="02040503050406030204" pitchFamily="18" charset="0"/>
                        </a:rPr>
                        <m:t>=</m:t>
                      </m:r>
                      <m:r>
                        <a:rPr lang="es-ES" sz="1200" b="0" i="1" smtClean="0">
                          <a:latin typeface="Cambria Math" panose="02040503050406030204" pitchFamily="18" charset="0"/>
                        </a:rPr>
                        <m:t>2.62</m:t>
                      </m:r>
                      <m:r>
                        <a:rPr lang="es-ES" sz="1200" i="1">
                          <a:latin typeface="Cambria Math" panose="02040503050406030204" pitchFamily="18" charset="0"/>
                        </a:rPr>
                        <m:t>%</m:t>
                      </m:r>
                    </m:oMath>
                  </m:oMathPara>
                </a14:m>
                <a:endParaRPr lang="es-ES" sz="1200" dirty="0"/>
              </a:p>
              <a:p>
                <a:pPr/>
                <a14:m>
                  <m:oMathPara xmlns:m="http://schemas.openxmlformats.org/officeDocument/2006/math">
                    <m:oMathParaPr>
                      <m:jc m:val="centerGroup"/>
                    </m:oMathParaPr>
                    <m:oMath xmlns:m="http://schemas.openxmlformats.org/officeDocument/2006/math">
                      <m:r>
                        <a:rPr lang="es-ES" sz="1200" i="1" smtClean="0">
                          <a:latin typeface="Cambria Math" panose="02040503050406030204" pitchFamily="18" charset="0"/>
                        </a:rPr>
                        <m:t>%</m:t>
                      </m:r>
                      <m:r>
                        <a:rPr lang="es-ES" sz="1200" i="1" smtClean="0">
                          <a:latin typeface="Cambria Math" panose="02040503050406030204" pitchFamily="18" charset="0"/>
                        </a:rPr>
                        <m:t>𝑝</m:t>
                      </m:r>
                      <m:sSub>
                        <m:sSubPr>
                          <m:ctrlPr>
                            <a:rPr lang="es-ES" sz="1200" i="1">
                              <a:latin typeface="Cambria Math" panose="02040503050406030204" pitchFamily="18" charset="0"/>
                            </a:rPr>
                          </m:ctrlPr>
                        </m:sSubPr>
                        <m:e>
                          <m:r>
                            <a:rPr lang="es-ES" sz="1200" i="1">
                              <a:latin typeface="Cambria Math" panose="02040503050406030204" pitchFamily="18" charset="0"/>
                            </a:rPr>
                            <m:t>𝑝</m:t>
                          </m:r>
                        </m:e>
                        <m:sub>
                          <m:r>
                            <a:rPr lang="es-ES" sz="1200" b="0" i="1" smtClean="0">
                              <a:latin typeface="Cambria Math" panose="02040503050406030204" pitchFamily="18" charset="0"/>
                            </a:rPr>
                            <m:t>𝑀𝑔</m:t>
                          </m:r>
                        </m:sub>
                      </m:sSub>
                      <m:r>
                        <a:rPr lang="es-ES" sz="1200" i="1">
                          <a:latin typeface="Cambria Math" panose="02040503050406030204" pitchFamily="18" charset="0"/>
                        </a:rPr>
                        <m:t>=</m:t>
                      </m:r>
                      <m:r>
                        <a:rPr lang="es-ES" sz="1200" b="0" i="1" smtClean="0">
                          <a:latin typeface="Cambria Math" panose="02040503050406030204" pitchFamily="18" charset="0"/>
                        </a:rPr>
                        <m:t>1.19</m:t>
                      </m:r>
                      <m:r>
                        <a:rPr lang="es-ES" sz="1200" i="1">
                          <a:latin typeface="Cambria Math" panose="02040503050406030204" pitchFamily="18" charset="0"/>
                        </a:rPr>
                        <m:t>%</m:t>
                      </m:r>
                    </m:oMath>
                  </m:oMathPara>
                </a14:m>
                <a:endParaRPr lang="es-ES" sz="1200" dirty="0"/>
              </a:p>
              <a:p>
                <a:pPr/>
                <a14:m>
                  <m:oMathPara xmlns:m="http://schemas.openxmlformats.org/officeDocument/2006/math">
                    <m:oMathParaPr>
                      <m:jc m:val="centerGroup"/>
                    </m:oMathParaPr>
                    <m:oMath xmlns:m="http://schemas.openxmlformats.org/officeDocument/2006/math">
                      <m:r>
                        <a:rPr lang="es-ES" sz="1200" i="1" smtClean="0">
                          <a:latin typeface="Cambria Math" panose="02040503050406030204" pitchFamily="18" charset="0"/>
                        </a:rPr>
                        <m:t>%</m:t>
                      </m:r>
                      <m:r>
                        <a:rPr lang="es-ES" sz="1200" i="1" smtClean="0">
                          <a:latin typeface="Cambria Math" panose="02040503050406030204" pitchFamily="18" charset="0"/>
                        </a:rPr>
                        <m:t>𝑝</m:t>
                      </m:r>
                      <m:sSub>
                        <m:sSubPr>
                          <m:ctrlPr>
                            <a:rPr lang="es-ES" sz="1200" i="1">
                              <a:latin typeface="Cambria Math" panose="02040503050406030204" pitchFamily="18" charset="0"/>
                            </a:rPr>
                          </m:ctrlPr>
                        </m:sSubPr>
                        <m:e>
                          <m:r>
                            <a:rPr lang="es-ES" sz="1200" i="1">
                              <a:latin typeface="Cambria Math" panose="02040503050406030204" pitchFamily="18" charset="0"/>
                            </a:rPr>
                            <m:t>𝑝</m:t>
                          </m:r>
                        </m:e>
                        <m:sub>
                          <m:r>
                            <a:rPr lang="es-ES" sz="1200" b="0" i="1" smtClean="0">
                              <a:latin typeface="Cambria Math" panose="02040503050406030204" pitchFamily="18" charset="0"/>
                            </a:rPr>
                            <m:t>𝐿𝑖</m:t>
                          </m:r>
                        </m:sub>
                      </m:sSub>
                      <m:r>
                        <a:rPr lang="es-ES" sz="1200" i="1">
                          <a:latin typeface="Cambria Math" panose="02040503050406030204" pitchFamily="18" charset="0"/>
                        </a:rPr>
                        <m:t>=</m:t>
                      </m:r>
                      <m:r>
                        <a:rPr lang="es-ES" sz="1200" b="0" i="1" smtClean="0">
                          <a:latin typeface="Cambria Math" panose="02040503050406030204" pitchFamily="18" charset="0"/>
                        </a:rPr>
                        <m:t>1.85</m:t>
                      </m:r>
                      <m:r>
                        <a:rPr lang="es-ES" sz="1200" i="1">
                          <a:latin typeface="Cambria Math" panose="02040503050406030204" pitchFamily="18" charset="0"/>
                        </a:rPr>
                        <m:t>%</m:t>
                      </m:r>
                    </m:oMath>
                  </m:oMathPara>
                </a14:m>
                <a:endParaRPr lang="es-ES" sz="1200" dirty="0"/>
              </a:p>
              <a:p>
                <a:pPr/>
                <a14:m>
                  <m:oMathPara xmlns:m="http://schemas.openxmlformats.org/officeDocument/2006/math">
                    <m:oMathParaPr>
                      <m:jc m:val="centerGroup"/>
                    </m:oMathParaPr>
                    <m:oMath xmlns:m="http://schemas.openxmlformats.org/officeDocument/2006/math">
                      <m:r>
                        <a:rPr lang="es-ES" sz="1200" i="1" smtClean="0">
                          <a:latin typeface="Cambria Math" panose="02040503050406030204" pitchFamily="18" charset="0"/>
                        </a:rPr>
                        <m:t>%</m:t>
                      </m:r>
                      <m:r>
                        <a:rPr lang="es-ES" sz="1200" i="1" smtClean="0">
                          <a:latin typeface="Cambria Math" panose="02040503050406030204" pitchFamily="18" charset="0"/>
                        </a:rPr>
                        <m:t>𝑝</m:t>
                      </m:r>
                      <m:sSub>
                        <m:sSubPr>
                          <m:ctrlPr>
                            <a:rPr lang="es-ES" sz="1200" i="1">
                              <a:latin typeface="Cambria Math" panose="02040503050406030204" pitchFamily="18" charset="0"/>
                            </a:rPr>
                          </m:ctrlPr>
                        </m:sSubPr>
                        <m:e>
                          <m:r>
                            <a:rPr lang="es-ES" sz="1200" i="1">
                              <a:latin typeface="Cambria Math" panose="02040503050406030204" pitchFamily="18" charset="0"/>
                            </a:rPr>
                            <m:t>𝑝</m:t>
                          </m:r>
                        </m:e>
                        <m:sub>
                          <m:r>
                            <a:rPr lang="es-ES" sz="1200" b="0" i="1" smtClean="0">
                              <a:latin typeface="Cambria Math" panose="02040503050406030204" pitchFamily="18" charset="0"/>
                            </a:rPr>
                            <m:t>𝐶𝑙</m:t>
                          </m:r>
                        </m:sub>
                      </m:sSub>
                      <m:r>
                        <a:rPr lang="es-ES" sz="1200" i="1">
                          <a:latin typeface="Cambria Math" panose="02040503050406030204" pitchFamily="18" charset="0"/>
                        </a:rPr>
                        <m:t>=</m:t>
                      </m:r>
                      <m:r>
                        <a:rPr lang="es-ES" sz="1200" b="0" i="1" smtClean="0">
                          <a:latin typeface="Cambria Math" panose="02040503050406030204" pitchFamily="18" charset="0"/>
                        </a:rPr>
                        <m:t>12.92</m:t>
                      </m:r>
                      <m:r>
                        <a:rPr lang="es-ES" sz="1200" i="1">
                          <a:latin typeface="Cambria Math" panose="02040503050406030204" pitchFamily="18" charset="0"/>
                        </a:rPr>
                        <m:t>%</m:t>
                      </m:r>
                    </m:oMath>
                  </m:oMathPara>
                </a14:m>
                <a:endParaRPr lang="es-ES" sz="1200" dirty="0"/>
              </a:p>
              <a:p>
                <a:endParaRPr lang="es-ES" sz="1200" dirty="0"/>
              </a:p>
              <a:p>
                <a:endParaRPr lang="es-ES" sz="1200" dirty="0"/>
              </a:p>
            </p:txBody>
          </p:sp>
        </mc:Choice>
        <mc:Fallback xmlns="">
          <p:sp>
            <p:nvSpPr>
              <p:cNvPr id="25" name="CuadroTexto 24">
                <a:extLst>
                  <a:ext uri="{FF2B5EF4-FFF2-40B4-BE49-F238E27FC236}">
                    <a16:creationId xmlns:a16="http://schemas.microsoft.com/office/drawing/2014/main" id="{35813520-EFD0-CFF4-1FEC-D7C3BAA741F1}"/>
                  </a:ext>
                </a:extLst>
              </p:cNvPr>
              <p:cNvSpPr txBox="1">
                <a:spLocks noRot="1" noChangeAspect="1" noMove="1" noResize="1" noEditPoints="1" noAdjustHandles="1" noChangeArrowheads="1" noChangeShapeType="1" noTextEdit="1"/>
              </p:cNvSpPr>
              <p:nvPr/>
            </p:nvSpPr>
            <p:spPr>
              <a:xfrm>
                <a:off x="7882693" y="3976584"/>
                <a:ext cx="1261307" cy="1492396"/>
              </a:xfrm>
              <a:prstGeom prst="rect">
                <a:avLst/>
              </a:prstGeom>
              <a:blipFill>
                <a:blip r:embed="rId10"/>
                <a:stretch>
                  <a:fillRect/>
                </a:stretch>
              </a:blipFill>
              <a:ln>
                <a:solidFill>
                  <a:srgbClr val="FF0000"/>
                </a:solidFill>
              </a:ln>
            </p:spPr>
            <p:txBody>
              <a:bodyPr/>
              <a:lstStyle/>
              <a:p>
                <a:r>
                  <a:rPr lang="es-ES">
                    <a:noFill/>
                  </a:rPr>
                  <a:t> </a:t>
                </a:r>
              </a:p>
            </p:txBody>
          </p:sp>
        </mc:Fallback>
      </mc:AlternateContent>
      <p:cxnSp>
        <p:nvCxnSpPr>
          <p:cNvPr id="50" name="Conector recto de flecha 49">
            <a:extLst>
              <a:ext uri="{FF2B5EF4-FFF2-40B4-BE49-F238E27FC236}">
                <a16:creationId xmlns:a16="http://schemas.microsoft.com/office/drawing/2014/main" id="{1116D119-0AB4-A2D3-AAF4-A6A5792052FC}"/>
              </a:ext>
            </a:extLst>
          </p:cNvPr>
          <p:cNvCxnSpPr/>
          <p:nvPr/>
        </p:nvCxnSpPr>
        <p:spPr>
          <a:xfrm>
            <a:off x="6372200" y="3760590"/>
            <a:ext cx="1365720" cy="1396602"/>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1" name="Conector recto de flecha 50">
            <a:extLst>
              <a:ext uri="{FF2B5EF4-FFF2-40B4-BE49-F238E27FC236}">
                <a16:creationId xmlns:a16="http://schemas.microsoft.com/office/drawing/2014/main" id="{430C1B21-CDB3-7CA8-4874-A5B92911D47A}"/>
              </a:ext>
            </a:extLst>
          </p:cNvPr>
          <p:cNvCxnSpPr>
            <a:cxnSpLocks/>
          </p:cNvCxnSpPr>
          <p:nvPr/>
        </p:nvCxnSpPr>
        <p:spPr>
          <a:xfrm>
            <a:off x="4958920" y="3768954"/>
            <a:ext cx="744670" cy="1388238"/>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4" name="CuadroTexto 53">
                <a:extLst>
                  <a:ext uri="{FF2B5EF4-FFF2-40B4-BE49-F238E27FC236}">
                    <a16:creationId xmlns:a16="http://schemas.microsoft.com/office/drawing/2014/main" id="{19AE72D5-1BEF-DB66-67AC-B616353892EE}"/>
                  </a:ext>
                </a:extLst>
              </p:cNvPr>
              <p:cNvSpPr txBox="1"/>
              <p:nvPr/>
            </p:nvSpPr>
            <p:spPr>
              <a:xfrm>
                <a:off x="6469758" y="5603849"/>
                <a:ext cx="2825870" cy="1458669"/>
              </a:xfrm>
              <a:prstGeom prst="rect">
                <a:avLst/>
              </a:prstGeom>
              <a:noFill/>
            </p:spPr>
            <p:txBody>
              <a:bodyPr wrap="square" rtlCol="0">
                <a:spAutoFit/>
              </a:bodyPr>
              <a:lstStyle/>
              <a:p>
                <a:r>
                  <a:rPr lang="es-ES" sz="1200" dirty="0"/>
                  <a:t>6. Se calcula el %</a:t>
                </a:r>
                <a:r>
                  <a:rPr lang="es-ES" sz="1200" dirty="0" err="1"/>
                  <a:t>pp</a:t>
                </a:r>
                <a:r>
                  <a:rPr lang="es-ES" sz="1200" dirty="0"/>
                  <a:t> Agua en </a:t>
                </a:r>
                <a14:m>
                  <m:oMath xmlns:m="http://schemas.openxmlformats.org/officeDocument/2006/math">
                    <m:sSub>
                      <m:sSubPr>
                        <m:ctrlPr>
                          <a:rPr lang="es-ES" sz="1200" b="0" i="1" smtClean="0">
                            <a:latin typeface="Cambria Math" panose="02040503050406030204" pitchFamily="18" charset="0"/>
                          </a:rPr>
                        </m:ctrlPr>
                      </m:sSubPr>
                      <m:e>
                        <m:r>
                          <a:rPr lang="es-ES" sz="1200" b="0" i="1" smtClean="0">
                            <a:latin typeface="Cambria Math" panose="02040503050406030204" pitchFamily="18" charset="0"/>
                          </a:rPr>
                          <m:t>𝐹</m:t>
                        </m:r>
                      </m:e>
                      <m:sub>
                        <m:r>
                          <a:rPr lang="es-ES" sz="1200" b="0" i="1" smtClean="0">
                            <a:latin typeface="Cambria Math" panose="02040503050406030204" pitchFamily="18" charset="0"/>
                          </a:rPr>
                          <m:t>1</m:t>
                        </m:r>
                      </m:sub>
                    </m:sSub>
                  </m:oMath>
                </a14:m>
                <a:endParaRPr lang="es-ES" sz="1200" dirty="0"/>
              </a:p>
              <a:p>
                <a:pPr/>
                <a14:m>
                  <m:oMathPara xmlns:m="http://schemas.openxmlformats.org/officeDocument/2006/math">
                    <m:oMathParaPr>
                      <m:jc m:val="centerGroup"/>
                    </m:oMathParaPr>
                    <m:oMath xmlns:m="http://schemas.openxmlformats.org/officeDocument/2006/math">
                      <m:r>
                        <a:rPr lang="es-ES" sz="1200" i="1" smtClean="0">
                          <a:latin typeface="Cambria Math" panose="02040503050406030204" pitchFamily="18" charset="0"/>
                        </a:rPr>
                        <m:t>%</m:t>
                      </m:r>
                      <m:r>
                        <a:rPr lang="es-ES" sz="1200" i="1" smtClean="0">
                          <a:latin typeface="Cambria Math" panose="02040503050406030204" pitchFamily="18" charset="0"/>
                        </a:rPr>
                        <m:t>𝑝</m:t>
                      </m:r>
                      <m:sSub>
                        <m:sSubPr>
                          <m:ctrlPr>
                            <a:rPr lang="es-ES" sz="1200" i="1">
                              <a:latin typeface="Cambria Math" panose="02040503050406030204" pitchFamily="18" charset="0"/>
                            </a:rPr>
                          </m:ctrlPr>
                        </m:sSubPr>
                        <m:e>
                          <m:r>
                            <a:rPr lang="es-ES" sz="1200" i="1">
                              <a:latin typeface="Cambria Math" panose="02040503050406030204" pitchFamily="18" charset="0"/>
                            </a:rPr>
                            <m:t>𝑝</m:t>
                          </m:r>
                        </m:e>
                        <m:sub>
                          <m:r>
                            <a:rPr lang="es-ES" sz="1200" b="0" i="1" smtClean="0">
                              <a:latin typeface="Cambria Math" panose="02040503050406030204" pitchFamily="18" charset="0"/>
                            </a:rPr>
                            <m:t>𝐻</m:t>
                          </m:r>
                          <m:r>
                            <a:rPr lang="es-ES" sz="1200" b="0" i="1" smtClean="0">
                              <a:latin typeface="Cambria Math" panose="02040503050406030204" pitchFamily="18" charset="0"/>
                            </a:rPr>
                            <m:t>2</m:t>
                          </m:r>
                          <m:r>
                            <a:rPr lang="es-ES" sz="1200" b="0" i="1" smtClean="0">
                              <a:latin typeface="Cambria Math" panose="02040503050406030204" pitchFamily="18" charset="0"/>
                            </a:rPr>
                            <m:t>𝑂</m:t>
                          </m:r>
                        </m:sub>
                      </m:sSub>
                      <m:r>
                        <a:rPr lang="es-ES" sz="1200" b="0" i="1" smtClean="0">
                          <a:latin typeface="Cambria Math" panose="02040503050406030204" pitchFamily="18" charset="0"/>
                        </a:rPr>
                        <m:t>=100−</m:t>
                      </m:r>
                      <m:nary>
                        <m:naryPr>
                          <m:chr m:val="∑"/>
                          <m:subHide m:val="on"/>
                          <m:supHide m:val="on"/>
                          <m:ctrlPr>
                            <a:rPr lang="es-ES" sz="1200" b="0" i="1" smtClean="0">
                              <a:latin typeface="Cambria Math" panose="02040503050406030204" pitchFamily="18" charset="0"/>
                            </a:rPr>
                          </m:ctrlPr>
                        </m:naryPr>
                        <m:sub/>
                        <m:sup/>
                        <m:e>
                          <m:r>
                            <a:rPr lang="es-ES" sz="1200" b="0" i="1" smtClean="0">
                              <a:latin typeface="Cambria Math" panose="02040503050406030204" pitchFamily="18" charset="0"/>
                            </a:rPr>
                            <m:t>%</m:t>
                          </m:r>
                          <m:r>
                            <a:rPr lang="es-ES" sz="1200" b="0" i="1" smtClean="0">
                              <a:latin typeface="Cambria Math" panose="02040503050406030204" pitchFamily="18" charset="0"/>
                            </a:rPr>
                            <m:t>𝑝</m:t>
                          </m:r>
                          <m:sSub>
                            <m:sSubPr>
                              <m:ctrlPr>
                                <a:rPr lang="es-ES" sz="1200" b="0" i="1" smtClean="0">
                                  <a:latin typeface="Cambria Math" panose="02040503050406030204" pitchFamily="18" charset="0"/>
                                </a:rPr>
                              </m:ctrlPr>
                            </m:sSubPr>
                            <m:e>
                              <m:r>
                                <a:rPr lang="es-ES" sz="1200" b="0" i="1" smtClean="0">
                                  <a:latin typeface="Cambria Math" panose="02040503050406030204" pitchFamily="18" charset="0"/>
                                </a:rPr>
                                <m:t>𝑝</m:t>
                              </m:r>
                            </m:e>
                            <m:sub>
                              <m:r>
                                <a:rPr lang="es-ES" sz="1200" b="0" i="1" smtClean="0">
                                  <a:latin typeface="Cambria Math" panose="02040503050406030204" pitchFamily="18" charset="0"/>
                                </a:rPr>
                                <m:t>𝑖</m:t>
                              </m:r>
                            </m:sub>
                          </m:sSub>
                        </m:e>
                      </m:nary>
                      <m:r>
                        <a:rPr lang="es-ES" sz="1200" b="0" i="1" smtClean="0">
                          <a:latin typeface="Cambria Math" panose="02040503050406030204" pitchFamily="18" charset="0"/>
                        </a:rPr>
                        <m:t>=100−4.68−2.62−1.19−1.85−12.92=76.74</m:t>
                      </m:r>
                    </m:oMath>
                  </m:oMathPara>
                </a14:m>
                <a:endParaRPr lang="es-ES" sz="1200" dirty="0">
                  <a:highlight>
                    <a:srgbClr val="FFFF00"/>
                  </a:highlight>
                </a:endParaRPr>
              </a:p>
              <a:p>
                <a:r>
                  <a:rPr lang="es-ES" sz="1200" dirty="0"/>
                  <a:t> </a:t>
                </a:r>
              </a:p>
              <a:p>
                <a:endParaRPr lang="es-ES" sz="1200" dirty="0"/>
              </a:p>
            </p:txBody>
          </p:sp>
        </mc:Choice>
        <mc:Fallback xmlns="">
          <p:sp>
            <p:nvSpPr>
              <p:cNvPr id="54" name="CuadroTexto 53">
                <a:extLst>
                  <a:ext uri="{FF2B5EF4-FFF2-40B4-BE49-F238E27FC236}">
                    <a16:creationId xmlns:a16="http://schemas.microsoft.com/office/drawing/2014/main" id="{19AE72D5-1BEF-DB66-67AC-B616353892EE}"/>
                  </a:ext>
                </a:extLst>
              </p:cNvPr>
              <p:cNvSpPr txBox="1">
                <a:spLocks noRot="1" noChangeAspect="1" noMove="1" noResize="1" noEditPoints="1" noAdjustHandles="1" noChangeArrowheads="1" noChangeShapeType="1" noTextEdit="1"/>
              </p:cNvSpPr>
              <p:nvPr/>
            </p:nvSpPr>
            <p:spPr>
              <a:xfrm>
                <a:off x="6469758" y="5603849"/>
                <a:ext cx="2825870" cy="1458669"/>
              </a:xfrm>
              <a:prstGeom prst="rect">
                <a:avLst/>
              </a:prstGeom>
              <a:blipFill>
                <a:blip r:embed="rId11"/>
                <a:stretch>
                  <a:fillRect t="-30417" b="-10000"/>
                </a:stretch>
              </a:blipFill>
            </p:spPr>
            <p:txBody>
              <a:bodyPr/>
              <a:lstStyle/>
              <a:p>
                <a:r>
                  <a:rPr lang="es-ES">
                    <a:noFill/>
                  </a:rPr>
                  <a:t> </a:t>
                </a:r>
              </a:p>
            </p:txBody>
          </p:sp>
        </mc:Fallback>
      </mc:AlternateContent>
    </p:spTree>
    <p:extLst>
      <p:ext uri="{BB962C8B-B14F-4D97-AF65-F5344CB8AC3E}">
        <p14:creationId xmlns:p14="http://schemas.microsoft.com/office/powerpoint/2010/main" val="3395472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4 Marcador de número de diapositiva"/>
          <p:cNvSpPr txBox="1">
            <a:spLocks noGrp="1"/>
          </p:cNvSpPr>
          <p:nvPr/>
        </p:nvSpPr>
        <p:spPr>
          <a:xfrm>
            <a:off x="8358214" y="6308725"/>
            <a:ext cx="473049" cy="365125"/>
          </a:xfrm>
          <a:prstGeom prst="rect">
            <a:avLst/>
          </a:prstGeom>
          <a:noFill/>
        </p:spPr>
        <p:txBody>
          <a:bodyPr anchor="ctr"/>
          <a:lstStyle/>
          <a:p>
            <a:pPr algn="r"/>
            <a:fld id="{5BA3E1E7-5CE8-4129-9220-BFCFAF20A289}" type="slidenum">
              <a:rPr lang="es-ES" sz="1400" b="1">
                <a:solidFill>
                  <a:srgbClr val="333333"/>
                </a:solidFill>
                <a:latin typeface="Arial" charset="0"/>
              </a:rPr>
              <a:pPr algn="r"/>
              <a:t>4</a:t>
            </a:fld>
            <a:endParaRPr lang="es-ES" sz="1400" b="1" dirty="0">
              <a:solidFill>
                <a:srgbClr val="333333"/>
              </a:solidFill>
              <a:latin typeface="Arial" charset="0"/>
            </a:endParaRPr>
          </a:p>
        </p:txBody>
      </p:sp>
      <p:sp>
        <p:nvSpPr>
          <p:cNvPr id="7" name="Rectangle 2">
            <a:extLst>
              <a:ext uri="{FF2B5EF4-FFF2-40B4-BE49-F238E27FC236}">
                <a16:creationId xmlns:a16="http://schemas.microsoft.com/office/drawing/2014/main" id="{9581D0FA-1EFC-6BC1-00BA-A246D6126D48}"/>
              </a:ext>
            </a:extLst>
          </p:cNvPr>
          <p:cNvSpPr>
            <a:spLocks noChangeArrowheads="1"/>
          </p:cNvSpPr>
          <p:nvPr/>
        </p:nvSpPr>
        <p:spPr bwMode="auto">
          <a:xfrm>
            <a:off x="2702915" y="188640"/>
            <a:ext cx="5432973" cy="1152708"/>
          </a:xfrm>
          <a:prstGeom prst="rect">
            <a:avLst/>
          </a:prstGeom>
          <a:solidFill>
            <a:schemeClr val="bg1"/>
          </a:solidFill>
          <a:ln w="9525">
            <a:solidFill>
              <a:schemeClr val="bg1"/>
            </a:solidFill>
            <a:miter lim="800000"/>
            <a:headEnd/>
            <a:tailEnd/>
          </a:ln>
        </p:spPr>
        <p:txBody>
          <a:bodyPr wrap="none" anchor="ctr"/>
          <a:lstStyle/>
          <a:p>
            <a:pPr algn="ctr" eaLnBrk="1" hangingPunct="1"/>
            <a:r>
              <a:rPr lang="es-CL" sz="2800" dirty="0">
                <a:solidFill>
                  <a:srgbClr val="0000FF"/>
                </a:solidFill>
                <a:latin typeface="Arial" charset="0"/>
              </a:rPr>
              <a:t>Unidades de concentración: Definiciones</a:t>
            </a:r>
            <a:endParaRPr lang="es-MX" sz="2500" b="1" u="sng" dirty="0">
              <a:latin typeface="Arial" charset="0"/>
            </a:endParaRPr>
          </a:p>
        </p:txBody>
      </p:sp>
      <p:pic>
        <p:nvPicPr>
          <p:cNvPr id="9" name="Imagen 8" descr="Pantalla azul con letras blancas&#10;&#10;Descripción generada automáticamente con confianza media">
            <a:extLst>
              <a:ext uri="{FF2B5EF4-FFF2-40B4-BE49-F238E27FC236}">
                <a16:creationId xmlns:a16="http://schemas.microsoft.com/office/drawing/2014/main" id="{0EBE6A54-70B4-43C8-1D91-70FB9CC84AC0}"/>
              </a:ext>
            </a:extLst>
          </p:cNvPr>
          <p:cNvPicPr>
            <a:picLocks noChangeAspect="1"/>
          </p:cNvPicPr>
          <p:nvPr/>
        </p:nvPicPr>
        <p:blipFill rotWithShape="1">
          <a:blip r:embed="rId3">
            <a:grayscl/>
            <a:extLst>
              <a:ext uri="{28A0092B-C50C-407E-A947-70E740481C1C}">
                <a14:useLocalDpi xmlns:a14="http://schemas.microsoft.com/office/drawing/2010/main" val="0"/>
              </a:ext>
            </a:extLst>
          </a:blip>
          <a:srcRect t="8097"/>
          <a:stretch/>
        </p:blipFill>
        <p:spPr>
          <a:xfrm>
            <a:off x="899592" y="1390390"/>
            <a:ext cx="7236296" cy="4948761"/>
          </a:xfrm>
          <a:prstGeom prst="rect">
            <a:avLst/>
          </a:prstGeom>
        </p:spPr>
      </p:pic>
    </p:spTree>
    <p:extLst>
      <p:ext uri="{BB962C8B-B14F-4D97-AF65-F5344CB8AC3E}">
        <p14:creationId xmlns:p14="http://schemas.microsoft.com/office/powerpoint/2010/main" val="425226976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8E17F133-F823-F525-8F14-D8FD4E87F557}"/>
              </a:ext>
            </a:extLst>
          </p:cNvPr>
          <p:cNvSpPr>
            <a:spLocks noChangeArrowheads="1"/>
          </p:cNvSpPr>
          <p:nvPr/>
        </p:nvSpPr>
        <p:spPr bwMode="auto">
          <a:xfrm>
            <a:off x="2483768" y="13995"/>
            <a:ext cx="5904656" cy="1152708"/>
          </a:xfrm>
          <a:prstGeom prst="rect">
            <a:avLst/>
          </a:prstGeom>
          <a:solidFill>
            <a:schemeClr val="bg1"/>
          </a:solidFill>
          <a:ln w="9525">
            <a:solidFill>
              <a:schemeClr val="bg1"/>
            </a:solidFill>
            <a:miter lim="800000"/>
            <a:headEnd/>
            <a:tailEnd/>
          </a:ln>
        </p:spPr>
        <p:txBody>
          <a:bodyPr wrap="none" anchor="ctr"/>
          <a:lstStyle/>
          <a:p>
            <a:pPr algn="ctr" eaLnBrk="1" hangingPunct="1"/>
            <a:r>
              <a:rPr lang="es-CL" sz="2800" dirty="0">
                <a:solidFill>
                  <a:srgbClr val="0000FF"/>
                </a:solidFill>
                <a:latin typeface="Arial" charset="0"/>
              </a:rPr>
              <a:t>Ejercicio de Balance de Masa con PHREEQC</a:t>
            </a:r>
            <a:endParaRPr lang="es-MX" sz="2500" b="1" u="sng" dirty="0">
              <a:latin typeface="Arial" charset="0"/>
            </a:endParaRPr>
          </a:p>
        </p:txBody>
      </p:sp>
      <p:sp>
        <p:nvSpPr>
          <p:cNvPr id="5" name="Rectángulo 4">
            <a:extLst>
              <a:ext uri="{FF2B5EF4-FFF2-40B4-BE49-F238E27FC236}">
                <a16:creationId xmlns:a16="http://schemas.microsoft.com/office/drawing/2014/main" id="{367B6F65-70F3-1FBC-8981-154E8D9C0CF5}"/>
              </a:ext>
            </a:extLst>
          </p:cNvPr>
          <p:cNvSpPr/>
          <p:nvPr/>
        </p:nvSpPr>
        <p:spPr>
          <a:xfrm>
            <a:off x="717787" y="2036460"/>
            <a:ext cx="1080120" cy="936104"/>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S" dirty="0"/>
              <a:t>Piscina 1</a:t>
            </a:r>
          </a:p>
        </p:txBody>
      </p:sp>
      <p:cxnSp>
        <p:nvCxnSpPr>
          <p:cNvPr id="11" name="Conector recto de flecha 10">
            <a:extLst>
              <a:ext uri="{FF2B5EF4-FFF2-40B4-BE49-F238E27FC236}">
                <a16:creationId xmlns:a16="http://schemas.microsoft.com/office/drawing/2014/main" id="{D8FE0772-ECF4-6EAA-033F-B70CB0277CFB}"/>
              </a:ext>
            </a:extLst>
          </p:cNvPr>
          <p:cNvCxnSpPr>
            <a:cxnSpLocks/>
            <a:endCxn id="5" idx="1"/>
          </p:cNvCxnSpPr>
          <p:nvPr/>
        </p:nvCxnSpPr>
        <p:spPr>
          <a:xfrm>
            <a:off x="213731" y="2504512"/>
            <a:ext cx="50405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Conector recto de flecha 12">
            <a:extLst>
              <a:ext uri="{FF2B5EF4-FFF2-40B4-BE49-F238E27FC236}">
                <a16:creationId xmlns:a16="http://schemas.microsoft.com/office/drawing/2014/main" id="{ECD1E3F3-37F9-FDA5-6E23-001BCBE9E537}"/>
              </a:ext>
            </a:extLst>
          </p:cNvPr>
          <p:cNvCxnSpPr>
            <a:cxnSpLocks/>
          </p:cNvCxnSpPr>
          <p:nvPr/>
        </p:nvCxnSpPr>
        <p:spPr>
          <a:xfrm>
            <a:off x="1797907" y="2504512"/>
            <a:ext cx="50405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8" name="CuadroTexto 17">
                <a:extLst>
                  <a:ext uri="{FF2B5EF4-FFF2-40B4-BE49-F238E27FC236}">
                    <a16:creationId xmlns:a16="http://schemas.microsoft.com/office/drawing/2014/main" id="{3C204ED4-2433-094F-6AD0-F60B55156953}"/>
                  </a:ext>
                </a:extLst>
              </p:cNvPr>
              <p:cNvSpPr txBox="1"/>
              <p:nvPr/>
            </p:nvSpPr>
            <p:spPr>
              <a:xfrm>
                <a:off x="236246" y="2147376"/>
                <a:ext cx="248979"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𝐹</m:t>
                          </m:r>
                        </m:e>
                        <m:sub>
                          <m:r>
                            <a:rPr lang="es-ES" b="0" i="1" smtClean="0">
                              <a:latin typeface="Cambria Math" panose="02040503050406030204" pitchFamily="18" charset="0"/>
                            </a:rPr>
                            <m:t>0</m:t>
                          </m:r>
                        </m:sub>
                      </m:sSub>
                    </m:oMath>
                  </m:oMathPara>
                </a14:m>
                <a:endParaRPr lang="es-ES" dirty="0"/>
              </a:p>
            </p:txBody>
          </p:sp>
        </mc:Choice>
        <mc:Fallback xmlns="">
          <p:sp>
            <p:nvSpPr>
              <p:cNvPr id="18" name="CuadroTexto 17">
                <a:extLst>
                  <a:ext uri="{FF2B5EF4-FFF2-40B4-BE49-F238E27FC236}">
                    <a16:creationId xmlns:a16="http://schemas.microsoft.com/office/drawing/2014/main" id="{3C204ED4-2433-094F-6AD0-F60B55156953}"/>
                  </a:ext>
                </a:extLst>
              </p:cNvPr>
              <p:cNvSpPr txBox="1">
                <a:spLocks noRot="1" noChangeAspect="1" noMove="1" noResize="1" noEditPoints="1" noAdjustHandles="1" noChangeArrowheads="1" noChangeShapeType="1" noTextEdit="1"/>
              </p:cNvSpPr>
              <p:nvPr/>
            </p:nvSpPr>
            <p:spPr>
              <a:xfrm>
                <a:off x="236246" y="2147376"/>
                <a:ext cx="248979" cy="246221"/>
              </a:xfrm>
              <a:prstGeom prst="rect">
                <a:avLst/>
              </a:prstGeom>
              <a:blipFill>
                <a:blip r:embed="rId2"/>
                <a:stretch>
                  <a:fillRect l="-19512" r="-2439" b="-14634"/>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9" name="CuadroTexto 18">
                <a:extLst>
                  <a:ext uri="{FF2B5EF4-FFF2-40B4-BE49-F238E27FC236}">
                    <a16:creationId xmlns:a16="http://schemas.microsoft.com/office/drawing/2014/main" id="{5A0E3B8F-8DFF-D09E-C5CB-1B6AA0C814C5}"/>
                  </a:ext>
                </a:extLst>
              </p:cNvPr>
              <p:cNvSpPr txBox="1"/>
              <p:nvPr/>
            </p:nvSpPr>
            <p:spPr>
              <a:xfrm>
                <a:off x="1865254" y="2233713"/>
                <a:ext cx="248979"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𝐹</m:t>
                          </m:r>
                        </m:e>
                        <m:sub>
                          <m:r>
                            <a:rPr lang="es-ES" b="0" i="1" smtClean="0">
                              <a:latin typeface="Cambria Math" panose="02040503050406030204" pitchFamily="18" charset="0"/>
                            </a:rPr>
                            <m:t>1</m:t>
                          </m:r>
                        </m:sub>
                      </m:sSub>
                    </m:oMath>
                  </m:oMathPara>
                </a14:m>
                <a:endParaRPr lang="es-ES" dirty="0"/>
              </a:p>
            </p:txBody>
          </p:sp>
        </mc:Choice>
        <mc:Fallback xmlns="">
          <p:sp>
            <p:nvSpPr>
              <p:cNvPr id="19" name="CuadroTexto 18">
                <a:extLst>
                  <a:ext uri="{FF2B5EF4-FFF2-40B4-BE49-F238E27FC236}">
                    <a16:creationId xmlns:a16="http://schemas.microsoft.com/office/drawing/2014/main" id="{5A0E3B8F-8DFF-D09E-C5CB-1B6AA0C814C5}"/>
                  </a:ext>
                </a:extLst>
              </p:cNvPr>
              <p:cNvSpPr txBox="1">
                <a:spLocks noRot="1" noChangeAspect="1" noMove="1" noResize="1" noEditPoints="1" noAdjustHandles="1" noChangeArrowheads="1" noChangeShapeType="1" noTextEdit="1"/>
              </p:cNvSpPr>
              <p:nvPr/>
            </p:nvSpPr>
            <p:spPr>
              <a:xfrm>
                <a:off x="1865254" y="2233713"/>
                <a:ext cx="248979" cy="246221"/>
              </a:xfrm>
              <a:prstGeom prst="rect">
                <a:avLst/>
              </a:prstGeom>
              <a:blipFill>
                <a:blip r:embed="rId3"/>
                <a:stretch>
                  <a:fillRect l="-17073" r="-2439" b="-14634"/>
                </a:stretch>
              </a:blipFill>
            </p:spPr>
            <p:txBody>
              <a:bodyPr/>
              <a:lstStyle/>
              <a:p>
                <a:r>
                  <a:rPr lang="es-ES">
                    <a:noFill/>
                  </a:rPr>
                  <a:t> </a:t>
                </a:r>
              </a:p>
            </p:txBody>
          </p:sp>
        </mc:Fallback>
      </mc:AlternateContent>
      <p:cxnSp>
        <p:nvCxnSpPr>
          <p:cNvPr id="24" name="Conector recto de flecha 23">
            <a:extLst>
              <a:ext uri="{FF2B5EF4-FFF2-40B4-BE49-F238E27FC236}">
                <a16:creationId xmlns:a16="http://schemas.microsoft.com/office/drawing/2014/main" id="{51EDEBA8-F10E-288D-0B1B-1D6E78882CC7}"/>
              </a:ext>
            </a:extLst>
          </p:cNvPr>
          <p:cNvCxnSpPr>
            <a:cxnSpLocks/>
          </p:cNvCxnSpPr>
          <p:nvPr/>
        </p:nvCxnSpPr>
        <p:spPr>
          <a:xfrm>
            <a:off x="1253249" y="2983923"/>
            <a:ext cx="0" cy="31565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Conector recto de flecha 29">
            <a:extLst>
              <a:ext uri="{FF2B5EF4-FFF2-40B4-BE49-F238E27FC236}">
                <a16:creationId xmlns:a16="http://schemas.microsoft.com/office/drawing/2014/main" id="{5132E3C7-8636-5340-0B91-7C01E12420EF}"/>
              </a:ext>
            </a:extLst>
          </p:cNvPr>
          <p:cNvCxnSpPr>
            <a:cxnSpLocks/>
          </p:cNvCxnSpPr>
          <p:nvPr/>
        </p:nvCxnSpPr>
        <p:spPr>
          <a:xfrm>
            <a:off x="1253249" y="1732167"/>
            <a:ext cx="0" cy="315652"/>
          </a:xfrm>
          <a:prstGeom prst="straightConnector1">
            <a:avLst/>
          </a:prstGeom>
          <a:ln>
            <a:headEnd type="triangle" w="med" len="med"/>
            <a:tailEnd type="none"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5" name="CuadroTexto 34">
                <a:extLst>
                  <a:ext uri="{FF2B5EF4-FFF2-40B4-BE49-F238E27FC236}">
                    <a16:creationId xmlns:a16="http://schemas.microsoft.com/office/drawing/2014/main" id="{832E7E14-09B1-64B6-5B29-1F24718A8A59}"/>
                  </a:ext>
                </a:extLst>
              </p:cNvPr>
              <p:cNvSpPr txBox="1"/>
              <p:nvPr/>
            </p:nvSpPr>
            <p:spPr>
              <a:xfrm>
                <a:off x="912999" y="1514982"/>
                <a:ext cx="415691"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𝐹</m:t>
                          </m:r>
                        </m:e>
                        <m:sub>
                          <m:r>
                            <a:rPr lang="es-ES" b="0" i="1" smtClean="0">
                              <a:latin typeface="Cambria Math" panose="02040503050406030204" pitchFamily="18" charset="0"/>
                            </a:rPr>
                            <m:t>𝑒𝑣</m:t>
                          </m:r>
                          <m:r>
                            <a:rPr lang="es-ES" b="0" i="1" smtClean="0">
                              <a:latin typeface="Cambria Math" panose="02040503050406030204" pitchFamily="18" charset="0"/>
                            </a:rPr>
                            <m:t>1</m:t>
                          </m:r>
                        </m:sub>
                      </m:sSub>
                    </m:oMath>
                  </m:oMathPara>
                </a14:m>
                <a:endParaRPr lang="es-ES" dirty="0"/>
              </a:p>
            </p:txBody>
          </p:sp>
        </mc:Choice>
        <mc:Fallback xmlns="">
          <p:sp>
            <p:nvSpPr>
              <p:cNvPr id="35" name="CuadroTexto 34">
                <a:extLst>
                  <a:ext uri="{FF2B5EF4-FFF2-40B4-BE49-F238E27FC236}">
                    <a16:creationId xmlns:a16="http://schemas.microsoft.com/office/drawing/2014/main" id="{832E7E14-09B1-64B6-5B29-1F24718A8A59}"/>
                  </a:ext>
                </a:extLst>
              </p:cNvPr>
              <p:cNvSpPr txBox="1">
                <a:spLocks noRot="1" noChangeAspect="1" noMove="1" noResize="1" noEditPoints="1" noAdjustHandles="1" noChangeArrowheads="1" noChangeShapeType="1" noTextEdit="1"/>
              </p:cNvSpPr>
              <p:nvPr/>
            </p:nvSpPr>
            <p:spPr>
              <a:xfrm>
                <a:off x="912999" y="1514982"/>
                <a:ext cx="415691" cy="246221"/>
              </a:xfrm>
              <a:prstGeom prst="rect">
                <a:avLst/>
              </a:prstGeom>
              <a:blipFill>
                <a:blip r:embed="rId4"/>
                <a:stretch>
                  <a:fillRect l="-11765" r="-1471" b="-1750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0" name="CuadroTexto 39">
                <a:extLst>
                  <a:ext uri="{FF2B5EF4-FFF2-40B4-BE49-F238E27FC236}">
                    <a16:creationId xmlns:a16="http://schemas.microsoft.com/office/drawing/2014/main" id="{FF71869E-B5B4-63CB-9275-438A77660F21}"/>
                  </a:ext>
                </a:extLst>
              </p:cNvPr>
              <p:cNvSpPr txBox="1"/>
              <p:nvPr/>
            </p:nvSpPr>
            <p:spPr>
              <a:xfrm>
                <a:off x="740403" y="3247821"/>
                <a:ext cx="438133" cy="26520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𝐹</m:t>
                          </m:r>
                        </m:e>
                        <m:sub>
                          <m:r>
                            <a:rPr lang="es-ES" b="0" i="1" smtClean="0">
                              <a:latin typeface="Cambria Math" panose="02040503050406030204" pitchFamily="18" charset="0"/>
                            </a:rPr>
                            <m:t>𝑝𝑝</m:t>
                          </m:r>
                          <m:r>
                            <a:rPr lang="es-ES" b="0" i="1" smtClean="0">
                              <a:latin typeface="Cambria Math" panose="02040503050406030204" pitchFamily="18" charset="0"/>
                            </a:rPr>
                            <m:t>1</m:t>
                          </m:r>
                        </m:sub>
                      </m:sSub>
                    </m:oMath>
                  </m:oMathPara>
                </a14:m>
                <a:endParaRPr lang="es-ES" dirty="0"/>
              </a:p>
            </p:txBody>
          </p:sp>
        </mc:Choice>
        <mc:Fallback xmlns="">
          <p:sp>
            <p:nvSpPr>
              <p:cNvPr id="40" name="CuadroTexto 39">
                <a:extLst>
                  <a:ext uri="{FF2B5EF4-FFF2-40B4-BE49-F238E27FC236}">
                    <a16:creationId xmlns:a16="http://schemas.microsoft.com/office/drawing/2014/main" id="{FF71869E-B5B4-63CB-9275-438A77660F21}"/>
                  </a:ext>
                </a:extLst>
              </p:cNvPr>
              <p:cNvSpPr txBox="1">
                <a:spLocks noRot="1" noChangeAspect="1" noMove="1" noResize="1" noEditPoints="1" noAdjustHandles="1" noChangeArrowheads="1" noChangeShapeType="1" noTextEdit="1"/>
              </p:cNvSpPr>
              <p:nvPr/>
            </p:nvSpPr>
            <p:spPr>
              <a:xfrm>
                <a:off x="740403" y="3247821"/>
                <a:ext cx="438133" cy="265201"/>
              </a:xfrm>
              <a:prstGeom prst="rect">
                <a:avLst/>
              </a:prstGeom>
              <a:blipFill>
                <a:blip r:embed="rId5"/>
                <a:stretch>
                  <a:fillRect l="-9722" r="-5556" b="-25581"/>
                </a:stretch>
              </a:blipFill>
            </p:spPr>
            <p:txBody>
              <a:bodyPr/>
              <a:lstStyle/>
              <a:p>
                <a:r>
                  <a:rPr lang="es-ES">
                    <a:noFill/>
                  </a:rPr>
                  <a:t> </a:t>
                </a:r>
              </a:p>
            </p:txBody>
          </p:sp>
        </mc:Fallback>
      </mc:AlternateContent>
      <p:pic>
        <p:nvPicPr>
          <p:cNvPr id="2" name="Imagen 1">
            <a:extLst>
              <a:ext uri="{FF2B5EF4-FFF2-40B4-BE49-F238E27FC236}">
                <a16:creationId xmlns:a16="http://schemas.microsoft.com/office/drawing/2014/main" id="{67DA2738-333D-E9E4-03F4-6EA0B97906F3}"/>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3326890" y="908720"/>
            <a:ext cx="5170160" cy="4030203"/>
          </a:xfrm>
          <a:prstGeom prst="rect">
            <a:avLst/>
          </a:prstGeom>
        </p:spPr>
      </p:pic>
      <mc:AlternateContent xmlns:mc="http://schemas.openxmlformats.org/markup-compatibility/2006" xmlns:a14="http://schemas.microsoft.com/office/drawing/2010/main">
        <mc:Choice Requires="a14">
          <p:sp>
            <p:nvSpPr>
              <p:cNvPr id="10" name="CuadroTexto 9">
                <a:extLst>
                  <a:ext uri="{FF2B5EF4-FFF2-40B4-BE49-F238E27FC236}">
                    <a16:creationId xmlns:a16="http://schemas.microsoft.com/office/drawing/2014/main" id="{0363EFB0-F92A-9CB9-9E5A-95F71ED5235E}"/>
                  </a:ext>
                </a:extLst>
              </p:cNvPr>
              <p:cNvSpPr txBox="1"/>
              <p:nvPr/>
            </p:nvSpPr>
            <p:spPr>
              <a:xfrm>
                <a:off x="52414" y="4869721"/>
                <a:ext cx="4087535" cy="1974451"/>
              </a:xfrm>
              <a:prstGeom prst="rect">
                <a:avLst/>
              </a:prstGeom>
              <a:noFill/>
            </p:spPr>
            <p:txBody>
              <a:bodyPr wrap="square" rtlCol="0">
                <a:spAutoFit/>
              </a:bodyPr>
              <a:lstStyle/>
              <a:p>
                <a:r>
                  <a:rPr lang="es-ES" sz="1200" dirty="0"/>
                  <a:t>7. Se calcula el flujo </a:t>
                </a:r>
                <a14:m>
                  <m:oMath xmlns:m="http://schemas.openxmlformats.org/officeDocument/2006/math">
                    <m:sSub>
                      <m:sSubPr>
                        <m:ctrlPr>
                          <a:rPr lang="es-ES" sz="1200" b="0" i="1" smtClean="0">
                            <a:latin typeface="Cambria Math" panose="02040503050406030204" pitchFamily="18" charset="0"/>
                          </a:rPr>
                        </m:ctrlPr>
                      </m:sSubPr>
                      <m:e>
                        <m:r>
                          <a:rPr lang="es-ES" sz="1200" b="0" i="1" smtClean="0">
                            <a:latin typeface="Cambria Math" panose="02040503050406030204" pitchFamily="18" charset="0"/>
                          </a:rPr>
                          <m:t>𝐹</m:t>
                        </m:r>
                      </m:e>
                      <m:sub>
                        <m:r>
                          <a:rPr lang="es-ES" sz="1200" b="0" i="1" smtClean="0">
                            <a:latin typeface="Cambria Math" panose="02040503050406030204" pitchFamily="18" charset="0"/>
                          </a:rPr>
                          <m:t>1</m:t>
                        </m:r>
                      </m:sub>
                    </m:sSub>
                  </m:oMath>
                </a14:m>
                <a:r>
                  <a:rPr lang="es-ES" sz="1200" b="0" dirty="0"/>
                  <a:t>, asumiendo q no hay agua en los precipitados, realizando un balance de masa de componente agua:</a:t>
                </a:r>
              </a:p>
              <a:p>
                <a:pPr/>
                <a14:m>
                  <m:oMathPara xmlns:m="http://schemas.openxmlformats.org/officeDocument/2006/math">
                    <m:oMathParaPr>
                      <m:jc m:val="centerGroup"/>
                    </m:oMathParaPr>
                    <m:oMath xmlns:m="http://schemas.openxmlformats.org/officeDocument/2006/math">
                      <m:sSub>
                        <m:sSubPr>
                          <m:ctrlPr>
                            <a:rPr lang="es-ES" sz="1200" i="1">
                              <a:latin typeface="Cambria Math" panose="02040503050406030204" pitchFamily="18" charset="0"/>
                            </a:rPr>
                          </m:ctrlPr>
                        </m:sSubPr>
                        <m:e>
                          <m:r>
                            <a:rPr lang="es-ES" sz="1200" i="1">
                              <a:latin typeface="Cambria Math" panose="02040503050406030204" pitchFamily="18" charset="0"/>
                            </a:rPr>
                            <m:t>𝐹</m:t>
                          </m:r>
                        </m:e>
                        <m:sub>
                          <m:r>
                            <a:rPr lang="es-ES" sz="1200" i="1">
                              <a:latin typeface="Cambria Math" panose="02040503050406030204" pitchFamily="18" charset="0"/>
                            </a:rPr>
                            <m:t>0</m:t>
                          </m:r>
                        </m:sub>
                      </m:sSub>
                      <m:r>
                        <a:rPr lang="es-ES" sz="1200" i="1">
                          <a:latin typeface="Cambria Math" panose="02040503050406030204" pitchFamily="18" charset="0"/>
                        </a:rPr>
                        <m:t>·</m:t>
                      </m:r>
                      <m:f>
                        <m:fPr>
                          <m:ctrlPr>
                            <a:rPr lang="es-ES" sz="1200" b="0" i="1" smtClean="0">
                              <a:latin typeface="Cambria Math" panose="02040503050406030204" pitchFamily="18" charset="0"/>
                            </a:rPr>
                          </m:ctrlPr>
                        </m:fPr>
                        <m:num>
                          <m:r>
                            <a:rPr lang="es-ES" sz="1200" i="1">
                              <a:latin typeface="Cambria Math" panose="02040503050406030204" pitchFamily="18" charset="0"/>
                            </a:rPr>
                            <m:t>%</m:t>
                          </m:r>
                          <m:r>
                            <a:rPr lang="es-ES" sz="1200" i="1">
                              <a:latin typeface="Cambria Math" panose="02040503050406030204" pitchFamily="18" charset="0"/>
                            </a:rPr>
                            <m:t>𝑝</m:t>
                          </m:r>
                          <m:sSub>
                            <m:sSubPr>
                              <m:ctrlPr>
                                <a:rPr lang="es-ES" sz="1200" i="1">
                                  <a:latin typeface="Cambria Math" panose="02040503050406030204" pitchFamily="18" charset="0"/>
                                </a:rPr>
                              </m:ctrlPr>
                            </m:sSubPr>
                            <m:e>
                              <m:r>
                                <a:rPr lang="es-ES" sz="1200" i="1">
                                  <a:latin typeface="Cambria Math" panose="02040503050406030204" pitchFamily="18" charset="0"/>
                                </a:rPr>
                                <m:t>𝑝</m:t>
                              </m:r>
                            </m:e>
                            <m:sub>
                              <m:r>
                                <a:rPr lang="es-ES" sz="1200" i="1">
                                  <a:latin typeface="Cambria Math" panose="02040503050406030204" pitchFamily="18" charset="0"/>
                                </a:rPr>
                                <m:t>0,</m:t>
                              </m:r>
                              <m:r>
                                <a:rPr lang="es-ES" sz="1200" i="1">
                                  <a:latin typeface="Cambria Math" panose="02040503050406030204" pitchFamily="18" charset="0"/>
                                </a:rPr>
                                <m:t>𝐻</m:t>
                              </m:r>
                              <m:r>
                                <a:rPr lang="es-ES" sz="1200" i="1">
                                  <a:latin typeface="Cambria Math" panose="02040503050406030204" pitchFamily="18" charset="0"/>
                                </a:rPr>
                                <m:t>2</m:t>
                              </m:r>
                              <m:r>
                                <a:rPr lang="es-ES" sz="1200" i="1">
                                  <a:latin typeface="Cambria Math" panose="02040503050406030204" pitchFamily="18" charset="0"/>
                                </a:rPr>
                                <m:t>𝑂</m:t>
                              </m:r>
                            </m:sub>
                          </m:sSub>
                        </m:num>
                        <m:den>
                          <m:r>
                            <a:rPr lang="es-ES" sz="1200" b="0" i="1" smtClean="0">
                              <a:latin typeface="Cambria Math" panose="02040503050406030204" pitchFamily="18" charset="0"/>
                            </a:rPr>
                            <m:t>100</m:t>
                          </m:r>
                        </m:den>
                      </m:f>
                      <m:r>
                        <a:rPr lang="es-ES" sz="1200" b="0" i="1" smtClean="0">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𝐹</m:t>
                          </m:r>
                        </m:e>
                        <m:sub>
                          <m:r>
                            <a:rPr lang="es-ES" sz="1200" i="1">
                              <a:latin typeface="Cambria Math" panose="02040503050406030204" pitchFamily="18" charset="0"/>
                            </a:rPr>
                            <m:t>𝑒𝑣</m:t>
                          </m:r>
                          <m:r>
                            <a:rPr lang="es-ES" sz="1200" i="1">
                              <a:latin typeface="Cambria Math" panose="02040503050406030204" pitchFamily="18" charset="0"/>
                            </a:rPr>
                            <m:t>1</m:t>
                          </m:r>
                        </m:sub>
                      </m:sSub>
                      <m:r>
                        <a:rPr lang="es-ES" sz="1200" b="0" i="1" smtClean="0">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𝐹</m:t>
                          </m:r>
                        </m:e>
                        <m:sub>
                          <m:r>
                            <a:rPr lang="es-ES" sz="1200" i="1">
                              <a:latin typeface="Cambria Math" panose="02040503050406030204" pitchFamily="18" charset="0"/>
                            </a:rPr>
                            <m:t>1</m:t>
                          </m:r>
                        </m:sub>
                      </m:sSub>
                      <m:r>
                        <a:rPr lang="es-ES" sz="1200" i="1">
                          <a:latin typeface="Cambria Math" panose="02040503050406030204" pitchFamily="18" charset="0"/>
                        </a:rPr>
                        <m:t>·</m:t>
                      </m:r>
                      <m:f>
                        <m:fPr>
                          <m:ctrlPr>
                            <a:rPr lang="es-ES" sz="1200" b="0" i="1" smtClean="0">
                              <a:latin typeface="Cambria Math" panose="02040503050406030204" pitchFamily="18" charset="0"/>
                            </a:rPr>
                          </m:ctrlPr>
                        </m:fPr>
                        <m:num>
                          <m:r>
                            <a:rPr lang="es-ES" sz="1200" i="1">
                              <a:latin typeface="Cambria Math" panose="02040503050406030204" pitchFamily="18" charset="0"/>
                            </a:rPr>
                            <m:t>%</m:t>
                          </m:r>
                          <m:r>
                            <a:rPr lang="es-ES" sz="1200" i="1">
                              <a:latin typeface="Cambria Math" panose="02040503050406030204" pitchFamily="18" charset="0"/>
                            </a:rPr>
                            <m:t>𝑝</m:t>
                          </m:r>
                          <m:sSub>
                            <m:sSubPr>
                              <m:ctrlPr>
                                <a:rPr lang="es-ES" sz="1200" i="1">
                                  <a:latin typeface="Cambria Math" panose="02040503050406030204" pitchFamily="18" charset="0"/>
                                </a:rPr>
                              </m:ctrlPr>
                            </m:sSubPr>
                            <m:e>
                              <m:r>
                                <a:rPr lang="es-ES" sz="1200" i="1">
                                  <a:latin typeface="Cambria Math" panose="02040503050406030204" pitchFamily="18" charset="0"/>
                                </a:rPr>
                                <m:t>𝑝</m:t>
                              </m:r>
                            </m:e>
                            <m:sub>
                              <m:r>
                                <a:rPr lang="es-ES" sz="1200" i="1">
                                  <a:latin typeface="Cambria Math" panose="02040503050406030204" pitchFamily="18" charset="0"/>
                                </a:rPr>
                                <m:t>1,</m:t>
                              </m:r>
                              <m:r>
                                <a:rPr lang="es-ES" sz="1200" i="1">
                                  <a:latin typeface="Cambria Math" panose="02040503050406030204" pitchFamily="18" charset="0"/>
                                </a:rPr>
                                <m:t>𝐻</m:t>
                              </m:r>
                              <m:r>
                                <a:rPr lang="es-ES" sz="1200" i="1">
                                  <a:latin typeface="Cambria Math" panose="02040503050406030204" pitchFamily="18" charset="0"/>
                                </a:rPr>
                                <m:t>2</m:t>
                              </m:r>
                              <m:r>
                                <a:rPr lang="es-ES" sz="1200" i="1">
                                  <a:latin typeface="Cambria Math" panose="02040503050406030204" pitchFamily="18" charset="0"/>
                                </a:rPr>
                                <m:t>𝑂</m:t>
                              </m:r>
                            </m:sub>
                          </m:sSub>
                        </m:num>
                        <m:den>
                          <m:r>
                            <a:rPr lang="es-ES" sz="1200" b="0" i="1" smtClean="0">
                              <a:latin typeface="Cambria Math" panose="02040503050406030204" pitchFamily="18" charset="0"/>
                            </a:rPr>
                            <m:t>100</m:t>
                          </m:r>
                        </m:den>
                      </m:f>
                    </m:oMath>
                    <m:oMath xmlns:m="http://schemas.openxmlformats.org/officeDocument/2006/math">
                      <m:sSub>
                        <m:sSubPr>
                          <m:ctrlPr>
                            <a:rPr lang="es-ES" sz="1200" i="1">
                              <a:latin typeface="Cambria Math" panose="02040503050406030204" pitchFamily="18" charset="0"/>
                            </a:rPr>
                          </m:ctrlPr>
                        </m:sSubPr>
                        <m:e>
                          <m:r>
                            <a:rPr lang="es-ES" sz="1200" i="1">
                              <a:latin typeface="Cambria Math" panose="02040503050406030204" pitchFamily="18" charset="0"/>
                            </a:rPr>
                            <m:t>𝐹</m:t>
                          </m:r>
                        </m:e>
                        <m:sub>
                          <m:r>
                            <a:rPr lang="es-ES" sz="1200" i="1">
                              <a:latin typeface="Cambria Math" panose="02040503050406030204" pitchFamily="18" charset="0"/>
                            </a:rPr>
                            <m:t>1</m:t>
                          </m:r>
                        </m:sub>
                      </m:sSub>
                      <m:r>
                        <a:rPr lang="es-ES" sz="1200" b="0" i="1" smtClean="0">
                          <a:latin typeface="Cambria Math" panose="02040503050406030204" pitchFamily="18" charset="0"/>
                        </a:rPr>
                        <m:t>=</m:t>
                      </m:r>
                      <m:f>
                        <m:fPr>
                          <m:ctrlPr>
                            <a:rPr lang="es-ES" sz="1200" b="0" i="1" smtClean="0">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𝐹</m:t>
                              </m:r>
                            </m:e>
                            <m:sub>
                              <m:r>
                                <a:rPr lang="es-ES" sz="1200" i="1">
                                  <a:latin typeface="Cambria Math" panose="02040503050406030204" pitchFamily="18" charset="0"/>
                                </a:rPr>
                                <m:t>0</m:t>
                              </m:r>
                            </m:sub>
                          </m:sSub>
                          <m:f>
                            <m:fPr>
                              <m:ctrlPr>
                                <a:rPr lang="es-ES" sz="1200" i="1">
                                  <a:latin typeface="Cambria Math" panose="02040503050406030204" pitchFamily="18" charset="0"/>
                                </a:rPr>
                              </m:ctrlPr>
                            </m:fPr>
                            <m:num>
                              <m:r>
                                <a:rPr lang="es-ES" sz="1200" i="1">
                                  <a:latin typeface="Cambria Math" panose="02040503050406030204" pitchFamily="18" charset="0"/>
                                </a:rPr>
                                <m:t>%</m:t>
                              </m:r>
                              <m:r>
                                <a:rPr lang="es-ES" sz="1200" i="1">
                                  <a:latin typeface="Cambria Math" panose="02040503050406030204" pitchFamily="18" charset="0"/>
                                </a:rPr>
                                <m:t>𝑝</m:t>
                              </m:r>
                              <m:sSub>
                                <m:sSubPr>
                                  <m:ctrlPr>
                                    <a:rPr lang="es-ES" sz="1200" i="1">
                                      <a:latin typeface="Cambria Math" panose="02040503050406030204" pitchFamily="18" charset="0"/>
                                    </a:rPr>
                                  </m:ctrlPr>
                                </m:sSubPr>
                                <m:e>
                                  <m:r>
                                    <a:rPr lang="es-ES" sz="1200" i="1">
                                      <a:latin typeface="Cambria Math" panose="02040503050406030204" pitchFamily="18" charset="0"/>
                                    </a:rPr>
                                    <m:t>𝑝</m:t>
                                  </m:r>
                                </m:e>
                                <m:sub>
                                  <m:r>
                                    <a:rPr lang="es-ES" sz="1200" i="1">
                                      <a:latin typeface="Cambria Math" panose="02040503050406030204" pitchFamily="18" charset="0"/>
                                    </a:rPr>
                                    <m:t>0,</m:t>
                                  </m:r>
                                  <m:r>
                                    <a:rPr lang="es-ES" sz="1200" i="1">
                                      <a:latin typeface="Cambria Math" panose="02040503050406030204" pitchFamily="18" charset="0"/>
                                    </a:rPr>
                                    <m:t>𝐻</m:t>
                                  </m:r>
                                  <m:r>
                                    <a:rPr lang="es-ES" sz="1200" i="1">
                                      <a:latin typeface="Cambria Math" panose="02040503050406030204" pitchFamily="18" charset="0"/>
                                    </a:rPr>
                                    <m:t>2</m:t>
                                  </m:r>
                                  <m:r>
                                    <a:rPr lang="es-ES" sz="1200" i="1">
                                      <a:latin typeface="Cambria Math" panose="02040503050406030204" pitchFamily="18" charset="0"/>
                                    </a:rPr>
                                    <m:t>𝑂</m:t>
                                  </m:r>
                                </m:sub>
                              </m:sSub>
                            </m:num>
                            <m:den>
                              <m:r>
                                <a:rPr lang="es-ES" sz="1200" i="1">
                                  <a:latin typeface="Cambria Math" panose="02040503050406030204" pitchFamily="18" charset="0"/>
                                </a:rPr>
                                <m:t>100</m:t>
                              </m:r>
                            </m:den>
                          </m:f>
                          <m:r>
                            <a:rPr lang="es-ES" sz="1200" b="0" i="1" smtClean="0">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𝐹</m:t>
                              </m:r>
                            </m:e>
                            <m:sub>
                              <m:r>
                                <a:rPr lang="es-ES" sz="1200" i="1">
                                  <a:latin typeface="Cambria Math" panose="02040503050406030204" pitchFamily="18" charset="0"/>
                                </a:rPr>
                                <m:t>𝑒𝑣</m:t>
                              </m:r>
                              <m:r>
                                <a:rPr lang="es-ES" sz="1200" i="1">
                                  <a:latin typeface="Cambria Math" panose="02040503050406030204" pitchFamily="18" charset="0"/>
                                </a:rPr>
                                <m:t>1</m:t>
                              </m:r>
                            </m:sub>
                          </m:sSub>
                        </m:num>
                        <m:den>
                          <m:f>
                            <m:fPr>
                              <m:ctrlPr>
                                <a:rPr lang="es-ES" sz="1200" i="1">
                                  <a:latin typeface="Cambria Math" panose="02040503050406030204" pitchFamily="18" charset="0"/>
                                </a:rPr>
                              </m:ctrlPr>
                            </m:fPr>
                            <m:num>
                              <m:r>
                                <a:rPr lang="es-ES" sz="1200" i="1">
                                  <a:latin typeface="Cambria Math" panose="02040503050406030204" pitchFamily="18" charset="0"/>
                                </a:rPr>
                                <m:t>%</m:t>
                              </m:r>
                              <m:r>
                                <a:rPr lang="es-ES" sz="1200" i="1">
                                  <a:latin typeface="Cambria Math" panose="02040503050406030204" pitchFamily="18" charset="0"/>
                                </a:rPr>
                                <m:t>𝑝</m:t>
                              </m:r>
                              <m:sSub>
                                <m:sSubPr>
                                  <m:ctrlPr>
                                    <a:rPr lang="es-ES" sz="1200" i="1">
                                      <a:latin typeface="Cambria Math" panose="02040503050406030204" pitchFamily="18" charset="0"/>
                                    </a:rPr>
                                  </m:ctrlPr>
                                </m:sSubPr>
                                <m:e>
                                  <m:r>
                                    <a:rPr lang="es-ES" sz="1200" i="1">
                                      <a:latin typeface="Cambria Math" panose="02040503050406030204" pitchFamily="18" charset="0"/>
                                    </a:rPr>
                                    <m:t>𝑝</m:t>
                                  </m:r>
                                </m:e>
                                <m:sub>
                                  <m:r>
                                    <a:rPr lang="es-ES" sz="1200" i="1">
                                      <a:latin typeface="Cambria Math" panose="02040503050406030204" pitchFamily="18" charset="0"/>
                                    </a:rPr>
                                    <m:t>1,</m:t>
                                  </m:r>
                                  <m:r>
                                    <a:rPr lang="es-ES" sz="1200" i="1">
                                      <a:latin typeface="Cambria Math" panose="02040503050406030204" pitchFamily="18" charset="0"/>
                                    </a:rPr>
                                    <m:t>𝐻</m:t>
                                  </m:r>
                                  <m:r>
                                    <a:rPr lang="es-ES" sz="1200" i="1">
                                      <a:latin typeface="Cambria Math" panose="02040503050406030204" pitchFamily="18" charset="0"/>
                                    </a:rPr>
                                    <m:t>2</m:t>
                                  </m:r>
                                  <m:r>
                                    <a:rPr lang="es-ES" sz="1200" i="1">
                                      <a:latin typeface="Cambria Math" panose="02040503050406030204" pitchFamily="18" charset="0"/>
                                    </a:rPr>
                                    <m:t>𝑂</m:t>
                                  </m:r>
                                </m:sub>
                              </m:sSub>
                            </m:num>
                            <m:den>
                              <m:r>
                                <a:rPr lang="es-ES" sz="1200" i="1">
                                  <a:latin typeface="Cambria Math" panose="02040503050406030204" pitchFamily="18" charset="0"/>
                                </a:rPr>
                                <m:t>100</m:t>
                              </m:r>
                            </m:den>
                          </m:f>
                        </m:den>
                      </m:f>
                    </m:oMath>
                    <m:oMath xmlns:m="http://schemas.openxmlformats.org/officeDocument/2006/math">
                      <m:sSub>
                        <m:sSubPr>
                          <m:ctrlPr>
                            <a:rPr lang="es-ES" sz="1200" i="1">
                              <a:latin typeface="Cambria Math" panose="02040503050406030204" pitchFamily="18" charset="0"/>
                            </a:rPr>
                          </m:ctrlPr>
                        </m:sSubPr>
                        <m:e>
                          <m:r>
                            <a:rPr lang="es-ES" sz="1200" i="1">
                              <a:latin typeface="Cambria Math" panose="02040503050406030204" pitchFamily="18" charset="0"/>
                            </a:rPr>
                            <m:t>𝐹</m:t>
                          </m:r>
                        </m:e>
                        <m:sub>
                          <m:r>
                            <a:rPr lang="es-ES" sz="1200" i="1">
                              <a:latin typeface="Cambria Math" panose="02040503050406030204" pitchFamily="18" charset="0"/>
                            </a:rPr>
                            <m:t>1</m:t>
                          </m:r>
                        </m:sub>
                      </m:sSub>
                      <m:r>
                        <a:rPr lang="es-ES" sz="1200" i="1">
                          <a:latin typeface="Cambria Math" panose="02040503050406030204" pitchFamily="18" charset="0"/>
                        </a:rPr>
                        <m:t>=</m:t>
                      </m:r>
                      <m:r>
                        <a:rPr lang="es-ES" sz="1200" b="0" i="1" smtClean="0">
                          <a:latin typeface="Cambria Math" panose="02040503050406030204" pitchFamily="18" charset="0"/>
                        </a:rPr>
                        <m:t>1,443,151,760</m:t>
                      </m:r>
                      <m:f>
                        <m:fPr>
                          <m:ctrlPr>
                            <a:rPr lang="es-ES" sz="1200" b="0" i="1" smtClean="0">
                              <a:latin typeface="Cambria Math" panose="02040503050406030204" pitchFamily="18" charset="0"/>
                            </a:rPr>
                          </m:ctrlPr>
                        </m:fPr>
                        <m:num>
                          <m:r>
                            <a:rPr lang="es-ES" sz="1200" b="0" i="1" smtClean="0">
                              <a:latin typeface="Cambria Math" panose="02040503050406030204" pitchFamily="18" charset="0"/>
                            </a:rPr>
                            <m:t>𝑡</m:t>
                          </m:r>
                        </m:num>
                        <m:den>
                          <m:r>
                            <a:rPr lang="es-ES" sz="1200" b="0" i="1" smtClean="0">
                              <a:latin typeface="Cambria Math" panose="02040503050406030204" pitchFamily="18" charset="0"/>
                            </a:rPr>
                            <m:t>𝑎</m:t>
                          </m:r>
                          <m:r>
                            <a:rPr lang="es-ES" sz="1200" b="0" i="1" smtClean="0">
                              <a:latin typeface="Cambria Math" panose="02040503050406030204" pitchFamily="18" charset="0"/>
                            </a:rPr>
                            <m:t>ñ</m:t>
                          </m:r>
                          <m:r>
                            <a:rPr lang="es-ES" sz="1200" b="0" i="1" smtClean="0">
                              <a:latin typeface="Cambria Math" panose="02040503050406030204" pitchFamily="18" charset="0"/>
                            </a:rPr>
                            <m:t>𝑜</m:t>
                          </m:r>
                        </m:den>
                      </m:f>
                      <m:r>
                        <a:rPr lang="es-ES" sz="1200" b="0" i="1" smtClean="0">
                          <a:latin typeface="Cambria Math" panose="02040503050406030204" pitchFamily="18" charset="0"/>
                        </a:rPr>
                        <m:t>𝑠𝑎𝑙𝑚𝑢𝑒𝑟𝑎</m:t>
                      </m:r>
                    </m:oMath>
                  </m:oMathPara>
                </a14:m>
                <a:endParaRPr lang="es-ES" sz="1200" dirty="0"/>
              </a:p>
            </p:txBody>
          </p:sp>
        </mc:Choice>
        <mc:Fallback xmlns="">
          <p:sp>
            <p:nvSpPr>
              <p:cNvPr id="10" name="CuadroTexto 9">
                <a:extLst>
                  <a:ext uri="{FF2B5EF4-FFF2-40B4-BE49-F238E27FC236}">
                    <a16:creationId xmlns:a16="http://schemas.microsoft.com/office/drawing/2014/main" id="{0363EFB0-F92A-9CB9-9E5A-95F71ED5235E}"/>
                  </a:ext>
                </a:extLst>
              </p:cNvPr>
              <p:cNvSpPr txBox="1">
                <a:spLocks noRot="1" noChangeAspect="1" noMove="1" noResize="1" noEditPoints="1" noAdjustHandles="1" noChangeArrowheads="1" noChangeShapeType="1" noTextEdit="1"/>
              </p:cNvSpPr>
              <p:nvPr/>
            </p:nvSpPr>
            <p:spPr>
              <a:xfrm>
                <a:off x="52414" y="4869721"/>
                <a:ext cx="4087535" cy="1974451"/>
              </a:xfrm>
              <a:prstGeom prst="rect">
                <a:avLst/>
              </a:prstGeom>
              <a:blipFill>
                <a:blip r:embed="rId7"/>
                <a:stretch>
                  <a:fillRect l="-149" t="-309"/>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2" name="CuadroTexto 11">
                <a:extLst>
                  <a:ext uri="{FF2B5EF4-FFF2-40B4-BE49-F238E27FC236}">
                    <a16:creationId xmlns:a16="http://schemas.microsoft.com/office/drawing/2014/main" id="{DEAFF514-2B0E-B517-1462-2C4E15985EC1}"/>
                  </a:ext>
                </a:extLst>
              </p:cNvPr>
              <p:cNvSpPr txBox="1"/>
              <p:nvPr/>
            </p:nvSpPr>
            <p:spPr>
              <a:xfrm>
                <a:off x="3918320" y="5137560"/>
                <a:ext cx="2825870" cy="1392176"/>
              </a:xfrm>
              <a:prstGeom prst="rect">
                <a:avLst/>
              </a:prstGeom>
              <a:noFill/>
            </p:spPr>
            <p:txBody>
              <a:bodyPr wrap="square" rtlCol="0">
                <a:spAutoFit/>
              </a:bodyPr>
              <a:lstStyle/>
              <a:p>
                <a:r>
                  <a:rPr lang="es-ES" sz="1200" dirty="0"/>
                  <a:t>8. Se calcula </a:t>
                </a:r>
                <a14:m>
                  <m:oMath xmlns:m="http://schemas.openxmlformats.org/officeDocument/2006/math">
                    <m:sSub>
                      <m:sSubPr>
                        <m:ctrlPr>
                          <a:rPr lang="es-ES" sz="1200" b="0" i="1" smtClean="0">
                            <a:latin typeface="Cambria Math" panose="02040503050406030204" pitchFamily="18" charset="0"/>
                          </a:rPr>
                        </m:ctrlPr>
                      </m:sSubPr>
                      <m:e>
                        <m:r>
                          <a:rPr lang="es-ES" sz="1200" b="0" i="1" smtClean="0">
                            <a:latin typeface="Cambria Math" panose="02040503050406030204" pitchFamily="18" charset="0"/>
                          </a:rPr>
                          <m:t>𝐹</m:t>
                        </m:r>
                      </m:e>
                      <m:sub>
                        <m:r>
                          <a:rPr lang="es-ES" sz="1200" b="0" i="1" smtClean="0">
                            <a:latin typeface="Cambria Math" panose="02040503050406030204" pitchFamily="18" charset="0"/>
                          </a:rPr>
                          <m:t>𝑝𝑝</m:t>
                        </m:r>
                        <m:r>
                          <a:rPr lang="es-ES" sz="1200" b="0" i="1" smtClean="0">
                            <a:latin typeface="Cambria Math" panose="02040503050406030204" pitchFamily="18" charset="0"/>
                          </a:rPr>
                          <m:t>1</m:t>
                        </m:r>
                      </m:sub>
                    </m:sSub>
                  </m:oMath>
                </a14:m>
                <a:r>
                  <a:rPr lang="es-ES" sz="1200" dirty="0"/>
                  <a:t>realizando el balance total:</a:t>
                </a:r>
              </a:p>
              <a:p>
                <a:pPr/>
                <a14:m>
                  <m:oMathPara xmlns:m="http://schemas.openxmlformats.org/officeDocument/2006/math">
                    <m:oMathParaPr>
                      <m:jc m:val="centerGroup"/>
                    </m:oMathParaPr>
                    <m:oMath xmlns:m="http://schemas.openxmlformats.org/officeDocument/2006/math">
                      <m:sSub>
                        <m:sSubPr>
                          <m:ctrlPr>
                            <a:rPr lang="es-ES" sz="1200" b="0" i="1" smtClean="0">
                              <a:latin typeface="Cambria Math" panose="02040503050406030204" pitchFamily="18" charset="0"/>
                            </a:rPr>
                          </m:ctrlPr>
                        </m:sSubPr>
                        <m:e>
                          <m:r>
                            <a:rPr lang="es-ES" sz="1200" b="0" i="1" smtClean="0">
                              <a:latin typeface="Cambria Math" panose="02040503050406030204" pitchFamily="18" charset="0"/>
                            </a:rPr>
                            <m:t>𝐹</m:t>
                          </m:r>
                        </m:e>
                        <m:sub>
                          <m:r>
                            <a:rPr lang="es-ES" sz="1200" b="0" i="1" smtClean="0">
                              <a:latin typeface="Cambria Math" panose="02040503050406030204" pitchFamily="18" charset="0"/>
                            </a:rPr>
                            <m:t>0</m:t>
                          </m:r>
                        </m:sub>
                      </m:sSub>
                      <m:r>
                        <a:rPr lang="es-ES" sz="1200" b="0" i="1" smtClean="0">
                          <a:latin typeface="Cambria Math" panose="02040503050406030204" pitchFamily="18" charset="0"/>
                        </a:rPr>
                        <m:t>=</m:t>
                      </m:r>
                      <m:sSub>
                        <m:sSubPr>
                          <m:ctrlPr>
                            <a:rPr lang="es-ES" sz="1200" b="0" i="1" smtClean="0">
                              <a:latin typeface="Cambria Math" panose="02040503050406030204" pitchFamily="18" charset="0"/>
                            </a:rPr>
                          </m:ctrlPr>
                        </m:sSubPr>
                        <m:e>
                          <m:r>
                            <a:rPr lang="es-ES" sz="1200" b="0" i="1" smtClean="0">
                              <a:latin typeface="Cambria Math" panose="02040503050406030204" pitchFamily="18" charset="0"/>
                            </a:rPr>
                            <m:t>𝐹</m:t>
                          </m:r>
                        </m:e>
                        <m:sub>
                          <m:r>
                            <a:rPr lang="es-ES" sz="1200" b="0" i="1" smtClean="0">
                              <a:latin typeface="Cambria Math" panose="02040503050406030204" pitchFamily="18" charset="0"/>
                            </a:rPr>
                            <m:t>𝑒𝑣</m:t>
                          </m:r>
                          <m:r>
                            <a:rPr lang="es-ES" sz="1200" b="0" i="1" smtClean="0">
                              <a:latin typeface="Cambria Math" panose="02040503050406030204" pitchFamily="18" charset="0"/>
                            </a:rPr>
                            <m:t>1 </m:t>
                          </m:r>
                        </m:sub>
                      </m:sSub>
                      <m:r>
                        <a:rPr lang="es-ES" sz="1200" b="0" i="1" smtClean="0">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𝐹</m:t>
                          </m:r>
                        </m:e>
                        <m:sub>
                          <m:r>
                            <a:rPr lang="es-ES" sz="1200" b="0" i="1" smtClean="0">
                              <a:latin typeface="Cambria Math" panose="02040503050406030204" pitchFamily="18" charset="0"/>
                            </a:rPr>
                            <m:t>1</m:t>
                          </m:r>
                        </m:sub>
                      </m:sSub>
                      <m:r>
                        <a:rPr lang="es-ES" sz="1200" b="0" i="1" smtClean="0">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𝐹</m:t>
                          </m:r>
                        </m:e>
                        <m:sub>
                          <m:r>
                            <a:rPr lang="es-ES" sz="1200" b="0" i="1" smtClean="0">
                              <a:latin typeface="Cambria Math" panose="02040503050406030204" pitchFamily="18" charset="0"/>
                            </a:rPr>
                            <m:t>𝑝𝑝</m:t>
                          </m:r>
                          <m:r>
                            <a:rPr lang="es-ES" sz="1200" i="1">
                              <a:latin typeface="Cambria Math" panose="02040503050406030204" pitchFamily="18" charset="0"/>
                            </a:rPr>
                            <m:t>1</m:t>
                          </m:r>
                        </m:sub>
                      </m:sSub>
                    </m:oMath>
                  </m:oMathPara>
                </a14:m>
                <a:endParaRPr lang="es-ES" sz="1200" b="0" dirty="0"/>
              </a:p>
              <a:p>
                <a:pPr/>
                <a14:m>
                  <m:oMathPara xmlns:m="http://schemas.openxmlformats.org/officeDocument/2006/math">
                    <m:oMathParaPr>
                      <m:jc m:val="centerGroup"/>
                    </m:oMathParaPr>
                    <m:oMath xmlns:m="http://schemas.openxmlformats.org/officeDocument/2006/math">
                      <m:sSub>
                        <m:sSubPr>
                          <m:ctrlPr>
                            <a:rPr lang="es-ES" sz="1200" i="1">
                              <a:latin typeface="Cambria Math" panose="02040503050406030204" pitchFamily="18" charset="0"/>
                            </a:rPr>
                          </m:ctrlPr>
                        </m:sSubPr>
                        <m:e>
                          <m:r>
                            <a:rPr lang="es-ES" sz="1200" i="1">
                              <a:latin typeface="Cambria Math" panose="02040503050406030204" pitchFamily="18" charset="0"/>
                            </a:rPr>
                            <m:t>𝐹</m:t>
                          </m:r>
                        </m:e>
                        <m:sub>
                          <m:r>
                            <a:rPr lang="es-ES" sz="1200" i="1">
                              <a:latin typeface="Cambria Math" panose="02040503050406030204" pitchFamily="18" charset="0"/>
                            </a:rPr>
                            <m:t>𝑝𝑝</m:t>
                          </m:r>
                          <m:r>
                            <a:rPr lang="es-ES" sz="1200" i="1">
                              <a:latin typeface="Cambria Math" panose="02040503050406030204" pitchFamily="18" charset="0"/>
                            </a:rPr>
                            <m:t>1</m:t>
                          </m:r>
                        </m:sub>
                      </m:sSub>
                      <m:r>
                        <a:rPr lang="es-ES" sz="1200" b="0" i="1" smtClean="0">
                          <a:latin typeface="Cambria Math" panose="02040503050406030204" pitchFamily="18" charset="0"/>
                        </a:rPr>
                        <m:t>=</m:t>
                      </m:r>
                      <m:sSub>
                        <m:sSubPr>
                          <m:ctrlPr>
                            <a:rPr lang="es-ES" sz="1200" b="0" i="1" smtClean="0">
                              <a:latin typeface="Cambria Math" panose="02040503050406030204" pitchFamily="18" charset="0"/>
                            </a:rPr>
                          </m:ctrlPr>
                        </m:sSubPr>
                        <m:e>
                          <m:r>
                            <a:rPr lang="es-ES" sz="1200" b="0" i="1" smtClean="0">
                              <a:latin typeface="Cambria Math" panose="02040503050406030204" pitchFamily="18" charset="0"/>
                            </a:rPr>
                            <m:t>𝐹</m:t>
                          </m:r>
                        </m:e>
                        <m:sub>
                          <m:r>
                            <a:rPr lang="es-ES" sz="1200" b="0" i="1" smtClean="0">
                              <a:latin typeface="Cambria Math" panose="02040503050406030204" pitchFamily="18" charset="0"/>
                            </a:rPr>
                            <m:t>0</m:t>
                          </m:r>
                        </m:sub>
                      </m:sSub>
                      <m:r>
                        <a:rPr lang="es-ES" sz="1200" b="0" i="1" smtClean="0">
                          <a:latin typeface="Cambria Math" panose="02040503050406030204" pitchFamily="18" charset="0"/>
                        </a:rPr>
                        <m:t>−</m:t>
                      </m:r>
                      <m:sSub>
                        <m:sSubPr>
                          <m:ctrlPr>
                            <a:rPr lang="es-ES" sz="1200" b="0" i="1" smtClean="0">
                              <a:latin typeface="Cambria Math" panose="02040503050406030204" pitchFamily="18" charset="0"/>
                            </a:rPr>
                          </m:ctrlPr>
                        </m:sSubPr>
                        <m:e>
                          <m:r>
                            <a:rPr lang="es-ES" sz="1200" b="0" i="1" smtClean="0">
                              <a:latin typeface="Cambria Math" panose="02040503050406030204" pitchFamily="18" charset="0"/>
                            </a:rPr>
                            <m:t>𝐹</m:t>
                          </m:r>
                        </m:e>
                        <m:sub>
                          <m:r>
                            <a:rPr lang="es-ES" sz="1200" b="0" i="1" smtClean="0">
                              <a:latin typeface="Cambria Math" panose="02040503050406030204" pitchFamily="18" charset="0"/>
                            </a:rPr>
                            <m:t>𝑒𝑣</m:t>
                          </m:r>
                          <m:r>
                            <a:rPr lang="es-ES" sz="1200" b="0" i="1" smtClean="0">
                              <a:latin typeface="Cambria Math" panose="02040503050406030204" pitchFamily="18" charset="0"/>
                            </a:rPr>
                            <m:t>1 </m:t>
                          </m:r>
                        </m:sub>
                      </m:sSub>
                      <m:r>
                        <a:rPr lang="es-ES" sz="1200" b="0" i="1" smtClean="0">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𝐹</m:t>
                          </m:r>
                        </m:e>
                        <m:sub>
                          <m:r>
                            <a:rPr lang="es-ES" sz="1200" b="0" i="1" smtClean="0">
                              <a:latin typeface="Cambria Math" panose="02040503050406030204" pitchFamily="18" charset="0"/>
                            </a:rPr>
                            <m:t>1</m:t>
                          </m:r>
                        </m:sub>
                      </m:sSub>
                    </m:oMath>
                  </m:oMathPara>
                </a14:m>
                <a:endParaRPr lang="es-ES" sz="1200" dirty="0"/>
              </a:p>
              <a:p>
                <a:pPr/>
                <a14:m>
                  <m:oMathPara xmlns:m="http://schemas.openxmlformats.org/officeDocument/2006/math">
                    <m:oMathParaPr>
                      <m:jc m:val="centerGroup"/>
                    </m:oMathParaPr>
                    <m:oMath xmlns:m="http://schemas.openxmlformats.org/officeDocument/2006/math">
                      <m:sSub>
                        <m:sSubPr>
                          <m:ctrlPr>
                            <a:rPr lang="es-ES" sz="1200" i="1">
                              <a:latin typeface="Cambria Math" panose="02040503050406030204" pitchFamily="18" charset="0"/>
                            </a:rPr>
                          </m:ctrlPr>
                        </m:sSubPr>
                        <m:e>
                          <m:r>
                            <a:rPr lang="es-ES" sz="1200" i="1">
                              <a:latin typeface="Cambria Math" panose="02040503050406030204" pitchFamily="18" charset="0"/>
                            </a:rPr>
                            <m:t>𝐹</m:t>
                          </m:r>
                        </m:e>
                        <m:sub>
                          <m:r>
                            <a:rPr lang="es-ES" sz="1200" i="1">
                              <a:latin typeface="Cambria Math" panose="02040503050406030204" pitchFamily="18" charset="0"/>
                            </a:rPr>
                            <m:t>𝑝𝑝</m:t>
                          </m:r>
                          <m:r>
                            <a:rPr lang="es-ES" sz="1200" i="1">
                              <a:latin typeface="Cambria Math" panose="02040503050406030204" pitchFamily="18" charset="0"/>
                            </a:rPr>
                            <m:t>1</m:t>
                          </m:r>
                        </m:sub>
                      </m:sSub>
                      <m:r>
                        <a:rPr lang="es-ES" sz="1200" b="0" i="1" smtClean="0">
                          <a:latin typeface="Cambria Math" panose="02040503050406030204" pitchFamily="18" charset="0"/>
                        </a:rPr>
                        <m:t>=142,151,760</m:t>
                      </m:r>
                      <m:f>
                        <m:fPr>
                          <m:ctrlPr>
                            <a:rPr lang="es-ES" sz="1200" i="1">
                              <a:latin typeface="Cambria Math" panose="02040503050406030204" pitchFamily="18" charset="0"/>
                            </a:rPr>
                          </m:ctrlPr>
                        </m:fPr>
                        <m:num>
                          <m:r>
                            <a:rPr lang="es-ES" sz="1200" i="1">
                              <a:latin typeface="Cambria Math" panose="02040503050406030204" pitchFamily="18" charset="0"/>
                            </a:rPr>
                            <m:t>𝑡</m:t>
                          </m:r>
                        </m:num>
                        <m:den>
                          <m:r>
                            <a:rPr lang="es-ES" sz="1200" i="1">
                              <a:latin typeface="Cambria Math" panose="02040503050406030204" pitchFamily="18" charset="0"/>
                            </a:rPr>
                            <m:t>𝑎</m:t>
                          </m:r>
                          <m:r>
                            <a:rPr lang="es-ES" sz="1200" i="1">
                              <a:latin typeface="Cambria Math" panose="02040503050406030204" pitchFamily="18" charset="0"/>
                            </a:rPr>
                            <m:t>ñ</m:t>
                          </m:r>
                          <m:r>
                            <a:rPr lang="es-ES" sz="1200" i="1">
                              <a:latin typeface="Cambria Math" panose="02040503050406030204" pitchFamily="18" charset="0"/>
                            </a:rPr>
                            <m:t>𝑜</m:t>
                          </m:r>
                        </m:den>
                      </m:f>
                      <m:r>
                        <a:rPr lang="es-ES" sz="1200" i="1">
                          <a:latin typeface="Cambria Math" panose="02040503050406030204" pitchFamily="18" charset="0"/>
                        </a:rPr>
                        <m:t> </m:t>
                      </m:r>
                      <m:r>
                        <a:rPr lang="es-ES" sz="1200" b="0" i="1" smtClean="0">
                          <a:latin typeface="Cambria Math" panose="02040503050406030204" pitchFamily="18" charset="0"/>
                        </a:rPr>
                        <m:t>𝑝𝑟𝑒𝑐𝑖𝑝𝑖𝑡𝑎𝑑𝑜𝑠</m:t>
                      </m:r>
                    </m:oMath>
                  </m:oMathPara>
                </a14:m>
                <a:endParaRPr lang="es-ES" sz="1200" b="0" dirty="0"/>
              </a:p>
              <a:p>
                <a:endParaRPr lang="es-ES" sz="1200" dirty="0"/>
              </a:p>
            </p:txBody>
          </p:sp>
        </mc:Choice>
        <mc:Fallback xmlns="">
          <p:sp>
            <p:nvSpPr>
              <p:cNvPr id="12" name="CuadroTexto 11">
                <a:extLst>
                  <a:ext uri="{FF2B5EF4-FFF2-40B4-BE49-F238E27FC236}">
                    <a16:creationId xmlns:a16="http://schemas.microsoft.com/office/drawing/2014/main" id="{DEAFF514-2B0E-B517-1462-2C4E15985EC1}"/>
                  </a:ext>
                </a:extLst>
              </p:cNvPr>
              <p:cNvSpPr txBox="1">
                <a:spLocks noRot="1" noChangeAspect="1" noMove="1" noResize="1" noEditPoints="1" noAdjustHandles="1" noChangeArrowheads="1" noChangeShapeType="1" noTextEdit="1"/>
              </p:cNvSpPr>
              <p:nvPr/>
            </p:nvSpPr>
            <p:spPr>
              <a:xfrm>
                <a:off x="3918320" y="5137560"/>
                <a:ext cx="2825870" cy="1392176"/>
              </a:xfrm>
              <a:prstGeom prst="rect">
                <a:avLst/>
              </a:prstGeom>
              <a:blipFill>
                <a:blip r:embed="rId8"/>
                <a:stretch>
                  <a:fillRect l="-216" t="-439"/>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5" name="CuadroTexto 24">
                <a:extLst>
                  <a:ext uri="{FF2B5EF4-FFF2-40B4-BE49-F238E27FC236}">
                    <a16:creationId xmlns:a16="http://schemas.microsoft.com/office/drawing/2014/main" id="{35813520-EFD0-CFF4-1FEC-D7C3BAA741F1}"/>
                  </a:ext>
                </a:extLst>
              </p:cNvPr>
              <p:cNvSpPr txBox="1"/>
              <p:nvPr/>
            </p:nvSpPr>
            <p:spPr>
              <a:xfrm>
                <a:off x="1655793" y="3276036"/>
                <a:ext cx="1292340" cy="1307730"/>
              </a:xfrm>
              <a:prstGeom prst="rect">
                <a:avLst/>
              </a:prstGeom>
              <a:solidFill>
                <a:schemeClr val="bg1"/>
              </a:solidFill>
              <a:ln>
                <a:solidFill>
                  <a:srgbClr val="FF0000"/>
                </a:solid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200" b="0" i="1" smtClean="0">
                              <a:latin typeface="Cambria Math" panose="02040503050406030204" pitchFamily="18" charset="0"/>
                            </a:rPr>
                          </m:ctrlPr>
                        </m:sSubPr>
                        <m:e>
                          <m:r>
                            <a:rPr lang="es-ES" sz="1200" b="0" i="1" smtClean="0">
                              <a:latin typeface="Cambria Math" panose="02040503050406030204" pitchFamily="18" charset="0"/>
                            </a:rPr>
                            <m:t>𝐹</m:t>
                          </m:r>
                        </m:e>
                        <m:sub>
                          <m:r>
                            <a:rPr lang="es-ES" sz="1200" b="0" i="1" smtClean="0">
                              <a:latin typeface="Cambria Math" panose="02040503050406030204" pitchFamily="18" charset="0"/>
                            </a:rPr>
                            <m:t>1</m:t>
                          </m:r>
                        </m:sub>
                      </m:sSub>
                    </m:oMath>
                    <m:oMath xmlns:m="http://schemas.openxmlformats.org/officeDocument/2006/math">
                      <m:r>
                        <a:rPr lang="es-ES" sz="1200" i="1">
                          <a:latin typeface="Cambria Math" panose="02040503050406030204" pitchFamily="18" charset="0"/>
                        </a:rPr>
                        <m:t>%</m:t>
                      </m:r>
                      <m:r>
                        <a:rPr lang="es-ES" sz="1200" i="1">
                          <a:latin typeface="Cambria Math" panose="02040503050406030204" pitchFamily="18" charset="0"/>
                        </a:rPr>
                        <m:t>𝑝</m:t>
                      </m:r>
                      <m:sSub>
                        <m:sSubPr>
                          <m:ctrlPr>
                            <a:rPr lang="es-ES" sz="1200" i="1">
                              <a:latin typeface="Cambria Math" panose="02040503050406030204" pitchFamily="18" charset="0"/>
                            </a:rPr>
                          </m:ctrlPr>
                        </m:sSubPr>
                        <m:e>
                          <m:r>
                            <a:rPr lang="es-ES" sz="1200" i="1">
                              <a:latin typeface="Cambria Math" panose="02040503050406030204" pitchFamily="18" charset="0"/>
                            </a:rPr>
                            <m:t>𝑝</m:t>
                          </m:r>
                        </m:e>
                        <m:sub>
                          <m:r>
                            <a:rPr lang="es-ES" sz="1200" b="0" i="1" smtClean="0">
                              <a:latin typeface="Cambria Math" panose="02040503050406030204" pitchFamily="18" charset="0"/>
                            </a:rPr>
                            <m:t>𝑁𝑎</m:t>
                          </m:r>
                        </m:sub>
                      </m:sSub>
                      <m:r>
                        <a:rPr lang="es-ES" sz="1200" i="1">
                          <a:latin typeface="Cambria Math" panose="02040503050406030204" pitchFamily="18" charset="0"/>
                        </a:rPr>
                        <m:t>=</m:t>
                      </m:r>
                      <m:r>
                        <a:rPr lang="es-ES" sz="1200" b="0" i="1" smtClean="0">
                          <a:latin typeface="Cambria Math" panose="02040503050406030204" pitchFamily="18" charset="0"/>
                        </a:rPr>
                        <m:t>4.68</m:t>
                      </m:r>
                      <m:r>
                        <a:rPr lang="es-ES" sz="1200" i="1">
                          <a:latin typeface="Cambria Math" panose="02040503050406030204" pitchFamily="18" charset="0"/>
                        </a:rPr>
                        <m:t>%</m:t>
                      </m:r>
                    </m:oMath>
                  </m:oMathPara>
                </a14:m>
                <a:endParaRPr lang="es-ES" sz="1200" dirty="0"/>
              </a:p>
              <a:p>
                <a:pPr/>
                <a14:m>
                  <m:oMathPara xmlns:m="http://schemas.openxmlformats.org/officeDocument/2006/math">
                    <m:oMathParaPr>
                      <m:jc m:val="centerGroup"/>
                    </m:oMathParaPr>
                    <m:oMath xmlns:m="http://schemas.openxmlformats.org/officeDocument/2006/math">
                      <m:r>
                        <a:rPr lang="es-ES" sz="1200" i="1" smtClean="0">
                          <a:latin typeface="Cambria Math" panose="02040503050406030204" pitchFamily="18" charset="0"/>
                        </a:rPr>
                        <m:t>%</m:t>
                      </m:r>
                      <m:r>
                        <a:rPr lang="es-ES" sz="1200" i="1" smtClean="0">
                          <a:latin typeface="Cambria Math" panose="02040503050406030204" pitchFamily="18" charset="0"/>
                        </a:rPr>
                        <m:t>𝑝</m:t>
                      </m:r>
                      <m:sSub>
                        <m:sSubPr>
                          <m:ctrlPr>
                            <a:rPr lang="es-ES" sz="1200" i="1">
                              <a:latin typeface="Cambria Math" panose="02040503050406030204" pitchFamily="18" charset="0"/>
                            </a:rPr>
                          </m:ctrlPr>
                        </m:sSubPr>
                        <m:e>
                          <m:r>
                            <a:rPr lang="es-ES" sz="1200" i="1">
                              <a:latin typeface="Cambria Math" panose="02040503050406030204" pitchFamily="18" charset="0"/>
                            </a:rPr>
                            <m:t>𝑝</m:t>
                          </m:r>
                        </m:e>
                        <m:sub>
                          <m:r>
                            <a:rPr lang="es-ES" sz="1200" b="0" i="1" smtClean="0">
                              <a:latin typeface="Cambria Math" panose="02040503050406030204" pitchFamily="18" charset="0"/>
                            </a:rPr>
                            <m:t>𝐾</m:t>
                          </m:r>
                        </m:sub>
                      </m:sSub>
                      <m:r>
                        <a:rPr lang="es-ES" sz="1200" i="1">
                          <a:latin typeface="Cambria Math" panose="02040503050406030204" pitchFamily="18" charset="0"/>
                        </a:rPr>
                        <m:t>=</m:t>
                      </m:r>
                      <m:r>
                        <a:rPr lang="es-ES" sz="1200" b="0" i="1" smtClean="0">
                          <a:latin typeface="Cambria Math" panose="02040503050406030204" pitchFamily="18" charset="0"/>
                        </a:rPr>
                        <m:t>2.62</m:t>
                      </m:r>
                      <m:r>
                        <a:rPr lang="es-ES" sz="1200" i="1">
                          <a:latin typeface="Cambria Math" panose="02040503050406030204" pitchFamily="18" charset="0"/>
                        </a:rPr>
                        <m:t>%</m:t>
                      </m:r>
                    </m:oMath>
                  </m:oMathPara>
                </a14:m>
                <a:endParaRPr lang="es-ES" sz="1200" dirty="0"/>
              </a:p>
              <a:p>
                <a:pPr/>
                <a14:m>
                  <m:oMathPara xmlns:m="http://schemas.openxmlformats.org/officeDocument/2006/math">
                    <m:oMathParaPr>
                      <m:jc m:val="centerGroup"/>
                    </m:oMathParaPr>
                    <m:oMath xmlns:m="http://schemas.openxmlformats.org/officeDocument/2006/math">
                      <m:r>
                        <a:rPr lang="es-ES" sz="1200" i="1" smtClean="0">
                          <a:latin typeface="Cambria Math" panose="02040503050406030204" pitchFamily="18" charset="0"/>
                        </a:rPr>
                        <m:t>%</m:t>
                      </m:r>
                      <m:r>
                        <a:rPr lang="es-ES" sz="1200" i="1" smtClean="0">
                          <a:latin typeface="Cambria Math" panose="02040503050406030204" pitchFamily="18" charset="0"/>
                        </a:rPr>
                        <m:t>𝑝</m:t>
                      </m:r>
                      <m:sSub>
                        <m:sSubPr>
                          <m:ctrlPr>
                            <a:rPr lang="es-ES" sz="1200" i="1">
                              <a:latin typeface="Cambria Math" panose="02040503050406030204" pitchFamily="18" charset="0"/>
                            </a:rPr>
                          </m:ctrlPr>
                        </m:sSubPr>
                        <m:e>
                          <m:r>
                            <a:rPr lang="es-ES" sz="1200" i="1">
                              <a:latin typeface="Cambria Math" panose="02040503050406030204" pitchFamily="18" charset="0"/>
                            </a:rPr>
                            <m:t>𝑝</m:t>
                          </m:r>
                        </m:e>
                        <m:sub>
                          <m:r>
                            <a:rPr lang="es-ES" sz="1200" b="0" i="1" smtClean="0">
                              <a:latin typeface="Cambria Math" panose="02040503050406030204" pitchFamily="18" charset="0"/>
                            </a:rPr>
                            <m:t>𝑀𝑔</m:t>
                          </m:r>
                        </m:sub>
                      </m:sSub>
                      <m:r>
                        <a:rPr lang="es-ES" sz="1200" i="1">
                          <a:latin typeface="Cambria Math" panose="02040503050406030204" pitchFamily="18" charset="0"/>
                        </a:rPr>
                        <m:t>=</m:t>
                      </m:r>
                      <m:r>
                        <a:rPr lang="es-ES" sz="1200" b="0" i="1" smtClean="0">
                          <a:latin typeface="Cambria Math" panose="02040503050406030204" pitchFamily="18" charset="0"/>
                        </a:rPr>
                        <m:t>1.19</m:t>
                      </m:r>
                      <m:r>
                        <a:rPr lang="es-ES" sz="1200" i="1">
                          <a:latin typeface="Cambria Math" panose="02040503050406030204" pitchFamily="18" charset="0"/>
                        </a:rPr>
                        <m:t>%</m:t>
                      </m:r>
                    </m:oMath>
                  </m:oMathPara>
                </a14:m>
                <a:endParaRPr lang="es-ES" sz="1200" dirty="0"/>
              </a:p>
              <a:p>
                <a:pPr/>
                <a14:m>
                  <m:oMathPara xmlns:m="http://schemas.openxmlformats.org/officeDocument/2006/math">
                    <m:oMathParaPr>
                      <m:jc m:val="centerGroup"/>
                    </m:oMathParaPr>
                    <m:oMath xmlns:m="http://schemas.openxmlformats.org/officeDocument/2006/math">
                      <m:r>
                        <a:rPr lang="es-ES" sz="1200" i="1" smtClean="0">
                          <a:latin typeface="Cambria Math" panose="02040503050406030204" pitchFamily="18" charset="0"/>
                        </a:rPr>
                        <m:t>%</m:t>
                      </m:r>
                      <m:r>
                        <a:rPr lang="es-ES" sz="1200" i="1" smtClean="0">
                          <a:latin typeface="Cambria Math" panose="02040503050406030204" pitchFamily="18" charset="0"/>
                        </a:rPr>
                        <m:t>𝑝</m:t>
                      </m:r>
                      <m:sSub>
                        <m:sSubPr>
                          <m:ctrlPr>
                            <a:rPr lang="es-ES" sz="1200" i="1">
                              <a:latin typeface="Cambria Math" panose="02040503050406030204" pitchFamily="18" charset="0"/>
                            </a:rPr>
                          </m:ctrlPr>
                        </m:sSubPr>
                        <m:e>
                          <m:r>
                            <a:rPr lang="es-ES" sz="1200" i="1">
                              <a:latin typeface="Cambria Math" panose="02040503050406030204" pitchFamily="18" charset="0"/>
                            </a:rPr>
                            <m:t>𝑝</m:t>
                          </m:r>
                        </m:e>
                        <m:sub>
                          <m:r>
                            <a:rPr lang="es-ES" sz="1200" b="0" i="1" smtClean="0">
                              <a:latin typeface="Cambria Math" panose="02040503050406030204" pitchFamily="18" charset="0"/>
                            </a:rPr>
                            <m:t>𝐿𝑖</m:t>
                          </m:r>
                        </m:sub>
                      </m:sSub>
                      <m:r>
                        <a:rPr lang="es-ES" sz="1200" i="1">
                          <a:latin typeface="Cambria Math" panose="02040503050406030204" pitchFamily="18" charset="0"/>
                        </a:rPr>
                        <m:t>=</m:t>
                      </m:r>
                      <m:r>
                        <a:rPr lang="es-ES" sz="1200" b="0" i="1" smtClean="0">
                          <a:latin typeface="Cambria Math" panose="02040503050406030204" pitchFamily="18" charset="0"/>
                        </a:rPr>
                        <m:t>1.85</m:t>
                      </m:r>
                      <m:r>
                        <a:rPr lang="es-ES" sz="1200" i="1">
                          <a:latin typeface="Cambria Math" panose="02040503050406030204" pitchFamily="18" charset="0"/>
                        </a:rPr>
                        <m:t>%</m:t>
                      </m:r>
                    </m:oMath>
                  </m:oMathPara>
                </a14:m>
                <a:endParaRPr lang="es-ES" sz="1200" dirty="0"/>
              </a:p>
              <a:p>
                <a:pPr/>
                <a14:m>
                  <m:oMathPara xmlns:m="http://schemas.openxmlformats.org/officeDocument/2006/math">
                    <m:oMathParaPr>
                      <m:jc m:val="centerGroup"/>
                    </m:oMathParaPr>
                    <m:oMath xmlns:m="http://schemas.openxmlformats.org/officeDocument/2006/math">
                      <m:r>
                        <a:rPr lang="es-ES" sz="1200" i="1" smtClean="0">
                          <a:latin typeface="Cambria Math" panose="02040503050406030204" pitchFamily="18" charset="0"/>
                        </a:rPr>
                        <m:t>%</m:t>
                      </m:r>
                      <m:r>
                        <a:rPr lang="es-ES" sz="1200" i="1" smtClean="0">
                          <a:latin typeface="Cambria Math" panose="02040503050406030204" pitchFamily="18" charset="0"/>
                        </a:rPr>
                        <m:t>𝑝</m:t>
                      </m:r>
                      <m:sSub>
                        <m:sSubPr>
                          <m:ctrlPr>
                            <a:rPr lang="es-ES" sz="1200" i="1">
                              <a:latin typeface="Cambria Math" panose="02040503050406030204" pitchFamily="18" charset="0"/>
                            </a:rPr>
                          </m:ctrlPr>
                        </m:sSubPr>
                        <m:e>
                          <m:r>
                            <a:rPr lang="es-ES" sz="1200" i="1">
                              <a:latin typeface="Cambria Math" panose="02040503050406030204" pitchFamily="18" charset="0"/>
                            </a:rPr>
                            <m:t>𝑝</m:t>
                          </m:r>
                        </m:e>
                        <m:sub>
                          <m:r>
                            <a:rPr lang="es-ES" sz="1200" b="0" i="1" smtClean="0">
                              <a:latin typeface="Cambria Math" panose="02040503050406030204" pitchFamily="18" charset="0"/>
                            </a:rPr>
                            <m:t>𝐶𝑙</m:t>
                          </m:r>
                        </m:sub>
                      </m:sSub>
                      <m:r>
                        <a:rPr lang="es-ES" sz="1200" i="1">
                          <a:latin typeface="Cambria Math" panose="02040503050406030204" pitchFamily="18" charset="0"/>
                        </a:rPr>
                        <m:t>=</m:t>
                      </m:r>
                      <m:r>
                        <a:rPr lang="es-ES" sz="1200" b="0" i="1" smtClean="0">
                          <a:latin typeface="Cambria Math" panose="02040503050406030204" pitchFamily="18" charset="0"/>
                        </a:rPr>
                        <m:t>12.92</m:t>
                      </m:r>
                      <m:r>
                        <a:rPr lang="es-ES" sz="1200" i="1">
                          <a:latin typeface="Cambria Math" panose="02040503050406030204" pitchFamily="18" charset="0"/>
                        </a:rPr>
                        <m:t>%</m:t>
                      </m:r>
                    </m:oMath>
                  </m:oMathPara>
                </a14:m>
                <a:endParaRPr lang="es-ES" sz="1200" dirty="0"/>
              </a:p>
              <a:p>
                <a:pPr/>
                <a14:m>
                  <m:oMathPara xmlns:m="http://schemas.openxmlformats.org/officeDocument/2006/math">
                    <m:oMathParaPr>
                      <m:jc m:val="centerGroup"/>
                    </m:oMathParaPr>
                    <m:oMath xmlns:m="http://schemas.openxmlformats.org/officeDocument/2006/math">
                      <m:r>
                        <a:rPr lang="es-ES" sz="1200" i="1" smtClean="0">
                          <a:latin typeface="Cambria Math" panose="02040503050406030204" pitchFamily="18" charset="0"/>
                        </a:rPr>
                        <m:t>%</m:t>
                      </m:r>
                      <m:r>
                        <a:rPr lang="es-ES" sz="1200" i="1" smtClean="0">
                          <a:latin typeface="Cambria Math" panose="02040503050406030204" pitchFamily="18" charset="0"/>
                        </a:rPr>
                        <m:t>𝑝</m:t>
                      </m:r>
                      <m:sSub>
                        <m:sSubPr>
                          <m:ctrlPr>
                            <a:rPr lang="es-ES" sz="1200" i="1">
                              <a:latin typeface="Cambria Math" panose="02040503050406030204" pitchFamily="18" charset="0"/>
                            </a:rPr>
                          </m:ctrlPr>
                        </m:sSubPr>
                        <m:e>
                          <m:r>
                            <a:rPr lang="es-ES" sz="1200" i="1">
                              <a:latin typeface="Cambria Math" panose="02040503050406030204" pitchFamily="18" charset="0"/>
                            </a:rPr>
                            <m:t>𝑝</m:t>
                          </m:r>
                        </m:e>
                        <m:sub>
                          <m:r>
                            <a:rPr lang="es-ES" sz="1200" b="0" i="1" smtClean="0">
                              <a:latin typeface="Cambria Math" panose="02040503050406030204" pitchFamily="18" charset="0"/>
                            </a:rPr>
                            <m:t>𝐻</m:t>
                          </m:r>
                          <m:r>
                            <a:rPr lang="es-ES" sz="1200" b="0" i="1" smtClean="0">
                              <a:latin typeface="Cambria Math" panose="02040503050406030204" pitchFamily="18" charset="0"/>
                            </a:rPr>
                            <m:t>2</m:t>
                          </m:r>
                          <m:r>
                            <a:rPr lang="es-ES" sz="1200" b="0" i="1" smtClean="0">
                              <a:latin typeface="Cambria Math" panose="02040503050406030204" pitchFamily="18" charset="0"/>
                            </a:rPr>
                            <m:t>𝑂</m:t>
                          </m:r>
                        </m:sub>
                      </m:sSub>
                      <m:r>
                        <a:rPr lang="es-ES" sz="1200" i="1">
                          <a:latin typeface="Cambria Math" panose="02040503050406030204" pitchFamily="18" charset="0"/>
                        </a:rPr>
                        <m:t>=</m:t>
                      </m:r>
                      <m:r>
                        <a:rPr lang="es-ES" sz="1200" b="0" i="1" smtClean="0">
                          <a:latin typeface="Cambria Math" panose="02040503050406030204" pitchFamily="18" charset="0"/>
                        </a:rPr>
                        <m:t>76.74</m:t>
                      </m:r>
                      <m:r>
                        <a:rPr lang="es-ES" sz="1200" i="1">
                          <a:latin typeface="Cambria Math" panose="02040503050406030204" pitchFamily="18" charset="0"/>
                        </a:rPr>
                        <m:t>%</m:t>
                      </m:r>
                    </m:oMath>
                  </m:oMathPara>
                </a14:m>
                <a:endParaRPr lang="es-ES" sz="1200" dirty="0"/>
              </a:p>
            </p:txBody>
          </p:sp>
        </mc:Choice>
        <mc:Fallback xmlns="">
          <p:sp>
            <p:nvSpPr>
              <p:cNvPr id="25" name="CuadroTexto 24">
                <a:extLst>
                  <a:ext uri="{FF2B5EF4-FFF2-40B4-BE49-F238E27FC236}">
                    <a16:creationId xmlns:a16="http://schemas.microsoft.com/office/drawing/2014/main" id="{35813520-EFD0-CFF4-1FEC-D7C3BAA741F1}"/>
                  </a:ext>
                </a:extLst>
              </p:cNvPr>
              <p:cNvSpPr txBox="1">
                <a:spLocks noRot="1" noChangeAspect="1" noMove="1" noResize="1" noEditPoints="1" noAdjustHandles="1" noChangeArrowheads="1" noChangeShapeType="1" noTextEdit="1"/>
              </p:cNvSpPr>
              <p:nvPr/>
            </p:nvSpPr>
            <p:spPr>
              <a:xfrm>
                <a:off x="1655793" y="3276036"/>
                <a:ext cx="1292340" cy="1307730"/>
              </a:xfrm>
              <a:prstGeom prst="rect">
                <a:avLst/>
              </a:prstGeom>
              <a:blipFill>
                <a:blip r:embed="rId9"/>
                <a:stretch>
                  <a:fillRect l="-3271" r="-1869" b="-3687"/>
                </a:stretch>
              </a:blipFill>
              <a:ln>
                <a:solidFill>
                  <a:srgbClr val="FF0000"/>
                </a:solidFill>
              </a:ln>
            </p:spPr>
            <p:txBody>
              <a:bodyPr/>
              <a:lstStyle/>
              <a:p>
                <a:r>
                  <a:rPr lang="es-ES">
                    <a:noFill/>
                  </a:rPr>
                  <a:t> </a:t>
                </a:r>
              </a:p>
            </p:txBody>
          </p:sp>
        </mc:Fallback>
      </mc:AlternateContent>
      <p:cxnSp>
        <p:nvCxnSpPr>
          <p:cNvPr id="50" name="Conector recto de flecha 49">
            <a:extLst>
              <a:ext uri="{FF2B5EF4-FFF2-40B4-BE49-F238E27FC236}">
                <a16:creationId xmlns:a16="http://schemas.microsoft.com/office/drawing/2014/main" id="{1116D119-0AB4-A2D3-AAF4-A6A5792052FC}"/>
              </a:ext>
            </a:extLst>
          </p:cNvPr>
          <p:cNvCxnSpPr/>
          <p:nvPr/>
        </p:nvCxnSpPr>
        <p:spPr>
          <a:xfrm>
            <a:off x="5833290" y="3641640"/>
            <a:ext cx="1365720" cy="1396602"/>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 name="CuadroTexto 2">
            <a:extLst>
              <a:ext uri="{FF2B5EF4-FFF2-40B4-BE49-F238E27FC236}">
                <a16:creationId xmlns:a16="http://schemas.microsoft.com/office/drawing/2014/main" id="{8F927326-AD72-E7C6-114B-B123EA3854D2}"/>
              </a:ext>
            </a:extLst>
          </p:cNvPr>
          <p:cNvSpPr txBox="1"/>
          <p:nvPr/>
        </p:nvSpPr>
        <p:spPr>
          <a:xfrm>
            <a:off x="7183710" y="5118283"/>
            <a:ext cx="1711273" cy="1015663"/>
          </a:xfrm>
          <a:prstGeom prst="rect">
            <a:avLst/>
          </a:prstGeom>
          <a:noFill/>
        </p:spPr>
        <p:txBody>
          <a:bodyPr wrap="square" rtlCol="0">
            <a:spAutoFit/>
          </a:bodyPr>
          <a:lstStyle/>
          <a:p>
            <a:r>
              <a:rPr lang="es-ES" sz="1200" dirty="0"/>
              <a:t>Todo el flujo de precipitados es de Halita (NaCl), pues no hay otro precipitado</a:t>
            </a:r>
            <a:endParaRPr lang="es-ES" sz="1200" b="0" dirty="0"/>
          </a:p>
          <a:p>
            <a:endParaRPr lang="es-ES" sz="1200" dirty="0"/>
          </a:p>
        </p:txBody>
      </p:sp>
    </p:spTree>
    <p:extLst>
      <p:ext uri="{BB962C8B-B14F-4D97-AF65-F5344CB8AC3E}">
        <p14:creationId xmlns:p14="http://schemas.microsoft.com/office/powerpoint/2010/main" val="292353307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8E17F133-F823-F525-8F14-D8FD4E87F557}"/>
              </a:ext>
            </a:extLst>
          </p:cNvPr>
          <p:cNvSpPr>
            <a:spLocks noChangeArrowheads="1"/>
          </p:cNvSpPr>
          <p:nvPr/>
        </p:nvSpPr>
        <p:spPr bwMode="auto">
          <a:xfrm>
            <a:off x="2483768" y="13995"/>
            <a:ext cx="5904656" cy="1152708"/>
          </a:xfrm>
          <a:prstGeom prst="rect">
            <a:avLst/>
          </a:prstGeom>
          <a:solidFill>
            <a:schemeClr val="bg1"/>
          </a:solidFill>
          <a:ln w="9525">
            <a:solidFill>
              <a:schemeClr val="bg1"/>
            </a:solidFill>
            <a:miter lim="800000"/>
            <a:headEnd/>
            <a:tailEnd/>
          </a:ln>
        </p:spPr>
        <p:txBody>
          <a:bodyPr wrap="none" anchor="ctr"/>
          <a:lstStyle/>
          <a:p>
            <a:pPr algn="ctr" eaLnBrk="1" hangingPunct="1"/>
            <a:r>
              <a:rPr lang="es-CL" sz="2800" dirty="0">
                <a:solidFill>
                  <a:srgbClr val="0000FF"/>
                </a:solidFill>
                <a:latin typeface="Arial" charset="0"/>
              </a:rPr>
              <a:t>Ejercicio de Balance de Masa con PHREEQC</a:t>
            </a:r>
            <a:endParaRPr lang="es-MX" sz="2500" b="1" u="sng" dirty="0">
              <a:latin typeface="Arial" charset="0"/>
            </a:endParaRPr>
          </a:p>
        </p:txBody>
      </p:sp>
      <p:sp>
        <p:nvSpPr>
          <p:cNvPr id="5" name="Rectángulo 4">
            <a:extLst>
              <a:ext uri="{FF2B5EF4-FFF2-40B4-BE49-F238E27FC236}">
                <a16:creationId xmlns:a16="http://schemas.microsoft.com/office/drawing/2014/main" id="{367B6F65-70F3-1FBC-8981-154E8D9C0CF5}"/>
              </a:ext>
            </a:extLst>
          </p:cNvPr>
          <p:cNvSpPr/>
          <p:nvPr/>
        </p:nvSpPr>
        <p:spPr>
          <a:xfrm>
            <a:off x="717787" y="2036460"/>
            <a:ext cx="1080120" cy="936104"/>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S" dirty="0"/>
              <a:t>Piscina 2</a:t>
            </a:r>
          </a:p>
        </p:txBody>
      </p:sp>
      <p:cxnSp>
        <p:nvCxnSpPr>
          <p:cNvPr id="11" name="Conector recto de flecha 10">
            <a:extLst>
              <a:ext uri="{FF2B5EF4-FFF2-40B4-BE49-F238E27FC236}">
                <a16:creationId xmlns:a16="http://schemas.microsoft.com/office/drawing/2014/main" id="{D8FE0772-ECF4-6EAA-033F-B70CB0277CFB}"/>
              </a:ext>
            </a:extLst>
          </p:cNvPr>
          <p:cNvCxnSpPr>
            <a:cxnSpLocks/>
            <a:endCxn id="5" idx="1"/>
          </p:cNvCxnSpPr>
          <p:nvPr/>
        </p:nvCxnSpPr>
        <p:spPr>
          <a:xfrm>
            <a:off x="213731" y="2504512"/>
            <a:ext cx="50405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Conector recto de flecha 12">
            <a:extLst>
              <a:ext uri="{FF2B5EF4-FFF2-40B4-BE49-F238E27FC236}">
                <a16:creationId xmlns:a16="http://schemas.microsoft.com/office/drawing/2014/main" id="{ECD1E3F3-37F9-FDA5-6E23-001BCBE9E537}"/>
              </a:ext>
            </a:extLst>
          </p:cNvPr>
          <p:cNvCxnSpPr>
            <a:cxnSpLocks/>
          </p:cNvCxnSpPr>
          <p:nvPr/>
        </p:nvCxnSpPr>
        <p:spPr>
          <a:xfrm>
            <a:off x="1797907" y="2504512"/>
            <a:ext cx="50405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8" name="CuadroTexto 17">
                <a:extLst>
                  <a:ext uri="{FF2B5EF4-FFF2-40B4-BE49-F238E27FC236}">
                    <a16:creationId xmlns:a16="http://schemas.microsoft.com/office/drawing/2014/main" id="{3C204ED4-2433-094F-6AD0-F60B55156953}"/>
                  </a:ext>
                </a:extLst>
              </p:cNvPr>
              <p:cNvSpPr txBox="1"/>
              <p:nvPr/>
            </p:nvSpPr>
            <p:spPr>
              <a:xfrm>
                <a:off x="236246" y="2147376"/>
                <a:ext cx="248979"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𝐹</m:t>
                          </m:r>
                        </m:e>
                        <m:sub>
                          <m:r>
                            <a:rPr lang="es-ES" b="0" i="1" smtClean="0">
                              <a:latin typeface="Cambria Math" panose="02040503050406030204" pitchFamily="18" charset="0"/>
                            </a:rPr>
                            <m:t>1</m:t>
                          </m:r>
                        </m:sub>
                      </m:sSub>
                    </m:oMath>
                  </m:oMathPara>
                </a14:m>
                <a:endParaRPr lang="es-ES" dirty="0"/>
              </a:p>
            </p:txBody>
          </p:sp>
        </mc:Choice>
        <mc:Fallback xmlns="">
          <p:sp>
            <p:nvSpPr>
              <p:cNvPr id="18" name="CuadroTexto 17">
                <a:extLst>
                  <a:ext uri="{FF2B5EF4-FFF2-40B4-BE49-F238E27FC236}">
                    <a16:creationId xmlns:a16="http://schemas.microsoft.com/office/drawing/2014/main" id="{3C204ED4-2433-094F-6AD0-F60B55156953}"/>
                  </a:ext>
                </a:extLst>
              </p:cNvPr>
              <p:cNvSpPr txBox="1">
                <a:spLocks noRot="1" noChangeAspect="1" noMove="1" noResize="1" noEditPoints="1" noAdjustHandles="1" noChangeArrowheads="1" noChangeShapeType="1" noTextEdit="1"/>
              </p:cNvSpPr>
              <p:nvPr/>
            </p:nvSpPr>
            <p:spPr>
              <a:xfrm>
                <a:off x="236246" y="2147376"/>
                <a:ext cx="248979" cy="246221"/>
              </a:xfrm>
              <a:prstGeom prst="rect">
                <a:avLst/>
              </a:prstGeom>
              <a:blipFill>
                <a:blip r:embed="rId2"/>
                <a:stretch>
                  <a:fillRect l="-17073" r="-2439" b="-14634"/>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9" name="CuadroTexto 18">
                <a:extLst>
                  <a:ext uri="{FF2B5EF4-FFF2-40B4-BE49-F238E27FC236}">
                    <a16:creationId xmlns:a16="http://schemas.microsoft.com/office/drawing/2014/main" id="{5A0E3B8F-8DFF-D09E-C5CB-1B6AA0C814C5}"/>
                  </a:ext>
                </a:extLst>
              </p:cNvPr>
              <p:cNvSpPr txBox="1"/>
              <p:nvPr/>
            </p:nvSpPr>
            <p:spPr>
              <a:xfrm>
                <a:off x="1865254" y="2233713"/>
                <a:ext cx="248979"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𝐹</m:t>
                          </m:r>
                        </m:e>
                        <m:sub>
                          <m:r>
                            <a:rPr lang="es-ES" b="0" i="1" smtClean="0">
                              <a:latin typeface="Cambria Math" panose="02040503050406030204" pitchFamily="18" charset="0"/>
                            </a:rPr>
                            <m:t>2</m:t>
                          </m:r>
                        </m:sub>
                      </m:sSub>
                    </m:oMath>
                  </m:oMathPara>
                </a14:m>
                <a:endParaRPr lang="es-ES" dirty="0"/>
              </a:p>
            </p:txBody>
          </p:sp>
        </mc:Choice>
        <mc:Fallback xmlns="">
          <p:sp>
            <p:nvSpPr>
              <p:cNvPr id="19" name="CuadroTexto 18">
                <a:extLst>
                  <a:ext uri="{FF2B5EF4-FFF2-40B4-BE49-F238E27FC236}">
                    <a16:creationId xmlns:a16="http://schemas.microsoft.com/office/drawing/2014/main" id="{5A0E3B8F-8DFF-D09E-C5CB-1B6AA0C814C5}"/>
                  </a:ext>
                </a:extLst>
              </p:cNvPr>
              <p:cNvSpPr txBox="1">
                <a:spLocks noRot="1" noChangeAspect="1" noMove="1" noResize="1" noEditPoints="1" noAdjustHandles="1" noChangeArrowheads="1" noChangeShapeType="1" noTextEdit="1"/>
              </p:cNvSpPr>
              <p:nvPr/>
            </p:nvSpPr>
            <p:spPr>
              <a:xfrm>
                <a:off x="1865254" y="2233713"/>
                <a:ext cx="248979" cy="246221"/>
              </a:xfrm>
              <a:prstGeom prst="rect">
                <a:avLst/>
              </a:prstGeom>
              <a:blipFill>
                <a:blip r:embed="rId3"/>
                <a:stretch>
                  <a:fillRect l="-19512" r="-2439" b="-14634"/>
                </a:stretch>
              </a:blipFill>
            </p:spPr>
            <p:txBody>
              <a:bodyPr/>
              <a:lstStyle/>
              <a:p>
                <a:r>
                  <a:rPr lang="es-ES">
                    <a:noFill/>
                  </a:rPr>
                  <a:t> </a:t>
                </a:r>
              </a:p>
            </p:txBody>
          </p:sp>
        </mc:Fallback>
      </mc:AlternateContent>
      <p:cxnSp>
        <p:nvCxnSpPr>
          <p:cNvPr id="24" name="Conector recto de flecha 23">
            <a:extLst>
              <a:ext uri="{FF2B5EF4-FFF2-40B4-BE49-F238E27FC236}">
                <a16:creationId xmlns:a16="http://schemas.microsoft.com/office/drawing/2014/main" id="{51EDEBA8-F10E-288D-0B1B-1D6E78882CC7}"/>
              </a:ext>
            </a:extLst>
          </p:cNvPr>
          <p:cNvCxnSpPr>
            <a:cxnSpLocks/>
          </p:cNvCxnSpPr>
          <p:nvPr/>
        </p:nvCxnSpPr>
        <p:spPr>
          <a:xfrm>
            <a:off x="1253249" y="2983923"/>
            <a:ext cx="0" cy="31565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Conector recto de flecha 29">
            <a:extLst>
              <a:ext uri="{FF2B5EF4-FFF2-40B4-BE49-F238E27FC236}">
                <a16:creationId xmlns:a16="http://schemas.microsoft.com/office/drawing/2014/main" id="{5132E3C7-8636-5340-0B91-7C01E12420EF}"/>
              </a:ext>
            </a:extLst>
          </p:cNvPr>
          <p:cNvCxnSpPr>
            <a:cxnSpLocks/>
          </p:cNvCxnSpPr>
          <p:nvPr/>
        </p:nvCxnSpPr>
        <p:spPr>
          <a:xfrm>
            <a:off x="1253249" y="1732167"/>
            <a:ext cx="0" cy="315652"/>
          </a:xfrm>
          <a:prstGeom prst="straightConnector1">
            <a:avLst/>
          </a:prstGeom>
          <a:ln>
            <a:headEnd type="triangle" w="med" len="med"/>
            <a:tailEnd type="none"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5" name="CuadroTexto 34">
                <a:extLst>
                  <a:ext uri="{FF2B5EF4-FFF2-40B4-BE49-F238E27FC236}">
                    <a16:creationId xmlns:a16="http://schemas.microsoft.com/office/drawing/2014/main" id="{832E7E14-09B1-64B6-5B29-1F24718A8A59}"/>
                  </a:ext>
                </a:extLst>
              </p:cNvPr>
              <p:cNvSpPr txBox="1"/>
              <p:nvPr/>
            </p:nvSpPr>
            <p:spPr>
              <a:xfrm>
                <a:off x="912999" y="1514982"/>
                <a:ext cx="415691"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𝐹</m:t>
                          </m:r>
                        </m:e>
                        <m:sub>
                          <m:r>
                            <a:rPr lang="es-ES" b="0" i="1" smtClean="0">
                              <a:latin typeface="Cambria Math" panose="02040503050406030204" pitchFamily="18" charset="0"/>
                            </a:rPr>
                            <m:t>𝑒𝑣</m:t>
                          </m:r>
                          <m:r>
                            <a:rPr lang="es-ES" b="0" i="1" smtClean="0">
                              <a:latin typeface="Cambria Math" panose="02040503050406030204" pitchFamily="18" charset="0"/>
                            </a:rPr>
                            <m:t>2</m:t>
                          </m:r>
                        </m:sub>
                      </m:sSub>
                    </m:oMath>
                  </m:oMathPara>
                </a14:m>
                <a:endParaRPr lang="es-ES" dirty="0"/>
              </a:p>
            </p:txBody>
          </p:sp>
        </mc:Choice>
        <mc:Fallback xmlns="">
          <p:sp>
            <p:nvSpPr>
              <p:cNvPr id="35" name="CuadroTexto 34">
                <a:extLst>
                  <a:ext uri="{FF2B5EF4-FFF2-40B4-BE49-F238E27FC236}">
                    <a16:creationId xmlns:a16="http://schemas.microsoft.com/office/drawing/2014/main" id="{832E7E14-09B1-64B6-5B29-1F24718A8A59}"/>
                  </a:ext>
                </a:extLst>
              </p:cNvPr>
              <p:cNvSpPr txBox="1">
                <a:spLocks noRot="1" noChangeAspect="1" noMove="1" noResize="1" noEditPoints="1" noAdjustHandles="1" noChangeArrowheads="1" noChangeShapeType="1" noTextEdit="1"/>
              </p:cNvSpPr>
              <p:nvPr/>
            </p:nvSpPr>
            <p:spPr>
              <a:xfrm>
                <a:off x="912999" y="1514982"/>
                <a:ext cx="415691" cy="246221"/>
              </a:xfrm>
              <a:prstGeom prst="rect">
                <a:avLst/>
              </a:prstGeom>
              <a:blipFill>
                <a:blip r:embed="rId4"/>
                <a:stretch>
                  <a:fillRect l="-11765" r="-1471" b="-1750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0" name="CuadroTexto 39">
                <a:extLst>
                  <a:ext uri="{FF2B5EF4-FFF2-40B4-BE49-F238E27FC236}">
                    <a16:creationId xmlns:a16="http://schemas.microsoft.com/office/drawing/2014/main" id="{FF71869E-B5B4-63CB-9275-438A77660F21}"/>
                  </a:ext>
                </a:extLst>
              </p:cNvPr>
              <p:cNvSpPr txBox="1"/>
              <p:nvPr/>
            </p:nvSpPr>
            <p:spPr>
              <a:xfrm>
                <a:off x="740403" y="3247821"/>
                <a:ext cx="438133" cy="26520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𝐹</m:t>
                          </m:r>
                        </m:e>
                        <m:sub>
                          <m:r>
                            <a:rPr lang="es-ES" b="0" i="1" smtClean="0">
                              <a:latin typeface="Cambria Math" panose="02040503050406030204" pitchFamily="18" charset="0"/>
                            </a:rPr>
                            <m:t>𝑝𝑝</m:t>
                          </m:r>
                          <m:r>
                            <a:rPr lang="es-ES" b="0" i="1" smtClean="0">
                              <a:latin typeface="Cambria Math" panose="02040503050406030204" pitchFamily="18" charset="0"/>
                            </a:rPr>
                            <m:t>2</m:t>
                          </m:r>
                        </m:sub>
                      </m:sSub>
                    </m:oMath>
                  </m:oMathPara>
                </a14:m>
                <a:endParaRPr lang="es-ES" dirty="0"/>
              </a:p>
            </p:txBody>
          </p:sp>
        </mc:Choice>
        <mc:Fallback xmlns="">
          <p:sp>
            <p:nvSpPr>
              <p:cNvPr id="40" name="CuadroTexto 39">
                <a:extLst>
                  <a:ext uri="{FF2B5EF4-FFF2-40B4-BE49-F238E27FC236}">
                    <a16:creationId xmlns:a16="http://schemas.microsoft.com/office/drawing/2014/main" id="{FF71869E-B5B4-63CB-9275-438A77660F21}"/>
                  </a:ext>
                </a:extLst>
              </p:cNvPr>
              <p:cNvSpPr txBox="1">
                <a:spLocks noRot="1" noChangeAspect="1" noMove="1" noResize="1" noEditPoints="1" noAdjustHandles="1" noChangeArrowheads="1" noChangeShapeType="1" noTextEdit="1"/>
              </p:cNvSpPr>
              <p:nvPr/>
            </p:nvSpPr>
            <p:spPr>
              <a:xfrm>
                <a:off x="740403" y="3247821"/>
                <a:ext cx="438133" cy="265201"/>
              </a:xfrm>
              <a:prstGeom prst="rect">
                <a:avLst/>
              </a:prstGeom>
              <a:blipFill>
                <a:blip r:embed="rId5"/>
                <a:stretch>
                  <a:fillRect l="-9722" r="-1389" b="-23256"/>
                </a:stretch>
              </a:blipFill>
            </p:spPr>
            <p:txBody>
              <a:bodyPr/>
              <a:lstStyle/>
              <a:p>
                <a:r>
                  <a:rPr lang="es-ES">
                    <a:noFill/>
                  </a:rPr>
                  <a:t> </a:t>
                </a:r>
              </a:p>
            </p:txBody>
          </p:sp>
        </mc:Fallback>
      </mc:AlternateContent>
      <p:pic>
        <p:nvPicPr>
          <p:cNvPr id="2" name="Imagen 1">
            <a:extLst>
              <a:ext uri="{FF2B5EF4-FFF2-40B4-BE49-F238E27FC236}">
                <a16:creationId xmlns:a16="http://schemas.microsoft.com/office/drawing/2014/main" id="{67DA2738-333D-E9E4-03F4-6EA0B97906F3}"/>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3195881" y="980728"/>
            <a:ext cx="4728491" cy="3762813"/>
          </a:xfrm>
          <a:prstGeom prst="rect">
            <a:avLst/>
          </a:prstGeom>
        </p:spPr>
      </p:pic>
      <mc:AlternateContent xmlns:mc="http://schemas.openxmlformats.org/markup-compatibility/2006" xmlns:a14="http://schemas.microsoft.com/office/drawing/2010/main">
        <mc:Choice Requires="a14">
          <p:sp>
            <p:nvSpPr>
              <p:cNvPr id="10" name="CuadroTexto 9">
                <a:extLst>
                  <a:ext uri="{FF2B5EF4-FFF2-40B4-BE49-F238E27FC236}">
                    <a16:creationId xmlns:a16="http://schemas.microsoft.com/office/drawing/2014/main" id="{0363EFB0-F92A-9CB9-9E5A-95F71ED5235E}"/>
                  </a:ext>
                </a:extLst>
              </p:cNvPr>
              <p:cNvSpPr txBox="1"/>
              <p:nvPr/>
            </p:nvSpPr>
            <p:spPr>
              <a:xfrm>
                <a:off x="73062" y="3788279"/>
                <a:ext cx="3107207" cy="1529393"/>
              </a:xfrm>
              <a:prstGeom prst="rect">
                <a:avLst/>
              </a:prstGeom>
              <a:noFill/>
            </p:spPr>
            <p:txBody>
              <a:bodyPr wrap="square" rtlCol="0">
                <a:spAutoFit/>
              </a:bodyPr>
              <a:lstStyle/>
              <a:p>
                <a:r>
                  <a:rPr lang="es-ES" sz="1100" dirty="0"/>
                  <a:t>9. Se corre </a:t>
                </a:r>
                <a:r>
                  <a:rPr lang="es-ES" sz="1100" dirty="0" err="1"/>
                  <a:t>phreeqc</a:t>
                </a:r>
                <a:r>
                  <a:rPr lang="es-ES" sz="1100" dirty="0"/>
                  <a:t> usando las concentraciones de </a:t>
                </a:r>
                <a14:m>
                  <m:oMath xmlns:m="http://schemas.openxmlformats.org/officeDocument/2006/math">
                    <m:sSub>
                      <m:sSubPr>
                        <m:ctrlPr>
                          <a:rPr lang="es-ES" sz="1100" i="1">
                            <a:latin typeface="Cambria Math" panose="02040503050406030204" pitchFamily="18" charset="0"/>
                          </a:rPr>
                        </m:ctrlPr>
                      </m:sSubPr>
                      <m:e>
                        <m:r>
                          <a:rPr lang="es-ES" sz="1100" i="1">
                            <a:latin typeface="Cambria Math" panose="02040503050406030204" pitchFamily="18" charset="0"/>
                          </a:rPr>
                          <m:t>𝐹</m:t>
                        </m:r>
                      </m:e>
                      <m:sub>
                        <m:r>
                          <a:rPr lang="es-ES" sz="1100" i="1">
                            <a:latin typeface="Cambria Math" panose="02040503050406030204" pitchFamily="18" charset="0"/>
                          </a:rPr>
                          <m:t>1</m:t>
                        </m:r>
                      </m:sub>
                    </m:sSub>
                  </m:oMath>
                </a14:m>
                <a:r>
                  <a:rPr lang="es-ES" sz="1100" dirty="0"/>
                  <a:t>. Se selecciona % </a:t>
                </a:r>
                <a:r>
                  <a:rPr lang="es-ES" sz="1100" dirty="0" err="1"/>
                  <a:t>Ev</a:t>
                </a:r>
                <a:r>
                  <a:rPr lang="es-ES" sz="1100" dirty="0"/>
                  <a:t> </a:t>
                </a:r>
                <a:r>
                  <a:rPr lang="es-ES" sz="1100" dirty="0" err="1"/>
                  <a:t>cerano</a:t>
                </a:r>
                <a:r>
                  <a:rPr lang="es-ES" sz="1100" dirty="0"/>
                  <a:t> es 14.86, Con ello luego se calcula el %</a:t>
                </a:r>
                <a:r>
                  <a:rPr lang="es-ES" sz="1100" dirty="0" err="1"/>
                  <a:t>pp</a:t>
                </a:r>
                <a:r>
                  <a:rPr lang="es-ES" sz="1100" dirty="0"/>
                  <a:t> Agua en </a:t>
                </a:r>
                <a14:m>
                  <m:oMath xmlns:m="http://schemas.openxmlformats.org/officeDocument/2006/math">
                    <m:sSub>
                      <m:sSubPr>
                        <m:ctrlPr>
                          <a:rPr lang="es-ES" sz="1100" i="1">
                            <a:latin typeface="Cambria Math" panose="02040503050406030204" pitchFamily="18" charset="0"/>
                          </a:rPr>
                        </m:ctrlPr>
                      </m:sSubPr>
                      <m:e>
                        <m:r>
                          <a:rPr lang="es-ES" sz="1100" i="1">
                            <a:latin typeface="Cambria Math" panose="02040503050406030204" pitchFamily="18" charset="0"/>
                          </a:rPr>
                          <m:t>𝐹</m:t>
                        </m:r>
                      </m:e>
                      <m:sub>
                        <m:r>
                          <a:rPr lang="es-ES" sz="1100" b="0" i="1" smtClean="0">
                            <a:latin typeface="Cambria Math" panose="02040503050406030204" pitchFamily="18" charset="0"/>
                          </a:rPr>
                          <m:t>2</m:t>
                        </m:r>
                      </m:sub>
                    </m:sSub>
                  </m:oMath>
                </a14:m>
                <a:endParaRPr lang="es-ES" sz="1100" dirty="0"/>
              </a:p>
              <a:p>
                <a:pPr/>
                <a14:m>
                  <m:oMathPara xmlns:m="http://schemas.openxmlformats.org/officeDocument/2006/math">
                    <m:oMathParaPr>
                      <m:jc m:val="centerGroup"/>
                    </m:oMathParaPr>
                    <m:oMath xmlns:m="http://schemas.openxmlformats.org/officeDocument/2006/math">
                      <m:r>
                        <a:rPr lang="es-ES" sz="1100" i="1" smtClean="0">
                          <a:latin typeface="Cambria Math" panose="02040503050406030204" pitchFamily="18" charset="0"/>
                        </a:rPr>
                        <m:t>%</m:t>
                      </m:r>
                      <m:r>
                        <a:rPr lang="es-ES" sz="1100" i="1" smtClean="0">
                          <a:latin typeface="Cambria Math" panose="02040503050406030204" pitchFamily="18" charset="0"/>
                        </a:rPr>
                        <m:t>𝑝</m:t>
                      </m:r>
                      <m:sSub>
                        <m:sSubPr>
                          <m:ctrlPr>
                            <a:rPr lang="es-ES" sz="1100" i="1">
                              <a:latin typeface="Cambria Math" panose="02040503050406030204" pitchFamily="18" charset="0"/>
                            </a:rPr>
                          </m:ctrlPr>
                        </m:sSubPr>
                        <m:e>
                          <m:r>
                            <a:rPr lang="es-ES" sz="1100" i="1">
                              <a:latin typeface="Cambria Math" panose="02040503050406030204" pitchFamily="18" charset="0"/>
                            </a:rPr>
                            <m:t>𝑝</m:t>
                          </m:r>
                        </m:e>
                        <m:sub>
                          <m:r>
                            <a:rPr lang="es-ES" sz="1100" b="0" i="1" smtClean="0">
                              <a:latin typeface="Cambria Math" panose="02040503050406030204" pitchFamily="18" charset="0"/>
                            </a:rPr>
                            <m:t>𝐻</m:t>
                          </m:r>
                          <m:r>
                            <a:rPr lang="es-ES" sz="1100" b="0" i="1" smtClean="0">
                              <a:latin typeface="Cambria Math" panose="02040503050406030204" pitchFamily="18" charset="0"/>
                            </a:rPr>
                            <m:t>2</m:t>
                          </m:r>
                          <m:r>
                            <a:rPr lang="es-ES" sz="1100" b="0" i="1" smtClean="0">
                              <a:latin typeface="Cambria Math" panose="02040503050406030204" pitchFamily="18" charset="0"/>
                            </a:rPr>
                            <m:t>𝑂</m:t>
                          </m:r>
                        </m:sub>
                      </m:sSub>
                      <m:r>
                        <a:rPr lang="es-ES" sz="1100" b="0" i="1" smtClean="0">
                          <a:latin typeface="Cambria Math" panose="02040503050406030204" pitchFamily="18" charset="0"/>
                        </a:rPr>
                        <m:t>=100−</m:t>
                      </m:r>
                      <m:nary>
                        <m:naryPr>
                          <m:chr m:val="∑"/>
                          <m:subHide m:val="on"/>
                          <m:supHide m:val="on"/>
                          <m:ctrlPr>
                            <a:rPr lang="es-ES" sz="1100" b="0" i="1" smtClean="0">
                              <a:latin typeface="Cambria Math" panose="02040503050406030204" pitchFamily="18" charset="0"/>
                            </a:rPr>
                          </m:ctrlPr>
                        </m:naryPr>
                        <m:sub/>
                        <m:sup/>
                        <m:e>
                          <m:r>
                            <a:rPr lang="es-ES" sz="1100" b="0" i="1" smtClean="0">
                              <a:latin typeface="Cambria Math" panose="02040503050406030204" pitchFamily="18" charset="0"/>
                            </a:rPr>
                            <m:t>%</m:t>
                          </m:r>
                          <m:r>
                            <a:rPr lang="es-ES" sz="1100" b="0" i="1" smtClean="0">
                              <a:latin typeface="Cambria Math" panose="02040503050406030204" pitchFamily="18" charset="0"/>
                            </a:rPr>
                            <m:t>𝑝</m:t>
                          </m:r>
                          <m:sSub>
                            <m:sSubPr>
                              <m:ctrlPr>
                                <a:rPr lang="es-ES" sz="1100" b="0" i="1" smtClean="0">
                                  <a:latin typeface="Cambria Math" panose="02040503050406030204" pitchFamily="18" charset="0"/>
                                </a:rPr>
                              </m:ctrlPr>
                            </m:sSubPr>
                            <m:e>
                              <m:r>
                                <a:rPr lang="es-ES" sz="1100" b="0" i="1" smtClean="0">
                                  <a:latin typeface="Cambria Math" panose="02040503050406030204" pitchFamily="18" charset="0"/>
                                </a:rPr>
                                <m:t>𝑝</m:t>
                              </m:r>
                            </m:e>
                            <m:sub>
                              <m:r>
                                <a:rPr lang="es-ES" sz="1100" b="0" i="1" smtClean="0">
                                  <a:latin typeface="Cambria Math" panose="02040503050406030204" pitchFamily="18" charset="0"/>
                                </a:rPr>
                                <m:t>𝑖</m:t>
                              </m:r>
                            </m:sub>
                          </m:sSub>
                        </m:e>
                      </m:nary>
                      <m:r>
                        <a:rPr lang="es-ES" sz="1100" b="0" i="1" smtClean="0">
                          <a:latin typeface="Cambria Math" panose="02040503050406030204" pitchFamily="18" charset="0"/>
                        </a:rPr>
                        <m:t>=100−4.02−2.50−1.38−2.15−12.78=77.14</m:t>
                      </m:r>
                    </m:oMath>
                  </m:oMathPara>
                </a14:m>
                <a:endParaRPr lang="es-ES" sz="1100" dirty="0">
                  <a:highlight>
                    <a:srgbClr val="FFFF00"/>
                  </a:highlight>
                </a:endParaRPr>
              </a:p>
              <a:p>
                <a:endParaRPr lang="es-ES" sz="1100" dirty="0"/>
              </a:p>
            </p:txBody>
          </p:sp>
        </mc:Choice>
        <mc:Fallback xmlns="">
          <p:sp>
            <p:nvSpPr>
              <p:cNvPr id="10" name="CuadroTexto 9">
                <a:extLst>
                  <a:ext uri="{FF2B5EF4-FFF2-40B4-BE49-F238E27FC236}">
                    <a16:creationId xmlns:a16="http://schemas.microsoft.com/office/drawing/2014/main" id="{0363EFB0-F92A-9CB9-9E5A-95F71ED5235E}"/>
                  </a:ext>
                </a:extLst>
              </p:cNvPr>
              <p:cNvSpPr txBox="1">
                <a:spLocks noRot="1" noChangeAspect="1" noMove="1" noResize="1" noEditPoints="1" noAdjustHandles="1" noChangeArrowheads="1" noChangeShapeType="1" noTextEdit="1"/>
              </p:cNvSpPr>
              <p:nvPr/>
            </p:nvSpPr>
            <p:spPr>
              <a:xfrm>
                <a:off x="73062" y="3788279"/>
                <a:ext cx="3107207" cy="1529393"/>
              </a:xfrm>
              <a:prstGeom prst="rect">
                <a:avLst/>
              </a:prstGeom>
              <a:blipFill>
                <a:blip r:embed="rId7"/>
                <a:stretch>
                  <a:fillRect t="-4781" b="-1832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2" name="CuadroTexto 11">
                <a:extLst>
                  <a:ext uri="{FF2B5EF4-FFF2-40B4-BE49-F238E27FC236}">
                    <a16:creationId xmlns:a16="http://schemas.microsoft.com/office/drawing/2014/main" id="{DEAFF514-2B0E-B517-1462-2C4E15985EC1}"/>
                  </a:ext>
                </a:extLst>
              </p:cNvPr>
              <p:cNvSpPr txBox="1"/>
              <p:nvPr/>
            </p:nvSpPr>
            <p:spPr>
              <a:xfrm>
                <a:off x="129486" y="5246701"/>
                <a:ext cx="2825870" cy="1511504"/>
              </a:xfrm>
              <a:prstGeom prst="rect">
                <a:avLst/>
              </a:prstGeom>
              <a:noFill/>
            </p:spPr>
            <p:txBody>
              <a:bodyPr wrap="square" rtlCol="0">
                <a:spAutoFit/>
              </a:bodyPr>
              <a:lstStyle/>
              <a:p>
                <a:r>
                  <a:rPr lang="es-ES" sz="1200" dirty="0"/>
                  <a:t>10. Se calcula el flujo evaporado segunda piscina</a:t>
                </a:r>
              </a:p>
              <a:p>
                <a:pPr/>
                <a14:m>
                  <m:oMathPara xmlns:m="http://schemas.openxmlformats.org/officeDocument/2006/math">
                    <m:oMathParaPr>
                      <m:jc m:val="centerGroup"/>
                    </m:oMathParaPr>
                    <m:oMath xmlns:m="http://schemas.openxmlformats.org/officeDocument/2006/math">
                      <m:sSub>
                        <m:sSubPr>
                          <m:ctrlPr>
                            <a:rPr lang="es-ES" sz="1200" b="0" i="1" smtClean="0">
                              <a:latin typeface="Cambria Math" panose="02040503050406030204" pitchFamily="18" charset="0"/>
                            </a:rPr>
                          </m:ctrlPr>
                        </m:sSubPr>
                        <m:e>
                          <m:r>
                            <a:rPr lang="es-ES" sz="1200" b="0" i="1" smtClean="0">
                              <a:latin typeface="Cambria Math" panose="02040503050406030204" pitchFamily="18" charset="0"/>
                            </a:rPr>
                            <m:t>𝐹</m:t>
                          </m:r>
                        </m:e>
                        <m:sub>
                          <m:r>
                            <a:rPr lang="es-ES" sz="1200" b="0" i="1" smtClean="0">
                              <a:latin typeface="Cambria Math" panose="02040503050406030204" pitchFamily="18" charset="0"/>
                            </a:rPr>
                            <m:t>𝑒𝑣</m:t>
                          </m:r>
                          <m:r>
                            <a:rPr lang="es-ES" sz="1200" b="0" i="1" smtClean="0">
                              <a:latin typeface="Cambria Math" panose="02040503050406030204" pitchFamily="18" charset="0"/>
                            </a:rPr>
                            <m:t>2</m:t>
                          </m:r>
                        </m:sub>
                      </m:sSub>
                      <m:r>
                        <a:rPr lang="es-ES" sz="1200" b="0" i="1" smtClean="0">
                          <a:latin typeface="Cambria Math" panose="02040503050406030204" pitchFamily="18" charset="0"/>
                        </a:rPr>
                        <m:t>=</m:t>
                      </m:r>
                      <m:sSub>
                        <m:sSubPr>
                          <m:ctrlPr>
                            <a:rPr lang="es-ES" sz="1200" b="0" i="1" smtClean="0">
                              <a:latin typeface="Cambria Math" panose="02040503050406030204" pitchFamily="18" charset="0"/>
                            </a:rPr>
                          </m:ctrlPr>
                        </m:sSubPr>
                        <m:e>
                          <m:r>
                            <a:rPr lang="es-ES" sz="1200" b="0" i="1" smtClean="0">
                              <a:latin typeface="Cambria Math" panose="02040503050406030204" pitchFamily="18" charset="0"/>
                            </a:rPr>
                            <m:t>𝐹</m:t>
                          </m:r>
                        </m:e>
                        <m:sub>
                          <m:r>
                            <a:rPr lang="es-ES" sz="1200" b="0" i="1" smtClean="0">
                              <a:latin typeface="Cambria Math" panose="02040503050406030204" pitchFamily="18" charset="0"/>
                            </a:rPr>
                            <m:t>1</m:t>
                          </m:r>
                        </m:sub>
                      </m:sSub>
                      <m:r>
                        <a:rPr lang="es-ES" sz="1200" b="0" i="1" smtClean="0">
                          <a:latin typeface="Cambria Math" panose="02040503050406030204" pitchFamily="18" charset="0"/>
                        </a:rPr>
                        <m:t>·</m:t>
                      </m:r>
                      <m:f>
                        <m:fPr>
                          <m:ctrlPr>
                            <a:rPr lang="es-ES" sz="1200" b="0" i="1" smtClean="0">
                              <a:latin typeface="Cambria Math" panose="02040503050406030204" pitchFamily="18" charset="0"/>
                            </a:rPr>
                          </m:ctrlPr>
                        </m:fPr>
                        <m:num>
                          <m:r>
                            <a:rPr lang="es-ES" sz="1200" i="1">
                              <a:latin typeface="Cambria Math" panose="02040503050406030204" pitchFamily="18" charset="0"/>
                            </a:rPr>
                            <m:t>%</m:t>
                          </m:r>
                          <m:r>
                            <a:rPr lang="es-ES" sz="1200" b="0" i="1" smtClean="0">
                              <a:latin typeface="Cambria Math" panose="02040503050406030204" pitchFamily="18" charset="0"/>
                            </a:rPr>
                            <m:t>𝑝𝑝</m:t>
                          </m:r>
                        </m:num>
                        <m:den>
                          <m:r>
                            <a:rPr lang="es-ES" sz="1200" b="0" i="1" smtClean="0">
                              <a:latin typeface="Cambria Math" panose="02040503050406030204" pitchFamily="18" charset="0"/>
                            </a:rPr>
                            <m:t>100</m:t>
                          </m:r>
                        </m:den>
                      </m:f>
                      <m:r>
                        <a:rPr lang="es-ES" sz="1200" b="0" i="1" smtClean="0">
                          <a:latin typeface="Cambria Math" panose="02040503050406030204" pitchFamily="18" charset="0"/>
                        </a:rPr>
                        <m:t>·</m:t>
                      </m:r>
                      <m:f>
                        <m:fPr>
                          <m:ctrlPr>
                            <a:rPr lang="es-ES" sz="1200" b="0" i="1" smtClean="0">
                              <a:latin typeface="Cambria Math" panose="02040503050406030204" pitchFamily="18" charset="0"/>
                            </a:rPr>
                          </m:ctrlPr>
                        </m:fPr>
                        <m:num>
                          <m:r>
                            <a:rPr lang="es-ES" sz="1200" i="1">
                              <a:latin typeface="Cambria Math" panose="02040503050406030204" pitchFamily="18" charset="0"/>
                            </a:rPr>
                            <m:t>%</m:t>
                          </m:r>
                          <m:r>
                            <a:rPr lang="es-ES" sz="1200" b="0" i="1" smtClean="0">
                              <a:latin typeface="Cambria Math" panose="02040503050406030204" pitchFamily="18" charset="0"/>
                            </a:rPr>
                            <m:t>𝐸</m:t>
                          </m:r>
                          <m:sSub>
                            <m:sSubPr>
                              <m:ctrlPr>
                                <a:rPr lang="es-ES" sz="1200" b="0" i="1" smtClean="0">
                                  <a:latin typeface="Cambria Math" panose="02040503050406030204" pitchFamily="18" charset="0"/>
                                </a:rPr>
                              </m:ctrlPr>
                            </m:sSubPr>
                            <m:e>
                              <m:r>
                                <a:rPr lang="es-ES" sz="1200" b="0" i="1" smtClean="0">
                                  <a:latin typeface="Cambria Math" panose="02040503050406030204" pitchFamily="18" charset="0"/>
                                </a:rPr>
                                <m:t>𝑣</m:t>
                              </m:r>
                            </m:e>
                            <m:sub>
                              <m:r>
                                <a:rPr lang="es-ES" sz="1200" b="0" i="1" smtClean="0">
                                  <a:latin typeface="Cambria Math" panose="02040503050406030204" pitchFamily="18" charset="0"/>
                                </a:rPr>
                                <m:t>2</m:t>
                              </m:r>
                            </m:sub>
                          </m:sSub>
                        </m:num>
                        <m:den>
                          <m:r>
                            <a:rPr lang="es-ES" sz="1200" b="0" i="1" smtClean="0">
                              <a:latin typeface="Cambria Math" panose="02040503050406030204" pitchFamily="18" charset="0"/>
                            </a:rPr>
                            <m:t>100</m:t>
                          </m:r>
                        </m:den>
                      </m:f>
                    </m:oMath>
                  </m:oMathPara>
                </a14:m>
                <a:endParaRPr lang="es-ES" sz="1200" b="0" dirty="0"/>
              </a:p>
              <a:p>
                <a:endParaRPr lang="es-ES" sz="1200" b="0" dirty="0"/>
              </a:p>
              <a:p>
                <a:pPr/>
                <a14:m>
                  <m:oMathPara xmlns:m="http://schemas.openxmlformats.org/officeDocument/2006/math">
                    <m:oMathParaPr>
                      <m:jc m:val="centerGroup"/>
                    </m:oMathParaPr>
                    <m:oMath xmlns:m="http://schemas.openxmlformats.org/officeDocument/2006/math">
                      <m:sSub>
                        <m:sSubPr>
                          <m:ctrlPr>
                            <a:rPr lang="es-ES" sz="1200" b="0" i="1" smtClean="0">
                              <a:latin typeface="Cambria Math" panose="02040503050406030204" pitchFamily="18" charset="0"/>
                            </a:rPr>
                          </m:ctrlPr>
                        </m:sSubPr>
                        <m:e>
                          <m:r>
                            <a:rPr lang="es-ES" sz="1200" b="0" i="1" smtClean="0">
                              <a:latin typeface="Cambria Math" panose="02040503050406030204" pitchFamily="18" charset="0"/>
                            </a:rPr>
                            <m:t>𝐹</m:t>
                          </m:r>
                        </m:e>
                        <m:sub>
                          <m:r>
                            <a:rPr lang="es-ES" sz="1200" b="0" i="1" smtClean="0">
                              <a:latin typeface="Cambria Math" panose="02040503050406030204" pitchFamily="18" charset="0"/>
                            </a:rPr>
                            <m:t>𝑒𝑣</m:t>
                          </m:r>
                          <m:r>
                            <a:rPr lang="es-ES" sz="1200" b="0" i="1" smtClean="0">
                              <a:latin typeface="Cambria Math" panose="02040503050406030204" pitchFamily="18" charset="0"/>
                            </a:rPr>
                            <m:t>2</m:t>
                          </m:r>
                        </m:sub>
                      </m:sSub>
                      <m:r>
                        <a:rPr lang="es-ES" sz="1200" i="1">
                          <a:latin typeface="Cambria Math" panose="02040503050406030204" pitchFamily="18" charset="0"/>
                        </a:rPr>
                        <m:t>=</m:t>
                      </m:r>
                      <m:r>
                        <a:rPr lang="es-ES" sz="1200" i="1" smtClean="0">
                          <a:latin typeface="Cambria Math" panose="02040503050406030204" pitchFamily="18" charset="0"/>
                        </a:rPr>
                        <m:t>1</m:t>
                      </m:r>
                      <m:r>
                        <a:rPr lang="es-ES" sz="1200" b="0" i="1" smtClean="0">
                          <a:latin typeface="Cambria Math" panose="02040503050406030204" pitchFamily="18" charset="0"/>
                        </a:rPr>
                        <m:t>64,570,792</m:t>
                      </m:r>
                      <m:f>
                        <m:fPr>
                          <m:ctrlPr>
                            <a:rPr lang="es-ES" sz="1200" i="1">
                              <a:latin typeface="Cambria Math" panose="02040503050406030204" pitchFamily="18" charset="0"/>
                            </a:rPr>
                          </m:ctrlPr>
                        </m:fPr>
                        <m:num>
                          <m:r>
                            <a:rPr lang="es-ES" sz="1200" i="1">
                              <a:latin typeface="Cambria Math" panose="02040503050406030204" pitchFamily="18" charset="0"/>
                            </a:rPr>
                            <m:t>𝑡</m:t>
                          </m:r>
                        </m:num>
                        <m:den>
                          <m:r>
                            <a:rPr lang="es-ES" sz="1200" i="1">
                              <a:latin typeface="Cambria Math" panose="02040503050406030204" pitchFamily="18" charset="0"/>
                            </a:rPr>
                            <m:t>𝑎</m:t>
                          </m:r>
                          <m:r>
                            <a:rPr lang="es-ES" sz="1200" i="1">
                              <a:latin typeface="Cambria Math" panose="02040503050406030204" pitchFamily="18" charset="0"/>
                            </a:rPr>
                            <m:t>ñ</m:t>
                          </m:r>
                          <m:r>
                            <a:rPr lang="es-ES" sz="1200" i="1">
                              <a:latin typeface="Cambria Math" panose="02040503050406030204" pitchFamily="18" charset="0"/>
                            </a:rPr>
                            <m:t>𝑜</m:t>
                          </m:r>
                        </m:den>
                      </m:f>
                      <m:r>
                        <a:rPr lang="es-ES" sz="1200" i="1">
                          <a:latin typeface="Cambria Math" panose="02040503050406030204" pitchFamily="18" charset="0"/>
                        </a:rPr>
                        <m:t> </m:t>
                      </m:r>
                      <m:r>
                        <a:rPr lang="es-ES" sz="1200" i="1">
                          <a:latin typeface="Cambria Math" panose="02040503050406030204" pitchFamily="18" charset="0"/>
                        </a:rPr>
                        <m:t>𝑎𝑔𝑢𝑎</m:t>
                      </m:r>
                    </m:oMath>
                  </m:oMathPara>
                </a14:m>
                <a:endParaRPr lang="es-ES" sz="1200" b="0" dirty="0"/>
              </a:p>
              <a:p>
                <a:endParaRPr lang="es-ES" sz="1200" dirty="0"/>
              </a:p>
            </p:txBody>
          </p:sp>
        </mc:Choice>
        <mc:Fallback xmlns="">
          <p:sp>
            <p:nvSpPr>
              <p:cNvPr id="12" name="CuadroTexto 11">
                <a:extLst>
                  <a:ext uri="{FF2B5EF4-FFF2-40B4-BE49-F238E27FC236}">
                    <a16:creationId xmlns:a16="http://schemas.microsoft.com/office/drawing/2014/main" id="{DEAFF514-2B0E-B517-1462-2C4E15985EC1}"/>
                  </a:ext>
                </a:extLst>
              </p:cNvPr>
              <p:cNvSpPr txBox="1">
                <a:spLocks noRot="1" noChangeAspect="1" noMove="1" noResize="1" noEditPoints="1" noAdjustHandles="1" noChangeArrowheads="1" noChangeShapeType="1" noTextEdit="1"/>
              </p:cNvSpPr>
              <p:nvPr/>
            </p:nvSpPr>
            <p:spPr>
              <a:xfrm>
                <a:off x="129486" y="5246701"/>
                <a:ext cx="2825870" cy="1511504"/>
              </a:xfrm>
              <a:prstGeom prst="rect">
                <a:avLst/>
              </a:prstGeom>
              <a:blipFill>
                <a:blip r:embed="rId8"/>
                <a:stretch>
                  <a:fillRect t="-403"/>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5" name="CuadroTexto 24">
                <a:extLst>
                  <a:ext uri="{FF2B5EF4-FFF2-40B4-BE49-F238E27FC236}">
                    <a16:creationId xmlns:a16="http://schemas.microsoft.com/office/drawing/2014/main" id="{35813520-EFD0-CFF4-1FEC-D7C3BAA741F1}"/>
                  </a:ext>
                </a:extLst>
              </p:cNvPr>
              <p:cNvSpPr txBox="1"/>
              <p:nvPr/>
            </p:nvSpPr>
            <p:spPr>
              <a:xfrm>
                <a:off x="7802595" y="3938971"/>
                <a:ext cx="1246239" cy="1307730"/>
              </a:xfrm>
              <a:prstGeom prst="rect">
                <a:avLst/>
              </a:prstGeom>
              <a:solidFill>
                <a:schemeClr val="bg1"/>
              </a:solidFill>
              <a:ln>
                <a:solidFill>
                  <a:srgbClr val="FF0000"/>
                </a:solid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200" b="0" i="1" smtClean="0">
                              <a:latin typeface="Cambria Math" panose="02040503050406030204" pitchFamily="18" charset="0"/>
                            </a:rPr>
                          </m:ctrlPr>
                        </m:sSubPr>
                        <m:e>
                          <m:r>
                            <a:rPr lang="es-ES" sz="1200" b="0" i="1" smtClean="0">
                              <a:latin typeface="Cambria Math" panose="02040503050406030204" pitchFamily="18" charset="0"/>
                            </a:rPr>
                            <m:t>𝐹</m:t>
                          </m:r>
                        </m:e>
                        <m:sub>
                          <m:r>
                            <a:rPr lang="es-ES" sz="1200" b="0" i="1" smtClean="0">
                              <a:latin typeface="Cambria Math" panose="02040503050406030204" pitchFamily="18" charset="0"/>
                            </a:rPr>
                            <m:t>2</m:t>
                          </m:r>
                        </m:sub>
                      </m:sSub>
                    </m:oMath>
                    <m:oMath xmlns:m="http://schemas.openxmlformats.org/officeDocument/2006/math">
                      <m:r>
                        <a:rPr lang="es-ES" sz="1200" i="1">
                          <a:latin typeface="Cambria Math" panose="02040503050406030204" pitchFamily="18" charset="0"/>
                        </a:rPr>
                        <m:t>%</m:t>
                      </m:r>
                      <m:r>
                        <a:rPr lang="es-ES" sz="1200" i="1">
                          <a:latin typeface="Cambria Math" panose="02040503050406030204" pitchFamily="18" charset="0"/>
                        </a:rPr>
                        <m:t>𝑝</m:t>
                      </m:r>
                      <m:sSub>
                        <m:sSubPr>
                          <m:ctrlPr>
                            <a:rPr lang="es-ES" sz="1200" i="1">
                              <a:latin typeface="Cambria Math" panose="02040503050406030204" pitchFamily="18" charset="0"/>
                            </a:rPr>
                          </m:ctrlPr>
                        </m:sSubPr>
                        <m:e>
                          <m:r>
                            <a:rPr lang="es-ES" sz="1200" i="1">
                              <a:latin typeface="Cambria Math" panose="02040503050406030204" pitchFamily="18" charset="0"/>
                            </a:rPr>
                            <m:t>𝑝</m:t>
                          </m:r>
                        </m:e>
                        <m:sub>
                          <m:r>
                            <a:rPr lang="es-ES" sz="1200" b="0" i="1" smtClean="0">
                              <a:latin typeface="Cambria Math" panose="02040503050406030204" pitchFamily="18" charset="0"/>
                            </a:rPr>
                            <m:t>𝑁𝑎</m:t>
                          </m:r>
                        </m:sub>
                      </m:sSub>
                      <m:r>
                        <a:rPr lang="es-ES" sz="1200" i="1">
                          <a:latin typeface="Cambria Math" panose="02040503050406030204" pitchFamily="18" charset="0"/>
                        </a:rPr>
                        <m:t>=</m:t>
                      </m:r>
                      <m:r>
                        <a:rPr lang="es-ES" sz="1200" b="0" i="1" smtClean="0">
                          <a:latin typeface="Cambria Math" panose="02040503050406030204" pitchFamily="18" charset="0"/>
                        </a:rPr>
                        <m:t>4.02</m:t>
                      </m:r>
                      <m:r>
                        <a:rPr lang="es-ES" sz="1200" i="1">
                          <a:latin typeface="Cambria Math" panose="02040503050406030204" pitchFamily="18" charset="0"/>
                        </a:rPr>
                        <m:t>%</m:t>
                      </m:r>
                    </m:oMath>
                  </m:oMathPara>
                </a14:m>
                <a:endParaRPr lang="es-ES" sz="1200" dirty="0"/>
              </a:p>
              <a:p>
                <a:pPr/>
                <a14:m>
                  <m:oMathPara xmlns:m="http://schemas.openxmlformats.org/officeDocument/2006/math">
                    <m:oMathParaPr>
                      <m:jc m:val="centerGroup"/>
                    </m:oMathParaPr>
                    <m:oMath xmlns:m="http://schemas.openxmlformats.org/officeDocument/2006/math">
                      <m:r>
                        <a:rPr lang="es-ES" sz="1200" i="1" smtClean="0">
                          <a:latin typeface="Cambria Math" panose="02040503050406030204" pitchFamily="18" charset="0"/>
                        </a:rPr>
                        <m:t>%</m:t>
                      </m:r>
                      <m:r>
                        <a:rPr lang="es-ES" sz="1200" i="1" smtClean="0">
                          <a:latin typeface="Cambria Math" panose="02040503050406030204" pitchFamily="18" charset="0"/>
                        </a:rPr>
                        <m:t>𝑝</m:t>
                      </m:r>
                      <m:sSub>
                        <m:sSubPr>
                          <m:ctrlPr>
                            <a:rPr lang="es-ES" sz="1200" i="1">
                              <a:latin typeface="Cambria Math" panose="02040503050406030204" pitchFamily="18" charset="0"/>
                            </a:rPr>
                          </m:ctrlPr>
                        </m:sSubPr>
                        <m:e>
                          <m:r>
                            <a:rPr lang="es-ES" sz="1200" i="1">
                              <a:latin typeface="Cambria Math" panose="02040503050406030204" pitchFamily="18" charset="0"/>
                            </a:rPr>
                            <m:t>𝑝</m:t>
                          </m:r>
                        </m:e>
                        <m:sub>
                          <m:r>
                            <a:rPr lang="es-ES" sz="1200" b="0" i="1" smtClean="0">
                              <a:latin typeface="Cambria Math" panose="02040503050406030204" pitchFamily="18" charset="0"/>
                            </a:rPr>
                            <m:t>𝐾</m:t>
                          </m:r>
                        </m:sub>
                      </m:sSub>
                      <m:r>
                        <a:rPr lang="es-ES" sz="1200" i="1">
                          <a:latin typeface="Cambria Math" panose="02040503050406030204" pitchFamily="18" charset="0"/>
                        </a:rPr>
                        <m:t>=</m:t>
                      </m:r>
                      <m:r>
                        <a:rPr lang="es-ES" sz="1200" b="0" i="1" smtClean="0">
                          <a:latin typeface="Cambria Math" panose="02040503050406030204" pitchFamily="18" charset="0"/>
                        </a:rPr>
                        <m:t>2.50</m:t>
                      </m:r>
                      <m:r>
                        <a:rPr lang="es-ES" sz="1200" i="1">
                          <a:latin typeface="Cambria Math" panose="02040503050406030204" pitchFamily="18" charset="0"/>
                        </a:rPr>
                        <m:t>%</m:t>
                      </m:r>
                    </m:oMath>
                  </m:oMathPara>
                </a14:m>
                <a:endParaRPr lang="es-ES" sz="1200" dirty="0"/>
              </a:p>
              <a:p>
                <a:pPr/>
                <a14:m>
                  <m:oMathPara xmlns:m="http://schemas.openxmlformats.org/officeDocument/2006/math">
                    <m:oMathParaPr>
                      <m:jc m:val="centerGroup"/>
                    </m:oMathParaPr>
                    <m:oMath xmlns:m="http://schemas.openxmlformats.org/officeDocument/2006/math">
                      <m:r>
                        <a:rPr lang="es-ES" sz="1200" i="1" smtClean="0">
                          <a:latin typeface="Cambria Math" panose="02040503050406030204" pitchFamily="18" charset="0"/>
                        </a:rPr>
                        <m:t>%</m:t>
                      </m:r>
                      <m:r>
                        <a:rPr lang="es-ES" sz="1200" i="1" smtClean="0">
                          <a:latin typeface="Cambria Math" panose="02040503050406030204" pitchFamily="18" charset="0"/>
                        </a:rPr>
                        <m:t>𝑝</m:t>
                      </m:r>
                      <m:sSub>
                        <m:sSubPr>
                          <m:ctrlPr>
                            <a:rPr lang="es-ES" sz="1200" i="1">
                              <a:latin typeface="Cambria Math" panose="02040503050406030204" pitchFamily="18" charset="0"/>
                            </a:rPr>
                          </m:ctrlPr>
                        </m:sSubPr>
                        <m:e>
                          <m:r>
                            <a:rPr lang="es-ES" sz="1200" i="1">
                              <a:latin typeface="Cambria Math" panose="02040503050406030204" pitchFamily="18" charset="0"/>
                            </a:rPr>
                            <m:t>𝑝</m:t>
                          </m:r>
                        </m:e>
                        <m:sub>
                          <m:r>
                            <a:rPr lang="es-ES" sz="1200" b="0" i="1" smtClean="0">
                              <a:latin typeface="Cambria Math" panose="02040503050406030204" pitchFamily="18" charset="0"/>
                            </a:rPr>
                            <m:t>𝑀𝑔</m:t>
                          </m:r>
                        </m:sub>
                      </m:sSub>
                      <m:r>
                        <a:rPr lang="es-ES" sz="1200" i="1">
                          <a:latin typeface="Cambria Math" panose="02040503050406030204" pitchFamily="18" charset="0"/>
                        </a:rPr>
                        <m:t>=</m:t>
                      </m:r>
                      <m:r>
                        <a:rPr lang="es-ES" sz="1200" b="0" i="1" smtClean="0">
                          <a:latin typeface="Cambria Math" panose="02040503050406030204" pitchFamily="18" charset="0"/>
                        </a:rPr>
                        <m:t>1.38</m:t>
                      </m:r>
                      <m:r>
                        <a:rPr lang="es-ES" sz="1200" i="1">
                          <a:latin typeface="Cambria Math" panose="02040503050406030204" pitchFamily="18" charset="0"/>
                        </a:rPr>
                        <m:t>%</m:t>
                      </m:r>
                    </m:oMath>
                  </m:oMathPara>
                </a14:m>
                <a:endParaRPr lang="es-ES" sz="1200" dirty="0"/>
              </a:p>
              <a:p>
                <a:pPr/>
                <a14:m>
                  <m:oMathPara xmlns:m="http://schemas.openxmlformats.org/officeDocument/2006/math">
                    <m:oMathParaPr>
                      <m:jc m:val="centerGroup"/>
                    </m:oMathParaPr>
                    <m:oMath xmlns:m="http://schemas.openxmlformats.org/officeDocument/2006/math">
                      <m:r>
                        <a:rPr lang="es-ES" sz="1200" i="1" smtClean="0">
                          <a:latin typeface="Cambria Math" panose="02040503050406030204" pitchFamily="18" charset="0"/>
                        </a:rPr>
                        <m:t>%</m:t>
                      </m:r>
                      <m:r>
                        <a:rPr lang="es-ES" sz="1200" i="1" smtClean="0">
                          <a:latin typeface="Cambria Math" panose="02040503050406030204" pitchFamily="18" charset="0"/>
                        </a:rPr>
                        <m:t>𝑝</m:t>
                      </m:r>
                      <m:sSub>
                        <m:sSubPr>
                          <m:ctrlPr>
                            <a:rPr lang="es-ES" sz="1200" i="1">
                              <a:latin typeface="Cambria Math" panose="02040503050406030204" pitchFamily="18" charset="0"/>
                            </a:rPr>
                          </m:ctrlPr>
                        </m:sSubPr>
                        <m:e>
                          <m:r>
                            <a:rPr lang="es-ES" sz="1200" i="1">
                              <a:latin typeface="Cambria Math" panose="02040503050406030204" pitchFamily="18" charset="0"/>
                            </a:rPr>
                            <m:t>𝑝</m:t>
                          </m:r>
                        </m:e>
                        <m:sub>
                          <m:r>
                            <a:rPr lang="es-ES" sz="1200" b="0" i="1" smtClean="0">
                              <a:latin typeface="Cambria Math" panose="02040503050406030204" pitchFamily="18" charset="0"/>
                            </a:rPr>
                            <m:t>𝐿𝑖</m:t>
                          </m:r>
                        </m:sub>
                      </m:sSub>
                      <m:r>
                        <a:rPr lang="es-ES" sz="1200" i="1">
                          <a:latin typeface="Cambria Math" panose="02040503050406030204" pitchFamily="18" charset="0"/>
                        </a:rPr>
                        <m:t>=</m:t>
                      </m:r>
                      <m:r>
                        <a:rPr lang="es-ES" sz="1200" b="0" i="1" smtClean="0">
                          <a:latin typeface="Cambria Math" panose="02040503050406030204" pitchFamily="18" charset="0"/>
                        </a:rPr>
                        <m:t>2.15</m:t>
                      </m:r>
                      <m:r>
                        <a:rPr lang="es-ES" sz="1200" i="1">
                          <a:latin typeface="Cambria Math" panose="02040503050406030204" pitchFamily="18" charset="0"/>
                        </a:rPr>
                        <m:t>%</m:t>
                      </m:r>
                    </m:oMath>
                  </m:oMathPara>
                </a14:m>
                <a:endParaRPr lang="es-ES" sz="1200" dirty="0"/>
              </a:p>
              <a:p>
                <a:pPr/>
                <a14:m>
                  <m:oMathPara xmlns:m="http://schemas.openxmlformats.org/officeDocument/2006/math">
                    <m:oMathParaPr>
                      <m:jc m:val="centerGroup"/>
                    </m:oMathParaPr>
                    <m:oMath xmlns:m="http://schemas.openxmlformats.org/officeDocument/2006/math">
                      <m:r>
                        <a:rPr lang="es-ES" sz="1200" i="1" smtClean="0">
                          <a:latin typeface="Cambria Math" panose="02040503050406030204" pitchFamily="18" charset="0"/>
                        </a:rPr>
                        <m:t>%</m:t>
                      </m:r>
                      <m:r>
                        <a:rPr lang="es-ES" sz="1200" i="1" smtClean="0">
                          <a:latin typeface="Cambria Math" panose="02040503050406030204" pitchFamily="18" charset="0"/>
                        </a:rPr>
                        <m:t>𝑝</m:t>
                      </m:r>
                      <m:sSub>
                        <m:sSubPr>
                          <m:ctrlPr>
                            <a:rPr lang="es-ES" sz="1200" i="1">
                              <a:latin typeface="Cambria Math" panose="02040503050406030204" pitchFamily="18" charset="0"/>
                            </a:rPr>
                          </m:ctrlPr>
                        </m:sSubPr>
                        <m:e>
                          <m:r>
                            <a:rPr lang="es-ES" sz="1200" i="1">
                              <a:latin typeface="Cambria Math" panose="02040503050406030204" pitchFamily="18" charset="0"/>
                            </a:rPr>
                            <m:t>𝑝</m:t>
                          </m:r>
                        </m:e>
                        <m:sub>
                          <m:r>
                            <a:rPr lang="es-ES" sz="1200" b="0" i="1" smtClean="0">
                              <a:latin typeface="Cambria Math" panose="02040503050406030204" pitchFamily="18" charset="0"/>
                            </a:rPr>
                            <m:t>𝐶𝑙</m:t>
                          </m:r>
                        </m:sub>
                      </m:sSub>
                      <m:r>
                        <a:rPr lang="es-ES" sz="1200" i="1">
                          <a:latin typeface="Cambria Math" panose="02040503050406030204" pitchFamily="18" charset="0"/>
                        </a:rPr>
                        <m:t>=</m:t>
                      </m:r>
                      <m:r>
                        <a:rPr lang="es-ES" sz="1200" b="0" i="1" smtClean="0">
                          <a:latin typeface="Cambria Math" panose="02040503050406030204" pitchFamily="18" charset="0"/>
                        </a:rPr>
                        <m:t>12.78</m:t>
                      </m:r>
                      <m:r>
                        <a:rPr lang="es-ES" sz="1200" i="1">
                          <a:latin typeface="Cambria Math" panose="02040503050406030204" pitchFamily="18" charset="0"/>
                        </a:rPr>
                        <m:t>%</m:t>
                      </m:r>
                    </m:oMath>
                  </m:oMathPara>
                </a14:m>
                <a:endParaRPr lang="es-ES" sz="1200" dirty="0"/>
              </a:p>
              <a:p>
                <a:endParaRPr lang="es-ES" sz="1200" dirty="0"/>
              </a:p>
            </p:txBody>
          </p:sp>
        </mc:Choice>
        <mc:Fallback xmlns="">
          <p:sp>
            <p:nvSpPr>
              <p:cNvPr id="25" name="CuadroTexto 24">
                <a:extLst>
                  <a:ext uri="{FF2B5EF4-FFF2-40B4-BE49-F238E27FC236}">
                    <a16:creationId xmlns:a16="http://schemas.microsoft.com/office/drawing/2014/main" id="{35813520-EFD0-CFF4-1FEC-D7C3BAA741F1}"/>
                  </a:ext>
                </a:extLst>
              </p:cNvPr>
              <p:cNvSpPr txBox="1">
                <a:spLocks noRot="1" noChangeAspect="1" noMove="1" noResize="1" noEditPoints="1" noAdjustHandles="1" noChangeArrowheads="1" noChangeShapeType="1" noTextEdit="1"/>
              </p:cNvSpPr>
              <p:nvPr/>
            </p:nvSpPr>
            <p:spPr>
              <a:xfrm>
                <a:off x="7802595" y="3938971"/>
                <a:ext cx="1246239" cy="1307730"/>
              </a:xfrm>
              <a:prstGeom prst="rect">
                <a:avLst/>
              </a:prstGeom>
              <a:blipFill>
                <a:blip r:embed="rId9"/>
                <a:stretch>
                  <a:fillRect l="-485"/>
                </a:stretch>
              </a:blipFill>
              <a:ln>
                <a:solidFill>
                  <a:srgbClr val="FF0000"/>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6" name="CuadroTexto 5">
                <a:extLst>
                  <a:ext uri="{FF2B5EF4-FFF2-40B4-BE49-F238E27FC236}">
                    <a16:creationId xmlns:a16="http://schemas.microsoft.com/office/drawing/2014/main" id="{C7BCB3A4-AC54-D819-26E0-2F390B02CE04}"/>
                  </a:ext>
                </a:extLst>
              </p:cNvPr>
              <p:cNvSpPr txBox="1"/>
              <p:nvPr/>
            </p:nvSpPr>
            <p:spPr>
              <a:xfrm>
                <a:off x="3559766" y="4574148"/>
                <a:ext cx="2825870" cy="1974451"/>
              </a:xfrm>
              <a:prstGeom prst="rect">
                <a:avLst/>
              </a:prstGeom>
              <a:noFill/>
            </p:spPr>
            <p:txBody>
              <a:bodyPr wrap="square" rtlCol="0">
                <a:spAutoFit/>
              </a:bodyPr>
              <a:lstStyle/>
              <a:p>
                <a:r>
                  <a:rPr lang="es-ES" sz="1200" dirty="0"/>
                  <a:t>11. Se calcula el flujo </a:t>
                </a:r>
                <a14:m>
                  <m:oMath xmlns:m="http://schemas.openxmlformats.org/officeDocument/2006/math">
                    <m:sSub>
                      <m:sSubPr>
                        <m:ctrlPr>
                          <a:rPr lang="es-ES" sz="1200" b="0" i="1" smtClean="0">
                            <a:latin typeface="Cambria Math" panose="02040503050406030204" pitchFamily="18" charset="0"/>
                          </a:rPr>
                        </m:ctrlPr>
                      </m:sSubPr>
                      <m:e>
                        <m:r>
                          <a:rPr lang="es-ES" sz="1200" b="0" i="1" smtClean="0">
                            <a:latin typeface="Cambria Math" panose="02040503050406030204" pitchFamily="18" charset="0"/>
                          </a:rPr>
                          <m:t>𝐹</m:t>
                        </m:r>
                      </m:e>
                      <m:sub>
                        <m:r>
                          <a:rPr lang="es-ES" sz="1200" b="0" i="1" smtClean="0">
                            <a:latin typeface="Cambria Math" panose="02040503050406030204" pitchFamily="18" charset="0"/>
                          </a:rPr>
                          <m:t>2</m:t>
                        </m:r>
                      </m:sub>
                    </m:sSub>
                  </m:oMath>
                </a14:m>
                <a:r>
                  <a:rPr lang="es-ES" sz="1200" b="0" dirty="0"/>
                  <a:t>, asumiendo q no hay agua en los precipitados, realizando un balance de masa de componente agua:</a:t>
                </a:r>
              </a:p>
              <a:p>
                <a:pPr/>
                <a14:m>
                  <m:oMathPara xmlns:m="http://schemas.openxmlformats.org/officeDocument/2006/math">
                    <m:oMathParaPr>
                      <m:jc m:val="centerGroup"/>
                    </m:oMathParaPr>
                    <m:oMath xmlns:m="http://schemas.openxmlformats.org/officeDocument/2006/math">
                      <m:sSub>
                        <m:sSubPr>
                          <m:ctrlPr>
                            <a:rPr lang="es-ES" sz="1200" i="1">
                              <a:latin typeface="Cambria Math" panose="02040503050406030204" pitchFamily="18" charset="0"/>
                            </a:rPr>
                          </m:ctrlPr>
                        </m:sSubPr>
                        <m:e>
                          <m:r>
                            <a:rPr lang="es-ES" sz="1200" i="1">
                              <a:latin typeface="Cambria Math" panose="02040503050406030204" pitchFamily="18" charset="0"/>
                            </a:rPr>
                            <m:t>𝐹</m:t>
                          </m:r>
                        </m:e>
                        <m:sub>
                          <m:r>
                            <a:rPr lang="es-ES" sz="1200" b="0" i="1" smtClean="0">
                              <a:latin typeface="Cambria Math" panose="02040503050406030204" pitchFamily="18" charset="0"/>
                            </a:rPr>
                            <m:t>1</m:t>
                          </m:r>
                        </m:sub>
                      </m:sSub>
                      <m:r>
                        <a:rPr lang="es-ES" sz="1200" i="1">
                          <a:latin typeface="Cambria Math" panose="02040503050406030204" pitchFamily="18" charset="0"/>
                        </a:rPr>
                        <m:t>·</m:t>
                      </m:r>
                      <m:f>
                        <m:fPr>
                          <m:ctrlPr>
                            <a:rPr lang="es-ES" sz="1200" i="1">
                              <a:latin typeface="Cambria Math" panose="02040503050406030204" pitchFamily="18" charset="0"/>
                            </a:rPr>
                          </m:ctrlPr>
                        </m:fPr>
                        <m:num>
                          <m:r>
                            <a:rPr lang="es-ES" sz="1200" i="1">
                              <a:latin typeface="Cambria Math" panose="02040503050406030204" pitchFamily="18" charset="0"/>
                            </a:rPr>
                            <m:t>%</m:t>
                          </m:r>
                          <m:r>
                            <a:rPr lang="es-ES" sz="1200" i="1">
                              <a:latin typeface="Cambria Math" panose="02040503050406030204" pitchFamily="18" charset="0"/>
                            </a:rPr>
                            <m:t>𝑝</m:t>
                          </m:r>
                          <m:sSub>
                            <m:sSubPr>
                              <m:ctrlPr>
                                <a:rPr lang="es-ES" sz="1200" i="1">
                                  <a:latin typeface="Cambria Math" panose="02040503050406030204" pitchFamily="18" charset="0"/>
                                </a:rPr>
                              </m:ctrlPr>
                            </m:sSubPr>
                            <m:e>
                              <m:r>
                                <a:rPr lang="es-ES" sz="1200" i="1">
                                  <a:latin typeface="Cambria Math" panose="02040503050406030204" pitchFamily="18" charset="0"/>
                                </a:rPr>
                                <m:t>𝑝</m:t>
                              </m:r>
                            </m:e>
                            <m:sub>
                              <m:r>
                                <a:rPr lang="es-ES" sz="1200" b="0" i="1" smtClean="0">
                                  <a:latin typeface="Cambria Math" panose="02040503050406030204" pitchFamily="18" charset="0"/>
                                </a:rPr>
                                <m:t>1</m:t>
                              </m:r>
                              <m:r>
                                <a:rPr lang="es-ES" sz="1200" i="1">
                                  <a:latin typeface="Cambria Math" panose="02040503050406030204" pitchFamily="18" charset="0"/>
                                </a:rPr>
                                <m:t>,</m:t>
                              </m:r>
                              <m:r>
                                <a:rPr lang="es-ES" sz="1200" i="1">
                                  <a:latin typeface="Cambria Math" panose="02040503050406030204" pitchFamily="18" charset="0"/>
                                </a:rPr>
                                <m:t>𝐻</m:t>
                              </m:r>
                              <m:r>
                                <a:rPr lang="es-ES" sz="1200" i="1">
                                  <a:latin typeface="Cambria Math" panose="02040503050406030204" pitchFamily="18" charset="0"/>
                                </a:rPr>
                                <m:t>2</m:t>
                              </m:r>
                              <m:r>
                                <a:rPr lang="es-ES" sz="1200" i="1">
                                  <a:latin typeface="Cambria Math" panose="02040503050406030204" pitchFamily="18" charset="0"/>
                                </a:rPr>
                                <m:t>𝑂</m:t>
                              </m:r>
                            </m:sub>
                          </m:sSub>
                        </m:num>
                        <m:den>
                          <m:r>
                            <a:rPr lang="es-ES" sz="1200" i="1">
                              <a:latin typeface="Cambria Math" panose="02040503050406030204" pitchFamily="18" charset="0"/>
                            </a:rPr>
                            <m:t>100</m:t>
                          </m:r>
                        </m:den>
                      </m:f>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𝐹</m:t>
                          </m:r>
                        </m:e>
                        <m:sub>
                          <m:r>
                            <a:rPr lang="es-ES" sz="1200" i="1">
                              <a:latin typeface="Cambria Math" panose="02040503050406030204" pitchFamily="18" charset="0"/>
                            </a:rPr>
                            <m:t>𝑒𝑣</m:t>
                          </m:r>
                          <m:r>
                            <a:rPr lang="es-ES" sz="1200" b="0" i="1" smtClean="0">
                              <a:latin typeface="Cambria Math" panose="02040503050406030204" pitchFamily="18" charset="0"/>
                            </a:rPr>
                            <m:t>2</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𝐹</m:t>
                          </m:r>
                        </m:e>
                        <m:sub>
                          <m:r>
                            <a:rPr lang="es-ES" sz="1200" b="0" i="1" smtClean="0">
                              <a:latin typeface="Cambria Math" panose="02040503050406030204" pitchFamily="18" charset="0"/>
                            </a:rPr>
                            <m:t>2</m:t>
                          </m:r>
                        </m:sub>
                      </m:sSub>
                      <m:r>
                        <a:rPr lang="es-ES" sz="1200" i="1">
                          <a:latin typeface="Cambria Math" panose="02040503050406030204" pitchFamily="18" charset="0"/>
                        </a:rPr>
                        <m:t>·</m:t>
                      </m:r>
                      <m:f>
                        <m:fPr>
                          <m:ctrlPr>
                            <a:rPr lang="es-ES" sz="1200" i="1">
                              <a:latin typeface="Cambria Math" panose="02040503050406030204" pitchFamily="18" charset="0"/>
                            </a:rPr>
                          </m:ctrlPr>
                        </m:fPr>
                        <m:num>
                          <m:r>
                            <a:rPr lang="es-ES" sz="1200" i="1">
                              <a:latin typeface="Cambria Math" panose="02040503050406030204" pitchFamily="18" charset="0"/>
                            </a:rPr>
                            <m:t>%</m:t>
                          </m:r>
                          <m:r>
                            <a:rPr lang="es-ES" sz="1200" i="1">
                              <a:latin typeface="Cambria Math" panose="02040503050406030204" pitchFamily="18" charset="0"/>
                            </a:rPr>
                            <m:t>𝑝</m:t>
                          </m:r>
                          <m:sSub>
                            <m:sSubPr>
                              <m:ctrlPr>
                                <a:rPr lang="es-ES" sz="1200" i="1">
                                  <a:latin typeface="Cambria Math" panose="02040503050406030204" pitchFamily="18" charset="0"/>
                                </a:rPr>
                              </m:ctrlPr>
                            </m:sSubPr>
                            <m:e>
                              <m:r>
                                <a:rPr lang="es-ES" sz="1200" i="1">
                                  <a:latin typeface="Cambria Math" panose="02040503050406030204" pitchFamily="18" charset="0"/>
                                </a:rPr>
                                <m:t>𝑝</m:t>
                              </m:r>
                            </m:e>
                            <m:sub>
                              <m:r>
                                <a:rPr lang="es-ES" sz="1200" b="0" i="1" smtClean="0">
                                  <a:latin typeface="Cambria Math" panose="02040503050406030204" pitchFamily="18" charset="0"/>
                                </a:rPr>
                                <m:t>2</m:t>
                              </m:r>
                              <m:r>
                                <a:rPr lang="es-ES" sz="1200" i="1">
                                  <a:latin typeface="Cambria Math" panose="02040503050406030204" pitchFamily="18" charset="0"/>
                                </a:rPr>
                                <m:t>,</m:t>
                              </m:r>
                              <m:r>
                                <a:rPr lang="es-ES" sz="1200" i="1">
                                  <a:latin typeface="Cambria Math" panose="02040503050406030204" pitchFamily="18" charset="0"/>
                                </a:rPr>
                                <m:t>𝐻</m:t>
                              </m:r>
                              <m:r>
                                <a:rPr lang="es-ES" sz="1200" i="1">
                                  <a:latin typeface="Cambria Math" panose="02040503050406030204" pitchFamily="18" charset="0"/>
                                </a:rPr>
                                <m:t>2</m:t>
                              </m:r>
                              <m:r>
                                <a:rPr lang="es-ES" sz="1200" i="1">
                                  <a:latin typeface="Cambria Math" panose="02040503050406030204" pitchFamily="18" charset="0"/>
                                </a:rPr>
                                <m:t>𝑂</m:t>
                              </m:r>
                            </m:sub>
                          </m:sSub>
                        </m:num>
                        <m:den>
                          <m:r>
                            <a:rPr lang="es-ES" sz="1200" i="1">
                              <a:latin typeface="Cambria Math" panose="02040503050406030204" pitchFamily="18" charset="0"/>
                            </a:rPr>
                            <m:t>100</m:t>
                          </m:r>
                        </m:den>
                      </m:f>
                    </m:oMath>
                    <m:oMath xmlns:m="http://schemas.openxmlformats.org/officeDocument/2006/math">
                      <m:sSub>
                        <m:sSubPr>
                          <m:ctrlPr>
                            <a:rPr lang="es-ES" sz="1200" i="1">
                              <a:latin typeface="Cambria Math" panose="02040503050406030204" pitchFamily="18" charset="0"/>
                            </a:rPr>
                          </m:ctrlPr>
                        </m:sSubPr>
                        <m:e>
                          <m:r>
                            <a:rPr lang="es-ES" sz="1200" i="1">
                              <a:latin typeface="Cambria Math" panose="02040503050406030204" pitchFamily="18" charset="0"/>
                            </a:rPr>
                            <m:t>𝐹</m:t>
                          </m:r>
                        </m:e>
                        <m:sub>
                          <m:r>
                            <a:rPr lang="es-ES" sz="1200" b="0" i="1" smtClean="0">
                              <a:latin typeface="Cambria Math" panose="02040503050406030204" pitchFamily="18" charset="0"/>
                            </a:rPr>
                            <m:t>2</m:t>
                          </m:r>
                        </m:sub>
                      </m:sSub>
                      <m:r>
                        <a:rPr lang="es-ES" sz="1200" i="1">
                          <a:latin typeface="Cambria Math" panose="02040503050406030204" pitchFamily="18" charset="0"/>
                        </a:rPr>
                        <m:t>=</m:t>
                      </m:r>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𝐹</m:t>
                              </m:r>
                            </m:e>
                            <m:sub>
                              <m:r>
                                <a:rPr lang="es-ES" sz="1200" b="0" i="1" smtClean="0">
                                  <a:latin typeface="Cambria Math" panose="02040503050406030204" pitchFamily="18" charset="0"/>
                                </a:rPr>
                                <m:t>1</m:t>
                              </m:r>
                            </m:sub>
                          </m:sSub>
                          <m:f>
                            <m:fPr>
                              <m:ctrlPr>
                                <a:rPr lang="es-ES" sz="1200" i="1">
                                  <a:latin typeface="Cambria Math" panose="02040503050406030204" pitchFamily="18" charset="0"/>
                                </a:rPr>
                              </m:ctrlPr>
                            </m:fPr>
                            <m:num>
                              <m:r>
                                <a:rPr lang="es-ES" sz="1200" i="1">
                                  <a:latin typeface="Cambria Math" panose="02040503050406030204" pitchFamily="18" charset="0"/>
                                </a:rPr>
                                <m:t>%</m:t>
                              </m:r>
                              <m:r>
                                <a:rPr lang="es-ES" sz="1200" i="1">
                                  <a:latin typeface="Cambria Math" panose="02040503050406030204" pitchFamily="18" charset="0"/>
                                </a:rPr>
                                <m:t>𝑝</m:t>
                              </m:r>
                              <m:sSub>
                                <m:sSubPr>
                                  <m:ctrlPr>
                                    <a:rPr lang="es-ES" sz="1200" i="1">
                                      <a:latin typeface="Cambria Math" panose="02040503050406030204" pitchFamily="18" charset="0"/>
                                    </a:rPr>
                                  </m:ctrlPr>
                                </m:sSubPr>
                                <m:e>
                                  <m:r>
                                    <a:rPr lang="es-ES" sz="1200" i="1">
                                      <a:latin typeface="Cambria Math" panose="02040503050406030204" pitchFamily="18" charset="0"/>
                                    </a:rPr>
                                    <m:t>𝑝</m:t>
                                  </m:r>
                                </m:e>
                                <m:sub>
                                  <m:r>
                                    <a:rPr lang="es-ES" sz="1200" b="0" i="1" smtClean="0">
                                      <a:latin typeface="Cambria Math" panose="02040503050406030204" pitchFamily="18" charset="0"/>
                                    </a:rPr>
                                    <m:t>1</m:t>
                                  </m:r>
                                  <m:r>
                                    <a:rPr lang="es-ES" sz="1200" i="1">
                                      <a:latin typeface="Cambria Math" panose="02040503050406030204" pitchFamily="18" charset="0"/>
                                    </a:rPr>
                                    <m:t>,</m:t>
                                  </m:r>
                                  <m:r>
                                    <a:rPr lang="es-ES" sz="1200" i="1">
                                      <a:latin typeface="Cambria Math" panose="02040503050406030204" pitchFamily="18" charset="0"/>
                                    </a:rPr>
                                    <m:t>𝐻</m:t>
                                  </m:r>
                                  <m:r>
                                    <a:rPr lang="es-ES" sz="1200" i="1">
                                      <a:latin typeface="Cambria Math" panose="02040503050406030204" pitchFamily="18" charset="0"/>
                                    </a:rPr>
                                    <m:t>2</m:t>
                                  </m:r>
                                  <m:r>
                                    <a:rPr lang="es-ES" sz="1200" i="1">
                                      <a:latin typeface="Cambria Math" panose="02040503050406030204" pitchFamily="18" charset="0"/>
                                    </a:rPr>
                                    <m:t>𝑂</m:t>
                                  </m:r>
                                </m:sub>
                              </m:sSub>
                            </m:num>
                            <m:den>
                              <m:r>
                                <a:rPr lang="es-ES" sz="1200" i="1">
                                  <a:latin typeface="Cambria Math" panose="02040503050406030204" pitchFamily="18" charset="0"/>
                                </a:rPr>
                                <m:t>100</m:t>
                              </m:r>
                            </m:den>
                          </m:f>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𝐹</m:t>
                              </m:r>
                            </m:e>
                            <m:sub>
                              <m:r>
                                <a:rPr lang="es-ES" sz="1200" i="1">
                                  <a:latin typeface="Cambria Math" panose="02040503050406030204" pitchFamily="18" charset="0"/>
                                </a:rPr>
                                <m:t>𝑒𝑣</m:t>
                              </m:r>
                              <m:r>
                                <a:rPr lang="es-ES" sz="1200" b="0" i="1" smtClean="0">
                                  <a:latin typeface="Cambria Math" panose="02040503050406030204" pitchFamily="18" charset="0"/>
                                </a:rPr>
                                <m:t>2</m:t>
                              </m:r>
                            </m:sub>
                          </m:sSub>
                        </m:num>
                        <m:den>
                          <m:f>
                            <m:fPr>
                              <m:ctrlPr>
                                <a:rPr lang="es-ES" sz="1200" i="1">
                                  <a:latin typeface="Cambria Math" panose="02040503050406030204" pitchFamily="18" charset="0"/>
                                </a:rPr>
                              </m:ctrlPr>
                            </m:fPr>
                            <m:num>
                              <m:r>
                                <a:rPr lang="es-ES" sz="1200" i="1">
                                  <a:latin typeface="Cambria Math" panose="02040503050406030204" pitchFamily="18" charset="0"/>
                                </a:rPr>
                                <m:t>%</m:t>
                              </m:r>
                              <m:r>
                                <a:rPr lang="es-ES" sz="1200" i="1">
                                  <a:latin typeface="Cambria Math" panose="02040503050406030204" pitchFamily="18" charset="0"/>
                                </a:rPr>
                                <m:t>𝑝</m:t>
                              </m:r>
                              <m:sSub>
                                <m:sSubPr>
                                  <m:ctrlPr>
                                    <a:rPr lang="es-ES" sz="1200" i="1">
                                      <a:latin typeface="Cambria Math" panose="02040503050406030204" pitchFamily="18" charset="0"/>
                                    </a:rPr>
                                  </m:ctrlPr>
                                </m:sSubPr>
                                <m:e>
                                  <m:r>
                                    <a:rPr lang="es-ES" sz="1200" i="1">
                                      <a:latin typeface="Cambria Math" panose="02040503050406030204" pitchFamily="18" charset="0"/>
                                    </a:rPr>
                                    <m:t>𝑝</m:t>
                                  </m:r>
                                </m:e>
                                <m:sub>
                                  <m:r>
                                    <a:rPr lang="es-ES" sz="1200" b="0" i="1" smtClean="0">
                                      <a:latin typeface="Cambria Math" panose="02040503050406030204" pitchFamily="18" charset="0"/>
                                    </a:rPr>
                                    <m:t>2</m:t>
                                  </m:r>
                                  <m:r>
                                    <a:rPr lang="es-ES" sz="1200" i="1">
                                      <a:latin typeface="Cambria Math" panose="02040503050406030204" pitchFamily="18" charset="0"/>
                                    </a:rPr>
                                    <m:t>,</m:t>
                                  </m:r>
                                  <m:r>
                                    <a:rPr lang="es-ES" sz="1200" i="1">
                                      <a:latin typeface="Cambria Math" panose="02040503050406030204" pitchFamily="18" charset="0"/>
                                    </a:rPr>
                                    <m:t>𝐻</m:t>
                                  </m:r>
                                  <m:r>
                                    <a:rPr lang="es-ES" sz="1200" i="1">
                                      <a:latin typeface="Cambria Math" panose="02040503050406030204" pitchFamily="18" charset="0"/>
                                    </a:rPr>
                                    <m:t>2</m:t>
                                  </m:r>
                                  <m:r>
                                    <a:rPr lang="es-ES" sz="1200" i="1">
                                      <a:latin typeface="Cambria Math" panose="02040503050406030204" pitchFamily="18" charset="0"/>
                                    </a:rPr>
                                    <m:t>𝑂</m:t>
                                  </m:r>
                                </m:sub>
                              </m:sSub>
                            </m:num>
                            <m:den>
                              <m:r>
                                <a:rPr lang="es-ES" sz="1200" i="1">
                                  <a:latin typeface="Cambria Math" panose="02040503050406030204" pitchFamily="18" charset="0"/>
                                </a:rPr>
                                <m:t>100</m:t>
                              </m:r>
                            </m:den>
                          </m:f>
                        </m:den>
                      </m:f>
                    </m:oMath>
                    <m:oMath xmlns:m="http://schemas.openxmlformats.org/officeDocument/2006/math">
                      <m:sSub>
                        <m:sSubPr>
                          <m:ctrlPr>
                            <a:rPr lang="es-ES" sz="1200" i="1">
                              <a:latin typeface="Cambria Math" panose="02040503050406030204" pitchFamily="18" charset="0"/>
                            </a:rPr>
                          </m:ctrlPr>
                        </m:sSubPr>
                        <m:e>
                          <m:r>
                            <a:rPr lang="es-ES" sz="1200" i="1">
                              <a:latin typeface="Cambria Math" panose="02040503050406030204" pitchFamily="18" charset="0"/>
                            </a:rPr>
                            <m:t>𝐹</m:t>
                          </m:r>
                        </m:e>
                        <m:sub>
                          <m:r>
                            <a:rPr lang="es-ES" sz="1200" b="0" i="1" smtClean="0">
                              <a:latin typeface="Cambria Math" panose="02040503050406030204" pitchFamily="18" charset="0"/>
                            </a:rPr>
                            <m:t>2</m:t>
                          </m:r>
                        </m:sub>
                      </m:sSub>
                      <m:r>
                        <a:rPr lang="es-ES" sz="1200" i="1">
                          <a:latin typeface="Cambria Math" panose="02040503050406030204" pitchFamily="18" charset="0"/>
                        </a:rPr>
                        <m:t>=1,</m:t>
                      </m:r>
                      <m:r>
                        <a:rPr lang="es-ES" sz="1200" b="0" i="1" smtClean="0">
                          <a:latin typeface="Cambria Math" panose="02040503050406030204" pitchFamily="18" charset="0"/>
                        </a:rPr>
                        <m:t>221</m:t>
                      </m:r>
                      <m:r>
                        <a:rPr lang="es-ES" sz="1200" i="1">
                          <a:latin typeface="Cambria Math" panose="02040503050406030204" pitchFamily="18" charset="0"/>
                        </a:rPr>
                        <m:t>,</m:t>
                      </m:r>
                      <m:r>
                        <a:rPr lang="es-ES" sz="1200" b="0" i="1" smtClean="0">
                          <a:latin typeface="Cambria Math" panose="02040503050406030204" pitchFamily="18" charset="0"/>
                        </a:rPr>
                        <m:t>784</m:t>
                      </m:r>
                      <m:r>
                        <a:rPr lang="es-ES" sz="1200" i="1">
                          <a:latin typeface="Cambria Math" panose="02040503050406030204" pitchFamily="18" charset="0"/>
                        </a:rPr>
                        <m:t>,</m:t>
                      </m:r>
                      <m:r>
                        <a:rPr lang="es-ES" sz="1200" b="0" i="1" smtClean="0">
                          <a:latin typeface="Cambria Math" panose="02040503050406030204" pitchFamily="18" charset="0"/>
                        </a:rPr>
                        <m:t>977</m:t>
                      </m:r>
                      <m:f>
                        <m:fPr>
                          <m:ctrlPr>
                            <a:rPr lang="es-ES" sz="1200" i="1">
                              <a:latin typeface="Cambria Math" panose="02040503050406030204" pitchFamily="18" charset="0"/>
                            </a:rPr>
                          </m:ctrlPr>
                        </m:fPr>
                        <m:num>
                          <m:r>
                            <a:rPr lang="es-ES" sz="1200" i="1">
                              <a:latin typeface="Cambria Math" panose="02040503050406030204" pitchFamily="18" charset="0"/>
                            </a:rPr>
                            <m:t>𝑡</m:t>
                          </m:r>
                        </m:num>
                        <m:den>
                          <m:r>
                            <a:rPr lang="es-ES" sz="1200" i="1">
                              <a:latin typeface="Cambria Math" panose="02040503050406030204" pitchFamily="18" charset="0"/>
                            </a:rPr>
                            <m:t>𝑎</m:t>
                          </m:r>
                          <m:r>
                            <a:rPr lang="es-ES" sz="1200" i="1">
                              <a:latin typeface="Cambria Math" panose="02040503050406030204" pitchFamily="18" charset="0"/>
                            </a:rPr>
                            <m:t>ñ</m:t>
                          </m:r>
                          <m:r>
                            <a:rPr lang="es-ES" sz="1200" i="1">
                              <a:latin typeface="Cambria Math" panose="02040503050406030204" pitchFamily="18" charset="0"/>
                            </a:rPr>
                            <m:t>𝑜</m:t>
                          </m:r>
                        </m:den>
                      </m:f>
                      <m:r>
                        <a:rPr lang="es-ES" sz="1200" i="1">
                          <a:latin typeface="Cambria Math" panose="02040503050406030204" pitchFamily="18" charset="0"/>
                        </a:rPr>
                        <m:t>𝑠𝑎𝑙𝑚𝑢𝑒𝑟𝑎</m:t>
                      </m:r>
                    </m:oMath>
                  </m:oMathPara>
                </a14:m>
                <a:endParaRPr lang="es-ES" sz="1200" dirty="0"/>
              </a:p>
            </p:txBody>
          </p:sp>
        </mc:Choice>
        <mc:Fallback xmlns="">
          <p:sp>
            <p:nvSpPr>
              <p:cNvPr id="6" name="CuadroTexto 5">
                <a:extLst>
                  <a:ext uri="{FF2B5EF4-FFF2-40B4-BE49-F238E27FC236}">
                    <a16:creationId xmlns:a16="http://schemas.microsoft.com/office/drawing/2014/main" id="{C7BCB3A4-AC54-D819-26E0-2F390B02CE04}"/>
                  </a:ext>
                </a:extLst>
              </p:cNvPr>
              <p:cNvSpPr txBox="1">
                <a:spLocks noRot="1" noChangeAspect="1" noMove="1" noResize="1" noEditPoints="1" noAdjustHandles="1" noChangeArrowheads="1" noChangeShapeType="1" noTextEdit="1"/>
              </p:cNvSpPr>
              <p:nvPr/>
            </p:nvSpPr>
            <p:spPr>
              <a:xfrm>
                <a:off x="3559766" y="4574148"/>
                <a:ext cx="2825870" cy="1974451"/>
              </a:xfrm>
              <a:prstGeom prst="rect">
                <a:avLst/>
              </a:prstGeom>
              <a:blipFill>
                <a:blip r:embed="rId10"/>
                <a:stretch>
                  <a:fillRect l="-216" r="-862"/>
                </a:stretch>
              </a:blipFill>
            </p:spPr>
            <p:txBody>
              <a:bodyPr/>
              <a:lstStyle/>
              <a:p>
                <a:r>
                  <a:rPr lang="es-ES">
                    <a:noFill/>
                  </a:rPr>
                  <a:t> </a:t>
                </a:r>
              </a:p>
            </p:txBody>
          </p:sp>
        </mc:Fallback>
      </mc:AlternateContent>
    </p:spTree>
    <p:extLst>
      <p:ext uri="{BB962C8B-B14F-4D97-AF65-F5344CB8AC3E}">
        <p14:creationId xmlns:p14="http://schemas.microsoft.com/office/powerpoint/2010/main" val="129746479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8E17F133-F823-F525-8F14-D8FD4E87F557}"/>
              </a:ext>
            </a:extLst>
          </p:cNvPr>
          <p:cNvSpPr>
            <a:spLocks noChangeArrowheads="1"/>
          </p:cNvSpPr>
          <p:nvPr/>
        </p:nvSpPr>
        <p:spPr bwMode="auto">
          <a:xfrm>
            <a:off x="2483768" y="13995"/>
            <a:ext cx="5904656" cy="1152708"/>
          </a:xfrm>
          <a:prstGeom prst="rect">
            <a:avLst/>
          </a:prstGeom>
          <a:solidFill>
            <a:schemeClr val="bg1"/>
          </a:solidFill>
          <a:ln w="9525">
            <a:solidFill>
              <a:schemeClr val="bg1"/>
            </a:solidFill>
            <a:miter lim="800000"/>
            <a:headEnd/>
            <a:tailEnd/>
          </a:ln>
        </p:spPr>
        <p:txBody>
          <a:bodyPr wrap="none" anchor="ctr"/>
          <a:lstStyle/>
          <a:p>
            <a:pPr algn="ctr" eaLnBrk="1" hangingPunct="1"/>
            <a:r>
              <a:rPr lang="es-CL" sz="2800" dirty="0">
                <a:solidFill>
                  <a:srgbClr val="0000FF"/>
                </a:solidFill>
                <a:latin typeface="Arial" charset="0"/>
              </a:rPr>
              <a:t>Ejercicio de Balance de Masa con PHREEQC</a:t>
            </a:r>
            <a:endParaRPr lang="es-MX" sz="2500" b="1" u="sng" dirty="0">
              <a:latin typeface="Arial" charset="0"/>
            </a:endParaRPr>
          </a:p>
        </p:txBody>
      </p:sp>
      <p:pic>
        <p:nvPicPr>
          <p:cNvPr id="2" name="Imagen 1">
            <a:extLst>
              <a:ext uri="{FF2B5EF4-FFF2-40B4-BE49-F238E27FC236}">
                <a16:creationId xmlns:a16="http://schemas.microsoft.com/office/drawing/2014/main" id="{67DA2738-333D-E9E4-03F4-6EA0B97906F3}"/>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3350676" y="1491684"/>
            <a:ext cx="5170160" cy="3144352"/>
          </a:xfrm>
          <a:prstGeom prst="rect">
            <a:avLst/>
          </a:prstGeom>
        </p:spPr>
      </p:pic>
      <mc:AlternateContent xmlns:mc="http://schemas.openxmlformats.org/markup-compatibility/2006" xmlns:a14="http://schemas.microsoft.com/office/drawing/2010/main">
        <mc:Choice Requires="a14">
          <p:sp>
            <p:nvSpPr>
              <p:cNvPr id="12" name="CuadroTexto 11">
                <a:extLst>
                  <a:ext uri="{FF2B5EF4-FFF2-40B4-BE49-F238E27FC236}">
                    <a16:creationId xmlns:a16="http://schemas.microsoft.com/office/drawing/2014/main" id="{DEAFF514-2B0E-B517-1462-2C4E15985EC1}"/>
                  </a:ext>
                </a:extLst>
              </p:cNvPr>
              <p:cNvSpPr txBox="1"/>
              <p:nvPr/>
            </p:nvSpPr>
            <p:spPr>
              <a:xfrm>
                <a:off x="107504" y="3786337"/>
                <a:ext cx="2825870" cy="1392176"/>
              </a:xfrm>
              <a:prstGeom prst="rect">
                <a:avLst/>
              </a:prstGeom>
              <a:noFill/>
            </p:spPr>
            <p:txBody>
              <a:bodyPr wrap="square" rtlCol="0">
                <a:spAutoFit/>
              </a:bodyPr>
              <a:lstStyle/>
              <a:p>
                <a:r>
                  <a:rPr lang="es-ES" sz="1200" dirty="0"/>
                  <a:t>12. Se calcula </a:t>
                </a:r>
                <a14:m>
                  <m:oMath xmlns:m="http://schemas.openxmlformats.org/officeDocument/2006/math">
                    <m:sSub>
                      <m:sSubPr>
                        <m:ctrlPr>
                          <a:rPr lang="es-ES" sz="1200" b="0" i="1" smtClean="0">
                            <a:latin typeface="Cambria Math" panose="02040503050406030204" pitchFamily="18" charset="0"/>
                          </a:rPr>
                        </m:ctrlPr>
                      </m:sSubPr>
                      <m:e>
                        <m:r>
                          <a:rPr lang="es-ES" sz="1200" b="0" i="1" smtClean="0">
                            <a:latin typeface="Cambria Math" panose="02040503050406030204" pitchFamily="18" charset="0"/>
                          </a:rPr>
                          <m:t>𝐹</m:t>
                        </m:r>
                      </m:e>
                      <m:sub>
                        <m:r>
                          <a:rPr lang="es-ES" sz="1200" b="0" i="1" smtClean="0">
                            <a:latin typeface="Cambria Math" panose="02040503050406030204" pitchFamily="18" charset="0"/>
                          </a:rPr>
                          <m:t>𝑝𝑝</m:t>
                        </m:r>
                        <m:r>
                          <a:rPr lang="es-ES" sz="1200" b="0" i="1" smtClean="0">
                            <a:latin typeface="Cambria Math" panose="02040503050406030204" pitchFamily="18" charset="0"/>
                          </a:rPr>
                          <m:t>2</m:t>
                        </m:r>
                      </m:sub>
                    </m:sSub>
                  </m:oMath>
                </a14:m>
                <a:r>
                  <a:rPr lang="es-ES" sz="1200" dirty="0"/>
                  <a:t>realizando el balance total:</a:t>
                </a:r>
              </a:p>
              <a:p>
                <a:pPr/>
                <a14:m>
                  <m:oMathPara xmlns:m="http://schemas.openxmlformats.org/officeDocument/2006/math">
                    <m:oMathParaPr>
                      <m:jc m:val="centerGroup"/>
                    </m:oMathParaPr>
                    <m:oMath xmlns:m="http://schemas.openxmlformats.org/officeDocument/2006/math">
                      <m:sSub>
                        <m:sSubPr>
                          <m:ctrlPr>
                            <a:rPr lang="es-ES" sz="1200" b="0" i="1" smtClean="0">
                              <a:latin typeface="Cambria Math" panose="02040503050406030204" pitchFamily="18" charset="0"/>
                            </a:rPr>
                          </m:ctrlPr>
                        </m:sSubPr>
                        <m:e>
                          <m:r>
                            <a:rPr lang="es-ES" sz="1200" b="0" i="1" smtClean="0">
                              <a:latin typeface="Cambria Math" panose="02040503050406030204" pitchFamily="18" charset="0"/>
                            </a:rPr>
                            <m:t>𝐹</m:t>
                          </m:r>
                        </m:e>
                        <m:sub>
                          <m:r>
                            <a:rPr lang="es-ES" sz="1200" b="0" i="1" smtClean="0">
                              <a:latin typeface="Cambria Math" panose="02040503050406030204" pitchFamily="18" charset="0"/>
                            </a:rPr>
                            <m:t>1</m:t>
                          </m:r>
                        </m:sub>
                      </m:sSub>
                      <m:r>
                        <a:rPr lang="es-ES" sz="1200" b="0" i="1" smtClean="0">
                          <a:latin typeface="Cambria Math" panose="02040503050406030204" pitchFamily="18" charset="0"/>
                        </a:rPr>
                        <m:t>=</m:t>
                      </m:r>
                      <m:sSub>
                        <m:sSubPr>
                          <m:ctrlPr>
                            <a:rPr lang="es-ES" sz="1200" b="0" i="1" smtClean="0">
                              <a:latin typeface="Cambria Math" panose="02040503050406030204" pitchFamily="18" charset="0"/>
                            </a:rPr>
                          </m:ctrlPr>
                        </m:sSubPr>
                        <m:e>
                          <m:r>
                            <a:rPr lang="es-ES" sz="1200" b="0" i="1" smtClean="0">
                              <a:latin typeface="Cambria Math" panose="02040503050406030204" pitchFamily="18" charset="0"/>
                            </a:rPr>
                            <m:t>𝐹</m:t>
                          </m:r>
                        </m:e>
                        <m:sub>
                          <m:r>
                            <a:rPr lang="es-ES" sz="1200" b="0" i="1" smtClean="0">
                              <a:latin typeface="Cambria Math" panose="02040503050406030204" pitchFamily="18" charset="0"/>
                            </a:rPr>
                            <m:t>𝑒𝑣</m:t>
                          </m:r>
                          <m:r>
                            <a:rPr lang="es-ES" sz="1200" b="0" i="1" smtClean="0">
                              <a:latin typeface="Cambria Math" panose="02040503050406030204" pitchFamily="18" charset="0"/>
                            </a:rPr>
                            <m:t>2 </m:t>
                          </m:r>
                        </m:sub>
                      </m:sSub>
                      <m:r>
                        <a:rPr lang="es-ES" sz="1200" b="0" i="1" smtClean="0">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𝐹</m:t>
                          </m:r>
                        </m:e>
                        <m:sub>
                          <m:r>
                            <a:rPr lang="es-ES" sz="1200" b="0" i="1" smtClean="0">
                              <a:latin typeface="Cambria Math" panose="02040503050406030204" pitchFamily="18" charset="0"/>
                            </a:rPr>
                            <m:t>2</m:t>
                          </m:r>
                        </m:sub>
                      </m:sSub>
                      <m:r>
                        <a:rPr lang="es-ES" sz="1200" b="0" i="1" smtClean="0">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𝐹</m:t>
                          </m:r>
                        </m:e>
                        <m:sub>
                          <m:r>
                            <a:rPr lang="es-ES" sz="1200" b="0" i="1" smtClean="0">
                              <a:latin typeface="Cambria Math" panose="02040503050406030204" pitchFamily="18" charset="0"/>
                            </a:rPr>
                            <m:t>𝑝𝑝</m:t>
                          </m:r>
                          <m:r>
                            <a:rPr lang="es-ES" sz="1200" b="0" i="1" smtClean="0">
                              <a:latin typeface="Cambria Math" panose="02040503050406030204" pitchFamily="18" charset="0"/>
                            </a:rPr>
                            <m:t>2</m:t>
                          </m:r>
                        </m:sub>
                      </m:sSub>
                    </m:oMath>
                  </m:oMathPara>
                </a14:m>
                <a:endParaRPr lang="es-ES" sz="1200" b="0" dirty="0"/>
              </a:p>
              <a:p>
                <a:pPr/>
                <a14:m>
                  <m:oMathPara xmlns:m="http://schemas.openxmlformats.org/officeDocument/2006/math">
                    <m:oMathParaPr>
                      <m:jc m:val="centerGroup"/>
                    </m:oMathParaPr>
                    <m:oMath xmlns:m="http://schemas.openxmlformats.org/officeDocument/2006/math">
                      <m:sSub>
                        <m:sSubPr>
                          <m:ctrlPr>
                            <a:rPr lang="es-ES" sz="1200" i="1">
                              <a:latin typeface="Cambria Math" panose="02040503050406030204" pitchFamily="18" charset="0"/>
                            </a:rPr>
                          </m:ctrlPr>
                        </m:sSubPr>
                        <m:e>
                          <m:r>
                            <a:rPr lang="es-ES" sz="1200" i="1">
                              <a:latin typeface="Cambria Math" panose="02040503050406030204" pitchFamily="18" charset="0"/>
                            </a:rPr>
                            <m:t>𝐹</m:t>
                          </m:r>
                        </m:e>
                        <m:sub>
                          <m:r>
                            <a:rPr lang="es-ES" sz="1200" i="1">
                              <a:latin typeface="Cambria Math" panose="02040503050406030204" pitchFamily="18" charset="0"/>
                            </a:rPr>
                            <m:t>𝑝𝑝</m:t>
                          </m:r>
                          <m:r>
                            <a:rPr lang="es-ES" sz="1200" b="0" i="1" smtClean="0">
                              <a:latin typeface="Cambria Math" panose="02040503050406030204" pitchFamily="18" charset="0"/>
                            </a:rPr>
                            <m:t>2</m:t>
                          </m:r>
                        </m:sub>
                      </m:sSub>
                      <m:r>
                        <a:rPr lang="es-ES" sz="1200" b="0" i="1" smtClean="0">
                          <a:latin typeface="Cambria Math" panose="02040503050406030204" pitchFamily="18" charset="0"/>
                        </a:rPr>
                        <m:t>=</m:t>
                      </m:r>
                      <m:sSub>
                        <m:sSubPr>
                          <m:ctrlPr>
                            <a:rPr lang="es-ES" sz="1200" b="0" i="1" smtClean="0">
                              <a:latin typeface="Cambria Math" panose="02040503050406030204" pitchFamily="18" charset="0"/>
                            </a:rPr>
                          </m:ctrlPr>
                        </m:sSubPr>
                        <m:e>
                          <m:r>
                            <a:rPr lang="es-ES" sz="1200" b="0" i="1" smtClean="0">
                              <a:latin typeface="Cambria Math" panose="02040503050406030204" pitchFamily="18" charset="0"/>
                            </a:rPr>
                            <m:t>𝐹</m:t>
                          </m:r>
                        </m:e>
                        <m:sub>
                          <m:r>
                            <a:rPr lang="es-ES" sz="1200" b="0" i="1" smtClean="0">
                              <a:latin typeface="Cambria Math" panose="02040503050406030204" pitchFamily="18" charset="0"/>
                            </a:rPr>
                            <m:t>1</m:t>
                          </m:r>
                        </m:sub>
                      </m:sSub>
                      <m:r>
                        <a:rPr lang="es-ES" sz="1200" b="0" i="1" smtClean="0">
                          <a:latin typeface="Cambria Math" panose="02040503050406030204" pitchFamily="18" charset="0"/>
                        </a:rPr>
                        <m:t>−</m:t>
                      </m:r>
                      <m:sSub>
                        <m:sSubPr>
                          <m:ctrlPr>
                            <a:rPr lang="es-ES" sz="1200" b="0" i="1" smtClean="0">
                              <a:latin typeface="Cambria Math" panose="02040503050406030204" pitchFamily="18" charset="0"/>
                            </a:rPr>
                          </m:ctrlPr>
                        </m:sSubPr>
                        <m:e>
                          <m:r>
                            <a:rPr lang="es-ES" sz="1200" b="0" i="1" smtClean="0">
                              <a:latin typeface="Cambria Math" panose="02040503050406030204" pitchFamily="18" charset="0"/>
                            </a:rPr>
                            <m:t>𝐹</m:t>
                          </m:r>
                        </m:e>
                        <m:sub>
                          <m:r>
                            <a:rPr lang="es-ES" sz="1200" b="0" i="1" smtClean="0">
                              <a:latin typeface="Cambria Math" panose="02040503050406030204" pitchFamily="18" charset="0"/>
                            </a:rPr>
                            <m:t>𝑒𝑣</m:t>
                          </m:r>
                          <m:r>
                            <a:rPr lang="es-ES" sz="1200" b="0" i="1" smtClean="0">
                              <a:latin typeface="Cambria Math" panose="02040503050406030204" pitchFamily="18" charset="0"/>
                            </a:rPr>
                            <m:t>2 </m:t>
                          </m:r>
                        </m:sub>
                      </m:sSub>
                      <m:r>
                        <a:rPr lang="es-ES" sz="1200" b="0" i="1" smtClean="0">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𝐹</m:t>
                          </m:r>
                        </m:e>
                        <m:sub>
                          <m:r>
                            <a:rPr lang="es-ES" sz="1200" b="0" i="1" smtClean="0">
                              <a:latin typeface="Cambria Math" panose="02040503050406030204" pitchFamily="18" charset="0"/>
                            </a:rPr>
                            <m:t>2</m:t>
                          </m:r>
                        </m:sub>
                      </m:sSub>
                    </m:oMath>
                  </m:oMathPara>
                </a14:m>
                <a:endParaRPr lang="es-ES" sz="1200" dirty="0"/>
              </a:p>
              <a:p>
                <a:pPr/>
                <a14:m>
                  <m:oMathPara xmlns:m="http://schemas.openxmlformats.org/officeDocument/2006/math">
                    <m:oMathParaPr>
                      <m:jc m:val="centerGroup"/>
                    </m:oMathParaPr>
                    <m:oMath xmlns:m="http://schemas.openxmlformats.org/officeDocument/2006/math">
                      <m:sSub>
                        <m:sSubPr>
                          <m:ctrlPr>
                            <a:rPr lang="es-ES" sz="1200" i="1">
                              <a:latin typeface="Cambria Math" panose="02040503050406030204" pitchFamily="18" charset="0"/>
                            </a:rPr>
                          </m:ctrlPr>
                        </m:sSubPr>
                        <m:e>
                          <m:r>
                            <a:rPr lang="es-ES" sz="1200" i="1">
                              <a:latin typeface="Cambria Math" panose="02040503050406030204" pitchFamily="18" charset="0"/>
                            </a:rPr>
                            <m:t>𝐹</m:t>
                          </m:r>
                        </m:e>
                        <m:sub>
                          <m:r>
                            <a:rPr lang="es-ES" sz="1200" i="1">
                              <a:latin typeface="Cambria Math" panose="02040503050406030204" pitchFamily="18" charset="0"/>
                            </a:rPr>
                            <m:t>𝑝𝑝</m:t>
                          </m:r>
                          <m:r>
                            <a:rPr lang="es-ES" sz="1200" b="0" i="1" smtClean="0">
                              <a:latin typeface="Cambria Math" panose="02040503050406030204" pitchFamily="18" charset="0"/>
                            </a:rPr>
                            <m:t>2</m:t>
                          </m:r>
                        </m:sub>
                      </m:sSub>
                      <m:r>
                        <a:rPr lang="es-ES" sz="1200" b="0" i="1" smtClean="0">
                          <a:latin typeface="Cambria Math" panose="02040503050406030204" pitchFamily="18" charset="0"/>
                        </a:rPr>
                        <m:t>=79,347,765</m:t>
                      </m:r>
                      <m:f>
                        <m:fPr>
                          <m:ctrlPr>
                            <a:rPr lang="es-ES" sz="1200" i="1">
                              <a:latin typeface="Cambria Math" panose="02040503050406030204" pitchFamily="18" charset="0"/>
                            </a:rPr>
                          </m:ctrlPr>
                        </m:fPr>
                        <m:num>
                          <m:r>
                            <a:rPr lang="es-ES" sz="1200" i="1">
                              <a:latin typeface="Cambria Math" panose="02040503050406030204" pitchFamily="18" charset="0"/>
                            </a:rPr>
                            <m:t>𝑡</m:t>
                          </m:r>
                        </m:num>
                        <m:den>
                          <m:r>
                            <a:rPr lang="es-ES" sz="1200" i="1">
                              <a:latin typeface="Cambria Math" panose="02040503050406030204" pitchFamily="18" charset="0"/>
                            </a:rPr>
                            <m:t>𝑎</m:t>
                          </m:r>
                          <m:r>
                            <a:rPr lang="es-ES" sz="1200" i="1">
                              <a:latin typeface="Cambria Math" panose="02040503050406030204" pitchFamily="18" charset="0"/>
                            </a:rPr>
                            <m:t>ñ</m:t>
                          </m:r>
                          <m:r>
                            <a:rPr lang="es-ES" sz="1200" i="1">
                              <a:latin typeface="Cambria Math" panose="02040503050406030204" pitchFamily="18" charset="0"/>
                            </a:rPr>
                            <m:t>𝑜</m:t>
                          </m:r>
                        </m:den>
                      </m:f>
                      <m:r>
                        <a:rPr lang="es-ES" sz="1200" i="1">
                          <a:latin typeface="Cambria Math" panose="02040503050406030204" pitchFamily="18" charset="0"/>
                        </a:rPr>
                        <m:t> </m:t>
                      </m:r>
                      <m:r>
                        <a:rPr lang="es-ES" sz="1200" b="0" i="1" smtClean="0">
                          <a:latin typeface="Cambria Math" panose="02040503050406030204" pitchFamily="18" charset="0"/>
                        </a:rPr>
                        <m:t>𝑝𝑟𝑒𝑐𝑖𝑝𝑖𝑡𝑎𝑑𝑜𝑠</m:t>
                      </m:r>
                    </m:oMath>
                  </m:oMathPara>
                </a14:m>
                <a:endParaRPr lang="es-ES" sz="1200" b="0" dirty="0"/>
              </a:p>
              <a:p>
                <a:endParaRPr lang="es-ES" sz="1200" dirty="0"/>
              </a:p>
            </p:txBody>
          </p:sp>
        </mc:Choice>
        <mc:Fallback xmlns="">
          <p:sp>
            <p:nvSpPr>
              <p:cNvPr id="12" name="CuadroTexto 11">
                <a:extLst>
                  <a:ext uri="{FF2B5EF4-FFF2-40B4-BE49-F238E27FC236}">
                    <a16:creationId xmlns:a16="http://schemas.microsoft.com/office/drawing/2014/main" id="{DEAFF514-2B0E-B517-1462-2C4E15985EC1}"/>
                  </a:ext>
                </a:extLst>
              </p:cNvPr>
              <p:cNvSpPr txBox="1">
                <a:spLocks noRot="1" noChangeAspect="1" noMove="1" noResize="1" noEditPoints="1" noAdjustHandles="1" noChangeArrowheads="1" noChangeShapeType="1" noTextEdit="1"/>
              </p:cNvSpPr>
              <p:nvPr/>
            </p:nvSpPr>
            <p:spPr>
              <a:xfrm>
                <a:off x="107504" y="3786337"/>
                <a:ext cx="2825870" cy="1392176"/>
              </a:xfrm>
              <a:prstGeom prst="rect">
                <a:avLst/>
              </a:prstGeom>
              <a:blipFill>
                <a:blip r:embed="rId3"/>
                <a:stretch>
                  <a:fillRect l="-216"/>
                </a:stretch>
              </a:blipFill>
            </p:spPr>
            <p:txBody>
              <a:bodyPr/>
              <a:lstStyle/>
              <a:p>
                <a:r>
                  <a:rPr lang="es-ES">
                    <a:noFill/>
                  </a:rPr>
                  <a:t> </a:t>
                </a:r>
              </a:p>
            </p:txBody>
          </p:sp>
        </mc:Fallback>
      </mc:AlternateContent>
      <p:sp>
        <p:nvSpPr>
          <p:cNvPr id="21" name="Rectángulo 20">
            <a:extLst>
              <a:ext uri="{FF2B5EF4-FFF2-40B4-BE49-F238E27FC236}">
                <a16:creationId xmlns:a16="http://schemas.microsoft.com/office/drawing/2014/main" id="{E0343F6F-5A2B-BF7D-7331-994BAFB4128A}"/>
              </a:ext>
            </a:extLst>
          </p:cNvPr>
          <p:cNvSpPr/>
          <p:nvPr/>
        </p:nvSpPr>
        <p:spPr>
          <a:xfrm>
            <a:off x="717787" y="2036460"/>
            <a:ext cx="1080120" cy="936104"/>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S" dirty="0"/>
              <a:t>Piscina 2</a:t>
            </a:r>
          </a:p>
        </p:txBody>
      </p:sp>
      <p:cxnSp>
        <p:nvCxnSpPr>
          <p:cNvPr id="22" name="Conector recto de flecha 21">
            <a:extLst>
              <a:ext uri="{FF2B5EF4-FFF2-40B4-BE49-F238E27FC236}">
                <a16:creationId xmlns:a16="http://schemas.microsoft.com/office/drawing/2014/main" id="{BFF42CC2-92BA-6DF4-AEE6-FDB12C02E177}"/>
              </a:ext>
            </a:extLst>
          </p:cNvPr>
          <p:cNvCxnSpPr>
            <a:cxnSpLocks/>
            <a:endCxn id="21" idx="1"/>
          </p:cNvCxnSpPr>
          <p:nvPr/>
        </p:nvCxnSpPr>
        <p:spPr>
          <a:xfrm>
            <a:off x="213731" y="2504512"/>
            <a:ext cx="50405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Conector recto de flecha 22">
            <a:extLst>
              <a:ext uri="{FF2B5EF4-FFF2-40B4-BE49-F238E27FC236}">
                <a16:creationId xmlns:a16="http://schemas.microsoft.com/office/drawing/2014/main" id="{B8281E17-7511-14BF-7BBF-AF0FA7C2A399}"/>
              </a:ext>
            </a:extLst>
          </p:cNvPr>
          <p:cNvCxnSpPr>
            <a:cxnSpLocks/>
          </p:cNvCxnSpPr>
          <p:nvPr/>
        </p:nvCxnSpPr>
        <p:spPr>
          <a:xfrm>
            <a:off x="1797907" y="2504512"/>
            <a:ext cx="50405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6" name="CuadroTexto 25">
                <a:extLst>
                  <a:ext uri="{FF2B5EF4-FFF2-40B4-BE49-F238E27FC236}">
                    <a16:creationId xmlns:a16="http://schemas.microsoft.com/office/drawing/2014/main" id="{30EF4198-4824-7998-C757-D8A70844AE2C}"/>
                  </a:ext>
                </a:extLst>
              </p:cNvPr>
              <p:cNvSpPr txBox="1"/>
              <p:nvPr/>
            </p:nvSpPr>
            <p:spPr>
              <a:xfrm>
                <a:off x="236246" y="2147376"/>
                <a:ext cx="248979"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𝐹</m:t>
                          </m:r>
                        </m:e>
                        <m:sub>
                          <m:r>
                            <a:rPr lang="es-ES" b="0" i="1" smtClean="0">
                              <a:latin typeface="Cambria Math" panose="02040503050406030204" pitchFamily="18" charset="0"/>
                            </a:rPr>
                            <m:t>1</m:t>
                          </m:r>
                        </m:sub>
                      </m:sSub>
                    </m:oMath>
                  </m:oMathPara>
                </a14:m>
                <a:endParaRPr lang="es-ES" dirty="0"/>
              </a:p>
            </p:txBody>
          </p:sp>
        </mc:Choice>
        <mc:Fallback xmlns="">
          <p:sp>
            <p:nvSpPr>
              <p:cNvPr id="26" name="CuadroTexto 25">
                <a:extLst>
                  <a:ext uri="{FF2B5EF4-FFF2-40B4-BE49-F238E27FC236}">
                    <a16:creationId xmlns:a16="http://schemas.microsoft.com/office/drawing/2014/main" id="{30EF4198-4824-7998-C757-D8A70844AE2C}"/>
                  </a:ext>
                </a:extLst>
              </p:cNvPr>
              <p:cNvSpPr txBox="1">
                <a:spLocks noRot="1" noChangeAspect="1" noMove="1" noResize="1" noEditPoints="1" noAdjustHandles="1" noChangeArrowheads="1" noChangeShapeType="1" noTextEdit="1"/>
              </p:cNvSpPr>
              <p:nvPr/>
            </p:nvSpPr>
            <p:spPr>
              <a:xfrm>
                <a:off x="236246" y="2147376"/>
                <a:ext cx="248979" cy="246221"/>
              </a:xfrm>
              <a:prstGeom prst="rect">
                <a:avLst/>
              </a:prstGeom>
              <a:blipFill>
                <a:blip r:embed="rId4"/>
                <a:stretch>
                  <a:fillRect l="-17073" r="-2439" b="-14634"/>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7" name="CuadroTexto 26">
                <a:extLst>
                  <a:ext uri="{FF2B5EF4-FFF2-40B4-BE49-F238E27FC236}">
                    <a16:creationId xmlns:a16="http://schemas.microsoft.com/office/drawing/2014/main" id="{459EE930-F837-4060-0107-1105EF928394}"/>
                  </a:ext>
                </a:extLst>
              </p:cNvPr>
              <p:cNvSpPr txBox="1"/>
              <p:nvPr/>
            </p:nvSpPr>
            <p:spPr>
              <a:xfrm>
                <a:off x="1865254" y="2233713"/>
                <a:ext cx="248979"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𝐹</m:t>
                          </m:r>
                        </m:e>
                        <m:sub>
                          <m:r>
                            <a:rPr lang="es-ES" b="0" i="1" smtClean="0">
                              <a:latin typeface="Cambria Math" panose="02040503050406030204" pitchFamily="18" charset="0"/>
                            </a:rPr>
                            <m:t>2</m:t>
                          </m:r>
                        </m:sub>
                      </m:sSub>
                    </m:oMath>
                  </m:oMathPara>
                </a14:m>
                <a:endParaRPr lang="es-ES" dirty="0"/>
              </a:p>
            </p:txBody>
          </p:sp>
        </mc:Choice>
        <mc:Fallback xmlns="">
          <p:sp>
            <p:nvSpPr>
              <p:cNvPr id="27" name="CuadroTexto 26">
                <a:extLst>
                  <a:ext uri="{FF2B5EF4-FFF2-40B4-BE49-F238E27FC236}">
                    <a16:creationId xmlns:a16="http://schemas.microsoft.com/office/drawing/2014/main" id="{459EE930-F837-4060-0107-1105EF928394}"/>
                  </a:ext>
                </a:extLst>
              </p:cNvPr>
              <p:cNvSpPr txBox="1">
                <a:spLocks noRot="1" noChangeAspect="1" noMove="1" noResize="1" noEditPoints="1" noAdjustHandles="1" noChangeArrowheads="1" noChangeShapeType="1" noTextEdit="1"/>
              </p:cNvSpPr>
              <p:nvPr/>
            </p:nvSpPr>
            <p:spPr>
              <a:xfrm>
                <a:off x="1865254" y="2233713"/>
                <a:ext cx="248979" cy="246221"/>
              </a:xfrm>
              <a:prstGeom prst="rect">
                <a:avLst/>
              </a:prstGeom>
              <a:blipFill>
                <a:blip r:embed="rId5"/>
                <a:stretch>
                  <a:fillRect l="-19512" r="-2439" b="-14634"/>
                </a:stretch>
              </a:blipFill>
            </p:spPr>
            <p:txBody>
              <a:bodyPr/>
              <a:lstStyle/>
              <a:p>
                <a:r>
                  <a:rPr lang="es-ES">
                    <a:noFill/>
                  </a:rPr>
                  <a:t> </a:t>
                </a:r>
              </a:p>
            </p:txBody>
          </p:sp>
        </mc:Fallback>
      </mc:AlternateContent>
      <p:cxnSp>
        <p:nvCxnSpPr>
          <p:cNvPr id="28" name="Conector recto de flecha 27">
            <a:extLst>
              <a:ext uri="{FF2B5EF4-FFF2-40B4-BE49-F238E27FC236}">
                <a16:creationId xmlns:a16="http://schemas.microsoft.com/office/drawing/2014/main" id="{F569B336-7E10-A962-66C3-6840FBD3D81B}"/>
              </a:ext>
            </a:extLst>
          </p:cNvPr>
          <p:cNvCxnSpPr>
            <a:cxnSpLocks/>
          </p:cNvCxnSpPr>
          <p:nvPr/>
        </p:nvCxnSpPr>
        <p:spPr>
          <a:xfrm>
            <a:off x="1253249" y="2983923"/>
            <a:ext cx="0" cy="31565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Conector recto de flecha 28">
            <a:extLst>
              <a:ext uri="{FF2B5EF4-FFF2-40B4-BE49-F238E27FC236}">
                <a16:creationId xmlns:a16="http://schemas.microsoft.com/office/drawing/2014/main" id="{F959F069-2B4C-1E30-4275-6836CA40ED1A}"/>
              </a:ext>
            </a:extLst>
          </p:cNvPr>
          <p:cNvCxnSpPr>
            <a:cxnSpLocks/>
          </p:cNvCxnSpPr>
          <p:nvPr/>
        </p:nvCxnSpPr>
        <p:spPr>
          <a:xfrm>
            <a:off x="1253249" y="1732167"/>
            <a:ext cx="0" cy="315652"/>
          </a:xfrm>
          <a:prstGeom prst="straightConnector1">
            <a:avLst/>
          </a:prstGeom>
          <a:ln>
            <a:headEnd type="triangle" w="med" len="med"/>
            <a:tailEnd type="none"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1" name="CuadroTexto 30">
                <a:extLst>
                  <a:ext uri="{FF2B5EF4-FFF2-40B4-BE49-F238E27FC236}">
                    <a16:creationId xmlns:a16="http://schemas.microsoft.com/office/drawing/2014/main" id="{666E7594-5411-C55C-6C82-E7C30E49A2AA}"/>
                  </a:ext>
                </a:extLst>
              </p:cNvPr>
              <p:cNvSpPr txBox="1"/>
              <p:nvPr/>
            </p:nvSpPr>
            <p:spPr>
              <a:xfrm>
                <a:off x="912999" y="1514982"/>
                <a:ext cx="415691"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𝐹</m:t>
                          </m:r>
                        </m:e>
                        <m:sub>
                          <m:r>
                            <a:rPr lang="es-ES" b="0" i="1" smtClean="0">
                              <a:latin typeface="Cambria Math" panose="02040503050406030204" pitchFamily="18" charset="0"/>
                            </a:rPr>
                            <m:t>𝑒𝑣</m:t>
                          </m:r>
                          <m:r>
                            <a:rPr lang="es-ES" b="0" i="1" smtClean="0">
                              <a:latin typeface="Cambria Math" panose="02040503050406030204" pitchFamily="18" charset="0"/>
                            </a:rPr>
                            <m:t>2</m:t>
                          </m:r>
                        </m:sub>
                      </m:sSub>
                    </m:oMath>
                  </m:oMathPara>
                </a14:m>
                <a:endParaRPr lang="es-ES" dirty="0"/>
              </a:p>
            </p:txBody>
          </p:sp>
        </mc:Choice>
        <mc:Fallback xmlns="">
          <p:sp>
            <p:nvSpPr>
              <p:cNvPr id="31" name="CuadroTexto 30">
                <a:extLst>
                  <a:ext uri="{FF2B5EF4-FFF2-40B4-BE49-F238E27FC236}">
                    <a16:creationId xmlns:a16="http://schemas.microsoft.com/office/drawing/2014/main" id="{666E7594-5411-C55C-6C82-E7C30E49A2AA}"/>
                  </a:ext>
                </a:extLst>
              </p:cNvPr>
              <p:cNvSpPr txBox="1">
                <a:spLocks noRot="1" noChangeAspect="1" noMove="1" noResize="1" noEditPoints="1" noAdjustHandles="1" noChangeArrowheads="1" noChangeShapeType="1" noTextEdit="1"/>
              </p:cNvSpPr>
              <p:nvPr/>
            </p:nvSpPr>
            <p:spPr>
              <a:xfrm>
                <a:off x="912999" y="1514982"/>
                <a:ext cx="415691" cy="246221"/>
              </a:xfrm>
              <a:prstGeom prst="rect">
                <a:avLst/>
              </a:prstGeom>
              <a:blipFill>
                <a:blip r:embed="rId6"/>
                <a:stretch>
                  <a:fillRect l="-11765" r="-1471" b="-1750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2" name="CuadroTexto 31">
                <a:extLst>
                  <a:ext uri="{FF2B5EF4-FFF2-40B4-BE49-F238E27FC236}">
                    <a16:creationId xmlns:a16="http://schemas.microsoft.com/office/drawing/2014/main" id="{BE77215C-87C3-7303-26E0-8B38388B79B6}"/>
                  </a:ext>
                </a:extLst>
              </p:cNvPr>
              <p:cNvSpPr txBox="1"/>
              <p:nvPr/>
            </p:nvSpPr>
            <p:spPr>
              <a:xfrm>
                <a:off x="740403" y="3247821"/>
                <a:ext cx="438133" cy="26520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𝐹</m:t>
                          </m:r>
                        </m:e>
                        <m:sub>
                          <m:r>
                            <a:rPr lang="es-ES" b="0" i="1" smtClean="0">
                              <a:latin typeface="Cambria Math" panose="02040503050406030204" pitchFamily="18" charset="0"/>
                            </a:rPr>
                            <m:t>𝑝𝑝</m:t>
                          </m:r>
                          <m:r>
                            <a:rPr lang="es-ES" b="0" i="1" smtClean="0">
                              <a:latin typeface="Cambria Math" panose="02040503050406030204" pitchFamily="18" charset="0"/>
                            </a:rPr>
                            <m:t>2</m:t>
                          </m:r>
                        </m:sub>
                      </m:sSub>
                    </m:oMath>
                  </m:oMathPara>
                </a14:m>
                <a:endParaRPr lang="es-ES" dirty="0"/>
              </a:p>
            </p:txBody>
          </p:sp>
        </mc:Choice>
        <mc:Fallback xmlns="">
          <p:sp>
            <p:nvSpPr>
              <p:cNvPr id="32" name="CuadroTexto 31">
                <a:extLst>
                  <a:ext uri="{FF2B5EF4-FFF2-40B4-BE49-F238E27FC236}">
                    <a16:creationId xmlns:a16="http://schemas.microsoft.com/office/drawing/2014/main" id="{BE77215C-87C3-7303-26E0-8B38388B79B6}"/>
                  </a:ext>
                </a:extLst>
              </p:cNvPr>
              <p:cNvSpPr txBox="1">
                <a:spLocks noRot="1" noChangeAspect="1" noMove="1" noResize="1" noEditPoints="1" noAdjustHandles="1" noChangeArrowheads="1" noChangeShapeType="1" noTextEdit="1"/>
              </p:cNvSpPr>
              <p:nvPr/>
            </p:nvSpPr>
            <p:spPr>
              <a:xfrm>
                <a:off x="740403" y="3247821"/>
                <a:ext cx="438133" cy="265201"/>
              </a:xfrm>
              <a:prstGeom prst="rect">
                <a:avLst/>
              </a:prstGeom>
              <a:blipFill>
                <a:blip r:embed="rId7"/>
                <a:stretch>
                  <a:fillRect l="-9722" r="-1389" b="-23256"/>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3" name="CuadroTexto 32">
                <a:extLst>
                  <a:ext uri="{FF2B5EF4-FFF2-40B4-BE49-F238E27FC236}">
                    <a16:creationId xmlns:a16="http://schemas.microsoft.com/office/drawing/2014/main" id="{727A9FDE-241A-9DD4-9D41-11ED5305C327}"/>
                  </a:ext>
                </a:extLst>
              </p:cNvPr>
              <p:cNvSpPr txBox="1"/>
              <p:nvPr/>
            </p:nvSpPr>
            <p:spPr>
              <a:xfrm>
                <a:off x="213730" y="5343018"/>
                <a:ext cx="5006342" cy="1415259"/>
              </a:xfrm>
              <a:prstGeom prst="rect">
                <a:avLst/>
              </a:prstGeom>
              <a:noFill/>
            </p:spPr>
            <p:txBody>
              <a:bodyPr wrap="square" rtlCol="0">
                <a:spAutoFit/>
              </a:bodyPr>
              <a:lstStyle/>
              <a:p>
                <a:r>
                  <a:rPr lang="es-ES" sz="1200" dirty="0"/>
                  <a:t>13. Se la composición de los precipitados convirtiendo la relación de moles a relación en peso</a:t>
                </a:r>
              </a:p>
              <a:p>
                <a:pPr/>
                <a14:m>
                  <m:oMathPara xmlns:m="http://schemas.openxmlformats.org/officeDocument/2006/math">
                    <m:oMathParaPr>
                      <m:jc m:val="centerGroup"/>
                    </m:oMathParaPr>
                    <m:oMath xmlns:m="http://schemas.openxmlformats.org/officeDocument/2006/math">
                      <m:r>
                        <a:rPr lang="es-ES" sz="1200" b="0" i="1" smtClean="0">
                          <a:latin typeface="Cambria Math" panose="02040503050406030204" pitchFamily="18" charset="0"/>
                        </a:rPr>
                        <m:t>%</m:t>
                      </m:r>
                      <m:r>
                        <a:rPr lang="es-ES" sz="1200" b="0" i="1" smtClean="0">
                          <a:latin typeface="Cambria Math" panose="02040503050406030204" pitchFamily="18" charset="0"/>
                        </a:rPr>
                        <m:t>𝑝</m:t>
                      </m:r>
                      <m:sSub>
                        <m:sSubPr>
                          <m:ctrlPr>
                            <a:rPr lang="es-ES" sz="1200" b="0" i="1" smtClean="0">
                              <a:latin typeface="Cambria Math" panose="02040503050406030204" pitchFamily="18" charset="0"/>
                            </a:rPr>
                          </m:ctrlPr>
                        </m:sSubPr>
                        <m:e>
                          <m:r>
                            <a:rPr lang="es-ES" sz="1200" b="0" i="1" smtClean="0">
                              <a:latin typeface="Cambria Math" panose="02040503050406030204" pitchFamily="18" charset="0"/>
                            </a:rPr>
                            <m:t>𝑝</m:t>
                          </m:r>
                        </m:e>
                        <m:sub>
                          <m:r>
                            <a:rPr lang="es-ES" sz="1200" b="0" i="1" smtClean="0">
                              <a:latin typeface="Cambria Math" panose="02040503050406030204" pitchFamily="18" charset="0"/>
                            </a:rPr>
                            <m:t>𝑁𝑎𝐶𝑙</m:t>
                          </m:r>
                        </m:sub>
                      </m:sSub>
                      <m:r>
                        <a:rPr lang="es-ES" sz="1200" b="0" i="1" smtClean="0">
                          <a:latin typeface="Cambria Math" panose="02040503050406030204" pitchFamily="18" charset="0"/>
                        </a:rPr>
                        <m:t>=</m:t>
                      </m:r>
                      <m:f>
                        <m:fPr>
                          <m:ctrlPr>
                            <a:rPr lang="es-ES" sz="1200" b="0" i="1" smtClean="0">
                              <a:latin typeface="Cambria Math" panose="02040503050406030204" pitchFamily="18" charset="0"/>
                            </a:rPr>
                          </m:ctrlPr>
                        </m:fPr>
                        <m:num>
                          <m:r>
                            <a:rPr lang="es-ES" sz="1200" i="1">
                              <a:latin typeface="Cambria Math" panose="02040503050406030204" pitchFamily="18" charset="0"/>
                            </a:rPr>
                            <m:t>0.516·</m:t>
                          </m:r>
                          <m:r>
                            <a:rPr lang="es-ES" sz="1200" b="0" i="1" smtClean="0">
                              <a:latin typeface="Cambria Math" panose="02040503050406030204" pitchFamily="18" charset="0"/>
                            </a:rPr>
                            <m:t>(21+35)</m:t>
                          </m:r>
                        </m:num>
                        <m:den>
                          <m:r>
                            <a:rPr lang="es-ES" sz="1200" i="1">
                              <a:latin typeface="Cambria Math" panose="02040503050406030204" pitchFamily="18" charset="0"/>
                            </a:rPr>
                            <m:t>0.516·</m:t>
                          </m:r>
                          <m:d>
                            <m:dPr>
                              <m:ctrlPr>
                                <a:rPr lang="es-ES" sz="1200" i="1">
                                  <a:latin typeface="Cambria Math" panose="02040503050406030204" pitchFamily="18" charset="0"/>
                                </a:rPr>
                              </m:ctrlPr>
                            </m:dPr>
                            <m:e>
                              <m:r>
                                <a:rPr lang="es-ES" sz="1200" i="1">
                                  <a:latin typeface="Cambria Math" panose="02040503050406030204" pitchFamily="18" charset="0"/>
                                </a:rPr>
                                <m:t>21+35</m:t>
                              </m:r>
                            </m:e>
                          </m:d>
                          <m:r>
                            <a:rPr lang="es-ES" sz="1200" b="0" i="1" smtClean="0">
                              <a:latin typeface="Cambria Math" panose="02040503050406030204" pitchFamily="18" charset="0"/>
                            </a:rPr>
                            <m:t>+0.158·(39+35)</m:t>
                          </m:r>
                        </m:den>
                      </m:f>
                      <m:r>
                        <a:rPr lang="es-ES" sz="1200" b="0" i="1" smtClean="0">
                          <a:latin typeface="Cambria Math" panose="02040503050406030204" pitchFamily="18" charset="0"/>
                        </a:rPr>
                        <m:t>·100=71.19 %</m:t>
                      </m:r>
                    </m:oMath>
                  </m:oMathPara>
                </a14:m>
                <a:endParaRPr lang="es-ES" sz="1200" b="0" dirty="0"/>
              </a:p>
              <a:p>
                <a:pPr/>
                <a14:m>
                  <m:oMathPara xmlns:m="http://schemas.openxmlformats.org/officeDocument/2006/math">
                    <m:oMathParaPr>
                      <m:jc m:val="centerGroup"/>
                    </m:oMathParaPr>
                    <m:oMath xmlns:m="http://schemas.openxmlformats.org/officeDocument/2006/math">
                      <m:r>
                        <a:rPr lang="es-ES" sz="1200" i="1">
                          <a:latin typeface="Cambria Math" panose="02040503050406030204" pitchFamily="18" charset="0"/>
                        </a:rPr>
                        <m:t>%</m:t>
                      </m:r>
                      <m:r>
                        <a:rPr lang="es-ES" sz="1200" i="1">
                          <a:latin typeface="Cambria Math" panose="02040503050406030204" pitchFamily="18" charset="0"/>
                        </a:rPr>
                        <m:t>𝑝</m:t>
                      </m:r>
                      <m:sSub>
                        <m:sSubPr>
                          <m:ctrlPr>
                            <a:rPr lang="es-ES" sz="1200" i="1">
                              <a:latin typeface="Cambria Math" panose="02040503050406030204" pitchFamily="18" charset="0"/>
                            </a:rPr>
                          </m:ctrlPr>
                        </m:sSubPr>
                        <m:e>
                          <m:r>
                            <a:rPr lang="es-ES" sz="1200" i="1">
                              <a:latin typeface="Cambria Math" panose="02040503050406030204" pitchFamily="18" charset="0"/>
                            </a:rPr>
                            <m:t>𝑝</m:t>
                          </m:r>
                        </m:e>
                        <m:sub>
                          <m:r>
                            <a:rPr lang="es-ES" sz="1200" b="0" i="1" smtClean="0">
                              <a:latin typeface="Cambria Math" panose="02040503050406030204" pitchFamily="18" charset="0"/>
                            </a:rPr>
                            <m:t>𝐾𝐶𝑙</m:t>
                          </m:r>
                        </m:sub>
                      </m:sSub>
                      <m:r>
                        <a:rPr lang="es-ES" sz="1200" i="1">
                          <a:latin typeface="Cambria Math" panose="02040503050406030204" pitchFamily="18" charset="0"/>
                        </a:rPr>
                        <m:t>=</m:t>
                      </m:r>
                      <m:f>
                        <m:fPr>
                          <m:ctrlPr>
                            <a:rPr lang="es-ES" sz="1200" i="1">
                              <a:latin typeface="Cambria Math" panose="02040503050406030204" pitchFamily="18" charset="0"/>
                            </a:rPr>
                          </m:ctrlPr>
                        </m:fPr>
                        <m:num>
                          <m:r>
                            <a:rPr lang="es-ES" sz="1200" i="1">
                              <a:latin typeface="Cambria Math" panose="02040503050406030204" pitchFamily="18" charset="0"/>
                            </a:rPr>
                            <m:t>0.516·(21+35)</m:t>
                          </m:r>
                        </m:num>
                        <m:den>
                          <m:r>
                            <a:rPr lang="es-ES" sz="1200" i="1">
                              <a:latin typeface="Cambria Math" panose="02040503050406030204" pitchFamily="18" charset="0"/>
                            </a:rPr>
                            <m:t>0.516·</m:t>
                          </m:r>
                          <m:d>
                            <m:dPr>
                              <m:ctrlPr>
                                <a:rPr lang="es-ES" sz="1200" i="1">
                                  <a:latin typeface="Cambria Math" panose="02040503050406030204" pitchFamily="18" charset="0"/>
                                </a:rPr>
                              </m:ctrlPr>
                            </m:dPr>
                            <m:e>
                              <m:r>
                                <a:rPr lang="es-ES" sz="1200" i="1">
                                  <a:latin typeface="Cambria Math" panose="02040503050406030204" pitchFamily="18" charset="0"/>
                                </a:rPr>
                                <m:t>21+35</m:t>
                              </m:r>
                            </m:e>
                          </m:d>
                          <m:r>
                            <a:rPr lang="es-ES" sz="1200" i="1">
                              <a:latin typeface="Cambria Math" panose="02040503050406030204" pitchFamily="18" charset="0"/>
                            </a:rPr>
                            <m:t>+0.158·(39+35)</m:t>
                          </m:r>
                        </m:den>
                      </m:f>
                      <m:r>
                        <a:rPr lang="es-ES" sz="1200" b="0" i="1" smtClean="0">
                          <a:latin typeface="Cambria Math" panose="02040503050406030204" pitchFamily="18" charset="0"/>
                        </a:rPr>
                        <m:t>·100</m:t>
                      </m:r>
                      <m:r>
                        <a:rPr lang="es-ES" sz="1200" i="1">
                          <a:latin typeface="Cambria Math" panose="02040503050406030204" pitchFamily="18" charset="0"/>
                        </a:rPr>
                        <m:t>=</m:t>
                      </m:r>
                      <m:r>
                        <a:rPr lang="es-ES" sz="1200" b="0" i="1" smtClean="0">
                          <a:latin typeface="Cambria Math" panose="02040503050406030204" pitchFamily="18" charset="0"/>
                        </a:rPr>
                        <m:t>28.8 %</m:t>
                      </m:r>
                    </m:oMath>
                  </m:oMathPara>
                </a14:m>
                <a:endParaRPr lang="es-ES" sz="1200" dirty="0"/>
              </a:p>
              <a:p>
                <a:endParaRPr lang="es-ES" sz="1200" dirty="0"/>
              </a:p>
            </p:txBody>
          </p:sp>
        </mc:Choice>
        <mc:Fallback xmlns="">
          <p:sp>
            <p:nvSpPr>
              <p:cNvPr id="33" name="CuadroTexto 32">
                <a:extLst>
                  <a:ext uri="{FF2B5EF4-FFF2-40B4-BE49-F238E27FC236}">
                    <a16:creationId xmlns:a16="http://schemas.microsoft.com/office/drawing/2014/main" id="{727A9FDE-241A-9DD4-9D41-11ED5305C327}"/>
                  </a:ext>
                </a:extLst>
              </p:cNvPr>
              <p:cNvSpPr txBox="1">
                <a:spLocks noRot="1" noChangeAspect="1" noMove="1" noResize="1" noEditPoints="1" noAdjustHandles="1" noChangeArrowheads="1" noChangeShapeType="1" noTextEdit="1"/>
              </p:cNvSpPr>
              <p:nvPr/>
            </p:nvSpPr>
            <p:spPr>
              <a:xfrm>
                <a:off x="213730" y="5343018"/>
                <a:ext cx="5006342" cy="1415259"/>
              </a:xfrm>
              <a:prstGeom prst="rect">
                <a:avLst/>
              </a:prstGeom>
              <a:blipFill>
                <a:blip r:embed="rId8"/>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4" name="CuadroTexto 33">
                <a:extLst>
                  <a:ext uri="{FF2B5EF4-FFF2-40B4-BE49-F238E27FC236}">
                    <a16:creationId xmlns:a16="http://schemas.microsoft.com/office/drawing/2014/main" id="{871364CA-DED3-7E5F-CDD8-A14884CB18DC}"/>
                  </a:ext>
                </a:extLst>
              </p:cNvPr>
              <p:cNvSpPr txBox="1"/>
              <p:nvPr/>
            </p:nvSpPr>
            <p:spPr>
              <a:xfrm>
                <a:off x="5292080" y="4869160"/>
                <a:ext cx="3384376" cy="1822678"/>
              </a:xfrm>
              <a:prstGeom prst="rect">
                <a:avLst/>
              </a:prstGeom>
              <a:noFill/>
            </p:spPr>
            <p:txBody>
              <a:bodyPr wrap="square" rtlCol="0">
                <a:spAutoFit/>
              </a:bodyPr>
              <a:lstStyle/>
              <a:p>
                <a:r>
                  <a:rPr lang="es-ES" sz="1200" dirty="0"/>
                  <a:t>14. Se calculan los flujos de cada precipitado</a:t>
                </a:r>
              </a:p>
              <a:p>
                <a:pPr/>
                <a14:m>
                  <m:oMathPara xmlns:m="http://schemas.openxmlformats.org/officeDocument/2006/math">
                    <m:oMathParaPr>
                      <m:jc m:val="centerGroup"/>
                    </m:oMathParaPr>
                    <m:oMath xmlns:m="http://schemas.openxmlformats.org/officeDocument/2006/math">
                      <m:sSub>
                        <m:sSubPr>
                          <m:ctrlPr>
                            <a:rPr lang="es-ES" sz="1200" i="1">
                              <a:latin typeface="Cambria Math" panose="02040503050406030204" pitchFamily="18" charset="0"/>
                            </a:rPr>
                          </m:ctrlPr>
                        </m:sSubPr>
                        <m:e>
                          <m:r>
                            <a:rPr lang="es-ES" sz="1200" i="1">
                              <a:latin typeface="Cambria Math" panose="02040503050406030204" pitchFamily="18" charset="0"/>
                            </a:rPr>
                            <m:t>𝐹</m:t>
                          </m:r>
                        </m:e>
                        <m:sub>
                          <m:r>
                            <a:rPr lang="es-ES" sz="1200" i="1">
                              <a:latin typeface="Cambria Math" panose="02040503050406030204" pitchFamily="18" charset="0"/>
                            </a:rPr>
                            <m:t>𝑝𝑝</m:t>
                          </m:r>
                          <m:r>
                            <a:rPr lang="es-ES" sz="1200" i="1">
                              <a:latin typeface="Cambria Math" panose="02040503050406030204" pitchFamily="18" charset="0"/>
                            </a:rPr>
                            <m:t>2,</m:t>
                          </m:r>
                          <m:r>
                            <a:rPr lang="es-ES" sz="1200" b="0" i="1" smtClean="0">
                              <a:latin typeface="Cambria Math" panose="02040503050406030204" pitchFamily="18" charset="0"/>
                            </a:rPr>
                            <m:t>𝑁𝑎𝐶𝑙</m:t>
                          </m:r>
                        </m:sub>
                      </m:sSub>
                      <m:r>
                        <a:rPr lang="es-ES" sz="1200" b="0" i="1" smtClean="0">
                          <a:latin typeface="Cambria Math" panose="02040503050406030204" pitchFamily="18" charset="0"/>
                        </a:rPr>
                        <m:t>=</m:t>
                      </m:r>
                      <m:r>
                        <a:rPr lang="es-ES" sz="1200" i="1">
                          <a:latin typeface="Cambria Math" panose="02040503050406030204" pitchFamily="18" charset="0"/>
                        </a:rPr>
                        <m:t>79,347,765·</m:t>
                      </m:r>
                      <m:f>
                        <m:fPr>
                          <m:ctrlPr>
                            <a:rPr lang="es-ES" sz="1200" b="0" i="1" smtClean="0">
                              <a:latin typeface="Cambria Math" panose="02040503050406030204" pitchFamily="18" charset="0"/>
                            </a:rPr>
                          </m:ctrlPr>
                        </m:fPr>
                        <m:num>
                          <m:r>
                            <a:rPr lang="es-ES" sz="1200" i="1">
                              <a:latin typeface="Cambria Math" panose="02040503050406030204" pitchFamily="18" charset="0"/>
                            </a:rPr>
                            <m:t>71.19</m:t>
                          </m:r>
                        </m:num>
                        <m:den>
                          <m:r>
                            <a:rPr lang="es-ES" sz="1200" i="1">
                              <a:latin typeface="Cambria Math" panose="02040503050406030204" pitchFamily="18" charset="0"/>
                            </a:rPr>
                            <m:t>100</m:t>
                          </m:r>
                        </m:den>
                      </m:f>
                      <m:r>
                        <a:rPr lang="es-ES" sz="1200" i="1">
                          <a:latin typeface="Cambria Math" panose="02040503050406030204" pitchFamily="18" charset="0"/>
                        </a:rPr>
                        <m:t>=</m:t>
                      </m:r>
                      <m:r>
                        <a:rPr lang="es-ES" sz="1200" b="0" i="1" smtClean="0">
                          <a:latin typeface="Cambria Math" panose="02040503050406030204" pitchFamily="18" charset="0"/>
                        </a:rPr>
                        <m:t>56,490,416</m:t>
                      </m:r>
                      <m:f>
                        <m:fPr>
                          <m:ctrlPr>
                            <a:rPr lang="es-ES" sz="1200" b="0" i="1" smtClean="0">
                              <a:latin typeface="Cambria Math" panose="02040503050406030204" pitchFamily="18" charset="0"/>
                            </a:rPr>
                          </m:ctrlPr>
                        </m:fPr>
                        <m:num>
                          <m:r>
                            <a:rPr lang="es-ES" sz="1200" b="0" i="1" smtClean="0">
                              <a:latin typeface="Cambria Math" panose="02040503050406030204" pitchFamily="18" charset="0"/>
                            </a:rPr>
                            <m:t>𝑡</m:t>
                          </m:r>
                        </m:num>
                        <m:den>
                          <m:r>
                            <a:rPr lang="es-ES" sz="1200" b="0" i="1" smtClean="0">
                              <a:latin typeface="Cambria Math" panose="02040503050406030204" pitchFamily="18" charset="0"/>
                            </a:rPr>
                            <m:t>𝑎</m:t>
                          </m:r>
                          <m:r>
                            <a:rPr lang="es-ES" sz="1200" b="0" i="1" smtClean="0">
                              <a:latin typeface="Cambria Math" panose="02040503050406030204" pitchFamily="18" charset="0"/>
                            </a:rPr>
                            <m:t>ñ</m:t>
                          </m:r>
                          <m:r>
                            <a:rPr lang="es-ES" sz="1200" b="0" i="1" smtClean="0">
                              <a:latin typeface="Cambria Math" panose="02040503050406030204" pitchFamily="18" charset="0"/>
                            </a:rPr>
                            <m:t>𝑜</m:t>
                          </m:r>
                        </m:den>
                      </m:f>
                      <m:r>
                        <a:rPr lang="es-ES" sz="1200" b="0" i="1" smtClean="0">
                          <a:latin typeface="Cambria Math" panose="02040503050406030204" pitchFamily="18" charset="0"/>
                        </a:rPr>
                        <m:t> </m:t>
                      </m:r>
                      <m:r>
                        <a:rPr lang="es-ES" sz="1200" b="0" i="1" smtClean="0">
                          <a:latin typeface="Cambria Math" panose="02040503050406030204" pitchFamily="18" charset="0"/>
                        </a:rPr>
                        <m:t>𝑁𝑎𝐶𝑙</m:t>
                      </m:r>
                    </m:oMath>
                  </m:oMathPara>
                </a14:m>
                <a:endParaRPr lang="es-ES" sz="1200" dirty="0"/>
              </a:p>
              <a:p>
                <a:endParaRPr lang="es-ES" sz="1200" b="0" dirty="0"/>
              </a:p>
              <a:p>
                <a:pPr/>
                <a14:m>
                  <m:oMathPara xmlns:m="http://schemas.openxmlformats.org/officeDocument/2006/math">
                    <m:oMathParaPr>
                      <m:jc m:val="centerGroup"/>
                    </m:oMathParaPr>
                    <m:oMath xmlns:m="http://schemas.openxmlformats.org/officeDocument/2006/math">
                      <m:sSub>
                        <m:sSubPr>
                          <m:ctrlPr>
                            <a:rPr lang="es-ES" sz="1200" i="1">
                              <a:latin typeface="Cambria Math" panose="02040503050406030204" pitchFamily="18" charset="0"/>
                            </a:rPr>
                          </m:ctrlPr>
                        </m:sSubPr>
                        <m:e>
                          <m:r>
                            <a:rPr lang="es-ES" sz="1200" i="1">
                              <a:latin typeface="Cambria Math" panose="02040503050406030204" pitchFamily="18" charset="0"/>
                            </a:rPr>
                            <m:t>𝐹</m:t>
                          </m:r>
                        </m:e>
                        <m:sub>
                          <m:r>
                            <a:rPr lang="es-ES" sz="1200" i="1">
                              <a:latin typeface="Cambria Math" panose="02040503050406030204" pitchFamily="18" charset="0"/>
                            </a:rPr>
                            <m:t>𝑝𝑝</m:t>
                          </m:r>
                          <m:r>
                            <a:rPr lang="es-ES" sz="1200" i="1">
                              <a:latin typeface="Cambria Math" panose="02040503050406030204" pitchFamily="18" charset="0"/>
                            </a:rPr>
                            <m:t>2,</m:t>
                          </m:r>
                          <m:r>
                            <a:rPr lang="es-ES" sz="1200" b="0" i="1" smtClean="0">
                              <a:latin typeface="Cambria Math" panose="02040503050406030204" pitchFamily="18" charset="0"/>
                            </a:rPr>
                            <m:t>𝐾</m:t>
                          </m:r>
                          <m:r>
                            <a:rPr lang="es-ES" sz="1200" i="1">
                              <a:latin typeface="Cambria Math" panose="02040503050406030204" pitchFamily="18" charset="0"/>
                            </a:rPr>
                            <m:t>𝐶𝑙</m:t>
                          </m:r>
                        </m:sub>
                      </m:sSub>
                      <m:r>
                        <a:rPr lang="es-ES" sz="1200" i="1">
                          <a:latin typeface="Cambria Math" panose="02040503050406030204" pitchFamily="18" charset="0"/>
                        </a:rPr>
                        <m:t>=79,347,765·</m:t>
                      </m:r>
                      <m:f>
                        <m:fPr>
                          <m:ctrlPr>
                            <a:rPr lang="es-ES" sz="1200" i="1">
                              <a:latin typeface="Cambria Math" panose="02040503050406030204" pitchFamily="18" charset="0"/>
                            </a:rPr>
                          </m:ctrlPr>
                        </m:fPr>
                        <m:num>
                          <m:r>
                            <a:rPr lang="es-ES" sz="1200" b="0" i="1" smtClean="0">
                              <a:latin typeface="Cambria Math" panose="02040503050406030204" pitchFamily="18" charset="0"/>
                            </a:rPr>
                            <m:t>28.8</m:t>
                          </m:r>
                        </m:num>
                        <m:den>
                          <m:r>
                            <a:rPr lang="es-ES" sz="1200" i="1">
                              <a:latin typeface="Cambria Math" panose="02040503050406030204" pitchFamily="18" charset="0"/>
                            </a:rPr>
                            <m:t>100</m:t>
                          </m:r>
                        </m:den>
                      </m:f>
                      <m:r>
                        <a:rPr lang="es-ES" sz="1200" i="1">
                          <a:latin typeface="Cambria Math" panose="02040503050406030204" pitchFamily="18" charset="0"/>
                        </a:rPr>
                        <m:t>=</m:t>
                      </m:r>
                      <m:r>
                        <a:rPr lang="es-ES" sz="1200" b="0" i="1" smtClean="0">
                          <a:latin typeface="Cambria Math" panose="02040503050406030204" pitchFamily="18" charset="0"/>
                        </a:rPr>
                        <m:t>22,857,349</m:t>
                      </m:r>
                      <m:f>
                        <m:fPr>
                          <m:ctrlPr>
                            <a:rPr lang="es-ES" sz="1200" i="1">
                              <a:latin typeface="Cambria Math" panose="02040503050406030204" pitchFamily="18" charset="0"/>
                            </a:rPr>
                          </m:ctrlPr>
                        </m:fPr>
                        <m:num>
                          <m:r>
                            <a:rPr lang="es-ES" sz="1200" i="1">
                              <a:latin typeface="Cambria Math" panose="02040503050406030204" pitchFamily="18" charset="0"/>
                            </a:rPr>
                            <m:t>𝑡</m:t>
                          </m:r>
                        </m:num>
                        <m:den>
                          <m:r>
                            <a:rPr lang="es-ES" sz="1200" i="1">
                              <a:latin typeface="Cambria Math" panose="02040503050406030204" pitchFamily="18" charset="0"/>
                            </a:rPr>
                            <m:t>𝑎</m:t>
                          </m:r>
                          <m:r>
                            <a:rPr lang="es-ES" sz="1200" i="1">
                              <a:latin typeface="Cambria Math" panose="02040503050406030204" pitchFamily="18" charset="0"/>
                            </a:rPr>
                            <m:t>ñ</m:t>
                          </m:r>
                          <m:r>
                            <a:rPr lang="es-ES" sz="1200" i="1">
                              <a:latin typeface="Cambria Math" panose="02040503050406030204" pitchFamily="18" charset="0"/>
                            </a:rPr>
                            <m:t>𝑜</m:t>
                          </m:r>
                        </m:den>
                      </m:f>
                      <m:r>
                        <a:rPr lang="es-ES" sz="1200" i="1">
                          <a:latin typeface="Cambria Math" panose="02040503050406030204" pitchFamily="18" charset="0"/>
                        </a:rPr>
                        <m:t> </m:t>
                      </m:r>
                      <m:r>
                        <a:rPr lang="es-ES" sz="1200" b="0" i="1" smtClean="0">
                          <a:latin typeface="Cambria Math" panose="02040503050406030204" pitchFamily="18" charset="0"/>
                        </a:rPr>
                        <m:t>𝐾</m:t>
                      </m:r>
                      <m:r>
                        <a:rPr lang="es-ES" sz="1200" i="1">
                          <a:latin typeface="Cambria Math" panose="02040503050406030204" pitchFamily="18" charset="0"/>
                        </a:rPr>
                        <m:t>𝐶𝑙</m:t>
                      </m:r>
                    </m:oMath>
                  </m:oMathPara>
                </a14:m>
                <a:endParaRPr lang="es-ES" sz="1200" dirty="0"/>
              </a:p>
            </p:txBody>
          </p:sp>
        </mc:Choice>
        <mc:Fallback xmlns="">
          <p:sp>
            <p:nvSpPr>
              <p:cNvPr id="34" name="CuadroTexto 33">
                <a:extLst>
                  <a:ext uri="{FF2B5EF4-FFF2-40B4-BE49-F238E27FC236}">
                    <a16:creationId xmlns:a16="http://schemas.microsoft.com/office/drawing/2014/main" id="{871364CA-DED3-7E5F-CDD8-A14884CB18DC}"/>
                  </a:ext>
                </a:extLst>
              </p:cNvPr>
              <p:cNvSpPr txBox="1">
                <a:spLocks noRot="1" noChangeAspect="1" noMove="1" noResize="1" noEditPoints="1" noAdjustHandles="1" noChangeArrowheads="1" noChangeShapeType="1" noTextEdit="1"/>
              </p:cNvSpPr>
              <p:nvPr/>
            </p:nvSpPr>
            <p:spPr>
              <a:xfrm>
                <a:off x="5292080" y="4869160"/>
                <a:ext cx="3384376" cy="1822678"/>
              </a:xfrm>
              <a:prstGeom prst="rect">
                <a:avLst/>
              </a:prstGeom>
              <a:blipFill>
                <a:blip r:embed="rId9"/>
                <a:stretch>
                  <a:fillRect t="-334"/>
                </a:stretch>
              </a:blipFill>
            </p:spPr>
            <p:txBody>
              <a:bodyPr/>
              <a:lstStyle/>
              <a:p>
                <a:r>
                  <a:rPr lang="es-ES">
                    <a:noFill/>
                  </a:rPr>
                  <a:t> </a:t>
                </a:r>
              </a:p>
            </p:txBody>
          </p:sp>
        </mc:Fallback>
      </mc:AlternateContent>
    </p:spTree>
    <p:extLst>
      <p:ext uri="{BB962C8B-B14F-4D97-AF65-F5344CB8AC3E}">
        <p14:creationId xmlns:p14="http://schemas.microsoft.com/office/powerpoint/2010/main" val="335898567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001BA388-4836-F39B-5CAE-4AB6BCA59E21}"/>
              </a:ext>
            </a:extLst>
          </p:cNvPr>
          <p:cNvSpPr>
            <a:spLocks noChangeArrowheads="1"/>
          </p:cNvSpPr>
          <p:nvPr/>
        </p:nvSpPr>
        <p:spPr bwMode="auto">
          <a:xfrm>
            <a:off x="2483768" y="13995"/>
            <a:ext cx="5904656" cy="1152708"/>
          </a:xfrm>
          <a:prstGeom prst="rect">
            <a:avLst/>
          </a:prstGeom>
          <a:solidFill>
            <a:schemeClr val="bg1"/>
          </a:solidFill>
          <a:ln w="9525">
            <a:solidFill>
              <a:schemeClr val="bg1"/>
            </a:solidFill>
            <a:miter lim="800000"/>
            <a:headEnd/>
            <a:tailEnd/>
          </a:ln>
        </p:spPr>
        <p:txBody>
          <a:bodyPr wrap="none" anchor="ctr"/>
          <a:lstStyle/>
          <a:p>
            <a:pPr algn="ctr" eaLnBrk="1" hangingPunct="1"/>
            <a:r>
              <a:rPr lang="es-CL" sz="2800" dirty="0">
                <a:solidFill>
                  <a:srgbClr val="0000FF"/>
                </a:solidFill>
                <a:latin typeface="Arial" charset="0"/>
              </a:rPr>
              <a:t>Ejercicio de Balance de Masa con PHREEQC</a:t>
            </a:r>
            <a:endParaRPr lang="es-MX" sz="2500" b="1" u="sng" dirty="0">
              <a:latin typeface="Arial" charset="0"/>
            </a:endParaRPr>
          </a:p>
        </p:txBody>
      </p:sp>
      <p:sp>
        <p:nvSpPr>
          <p:cNvPr id="5" name="Rectángulo 4">
            <a:extLst>
              <a:ext uri="{FF2B5EF4-FFF2-40B4-BE49-F238E27FC236}">
                <a16:creationId xmlns:a16="http://schemas.microsoft.com/office/drawing/2014/main" id="{EEFA42E3-CFD3-87F7-D6A2-68FE6A3F11B9}"/>
              </a:ext>
            </a:extLst>
          </p:cNvPr>
          <p:cNvSpPr/>
          <p:nvPr/>
        </p:nvSpPr>
        <p:spPr>
          <a:xfrm>
            <a:off x="3043707" y="2099338"/>
            <a:ext cx="1080120" cy="936104"/>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S" dirty="0"/>
              <a:t>Piscina 1</a:t>
            </a:r>
          </a:p>
        </p:txBody>
      </p:sp>
      <p:sp>
        <p:nvSpPr>
          <p:cNvPr id="6" name="Rectángulo 5">
            <a:extLst>
              <a:ext uri="{FF2B5EF4-FFF2-40B4-BE49-F238E27FC236}">
                <a16:creationId xmlns:a16="http://schemas.microsoft.com/office/drawing/2014/main" id="{DD760279-0AB2-A9F8-8E41-1CA677C03B51}"/>
              </a:ext>
            </a:extLst>
          </p:cNvPr>
          <p:cNvSpPr/>
          <p:nvPr/>
        </p:nvSpPr>
        <p:spPr>
          <a:xfrm>
            <a:off x="4788024" y="2110697"/>
            <a:ext cx="1080120" cy="936104"/>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S" dirty="0"/>
              <a:t>Piscina 2</a:t>
            </a:r>
          </a:p>
        </p:txBody>
      </p:sp>
      <p:cxnSp>
        <p:nvCxnSpPr>
          <p:cNvPr id="7" name="Conector recto de flecha 6">
            <a:extLst>
              <a:ext uri="{FF2B5EF4-FFF2-40B4-BE49-F238E27FC236}">
                <a16:creationId xmlns:a16="http://schemas.microsoft.com/office/drawing/2014/main" id="{DD0BDD3F-2247-4C2B-7214-8F2571D6C85F}"/>
              </a:ext>
            </a:extLst>
          </p:cNvPr>
          <p:cNvCxnSpPr>
            <a:cxnSpLocks/>
            <a:endCxn id="5" idx="1"/>
          </p:cNvCxnSpPr>
          <p:nvPr/>
        </p:nvCxnSpPr>
        <p:spPr>
          <a:xfrm>
            <a:off x="2539651" y="2567390"/>
            <a:ext cx="50405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 name="Conector recto de flecha 7">
            <a:extLst>
              <a:ext uri="{FF2B5EF4-FFF2-40B4-BE49-F238E27FC236}">
                <a16:creationId xmlns:a16="http://schemas.microsoft.com/office/drawing/2014/main" id="{EA1CD38B-003C-9847-7456-2086933793C3}"/>
              </a:ext>
            </a:extLst>
          </p:cNvPr>
          <p:cNvCxnSpPr>
            <a:cxnSpLocks/>
          </p:cNvCxnSpPr>
          <p:nvPr/>
        </p:nvCxnSpPr>
        <p:spPr>
          <a:xfrm>
            <a:off x="4123827" y="2567390"/>
            <a:ext cx="50405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Conector recto de flecha 8">
            <a:extLst>
              <a:ext uri="{FF2B5EF4-FFF2-40B4-BE49-F238E27FC236}">
                <a16:creationId xmlns:a16="http://schemas.microsoft.com/office/drawing/2014/main" id="{30B01A79-53C1-9E05-73C8-232B2F7D6D69}"/>
              </a:ext>
            </a:extLst>
          </p:cNvPr>
          <p:cNvCxnSpPr>
            <a:cxnSpLocks/>
          </p:cNvCxnSpPr>
          <p:nvPr/>
        </p:nvCxnSpPr>
        <p:spPr>
          <a:xfrm>
            <a:off x="5868144" y="2567390"/>
            <a:ext cx="50405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0" name="CuadroTexto 9">
                <a:extLst>
                  <a:ext uri="{FF2B5EF4-FFF2-40B4-BE49-F238E27FC236}">
                    <a16:creationId xmlns:a16="http://schemas.microsoft.com/office/drawing/2014/main" id="{3A4DDBA3-EE68-E2C1-3D9B-52127B74D0AF}"/>
                  </a:ext>
                </a:extLst>
              </p:cNvPr>
              <p:cNvSpPr txBox="1"/>
              <p:nvPr/>
            </p:nvSpPr>
            <p:spPr>
              <a:xfrm>
                <a:off x="2562166" y="2210254"/>
                <a:ext cx="248979"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𝐹</m:t>
                          </m:r>
                        </m:e>
                        <m:sub>
                          <m:r>
                            <a:rPr lang="es-ES" b="0" i="1" smtClean="0">
                              <a:latin typeface="Cambria Math" panose="02040503050406030204" pitchFamily="18" charset="0"/>
                            </a:rPr>
                            <m:t>0</m:t>
                          </m:r>
                        </m:sub>
                      </m:sSub>
                    </m:oMath>
                  </m:oMathPara>
                </a14:m>
                <a:endParaRPr lang="es-ES" dirty="0"/>
              </a:p>
            </p:txBody>
          </p:sp>
        </mc:Choice>
        <mc:Fallback xmlns="">
          <p:sp>
            <p:nvSpPr>
              <p:cNvPr id="10" name="CuadroTexto 9">
                <a:extLst>
                  <a:ext uri="{FF2B5EF4-FFF2-40B4-BE49-F238E27FC236}">
                    <a16:creationId xmlns:a16="http://schemas.microsoft.com/office/drawing/2014/main" id="{3A4DDBA3-EE68-E2C1-3D9B-52127B74D0AF}"/>
                  </a:ext>
                </a:extLst>
              </p:cNvPr>
              <p:cNvSpPr txBox="1">
                <a:spLocks noRot="1" noChangeAspect="1" noMove="1" noResize="1" noEditPoints="1" noAdjustHandles="1" noChangeArrowheads="1" noChangeShapeType="1" noTextEdit="1"/>
              </p:cNvSpPr>
              <p:nvPr/>
            </p:nvSpPr>
            <p:spPr>
              <a:xfrm>
                <a:off x="2562166" y="2210254"/>
                <a:ext cx="248979" cy="246221"/>
              </a:xfrm>
              <a:prstGeom prst="rect">
                <a:avLst/>
              </a:prstGeom>
              <a:blipFill>
                <a:blip r:embed="rId2"/>
                <a:stretch>
                  <a:fillRect l="-17073" r="-2439" b="-1750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1" name="CuadroTexto 10">
                <a:extLst>
                  <a:ext uri="{FF2B5EF4-FFF2-40B4-BE49-F238E27FC236}">
                    <a16:creationId xmlns:a16="http://schemas.microsoft.com/office/drawing/2014/main" id="{1CD761B3-E66C-2124-26CA-9A365AEE334A}"/>
                  </a:ext>
                </a:extLst>
              </p:cNvPr>
              <p:cNvSpPr txBox="1"/>
              <p:nvPr/>
            </p:nvSpPr>
            <p:spPr>
              <a:xfrm>
                <a:off x="4191174" y="2296591"/>
                <a:ext cx="248979"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𝐹</m:t>
                          </m:r>
                        </m:e>
                        <m:sub>
                          <m:r>
                            <a:rPr lang="es-ES" b="0" i="1" smtClean="0">
                              <a:latin typeface="Cambria Math" panose="02040503050406030204" pitchFamily="18" charset="0"/>
                            </a:rPr>
                            <m:t>1</m:t>
                          </m:r>
                        </m:sub>
                      </m:sSub>
                    </m:oMath>
                  </m:oMathPara>
                </a14:m>
                <a:endParaRPr lang="es-ES" dirty="0"/>
              </a:p>
            </p:txBody>
          </p:sp>
        </mc:Choice>
        <mc:Fallback xmlns="">
          <p:sp>
            <p:nvSpPr>
              <p:cNvPr id="11" name="CuadroTexto 10">
                <a:extLst>
                  <a:ext uri="{FF2B5EF4-FFF2-40B4-BE49-F238E27FC236}">
                    <a16:creationId xmlns:a16="http://schemas.microsoft.com/office/drawing/2014/main" id="{1CD761B3-E66C-2124-26CA-9A365AEE334A}"/>
                  </a:ext>
                </a:extLst>
              </p:cNvPr>
              <p:cNvSpPr txBox="1">
                <a:spLocks noRot="1" noChangeAspect="1" noMove="1" noResize="1" noEditPoints="1" noAdjustHandles="1" noChangeArrowheads="1" noChangeShapeType="1" noTextEdit="1"/>
              </p:cNvSpPr>
              <p:nvPr/>
            </p:nvSpPr>
            <p:spPr>
              <a:xfrm>
                <a:off x="4191174" y="2296591"/>
                <a:ext cx="248979" cy="246221"/>
              </a:xfrm>
              <a:prstGeom prst="rect">
                <a:avLst/>
              </a:prstGeom>
              <a:blipFill>
                <a:blip r:embed="rId3"/>
                <a:stretch>
                  <a:fillRect l="-17500" r="-5000" b="-1750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2" name="CuadroTexto 11">
                <a:extLst>
                  <a:ext uri="{FF2B5EF4-FFF2-40B4-BE49-F238E27FC236}">
                    <a16:creationId xmlns:a16="http://schemas.microsoft.com/office/drawing/2014/main" id="{A04763C1-BA1C-75FD-E172-ECE2297488E0}"/>
                  </a:ext>
                </a:extLst>
              </p:cNvPr>
              <p:cNvSpPr txBox="1"/>
              <p:nvPr/>
            </p:nvSpPr>
            <p:spPr>
              <a:xfrm>
                <a:off x="5966663" y="2296590"/>
                <a:ext cx="248979"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𝐹</m:t>
                          </m:r>
                        </m:e>
                        <m:sub>
                          <m:r>
                            <a:rPr lang="es-ES" b="0" i="1" smtClean="0">
                              <a:latin typeface="Cambria Math" panose="02040503050406030204" pitchFamily="18" charset="0"/>
                            </a:rPr>
                            <m:t>2</m:t>
                          </m:r>
                        </m:sub>
                      </m:sSub>
                    </m:oMath>
                  </m:oMathPara>
                </a14:m>
                <a:endParaRPr lang="es-ES" dirty="0"/>
              </a:p>
            </p:txBody>
          </p:sp>
        </mc:Choice>
        <mc:Fallback xmlns="">
          <p:sp>
            <p:nvSpPr>
              <p:cNvPr id="12" name="CuadroTexto 11">
                <a:extLst>
                  <a:ext uri="{FF2B5EF4-FFF2-40B4-BE49-F238E27FC236}">
                    <a16:creationId xmlns:a16="http://schemas.microsoft.com/office/drawing/2014/main" id="{A04763C1-BA1C-75FD-E172-ECE2297488E0}"/>
                  </a:ext>
                </a:extLst>
              </p:cNvPr>
              <p:cNvSpPr txBox="1">
                <a:spLocks noRot="1" noChangeAspect="1" noMove="1" noResize="1" noEditPoints="1" noAdjustHandles="1" noChangeArrowheads="1" noChangeShapeType="1" noTextEdit="1"/>
              </p:cNvSpPr>
              <p:nvPr/>
            </p:nvSpPr>
            <p:spPr>
              <a:xfrm>
                <a:off x="5966663" y="2296590"/>
                <a:ext cx="248979" cy="246221"/>
              </a:xfrm>
              <a:prstGeom prst="rect">
                <a:avLst/>
              </a:prstGeom>
              <a:blipFill>
                <a:blip r:embed="rId4"/>
                <a:stretch>
                  <a:fillRect l="-19512" r="-2439" b="-17500"/>
                </a:stretch>
              </a:blipFill>
            </p:spPr>
            <p:txBody>
              <a:bodyPr/>
              <a:lstStyle/>
              <a:p>
                <a:r>
                  <a:rPr lang="es-ES">
                    <a:noFill/>
                  </a:rPr>
                  <a:t> </a:t>
                </a:r>
              </a:p>
            </p:txBody>
          </p:sp>
        </mc:Fallback>
      </mc:AlternateContent>
      <p:cxnSp>
        <p:nvCxnSpPr>
          <p:cNvPr id="13" name="Conector recto de flecha 12">
            <a:extLst>
              <a:ext uri="{FF2B5EF4-FFF2-40B4-BE49-F238E27FC236}">
                <a16:creationId xmlns:a16="http://schemas.microsoft.com/office/drawing/2014/main" id="{88F26AD9-96E0-B875-A95F-76F2B879D04A}"/>
              </a:ext>
            </a:extLst>
          </p:cNvPr>
          <p:cNvCxnSpPr>
            <a:cxnSpLocks/>
          </p:cNvCxnSpPr>
          <p:nvPr/>
        </p:nvCxnSpPr>
        <p:spPr>
          <a:xfrm>
            <a:off x="3579169" y="3046801"/>
            <a:ext cx="0" cy="31565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Conector recto de flecha 13">
            <a:extLst>
              <a:ext uri="{FF2B5EF4-FFF2-40B4-BE49-F238E27FC236}">
                <a16:creationId xmlns:a16="http://schemas.microsoft.com/office/drawing/2014/main" id="{42F52A75-7ED2-2C80-CBA0-FFCB886F8F1D}"/>
              </a:ext>
            </a:extLst>
          </p:cNvPr>
          <p:cNvCxnSpPr>
            <a:cxnSpLocks/>
          </p:cNvCxnSpPr>
          <p:nvPr/>
        </p:nvCxnSpPr>
        <p:spPr>
          <a:xfrm>
            <a:off x="5355297" y="3050587"/>
            <a:ext cx="0" cy="31565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Conector recto de flecha 14">
            <a:extLst>
              <a:ext uri="{FF2B5EF4-FFF2-40B4-BE49-F238E27FC236}">
                <a16:creationId xmlns:a16="http://schemas.microsoft.com/office/drawing/2014/main" id="{9827CC19-6926-52C8-FE11-7EABE767A435}"/>
              </a:ext>
            </a:extLst>
          </p:cNvPr>
          <p:cNvCxnSpPr>
            <a:cxnSpLocks/>
          </p:cNvCxnSpPr>
          <p:nvPr/>
        </p:nvCxnSpPr>
        <p:spPr>
          <a:xfrm>
            <a:off x="3579169" y="1795045"/>
            <a:ext cx="0" cy="315652"/>
          </a:xfrm>
          <a:prstGeom prst="straightConnector1">
            <a:avLst/>
          </a:prstGeom>
          <a:ln>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6" name="Conector recto de flecha 15">
            <a:extLst>
              <a:ext uri="{FF2B5EF4-FFF2-40B4-BE49-F238E27FC236}">
                <a16:creationId xmlns:a16="http://schemas.microsoft.com/office/drawing/2014/main" id="{0E775B67-6C6A-5873-0C88-3687A7DE4FF7}"/>
              </a:ext>
            </a:extLst>
          </p:cNvPr>
          <p:cNvCxnSpPr>
            <a:cxnSpLocks/>
          </p:cNvCxnSpPr>
          <p:nvPr/>
        </p:nvCxnSpPr>
        <p:spPr>
          <a:xfrm>
            <a:off x="5355297" y="1798831"/>
            <a:ext cx="0" cy="315652"/>
          </a:xfrm>
          <a:prstGeom prst="straightConnector1">
            <a:avLst/>
          </a:prstGeom>
          <a:ln>
            <a:headEnd type="triangle" w="med" len="med"/>
            <a:tailEnd type="none"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9" name="CuadroTexto 18">
                <a:extLst>
                  <a:ext uri="{FF2B5EF4-FFF2-40B4-BE49-F238E27FC236}">
                    <a16:creationId xmlns:a16="http://schemas.microsoft.com/office/drawing/2014/main" id="{6466C5B6-D787-89A9-768E-AA220A29B431}"/>
                  </a:ext>
                </a:extLst>
              </p:cNvPr>
              <p:cNvSpPr txBox="1"/>
              <p:nvPr/>
            </p:nvSpPr>
            <p:spPr>
              <a:xfrm>
                <a:off x="3066323" y="3310699"/>
                <a:ext cx="438133" cy="26520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𝐹</m:t>
                          </m:r>
                        </m:e>
                        <m:sub>
                          <m:r>
                            <a:rPr lang="es-ES" b="0" i="1" smtClean="0">
                              <a:latin typeface="Cambria Math" panose="02040503050406030204" pitchFamily="18" charset="0"/>
                            </a:rPr>
                            <m:t>𝑝𝑝</m:t>
                          </m:r>
                          <m:r>
                            <a:rPr lang="es-ES" b="0" i="1" smtClean="0">
                              <a:latin typeface="Cambria Math" panose="02040503050406030204" pitchFamily="18" charset="0"/>
                            </a:rPr>
                            <m:t>1</m:t>
                          </m:r>
                        </m:sub>
                      </m:sSub>
                    </m:oMath>
                  </m:oMathPara>
                </a14:m>
                <a:endParaRPr lang="es-ES" dirty="0"/>
              </a:p>
            </p:txBody>
          </p:sp>
        </mc:Choice>
        <mc:Fallback xmlns="">
          <p:sp>
            <p:nvSpPr>
              <p:cNvPr id="19" name="CuadroTexto 18">
                <a:extLst>
                  <a:ext uri="{FF2B5EF4-FFF2-40B4-BE49-F238E27FC236}">
                    <a16:creationId xmlns:a16="http://schemas.microsoft.com/office/drawing/2014/main" id="{6466C5B6-D787-89A9-768E-AA220A29B431}"/>
                  </a:ext>
                </a:extLst>
              </p:cNvPr>
              <p:cNvSpPr txBox="1">
                <a:spLocks noRot="1" noChangeAspect="1" noMove="1" noResize="1" noEditPoints="1" noAdjustHandles="1" noChangeArrowheads="1" noChangeShapeType="1" noTextEdit="1"/>
              </p:cNvSpPr>
              <p:nvPr/>
            </p:nvSpPr>
            <p:spPr>
              <a:xfrm>
                <a:off x="3066323" y="3310699"/>
                <a:ext cx="438133" cy="265201"/>
              </a:xfrm>
              <a:prstGeom prst="rect">
                <a:avLst/>
              </a:prstGeom>
              <a:blipFill>
                <a:blip r:embed="rId5"/>
                <a:stretch>
                  <a:fillRect l="-9722" r="-5556" b="-2500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0" name="CuadroTexto 19">
                <a:extLst>
                  <a:ext uri="{FF2B5EF4-FFF2-40B4-BE49-F238E27FC236}">
                    <a16:creationId xmlns:a16="http://schemas.microsoft.com/office/drawing/2014/main" id="{8D6AC098-338D-CFED-C3CC-B1E2956108A6}"/>
                  </a:ext>
                </a:extLst>
              </p:cNvPr>
              <p:cNvSpPr txBox="1"/>
              <p:nvPr/>
            </p:nvSpPr>
            <p:spPr>
              <a:xfrm>
                <a:off x="4845205" y="3310699"/>
                <a:ext cx="438133" cy="26520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𝐹</m:t>
                          </m:r>
                        </m:e>
                        <m:sub>
                          <m:r>
                            <a:rPr lang="es-ES" b="0" i="1" smtClean="0">
                              <a:latin typeface="Cambria Math" panose="02040503050406030204" pitchFamily="18" charset="0"/>
                            </a:rPr>
                            <m:t>𝑝𝑝</m:t>
                          </m:r>
                          <m:r>
                            <a:rPr lang="es-ES" b="0" i="1" smtClean="0">
                              <a:latin typeface="Cambria Math" panose="02040503050406030204" pitchFamily="18" charset="0"/>
                            </a:rPr>
                            <m:t>2</m:t>
                          </m:r>
                        </m:sub>
                      </m:sSub>
                    </m:oMath>
                  </m:oMathPara>
                </a14:m>
                <a:endParaRPr lang="es-ES" dirty="0"/>
              </a:p>
            </p:txBody>
          </p:sp>
        </mc:Choice>
        <mc:Fallback xmlns="">
          <p:sp>
            <p:nvSpPr>
              <p:cNvPr id="20" name="CuadroTexto 19">
                <a:extLst>
                  <a:ext uri="{FF2B5EF4-FFF2-40B4-BE49-F238E27FC236}">
                    <a16:creationId xmlns:a16="http://schemas.microsoft.com/office/drawing/2014/main" id="{8D6AC098-338D-CFED-C3CC-B1E2956108A6}"/>
                  </a:ext>
                </a:extLst>
              </p:cNvPr>
              <p:cNvSpPr txBox="1">
                <a:spLocks noRot="1" noChangeAspect="1" noMove="1" noResize="1" noEditPoints="1" noAdjustHandles="1" noChangeArrowheads="1" noChangeShapeType="1" noTextEdit="1"/>
              </p:cNvSpPr>
              <p:nvPr/>
            </p:nvSpPr>
            <p:spPr>
              <a:xfrm>
                <a:off x="4845205" y="3310699"/>
                <a:ext cx="438133" cy="265201"/>
              </a:xfrm>
              <a:prstGeom prst="rect">
                <a:avLst/>
              </a:prstGeom>
              <a:blipFill>
                <a:blip r:embed="rId6"/>
                <a:stretch>
                  <a:fillRect l="-11111" r="-4167" b="-2500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2" name="CuadroTexto 21">
                <a:extLst>
                  <a:ext uri="{FF2B5EF4-FFF2-40B4-BE49-F238E27FC236}">
                    <a16:creationId xmlns:a16="http://schemas.microsoft.com/office/drawing/2014/main" id="{CF471584-44E5-D0FA-1573-2E982B825692}"/>
                  </a:ext>
                </a:extLst>
              </p:cNvPr>
              <p:cNvSpPr txBox="1"/>
              <p:nvPr/>
            </p:nvSpPr>
            <p:spPr>
              <a:xfrm>
                <a:off x="4479837" y="1213687"/>
                <a:ext cx="2776614" cy="42595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S" sz="1200" b="0" i="1" smtClean="0">
                              <a:latin typeface="Cambria Math" panose="02040503050406030204" pitchFamily="18" charset="0"/>
                            </a:rPr>
                          </m:ctrlPr>
                        </m:sSubPr>
                        <m:e>
                          <m:r>
                            <a:rPr lang="es-ES" sz="1200" b="0" i="1" smtClean="0">
                              <a:latin typeface="Cambria Math" panose="02040503050406030204" pitchFamily="18" charset="0"/>
                            </a:rPr>
                            <m:t>𝐹</m:t>
                          </m:r>
                        </m:e>
                        <m:sub>
                          <m:r>
                            <a:rPr lang="es-ES" sz="1200" b="0" i="1" smtClean="0">
                              <a:latin typeface="Cambria Math" panose="02040503050406030204" pitchFamily="18" charset="0"/>
                            </a:rPr>
                            <m:t>𝑒𝑣</m:t>
                          </m:r>
                          <m:r>
                            <a:rPr lang="es-ES" sz="1200" b="0" i="1" smtClean="0">
                              <a:latin typeface="Cambria Math" panose="02040503050406030204" pitchFamily="18" charset="0"/>
                            </a:rPr>
                            <m:t>2</m:t>
                          </m:r>
                        </m:sub>
                      </m:sSub>
                      <m:r>
                        <a:rPr lang="es-ES" sz="1200" i="1">
                          <a:latin typeface="Cambria Math" panose="02040503050406030204" pitchFamily="18" charset="0"/>
                        </a:rPr>
                        <m:t>=</m:t>
                      </m:r>
                      <m:r>
                        <a:rPr lang="es-ES" sz="1200" i="1" smtClean="0">
                          <a:latin typeface="Cambria Math" panose="02040503050406030204" pitchFamily="18" charset="0"/>
                        </a:rPr>
                        <m:t>1</m:t>
                      </m:r>
                      <m:r>
                        <a:rPr lang="es-ES" sz="1200" b="0" i="1" smtClean="0">
                          <a:latin typeface="Cambria Math" panose="02040503050406030204" pitchFamily="18" charset="0"/>
                        </a:rPr>
                        <m:t>64,570,792</m:t>
                      </m:r>
                      <m:f>
                        <m:fPr>
                          <m:ctrlPr>
                            <a:rPr lang="es-ES" sz="1200" i="1">
                              <a:latin typeface="Cambria Math" panose="02040503050406030204" pitchFamily="18" charset="0"/>
                            </a:rPr>
                          </m:ctrlPr>
                        </m:fPr>
                        <m:num>
                          <m:r>
                            <a:rPr lang="es-ES" sz="1200" i="1">
                              <a:latin typeface="Cambria Math" panose="02040503050406030204" pitchFamily="18" charset="0"/>
                            </a:rPr>
                            <m:t>𝑡</m:t>
                          </m:r>
                        </m:num>
                        <m:den>
                          <m:r>
                            <a:rPr lang="es-ES" sz="1200" i="1">
                              <a:latin typeface="Cambria Math" panose="02040503050406030204" pitchFamily="18" charset="0"/>
                            </a:rPr>
                            <m:t>𝑎</m:t>
                          </m:r>
                          <m:r>
                            <a:rPr lang="es-ES" sz="1200" i="1">
                              <a:latin typeface="Cambria Math" panose="02040503050406030204" pitchFamily="18" charset="0"/>
                            </a:rPr>
                            <m:t>ñ</m:t>
                          </m:r>
                          <m:r>
                            <a:rPr lang="es-ES" sz="1200" i="1">
                              <a:latin typeface="Cambria Math" panose="02040503050406030204" pitchFamily="18" charset="0"/>
                            </a:rPr>
                            <m:t>𝑜</m:t>
                          </m:r>
                        </m:den>
                      </m:f>
                      <m:r>
                        <a:rPr lang="es-ES" sz="1200" i="1">
                          <a:latin typeface="Cambria Math" panose="02040503050406030204" pitchFamily="18" charset="0"/>
                        </a:rPr>
                        <m:t> </m:t>
                      </m:r>
                      <m:r>
                        <a:rPr lang="es-ES" sz="1200" i="1">
                          <a:latin typeface="Cambria Math" panose="02040503050406030204" pitchFamily="18" charset="0"/>
                        </a:rPr>
                        <m:t>𝑎𝑔𝑢𝑎</m:t>
                      </m:r>
                    </m:oMath>
                  </m:oMathPara>
                </a14:m>
                <a:endParaRPr lang="es-ES" sz="1200" b="0" dirty="0"/>
              </a:p>
            </p:txBody>
          </p:sp>
        </mc:Choice>
        <mc:Fallback xmlns="">
          <p:sp>
            <p:nvSpPr>
              <p:cNvPr id="22" name="CuadroTexto 21">
                <a:extLst>
                  <a:ext uri="{FF2B5EF4-FFF2-40B4-BE49-F238E27FC236}">
                    <a16:creationId xmlns:a16="http://schemas.microsoft.com/office/drawing/2014/main" id="{CF471584-44E5-D0FA-1573-2E982B825692}"/>
                  </a:ext>
                </a:extLst>
              </p:cNvPr>
              <p:cNvSpPr txBox="1">
                <a:spLocks noRot="1" noChangeAspect="1" noMove="1" noResize="1" noEditPoints="1" noAdjustHandles="1" noChangeArrowheads="1" noChangeShapeType="1" noTextEdit="1"/>
              </p:cNvSpPr>
              <p:nvPr/>
            </p:nvSpPr>
            <p:spPr>
              <a:xfrm>
                <a:off x="4479837" y="1213687"/>
                <a:ext cx="2776614" cy="425950"/>
              </a:xfrm>
              <a:prstGeom prst="rect">
                <a:avLst/>
              </a:prstGeom>
              <a:blipFill>
                <a:blip r:embed="rId7"/>
                <a:stretch>
                  <a:fillRect b="-1429"/>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4" name="CuadroTexto 23">
                <a:extLst>
                  <a:ext uri="{FF2B5EF4-FFF2-40B4-BE49-F238E27FC236}">
                    <a16:creationId xmlns:a16="http://schemas.microsoft.com/office/drawing/2014/main" id="{664A425E-F1DC-C0E2-8EAB-2F99F8D71FFD}"/>
                  </a:ext>
                </a:extLst>
              </p:cNvPr>
              <p:cNvSpPr txBox="1"/>
              <p:nvPr/>
            </p:nvSpPr>
            <p:spPr>
              <a:xfrm>
                <a:off x="2141394" y="1190327"/>
                <a:ext cx="2328704" cy="42595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S" sz="1200" b="0" i="1" smtClean="0">
                              <a:latin typeface="Cambria Math" panose="02040503050406030204" pitchFamily="18" charset="0"/>
                            </a:rPr>
                          </m:ctrlPr>
                        </m:sSubPr>
                        <m:e>
                          <m:r>
                            <a:rPr lang="es-ES" sz="1200" b="0" i="1" smtClean="0">
                              <a:latin typeface="Cambria Math" panose="02040503050406030204" pitchFamily="18" charset="0"/>
                            </a:rPr>
                            <m:t>𝐹</m:t>
                          </m:r>
                        </m:e>
                        <m:sub>
                          <m:r>
                            <a:rPr lang="es-ES" sz="1200" b="0" i="1" smtClean="0">
                              <a:latin typeface="Cambria Math" panose="02040503050406030204" pitchFamily="18" charset="0"/>
                            </a:rPr>
                            <m:t>𝑒𝑣</m:t>
                          </m:r>
                          <m:r>
                            <a:rPr lang="es-ES" sz="1200" b="0" i="1" smtClean="0">
                              <a:latin typeface="Cambria Math" panose="02040503050406030204" pitchFamily="18" charset="0"/>
                            </a:rPr>
                            <m:t>1</m:t>
                          </m:r>
                        </m:sub>
                      </m:sSub>
                      <m:r>
                        <a:rPr lang="es-ES" sz="1200" b="0" i="1" smtClean="0">
                          <a:latin typeface="Cambria Math" panose="02040503050406030204" pitchFamily="18" charset="0"/>
                        </a:rPr>
                        <m:t>=193,294,330</m:t>
                      </m:r>
                      <m:f>
                        <m:fPr>
                          <m:ctrlPr>
                            <a:rPr lang="es-ES" sz="1200" i="1">
                              <a:latin typeface="Cambria Math" panose="02040503050406030204" pitchFamily="18" charset="0"/>
                            </a:rPr>
                          </m:ctrlPr>
                        </m:fPr>
                        <m:num>
                          <m:r>
                            <a:rPr lang="es-ES" sz="1200" i="1">
                              <a:latin typeface="Cambria Math" panose="02040503050406030204" pitchFamily="18" charset="0"/>
                            </a:rPr>
                            <m:t>𝑡</m:t>
                          </m:r>
                        </m:num>
                        <m:den>
                          <m:r>
                            <a:rPr lang="es-ES" sz="1200" i="1">
                              <a:latin typeface="Cambria Math" panose="02040503050406030204" pitchFamily="18" charset="0"/>
                            </a:rPr>
                            <m:t>𝑎</m:t>
                          </m:r>
                          <m:r>
                            <a:rPr lang="es-ES" sz="1200" i="1">
                              <a:latin typeface="Cambria Math" panose="02040503050406030204" pitchFamily="18" charset="0"/>
                            </a:rPr>
                            <m:t>ñ</m:t>
                          </m:r>
                          <m:r>
                            <a:rPr lang="es-ES" sz="1200" i="1">
                              <a:latin typeface="Cambria Math" panose="02040503050406030204" pitchFamily="18" charset="0"/>
                            </a:rPr>
                            <m:t>𝑜</m:t>
                          </m:r>
                        </m:den>
                      </m:f>
                      <m:r>
                        <a:rPr lang="es-ES" sz="1200" i="1">
                          <a:latin typeface="Cambria Math" panose="02040503050406030204" pitchFamily="18" charset="0"/>
                        </a:rPr>
                        <m:t> </m:t>
                      </m:r>
                      <m:r>
                        <a:rPr lang="es-ES" sz="1200" i="1">
                          <a:latin typeface="Cambria Math" panose="02040503050406030204" pitchFamily="18" charset="0"/>
                        </a:rPr>
                        <m:t>𝑎𝑔𝑢𝑎</m:t>
                      </m:r>
                    </m:oMath>
                  </m:oMathPara>
                </a14:m>
                <a:endParaRPr lang="es-ES" sz="1200" dirty="0"/>
              </a:p>
            </p:txBody>
          </p:sp>
        </mc:Choice>
        <mc:Fallback xmlns="">
          <p:sp>
            <p:nvSpPr>
              <p:cNvPr id="24" name="CuadroTexto 23">
                <a:extLst>
                  <a:ext uri="{FF2B5EF4-FFF2-40B4-BE49-F238E27FC236}">
                    <a16:creationId xmlns:a16="http://schemas.microsoft.com/office/drawing/2014/main" id="{664A425E-F1DC-C0E2-8EAB-2F99F8D71FFD}"/>
                  </a:ext>
                </a:extLst>
              </p:cNvPr>
              <p:cNvSpPr txBox="1">
                <a:spLocks noRot="1" noChangeAspect="1" noMove="1" noResize="1" noEditPoints="1" noAdjustHandles="1" noChangeArrowheads="1" noChangeShapeType="1" noTextEdit="1"/>
              </p:cNvSpPr>
              <p:nvPr/>
            </p:nvSpPr>
            <p:spPr>
              <a:xfrm>
                <a:off x="2141394" y="1190327"/>
                <a:ext cx="2328704" cy="425950"/>
              </a:xfrm>
              <a:prstGeom prst="rect">
                <a:avLst/>
              </a:prstGeom>
              <a:blipFill>
                <a:blip r:embed="rId8"/>
                <a:stretch>
                  <a:fillRect b="-1429"/>
                </a:stretch>
              </a:blipFill>
            </p:spPr>
            <p:txBody>
              <a:bodyPr/>
              <a:lstStyle/>
              <a:p>
                <a:r>
                  <a:rPr lang="es-ES">
                    <a:noFill/>
                  </a:rPr>
                  <a:t> </a:t>
                </a:r>
              </a:p>
            </p:txBody>
          </p:sp>
        </mc:Fallback>
      </mc:AlternateContent>
      <mc:AlternateContent xmlns:mc="http://schemas.openxmlformats.org/markup-compatibility/2006">
        <mc:Choice xmlns:a14="http://schemas.microsoft.com/office/drawing/2010/main" Requires="a14">
          <p:sp>
            <p:nvSpPr>
              <p:cNvPr id="25" name="CuadroTexto 24">
                <a:extLst>
                  <a:ext uri="{FF2B5EF4-FFF2-40B4-BE49-F238E27FC236}">
                    <a16:creationId xmlns:a16="http://schemas.microsoft.com/office/drawing/2014/main" id="{C1733D70-14E6-E92F-0B5A-2A34B31A88BB}"/>
                  </a:ext>
                </a:extLst>
              </p:cNvPr>
              <p:cNvSpPr txBox="1"/>
              <p:nvPr/>
            </p:nvSpPr>
            <p:spPr>
              <a:xfrm>
                <a:off x="3663108" y="4229363"/>
                <a:ext cx="4509287" cy="1804084"/>
              </a:xfrm>
              <a:prstGeom prst="rect">
                <a:avLst/>
              </a:prstGeom>
              <a:noFill/>
            </p:spPr>
            <p:txBody>
              <a:bodyPr wrap="square" rtlCol="0">
                <a:spAutoFit/>
              </a:bodyPr>
              <a:lstStyle/>
              <a:p>
                <a:r>
                  <a:rPr lang="es-ES" sz="1200" dirty="0"/>
                  <a:t>15. Se calculan las superficies de las piscinas</a:t>
                </a:r>
                <a:endParaRPr lang="es-ES" sz="1200" b="0" dirty="0"/>
              </a:p>
              <a:p>
                <a:endParaRPr lang="es-ES" sz="120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es-ES" sz="1200" b="0" i="1" smtClean="0">
                              <a:latin typeface="Cambria Math" panose="02040503050406030204" pitchFamily="18" charset="0"/>
                            </a:rPr>
                          </m:ctrlPr>
                        </m:sSubPr>
                        <m:e>
                          <m:r>
                            <a:rPr lang="es-ES" sz="1200" b="0" i="1" smtClean="0">
                              <a:latin typeface="Cambria Math" panose="02040503050406030204" pitchFamily="18" charset="0"/>
                            </a:rPr>
                            <m:t>𝐴</m:t>
                          </m:r>
                        </m:e>
                        <m:sub>
                          <m:r>
                            <a:rPr lang="es-ES" sz="1200" b="0" i="1" smtClean="0">
                              <a:latin typeface="Cambria Math" panose="02040503050406030204" pitchFamily="18" charset="0"/>
                            </a:rPr>
                            <m:t>𝑝𝑖𝑠𝑐𝑖𝑛𝑎</m:t>
                          </m:r>
                          <m:r>
                            <a:rPr lang="es-ES" sz="1200" b="0" i="1" smtClean="0">
                              <a:latin typeface="Cambria Math" panose="02040503050406030204" pitchFamily="18" charset="0"/>
                            </a:rPr>
                            <m:t>1</m:t>
                          </m:r>
                        </m:sub>
                      </m:sSub>
                      <m:r>
                        <a:rPr lang="es-ES" sz="1200" i="1">
                          <a:latin typeface="Cambria Math" panose="02040503050406030204" pitchFamily="18" charset="0"/>
                        </a:rPr>
                        <m:t>=</m:t>
                      </m:r>
                      <m:f>
                        <m:fPr>
                          <m:ctrlPr>
                            <a:rPr lang="es-ES" sz="1200" b="0" i="1" smtClean="0">
                              <a:latin typeface="Cambria Math" panose="02040503050406030204" pitchFamily="18" charset="0"/>
                            </a:rPr>
                          </m:ctrlPr>
                        </m:fPr>
                        <m:num>
                          <m:d>
                            <m:dPr>
                              <m:ctrlPr>
                                <a:rPr lang="es-ES" sz="1200" b="0" i="1" smtClean="0">
                                  <a:latin typeface="Cambria Math" panose="02040503050406030204" pitchFamily="18" charset="0"/>
                                </a:rPr>
                              </m:ctrlPr>
                            </m:dPr>
                            <m:e>
                              <m:f>
                                <m:fPr>
                                  <m:ctrlPr>
                                    <a:rPr lang="es-ES" sz="1200" b="0" i="1" smtClean="0">
                                      <a:latin typeface="Cambria Math" panose="02040503050406030204" pitchFamily="18" charset="0"/>
                                    </a:rPr>
                                  </m:ctrlPr>
                                </m:fPr>
                                <m:num>
                                  <m:r>
                                    <a:rPr lang="es-ES" sz="1200" i="1">
                                      <a:latin typeface="Cambria Math" panose="02040503050406030204" pitchFamily="18" charset="0"/>
                                    </a:rPr>
                                    <m:t>193,294,330</m:t>
                                  </m:r>
                                  <m:r>
                                    <a:rPr lang="es-ES" sz="1200" b="0" i="1" smtClean="0">
                                      <a:latin typeface="Cambria Math" panose="02040503050406030204" pitchFamily="18" charset="0"/>
                                    </a:rPr>
                                    <m:t>·10</m:t>
                                  </m:r>
                                  <m:r>
                                    <a:rPr lang="es-ES" sz="1200" b="0" i="1" smtClean="0">
                                      <a:latin typeface="Cambria Math" panose="02040503050406030204" pitchFamily="18" charset="0"/>
                                    </a:rPr>
                                    <m:t>0</m:t>
                                  </m:r>
                                  <m:r>
                                    <a:rPr lang="es-ES" sz="1200" b="0" i="1" smtClean="0">
                                      <a:latin typeface="Cambria Math" panose="02040503050406030204" pitchFamily="18" charset="0"/>
                                    </a:rPr>
                                    <m:t>0</m:t>
                                  </m:r>
                                </m:num>
                                <m:den>
                                  <m:r>
                                    <a:rPr lang="es-ES" sz="1200" b="0" i="1" smtClean="0">
                                      <a:latin typeface="Cambria Math" panose="02040503050406030204" pitchFamily="18" charset="0"/>
                                    </a:rPr>
                                    <m:t>365</m:t>
                                  </m:r>
                                </m:den>
                              </m:f>
                            </m:e>
                          </m:d>
                        </m:num>
                        <m:den>
                          <m:r>
                            <a:rPr lang="es-ES" sz="1200" b="0" i="1" smtClean="0">
                              <a:latin typeface="Cambria Math" panose="02040503050406030204" pitchFamily="18" charset="0"/>
                            </a:rPr>
                            <m:t>1.5</m:t>
                          </m:r>
                        </m:den>
                      </m:f>
                      <m:r>
                        <a:rPr lang="es-ES" sz="1200" b="0" i="1" smtClean="0">
                          <a:latin typeface="Cambria Math" panose="02040503050406030204" pitchFamily="18" charset="0"/>
                        </a:rPr>
                        <m:t>=353,049,004 </m:t>
                      </m:r>
                      <m:sSup>
                        <m:sSupPr>
                          <m:ctrlPr>
                            <a:rPr lang="es-ES" sz="1200" b="0" i="1" smtClean="0">
                              <a:latin typeface="Cambria Math" panose="02040503050406030204" pitchFamily="18" charset="0"/>
                            </a:rPr>
                          </m:ctrlPr>
                        </m:sSupPr>
                        <m:e>
                          <m:r>
                            <a:rPr lang="es-ES" sz="1200" b="0" i="1" smtClean="0">
                              <a:latin typeface="Cambria Math" panose="02040503050406030204" pitchFamily="18" charset="0"/>
                            </a:rPr>
                            <m:t>𝑚</m:t>
                          </m:r>
                        </m:e>
                        <m:sup>
                          <m:r>
                            <a:rPr lang="es-ES" sz="1200" b="0" i="1" smtClean="0">
                              <a:latin typeface="Cambria Math" panose="02040503050406030204" pitchFamily="18" charset="0"/>
                            </a:rPr>
                            <m:t>2</m:t>
                          </m:r>
                        </m:sup>
                      </m:sSup>
                    </m:oMath>
                  </m:oMathPara>
                </a14:m>
                <a:endParaRPr lang="es-ES" sz="1200" b="0" dirty="0"/>
              </a:p>
              <a:p>
                <a:endParaRPr lang="es-ES" sz="1200" dirty="0"/>
              </a:p>
              <a:p>
                <a:pPr/>
                <a14:m>
                  <m:oMathPara xmlns:m="http://schemas.openxmlformats.org/officeDocument/2006/math">
                    <m:oMathParaPr>
                      <m:jc m:val="centerGroup"/>
                    </m:oMathParaPr>
                    <m:oMath xmlns:m="http://schemas.openxmlformats.org/officeDocument/2006/math">
                      <m:sSub>
                        <m:sSubPr>
                          <m:ctrlPr>
                            <a:rPr lang="es-ES" sz="1200" b="0" i="1" smtClean="0">
                              <a:latin typeface="Cambria Math" panose="02040503050406030204" pitchFamily="18" charset="0"/>
                            </a:rPr>
                          </m:ctrlPr>
                        </m:sSubPr>
                        <m:e>
                          <m:r>
                            <a:rPr lang="es-ES" sz="1200" b="0" i="1" smtClean="0">
                              <a:latin typeface="Cambria Math" panose="02040503050406030204" pitchFamily="18" charset="0"/>
                            </a:rPr>
                            <m:t>𝐴</m:t>
                          </m:r>
                        </m:e>
                        <m:sub>
                          <m:r>
                            <a:rPr lang="es-ES" sz="1200" b="0" i="1" smtClean="0">
                              <a:latin typeface="Cambria Math" panose="02040503050406030204" pitchFamily="18" charset="0"/>
                            </a:rPr>
                            <m:t>𝑝𝑖𝑠𝑐𝑖𝑛𝑎</m:t>
                          </m:r>
                          <m:r>
                            <a:rPr lang="es-ES" sz="1200" b="0" i="1" smtClean="0">
                              <a:latin typeface="Cambria Math" panose="02040503050406030204" pitchFamily="18" charset="0"/>
                            </a:rPr>
                            <m:t>2</m:t>
                          </m:r>
                        </m:sub>
                      </m:sSub>
                      <m:r>
                        <a:rPr lang="es-ES" sz="1200" i="1">
                          <a:latin typeface="Cambria Math" panose="02040503050406030204" pitchFamily="18" charset="0"/>
                        </a:rPr>
                        <m:t>=</m:t>
                      </m:r>
                      <m:f>
                        <m:fPr>
                          <m:ctrlPr>
                            <a:rPr lang="es-ES" sz="1200" b="0" i="1" smtClean="0">
                              <a:latin typeface="Cambria Math" panose="02040503050406030204" pitchFamily="18" charset="0"/>
                            </a:rPr>
                          </m:ctrlPr>
                        </m:fPr>
                        <m:num>
                          <m:d>
                            <m:dPr>
                              <m:ctrlPr>
                                <a:rPr lang="es-ES" sz="1200" b="0" i="1" smtClean="0">
                                  <a:latin typeface="Cambria Math" panose="02040503050406030204" pitchFamily="18" charset="0"/>
                                </a:rPr>
                              </m:ctrlPr>
                            </m:dPr>
                            <m:e>
                              <m:f>
                                <m:fPr>
                                  <m:ctrlPr>
                                    <a:rPr lang="es-ES" sz="1200" b="0" i="1" smtClean="0">
                                      <a:latin typeface="Cambria Math" panose="02040503050406030204" pitchFamily="18" charset="0"/>
                                    </a:rPr>
                                  </m:ctrlPr>
                                </m:fPr>
                                <m:num>
                                  <m:r>
                                    <a:rPr lang="es-ES" sz="1200" b="0" i="1" smtClean="0">
                                      <a:latin typeface="Cambria Math" panose="02040503050406030204" pitchFamily="18" charset="0"/>
                                    </a:rPr>
                                    <m:t>164,570,792·10</m:t>
                                  </m:r>
                                  <m:r>
                                    <a:rPr lang="es-ES" sz="1200" b="0" i="1" smtClean="0">
                                      <a:latin typeface="Cambria Math" panose="02040503050406030204" pitchFamily="18" charset="0"/>
                                    </a:rPr>
                                    <m:t>0</m:t>
                                  </m:r>
                                  <m:r>
                                    <a:rPr lang="es-ES" sz="1200" b="0" i="1" smtClean="0">
                                      <a:latin typeface="Cambria Math" panose="02040503050406030204" pitchFamily="18" charset="0"/>
                                    </a:rPr>
                                    <m:t>0</m:t>
                                  </m:r>
                                </m:num>
                                <m:den>
                                  <m:r>
                                    <a:rPr lang="es-ES" sz="1200" b="0" i="1" smtClean="0">
                                      <a:latin typeface="Cambria Math" panose="02040503050406030204" pitchFamily="18" charset="0"/>
                                    </a:rPr>
                                    <m:t>365</m:t>
                                  </m:r>
                                </m:den>
                              </m:f>
                            </m:e>
                          </m:d>
                        </m:num>
                        <m:den>
                          <m:r>
                            <a:rPr lang="es-ES" sz="1200" b="0" i="1" smtClean="0">
                              <a:latin typeface="Cambria Math" panose="02040503050406030204" pitchFamily="18" charset="0"/>
                            </a:rPr>
                            <m:t>1.5</m:t>
                          </m:r>
                        </m:den>
                      </m:f>
                      <m:r>
                        <a:rPr lang="es-ES" sz="1200" b="0" i="1" smtClean="0">
                          <a:latin typeface="Cambria Math" panose="02040503050406030204" pitchFamily="18" charset="0"/>
                        </a:rPr>
                        <m:t>=300,585,922 </m:t>
                      </m:r>
                      <m:sSup>
                        <m:sSupPr>
                          <m:ctrlPr>
                            <a:rPr lang="es-ES" sz="1200" b="0" i="1" smtClean="0">
                              <a:latin typeface="Cambria Math" panose="02040503050406030204" pitchFamily="18" charset="0"/>
                            </a:rPr>
                          </m:ctrlPr>
                        </m:sSupPr>
                        <m:e>
                          <m:r>
                            <a:rPr lang="es-ES" sz="1200" b="0" i="1" smtClean="0">
                              <a:latin typeface="Cambria Math" panose="02040503050406030204" pitchFamily="18" charset="0"/>
                            </a:rPr>
                            <m:t>𝑚</m:t>
                          </m:r>
                        </m:e>
                        <m:sup>
                          <m:r>
                            <a:rPr lang="es-ES" sz="1200" b="0" i="1" smtClean="0">
                              <a:latin typeface="Cambria Math" panose="02040503050406030204" pitchFamily="18" charset="0"/>
                            </a:rPr>
                            <m:t>2</m:t>
                          </m:r>
                        </m:sup>
                      </m:sSup>
                    </m:oMath>
                  </m:oMathPara>
                </a14:m>
                <a:endParaRPr lang="es-ES" sz="1200" dirty="0"/>
              </a:p>
              <a:p>
                <a:endParaRPr lang="es-ES" sz="1200" dirty="0"/>
              </a:p>
            </p:txBody>
          </p:sp>
        </mc:Choice>
        <mc:Fallback>
          <p:sp>
            <p:nvSpPr>
              <p:cNvPr id="25" name="CuadroTexto 24">
                <a:extLst>
                  <a:ext uri="{FF2B5EF4-FFF2-40B4-BE49-F238E27FC236}">
                    <a16:creationId xmlns:a16="http://schemas.microsoft.com/office/drawing/2014/main" id="{C1733D70-14E6-E92F-0B5A-2A34B31A88BB}"/>
                  </a:ext>
                </a:extLst>
              </p:cNvPr>
              <p:cNvSpPr txBox="1">
                <a:spLocks noRot="1" noChangeAspect="1" noMove="1" noResize="1" noEditPoints="1" noAdjustHandles="1" noChangeArrowheads="1" noChangeShapeType="1" noTextEdit="1"/>
              </p:cNvSpPr>
              <p:nvPr/>
            </p:nvSpPr>
            <p:spPr>
              <a:xfrm>
                <a:off x="3663108" y="4229363"/>
                <a:ext cx="4509287" cy="1804084"/>
              </a:xfrm>
              <a:prstGeom prst="rect">
                <a:avLst/>
              </a:prstGeom>
              <a:blipFill>
                <a:blip r:embed="rId9"/>
                <a:stretch>
                  <a:fillRect l="-135" t="-338"/>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7" name="CuadroTexto 26">
                <a:extLst>
                  <a:ext uri="{FF2B5EF4-FFF2-40B4-BE49-F238E27FC236}">
                    <a16:creationId xmlns:a16="http://schemas.microsoft.com/office/drawing/2014/main" id="{504AF81C-50F4-1036-3ED6-EC9E3A80B282}"/>
                  </a:ext>
                </a:extLst>
              </p:cNvPr>
              <p:cNvSpPr txBox="1"/>
              <p:nvPr/>
            </p:nvSpPr>
            <p:spPr>
              <a:xfrm>
                <a:off x="342448" y="4872232"/>
                <a:ext cx="1645508" cy="594906"/>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𝐴</m:t>
                          </m:r>
                        </m:e>
                        <m:sub>
                          <m:r>
                            <a:rPr lang="es-ES" sz="1600" b="0" i="1" smtClean="0">
                              <a:latin typeface="Cambria Math" panose="02040503050406030204" pitchFamily="18" charset="0"/>
                            </a:rPr>
                            <m:t>𝑝𝑖𝑠𝑐𝑖𝑛𝑎</m:t>
                          </m:r>
                        </m:sub>
                      </m:sSub>
                      <m:r>
                        <a:rPr lang="es-ES" sz="1600" b="0" i="1" smtClean="0">
                          <a:latin typeface="Cambria Math" panose="02040503050406030204" pitchFamily="18" charset="0"/>
                        </a:rPr>
                        <m:t>=</m:t>
                      </m:r>
                      <m:f>
                        <m:fPr>
                          <m:ctrlPr>
                            <a:rPr lang="es-ES" sz="1600" b="0" i="1" smtClean="0">
                              <a:latin typeface="Cambria Math" panose="02040503050406030204" pitchFamily="18" charset="0"/>
                            </a:rPr>
                          </m:ctrlPr>
                        </m:fPr>
                        <m:num>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𝐹</m:t>
                              </m:r>
                            </m:e>
                            <m:sub>
                              <m:r>
                                <a:rPr lang="es-ES" sz="1600" b="0" i="1" smtClean="0">
                                  <a:latin typeface="Cambria Math" panose="02040503050406030204" pitchFamily="18" charset="0"/>
                                </a:rPr>
                                <m:t>𝑒𝑣</m:t>
                              </m:r>
                            </m:sub>
                          </m:sSub>
                        </m:num>
                        <m:den>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𝑇</m:t>
                              </m:r>
                            </m:e>
                            <m:sub>
                              <m:r>
                                <a:rPr lang="es-ES" sz="1600" b="0" i="1" smtClean="0">
                                  <a:latin typeface="Cambria Math" panose="02040503050406030204" pitchFamily="18" charset="0"/>
                                </a:rPr>
                                <m:t>𝑒𝑣</m:t>
                              </m:r>
                            </m:sub>
                          </m:sSub>
                        </m:den>
                      </m:f>
                    </m:oMath>
                  </m:oMathPara>
                </a14:m>
                <a:endParaRPr lang="es-ES" dirty="0"/>
              </a:p>
            </p:txBody>
          </p:sp>
        </mc:Choice>
        <mc:Fallback xmlns="">
          <p:sp>
            <p:nvSpPr>
              <p:cNvPr id="27" name="CuadroTexto 26">
                <a:extLst>
                  <a:ext uri="{FF2B5EF4-FFF2-40B4-BE49-F238E27FC236}">
                    <a16:creationId xmlns:a16="http://schemas.microsoft.com/office/drawing/2014/main" id="{504AF81C-50F4-1036-3ED6-EC9E3A80B282}"/>
                  </a:ext>
                </a:extLst>
              </p:cNvPr>
              <p:cNvSpPr txBox="1">
                <a:spLocks noRot="1" noChangeAspect="1" noMove="1" noResize="1" noEditPoints="1" noAdjustHandles="1" noChangeArrowheads="1" noChangeShapeType="1" noTextEdit="1"/>
              </p:cNvSpPr>
              <p:nvPr/>
            </p:nvSpPr>
            <p:spPr>
              <a:xfrm>
                <a:off x="342448" y="4872232"/>
                <a:ext cx="1645508" cy="594906"/>
              </a:xfrm>
              <a:prstGeom prst="rect">
                <a:avLst/>
              </a:prstGeom>
              <a:blipFill>
                <a:blip r:embed="rId10"/>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9" name="CuadroTexto 28">
                <a:extLst>
                  <a:ext uri="{FF2B5EF4-FFF2-40B4-BE49-F238E27FC236}">
                    <a16:creationId xmlns:a16="http://schemas.microsoft.com/office/drawing/2014/main" id="{80C30F9D-D992-BFAA-51E3-76422998087F}"/>
                  </a:ext>
                </a:extLst>
              </p:cNvPr>
              <p:cNvSpPr txBox="1"/>
              <p:nvPr/>
            </p:nvSpPr>
            <p:spPr>
              <a:xfrm>
                <a:off x="251520" y="4005064"/>
                <a:ext cx="1736436" cy="559833"/>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S" sz="1600" b="0" i="1" smtClean="0">
                              <a:latin typeface="Cambria Math" panose="02040503050406030204" pitchFamily="18" charset="0"/>
                            </a:rPr>
                          </m:ctrlPr>
                        </m:sSubPr>
                        <m:e>
                          <m:r>
                            <a:rPr lang="es-ES" sz="1600" b="0" i="1" smtClean="0">
                              <a:latin typeface="Cambria Math" panose="02040503050406030204" pitchFamily="18" charset="0"/>
                            </a:rPr>
                            <m:t>𝑇</m:t>
                          </m:r>
                        </m:e>
                        <m:sub>
                          <m:r>
                            <a:rPr lang="es-ES" sz="1600" b="0" i="1" smtClean="0">
                              <a:latin typeface="Cambria Math" panose="02040503050406030204" pitchFamily="18" charset="0"/>
                            </a:rPr>
                            <m:t>𝑒𝑣</m:t>
                          </m:r>
                        </m:sub>
                      </m:sSub>
                      <m:r>
                        <a:rPr lang="es-ES" sz="1600" b="0" i="1" smtClean="0">
                          <a:latin typeface="Cambria Math" panose="02040503050406030204" pitchFamily="18" charset="0"/>
                        </a:rPr>
                        <m:t>=1.5</m:t>
                      </m:r>
                      <m:f>
                        <m:fPr>
                          <m:ctrlPr>
                            <a:rPr lang="es-ES" sz="1600" b="0" i="1" smtClean="0">
                              <a:latin typeface="Cambria Math" panose="02040503050406030204" pitchFamily="18" charset="0"/>
                            </a:rPr>
                          </m:ctrlPr>
                        </m:fPr>
                        <m:num>
                          <m:r>
                            <a:rPr lang="es-ES" sz="1600" b="0" i="1" smtClean="0">
                              <a:latin typeface="Cambria Math" panose="02040503050406030204" pitchFamily="18" charset="0"/>
                            </a:rPr>
                            <m:t>𝑘𝑔</m:t>
                          </m:r>
                        </m:num>
                        <m:den>
                          <m:sSup>
                            <m:sSupPr>
                              <m:ctrlPr>
                                <a:rPr lang="es-ES" sz="1600" b="0" i="1" smtClean="0">
                                  <a:latin typeface="Cambria Math" panose="02040503050406030204" pitchFamily="18" charset="0"/>
                                </a:rPr>
                              </m:ctrlPr>
                            </m:sSupPr>
                            <m:e>
                              <m:r>
                                <a:rPr lang="es-ES" sz="1600" b="0" i="1" smtClean="0">
                                  <a:latin typeface="Cambria Math" panose="02040503050406030204" pitchFamily="18" charset="0"/>
                                </a:rPr>
                                <m:t>𝑚</m:t>
                              </m:r>
                            </m:e>
                            <m:sup>
                              <m:r>
                                <a:rPr lang="es-ES" sz="1600" b="0" i="1" smtClean="0">
                                  <a:latin typeface="Cambria Math" panose="02040503050406030204" pitchFamily="18" charset="0"/>
                                </a:rPr>
                                <m:t>2</m:t>
                              </m:r>
                            </m:sup>
                          </m:sSup>
                          <m:r>
                            <a:rPr lang="es-ES" sz="1600" b="0" i="1" smtClean="0">
                              <a:latin typeface="Cambria Math" panose="02040503050406030204" pitchFamily="18" charset="0"/>
                            </a:rPr>
                            <m:t>·</m:t>
                          </m:r>
                          <m:r>
                            <a:rPr lang="es-ES" sz="1600" b="0" i="1" smtClean="0">
                              <a:latin typeface="Cambria Math" panose="02040503050406030204" pitchFamily="18" charset="0"/>
                            </a:rPr>
                            <m:t>h</m:t>
                          </m:r>
                        </m:den>
                      </m:f>
                    </m:oMath>
                  </m:oMathPara>
                </a14:m>
                <a:endParaRPr lang="es-ES" dirty="0"/>
              </a:p>
            </p:txBody>
          </p:sp>
        </mc:Choice>
        <mc:Fallback xmlns="">
          <p:sp>
            <p:nvSpPr>
              <p:cNvPr id="29" name="CuadroTexto 28">
                <a:extLst>
                  <a:ext uri="{FF2B5EF4-FFF2-40B4-BE49-F238E27FC236}">
                    <a16:creationId xmlns:a16="http://schemas.microsoft.com/office/drawing/2014/main" id="{80C30F9D-D992-BFAA-51E3-76422998087F}"/>
                  </a:ext>
                </a:extLst>
              </p:cNvPr>
              <p:cNvSpPr txBox="1">
                <a:spLocks noRot="1" noChangeAspect="1" noMove="1" noResize="1" noEditPoints="1" noAdjustHandles="1" noChangeArrowheads="1" noChangeShapeType="1" noTextEdit="1"/>
              </p:cNvSpPr>
              <p:nvPr/>
            </p:nvSpPr>
            <p:spPr>
              <a:xfrm>
                <a:off x="251520" y="4005064"/>
                <a:ext cx="1736436" cy="559833"/>
              </a:xfrm>
              <a:prstGeom prst="rect">
                <a:avLst/>
              </a:prstGeom>
              <a:blipFill>
                <a:blip r:embed="rId11"/>
                <a:stretch>
                  <a:fillRect/>
                </a:stretch>
              </a:blipFill>
            </p:spPr>
            <p:txBody>
              <a:bodyPr/>
              <a:lstStyle/>
              <a:p>
                <a:r>
                  <a:rPr lang="es-ES">
                    <a:noFill/>
                  </a:rPr>
                  <a:t> </a:t>
                </a:r>
              </a:p>
            </p:txBody>
          </p:sp>
        </mc:Fallback>
      </mc:AlternateContent>
    </p:spTree>
    <p:extLst>
      <p:ext uri="{BB962C8B-B14F-4D97-AF65-F5344CB8AC3E}">
        <p14:creationId xmlns:p14="http://schemas.microsoft.com/office/powerpoint/2010/main" val="1637415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4 Marcador de número de diapositiva"/>
          <p:cNvSpPr txBox="1">
            <a:spLocks noGrp="1"/>
          </p:cNvSpPr>
          <p:nvPr/>
        </p:nvSpPr>
        <p:spPr>
          <a:xfrm>
            <a:off x="8358214" y="6308725"/>
            <a:ext cx="473049" cy="365125"/>
          </a:xfrm>
          <a:prstGeom prst="rect">
            <a:avLst/>
          </a:prstGeom>
          <a:noFill/>
        </p:spPr>
        <p:txBody>
          <a:bodyPr anchor="ctr"/>
          <a:lstStyle/>
          <a:p>
            <a:pPr algn="r"/>
            <a:fld id="{5BA3E1E7-5CE8-4129-9220-BFCFAF20A289}" type="slidenum">
              <a:rPr lang="es-ES" sz="1400" b="1">
                <a:solidFill>
                  <a:srgbClr val="333333"/>
                </a:solidFill>
                <a:latin typeface="Arial" charset="0"/>
              </a:rPr>
              <a:pPr algn="r"/>
              <a:t>5</a:t>
            </a:fld>
            <a:endParaRPr lang="es-ES" sz="1400" b="1" dirty="0">
              <a:solidFill>
                <a:srgbClr val="333333"/>
              </a:solidFill>
              <a:latin typeface="Arial" charset="0"/>
            </a:endParaRPr>
          </a:p>
        </p:txBody>
      </p:sp>
      <p:sp>
        <p:nvSpPr>
          <p:cNvPr id="7" name="Rectangle 2">
            <a:extLst>
              <a:ext uri="{FF2B5EF4-FFF2-40B4-BE49-F238E27FC236}">
                <a16:creationId xmlns:a16="http://schemas.microsoft.com/office/drawing/2014/main" id="{9581D0FA-1EFC-6BC1-00BA-A246D6126D48}"/>
              </a:ext>
            </a:extLst>
          </p:cNvPr>
          <p:cNvSpPr>
            <a:spLocks noChangeArrowheads="1"/>
          </p:cNvSpPr>
          <p:nvPr/>
        </p:nvSpPr>
        <p:spPr bwMode="auto">
          <a:xfrm>
            <a:off x="2702915" y="188640"/>
            <a:ext cx="5432973" cy="1152708"/>
          </a:xfrm>
          <a:prstGeom prst="rect">
            <a:avLst/>
          </a:prstGeom>
          <a:solidFill>
            <a:schemeClr val="bg1"/>
          </a:solidFill>
          <a:ln w="9525">
            <a:solidFill>
              <a:schemeClr val="bg1"/>
            </a:solidFill>
            <a:miter lim="800000"/>
            <a:headEnd/>
            <a:tailEnd/>
          </a:ln>
        </p:spPr>
        <p:txBody>
          <a:bodyPr wrap="none" anchor="ctr"/>
          <a:lstStyle/>
          <a:p>
            <a:pPr algn="ctr" eaLnBrk="1" hangingPunct="1"/>
            <a:r>
              <a:rPr lang="es-CL" sz="2800" dirty="0">
                <a:solidFill>
                  <a:srgbClr val="0000FF"/>
                </a:solidFill>
                <a:latin typeface="Arial" charset="0"/>
              </a:rPr>
              <a:t>Unidades de concentración: Conversiones</a:t>
            </a:r>
            <a:endParaRPr lang="es-MX" sz="2500" b="1" u="sng" dirty="0">
              <a:latin typeface="Arial" charset="0"/>
            </a:endParaRPr>
          </a:p>
        </p:txBody>
      </p:sp>
      <p:pic>
        <p:nvPicPr>
          <p:cNvPr id="4" name="Imagen 3">
            <a:extLst>
              <a:ext uri="{FF2B5EF4-FFF2-40B4-BE49-F238E27FC236}">
                <a16:creationId xmlns:a16="http://schemas.microsoft.com/office/drawing/2014/main" id="{C5F8EBA4-0E26-374E-C502-3095051E6891}"/>
              </a:ext>
            </a:extLst>
          </p:cNvPr>
          <p:cNvPicPr>
            <a:picLocks noChangeAspect="1"/>
          </p:cNvPicPr>
          <p:nvPr/>
        </p:nvPicPr>
        <p:blipFill>
          <a:blip r:embed="rId3"/>
          <a:stretch>
            <a:fillRect/>
          </a:stretch>
        </p:blipFill>
        <p:spPr>
          <a:xfrm>
            <a:off x="2133066" y="1099595"/>
            <a:ext cx="5124129" cy="2427556"/>
          </a:xfrm>
          <a:prstGeom prst="rect">
            <a:avLst/>
          </a:prstGeom>
        </p:spPr>
      </p:pic>
      <p:sp>
        <p:nvSpPr>
          <p:cNvPr id="5" name="CuadroTexto 4">
            <a:extLst>
              <a:ext uri="{FF2B5EF4-FFF2-40B4-BE49-F238E27FC236}">
                <a16:creationId xmlns:a16="http://schemas.microsoft.com/office/drawing/2014/main" id="{62C69A91-CD46-6734-E3EA-ACE3A2AAE95B}"/>
              </a:ext>
            </a:extLst>
          </p:cNvPr>
          <p:cNvSpPr txBox="1"/>
          <p:nvPr/>
        </p:nvSpPr>
        <p:spPr>
          <a:xfrm>
            <a:off x="4932040" y="3448878"/>
            <a:ext cx="3426174" cy="307777"/>
          </a:xfrm>
          <a:prstGeom prst="rect">
            <a:avLst/>
          </a:prstGeom>
          <a:noFill/>
        </p:spPr>
        <p:txBody>
          <a:bodyPr wrap="square" rtlCol="0">
            <a:spAutoFit/>
          </a:bodyPr>
          <a:lstStyle/>
          <a:p>
            <a:r>
              <a:rPr lang="es-ES" sz="1400" dirty="0">
                <a:hlinkClick r:id="rId4"/>
              </a:rPr>
              <a:t>https://doi.org/10.1016/j.jwpe.2021.102063</a:t>
            </a:r>
            <a:r>
              <a:rPr lang="es-ES" sz="1400" dirty="0"/>
              <a:t> </a:t>
            </a:r>
          </a:p>
        </p:txBody>
      </p:sp>
      <mc:AlternateContent xmlns:mc="http://schemas.openxmlformats.org/markup-compatibility/2006" xmlns:a14="http://schemas.microsoft.com/office/drawing/2010/main">
        <mc:Choice Requires="a14">
          <p:sp>
            <p:nvSpPr>
              <p:cNvPr id="8" name="CuadroTexto 7">
                <a:extLst>
                  <a:ext uri="{FF2B5EF4-FFF2-40B4-BE49-F238E27FC236}">
                    <a16:creationId xmlns:a16="http://schemas.microsoft.com/office/drawing/2014/main" id="{639A9562-F89D-9119-B842-11AA8BD23E33}"/>
                  </a:ext>
                </a:extLst>
              </p:cNvPr>
              <p:cNvSpPr txBox="1"/>
              <p:nvPr/>
            </p:nvSpPr>
            <p:spPr>
              <a:xfrm>
                <a:off x="312736" y="3802256"/>
                <a:ext cx="8723759" cy="2923814"/>
              </a:xfrm>
              <a:prstGeom prst="rect">
                <a:avLst/>
              </a:prstGeom>
              <a:noFill/>
            </p:spPr>
            <p:txBody>
              <a:bodyPr wrap="square" rtlCol="0">
                <a:spAutoFit/>
              </a:bodyPr>
              <a:lstStyle/>
              <a:p>
                <a:r>
                  <a:rPr lang="es-ES" dirty="0"/>
                  <a:t>¿Cuál es la concentración </a:t>
                </a:r>
                <a:r>
                  <a:rPr lang="es-ES" dirty="0">
                    <a:highlight>
                      <a:srgbClr val="FFFF00"/>
                    </a:highlight>
                  </a:rPr>
                  <a:t>molar</a:t>
                </a:r>
                <a:r>
                  <a:rPr lang="es-ES" dirty="0"/>
                  <a:t> de </a:t>
                </a:r>
                <a:r>
                  <a:rPr lang="es-ES" dirty="0" err="1"/>
                  <a:t>Na</a:t>
                </a:r>
                <a:r>
                  <a:rPr lang="es-ES" dirty="0"/>
                  <a:t> en Atacama?</a:t>
                </a:r>
              </a:p>
              <a:p>
                <a:endParaRPr lang="es-ES" dirty="0"/>
              </a:p>
              <a:p>
                <a:pPr/>
                <a14:m>
                  <m:oMathPara xmlns:m="http://schemas.openxmlformats.org/officeDocument/2006/math">
                    <m:oMathParaPr>
                      <m:jc m:val="centerGroup"/>
                    </m:oMathParaPr>
                    <m:oMath xmlns:m="http://schemas.openxmlformats.org/officeDocument/2006/math">
                      <m:sSub>
                        <m:sSubPr>
                          <m:ctrlPr>
                            <a:rPr lang="es-ES" b="0" i="1" smtClean="0">
                              <a:solidFill>
                                <a:srgbClr val="0000FF"/>
                              </a:solidFill>
                              <a:latin typeface="Cambria Math" panose="02040503050406030204" pitchFamily="18" charset="0"/>
                            </a:rPr>
                          </m:ctrlPr>
                        </m:sSubPr>
                        <m:e>
                          <m:r>
                            <a:rPr lang="es-ES" b="0" i="1" smtClean="0">
                              <a:solidFill>
                                <a:srgbClr val="0000FF"/>
                              </a:solidFill>
                              <a:latin typeface="Cambria Math" panose="02040503050406030204" pitchFamily="18" charset="0"/>
                            </a:rPr>
                            <m:t>𝑀</m:t>
                          </m:r>
                        </m:e>
                        <m:sub>
                          <m:r>
                            <a:rPr lang="es-ES" b="0" i="1" smtClean="0">
                              <a:solidFill>
                                <a:srgbClr val="0000FF"/>
                              </a:solidFill>
                              <a:latin typeface="Cambria Math" panose="02040503050406030204" pitchFamily="18" charset="0"/>
                            </a:rPr>
                            <m:t>𝑁</m:t>
                          </m:r>
                          <m:sSup>
                            <m:sSupPr>
                              <m:ctrlPr>
                                <a:rPr lang="es-ES" b="0" i="1" smtClean="0">
                                  <a:solidFill>
                                    <a:srgbClr val="0000FF"/>
                                  </a:solidFill>
                                  <a:latin typeface="Cambria Math" panose="02040503050406030204" pitchFamily="18" charset="0"/>
                                </a:rPr>
                              </m:ctrlPr>
                            </m:sSupPr>
                            <m:e>
                              <m:r>
                                <a:rPr lang="es-ES" b="0" i="1" smtClean="0">
                                  <a:solidFill>
                                    <a:srgbClr val="0000FF"/>
                                  </a:solidFill>
                                  <a:latin typeface="Cambria Math" panose="02040503050406030204" pitchFamily="18" charset="0"/>
                                </a:rPr>
                                <m:t>𝑎</m:t>
                              </m:r>
                            </m:e>
                            <m:sup>
                              <m:r>
                                <a:rPr lang="es-ES" b="0" i="1" smtClean="0">
                                  <a:solidFill>
                                    <a:srgbClr val="0000FF"/>
                                  </a:solidFill>
                                  <a:latin typeface="Cambria Math" panose="02040503050406030204" pitchFamily="18" charset="0"/>
                                </a:rPr>
                                <m:t>+</m:t>
                              </m:r>
                            </m:sup>
                          </m:sSup>
                        </m:sub>
                      </m:sSub>
                      <m:r>
                        <a:rPr lang="es-ES" b="0" i="1" smtClean="0">
                          <a:solidFill>
                            <a:srgbClr val="0000FF"/>
                          </a:solidFill>
                          <a:latin typeface="Cambria Math" panose="02040503050406030204" pitchFamily="18" charset="0"/>
                        </a:rPr>
                        <m:t>=</m:t>
                      </m:r>
                      <m:f>
                        <m:fPr>
                          <m:ctrlPr>
                            <a:rPr lang="es-ES" b="0" i="1" smtClean="0">
                              <a:solidFill>
                                <a:srgbClr val="0000FF"/>
                              </a:solidFill>
                              <a:latin typeface="Cambria Math" panose="02040503050406030204" pitchFamily="18" charset="0"/>
                            </a:rPr>
                          </m:ctrlPr>
                        </m:fPr>
                        <m:num>
                          <m:r>
                            <a:rPr lang="es-ES" b="0" i="1" smtClean="0">
                              <a:solidFill>
                                <a:srgbClr val="0000FF"/>
                              </a:solidFill>
                              <a:latin typeface="Cambria Math" panose="02040503050406030204" pitchFamily="18" charset="0"/>
                            </a:rPr>
                            <m:t>𝑚𝑜𝑙𝑒𝑠</m:t>
                          </m:r>
                          <m:r>
                            <a:rPr lang="es-ES" b="0" i="1" smtClean="0">
                              <a:solidFill>
                                <a:srgbClr val="0000FF"/>
                              </a:solidFill>
                              <a:latin typeface="Cambria Math" panose="02040503050406030204" pitchFamily="18" charset="0"/>
                            </a:rPr>
                            <m:t> </m:t>
                          </m:r>
                          <m:r>
                            <a:rPr lang="es-ES" b="0" i="1" smtClean="0">
                              <a:solidFill>
                                <a:srgbClr val="0000FF"/>
                              </a:solidFill>
                              <a:latin typeface="Cambria Math" panose="02040503050406030204" pitchFamily="18" charset="0"/>
                            </a:rPr>
                            <m:t>𝑁</m:t>
                          </m:r>
                          <m:sSup>
                            <m:sSupPr>
                              <m:ctrlPr>
                                <a:rPr lang="es-ES" b="0" i="1" smtClean="0">
                                  <a:solidFill>
                                    <a:srgbClr val="0000FF"/>
                                  </a:solidFill>
                                  <a:latin typeface="Cambria Math" panose="02040503050406030204" pitchFamily="18" charset="0"/>
                                </a:rPr>
                              </m:ctrlPr>
                            </m:sSupPr>
                            <m:e>
                              <m:r>
                                <a:rPr lang="es-ES" b="0" i="1" smtClean="0">
                                  <a:solidFill>
                                    <a:srgbClr val="0000FF"/>
                                  </a:solidFill>
                                  <a:latin typeface="Cambria Math" panose="02040503050406030204" pitchFamily="18" charset="0"/>
                                </a:rPr>
                                <m:t>𝑎</m:t>
                              </m:r>
                            </m:e>
                            <m:sup>
                              <m:r>
                                <a:rPr lang="es-ES" b="0" i="1" smtClean="0">
                                  <a:solidFill>
                                    <a:srgbClr val="0000FF"/>
                                  </a:solidFill>
                                  <a:latin typeface="Cambria Math" panose="02040503050406030204" pitchFamily="18" charset="0"/>
                                </a:rPr>
                                <m:t>+</m:t>
                              </m:r>
                            </m:sup>
                          </m:sSup>
                        </m:num>
                        <m:den>
                          <m:r>
                            <a:rPr lang="es-ES" b="0" i="1" smtClean="0">
                              <a:solidFill>
                                <a:srgbClr val="0000FF"/>
                              </a:solidFill>
                              <a:latin typeface="Cambria Math" panose="02040503050406030204" pitchFamily="18" charset="0"/>
                            </a:rPr>
                            <m:t>𝐿𝑖𝑡𝑟𝑜𝑠</m:t>
                          </m:r>
                          <m:r>
                            <a:rPr lang="es-ES" b="0" i="1" smtClean="0">
                              <a:solidFill>
                                <a:srgbClr val="0000FF"/>
                              </a:solidFill>
                              <a:latin typeface="Cambria Math" panose="02040503050406030204" pitchFamily="18" charset="0"/>
                            </a:rPr>
                            <m:t> </m:t>
                          </m:r>
                          <m:r>
                            <a:rPr lang="es-ES" b="0" i="1" smtClean="0">
                              <a:solidFill>
                                <a:srgbClr val="0000FF"/>
                              </a:solidFill>
                              <a:latin typeface="Cambria Math" panose="02040503050406030204" pitchFamily="18" charset="0"/>
                            </a:rPr>
                            <m:t>𝑆𝑎𝑙𝑚𝑢𝑒𝑟𝑎</m:t>
                          </m:r>
                        </m:den>
                      </m:f>
                    </m:oMath>
                  </m:oMathPara>
                </a14:m>
                <a:endParaRPr lang="es-ES" dirty="0"/>
              </a:p>
              <a:p>
                <a:endParaRPr lang="es-ES" dirty="0"/>
              </a:p>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𝑀</m:t>
                          </m:r>
                        </m:e>
                        <m:sub>
                          <m:r>
                            <a:rPr lang="es-ES" b="0" i="1" smtClean="0">
                              <a:latin typeface="Cambria Math" panose="02040503050406030204" pitchFamily="18" charset="0"/>
                            </a:rPr>
                            <m:t>𝑁</m:t>
                          </m:r>
                          <m:sSup>
                            <m:sSupPr>
                              <m:ctrlPr>
                                <a:rPr lang="es-ES" b="0" i="1" smtClean="0">
                                  <a:latin typeface="Cambria Math" panose="02040503050406030204" pitchFamily="18" charset="0"/>
                                </a:rPr>
                              </m:ctrlPr>
                            </m:sSupPr>
                            <m:e>
                              <m:r>
                                <a:rPr lang="es-ES" b="0" i="1" smtClean="0">
                                  <a:latin typeface="Cambria Math" panose="02040503050406030204" pitchFamily="18" charset="0"/>
                                </a:rPr>
                                <m:t>𝑎</m:t>
                              </m:r>
                            </m:e>
                            <m:sup>
                              <m:r>
                                <a:rPr lang="es-ES" b="0" i="1" smtClean="0">
                                  <a:latin typeface="Cambria Math" panose="02040503050406030204" pitchFamily="18" charset="0"/>
                                </a:rPr>
                                <m:t>+</m:t>
                              </m:r>
                            </m:sup>
                          </m:sSup>
                        </m:sub>
                      </m:sSub>
                      <m:r>
                        <a:rPr lang="es-ES" b="0" i="1" smtClean="0">
                          <a:latin typeface="Cambria Math" panose="02040503050406030204" pitchFamily="18" charset="0"/>
                        </a:rPr>
                        <m:t>=</m:t>
                      </m:r>
                      <m:f>
                        <m:fPr>
                          <m:ctrlPr>
                            <a:rPr lang="es-ES" b="0" i="1" smtClean="0">
                              <a:latin typeface="Cambria Math" panose="02040503050406030204" pitchFamily="18" charset="0"/>
                            </a:rPr>
                          </m:ctrlPr>
                        </m:fPr>
                        <m:num>
                          <m:d>
                            <m:dPr>
                              <m:ctrlPr>
                                <a:rPr lang="es-ES" b="0" i="1" smtClean="0">
                                  <a:latin typeface="Cambria Math" panose="02040503050406030204" pitchFamily="18" charset="0"/>
                                </a:rPr>
                              </m:ctrlPr>
                            </m:dPr>
                            <m:e>
                              <m:sSub>
                                <m:sSubPr>
                                  <m:ctrlPr>
                                    <a:rPr lang="es-ES" b="0" i="1" smtClean="0">
                                      <a:latin typeface="Cambria Math" panose="02040503050406030204" pitchFamily="18" charset="0"/>
                                    </a:rPr>
                                  </m:ctrlPr>
                                </m:sSubPr>
                                <m:e>
                                  <m:f>
                                    <m:fPr>
                                      <m:type m:val="lin"/>
                                      <m:ctrlPr>
                                        <a:rPr lang="es-ES" b="0" i="1" smtClean="0">
                                          <a:latin typeface="Cambria Math" panose="02040503050406030204" pitchFamily="18" charset="0"/>
                                        </a:rPr>
                                      </m:ctrlPr>
                                    </m:fPr>
                                    <m:num>
                                      <m:r>
                                        <a:rPr lang="es-ES" b="0" i="1" smtClean="0">
                                          <a:latin typeface="Cambria Math" panose="02040503050406030204" pitchFamily="18" charset="0"/>
                                        </a:rPr>
                                        <m:t>%</m:t>
                                      </m:r>
                                      <m:r>
                                        <a:rPr lang="es-ES" b="0" i="1" smtClean="0">
                                          <a:latin typeface="Cambria Math" panose="02040503050406030204" pitchFamily="18" charset="0"/>
                                        </a:rPr>
                                        <m:t>𝑝</m:t>
                                      </m:r>
                                    </m:num>
                                    <m:den>
                                      <m:r>
                                        <a:rPr lang="es-ES" b="0" i="1" smtClean="0">
                                          <a:latin typeface="Cambria Math" panose="02040503050406030204" pitchFamily="18" charset="0"/>
                                        </a:rPr>
                                        <m:t>𝑝</m:t>
                                      </m:r>
                                    </m:den>
                                  </m:f>
                                </m:e>
                                <m:sub>
                                  <m:r>
                                    <a:rPr lang="es-ES" b="0" i="1" smtClean="0">
                                      <a:latin typeface="Cambria Math" panose="02040503050406030204" pitchFamily="18" charset="0"/>
                                    </a:rPr>
                                    <m:t>𝑁𝑎</m:t>
                                  </m:r>
                                </m:sub>
                              </m:sSub>
                            </m:e>
                          </m:d>
                        </m:num>
                        <m:den>
                          <m:r>
                            <a:rPr lang="es-ES" b="0" i="1" smtClean="0">
                              <a:latin typeface="Cambria Math" panose="02040503050406030204" pitchFamily="18" charset="0"/>
                            </a:rPr>
                            <m:t>100</m:t>
                          </m:r>
                        </m:den>
                      </m:f>
                      <m:r>
                        <a:rPr lang="es-ES" b="0" i="1" smtClean="0">
                          <a:latin typeface="Cambria Math" panose="02040503050406030204" pitchFamily="18" charset="0"/>
                        </a:rPr>
                        <m:t>·</m:t>
                      </m:r>
                      <m:f>
                        <m:fPr>
                          <m:ctrlPr>
                            <a:rPr lang="es-ES" i="1">
                              <a:latin typeface="Cambria Math" panose="02040503050406030204" pitchFamily="18" charset="0"/>
                            </a:rPr>
                          </m:ctrlPr>
                        </m:fPr>
                        <m:num>
                          <m:r>
                            <a:rPr lang="es-ES" i="1">
                              <a:latin typeface="Cambria Math" panose="02040503050406030204" pitchFamily="18" charset="0"/>
                            </a:rPr>
                            <m:t>1</m:t>
                          </m:r>
                        </m:num>
                        <m:den>
                          <m:r>
                            <a:rPr lang="es-ES" i="1">
                              <a:latin typeface="Cambria Math" panose="02040503050406030204" pitchFamily="18" charset="0"/>
                            </a:rPr>
                            <m:t>𝑃</m:t>
                          </m:r>
                          <m:sSub>
                            <m:sSubPr>
                              <m:ctrlPr>
                                <a:rPr lang="es-ES" i="1">
                                  <a:latin typeface="Cambria Math" panose="02040503050406030204" pitchFamily="18" charset="0"/>
                                </a:rPr>
                              </m:ctrlPr>
                            </m:sSubPr>
                            <m:e>
                              <m:r>
                                <a:rPr lang="es-ES" i="1">
                                  <a:latin typeface="Cambria Math" panose="02040503050406030204" pitchFamily="18" charset="0"/>
                                </a:rPr>
                                <m:t>𝑀</m:t>
                              </m:r>
                            </m:e>
                            <m:sub>
                              <m:r>
                                <a:rPr lang="es-ES" i="1">
                                  <a:latin typeface="Cambria Math" panose="02040503050406030204" pitchFamily="18" charset="0"/>
                                </a:rPr>
                                <m:t>𝑁𝑎</m:t>
                              </m:r>
                            </m:sub>
                          </m:sSub>
                        </m:den>
                      </m:f>
                      <m:r>
                        <a:rPr lang="es-ES" b="0" i="1" smtClean="0">
                          <a:latin typeface="Cambria Math" panose="02040503050406030204" pitchFamily="18" charset="0"/>
                        </a:rPr>
                        <m:t>·</m:t>
                      </m:r>
                      <m:r>
                        <a:rPr lang="es-ES" b="0" i="1" smtClean="0">
                          <a:latin typeface="Cambria Math" panose="02040503050406030204" pitchFamily="18" charset="0"/>
                        </a:rPr>
                        <m:t>𝜌</m:t>
                      </m:r>
                    </m:oMath>
                  </m:oMathPara>
                </a14:m>
                <a:endParaRPr lang="es-ES" b="0" i="1" dirty="0">
                  <a:latin typeface="Cambria Math" panose="02040503050406030204" pitchFamily="18" charset="0"/>
                </a:endParaRPr>
              </a:p>
              <a:p>
                <a:endParaRPr lang="es-ES"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𝑀</m:t>
                          </m:r>
                        </m:e>
                        <m:sub>
                          <m:r>
                            <a:rPr lang="es-ES" b="0" i="1" smtClean="0">
                              <a:latin typeface="Cambria Math" panose="02040503050406030204" pitchFamily="18" charset="0"/>
                            </a:rPr>
                            <m:t>𝑁</m:t>
                          </m:r>
                          <m:sSup>
                            <m:sSupPr>
                              <m:ctrlPr>
                                <a:rPr lang="es-ES" b="0" i="1" smtClean="0">
                                  <a:latin typeface="Cambria Math" panose="02040503050406030204" pitchFamily="18" charset="0"/>
                                </a:rPr>
                              </m:ctrlPr>
                            </m:sSupPr>
                            <m:e>
                              <m:r>
                                <a:rPr lang="es-ES" b="0" i="1" smtClean="0">
                                  <a:latin typeface="Cambria Math" panose="02040503050406030204" pitchFamily="18" charset="0"/>
                                </a:rPr>
                                <m:t>𝑎</m:t>
                              </m:r>
                            </m:e>
                            <m:sup>
                              <m:r>
                                <a:rPr lang="es-ES" b="0" i="1" smtClean="0">
                                  <a:latin typeface="Cambria Math" panose="02040503050406030204" pitchFamily="18" charset="0"/>
                                </a:rPr>
                                <m:t>+</m:t>
                              </m:r>
                            </m:sup>
                          </m:sSup>
                        </m:sub>
                      </m:sSub>
                      <m:r>
                        <a:rPr lang="es-ES" b="0" i="1" smtClean="0">
                          <a:latin typeface="Cambria Math" panose="02040503050406030204" pitchFamily="18" charset="0"/>
                        </a:rPr>
                        <m:t>=</m:t>
                      </m:r>
                      <m:d>
                        <m:dPr>
                          <m:ctrlPr>
                            <a:rPr lang="es-ES" b="0" i="1" smtClean="0">
                              <a:latin typeface="Cambria Math" panose="02040503050406030204" pitchFamily="18" charset="0"/>
                            </a:rPr>
                          </m:ctrlPr>
                        </m:dPr>
                        <m:e>
                          <m:f>
                            <m:fPr>
                              <m:ctrlPr>
                                <a:rPr lang="es-ES" b="0" i="1" smtClean="0">
                                  <a:latin typeface="Cambria Math" panose="02040503050406030204" pitchFamily="18" charset="0"/>
                                </a:rPr>
                              </m:ctrlPr>
                            </m:fPr>
                            <m:num>
                              <m:r>
                                <a:rPr lang="es-ES" b="0" i="1" smtClean="0">
                                  <a:latin typeface="Cambria Math" panose="02040503050406030204" pitchFamily="18" charset="0"/>
                                </a:rPr>
                                <m:t>7.66 </m:t>
                              </m:r>
                              <m:r>
                                <a:rPr lang="es-ES" b="0" i="1" smtClean="0">
                                  <a:latin typeface="Cambria Math" panose="02040503050406030204" pitchFamily="18" charset="0"/>
                                </a:rPr>
                                <m:t>𝑔</m:t>
                              </m:r>
                              <m:r>
                                <a:rPr lang="es-ES" b="0" i="1" smtClean="0">
                                  <a:latin typeface="Cambria Math" panose="02040503050406030204" pitchFamily="18" charset="0"/>
                                </a:rPr>
                                <m:t> </m:t>
                              </m:r>
                              <m:r>
                                <a:rPr lang="es-ES" b="0" i="1" smtClean="0">
                                  <a:latin typeface="Cambria Math" panose="02040503050406030204" pitchFamily="18" charset="0"/>
                                </a:rPr>
                                <m:t>𝑁𝑎</m:t>
                              </m:r>
                            </m:num>
                            <m:den>
                              <m:r>
                                <a:rPr lang="es-ES" b="0" i="1" smtClean="0">
                                  <a:latin typeface="Cambria Math" panose="02040503050406030204" pitchFamily="18" charset="0"/>
                                </a:rPr>
                                <m:t>100 </m:t>
                              </m:r>
                              <m:r>
                                <a:rPr lang="es-ES" b="0" i="1" smtClean="0">
                                  <a:latin typeface="Cambria Math" panose="02040503050406030204" pitchFamily="18" charset="0"/>
                                </a:rPr>
                                <m:t>𝑔</m:t>
                              </m:r>
                              <m:r>
                                <a:rPr lang="es-ES" b="0" i="1" smtClean="0">
                                  <a:latin typeface="Cambria Math" panose="02040503050406030204" pitchFamily="18" charset="0"/>
                                </a:rPr>
                                <m:t> </m:t>
                              </m:r>
                              <m:r>
                                <a:rPr lang="es-ES" b="0" i="1" smtClean="0">
                                  <a:latin typeface="Cambria Math" panose="02040503050406030204" pitchFamily="18" charset="0"/>
                                </a:rPr>
                                <m:t>𝑆𝑎𝑙𝑚𝑢𝑒𝑟𝑎</m:t>
                              </m:r>
                            </m:den>
                          </m:f>
                        </m:e>
                      </m:d>
                      <m:r>
                        <a:rPr lang="es-ES" b="0" i="1" smtClean="0">
                          <a:latin typeface="Cambria Math" panose="02040503050406030204" pitchFamily="18" charset="0"/>
                        </a:rPr>
                        <m:t>·</m:t>
                      </m:r>
                      <m:d>
                        <m:dPr>
                          <m:ctrlPr>
                            <a:rPr lang="es-ES" b="0" i="1" smtClean="0">
                              <a:latin typeface="Cambria Math" panose="02040503050406030204" pitchFamily="18" charset="0"/>
                            </a:rPr>
                          </m:ctrlPr>
                        </m:dPr>
                        <m:e>
                          <m:f>
                            <m:fPr>
                              <m:ctrlPr>
                                <a:rPr lang="es-ES" b="0" i="1" smtClean="0">
                                  <a:latin typeface="Cambria Math" panose="02040503050406030204" pitchFamily="18" charset="0"/>
                                </a:rPr>
                              </m:ctrlPr>
                            </m:fPr>
                            <m:num>
                              <m:r>
                                <a:rPr lang="es-ES" b="0" i="1" smtClean="0">
                                  <a:latin typeface="Cambria Math" panose="02040503050406030204" pitchFamily="18" charset="0"/>
                                </a:rPr>
                                <m:t>1 </m:t>
                              </m:r>
                              <m:r>
                                <a:rPr lang="es-ES" b="0" i="1" smtClean="0">
                                  <a:latin typeface="Cambria Math" panose="02040503050406030204" pitchFamily="18" charset="0"/>
                                </a:rPr>
                                <m:t>𝑚𝑜𝑙</m:t>
                              </m:r>
                              <m:r>
                                <a:rPr lang="es-ES" b="0" i="1" smtClean="0">
                                  <a:latin typeface="Cambria Math" panose="02040503050406030204" pitchFamily="18" charset="0"/>
                                </a:rPr>
                                <m:t> </m:t>
                              </m:r>
                              <m:r>
                                <a:rPr lang="es-ES" b="0" i="1" smtClean="0">
                                  <a:latin typeface="Cambria Math" panose="02040503050406030204" pitchFamily="18" charset="0"/>
                                </a:rPr>
                                <m:t>𝑁𝑎</m:t>
                              </m:r>
                            </m:num>
                            <m:den>
                              <m:r>
                                <a:rPr lang="es-ES" b="0" i="1" smtClean="0">
                                  <a:latin typeface="Cambria Math" panose="02040503050406030204" pitchFamily="18" charset="0"/>
                                </a:rPr>
                                <m:t>21 </m:t>
                              </m:r>
                              <m:r>
                                <a:rPr lang="es-ES" b="0" i="1" smtClean="0">
                                  <a:latin typeface="Cambria Math" panose="02040503050406030204" pitchFamily="18" charset="0"/>
                                </a:rPr>
                                <m:t>𝑔</m:t>
                              </m:r>
                              <m:r>
                                <a:rPr lang="es-ES" b="0" i="1" smtClean="0">
                                  <a:latin typeface="Cambria Math" panose="02040503050406030204" pitchFamily="18" charset="0"/>
                                </a:rPr>
                                <m:t> </m:t>
                              </m:r>
                              <m:r>
                                <a:rPr lang="es-ES" b="0" i="1" smtClean="0">
                                  <a:latin typeface="Cambria Math" panose="02040503050406030204" pitchFamily="18" charset="0"/>
                                </a:rPr>
                                <m:t>𝑁𝑎</m:t>
                              </m:r>
                            </m:den>
                          </m:f>
                        </m:e>
                      </m:d>
                      <m:r>
                        <a:rPr lang="es-ES" b="0" i="1" smtClean="0">
                          <a:latin typeface="Cambria Math" panose="02040503050406030204" pitchFamily="18" charset="0"/>
                        </a:rPr>
                        <m:t>·</m:t>
                      </m:r>
                      <m:f>
                        <m:fPr>
                          <m:ctrlPr>
                            <a:rPr lang="es-ES" b="0" i="1" smtClean="0">
                              <a:latin typeface="Cambria Math" panose="02040503050406030204" pitchFamily="18" charset="0"/>
                            </a:rPr>
                          </m:ctrlPr>
                        </m:fPr>
                        <m:num>
                          <m:r>
                            <a:rPr lang="es-ES" b="0" i="1" smtClean="0">
                              <a:latin typeface="Cambria Math" panose="02040503050406030204" pitchFamily="18" charset="0"/>
                            </a:rPr>
                            <m:t>1200 </m:t>
                          </m:r>
                          <m:r>
                            <a:rPr lang="es-ES" b="0" i="1" smtClean="0">
                              <a:latin typeface="Cambria Math" panose="02040503050406030204" pitchFamily="18" charset="0"/>
                            </a:rPr>
                            <m:t>𝑔</m:t>
                          </m:r>
                          <m:r>
                            <a:rPr lang="es-ES" b="0" i="1" smtClean="0">
                              <a:latin typeface="Cambria Math" panose="02040503050406030204" pitchFamily="18" charset="0"/>
                            </a:rPr>
                            <m:t> </m:t>
                          </m:r>
                          <m:r>
                            <a:rPr lang="es-ES" b="0" i="1" smtClean="0">
                              <a:latin typeface="Cambria Math" panose="02040503050406030204" pitchFamily="18" charset="0"/>
                            </a:rPr>
                            <m:t>𝑆𝑎𝑙𝑚𝑢𝑒𝑟𝑎</m:t>
                          </m:r>
                        </m:num>
                        <m:den>
                          <m:r>
                            <a:rPr lang="es-ES" b="0" i="1" smtClean="0">
                              <a:latin typeface="Cambria Math" panose="02040503050406030204" pitchFamily="18" charset="0"/>
                            </a:rPr>
                            <m:t>1 </m:t>
                          </m:r>
                          <m:r>
                            <a:rPr lang="es-ES" b="0" i="1" smtClean="0">
                              <a:latin typeface="Cambria Math" panose="02040503050406030204" pitchFamily="18" charset="0"/>
                            </a:rPr>
                            <m:t>𝐿</m:t>
                          </m:r>
                          <m:r>
                            <a:rPr lang="es-ES" b="0" i="1" smtClean="0">
                              <a:latin typeface="Cambria Math" panose="02040503050406030204" pitchFamily="18" charset="0"/>
                            </a:rPr>
                            <m:t> </m:t>
                          </m:r>
                          <m:r>
                            <a:rPr lang="es-ES" b="0" i="1" smtClean="0">
                              <a:latin typeface="Cambria Math" panose="02040503050406030204" pitchFamily="18" charset="0"/>
                            </a:rPr>
                            <m:t>𝑆𝑎𝑙𝑚𝑢𝑒𝑟𝑎</m:t>
                          </m:r>
                        </m:den>
                      </m:f>
                      <m:r>
                        <a:rPr lang="es-ES" b="0" i="1" smtClean="0">
                          <a:latin typeface="Cambria Math" panose="02040503050406030204" pitchFamily="18" charset="0"/>
                        </a:rPr>
                        <m:t>=4.38</m:t>
                      </m:r>
                      <m:f>
                        <m:fPr>
                          <m:ctrlPr>
                            <a:rPr lang="es-ES" i="1" smtClean="0">
                              <a:solidFill>
                                <a:schemeClr val="tx1"/>
                              </a:solidFill>
                              <a:latin typeface="Cambria Math" panose="02040503050406030204" pitchFamily="18" charset="0"/>
                            </a:rPr>
                          </m:ctrlPr>
                        </m:fPr>
                        <m:num>
                          <m:r>
                            <a:rPr lang="es-ES" i="1">
                              <a:solidFill>
                                <a:schemeClr val="tx1"/>
                              </a:solidFill>
                              <a:latin typeface="Cambria Math" panose="02040503050406030204" pitchFamily="18" charset="0"/>
                            </a:rPr>
                            <m:t>𝑚𝑜𝑙𝑒𝑠</m:t>
                          </m:r>
                          <m:r>
                            <a:rPr lang="es-ES" i="1">
                              <a:solidFill>
                                <a:schemeClr val="tx1"/>
                              </a:solidFill>
                              <a:latin typeface="Cambria Math" panose="02040503050406030204" pitchFamily="18" charset="0"/>
                            </a:rPr>
                            <m:t> </m:t>
                          </m:r>
                          <m:r>
                            <a:rPr lang="es-ES" i="1">
                              <a:solidFill>
                                <a:schemeClr val="tx1"/>
                              </a:solidFill>
                              <a:latin typeface="Cambria Math" panose="02040503050406030204" pitchFamily="18" charset="0"/>
                            </a:rPr>
                            <m:t>𝑁</m:t>
                          </m:r>
                          <m:sSup>
                            <m:sSupPr>
                              <m:ctrlPr>
                                <a:rPr lang="es-ES" i="1">
                                  <a:solidFill>
                                    <a:schemeClr val="tx1"/>
                                  </a:solidFill>
                                  <a:latin typeface="Cambria Math" panose="02040503050406030204" pitchFamily="18" charset="0"/>
                                </a:rPr>
                              </m:ctrlPr>
                            </m:sSupPr>
                            <m:e>
                              <m:r>
                                <a:rPr lang="es-ES" i="1">
                                  <a:solidFill>
                                    <a:schemeClr val="tx1"/>
                                  </a:solidFill>
                                  <a:latin typeface="Cambria Math" panose="02040503050406030204" pitchFamily="18" charset="0"/>
                                </a:rPr>
                                <m:t>𝑎</m:t>
                              </m:r>
                            </m:e>
                            <m:sup>
                              <m:r>
                                <a:rPr lang="es-ES" i="1">
                                  <a:solidFill>
                                    <a:schemeClr val="tx1"/>
                                  </a:solidFill>
                                  <a:latin typeface="Cambria Math" panose="02040503050406030204" pitchFamily="18" charset="0"/>
                                </a:rPr>
                                <m:t>+</m:t>
                              </m:r>
                            </m:sup>
                          </m:sSup>
                        </m:num>
                        <m:den>
                          <m:r>
                            <a:rPr lang="es-ES" i="1">
                              <a:solidFill>
                                <a:schemeClr val="tx1"/>
                              </a:solidFill>
                              <a:latin typeface="Cambria Math" panose="02040503050406030204" pitchFamily="18" charset="0"/>
                            </a:rPr>
                            <m:t>𝐿𝑖𝑡𝑟𝑜𝑠</m:t>
                          </m:r>
                          <m:r>
                            <a:rPr lang="es-ES" i="1">
                              <a:solidFill>
                                <a:schemeClr val="tx1"/>
                              </a:solidFill>
                              <a:latin typeface="Cambria Math" panose="02040503050406030204" pitchFamily="18" charset="0"/>
                            </a:rPr>
                            <m:t> </m:t>
                          </m:r>
                          <m:r>
                            <a:rPr lang="es-ES" i="1">
                              <a:solidFill>
                                <a:schemeClr val="tx1"/>
                              </a:solidFill>
                              <a:latin typeface="Cambria Math" panose="02040503050406030204" pitchFamily="18" charset="0"/>
                            </a:rPr>
                            <m:t>𝑆𝑎𝑙𝑚𝑢𝑒𝑟𝑎</m:t>
                          </m:r>
                        </m:den>
                      </m:f>
                    </m:oMath>
                  </m:oMathPara>
                </a14:m>
                <a:endParaRPr lang="es-ES" dirty="0"/>
              </a:p>
              <a:p>
                <a:r>
                  <a:rPr lang="es-ES" dirty="0"/>
                  <a:t> </a:t>
                </a:r>
              </a:p>
            </p:txBody>
          </p:sp>
        </mc:Choice>
        <mc:Fallback xmlns="">
          <p:sp>
            <p:nvSpPr>
              <p:cNvPr id="8" name="CuadroTexto 7">
                <a:extLst>
                  <a:ext uri="{FF2B5EF4-FFF2-40B4-BE49-F238E27FC236}">
                    <a16:creationId xmlns:a16="http://schemas.microsoft.com/office/drawing/2014/main" id="{639A9562-F89D-9119-B842-11AA8BD23E33}"/>
                  </a:ext>
                </a:extLst>
              </p:cNvPr>
              <p:cNvSpPr txBox="1">
                <a:spLocks noRot="1" noChangeAspect="1" noMove="1" noResize="1" noEditPoints="1" noAdjustHandles="1" noChangeArrowheads="1" noChangeShapeType="1" noTextEdit="1"/>
              </p:cNvSpPr>
              <p:nvPr/>
            </p:nvSpPr>
            <p:spPr>
              <a:xfrm>
                <a:off x="312736" y="3802256"/>
                <a:ext cx="8723759" cy="2923814"/>
              </a:xfrm>
              <a:prstGeom prst="rect">
                <a:avLst/>
              </a:prstGeom>
              <a:blipFill>
                <a:blip r:embed="rId5"/>
                <a:stretch>
                  <a:fillRect l="-349" t="-626"/>
                </a:stretch>
              </a:blipFill>
            </p:spPr>
            <p:txBody>
              <a:bodyPr/>
              <a:lstStyle/>
              <a:p>
                <a:r>
                  <a:rPr lang="es-ES">
                    <a:noFill/>
                  </a:rPr>
                  <a:t> </a:t>
                </a:r>
              </a:p>
            </p:txBody>
          </p:sp>
        </mc:Fallback>
      </mc:AlternateContent>
    </p:spTree>
    <p:extLst>
      <p:ext uri="{BB962C8B-B14F-4D97-AF65-F5344CB8AC3E}">
        <p14:creationId xmlns:p14="http://schemas.microsoft.com/office/powerpoint/2010/main" val="11233471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4 Marcador de número de diapositiva"/>
          <p:cNvSpPr txBox="1">
            <a:spLocks noGrp="1"/>
          </p:cNvSpPr>
          <p:nvPr/>
        </p:nvSpPr>
        <p:spPr>
          <a:xfrm>
            <a:off x="8358214" y="6308725"/>
            <a:ext cx="473049" cy="365125"/>
          </a:xfrm>
          <a:prstGeom prst="rect">
            <a:avLst/>
          </a:prstGeom>
          <a:noFill/>
        </p:spPr>
        <p:txBody>
          <a:bodyPr anchor="ctr"/>
          <a:lstStyle/>
          <a:p>
            <a:pPr algn="r"/>
            <a:fld id="{5BA3E1E7-5CE8-4129-9220-BFCFAF20A289}" type="slidenum">
              <a:rPr lang="es-ES" sz="1400" b="1">
                <a:solidFill>
                  <a:srgbClr val="333333"/>
                </a:solidFill>
                <a:latin typeface="Arial" charset="0"/>
              </a:rPr>
              <a:pPr algn="r"/>
              <a:t>6</a:t>
            </a:fld>
            <a:endParaRPr lang="es-ES" sz="1400" b="1" dirty="0">
              <a:solidFill>
                <a:srgbClr val="333333"/>
              </a:solidFill>
              <a:latin typeface="Arial" charset="0"/>
            </a:endParaRPr>
          </a:p>
        </p:txBody>
      </p:sp>
      <p:sp>
        <p:nvSpPr>
          <p:cNvPr id="7" name="Rectangle 2">
            <a:extLst>
              <a:ext uri="{FF2B5EF4-FFF2-40B4-BE49-F238E27FC236}">
                <a16:creationId xmlns:a16="http://schemas.microsoft.com/office/drawing/2014/main" id="{9581D0FA-1EFC-6BC1-00BA-A246D6126D48}"/>
              </a:ext>
            </a:extLst>
          </p:cNvPr>
          <p:cNvSpPr>
            <a:spLocks noChangeArrowheads="1"/>
          </p:cNvSpPr>
          <p:nvPr/>
        </p:nvSpPr>
        <p:spPr bwMode="auto">
          <a:xfrm>
            <a:off x="2702915" y="188640"/>
            <a:ext cx="5432973" cy="1152708"/>
          </a:xfrm>
          <a:prstGeom prst="rect">
            <a:avLst/>
          </a:prstGeom>
          <a:solidFill>
            <a:schemeClr val="bg1"/>
          </a:solidFill>
          <a:ln w="9525">
            <a:solidFill>
              <a:schemeClr val="bg1"/>
            </a:solidFill>
            <a:miter lim="800000"/>
            <a:headEnd/>
            <a:tailEnd/>
          </a:ln>
        </p:spPr>
        <p:txBody>
          <a:bodyPr wrap="none" anchor="ctr"/>
          <a:lstStyle/>
          <a:p>
            <a:pPr algn="ctr" eaLnBrk="1" hangingPunct="1"/>
            <a:r>
              <a:rPr lang="es-CL" sz="2800" dirty="0">
                <a:solidFill>
                  <a:srgbClr val="0000FF"/>
                </a:solidFill>
                <a:latin typeface="Arial" charset="0"/>
              </a:rPr>
              <a:t>Unidades de concentración: Conversiones</a:t>
            </a:r>
            <a:endParaRPr lang="es-MX" sz="2500" b="1" u="sng" dirty="0">
              <a:latin typeface="Arial" charset="0"/>
            </a:endParaRPr>
          </a:p>
        </p:txBody>
      </p:sp>
      <p:pic>
        <p:nvPicPr>
          <p:cNvPr id="4" name="Imagen 3">
            <a:extLst>
              <a:ext uri="{FF2B5EF4-FFF2-40B4-BE49-F238E27FC236}">
                <a16:creationId xmlns:a16="http://schemas.microsoft.com/office/drawing/2014/main" id="{C5F8EBA4-0E26-374E-C502-3095051E6891}"/>
              </a:ext>
            </a:extLst>
          </p:cNvPr>
          <p:cNvPicPr>
            <a:picLocks noChangeAspect="1"/>
          </p:cNvPicPr>
          <p:nvPr/>
        </p:nvPicPr>
        <p:blipFill>
          <a:blip r:embed="rId3"/>
          <a:stretch>
            <a:fillRect/>
          </a:stretch>
        </p:blipFill>
        <p:spPr>
          <a:xfrm>
            <a:off x="2133066" y="1099595"/>
            <a:ext cx="5124129" cy="2427556"/>
          </a:xfrm>
          <a:prstGeom prst="rect">
            <a:avLst/>
          </a:prstGeom>
        </p:spPr>
      </p:pic>
      <p:sp>
        <p:nvSpPr>
          <p:cNvPr id="5" name="CuadroTexto 4">
            <a:extLst>
              <a:ext uri="{FF2B5EF4-FFF2-40B4-BE49-F238E27FC236}">
                <a16:creationId xmlns:a16="http://schemas.microsoft.com/office/drawing/2014/main" id="{62C69A91-CD46-6734-E3EA-ACE3A2AAE95B}"/>
              </a:ext>
            </a:extLst>
          </p:cNvPr>
          <p:cNvSpPr txBox="1"/>
          <p:nvPr/>
        </p:nvSpPr>
        <p:spPr>
          <a:xfrm>
            <a:off x="4932040" y="3448878"/>
            <a:ext cx="3426174" cy="307777"/>
          </a:xfrm>
          <a:prstGeom prst="rect">
            <a:avLst/>
          </a:prstGeom>
          <a:noFill/>
        </p:spPr>
        <p:txBody>
          <a:bodyPr wrap="square" rtlCol="0">
            <a:spAutoFit/>
          </a:bodyPr>
          <a:lstStyle/>
          <a:p>
            <a:r>
              <a:rPr lang="es-ES" sz="1400" dirty="0">
                <a:hlinkClick r:id="rId4"/>
              </a:rPr>
              <a:t>https://doi.org/10.1016/j.jwpe.2021.102063</a:t>
            </a:r>
            <a:r>
              <a:rPr lang="es-ES" sz="1400" dirty="0"/>
              <a:t> </a:t>
            </a:r>
          </a:p>
        </p:txBody>
      </p:sp>
      <mc:AlternateContent xmlns:mc="http://schemas.openxmlformats.org/markup-compatibility/2006" xmlns:a14="http://schemas.microsoft.com/office/drawing/2010/main">
        <mc:Choice Requires="a14">
          <p:sp>
            <p:nvSpPr>
              <p:cNvPr id="8" name="CuadroTexto 7">
                <a:extLst>
                  <a:ext uri="{FF2B5EF4-FFF2-40B4-BE49-F238E27FC236}">
                    <a16:creationId xmlns:a16="http://schemas.microsoft.com/office/drawing/2014/main" id="{639A9562-F89D-9119-B842-11AA8BD23E33}"/>
                  </a:ext>
                </a:extLst>
              </p:cNvPr>
              <p:cNvSpPr txBox="1"/>
              <p:nvPr/>
            </p:nvSpPr>
            <p:spPr>
              <a:xfrm>
                <a:off x="312736" y="3802256"/>
                <a:ext cx="7823151" cy="2925416"/>
              </a:xfrm>
              <a:prstGeom prst="rect">
                <a:avLst/>
              </a:prstGeom>
              <a:noFill/>
            </p:spPr>
            <p:txBody>
              <a:bodyPr wrap="square" rtlCol="0">
                <a:spAutoFit/>
              </a:bodyPr>
              <a:lstStyle/>
              <a:p>
                <a:r>
                  <a:rPr lang="es-ES" dirty="0"/>
                  <a:t>¿Cuál es la concentración en </a:t>
                </a:r>
                <a:r>
                  <a:rPr lang="es-ES" dirty="0">
                    <a:highlight>
                      <a:srgbClr val="FFFF00"/>
                    </a:highlight>
                  </a:rPr>
                  <a:t>partes por millón</a:t>
                </a:r>
                <a:r>
                  <a:rPr lang="es-ES" dirty="0"/>
                  <a:t> de Li en Maricunga?</a:t>
                </a:r>
              </a:p>
              <a:p>
                <a:endParaRPr lang="es-ES" dirty="0"/>
              </a:p>
              <a:p>
                <a:pPr/>
                <a14:m>
                  <m:oMathPara xmlns:m="http://schemas.openxmlformats.org/officeDocument/2006/math">
                    <m:oMathParaPr>
                      <m:jc m:val="centerGroup"/>
                    </m:oMathParaPr>
                    <m:oMath xmlns:m="http://schemas.openxmlformats.org/officeDocument/2006/math">
                      <m:sSub>
                        <m:sSubPr>
                          <m:ctrlPr>
                            <a:rPr lang="es-ES" b="0" i="1" smtClean="0">
                              <a:solidFill>
                                <a:srgbClr val="0000FF"/>
                              </a:solidFill>
                              <a:latin typeface="Cambria Math" panose="02040503050406030204" pitchFamily="18" charset="0"/>
                            </a:rPr>
                          </m:ctrlPr>
                        </m:sSubPr>
                        <m:e>
                          <m:r>
                            <a:rPr lang="es-ES" b="0" i="1" smtClean="0">
                              <a:solidFill>
                                <a:srgbClr val="0000FF"/>
                              </a:solidFill>
                              <a:latin typeface="Cambria Math" panose="02040503050406030204" pitchFamily="18" charset="0"/>
                            </a:rPr>
                            <m:t>𝑝𝑝𝑚</m:t>
                          </m:r>
                        </m:e>
                        <m:sub>
                          <m:r>
                            <a:rPr lang="es-ES" b="0" i="1" smtClean="0">
                              <a:solidFill>
                                <a:srgbClr val="0000FF"/>
                              </a:solidFill>
                              <a:latin typeface="Cambria Math" panose="02040503050406030204" pitchFamily="18" charset="0"/>
                            </a:rPr>
                            <m:t>𝐿</m:t>
                          </m:r>
                          <m:sSup>
                            <m:sSupPr>
                              <m:ctrlPr>
                                <a:rPr lang="es-ES" b="0" i="1" smtClean="0">
                                  <a:solidFill>
                                    <a:srgbClr val="0000FF"/>
                                  </a:solidFill>
                                  <a:latin typeface="Cambria Math" panose="02040503050406030204" pitchFamily="18" charset="0"/>
                                </a:rPr>
                              </m:ctrlPr>
                            </m:sSupPr>
                            <m:e>
                              <m:r>
                                <a:rPr lang="es-ES" b="0" i="1" smtClean="0">
                                  <a:solidFill>
                                    <a:srgbClr val="0000FF"/>
                                  </a:solidFill>
                                  <a:latin typeface="Cambria Math" panose="02040503050406030204" pitchFamily="18" charset="0"/>
                                </a:rPr>
                                <m:t>𝑖</m:t>
                              </m:r>
                            </m:e>
                            <m:sup>
                              <m:r>
                                <a:rPr lang="es-ES" b="0" i="1" smtClean="0">
                                  <a:solidFill>
                                    <a:srgbClr val="0000FF"/>
                                  </a:solidFill>
                                  <a:latin typeface="Cambria Math" panose="02040503050406030204" pitchFamily="18" charset="0"/>
                                </a:rPr>
                                <m:t>+</m:t>
                              </m:r>
                            </m:sup>
                          </m:sSup>
                        </m:sub>
                      </m:sSub>
                      <m:r>
                        <a:rPr lang="es-ES" b="0" i="1" smtClean="0">
                          <a:solidFill>
                            <a:srgbClr val="0000FF"/>
                          </a:solidFill>
                          <a:latin typeface="Cambria Math" panose="02040503050406030204" pitchFamily="18" charset="0"/>
                        </a:rPr>
                        <m:t>=</m:t>
                      </m:r>
                      <m:f>
                        <m:fPr>
                          <m:ctrlPr>
                            <a:rPr lang="es-ES" b="0" i="1" smtClean="0">
                              <a:solidFill>
                                <a:srgbClr val="0000FF"/>
                              </a:solidFill>
                              <a:latin typeface="Cambria Math" panose="02040503050406030204" pitchFamily="18" charset="0"/>
                            </a:rPr>
                          </m:ctrlPr>
                        </m:fPr>
                        <m:num>
                          <m:r>
                            <a:rPr lang="es-ES" b="0" i="1" smtClean="0">
                              <a:solidFill>
                                <a:srgbClr val="0000FF"/>
                              </a:solidFill>
                              <a:latin typeface="Cambria Math" panose="02040503050406030204" pitchFamily="18" charset="0"/>
                            </a:rPr>
                            <m:t>𝑚𝑔</m:t>
                          </m:r>
                          <m:r>
                            <a:rPr lang="es-ES" b="0" i="1" smtClean="0">
                              <a:solidFill>
                                <a:srgbClr val="0000FF"/>
                              </a:solidFill>
                              <a:latin typeface="Cambria Math" panose="02040503050406030204" pitchFamily="18" charset="0"/>
                            </a:rPr>
                            <m:t> </m:t>
                          </m:r>
                          <m:r>
                            <a:rPr lang="es-ES" b="0" i="1" smtClean="0">
                              <a:solidFill>
                                <a:srgbClr val="0000FF"/>
                              </a:solidFill>
                              <a:latin typeface="Cambria Math" panose="02040503050406030204" pitchFamily="18" charset="0"/>
                            </a:rPr>
                            <m:t>𝐿</m:t>
                          </m:r>
                          <m:sSup>
                            <m:sSupPr>
                              <m:ctrlPr>
                                <a:rPr lang="es-ES" b="0" i="1" smtClean="0">
                                  <a:solidFill>
                                    <a:srgbClr val="0000FF"/>
                                  </a:solidFill>
                                  <a:latin typeface="Cambria Math" panose="02040503050406030204" pitchFamily="18" charset="0"/>
                                </a:rPr>
                              </m:ctrlPr>
                            </m:sSupPr>
                            <m:e>
                              <m:r>
                                <a:rPr lang="es-ES" b="0" i="1" smtClean="0">
                                  <a:solidFill>
                                    <a:srgbClr val="0000FF"/>
                                  </a:solidFill>
                                  <a:latin typeface="Cambria Math" panose="02040503050406030204" pitchFamily="18" charset="0"/>
                                </a:rPr>
                                <m:t>𝑖</m:t>
                              </m:r>
                            </m:e>
                            <m:sup>
                              <m:r>
                                <a:rPr lang="es-ES" b="0" i="1" smtClean="0">
                                  <a:solidFill>
                                    <a:srgbClr val="0000FF"/>
                                  </a:solidFill>
                                  <a:latin typeface="Cambria Math" panose="02040503050406030204" pitchFamily="18" charset="0"/>
                                </a:rPr>
                                <m:t>+</m:t>
                              </m:r>
                            </m:sup>
                          </m:sSup>
                        </m:num>
                        <m:den>
                          <m:r>
                            <a:rPr lang="es-ES" b="0" i="1" smtClean="0">
                              <a:solidFill>
                                <a:srgbClr val="0000FF"/>
                              </a:solidFill>
                              <a:latin typeface="Cambria Math" panose="02040503050406030204" pitchFamily="18" charset="0"/>
                            </a:rPr>
                            <m:t>𝑘𝑔</m:t>
                          </m:r>
                          <m:r>
                            <a:rPr lang="es-ES" b="0" i="1" smtClean="0">
                              <a:solidFill>
                                <a:srgbClr val="0000FF"/>
                              </a:solidFill>
                              <a:latin typeface="Cambria Math" panose="02040503050406030204" pitchFamily="18" charset="0"/>
                            </a:rPr>
                            <m:t> </m:t>
                          </m:r>
                          <m:r>
                            <a:rPr lang="es-ES" b="0" i="1" smtClean="0">
                              <a:solidFill>
                                <a:srgbClr val="0000FF"/>
                              </a:solidFill>
                              <a:latin typeface="Cambria Math" panose="02040503050406030204" pitchFamily="18" charset="0"/>
                            </a:rPr>
                            <m:t>𝑆𝑎𝑙𝑚𝑢𝑒𝑟𝑎</m:t>
                          </m:r>
                        </m:den>
                      </m:f>
                    </m:oMath>
                  </m:oMathPara>
                </a14:m>
                <a:endParaRPr lang="es-ES" dirty="0"/>
              </a:p>
              <a:p>
                <a:endParaRPr lang="es-ES" dirty="0"/>
              </a:p>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𝑝𝑝𝑚</m:t>
                          </m:r>
                        </m:e>
                        <m:sub>
                          <m:r>
                            <a:rPr lang="es-ES" b="0" i="1" smtClean="0">
                              <a:latin typeface="Cambria Math" panose="02040503050406030204" pitchFamily="18" charset="0"/>
                            </a:rPr>
                            <m:t>𝐿</m:t>
                          </m:r>
                          <m:sSup>
                            <m:sSupPr>
                              <m:ctrlPr>
                                <a:rPr lang="es-ES" b="0" i="1" smtClean="0">
                                  <a:latin typeface="Cambria Math" panose="02040503050406030204" pitchFamily="18" charset="0"/>
                                </a:rPr>
                              </m:ctrlPr>
                            </m:sSupPr>
                            <m:e>
                              <m:r>
                                <a:rPr lang="es-ES" b="0" i="1" smtClean="0">
                                  <a:latin typeface="Cambria Math" panose="02040503050406030204" pitchFamily="18" charset="0"/>
                                </a:rPr>
                                <m:t>𝑖</m:t>
                              </m:r>
                            </m:e>
                            <m:sup>
                              <m:r>
                                <a:rPr lang="es-ES" b="0" i="1" smtClean="0">
                                  <a:latin typeface="Cambria Math" panose="02040503050406030204" pitchFamily="18" charset="0"/>
                                </a:rPr>
                                <m:t>+</m:t>
                              </m:r>
                            </m:sup>
                          </m:sSup>
                        </m:sub>
                      </m:sSub>
                      <m:r>
                        <a:rPr lang="es-ES" b="0" i="1" smtClean="0">
                          <a:latin typeface="Cambria Math" panose="02040503050406030204" pitchFamily="18" charset="0"/>
                        </a:rPr>
                        <m:t>=</m:t>
                      </m:r>
                      <m:f>
                        <m:fPr>
                          <m:ctrlPr>
                            <a:rPr lang="es-ES" b="0" i="1" smtClean="0">
                              <a:latin typeface="Cambria Math" panose="02040503050406030204" pitchFamily="18" charset="0"/>
                            </a:rPr>
                          </m:ctrlPr>
                        </m:fPr>
                        <m:num>
                          <m:d>
                            <m:dPr>
                              <m:ctrlPr>
                                <a:rPr lang="es-ES" b="0" i="1" smtClean="0">
                                  <a:latin typeface="Cambria Math" panose="02040503050406030204" pitchFamily="18" charset="0"/>
                                </a:rPr>
                              </m:ctrlPr>
                            </m:dPr>
                            <m:e>
                              <m:sSub>
                                <m:sSubPr>
                                  <m:ctrlPr>
                                    <a:rPr lang="es-ES" b="0" i="1" smtClean="0">
                                      <a:latin typeface="Cambria Math" panose="02040503050406030204" pitchFamily="18" charset="0"/>
                                    </a:rPr>
                                  </m:ctrlPr>
                                </m:sSubPr>
                                <m:e>
                                  <m:f>
                                    <m:fPr>
                                      <m:type m:val="lin"/>
                                      <m:ctrlPr>
                                        <a:rPr lang="es-ES" b="0" i="1" smtClean="0">
                                          <a:latin typeface="Cambria Math" panose="02040503050406030204" pitchFamily="18" charset="0"/>
                                        </a:rPr>
                                      </m:ctrlPr>
                                    </m:fPr>
                                    <m:num>
                                      <m:r>
                                        <a:rPr lang="es-ES" b="0" i="1" smtClean="0">
                                          <a:latin typeface="Cambria Math" panose="02040503050406030204" pitchFamily="18" charset="0"/>
                                        </a:rPr>
                                        <m:t>%</m:t>
                                      </m:r>
                                      <m:r>
                                        <a:rPr lang="es-ES" b="0" i="1" smtClean="0">
                                          <a:latin typeface="Cambria Math" panose="02040503050406030204" pitchFamily="18" charset="0"/>
                                        </a:rPr>
                                        <m:t>𝑝</m:t>
                                      </m:r>
                                    </m:num>
                                    <m:den>
                                      <m:r>
                                        <a:rPr lang="es-ES" b="0" i="1" smtClean="0">
                                          <a:latin typeface="Cambria Math" panose="02040503050406030204" pitchFamily="18" charset="0"/>
                                        </a:rPr>
                                        <m:t>𝑝</m:t>
                                      </m:r>
                                    </m:den>
                                  </m:f>
                                </m:e>
                                <m:sub>
                                  <m:r>
                                    <a:rPr lang="es-ES" b="0" i="1" smtClean="0">
                                      <a:latin typeface="Cambria Math" panose="02040503050406030204" pitchFamily="18" charset="0"/>
                                    </a:rPr>
                                    <m:t>𝐿𝑖</m:t>
                                  </m:r>
                                </m:sub>
                              </m:sSub>
                            </m:e>
                          </m:d>
                        </m:num>
                        <m:den>
                          <m:r>
                            <a:rPr lang="es-ES" b="0" i="1" smtClean="0">
                              <a:latin typeface="Cambria Math" panose="02040503050406030204" pitchFamily="18" charset="0"/>
                            </a:rPr>
                            <m:t>100</m:t>
                          </m:r>
                        </m:den>
                      </m:f>
                      <m:r>
                        <a:rPr lang="es-ES" b="0" i="1" smtClean="0">
                          <a:latin typeface="Cambria Math" panose="02040503050406030204" pitchFamily="18" charset="0"/>
                        </a:rPr>
                        <m:t>·1000000=</m:t>
                      </m:r>
                      <m:d>
                        <m:dPr>
                          <m:ctrlPr>
                            <a:rPr lang="es-ES" i="1">
                              <a:latin typeface="Cambria Math" panose="02040503050406030204" pitchFamily="18" charset="0"/>
                            </a:rPr>
                          </m:ctrlPr>
                        </m:dPr>
                        <m:e>
                          <m:sSub>
                            <m:sSubPr>
                              <m:ctrlPr>
                                <a:rPr lang="es-ES" i="1">
                                  <a:latin typeface="Cambria Math" panose="02040503050406030204" pitchFamily="18" charset="0"/>
                                </a:rPr>
                              </m:ctrlPr>
                            </m:sSubPr>
                            <m:e>
                              <m:f>
                                <m:fPr>
                                  <m:type m:val="lin"/>
                                  <m:ctrlPr>
                                    <a:rPr lang="es-ES" i="1">
                                      <a:latin typeface="Cambria Math" panose="02040503050406030204" pitchFamily="18" charset="0"/>
                                    </a:rPr>
                                  </m:ctrlPr>
                                </m:fPr>
                                <m:num>
                                  <m:r>
                                    <a:rPr lang="es-ES" i="1">
                                      <a:latin typeface="Cambria Math" panose="02040503050406030204" pitchFamily="18" charset="0"/>
                                    </a:rPr>
                                    <m:t>%</m:t>
                                  </m:r>
                                  <m:r>
                                    <a:rPr lang="es-ES" i="1">
                                      <a:latin typeface="Cambria Math" panose="02040503050406030204" pitchFamily="18" charset="0"/>
                                    </a:rPr>
                                    <m:t>𝑝</m:t>
                                  </m:r>
                                </m:num>
                                <m:den>
                                  <m:r>
                                    <a:rPr lang="es-ES" i="1">
                                      <a:latin typeface="Cambria Math" panose="02040503050406030204" pitchFamily="18" charset="0"/>
                                    </a:rPr>
                                    <m:t>𝑝</m:t>
                                  </m:r>
                                </m:den>
                              </m:f>
                            </m:e>
                            <m:sub>
                              <m:r>
                                <a:rPr lang="es-ES" i="1">
                                  <a:latin typeface="Cambria Math" panose="02040503050406030204" pitchFamily="18" charset="0"/>
                                </a:rPr>
                                <m:t>𝐿𝑖</m:t>
                              </m:r>
                            </m:sub>
                          </m:sSub>
                        </m:e>
                      </m:d>
                      <m:r>
                        <a:rPr lang="es-ES" b="0" i="1" smtClean="0">
                          <a:latin typeface="Cambria Math" panose="02040503050406030204" pitchFamily="18" charset="0"/>
                        </a:rPr>
                        <m:t>·10000</m:t>
                      </m:r>
                    </m:oMath>
                  </m:oMathPara>
                </a14:m>
                <a:endParaRPr lang="es-ES" b="0" i="1" dirty="0">
                  <a:latin typeface="Cambria Math" panose="02040503050406030204" pitchFamily="18" charset="0"/>
                </a:endParaRPr>
              </a:p>
              <a:p>
                <a:endParaRPr lang="es-ES"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𝑝𝑝𝑚</m:t>
                          </m:r>
                        </m:e>
                        <m:sub>
                          <m:r>
                            <a:rPr lang="es-ES" b="0" i="1" smtClean="0">
                              <a:latin typeface="Cambria Math" panose="02040503050406030204" pitchFamily="18" charset="0"/>
                            </a:rPr>
                            <m:t>𝐿</m:t>
                          </m:r>
                          <m:sSup>
                            <m:sSupPr>
                              <m:ctrlPr>
                                <a:rPr lang="es-ES" b="0" i="1" smtClean="0">
                                  <a:latin typeface="Cambria Math" panose="02040503050406030204" pitchFamily="18" charset="0"/>
                                </a:rPr>
                              </m:ctrlPr>
                            </m:sSupPr>
                            <m:e>
                              <m:r>
                                <a:rPr lang="es-ES" b="0" i="1" smtClean="0">
                                  <a:latin typeface="Cambria Math" panose="02040503050406030204" pitchFamily="18" charset="0"/>
                                </a:rPr>
                                <m:t>𝑖</m:t>
                              </m:r>
                            </m:e>
                            <m:sup>
                              <m:r>
                                <a:rPr lang="es-ES" b="0" i="1" smtClean="0">
                                  <a:latin typeface="Cambria Math" panose="02040503050406030204" pitchFamily="18" charset="0"/>
                                </a:rPr>
                                <m:t>+</m:t>
                              </m:r>
                            </m:sup>
                          </m:sSup>
                        </m:sub>
                      </m:sSub>
                      <m:r>
                        <a:rPr lang="es-ES" b="0" i="1" smtClean="0">
                          <a:latin typeface="Cambria Math" panose="02040503050406030204" pitchFamily="18" charset="0"/>
                        </a:rPr>
                        <m:t>=</m:t>
                      </m:r>
                      <m:d>
                        <m:dPr>
                          <m:ctrlPr>
                            <a:rPr lang="es-ES" b="0" i="1" smtClean="0">
                              <a:latin typeface="Cambria Math" panose="02040503050406030204" pitchFamily="18" charset="0"/>
                            </a:rPr>
                          </m:ctrlPr>
                        </m:dPr>
                        <m:e>
                          <m:f>
                            <m:fPr>
                              <m:ctrlPr>
                                <a:rPr lang="es-ES" b="0" i="1" smtClean="0">
                                  <a:latin typeface="Cambria Math" panose="02040503050406030204" pitchFamily="18" charset="0"/>
                                </a:rPr>
                              </m:ctrlPr>
                            </m:fPr>
                            <m:num>
                              <m:r>
                                <a:rPr lang="es-ES" b="0" i="1" smtClean="0">
                                  <a:latin typeface="Cambria Math" panose="02040503050406030204" pitchFamily="18" charset="0"/>
                                </a:rPr>
                                <m:t>0.10 </m:t>
                              </m:r>
                              <m:r>
                                <a:rPr lang="es-ES" b="0" i="1" smtClean="0">
                                  <a:latin typeface="Cambria Math" panose="02040503050406030204" pitchFamily="18" charset="0"/>
                                </a:rPr>
                                <m:t>𝑔</m:t>
                              </m:r>
                              <m:r>
                                <a:rPr lang="es-ES" b="0" i="1" smtClean="0">
                                  <a:latin typeface="Cambria Math" panose="02040503050406030204" pitchFamily="18" charset="0"/>
                                </a:rPr>
                                <m:t> </m:t>
                              </m:r>
                              <m:r>
                                <a:rPr lang="es-ES" b="0" i="1" smtClean="0">
                                  <a:latin typeface="Cambria Math" panose="02040503050406030204" pitchFamily="18" charset="0"/>
                                </a:rPr>
                                <m:t>𝐿𝑖</m:t>
                              </m:r>
                            </m:num>
                            <m:den>
                              <m:r>
                                <a:rPr lang="es-ES" b="0" i="1" smtClean="0">
                                  <a:latin typeface="Cambria Math" panose="02040503050406030204" pitchFamily="18" charset="0"/>
                                </a:rPr>
                                <m:t>100 </m:t>
                              </m:r>
                              <m:r>
                                <a:rPr lang="es-ES" b="0" i="1" smtClean="0">
                                  <a:latin typeface="Cambria Math" panose="02040503050406030204" pitchFamily="18" charset="0"/>
                                </a:rPr>
                                <m:t>𝑔</m:t>
                              </m:r>
                              <m:r>
                                <a:rPr lang="es-ES" b="0" i="1" smtClean="0">
                                  <a:latin typeface="Cambria Math" panose="02040503050406030204" pitchFamily="18" charset="0"/>
                                </a:rPr>
                                <m:t> </m:t>
                              </m:r>
                              <m:r>
                                <a:rPr lang="es-ES" b="0" i="1" smtClean="0">
                                  <a:latin typeface="Cambria Math" panose="02040503050406030204" pitchFamily="18" charset="0"/>
                                </a:rPr>
                                <m:t>𝑆𝑎𝑙𝑚𝑢𝑒𝑟𝑎</m:t>
                              </m:r>
                            </m:den>
                          </m:f>
                        </m:e>
                      </m:d>
                      <m:r>
                        <a:rPr lang="es-ES" b="0" i="1" smtClean="0">
                          <a:latin typeface="Cambria Math" panose="02040503050406030204" pitchFamily="18" charset="0"/>
                        </a:rPr>
                        <m:t>·</m:t>
                      </m:r>
                      <m:d>
                        <m:dPr>
                          <m:ctrlPr>
                            <a:rPr lang="es-ES" b="0" i="1" smtClean="0">
                              <a:latin typeface="Cambria Math" panose="02040503050406030204" pitchFamily="18" charset="0"/>
                            </a:rPr>
                          </m:ctrlPr>
                        </m:dPr>
                        <m:e>
                          <m:f>
                            <m:fPr>
                              <m:ctrlPr>
                                <a:rPr lang="es-ES" b="0" i="1" smtClean="0">
                                  <a:latin typeface="Cambria Math" panose="02040503050406030204" pitchFamily="18" charset="0"/>
                                </a:rPr>
                              </m:ctrlPr>
                            </m:fPr>
                            <m:num>
                              <m:r>
                                <a:rPr lang="es-ES" b="0" i="1" smtClean="0">
                                  <a:latin typeface="Cambria Math" panose="02040503050406030204" pitchFamily="18" charset="0"/>
                                </a:rPr>
                                <m:t>1000 </m:t>
                              </m:r>
                              <m:r>
                                <a:rPr lang="es-ES" b="0" i="1" smtClean="0">
                                  <a:latin typeface="Cambria Math" panose="02040503050406030204" pitchFamily="18" charset="0"/>
                                </a:rPr>
                                <m:t>𝑚𝑔</m:t>
                              </m:r>
                              <m:r>
                                <a:rPr lang="es-ES" b="0" i="1" smtClean="0">
                                  <a:latin typeface="Cambria Math" panose="02040503050406030204" pitchFamily="18" charset="0"/>
                                </a:rPr>
                                <m:t> </m:t>
                              </m:r>
                              <m:r>
                                <a:rPr lang="es-ES" b="0" i="1" smtClean="0">
                                  <a:latin typeface="Cambria Math" panose="02040503050406030204" pitchFamily="18" charset="0"/>
                                </a:rPr>
                                <m:t>𝐿𝑖</m:t>
                              </m:r>
                            </m:num>
                            <m:den>
                              <m:r>
                                <a:rPr lang="es-ES" b="0" i="1" smtClean="0">
                                  <a:latin typeface="Cambria Math" panose="02040503050406030204" pitchFamily="18" charset="0"/>
                                </a:rPr>
                                <m:t>1 </m:t>
                              </m:r>
                              <m:r>
                                <a:rPr lang="es-ES" b="0" i="1" smtClean="0">
                                  <a:latin typeface="Cambria Math" panose="02040503050406030204" pitchFamily="18" charset="0"/>
                                </a:rPr>
                                <m:t>𝑔</m:t>
                              </m:r>
                              <m:r>
                                <a:rPr lang="es-ES" b="0" i="1" smtClean="0">
                                  <a:latin typeface="Cambria Math" panose="02040503050406030204" pitchFamily="18" charset="0"/>
                                </a:rPr>
                                <m:t> </m:t>
                              </m:r>
                              <m:r>
                                <a:rPr lang="es-ES" b="0" i="1" smtClean="0">
                                  <a:latin typeface="Cambria Math" panose="02040503050406030204" pitchFamily="18" charset="0"/>
                                </a:rPr>
                                <m:t>𝐿𝑖</m:t>
                              </m:r>
                            </m:den>
                          </m:f>
                        </m:e>
                      </m:d>
                      <m:r>
                        <a:rPr lang="es-ES" b="0" i="1" smtClean="0">
                          <a:latin typeface="Cambria Math" panose="02040503050406030204" pitchFamily="18" charset="0"/>
                        </a:rPr>
                        <m:t>·</m:t>
                      </m:r>
                      <m:d>
                        <m:dPr>
                          <m:ctrlPr>
                            <a:rPr lang="es-ES" b="0" i="1" smtClean="0">
                              <a:latin typeface="Cambria Math" panose="02040503050406030204" pitchFamily="18" charset="0"/>
                            </a:rPr>
                          </m:ctrlPr>
                        </m:dPr>
                        <m:e>
                          <m:f>
                            <m:fPr>
                              <m:ctrlPr>
                                <a:rPr lang="es-ES" b="0" i="1" smtClean="0">
                                  <a:latin typeface="Cambria Math" panose="02040503050406030204" pitchFamily="18" charset="0"/>
                                </a:rPr>
                              </m:ctrlPr>
                            </m:fPr>
                            <m:num>
                              <m:r>
                                <a:rPr lang="es-ES" b="0" i="1" smtClean="0">
                                  <a:latin typeface="Cambria Math" panose="02040503050406030204" pitchFamily="18" charset="0"/>
                                </a:rPr>
                                <m:t>1000 </m:t>
                              </m:r>
                              <m:r>
                                <a:rPr lang="es-ES" b="0" i="1" smtClean="0">
                                  <a:latin typeface="Cambria Math" panose="02040503050406030204" pitchFamily="18" charset="0"/>
                                </a:rPr>
                                <m:t>𝑔</m:t>
                              </m:r>
                              <m:r>
                                <a:rPr lang="es-ES" b="0" i="1" smtClean="0">
                                  <a:latin typeface="Cambria Math" panose="02040503050406030204" pitchFamily="18" charset="0"/>
                                </a:rPr>
                                <m:t> </m:t>
                              </m:r>
                              <m:r>
                                <a:rPr lang="es-ES" b="0" i="1" smtClean="0">
                                  <a:latin typeface="Cambria Math" panose="02040503050406030204" pitchFamily="18" charset="0"/>
                                </a:rPr>
                                <m:t>𝑆𝑎𝑙𝑚𝑢𝑒𝑟𝑎</m:t>
                              </m:r>
                            </m:num>
                            <m:den>
                              <m:r>
                                <a:rPr lang="es-ES" b="0" i="1" smtClean="0">
                                  <a:latin typeface="Cambria Math" panose="02040503050406030204" pitchFamily="18" charset="0"/>
                                </a:rPr>
                                <m:t>1 </m:t>
                              </m:r>
                              <m:r>
                                <a:rPr lang="es-ES" b="0" i="1" smtClean="0">
                                  <a:latin typeface="Cambria Math" panose="02040503050406030204" pitchFamily="18" charset="0"/>
                                </a:rPr>
                                <m:t>𝑘𝑔</m:t>
                              </m:r>
                              <m:r>
                                <a:rPr lang="es-ES" b="0" i="1" smtClean="0">
                                  <a:latin typeface="Cambria Math" panose="02040503050406030204" pitchFamily="18" charset="0"/>
                                </a:rPr>
                                <m:t> </m:t>
                              </m:r>
                              <m:r>
                                <a:rPr lang="es-ES" b="0" i="1" smtClean="0">
                                  <a:latin typeface="Cambria Math" panose="02040503050406030204" pitchFamily="18" charset="0"/>
                                </a:rPr>
                                <m:t>𝑆𝑎𝑙𝑚𝑢𝑒𝑟𝑎</m:t>
                              </m:r>
                            </m:den>
                          </m:f>
                        </m:e>
                      </m:d>
                      <m:r>
                        <a:rPr lang="es-ES" b="0" i="1" smtClean="0">
                          <a:latin typeface="Cambria Math" panose="02040503050406030204" pitchFamily="18" charset="0"/>
                        </a:rPr>
                        <m:t>=1000 </m:t>
                      </m:r>
                      <m:r>
                        <a:rPr lang="es-ES" b="0" i="1" smtClean="0">
                          <a:latin typeface="Cambria Math" panose="02040503050406030204" pitchFamily="18" charset="0"/>
                        </a:rPr>
                        <m:t>𝑝𝑝𝑚</m:t>
                      </m:r>
                    </m:oMath>
                  </m:oMathPara>
                </a14:m>
                <a:endParaRPr lang="es-ES" dirty="0"/>
              </a:p>
              <a:p>
                <a:r>
                  <a:rPr lang="es-ES" dirty="0"/>
                  <a:t> </a:t>
                </a:r>
              </a:p>
            </p:txBody>
          </p:sp>
        </mc:Choice>
        <mc:Fallback xmlns="">
          <p:sp>
            <p:nvSpPr>
              <p:cNvPr id="8" name="CuadroTexto 7">
                <a:extLst>
                  <a:ext uri="{FF2B5EF4-FFF2-40B4-BE49-F238E27FC236}">
                    <a16:creationId xmlns:a16="http://schemas.microsoft.com/office/drawing/2014/main" id="{639A9562-F89D-9119-B842-11AA8BD23E33}"/>
                  </a:ext>
                </a:extLst>
              </p:cNvPr>
              <p:cNvSpPr txBox="1">
                <a:spLocks noRot="1" noChangeAspect="1" noMove="1" noResize="1" noEditPoints="1" noAdjustHandles="1" noChangeArrowheads="1" noChangeShapeType="1" noTextEdit="1"/>
              </p:cNvSpPr>
              <p:nvPr/>
            </p:nvSpPr>
            <p:spPr>
              <a:xfrm>
                <a:off x="312736" y="3802256"/>
                <a:ext cx="7823151" cy="2925416"/>
              </a:xfrm>
              <a:prstGeom prst="rect">
                <a:avLst/>
              </a:prstGeom>
              <a:blipFill>
                <a:blip r:embed="rId5"/>
                <a:stretch>
                  <a:fillRect l="-389" t="-625"/>
                </a:stretch>
              </a:blipFill>
            </p:spPr>
            <p:txBody>
              <a:bodyPr/>
              <a:lstStyle/>
              <a:p>
                <a:r>
                  <a:rPr lang="es-ES">
                    <a:noFill/>
                  </a:rPr>
                  <a:t> </a:t>
                </a:r>
              </a:p>
            </p:txBody>
          </p:sp>
        </mc:Fallback>
      </mc:AlternateContent>
    </p:spTree>
    <p:extLst>
      <p:ext uri="{BB962C8B-B14F-4D97-AF65-F5344CB8AC3E}">
        <p14:creationId xmlns:p14="http://schemas.microsoft.com/office/powerpoint/2010/main" val="7331912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4 Marcador de número de diapositiva"/>
          <p:cNvSpPr txBox="1">
            <a:spLocks noGrp="1"/>
          </p:cNvSpPr>
          <p:nvPr/>
        </p:nvSpPr>
        <p:spPr>
          <a:xfrm>
            <a:off x="8358214" y="6308725"/>
            <a:ext cx="473049" cy="365125"/>
          </a:xfrm>
          <a:prstGeom prst="rect">
            <a:avLst/>
          </a:prstGeom>
          <a:noFill/>
        </p:spPr>
        <p:txBody>
          <a:bodyPr anchor="ctr"/>
          <a:lstStyle/>
          <a:p>
            <a:pPr algn="r"/>
            <a:fld id="{5BA3E1E7-5CE8-4129-9220-BFCFAF20A289}" type="slidenum">
              <a:rPr lang="es-ES" sz="1400" b="1">
                <a:solidFill>
                  <a:srgbClr val="333333"/>
                </a:solidFill>
                <a:latin typeface="Arial" charset="0"/>
              </a:rPr>
              <a:pPr algn="r"/>
              <a:t>7</a:t>
            </a:fld>
            <a:endParaRPr lang="es-ES" sz="1400" b="1" dirty="0">
              <a:solidFill>
                <a:srgbClr val="333333"/>
              </a:solidFill>
              <a:latin typeface="Arial" charset="0"/>
            </a:endParaRPr>
          </a:p>
        </p:txBody>
      </p:sp>
      <p:sp>
        <p:nvSpPr>
          <p:cNvPr id="7" name="Rectangle 2">
            <a:extLst>
              <a:ext uri="{FF2B5EF4-FFF2-40B4-BE49-F238E27FC236}">
                <a16:creationId xmlns:a16="http://schemas.microsoft.com/office/drawing/2014/main" id="{9581D0FA-1EFC-6BC1-00BA-A246D6126D48}"/>
              </a:ext>
            </a:extLst>
          </p:cNvPr>
          <p:cNvSpPr>
            <a:spLocks noChangeArrowheads="1"/>
          </p:cNvSpPr>
          <p:nvPr/>
        </p:nvSpPr>
        <p:spPr bwMode="auto">
          <a:xfrm>
            <a:off x="2702915" y="188640"/>
            <a:ext cx="5432973" cy="1152708"/>
          </a:xfrm>
          <a:prstGeom prst="rect">
            <a:avLst/>
          </a:prstGeom>
          <a:solidFill>
            <a:schemeClr val="bg1"/>
          </a:solidFill>
          <a:ln w="9525">
            <a:solidFill>
              <a:schemeClr val="bg1"/>
            </a:solidFill>
            <a:miter lim="800000"/>
            <a:headEnd/>
            <a:tailEnd/>
          </a:ln>
        </p:spPr>
        <p:txBody>
          <a:bodyPr wrap="none" anchor="ctr"/>
          <a:lstStyle/>
          <a:p>
            <a:pPr algn="ctr" eaLnBrk="1" hangingPunct="1"/>
            <a:r>
              <a:rPr lang="es-CL" sz="2800" dirty="0">
                <a:solidFill>
                  <a:srgbClr val="0000FF"/>
                </a:solidFill>
                <a:latin typeface="Arial" charset="0"/>
              </a:rPr>
              <a:t>Unidades de concentración: Conversiones</a:t>
            </a:r>
            <a:endParaRPr lang="es-MX" sz="2500" b="1" u="sng" dirty="0">
              <a:latin typeface="Arial" charset="0"/>
            </a:endParaRPr>
          </a:p>
        </p:txBody>
      </p:sp>
      <p:pic>
        <p:nvPicPr>
          <p:cNvPr id="4" name="Imagen 3">
            <a:extLst>
              <a:ext uri="{FF2B5EF4-FFF2-40B4-BE49-F238E27FC236}">
                <a16:creationId xmlns:a16="http://schemas.microsoft.com/office/drawing/2014/main" id="{C5F8EBA4-0E26-374E-C502-3095051E6891}"/>
              </a:ext>
            </a:extLst>
          </p:cNvPr>
          <p:cNvPicPr>
            <a:picLocks noChangeAspect="1"/>
          </p:cNvPicPr>
          <p:nvPr/>
        </p:nvPicPr>
        <p:blipFill>
          <a:blip r:embed="rId3"/>
          <a:stretch>
            <a:fillRect/>
          </a:stretch>
        </p:blipFill>
        <p:spPr>
          <a:xfrm>
            <a:off x="2133066" y="1099595"/>
            <a:ext cx="5124129" cy="2427556"/>
          </a:xfrm>
          <a:prstGeom prst="rect">
            <a:avLst/>
          </a:prstGeom>
        </p:spPr>
      </p:pic>
      <p:sp>
        <p:nvSpPr>
          <p:cNvPr id="5" name="CuadroTexto 4">
            <a:extLst>
              <a:ext uri="{FF2B5EF4-FFF2-40B4-BE49-F238E27FC236}">
                <a16:creationId xmlns:a16="http://schemas.microsoft.com/office/drawing/2014/main" id="{62C69A91-CD46-6734-E3EA-ACE3A2AAE95B}"/>
              </a:ext>
            </a:extLst>
          </p:cNvPr>
          <p:cNvSpPr txBox="1"/>
          <p:nvPr/>
        </p:nvSpPr>
        <p:spPr>
          <a:xfrm>
            <a:off x="4932040" y="3448878"/>
            <a:ext cx="3426174" cy="307777"/>
          </a:xfrm>
          <a:prstGeom prst="rect">
            <a:avLst/>
          </a:prstGeom>
          <a:noFill/>
        </p:spPr>
        <p:txBody>
          <a:bodyPr wrap="square" rtlCol="0">
            <a:spAutoFit/>
          </a:bodyPr>
          <a:lstStyle/>
          <a:p>
            <a:r>
              <a:rPr lang="es-ES" sz="1400" dirty="0">
                <a:hlinkClick r:id="rId4"/>
              </a:rPr>
              <a:t>https://doi.org/10.1016/j.jwpe.2021.102063</a:t>
            </a:r>
            <a:r>
              <a:rPr lang="es-ES" sz="1400" dirty="0"/>
              <a:t> </a:t>
            </a:r>
          </a:p>
        </p:txBody>
      </p:sp>
      <mc:AlternateContent xmlns:mc="http://schemas.openxmlformats.org/markup-compatibility/2006" xmlns:a14="http://schemas.microsoft.com/office/drawing/2010/main">
        <mc:Choice Requires="a14">
          <p:sp>
            <p:nvSpPr>
              <p:cNvPr id="8" name="CuadroTexto 7">
                <a:extLst>
                  <a:ext uri="{FF2B5EF4-FFF2-40B4-BE49-F238E27FC236}">
                    <a16:creationId xmlns:a16="http://schemas.microsoft.com/office/drawing/2014/main" id="{639A9562-F89D-9119-B842-11AA8BD23E33}"/>
                  </a:ext>
                </a:extLst>
              </p:cNvPr>
              <p:cNvSpPr txBox="1"/>
              <p:nvPr/>
            </p:nvSpPr>
            <p:spPr>
              <a:xfrm>
                <a:off x="312736" y="3802256"/>
                <a:ext cx="7823151" cy="2677592"/>
              </a:xfrm>
              <a:prstGeom prst="rect">
                <a:avLst/>
              </a:prstGeom>
              <a:noFill/>
            </p:spPr>
            <p:txBody>
              <a:bodyPr wrap="square" rtlCol="0">
                <a:spAutoFit/>
              </a:bodyPr>
              <a:lstStyle/>
              <a:p>
                <a:r>
                  <a:rPr lang="es-ES" dirty="0"/>
                  <a:t>¿Cuál es la concentración de </a:t>
                </a:r>
                <a:r>
                  <a:rPr lang="es-ES" dirty="0">
                    <a:highlight>
                      <a:srgbClr val="FFFF00"/>
                    </a:highlight>
                  </a:rPr>
                  <a:t>g/kg </a:t>
                </a:r>
                <a:r>
                  <a:rPr lang="es-ES" dirty="0"/>
                  <a:t>de Li en Maricunga?</a:t>
                </a:r>
              </a:p>
              <a:p>
                <a:endParaRPr lang="es-ES" dirty="0"/>
              </a:p>
              <a:p>
                <a:pPr/>
                <a14:m>
                  <m:oMathPara xmlns:m="http://schemas.openxmlformats.org/officeDocument/2006/math">
                    <m:oMathParaPr>
                      <m:jc m:val="centerGroup"/>
                    </m:oMathParaPr>
                    <m:oMath xmlns:m="http://schemas.openxmlformats.org/officeDocument/2006/math">
                      <m:sSub>
                        <m:sSubPr>
                          <m:ctrlPr>
                            <a:rPr lang="es-ES" b="0" i="1" smtClean="0">
                              <a:solidFill>
                                <a:srgbClr val="0000FF"/>
                              </a:solidFill>
                              <a:latin typeface="Cambria Math" panose="02040503050406030204" pitchFamily="18" charset="0"/>
                            </a:rPr>
                          </m:ctrlPr>
                        </m:sSubPr>
                        <m:e>
                          <m:r>
                            <a:rPr lang="es-ES" b="0" i="1" smtClean="0">
                              <a:solidFill>
                                <a:srgbClr val="0000FF"/>
                              </a:solidFill>
                              <a:latin typeface="Cambria Math" panose="02040503050406030204" pitchFamily="18" charset="0"/>
                            </a:rPr>
                            <m:t>𝑐</m:t>
                          </m:r>
                        </m:e>
                        <m:sub>
                          <m:r>
                            <a:rPr lang="es-ES" b="0" i="1" smtClean="0">
                              <a:solidFill>
                                <a:srgbClr val="0000FF"/>
                              </a:solidFill>
                              <a:latin typeface="Cambria Math" panose="02040503050406030204" pitchFamily="18" charset="0"/>
                            </a:rPr>
                            <m:t>𝐿</m:t>
                          </m:r>
                          <m:sSup>
                            <m:sSupPr>
                              <m:ctrlPr>
                                <a:rPr lang="es-ES" b="0" i="1" smtClean="0">
                                  <a:solidFill>
                                    <a:srgbClr val="0000FF"/>
                                  </a:solidFill>
                                  <a:latin typeface="Cambria Math" panose="02040503050406030204" pitchFamily="18" charset="0"/>
                                </a:rPr>
                              </m:ctrlPr>
                            </m:sSupPr>
                            <m:e>
                              <m:r>
                                <a:rPr lang="es-ES" b="0" i="1" smtClean="0">
                                  <a:solidFill>
                                    <a:srgbClr val="0000FF"/>
                                  </a:solidFill>
                                  <a:latin typeface="Cambria Math" panose="02040503050406030204" pitchFamily="18" charset="0"/>
                                </a:rPr>
                                <m:t>𝑖</m:t>
                              </m:r>
                            </m:e>
                            <m:sup>
                              <m:r>
                                <a:rPr lang="es-ES" b="0" i="1" smtClean="0">
                                  <a:solidFill>
                                    <a:srgbClr val="0000FF"/>
                                  </a:solidFill>
                                  <a:latin typeface="Cambria Math" panose="02040503050406030204" pitchFamily="18" charset="0"/>
                                </a:rPr>
                                <m:t>+</m:t>
                              </m:r>
                            </m:sup>
                          </m:sSup>
                        </m:sub>
                      </m:sSub>
                      <m:r>
                        <a:rPr lang="es-ES" b="0" i="1" smtClean="0">
                          <a:solidFill>
                            <a:srgbClr val="0000FF"/>
                          </a:solidFill>
                          <a:latin typeface="Cambria Math" panose="02040503050406030204" pitchFamily="18" charset="0"/>
                        </a:rPr>
                        <m:t>=</m:t>
                      </m:r>
                      <m:f>
                        <m:fPr>
                          <m:ctrlPr>
                            <a:rPr lang="es-ES" b="0" i="1" smtClean="0">
                              <a:solidFill>
                                <a:srgbClr val="0000FF"/>
                              </a:solidFill>
                              <a:latin typeface="Cambria Math" panose="02040503050406030204" pitchFamily="18" charset="0"/>
                            </a:rPr>
                          </m:ctrlPr>
                        </m:fPr>
                        <m:num>
                          <m:r>
                            <a:rPr lang="es-ES" b="0" i="1" smtClean="0">
                              <a:solidFill>
                                <a:srgbClr val="0000FF"/>
                              </a:solidFill>
                              <a:latin typeface="Cambria Math" panose="02040503050406030204" pitchFamily="18" charset="0"/>
                            </a:rPr>
                            <m:t>𝑔</m:t>
                          </m:r>
                          <m:r>
                            <a:rPr lang="es-ES" b="0" i="1" smtClean="0">
                              <a:solidFill>
                                <a:srgbClr val="0000FF"/>
                              </a:solidFill>
                              <a:latin typeface="Cambria Math" panose="02040503050406030204" pitchFamily="18" charset="0"/>
                            </a:rPr>
                            <m:t> </m:t>
                          </m:r>
                          <m:r>
                            <a:rPr lang="es-ES" b="0" i="1" smtClean="0">
                              <a:solidFill>
                                <a:srgbClr val="0000FF"/>
                              </a:solidFill>
                              <a:latin typeface="Cambria Math" panose="02040503050406030204" pitchFamily="18" charset="0"/>
                            </a:rPr>
                            <m:t>𝐿</m:t>
                          </m:r>
                          <m:sSup>
                            <m:sSupPr>
                              <m:ctrlPr>
                                <a:rPr lang="es-ES" b="0" i="1" smtClean="0">
                                  <a:solidFill>
                                    <a:srgbClr val="0000FF"/>
                                  </a:solidFill>
                                  <a:latin typeface="Cambria Math" panose="02040503050406030204" pitchFamily="18" charset="0"/>
                                </a:rPr>
                              </m:ctrlPr>
                            </m:sSupPr>
                            <m:e>
                              <m:r>
                                <a:rPr lang="es-ES" b="0" i="1" smtClean="0">
                                  <a:solidFill>
                                    <a:srgbClr val="0000FF"/>
                                  </a:solidFill>
                                  <a:latin typeface="Cambria Math" panose="02040503050406030204" pitchFamily="18" charset="0"/>
                                </a:rPr>
                                <m:t>𝑖</m:t>
                              </m:r>
                            </m:e>
                            <m:sup>
                              <m:r>
                                <a:rPr lang="es-ES" b="0" i="1" smtClean="0">
                                  <a:solidFill>
                                    <a:srgbClr val="0000FF"/>
                                  </a:solidFill>
                                  <a:latin typeface="Cambria Math" panose="02040503050406030204" pitchFamily="18" charset="0"/>
                                </a:rPr>
                                <m:t>+</m:t>
                              </m:r>
                            </m:sup>
                          </m:sSup>
                        </m:num>
                        <m:den>
                          <m:r>
                            <a:rPr lang="es-ES" b="0" i="1" smtClean="0">
                              <a:solidFill>
                                <a:srgbClr val="0000FF"/>
                              </a:solidFill>
                              <a:latin typeface="Cambria Math" panose="02040503050406030204" pitchFamily="18" charset="0"/>
                            </a:rPr>
                            <m:t>𝑘𝑔</m:t>
                          </m:r>
                          <m:r>
                            <a:rPr lang="es-ES" b="0" i="1" smtClean="0">
                              <a:solidFill>
                                <a:srgbClr val="0000FF"/>
                              </a:solidFill>
                              <a:latin typeface="Cambria Math" panose="02040503050406030204" pitchFamily="18" charset="0"/>
                            </a:rPr>
                            <m:t> </m:t>
                          </m:r>
                          <m:r>
                            <a:rPr lang="es-ES" b="0" i="1" smtClean="0">
                              <a:solidFill>
                                <a:srgbClr val="0000FF"/>
                              </a:solidFill>
                              <a:latin typeface="Cambria Math" panose="02040503050406030204" pitchFamily="18" charset="0"/>
                            </a:rPr>
                            <m:t>𝑆𝑎𝑙𝑚𝑢𝑒𝑟𝑎</m:t>
                          </m:r>
                        </m:den>
                      </m:f>
                    </m:oMath>
                  </m:oMathPara>
                </a14:m>
                <a:endParaRPr lang="es-ES" dirty="0"/>
              </a:p>
              <a:p>
                <a:endParaRPr lang="es-ES" dirty="0"/>
              </a:p>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𝑝𝑝𝑚</m:t>
                          </m:r>
                        </m:e>
                        <m:sub>
                          <m:r>
                            <a:rPr lang="es-ES" b="0" i="1" smtClean="0">
                              <a:latin typeface="Cambria Math" panose="02040503050406030204" pitchFamily="18" charset="0"/>
                            </a:rPr>
                            <m:t>𝐿</m:t>
                          </m:r>
                          <m:sSup>
                            <m:sSupPr>
                              <m:ctrlPr>
                                <a:rPr lang="es-ES" b="0" i="1" smtClean="0">
                                  <a:latin typeface="Cambria Math" panose="02040503050406030204" pitchFamily="18" charset="0"/>
                                </a:rPr>
                              </m:ctrlPr>
                            </m:sSupPr>
                            <m:e>
                              <m:r>
                                <a:rPr lang="es-ES" b="0" i="1" smtClean="0">
                                  <a:latin typeface="Cambria Math" panose="02040503050406030204" pitchFamily="18" charset="0"/>
                                </a:rPr>
                                <m:t>𝑖</m:t>
                              </m:r>
                            </m:e>
                            <m:sup>
                              <m:r>
                                <a:rPr lang="es-ES" b="0" i="1" smtClean="0">
                                  <a:latin typeface="Cambria Math" panose="02040503050406030204" pitchFamily="18" charset="0"/>
                                </a:rPr>
                                <m:t>+</m:t>
                              </m:r>
                            </m:sup>
                          </m:sSup>
                        </m:sub>
                      </m:sSub>
                      <m:r>
                        <a:rPr lang="es-ES" b="0" i="1" smtClean="0">
                          <a:latin typeface="Cambria Math" panose="02040503050406030204" pitchFamily="18" charset="0"/>
                        </a:rPr>
                        <m:t>=</m:t>
                      </m:r>
                      <m:f>
                        <m:fPr>
                          <m:ctrlPr>
                            <a:rPr lang="es-ES" b="0" i="1" smtClean="0">
                              <a:latin typeface="Cambria Math" panose="02040503050406030204" pitchFamily="18" charset="0"/>
                            </a:rPr>
                          </m:ctrlPr>
                        </m:fPr>
                        <m:num>
                          <m:d>
                            <m:dPr>
                              <m:ctrlPr>
                                <a:rPr lang="es-ES" b="0" i="1" smtClean="0">
                                  <a:latin typeface="Cambria Math" panose="02040503050406030204" pitchFamily="18" charset="0"/>
                                </a:rPr>
                              </m:ctrlPr>
                            </m:dPr>
                            <m:e>
                              <m:sSub>
                                <m:sSubPr>
                                  <m:ctrlPr>
                                    <a:rPr lang="es-ES" b="0" i="1" smtClean="0">
                                      <a:latin typeface="Cambria Math" panose="02040503050406030204" pitchFamily="18" charset="0"/>
                                    </a:rPr>
                                  </m:ctrlPr>
                                </m:sSubPr>
                                <m:e>
                                  <m:f>
                                    <m:fPr>
                                      <m:type m:val="lin"/>
                                      <m:ctrlPr>
                                        <a:rPr lang="es-ES" b="0" i="1" smtClean="0">
                                          <a:latin typeface="Cambria Math" panose="02040503050406030204" pitchFamily="18" charset="0"/>
                                        </a:rPr>
                                      </m:ctrlPr>
                                    </m:fPr>
                                    <m:num>
                                      <m:r>
                                        <a:rPr lang="es-ES" b="0" i="1" smtClean="0">
                                          <a:latin typeface="Cambria Math" panose="02040503050406030204" pitchFamily="18" charset="0"/>
                                        </a:rPr>
                                        <m:t>%</m:t>
                                      </m:r>
                                      <m:r>
                                        <a:rPr lang="es-ES" b="0" i="1" smtClean="0">
                                          <a:latin typeface="Cambria Math" panose="02040503050406030204" pitchFamily="18" charset="0"/>
                                        </a:rPr>
                                        <m:t>𝑝</m:t>
                                      </m:r>
                                    </m:num>
                                    <m:den>
                                      <m:r>
                                        <a:rPr lang="es-ES" b="0" i="1" smtClean="0">
                                          <a:latin typeface="Cambria Math" panose="02040503050406030204" pitchFamily="18" charset="0"/>
                                        </a:rPr>
                                        <m:t>𝑝</m:t>
                                      </m:r>
                                    </m:den>
                                  </m:f>
                                </m:e>
                                <m:sub>
                                  <m:r>
                                    <a:rPr lang="es-ES" b="0" i="1" smtClean="0">
                                      <a:latin typeface="Cambria Math" panose="02040503050406030204" pitchFamily="18" charset="0"/>
                                    </a:rPr>
                                    <m:t>𝐿𝑖</m:t>
                                  </m:r>
                                </m:sub>
                              </m:sSub>
                            </m:e>
                          </m:d>
                        </m:num>
                        <m:den>
                          <m:r>
                            <a:rPr lang="es-ES" b="0" i="1" smtClean="0">
                              <a:latin typeface="Cambria Math" panose="02040503050406030204" pitchFamily="18" charset="0"/>
                            </a:rPr>
                            <m:t>100</m:t>
                          </m:r>
                        </m:den>
                      </m:f>
                      <m:r>
                        <a:rPr lang="es-ES" b="0" i="1" smtClean="0">
                          <a:latin typeface="Cambria Math" panose="02040503050406030204" pitchFamily="18" charset="0"/>
                        </a:rPr>
                        <m:t>·1000=</m:t>
                      </m:r>
                      <m:sSub>
                        <m:sSubPr>
                          <m:ctrlPr>
                            <a:rPr lang="es-ES" i="1">
                              <a:latin typeface="Cambria Math" panose="02040503050406030204" pitchFamily="18" charset="0"/>
                            </a:rPr>
                          </m:ctrlPr>
                        </m:sSubPr>
                        <m:e>
                          <m:f>
                            <m:fPr>
                              <m:type m:val="lin"/>
                              <m:ctrlPr>
                                <a:rPr lang="es-ES" i="1">
                                  <a:latin typeface="Cambria Math" panose="02040503050406030204" pitchFamily="18" charset="0"/>
                                </a:rPr>
                              </m:ctrlPr>
                            </m:fPr>
                            <m:num>
                              <m:r>
                                <a:rPr lang="es-ES" i="1">
                                  <a:latin typeface="Cambria Math" panose="02040503050406030204" pitchFamily="18" charset="0"/>
                                </a:rPr>
                                <m:t>%</m:t>
                              </m:r>
                              <m:r>
                                <a:rPr lang="es-ES" i="1">
                                  <a:latin typeface="Cambria Math" panose="02040503050406030204" pitchFamily="18" charset="0"/>
                                </a:rPr>
                                <m:t>𝑝</m:t>
                              </m:r>
                            </m:num>
                            <m:den>
                              <m:r>
                                <a:rPr lang="es-ES" i="1">
                                  <a:latin typeface="Cambria Math" panose="02040503050406030204" pitchFamily="18" charset="0"/>
                                </a:rPr>
                                <m:t>𝑝</m:t>
                              </m:r>
                            </m:den>
                          </m:f>
                        </m:e>
                        <m:sub>
                          <m:r>
                            <a:rPr lang="es-ES" i="1">
                              <a:latin typeface="Cambria Math" panose="02040503050406030204" pitchFamily="18" charset="0"/>
                            </a:rPr>
                            <m:t>𝐿𝑖</m:t>
                          </m:r>
                        </m:sub>
                      </m:sSub>
                      <m:r>
                        <a:rPr lang="es-ES" b="0" i="1" smtClean="0">
                          <a:latin typeface="Cambria Math" panose="02040503050406030204" pitchFamily="18" charset="0"/>
                        </a:rPr>
                        <m:t>·10</m:t>
                      </m:r>
                    </m:oMath>
                  </m:oMathPara>
                </a14:m>
                <a:endParaRPr lang="es-ES" b="0" i="1" dirty="0">
                  <a:latin typeface="Cambria Math" panose="02040503050406030204" pitchFamily="18" charset="0"/>
                </a:endParaRPr>
              </a:p>
              <a:p>
                <a:endParaRPr lang="es-ES"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𝑝𝑝𝑚</m:t>
                          </m:r>
                        </m:e>
                        <m:sub>
                          <m:r>
                            <a:rPr lang="es-ES" b="0" i="1" smtClean="0">
                              <a:latin typeface="Cambria Math" panose="02040503050406030204" pitchFamily="18" charset="0"/>
                            </a:rPr>
                            <m:t>𝐿</m:t>
                          </m:r>
                          <m:sSup>
                            <m:sSupPr>
                              <m:ctrlPr>
                                <a:rPr lang="es-ES" b="0" i="1" smtClean="0">
                                  <a:latin typeface="Cambria Math" panose="02040503050406030204" pitchFamily="18" charset="0"/>
                                </a:rPr>
                              </m:ctrlPr>
                            </m:sSupPr>
                            <m:e>
                              <m:r>
                                <a:rPr lang="es-ES" b="0" i="1" smtClean="0">
                                  <a:latin typeface="Cambria Math" panose="02040503050406030204" pitchFamily="18" charset="0"/>
                                </a:rPr>
                                <m:t>𝑖</m:t>
                              </m:r>
                            </m:e>
                            <m:sup>
                              <m:r>
                                <a:rPr lang="es-ES" b="0" i="1" smtClean="0">
                                  <a:latin typeface="Cambria Math" panose="02040503050406030204" pitchFamily="18" charset="0"/>
                                </a:rPr>
                                <m:t>+</m:t>
                              </m:r>
                            </m:sup>
                          </m:sSup>
                        </m:sub>
                      </m:sSub>
                      <m:r>
                        <a:rPr lang="es-ES" b="0" i="1" smtClean="0">
                          <a:latin typeface="Cambria Math" panose="02040503050406030204" pitchFamily="18" charset="0"/>
                        </a:rPr>
                        <m:t>=</m:t>
                      </m:r>
                      <m:d>
                        <m:dPr>
                          <m:ctrlPr>
                            <a:rPr lang="es-ES" b="0" i="1" smtClean="0">
                              <a:latin typeface="Cambria Math" panose="02040503050406030204" pitchFamily="18" charset="0"/>
                            </a:rPr>
                          </m:ctrlPr>
                        </m:dPr>
                        <m:e>
                          <m:f>
                            <m:fPr>
                              <m:ctrlPr>
                                <a:rPr lang="es-ES" b="0" i="1" smtClean="0">
                                  <a:latin typeface="Cambria Math" panose="02040503050406030204" pitchFamily="18" charset="0"/>
                                </a:rPr>
                              </m:ctrlPr>
                            </m:fPr>
                            <m:num>
                              <m:r>
                                <a:rPr lang="es-ES" b="0" i="1" smtClean="0">
                                  <a:latin typeface="Cambria Math" panose="02040503050406030204" pitchFamily="18" charset="0"/>
                                </a:rPr>
                                <m:t>0.10 </m:t>
                              </m:r>
                              <m:r>
                                <a:rPr lang="es-ES" b="0" i="1" smtClean="0">
                                  <a:latin typeface="Cambria Math" panose="02040503050406030204" pitchFamily="18" charset="0"/>
                                </a:rPr>
                                <m:t>𝑔</m:t>
                              </m:r>
                              <m:r>
                                <a:rPr lang="es-ES" b="0" i="1" smtClean="0">
                                  <a:latin typeface="Cambria Math" panose="02040503050406030204" pitchFamily="18" charset="0"/>
                                </a:rPr>
                                <m:t> </m:t>
                              </m:r>
                              <m:r>
                                <a:rPr lang="es-ES" b="0" i="1" smtClean="0">
                                  <a:latin typeface="Cambria Math" panose="02040503050406030204" pitchFamily="18" charset="0"/>
                                </a:rPr>
                                <m:t>𝐿𝑖</m:t>
                              </m:r>
                            </m:num>
                            <m:den>
                              <m:r>
                                <a:rPr lang="es-ES" b="0" i="1" smtClean="0">
                                  <a:latin typeface="Cambria Math" panose="02040503050406030204" pitchFamily="18" charset="0"/>
                                </a:rPr>
                                <m:t>100 </m:t>
                              </m:r>
                              <m:r>
                                <a:rPr lang="es-ES" b="0" i="1" smtClean="0">
                                  <a:latin typeface="Cambria Math" panose="02040503050406030204" pitchFamily="18" charset="0"/>
                                </a:rPr>
                                <m:t>𝑔</m:t>
                              </m:r>
                              <m:r>
                                <a:rPr lang="es-ES" b="0" i="1" smtClean="0">
                                  <a:latin typeface="Cambria Math" panose="02040503050406030204" pitchFamily="18" charset="0"/>
                                </a:rPr>
                                <m:t> </m:t>
                              </m:r>
                              <m:r>
                                <a:rPr lang="es-ES" b="0" i="1" smtClean="0">
                                  <a:latin typeface="Cambria Math" panose="02040503050406030204" pitchFamily="18" charset="0"/>
                                </a:rPr>
                                <m:t>𝑆𝑎𝑙𝑚𝑢𝑒𝑟𝑎</m:t>
                              </m:r>
                            </m:den>
                          </m:f>
                        </m:e>
                      </m:d>
                      <m:r>
                        <a:rPr lang="es-ES" b="0" i="1" smtClean="0">
                          <a:latin typeface="Cambria Math" panose="02040503050406030204" pitchFamily="18" charset="0"/>
                        </a:rPr>
                        <m:t>·</m:t>
                      </m:r>
                      <m:d>
                        <m:dPr>
                          <m:ctrlPr>
                            <a:rPr lang="es-ES" b="0" i="1" smtClean="0">
                              <a:latin typeface="Cambria Math" panose="02040503050406030204" pitchFamily="18" charset="0"/>
                            </a:rPr>
                          </m:ctrlPr>
                        </m:dPr>
                        <m:e>
                          <m:f>
                            <m:fPr>
                              <m:ctrlPr>
                                <a:rPr lang="es-ES" b="0" i="1" smtClean="0">
                                  <a:latin typeface="Cambria Math" panose="02040503050406030204" pitchFamily="18" charset="0"/>
                                </a:rPr>
                              </m:ctrlPr>
                            </m:fPr>
                            <m:num>
                              <m:r>
                                <a:rPr lang="es-ES" b="0" i="1" smtClean="0">
                                  <a:latin typeface="Cambria Math" panose="02040503050406030204" pitchFamily="18" charset="0"/>
                                </a:rPr>
                                <m:t>1000 </m:t>
                              </m:r>
                              <m:r>
                                <a:rPr lang="es-ES" b="0" i="1" smtClean="0">
                                  <a:latin typeface="Cambria Math" panose="02040503050406030204" pitchFamily="18" charset="0"/>
                                </a:rPr>
                                <m:t>𝑔</m:t>
                              </m:r>
                              <m:r>
                                <a:rPr lang="es-ES" b="0" i="1" smtClean="0">
                                  <a:latin typeface="Cambria Math" panose="02040503050406030204" pitchFamily="18" charset="0"/>
                                </a:rPr>
                                <m:t> </m:t>
                              </m:r>
                              <m:r>
                                <a:rPr lang="es-ES" b="0" i="1" smtClean="0">
                                  <a:latin typeface="Cambria Math" panose="02040503050406030204" pitchFamily="18" charset="0"/>
                                </a:rPr>
                                <m:t>𝐿𝑖</m:t>
                              </m:r>
                            </m:num>
                            <m:den>
                              <m:r>
                                <a:rPr lang="es-ES" b="0" i="1" smtClean="0">
                                  <a:latin typeface="Cambria Math" panose="02040503050406030204" pitchFamily="18" charset="0"/>
                                </a:rPr>
                                <m:t>1 </m:t>
                              </m:r>
                              <m:r>
                                <a:rPr lang="es-ES" b="0" i="1" smtClean="0">
                                  <a:latin typeface="Cambria Math" panose="02040503050406030204" pitchFamily="18" charset="0"/>
                                </a:rPr>
                                <m:t>𝑘𝑔</m:t>
                              </m:r>
                              <m:r>
                                <a:rPr lang="es-ES" b="0" i="1" smtClean="0">
                                  <a:latin typeface="Cambria Math" panose="02040503050406030204" pitchFamily="18" charset="0"/>
                                </a:rPr>
                                <m:t> </m:t>
                              </m:r>
                              <m:r>
                                <a:rPr lang="es-ES" b="0" i="1" smtClean="0">
                                  <a:latin typeface="Cambria Math" panose="02040503050406030204" pitchFamily="18" charset="0"/>
                                </a:rPr>
                                <m:t>𝑠𝑎𝑙𝑚𝑢𝑒𝑟𝑎</m:t>
                              </m:r>
                            </m:den>
                          </m:f>
                        </m:e>
                      </m:d>
                      <m:r>
                        <a:rPr lang="es-ES" b="0" i="1" smtClean="0">
                          <a:latin typeface="Cambria Math" panose="02040503050406030204" pitchFamily="18" charset="0"/>
                        </a:rPr>
                        <m:t>=0.1·10=10</m:t>
                      </m:r>
                      <m:f>
                        <m:fPr>
                          <m:ctrlPr>
                            <a:rPr lang="es-ES" b="0" i="1" smtClean="0">
                              <a:latin typeface="Cambria Math" panose="02040503050406030204" pitchFamily="18" charset="0"/>
                            </a:rPr>
                          </m:ctrlPr>
                        </m:fPr>
                        <m:num>
                          <m:r>
                            <a:rPr lang="es-ES" b="0" i="1" smtClean="0">
                              <a:latin typeface="Cambria Math" panose="02040503050406030204" pitchFamily="18" charset="0"/>
                            </a:rPr>
                            <m:t>𝑔</m:t>
                          </m:r>
                          <m:r>
                            <a:rPr lang="es-ES" b="0" i="1" smtClean="0">
                              <a:latin typeface="Cambria Math" panose="02040503050406030204" pitchFamily="18" charset="0"/>
                            </a:rPr>
                            <m:t> </m:t>
                          </m:r>
                          <m:r>
                            <a:rPr lang="es-ES" b="0" i="1" smtClean="0">
                              <a:latin typeface="Cambria Math" panose="02040503050406030204" pitchFamily="18" charset="0"/>
                            </a:rPr>
                            <m:t>𝐿𝑖</m:t>
                          </m:r>
                        </m:num>
                        <m:den>
                          <m:r>
                            <a:rPr lang="es-ES" b="0" i="1" smtClean="0">
                              <a:latin typeface="Cambria Math" panose="02040503050406030204" pitchFamily="18" charset="0"/>
                            </a:rPr>
                            <m:t>𝑘𝑔</m:t>
                          </m:r>
                          <m:r>
                            <a:rPr lang="es-ES" b="0" i="1" smtClean="0">
                              <a:latin typeface="Cambria Math" panose="02040503050406030204" pitchFamily="18" charset="0"/>
                            </a:rPr>
                            <m:t> </m:t>
                          </m:r>
                          <m:r>
                            <a:rPr lang="es-ES" b="0" i="1" smtClean="0">
                              <a:latin typeface="Cambria Math" panose="02040503050406030204" pitchFamily="18" charset="0"/>
                            </a:rPr>
                            <m:t>𝑠𝑎𝑙𝑚𝑢𝑒𝑟𝑎</m:t>
                          </m:r>
                        </m:den>
                      </m:f>
                    </m:oMath>
                  </m:oMathPara>
                </a14:m>
                <a:endParaRPr lang="es-ES" dirty="0"/>
              </a:p>
            </p:txBody>
          </p:sp>
        </mc:Choice>
        <mc:Fallback xmlns="">
          <p:sp>
            <p:nvSpPr>
              <p:cNvPr id="8" name="CuadroTexto 7">
                <a:extLst>
                  <a:ext uri="{FF2B5EF4-FFF2-40B4-BE49-F238E27FC236}">
                    <a16:creationId xmlns:a16="http://schemas.microsoft.com/office/drawing/2014/main" id="{639A9562-F89D-9119-B842-11AA8BD23E33}"/>
                  </a:ext>
                </a:extLst>
              </p:cNvPr>
              <p:cNvSpPr txBox="1">
                <a:spLocks noRot="1" noChangeAspect="1" noMove="1" noResize="1" noEditPoints="1" noAdjustHandles="1" noChangeArrowheads="1" noChangeShapeType="1" noTextEdit="1"/>
              </p:cNvSpPr>
              <p:nvPr/>
            </p:nvSpPr>
            <p:spPr>
              <a:xfrm>
                <a:off x="312736" y="3802256"/>
                <a:ext cx="7823151" cy="2677592"/>
              </a:xfrm>
              <a:prstGeom prst="rect">
                <a:avLst/>
              </a:prstGeom>
              <a:blipFill>
                <a:blip r:embed="rId5"/>
                <a:stretch>
                  <a:fillRect l="-389" t="-683"/>
                </a:stretch>
              </a:blipFill>
            </p:spPr>
            <p:txBody>
              <a:bodyPr/>
              <a:lstStyle/>
              <a:p>
                <a:r>
                  <a:rPr lang="es-ES">
                    <a:noFill/>
                  </a:rPr>
                  <a:t> </a:t>
                </a:r>
              </a:p>
            </p:txBody>
          </p:sp>
        </mc:Fallback>
      </mc:AlternateContent>
    </p:spTree>
    <p:extLst>
      <p:ext uri="{BB962C8B-B14F-4D97-AF65-F5344CB8AC3E}">
        <p14:creationId xmlns:p14="http://schemas.microsoft.com/office/powerpoint/2010/main" val="19844775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4 Marcador de número de diapositiva"/>
          <p:cNvSpPr txBox="1">
            <a:spLocks noGrp="1"/>
          </p:cNvSpPr>
          <p:nvPr/>
        </p:nvSpPr>
        <p:spPr>
          <a:xfrm>
            <a:off x="8358214" y="6308725"/>
            <a:ext cx="473049" cy="365125"/>
          </a:xfrm>
          <a:prstGeom prst="rect">
            <a:avLst/>
          </a:prstGeom>
          <a:noFill/>
        </p:spPr>
        <p:txBody>
          <a:bodyPr anchor="ctr"/>
          <a:lstStyle/>
          <a:p>
            <a:pPr algn="r"/>
            <a:fld id="{5BA3E1E7-5CE8-4129-9220-BFCFAF20A289}" type="slidenum">
              <a:rPr lang="es-ES" sz="1400" b="1">
                <a:solidFill>
                  <a:srgbClr val="333333"/>
                </a:solidFill>
                <a:latin typeface="Arial" charset="0"/>
              </a:rPr>
              <a:pPr algn="r"/>
              <a:t>8</a:t>
            </a:fld>
            <a:endParaRPr lang="es-ES" sz="1400" b="1" dirty="0">
              <a:solidFill>
                <a:srgbClr val="333333"/>
              </a:solidFill>
              <a:latin typeface="Arial" charset="0"/>
            </a:endParaRPr>
          </a:p>
        </p:txBody>
      </p:sp>
      <p:sp>
        <p:nvSpPr>
          <p:cNvPr id="7" name="Rectangle 2">
            <a:extLst>
              <a:ext uri="{FF2B5EF4-FFF2-40B4-BE49-F238E27FC236}">
                <a16:creationId xmlns:a16="http://schemas.microsoft.com/office/drawing/2014/main" id="{9581D0FA-1EFC-6BC1-00BA-A246D6126D48}"/>
              </a:ext>
            </a:extLst>
          </p:cNvPr>
          <p:cNvSpPr>
            <a:spLocks noChangeArrowheads="1"/>
          </p:cNvSpPr>
          <p:nvPr/>
        </p:nvSpPr>
        <p:spPr bwMode="auto">
          <a:xfrm>
            <a:off x="2702915" y="188640"/>
            <a:ext cx="5432973" cy="1152708"/>
          </a:xfrm>
          <a:prstGeom prst="rect">
            <a:avLst/>
          </a:prstGeom>
          <a:solidFill>
            <a:schemeClr val="bg1"/>
          </a:solidFill>
          <a:ln w="9525">
            <a:solidFill>
              <a:schemeClr val="bg1"/>
            </a:solidFill>
            <a:miter lim="800000"/>
            <a:headEnd/>
            <a:tailEnd/>
          </a:ln>
        </p:spPr>
        <p:txBody>
          <a:bodyPr wrap="none" anchor="ctr"/>
          <a:lstStyle/>
          <a:p>
            <a:pPr algn="ctr" eaLnBrk="1" hangingPunct="1"/>
            <a:r>
              <a:rPr lang="es-CL" sz="2800" dirty="0">
                <a:solidFill>
                  <a:srgbClr val="0000FF"/>
                </a:solidFill>
                <a:latin typeface="Arial" charset="0"/>
              </a:rPr>
              <a:t>Unidades de concentración: Conversiones</a:t>
            </a:r>
            <a:endParaRPr lang="es-MX" sz="2500" b="1" u="sng" dirty="0">
              <a:latin typeface="Arial" charset="0"/>
            </a:endParaRPr>
          </a:p>
        </p:txBody>
      </p:sp>
      <mc:AlternateContent xmlns:mc="http://schemas.openxmlformats.org/markup-compatibility/2006" xmlns:a14="http://schemas.microsoft.com/office/drawing/2010/main">
        <mc:Choice Requires="a14">
          <p:sp>
            <p:nvSpPr>
              <p:cNvPr id="8" name="CuadroTexto 7">
                <a:extLst>
                  <a:ext uri="{FF2B5EF4-FFF2-40B4-BE49-F238E27FC236}">
                    <a16:creationId xmlns:a16="http://schemas.microsoft.com/office/drawing/2014/main" id="{639A9562-F89D-9119-B842-11AA8BD23E33}"/>
                  </a:ext>
                </a:extLst>
              </p:cNvPr>
              <p:cNvSpPr txBox="1"/>
              <p:nvPr/>
            </p:nvSpPr>
            <p:spPr>
              <a:xfrm>
                <a:off x="312737" y="1772816"/>
                <a:ext cx="7823151" cy="2913618"/>
              </a:xfrm>
              <a:prstGeom prst="rect">
                <a:avLst/>
              </a:prstGeom>
              <a:noFill/>
            </p:spPr>
            <p:txBody>
              <a:bodyPr wrap="square" rtlCol="0">
                <a:spAutoFit/>
              </a:bodyPr>
              <a:lstStyle/>
              <a:p>
                <a:r>
                  <a:rPr lang="es-ES" dirty="0"/>
                  <a:t>¿Cuál es la concentración de litio 0.5 mol/L (molar) en  </a:t>
                </a:r>
                <a14:m>
                  <m:oMath xmlns:m="http://schemas.openxmlformats.org/officeDocument/2006/math">
                    <m:sSub>
                      <m:sSubPr>
                        <m:ctrlPr>
                          <a:rPr lang="es-ES" b="0" i="1" smtClean="0">
                            <a:latin typeface="Cambria Math" panose="02040503050406030204" pitchFamily="18" charset="0"/>
                          </a:rPr>
                        </m:ctrlPr>
                      </m:sSubPr>
                      <m:e>
                        <m:f>
                          <m:fPr>
                            <m:type m:val="lin"/>
                            <m:ctrlPr>
                              <a:rPr lang="es-ES" b="0" i="1" smtClean="0">
                                <a:latin typeface="Cambria Math" panose="02040503050406030204" pitchFamily="18" charset="0"/>
                              </a:rPr>
                            </m:ctrlPr>
                          </m:fPr>
                          <m:num>
                            <m:r>
                              <a:rPr lang="es-ES" b="0" i="1" smtClean="0">
                                <a:latin typeface="Cambria Math" panose="02040503050406030204" pitchFamily="18" charset="0"/>
                              </a:rPr>
                              <m:t>%</m:t>
                            </m:r>
                            <m:r>
                              <a:rPr lang="es-ES" b="0" i="1" smtClean="0">
                                <a:latin typeface="Cambria Math" panose="02040503050406030204" pitchFamily="18" charset="0"/>
                              </a:rPr>
                              <m:t>𝑝</m:t>
                            </m:r>
                          </m:num>
                          <m:den>
                            <m:r>
                              <a:rPr lang="es-ES" b="0" i="1" smtClean="0">
                                <a:latin typeface="Cambria Math" panose="02040503050406030204" pitchFamily="18" charset="0"/>
                              </a:rPr>
                              <m:t>𝑝</m:t>
                            </m:r>
                          </m:den>
                        </m:f>
                      </m:e>
                      <m:sub>
                        <m:r>
                          <a:rPr lang="es-ES" b="0" i="1" smtClean="0">
                            <a:latin typeface="Cambria Math" panose="02040503050406030204" pitchFamily="18" charset="0"/>
                          </a:rPr>
                          <m:t>𝐿𝑖</m:t>
                        </m:r>
                      </m:sub>
                    </m:sSub>
                  </m:oMath>
                </a14:m>
                <a:r>
                  <a:rPr lang="es-ES" dirty="0"/>
                  <a:t> ?</a:t>
                </a:r>
              </a:p>
              <a:p>
                <a:endParaRPr lang="es-ES" dirty="0"/>
              </a:p>
              <a:p>
                <a:pPr/>
                <a14:m>
                  <m:oMathPara xmlns:m="http://schemas.openxmlformats.org/officeDocument/2006/math">
                    <m:oMathParaPr>
                      <m:jc m:val="centerGroup"/>
                    </m:oMathParaPr>
                    <m:oMath xmlns:m="http://schemas.openxmlformats.org/officeDocument/2006/math">
                      <m:sSub>
                        <m:sSubPr>
                          <m:ctrlPr>
                            <a:rPr lang="es-ES" i="1">
                              <a:latin typeface="Cambria Math" panose="02040503050406030204" pitchFamily="18" charset="0"/>
                            </a:rPr>
                          </m:ctrlPr>
                        </m:sSubPr>
                        <m:e>
                          <m:f>
                            <m:fPr>
                              <m:type m:val="lin"/>
                              <m:ctrlPr>
                                <a:rPr lang="es-ES" i="1">
                                  <a:latin typeface="Cambria Math" panose="02040503050406030204" pitchFamily="18" charset="0"/>
                                </a:rPr>
                              </m:ctrlPr>
                            </m:fPr>
                            <m:num>
                              <m:r>
                                <a:rPr lang="es-ES" i="1">
                                  <a:latin typeface="Cambria Math" panose="02040503050406030204" pitchFamily="18" charset="0"/>
                                </a:rPr>
                                <m:t>%</m:t>
                              </m:r>
                              <m:r>
                                <a:rPr lang="es-ES" i="1">
                                  <a:latin typeface="Cambria Math" panose="02040503050406030204" pitchFamily="18" charset="0"/>
                                </a:rPr>
                                <m:t>𝑝</m:t>
                              </m:r>
                            </m:num>
                            <m:den>
                              <m:r>
                                <a:rPr lang="es-ES" i="1">
                                  <a:latin typeface="Cambria Math" panose="02040503050406030204" pitchFamily="18" charset="0"/>
                                </a:rPr>
                                <m:t>𝑝</m:t>
                              </m:r>
                            </m:den>
                          </m:f>
                        </m:e>
                        <m:sub>
                          <m:r>
                            <a:rPr lang="es-ES" i="1">
                              <a:latin typeface="Cambria Math" panose="02040503050406030204" pitchFamily="18" charset="0"/>
                            </a:rPr>
                            <m:t>𝐿𝑖</m:t>
                          </m:r>
                        </m:sub>
                      </m:sSub>
                      <m:r>
                        <a:rPr lang="es-ES" b="0" i="1" smtClean="0">
                          <a:solidFill>
                            <a:srgbClr val="0000FF"/>
                          </a:solidFill>
                          <a:latin typeface="Cambria Math" panose="02040503050406030204" pitchFamily="18" charset="0"/>
                        </a:rPr>
                        <m:t>=</m:t>
                      </m:r>
                      <m:f>
                        <m:fPr>
                          <m:ctrlPr>
                            <a:rPr lang="es-ES" b="0" i="1" smtClean="0">
                              <a:solidFill>
                                <a:srgbClr val="0000FF"/>
                              </a:solidFill>
                              <a:latin typeface="Cambria Math" panose="02040503050406030204" pitchFamily="18" charset="0"/>
                            </a:rPr>
                          </m:ctrlPr>
                        </m:fPr>
                        <m:num>
                          <m:r>
                            <a:rPr lang="es-ES" b="0" i="1" smtClean="0">
                              <a:solidFill>
                                <a:srgbClr val="0000FF"/>
                              </a:solidFill>
                              <a:latin typeface="Cambria Math" panose="02040503050406030204" pitchFamily="18" charset="0"/>
                            </a:rPr>
                            <m:t>𝑔</m:t>
                          </m:r>
                          <m:r>
                            <a:rPr lang="es-ES" b="0" i="1" smtClean="0">
                              <a:solidFill>
                                <a:srgbClr val="0000FF"/>
                              </a:solidFill>
                              <a:latin typeface="Cambria Math" panose="02040503050406030204" pitchFamily="18" charset="0"/>
                            </a:rPr>
                            <m:t> </m:t>
                          </m:r>
                          <m:r>
                            <a:rPr lang="es-ES" b="0" i="1" smtClean="0">
                              <a:solidFill>
                                <a:srgbClr val="0000FF"/>
                              </a:solidFill>
                              <a:latin typeface="Cambria Math" panose="02040503050406030204" pitchFamily="18" charset="0"/>
                            </a:rPr>
                            <m:t>𝐿</m:t>
                          </m:r>
                          <m:sSup>
                            <m:sSupPr>
                              <m:ctrlPr>
                                <a:rPr lang="es-ES" b="0" i="1" smtClean="0">
                                  <a:solidFill>
                                    <a:srgbClr val="0000FF"/>
                                  </a:solidFill>
                                  <a:latin typeface="Cambria Math" panose="02040503050406030204" pitchFamily="18" charset="0"/>
                                </a:rPr>
                              </m:ctrlPr>
                            </m:sSupPr>
                            <m:e>
                              <m:r>
                                <a:rPr lang="es-ES" b="0" i="1" smtClean="0">
                                  <a:solidFill>
                                    <a:srgbClr val="0000FF"/>
                                  </a:solidFill>
                                  <a:latin typeface="Cambria Math" panose="02040503050406030204" pitchFamily="18" charset="0"/>
                                </a:rPr>
                                <m:t>𝑖</m:t>
                              </m:r>
                            </m:e>
                            <m:sup>
                              <m:r>
                                <a:rPr lang="es-ES" b="0" i="1" smtClean="0">
                                  <a:solidFill>
                                    <a:srgbClr val="0000FF"/>
                                  </a:solidFill>
                                  <a:latin typeface="Cambria Math" panose="02040503050406030204" pitchFamily="18" charset="0"/>
                                </a:rPr>
                                <m:t>+</m:t>
                              </m:r>
                            </m:sup>
                          </m:sSup>
                        </m:num>
                        <m:den>
                          <m:r>
                            <a:rPr lang="es-ES" b="0" i="1" smtClean="0">
                              <a:solidFill>
                                <a:srgbClr val="0000FF"/>
                              </a:solidFill>
                              <a:latin typeface="Cambria Math" panose="02040503050406030204" pitchFamily="18" charset="0"/>
                            </a:rPr>
                            <m:t>𝑔</m:t>
                          </m:r>
                          <m:r>
                            <a:rPr lang="es-ES" b="0" i="1" smtClean="0">
                              <a:solidFill>
                                <a:srgbClr val="0000FF"/>
                              </a:solidFill>
                              <a:latin typeface="Cambria Math" panose="02040503050406030204" pitchFamily="18" charset="0"/>
                            </a:rPr>
                            <m:t> </m:t>
                          </m:r>
                          <m:r>
                            <a:rPr lang="es-ES" b="0" i="1" smtClean="0">
                              <a:solidFill>
                                <a:srgbClr val="0000FF"/>
                              </a:solidFill>
                              <a:latin typeface="Cambria Math" panose="02040503050406030204" pitchFamily="18" charset="0"/>
                            </a:rPr>
                            <m:t>𝑆𝑎𝑙𝑚𝑢𝑒𝑟𝑎</m:t>
                          </m:r>
                        </m:den>
                      </m:f>
                      <m:r>
                        <a:rPr lang="es-ES" b="0" i="1" smtClean="0">
                          <a:solidFill>
                            <a:srgbClr val="0000FF"/>
                          </a:solidFill>
                          <a:latin typeface="Cambria Math" panose="02040503050406030204" pitchFamily="18" charset="0"/>
                        </a:rPr>
                        <m:t>·100</m:t>
                      </m:r>
                    </m:oMath>
                  </m:oMathPara>
                </a14:m>
                <a:endParaRPr lang="es-ES" dirty="0"/>
              </a:p>
              <a:p>
                <a:endParaRPr lang="es-ES" dirty="0"/>
              </a:p>
              <a:p>
                <a:pPr/>
                <a14:m>
                  <m:oMathPara xmlns:m="http://schemas.openxmlformats.org/officeDocument/2006/math">
                    <m:oMathParaPr>
                      <m:jc m:val="centerGroup"/>
                    </m:oMathParaPr>
                    <m:oMath xmlns:m="http://schemas.openxmlformats.org/officeDocument/2006/math">
                      <m:sSub>
                        <m:sSubPr>
                          <m:ctrlPr>
                            <a:rPr lang="es-ES" i="1">
                              <a:latin typeface="Cambria Math" panose="02040503050406030204" pitchFamily="18" charset="0"/>
                            </a:rPr>
                          </m:ctrlPr>
                        </m:sSubPr>
                        <m:e>
                          <m:f>
                            <m:fPr>
                              <m:type m:val="lin"/>
                              <m:ctrlPr>
                                <a:rPr lang="es-ES" i="1">
                                  <a:latin typeface="Cambria Math" panose="02040503050406030204" pitchFamily="18" charset="0"/>
                                </a:rPr>
                              </m:ctrlPr>
                            </m:fPr>
                            <m:num>
                              <m:r>
                                <a:rPr lang="es-ES" i="1">
                                  <a:latin typeface="Cambria Math" panose="02040503050406030204" pitchFamily="18" charset="0"/>
                                </a:rPr>
                                <m:t>%</m:t>
                              </m:r>
                              <m:r>
                                <a:rPr lang="es-ES" i="1">
                                  <a:latin typeface="Cambria Math" panose="02040503050406030204" pitchFamily="18" charset="0"/>
                                </a:rPr>
                                <m:t>𝑝</m:t>
                              </m:r>
                            </m:num>
                            <m:den>
                              <m:r>
                                <a:rPr lang="es-ES" i="1">
                                  <a:latin typeface="Cambria Math" panose="02040503050406030204" pitchFamily="18" charset="0"/>
                                </a:rPr>
                                <m:t>𝑝</m:t>
                              </m:r>
                            </m:den>
                          </m:f>
                        </m:e>
                        <m:sub>
                          <m:r>
                            <a:rPr lang="es-ES" i="1">
                              <a:latin typeface="Cambria Math" panose="02040503050406030204" pitchFamily="18" charset="0"/>
                            </a:rPr>
                            <m:t>𝐿𝑖</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𝑀</m:t>
                          </m:r>
                        </m:e>
                        <m:sub>
                          <m:r>
                            <a:rPr lang="es-ES" b="0" i="1" smtClean="0">
                              <a:latin typeface="Cambria Math" panose="02040503050406030204" pitchFamily="18" charset="0"/>
                            </a:rPr>
                            <m:t>𝐿𝑖</m:t>
                          </m:r>
                        </m:sub>
                      </m:sSub>
                      <m:r>
                        <a:rPr lang="es-ES" b="0" i="1" smtClean="0">
                          <a:latin typeface="Cambria Math" panose="02040503050406030204" pitchFamily="18" charset="0"/>
                        </a:rPr>
                        <m:t>·</m:t>
                      </m:r>
                      <m:f>
                        <m:fPr>
                          <m:ctrlPr>
                            <a:rPr lang="es-ES" b="0" i="1" smtClean="0">
                              <a:latin typeface="Cambria Math" panose="02040503050406030204" pitchFamily="18" charset="0"/>
                            </a:rPr>
                          </m:ctrlPr>
                        </m:fPr>
                        <m:num>
                          <m:r>
                            <a:rPr lang="es-ES" b="0" i="1" smtClean="0">
                              <a:latin typeface="Cambria Math" panose="02040503050406030204" pitchFamily="18" charset="0"/>
                            </a:rPr>
                            <m:t>1</m:t>
                          </m:r>
                        </m:num>
                        <m:den>
                          <m:r>
                            <a:rPr lang="es-ES" b="0" i="1" smtClean="0">
                              <a:latin typeface="Cambria Math" panose="02040503050406030204" pitchFamily="18" charset="0"/>
                            </a:rPr>
                            <m:t>𝜌</m:t>
                          </m:r>
                        </m:den>
                      </m:f>
                      <m:r>
                        <a:rPr lang="es-ES" b="0" i="1" smtClean="0">
                          <a:latin typeface="Cambria Math" panose="02040503050406030204" pitchFamily="18" charset="0"/>
                        </a:rPr>
                        <m:t>·</m:t>
                      </m:r>
                      <m:r>
                        <a:rPr lang="es-ES" b="0" i="1" smtClean="0">
                          <a:latin typeface="Cambria Math" panose="02040503050406030204" pitchFamily="18" charset="0"/>
                        </a:rPr>
                        <m:t>𝑃</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𝑀</m:t>
                          </m:r>
                        </m:e>
                        <m:sub>
                          <m:r>
                            <a:rPr lang="es-ES" b="0" i="1" smtClean="0">
                              <a:latin typeface="Cambria Math" panose="02040503050406030204" pitchFamily="18" charset="0"/>
                            </a:rPr>
                            <m:t>𝐿𝑖</m:t>
                          </m:r>
                        </m:sub>
                      </m:sSub>
                      <m:r>
                        <a:rPr lang="es-ES" b="0" i="1" smtClean="0">
                          <a:latin typeface="Cambria Math" panose="02040503050406030204" pitchFamily="18" charset="0"/>
                        </a:rPr>
                        <m:t>·100</m:t>
                      </m:r>
                    </m:oMath>
                  </m:oMathPara>
                </a14:m>
                <a:endParaRPr lang="es-ES" b="0" i="1" dirty="0">
                  <a:latin typeface="Cambria Math" panose="02040503050406030204" pitchFamily="18" charset="0"/>
                </a:endParaRPr>
              </a:p>
              <a:p>
                <a:endParaRPr lang="es-ES"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es-ES" i="1">
                              <a:latin typeface="Cambria Math" panose="02040503050406030204" pitchFamily="18" charset="0"/>
                            </a:rPr>
                          </m:ctrlPr>
                        </m:sSubPr>
                        <m:e>
                          <m:f>
                            <m:fPr>
                              <m:type m:val="lin"/>
                              <m:ctrlPr>
                                <a:rPr lang="es-ES" i="1">
                                  <a:latin typeface="Cambria Math" panose="02040503050406030204" pitchFamily="18" charset="0"/>
                                </a:rPr>
                              </m:ctrlPr>
                            </m:fPr>
                            <m:num>
                              <m:r>
                                <a:rPr lang="es-ES" i="1">
                                  <a:latin typeface="Cambria Math" panose="02040503050406030204" pitchFamily="18" charset="0"/>
                                </a:rPr>
                                <m:t>%</m:t>
                              </m:r>
                              <m:r>
                                <a:rPr lang="es-ES" i="1">
                                  <a:latin typeface="Cambria Math" panose="02040503050406030204" pitchFamily="18" charset="0"/>
                                </a:rPr>
                                <m:t>𝑝</m:t>
                              </m:r>
                            </m:num>
                            <m:den>
                              <m:r>
                                <a:rPr lang="es-ES" i="1">
                                  <a:latin typeface="Cambria Math" panose="02040503050406030204" pitchFamily="18" charset="0"/>
                                </a:rPr>
                                <m:t>𝑝</m:t>
                              </m:r>
                            </m:den>
                          </m:f>
                        </m:e>
                        <m:sub>
                          <m:r>
                            <a:rPr lang="es-ES" i="1">
                              <a:latin typeface="Cambria Math" panose="02040503050406030204" pitchFamily="18" charset="0"/>
                            </a:rPr>
                            <m:t>𝐿𝑖</m:t>
                          </m:r>
                        </m:sub>
                      </m:sSub>
                      <m:r>
                        <a:rPr lang="es-ES" b="0" i="1" smtClean="0">
                          <a:latin typeface="Cambria Math" panose="02040503050406030204" pitchFamily="18" charset="0"/>
                        </a:rPr>
                        <m:t>=</m:t>
                      </m:r>
                      <m:d>
                        <m:dPr>
                          <m:ctrlPr>
                            <a:rPr lang="es-ES" b="0" i="1" smtClean="0">
                              <a:latin typeface="Cambria Math" panose="02040503050406030204" pitchFamily="18" charset="0"/>
                            </a:rPr>
                          </m:ctrlPr>
                        </m:dPr>
                        <m:e>
                          <m:f>
                            <m:fPr>
                              <m:ctrlPr>
                                <a:rPr lang="es-ES" b="0" i="1" smtClean="0">
                                  <a:latin typeface="Cambria Math" panose="02040503050406030204" pitchFamily="18" charset="0"/>
                                </a:rPr>
                              </m:ctrlPr>
                            </m:fPr>
                            <m:num>
                              <m:r>
                                <a:rPr lang="es-ES" b="0" i="1" smtClean="0">
                                  <a:latin typeface="Cambria Math" panose="02040503050406030204" pitchFamily="18" charset="0"/>
                                </a:rPr>
                                <m:t>0.5 </m:t>
                              </m:r>
                              <m:r>
                                <a:rPr lang="es-ES" b="0" i="1" smtClean="0">
                                  <a:latin typeface="Cambria Math" panose="02040503050406030204" pitchFamily="18" charset="0"/>
                                </a:rPr>
                                <m:t>𝑚𝑜𝑙</m:t>
                              </m:r>
                              <m:r>
                                <a:rPr lang="es-ES" b="0" i="1" smtClean="0">
                                  <a:latin typeface="Cambria Math" panose="02040503050406030204" pitchFamily="18" charset="0"/>
                                </a:rPr>
                                <m:t> </m:t>
                              </m:r>
                              <m:r>
                                <a:rPr lang="es-ES" b="0" i="1" smtClean="0">
                                  <a:latin typeface="Cambria Math" panose="02040503050406030204" pitchFamily="18" charset="0"/>
                                </a:rPr>
                                <m:t>𝐿𝑖</m:t>
                              </m:r>
                            </m:num>
                            <m:den>
                              <m:r>
                                <a:rPr lang="es-ES" b="0" i="1" smtClean="0">
                                  <a:latin typeface="Cambria Math" panose="02040503050406030204" pitchFamily="18" charset="0"/>
                                </a:rPr>
                                <m:t> </m:t>
                              </m:r>
                              <m:r>
                                <a:rPr lang="es-ES" b="0" i="1" smtClean="0">
                                  <a:latin typeface="Cambria Math" panose="02040503050406030204" pitchFamily="18" charset="0"/>
                                </a:rPr>
                                <m:t>𝐿</m:t>
                              </m:r>
                              <m:r>
                                <a:rPr lang="es-ES" b="0" i="1" smtClean="0">
                                  <a:latin typeface="Cambria Math" panose="02040503050406030204" pitchFamily="18" charset="0"/>
                                </a:rPr>
                                <m:t> </m:t>
                              </m:r>
                              <m:r>
                                <a:rPr lang="es-ES" b="0" i="1" smtClean="0">
                                  <a:latin typeface="Cambria Math" panose="02040503050406030204" pitchFamily="18" charset="0"/>
                                </a:rPr>
                                <m:t>𝑆𝑎𝑙𝑚𝑢𝑒𝑟𝑎</m:t>
                              </m:r>
                            </m:den>
                          </m:f>
                        </m:e>
                      </m:d>
                      <m:r>
                        <a:rPr lang="es-ES" b="0" i="1" smtClean="0">
                          <a:latin typeface="Cambria Math" panose="02040503050406030204" pitchFamily="18" charset="0"/>
                        </a:rPr>
                        <m:t>·</m:t>
                      </m:r>
                      <m:d>
                        <m:dPr>
                          <m:ctrlPr>
                            <a:rPr lang="es-ES" b="0" i="1" smtClean="0">
                              <a:latin typeface="Cambria Math" panose="02040503050406030204" pitchFamily="18" charset="0"/>
                            </a:rPr>
                          </m:ctrlPr>
                        </m:dPr>
                        <m:e>
                          <m:f>
                            <m:fPr>
                              <m:ctrlPr>
                                <a:rPr lang="es-ES" b="0" i="1" smtClean="0">
                                  <a:latin typeface="Cambria Math" panose="02040503050406030204" pitchFamily="18" charset="0"/>
                                </a:rPr>
                              </m:ctrlPr>
                            </m:fPr>
                            <m:num>
                              <m:r>
                                <a:rPr lang="es-ES" b="0" i="1" smtClean="0">
                                  <a:latin typeface="Cambria Math" panose="02040503050406030204" pitchFamily="18" charset="0"/>
                                </a:rPr>
                                <m:t> </m:t>
                              </m:r>
                              <m:r>
                                <a:rPr lang="es-ES" b="0" i="1" smtClean="0">
                                  <a:latin typeface="Cambria Math" panose="02040503050406030204" pitchFamily="18" charset="0"/>
                                </a:rPr>
                                <m:t>𝐿</m:t>
                              </m:r>
                              <m:r>
                                <a:rPr lang="es-ES" b="0" i="1" smtClean="0">
                                  <a:latin typeface="Cambria Math" panose="02040503050406030204" pitchFamily="18" charset="0"/>
                                </a:rPr>
                                <m:t> </m:t>
                              </m:r>
                              <m:r>
                                <a:rPr lang="es-ES" b="0" i="1" smtClean="0">
                                  <a:latin typeface="Cambria Math" panose="02040503050406030204" pitchFamily="18" charset="0"/>
                                </a:rPr>
                                <m:t>𝑆𝑎𝑙𝑚𝑢𝑒𝑟𝑎</m:t>
                              </m:r>
                            </m:num>
                            <m:den>
                              <m:r>
                                <a:rPr lang="es-ES" b="0" i="1" smtClean="0">
                                  <a:latin typeface="Cambria Math" panose="02040503050406030204" pitchFamily="18" charset="0"/>
                                </a:rPr>
                                <m:t>1200 </m:t>
                              </m:r>
                              <m:r>
                                <a:rPr lang="es-ES" b="0" i="1" smtClean="0">
                                  <a:latin typeface="Cambria Math" panose="02040503050406030204" pitchFamily="18" charset="0"/>
                                </a:rPr>
                                <m:t>𝑔</m:t>
                              </m:r>
                              <m:r>
                                <a:rPr lang="es-ES" b="0" i="1" smtClean="0">
                                  <a:latin typeface="Cambria Math" panose="02040503050406030204" pitchFamily="18" charset="0"/>
                                </a:rPr>
                                <m:t> </m:t>
                              </m:r>
                              <m:r>
                                <a:rPr lang="es-ES" b="0" i="1" smtClean="0">
                                  <a:latin typeface="Cambria Math" panose="02040503050406030204" pitchFamily="18" charset="0"/>
                                </a:rPr>
                                <m:t>𝑆𝑎𝑙𝑚𝑢𝑒𝑟𝑎</m:t>
                              </m:r>
                            </m:den>
                          </m:f>
                        </m:e>
                      </m:d>
                      <m:r>
                        <a:rPr lang="es-ES" b="0" i="1" smtClean="0">
                          <a:latin typeface="Cambria Math" panose="02040503050406030204" pitchFamily="18" charset="0"/>
                        </a:rPr>
                        <m:t>·</m:t>
                      </m:r>
                      <m:d>
                        <m:dPr>
                          <m:ctrlPr>
                            <a:rPr lang="es-ES" b="0" i="1" smtClean="0">
                              <a:latin typeface="Cambria Math" panose="02040503050406030204" pitchFamily="18" charset="0"/>
                            </a:rPr>
                          </m:ctrlPr>
                        </m:dPr>
                        <m:e>
                          <m:f>
                            <m:fPr>
                              <m:ctrlPr>
                                <a:rPr lang="es-ES" b="0" i="1" smtClean="0">
                                  <a:latin typeface="Cambria Math" panose="02040503050406030204" pitchFamily="18" charset="0"/>
                                </a:rPr>
                              </m:ctrlPr>
                            </m:fPr>
                            <m:num>
                              <m:r>
                                <a:rPr lang="es-ES" b="0" i="1" smtClean="0">
                                  <a:latin typeface="Cambria Math" panose="02040503050406030204" pitchFamily="18" charset="0"/>
                                </a:rPr>
                                <m:t>6.9 </m:t>
                              </m:r>
                              <m:r>
                                <a:rPr lang="es-ES" b="0" i="1" smtClean="0">
                                  <a:latin typeface="Cambria Math" panose="02040503050406030204" pitchFamily="18" charset="0"/>
                                </a:rPr>
                                <m:t>𝑔</m:t>
                              </m:r>
                              <m:r>
                                <a:rPr lang="es-ES" b="0" i="1" smtClean="0">
                                  <a:latin typeface="Cambria Math" panose="02040503050406030204" pitchFamily="18" charset="0"/>
                                </a:rPr>
                                <m:t> </m:t>
                              </m:r>
                              <m:r>
                                <a:rPr lang="es-ES" b="0" i="1" smtClean="0">
                                  <a:latin typeface="Cambria Math" panose="02040503050406030204" pitchFamily="18" charset="0"/>
                                </a:rPr>
                                <m:t>𝐿𝑖</m:t>
                              </m:r>
                            </m:num>
                            <m:den>
                              <m:r>
                                <a:rPr lang="es-ES" b="0" i="1" smtClean="0">
                                  <a:latin typeface="Cambria Math" panose="02040503050406030204" pitchFamily="18" charset="0"/>
                                </a:rPr>
                                <m:t>𝑚𝑜𝑙</m:t>
                              </m:r>
                              <m:r>
                                <a:rPr lang="es-ES" b="0" i="1" smtClean="0">
                                  <a:latin typeface="Cambria Math" panose="02040503050406030204" pitchFamily="18" charset="0"/>
                                </a:rPr>
                                <m:t> </m:t>
                              </m:r>
                              <m:r>
                                <a:rPr lang="es-ES" b="0" i="1" smtClean="0">
                                  <a:latin typeface="Cambria Math" panose="02040503050406030204" pitchFamily="18" charset="0"/>
                                </a:rPr>
                                <m:t>𝐿𝑖</m:t>
                              </m:r>
                            </m:den>
                          </m:f>
                        </m:e>
                      </m:d>
                      <m:r>
                        <a:rPr lang="es-ES" b="0" i="1" smtClean="0">
                          <a:latin typeface="Cambria Math" panose="02040503050406030204" pitchFamily="18" charset="0"/>
                        </a:rPr>
                        <m:t>·100=0.288</m:t>
                      </m:r>
                    </m:oMath>
                  </m:oMathPara>
                </a14:m>
                <a:endParaRPr lang="es-ES" dirty="0"/>
              </a:p>
              <a:p>
                <a:r>
                  <a:rPr lang="es-ES" dirty="0"/>
                  <a:t> </a:t>
                </a:r>
              </a:p>
            </p:txBody>
          </p:sp>
        </mc:Choice>
        <mc:Fallback xmlns="">
          <p:sp>
            <p:nvSpPr>
              <p:cNvPr id="8" name="CuadroTexto 7">
                <a:extLst>
                  <a:ext uri="{FF2B5EF4-FFF2-40B4-BE49-F238E27FC236}">
                    <a16:creationId xmlns:a16="http://schemas.microsoft.com/office/drawing/2014/main" id="{639A9562-F89D-9119-B842-11AA8BD23E33}"/>
                  </a:ext>
                </a:extLst>
              </p:cNvPr>
              <p:cNvSpPr txBox="1">
                <a:spLocks noRot="1" noChangeAspect="1" noMove="1" noResize="1" noEditPoints="1" noAdjustHandles="1" noChangeArrowheads="1" noChangeShapeType="1" noTextEdit="1"/>
              </p:cNvSpPr>
              <p:nvPr/>
            </p:nvSpPr>
            <p:spPr>
              <a:xfrm>
                <a:off x="312737" y="1772816"/>
                <a:ext cx="7823151" cy="2913618"/>
              </a:xfrm>
              <a:prstGeom prst="rect">
                <a:avLst/>
              </a:prstGeom>
              <a:blipFill>
                <a:blip r:embed="rId3"/>
                <a:stretch>
                  <a:fillRect l="-389" t="-11715"/>
                </a:stretch>
              </a:blipFill>
            </p:spPr>
            <p:txBody>
              <a:bodyPr/>
              <a:lstStyle/>
              <a:p>
                <a:r>
                  <a:rPr lang="es-ES">
                    <a:noFill/>
                  </a:rPr>
                  <a:t> </a:t>
                </a:r>
              </a:p>
            </p:txBody>
          </p:sp>
        </mc:Fallback>
      </mc:AlternateContent>
    </p:spTree>
    <p:extLst>
      <p:ext uri="{BB962C8B-B14F-4D97-AF65-F5344CB8AC3E}">
        <p14:creationId xmlns:p14="http://schemas.microsoft.com/office/powerpoint/2010/main" val="1205185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4 Marcador de número de diapositiva"/>
          <p:cNvSpPr txBox="1">
            <a:spLocks noGrp="1"/>
          </p:cNvSpPr>
          <p:nvPr/>
        </p:nvSpPr>
        <p:spPr>
          <a:xfrm>
            <a:off x="8358214" y="6308725"/>
            <a:ext cx="473049" cy="365125"/>
          </a:xfrm>
          <a:prstGeom prst="rect">
            <a:avLst/>
          </a:prstGeom>
          <a:noFill/>
        </p:spPr>
        <p:txBody>
          <a:bodyPr anchor="ctr"/>
          <a:lstStyle/>
          <a:p>
            <a:pPr algn="r"/>
            <a:fld id="{5BA3E1E7-5CE8-4129-9220-BFCFAF20A289}" type="slidenum">
              <a:rPr lang="es-ES" sz="1400" b="1">
                <a:solidFill>
                  <a:srgbClr val="333333"/>
                </a:solidFill>
                <a:latin typeface="Arial" charset="0"/>
              </a:rPr>
              <a:pPr algn="r"/>
              <a:t>9</a:t>
            </a:fld>
            <a:endParaRPr lang="es-ES" sz="1400" b="1" dirty="0">
              <a:solidFill>
                <a:srgbClr val="333333"/>
              </a:solidFill>
              <a:latin typeface="Arial" charset="0"/>
            </a:endParaRPr>
          </a:p>
        </p:txBody>
      </p:sp>
      <p:sp>
        <p:nvSpPr>
          <p:cNvPr id="7" name="Rectangle 2">
            <a:extLst>
              <a:ext uri="{FF2B5EF4-FFF2-40B4-BE49-F238E27FC236}">
                <a16:creationId xmlns:a16="http://schemas.microsoft.com/office/drawing/2014/main" id="{9581D0FA-1EFC-6BC1-00BA-A246D6126D48}"/>
              </a:ext>
            </a:extLst>
          </p:cNvPr>
          <p:cNvSpPr>
            <a:spLocks noChangeArrowheads="1"/>
          </p:cNvSpPr>
          <p:nvPr/>
        </p:nvSpPr>
        <p:spPr bwMode="auto">
          <a:xfrm>
            <a:off x="2702915" y="188640"/>
            <a:ext cx="5432973" cy="1152708"/>
          </a:xfrm>
          <a:prstGeom prst="rect">
            <a:avLst/>
          </a:prstGeom>
          <a:solidFill>
            <a:schemeClr val="bg1"/>
          </a:solidFill>
          <a:ln w="9525">
            <a:solidFill>
              <a:schemeClr val="bg1"/>
            </a:solidFill>
            <a:miter lim="800000"/>
            <a:headEnd/>
            <a:tailEnd/>
          </a:ln>
        </p:spPr>
        <p:txBody>
          <a:bodyPr wrap="none" anchor="ctr"/>
          <a:lstStyle/>
          <a:p>
            <a:pPr algn="ctr" eaLnBrk="1" hangingPunct="1"/>
            <a:r>
              <a:rPr lang="es-CL" sz="2800" dirty="0">
                <a:solidFill>
                  <a:srgbClr val="0000FF"/>
                </a:solidFill>
                <a:latin typeface="Arial" charset="0"/>
              </a:rPr>
              <a:t>Unidades de concentración: Conversiones</a:t>
            </a:r>
            <a:endParaRPr lang="es-MX" sz="2500" b="1" u="sng" dirty="0">
              <a:latin typeface="Arial" charset="0"/>
            </a:endParaRPr>
          </a:p>
        </p:txBody>
      </p:sp>
      <mc:AlternateContent xmlns:mc="http://schemas.openxmlformats.org/markup-compatibility/2006" xmlns:a14="http://schemas.microsoft.com/office/drawing/2010/main">
        <mc:Choice Requires="a14">
          <p:sp>
            <p:nvSpPr>
              <p:cNvPr id="8" name="CuadroTexto 7">
                <a:extLst>
                  <a:ext uri="{FF2B5EF4-FFF2-40B4-BE49-F238E27FC236}">
                    <a16:creationId xmlns:a16="http://schemas.microsoft.com/office/drawing/2014/main" id="{639A9562-F89D-9119-B842-11AA8BD23E33}"/>
                  </a:ext>
                </a:extLst>
              </p:cNvPr>
              <p:cNvSpPr txBox="1"/>
              <p:nvPr/>
            </p:nvSpPr>
            <p:spPr>
              <a:xfrm>
                <a:off x="312737" y="1772816"/>
                <a:ext cx="7823151" cy="2913618"/>
              </a:xfrm>
              <a:prstGeom prst="rect">
                <a:avLst/>
              </a:prstGeom>
              <a:noFill/>
            </p:spPr>
            <p:txBody>
              <a:bodyPr wrap="square" rtlCol="0">
                <a:spAutoFit/>
              </a:bodyPr>
              <a:lstStyle/>
              <a:p>
                <a:r>
                  <a:rPr lang="es-ES" dirty="0"/>
                  <a:t>¿Cuál es la concentración de litio 0.5 mol/</a:t>
                </a:r>
                <a:r>
                  <a:rPr lang="es-ES" dirty="0" err="1"/>
                  <a:t>kgw</a:t>
                </a:r>
                <a:r>
                  <a:rPr lang="es-ES" dirty="0"/>
                  <a:t> (</a:t>
                </a:r>
                <a:r>
                  <a:rPr lang="es-ES" dirty="0" err="1"/>
                  <a:t>molal</a:t>
                </a:r>
                <a:r>
                  <a:rPr lang="es-ES" dirty="0"/>
                  <a:t>) en  </a:t>
                </a:r>
                <a14:m>
                  <m:oMath xmlns:m="http://schemas.openxmlformats.org/officeDocument/2006/math">
                    <m:sSub>
                      <m:sSubPr>
                        <m:ctrlPr>
                          <a:rPr lang="es-ES" b="0" i="1" smtClean="0">
                            <a:latin typeface="Cambria Math" panose="02040503050406030204" pitchFamily="18" charset="0"/>
                          </a:rPr>
                        </m:ctrlPr>
                      </m:sSubPr>
                      <m:e>
                        <m:f>
                          <m:fPr>
                            <m:type m:val="lin"/>
                            <m:ctrlPr>
                              <a:rPr lang="es-ES" b="0" i="1" smtClean="0">
                                <a:latin typeface="Cambria Math" panose="02040503050406030204" pitchFamily="18" charset="0"/>
                              </a:rPr>
                            </m:ctrlPr>
                          </m:fPr>
                          <m:num>
                            <m:r>
                              <a:rPr lang="es-ES" b="0" i="1" smtClean="0">
                                <a:latin typeface="Cambria Math" panose="02040503050406030204" pitchFamily="18" charset="0"/>
                              </a:rPr>
                              <m:t>%</m:t>
                            </m:r>
                            <m:r>
                              <a:rPr lang="es-ES" b="0" i="1" smtClean="0">
                                <a:latin typeface="Cambria Math" panose="02040503050406030204" pitchFamily="18" charset="0"/>
                              </a:rPr>
                              <m:t>𝑝</m:t>
                            </m:r>
                          </m:num>
                          <m:den>
                            <m:r>
                              <a:rPr lang="es-ES" b="0" i="1" smtClean="0">
                                <a:latin typeface="Cambria Math" panose="02040503050406030204" pitchFamily="18" charset="0"/>
                              </a:rPr>
                              <m:t>𝑝</m:t>
                            </m:r>
                          </m:den>
                        </m:f>
                      </m:e>
                      <m:sub>
                        <m:r>
                          <a:rPr lang="es-ES" b="0" i="1" smtClean="0">
                            <a:latin typeface="Cambria Math" panose="02040503050406030204" pitchFamily="18" charset="0"/>
                          </a:rPr>
                          <m:t>𝐿𝑖</m:t>
                        </m:r>
                      </m:sub>
                    </m:sSub>
                  </m:oMath>
                </a14:m>
                <a:r>
                  <a:rPr lang="es-ES" dirty="0"/>
                  <a:t> ?</a:t>
                </a:r>
              </a:p>
              <a:p>
                <a:endParaRPr lang="es-ES" dirty="0"/>
              </a:p>
              <a:p>
                <a:pPr/>
                <a14:m>
                  <m:oMathPara xmlns:m="http://schemas.openxmlformats.org/officeDocument/2006/math">
                    <m:oMathParaPr>
                      <m:jc m:val="centerGroup"/>
                    </m:oMathParaPr>
                    <m:oMath xmlns:m="http://schemas.openxmlformats.org/officeDocument/2006/math">
                      <m:sSub>
                        <m:sSubPr>
                          <m:ctrlPr>
                            <a:rPr lang="es-ES" i="1">
                              <a:latin typeface="Cambria Math" panose="02040503050406030204" pitchFamily="18" charset="0"/>
                            </a:rPr>
                          </m:ctrlPr>
                        </m:sSubPr>
                        <m:e>
                          <m:f>
                            <m:fPr>
                              <m:type m:val="lin"/>
                              <m:ctrlPr>
                                <a:rPr lang="es-ES" i="1">
                                  <a:latin typeface="Cambria Math" panose="02040503050406030204" pitchFamily="18" charset="0"/>
                                </a:rPr>
                              </m:ctrlPr>
                            </m:fPr>
                            <m:num>
                              <m:r>
                                <a:rPr lang="es-ES" i="1">
                                  <a:latin typeface="Cambria Math" panose="02040503050406030204" pitchFamily="18" charset="0"/>
                                </a:rPr>
                                <m:t>%</m:t>
                              </m:r>
                              <m:r>
                                <a:rPr lang="es-ES" i="1">
                                  <a:latin typeface="Cambria Math" panose="02040503050406030204" pitchFamily="18" charset="0"/>
                                </a:rPr>
                                <m:t>𝑝</m:t>
                              </m:r>
                            </m:num>
                            <m:den>
                              <m:r>
                                <a:rPr lang="es-ES" i="1">
                                  <a:latin typeface="Cambria Math" panose="02040503050406030204" pitchFamily="18" charset="0"/>
                                </a:rPr>
                                <m:t>𝑝</m:t>
                              </m:r>
                            </m:den>
                          </m:f>
                        </m:e>
                        <m:sub>
                          <m:r>
                            <a:rPr lang="es-ES" i="1">
                              <a:latin typeface="Cambria Math" panose="02040503050406030204" pitchFamily="18" charset="0"/>
                            </a:rPr>
                            <m:t>𝐿𝑖</m:t>
                          </m:r>
                        </m:sub>
                      </m:sSub>
                      <m:r>
                        <a:rPr lang="es-ES" b="0" i="1" smtClean="0">
                          <a:solidFill>
                            <a:srgbClr val="0000FF"/>
                          </a:solidFill>
                          <a:latin typeface="Cambria Math" panose="02040503050406030204" pitchFamily="18" charset="0"/>
                        </a:rPr>
                        <m:t>=</m:t>
                      </m:r>
                      <m:f>
                        <m:fPr>
                          <m:ctrlPr>
                            <a:rPr lang="es-ES" b="0" i="1" smtClean="0">
                              <a:solidFill>
                                <a:srgbClr val="0000FF"/>
                              </a:solidFill>
                              <a:latin typeface="Cambria Math" panose="02040503050406030204" pitchFamily="18" charset="0"/>
                            </a:rPr>
                          </m:ctrlPr>
                        </m:fPr>
                        <m:num>
                          <m:r>
                            <a:rPr lang="es-ES" b="0" i="1" smtClean="0">
                              <a:solidFill>
                                <a:srgbClr val="0000FF"/>
                              </a:solidFill>
                              <a:latin typeface="Cambria Math" panose="02040503050406030204" pitchFamily="18" charset="0"/>
                            </a:rPr>
                            <m:t>𝑔</m:t>
                          </m:r>
                          <m:r>
                            <a:rPr lang="es-ES" b="0" i="1" smtClean="0">
                              <a:solidFill>
                                <a:srgbClr val="0000FF"/>
                              </a:solidFill>
                              <a:latin typeface="Cambria Math" panose="02040503050406030204" pitchFamily="18" charset="0"/>
                            </a:rPr>
                            <m:t> </m:t>
                          </m:r>
                          <m:r>
                            <a:rPr lang="es-ES" b="0" i="1" smtClean="0">
                              <a:solidFill>
                                <a:srgbClr val="0000FF"/>
                              </a:solidFill>
                              <a:latin typeface="Cambria Math" panose="02040503050406030204" pitchFamily="18" charset="0"/>
                            </a:rPr>
                            <m:t>𝐿</m:t>
                          </m:r>
                          <m:sSup>
                            <m:sSupPr>
                              <m:ctrlPr>
                                <a:rPr lang="es-ES" b="0" i="1" smtClean="0">
                                  <a:solidFill>
                                    <a:srgbClr val="0000FF"/>
                                  </a:solidFill>
                                  <a:latin typeface="Cambria Math" panose="02040503050406030204" pitchFamily="18" charset="0"/>
                                </a:rPr>
                              </m:ctrlPr>
                            </m:sSupPr>
                            <m:e>
                              <m:r>
                                <a:rPr lang="es-ES" b="0" i="1" smtClean="0">
                                  <a:solidFill>
                                    <a:srgbClr val="0000FF"/>
                                  </a:solidFill>
                                  <a:latin typeface="Cambria Math" panose="02040503050406030204" pitchFamily="18" charset="0"/>
                                </a:rPr>
                                <m:t>𝑖</m:t>
                              </m:r>
                            </m:e>
                            <m:sup>
                              <m:r>
                                <a:rPr lang="es-ES" b="0" i="1" smtClean="0">
                                  <a:solidFill>
                                    <a:srgbClr val="0000FF"/>
                                  </a:solidFill>
                                  <a:latin typeface="Cambria Math" panose="02040503050406030204" pitchFamily="18" charset="0"/>
                                </a:rPr>
                                <m:t>+</m:t>
                              </m:r>
                            </m:sup>
                          </m:sSup>
                        </m:num>
                        <m:den>
                          <m:r>
                            <a:rPr lang="es-ES" b="0" i="1" smtClean="0">
                              <a:solidFill>
                                <a:srgbClr val="0000FF"/>
                              </a:solidFill>
                              <a:latin typeface="Cambria Math" panose="02040503050406030204" pitchFamily="18" charset="0"/>
                            </a:rPr>
                            <m:t>𝑔</m:t>
                          </m:r>
                          <m:r>
                            <a:rPr lang="es-ES" b="0" i="1" smtClean="0">
                              <a:solidFill>
                                <a:srgbClr val="0000FF"/>
                              </a:solidFill>
                              <a:latin typeface="Cambria Math" panose="02040503050406030204" pitchFamily="18" charset="0"/>
                            </a:rPr>
                            <m:t> </m:t>
                          </m:r>
                          <m:r>
                            <a:rPr lang="es-ES" b="0" i="1" smtClean="0">
                              <a:solidFill>
                                <a:srgbClr val="0000FF"/>
                              </a:solidFill>
                              <a:latin typeface="Cambria Math" panose="02040503050406030204" pitchFamily="18" charset="0"/>
                            </a:rPr>
                            <m:t>𝑆𝑎𝑙𝑚𝑢𝑒𝑟𝑎</m:t>
                          </m:r>
                        </m:den>
                      </m:f>
                      <m:r>
                        <a:rPr lang="es-ES" b="0" i="1" smtClean="0">
                          <a:solidFill>
                            <a:srgbClr val="0000FF"/>
                          </a:solidFill>
                          <a:latin typeface="Cambria Math" panose="02040503050406030204" pitchFamily="18" charset="0"/>
                        </a:rPr>
                        <m:t>·100</m:t>
                      </m:r>
                    </m:oMath>
                  </m:oMathPara>
                </a14:m>
                <a:endParaRPr lang="es-ES" dirty="0"/>
              </a:p>
              <a:p>
                <a:endParaRPr lang="es-ES" dirty="0"/>
              </a:p>
              <a:p>
                <a:pPr/>
                <a14:m>
                  <m:oMathPara xmlns:m="http://schemas.openxmlformats.org/officeDocument/2006/math">
                    <m:oMathParaPr>
                      <m:jc m:val="centerGroup"/>
                    </m:oMathParaPr>
                    <m:oMath xmlns:m="http://schemas.openxmlformats.org/officeDocument/2006/math">
                      <m:sSub>
                        <m:sSubPr>
                          <m:ctrlPr>
                            <a:rPr lang="es-ES" i="1">
                              <a:latin typeface="Cambria Math" panose="02040503050406030204" pitchFamily="18" charset="0"/>
                            </a:rPr>
                          </m:ctrlPr>
                        </m:sSubPr>
                        <m:e>
                          <m:f>
                            <m:fPr>
                              <m:type m:val="lin"/>
                              <m:ctrlPr>
                                <a:rPr lang="es-ES" i="1">
                                  <a:latin typeface="Cambria Math" panose="02040503050406030204" pitchFamily="18" charset="0"/>
                                </a:rPr>
                              </m:ctrlPr>
                            </m:fPr>
                            <m:num>
                              <m:r>
                                <a:rPr lang="es-ES" i="1">
                                  <a:latin typeface="Cambria Math" panose="02040503050406030204" pitchFamily="18" charset="0"/>
                                </a:rPr>
                                <m:t>%</m:t>
                              </m:r>
                              <m:r>
                                <a:rPr lang="es-ES" i="1">
                                  <a:latin typeface="Cambria Math" panose="02040503050406030204" pitchFamily="18" charset="0"/>
                                </a:rPr>
                                <m:t>𝑝</m:t>
                              </m:r>
                            </m:num>
                            <m:den>
                              <m:r>
                                <a:rPr lang="es-ES" i="1">
                                  <a:latin typeface="Cambria Math" panose="02040503050406030204" pitchFamily="18" charset="0"/>
                                </a:rPr>
                                <m:t>𝑝</m:t>
                              </m:r>
                            </m:den>
                          </m:f>
                        </m:e>
                        <m:sub>
                          <m:r>
                            <a:rPr lang="es-ES" i="1">
                              <a:latin typeface="Cambria Math" panose="02040503050406030204" pitchFamily="18" charset="0"/>
                            </a:rPr>
                            <m:t>𝐿𝑖</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𝑚</m:t>
                          </m:r>
                        </m:e>
                        <m:sub>
                          <m:r>
                            <a:rPr lang="es-ES" b="0" i="1" smtClean="0">
                              <a:latin typeface="Cambria Math" panose="02040503050406030204" pitchFamily="18" charset="0"/>
                            </a:rPr>
                            <m:t>𝐿𝑖</m:t>
                          </m:r>
                        </m:sub>
                      </m:sSub>
                      <m:r>
                        <a:rPr lang="es-ES" b="0" i="1" smtClean="0">
                          <a:latin typeface="Cambria Math" panose="02040503050406030204" pitchFamily="18" charset="0"/>
                        </a:rPr>
                        <m:t>·</m:t>
                      </m:r>
                      <m:f>
                        <m:fPr>
                          <m:ctrlPr>
                            <a:rPr lang="es-ES" b="0" i="1" smtClean="0">
                              <a:latin typeface="Cambria Math" panose="02040503050406030204" pitchFamily="18" charset="0"/>
                            </a:rPr>
                          </m:ctrlPr>
                        </m:fPr>
                        <m:num>
                          <m:r>
                            <a:rPr lang="es-ES" b="0" i="1" smtClean="0">
                              <a:latin typeface="Cambria Math" panose="02040503050406030204" pitchFamily="18" charset="0"/>
                            </a:rPr>
                            <m:t>𝑚𝑎𝑠</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𝑎</m:t>
                              </m:r>
                            </m:e>
                            <m:sub>
                              <m:r>
                                <a:rPr lang="es-ES" b="0" i="1" smtClean="0">
                                  <a:latin typeface="Cambria Math" panose="02040503050406030204" pitchFamily="18" charset="0"/>
                                </a:rPr>
                                <m:t>𝑎𝑔𝑢𝑎</m:t>
                              </m:r>
                            </m:sub>
                          </m:sSub>
                        </m:num>
                        <m:den>
                          <m:r>
                            <a:rPr lang="es-ES" b="0" i="1" smtClean="0">
                              <a:latin typeface="Cambria Math" panose="02040503050406030204" pitchFamily="18" charset="0"/>
                            </a:rPr>
                            <m:t>𝑚𝑎𝑠</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𝑎</m:t>
                              </m:r>
                            </m:e>
                            <m:sub>
                              <m:r>
                                <a:rPr lang="es-ES" b="0" i="1" smtClean="0">
                                  <a:latin typeface="Cambria Math" panose="02040503050406030204" pitchFamily="18" charset="0"/>
                                </a:rPr>
                                <m:t>𝑠𝑎𝑙𝑚𝑢𝑒𝑟𝑎</m:t>
                              </m:r>
                            </m:sub>
                          </m:sSub>
                        </m:den>
                      </m:f>
                      <m:r>
                        <a:rPr lang="es-ES" b="0" i="1" smtClean="0">
                          <a:latin typeface="Cambria Math" panose="02040503050406030204" pitchFamily="18" charset="0"/>
                        </a:rPr>
                        <m:t>·</m:t>
                      </m:r>
                      <m:r>
                        <a:rPr lang="es-ES" b="0" i="1" smtClean="0">
                          <a:latin typeface="Cambria Math" panose="02040503050406030204" pitchFamily="18" charset="0"/>
                        </a:rPr>
                        <m:t>𝑃</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𝑀</m:t>
                          </m:r>
                        </m:e>
                        <m:sub>
                          <m:r>
                            <a:rPr lang="es-ES" b="0" i="1" smtClean="0">
                              <a:latin typeface="Cambria Math" panose="02040503050406030204" pitchFamily="18" charset="0"/>
                            </a:rPr>
                            <m:t>𝐿𝑖</m:t>
                          </m:r>
                        </m:sub>
                      </m:sSub>
                      <m:r>
                        <a:rPr lang="es-ES" b="0" i="1" smtClean="0">
                          <a:latin typeface="Cambria Math" panose="02040503050406030204" pitchFamily="18" charset="0"/>
                        </a:rPr>
                        <m:t>·100</m:t>
                      </m:r>
                    </m:oMath>
                  </m:oMathPara>
                </a14:m>
                <a:endParaRPr lang="es-ES" b="0" i="1" dirty="0">
                  <a:latin typeface="Cambria Math" panose="02040503050406030204" pitchFamily="18" charset="0"/>
                </a:endParaRPr>
              </a:p>
              <a:p>
                <a:endParaRPr lang="es-ES"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es-ES" i="1">
                              <a:latin typeface="Cambria Math" panose="02040503050406030204" pitchFamily="18" charset="0"/>
                            </a:rPr>
                          </m:ctrlPr>
                        </m:sSubPr>
                        <m:e>
                          <m:f>
                            <m:fPr>
                              <m:type m:val="lin"/>
                              <m:ctrlPr>
                                <a:rPr lang="es-ES" i="1">
                                  <a:latin typeface="Cambria Math" panose="02040503050406030204" pitchFamily="18" charset="0"/>
                                </a:rPr>
                              </m:ctrlPr>
                            </m:fPr>
                            <m:num>
                              <m:r>
                                <a:rPr lang="es-ES" i="1">
                                  <a:latin typeface="Cambria Math" panose="02040503050406030204" pitchFamily="18" charset="0"/>
                                </a:rPr>
                                <m:t>%</m:t>
                              </m:r>
                              <m:r>
                                <a:rPr lang="es-ES" i="1">
                                  <a:latin typeface="Cambria Math" panose="02040503050406030204" pitchFamily="18" charset="0"/>
                                </a:rPr>
                                <m:t>𝑝</m:t>
                              </m:r>
                            </m:num>
                            <m:den>
                              <m:r>
                                <a:rPr lang="es-ES" i="1">
                                  <a:latin typeface="Cambria Math" panose="02040503050406030204" pitchFamily="18" charset="0"/>
                                </a:rPr>
                                <m:t>𝑝</m:t>
                              </m:r>
                            </m:den>
                          </m:f>
                        </m:e>
                        <m:sub>
                          <m:r>
                            <a:rPr lang="es-ES" i="1">
                              <a:latin typeface="Cambria Math" panose="02040503050406030204" pitchFamily="18" charset="0"/>
                            </a:rPr>
                            <m:t>𝐿𝑖</m:t>
                          </m:r>
                        </m:sub>
                      </m:sSub>
                      <m:r>
                        <a:rPr lang="es-ES" b="0" i="1" smtClean="0">
                          <a:latin typeface="Cambria Math" panose="02040503050406030204" pitchFamily="18" charset="0"/>
                        </a:rPr>
                        <m:t>=</m:t>
                      </m:r>
                      <m:d>
                        <m:dPr>
                          <m:ctrlPr>
                            <a:rPr lang="es-ES" b="0" i="1" smtClean="0">
                              <a:latin typeface="Cambria Math" panose="02040503050406030204" pitchFamily="18" charset="0"/>
                            </a:rPr>
                          </m:ctrlPr>
                        </m:dPr>
                        <m:e>
                          <m:f>
                            <m:fPr>
                              <m:ctrlPr>
                                <a:rPr lang="es-ES" b="0" i="1" smtClean="0">
                                  <a:latin typeface="Cambria Math" panose="02040503050406030204" pitchFamily="18" charset="0"/>
                                </a:rPr>
                              </m:ctrlPr>
                            </m:fPr>
                            <m:num>
                              <m:r>
                                <a:rPr lang="es-ES" b="0" i="1" smtClean="0">
                                  <a:latin typeface="Cambria Math" panose="02040503050406030204" pitchFamily="18" charset="0"/>
                                </a:rPr>
                                <m:t>0.5 </m:t>
                              </m:r>
                              <m:r>
                                <a:rPr lang="es-ES" b="0" i="1" smtClean="0">
                                  <a:latin typeface="Cambria Math" panose="02040503050406030204" pitchFamily="18" charset="0"/>
                                </a:rPr>
                                <m:t>𝑚𝑜𝑙</m:t>
                              </m:r>
                              <m:r>
                                <a:rPr lang="es-ES" b="0" i="1" smtClean="0">
                                  <a:latin typeface="Cambria Math" panose="02040503050406030204" pitchFamily="18" charset="0"/>
                                </a:rPr>
                                <m:t> </m:t>
                              </m:r>
                              <m:r>
                                <a:rPr lang="es-ES" b="0" i="1" smtClean="0">
                                  <a:latin typeface="Cambria Math" panose="02040503050406030204" pitchFamily="18" charset="0"/>
                                </a:rPr>
                                <m:t>𝐿𝑖</m:t>
                              </m:r>
                            </m:num>
                            <m:den>
                              <m:r>
                                <a:rPr lang="es-ES" b="0" i="1" smtClean="0">
                                  <a:latin typeface="Cambria Math" panose="02040503050406030204" pitchFamily="18" charset="0"/>
                                </a:rPr>
                                <m:t> </m:t>
                              </m:r>
                              <m:r>
                                <a:rPr lang="es-ES" b="0" i="1" smtClean="0">
                                  <a:latin typeface="Cambria Math" panose="02040503050406030204" pitchFamily="18" charset="0"/>
                                </a:rPr>
                                <m:t>𝐿</m:t>
                              </m:r>
                              <m:r>
                                <a:rPr lang="es-ES" b="0" i="1" smtClean="0">
                                  <a:latin typeface="Cambria Math" panose="02040503050406030204" pitchFamily="18" charset="0"/>
                                </a:rPr>
                                <m:t> </m:t>
                              </m:r>
                              <m:r>
                                <a:rPr lang="es-ES" b="0" i="1" smtClean="0">
                                  <a:latin typeface="Cambria Math" panose="02040503050406030204" pitchFamily="18" charset="0"/>
                                </a:rPr>
                                <m:t>𝑆𝑎𝑙𝑚𝑢𝑒𝑟𝑎</m:t>
                              </m:r>
                            </m:den>
                          </m:f>
                        </m:e>
                      </m:d>
                      <m:r>
                        <a:rPr lang="es-ES" b="0" i="1" smtClean="0">
                          <a:latin typeface="Cambria Math" panose="02040503050406030204" pitchFamily="18" charset="0"/>
                        </a:rPr>
                        <m:t>·</m:t>
                      </m:r>
                      <m:d>
                        <m:dPr>
                          <m:ctrlPr>
                            <a:rPr lang="es-ES" b="0" i="1" smtClean="0">
                              <a:latin typeface="Cambria Math" panose="02040503050406030204" pitchFamily="18" charset="0"/>
                            </a:rPr>
                          </m:ctrlPr>
                        </m:dPr>
                        <m:e>
                          <m:f>
                            <m:fPr>
                              <m:ctrlPr>
                                <a:rPr lang="es-ES" b="0" i="1" smtClean="0">
                                  <a:latin typeface="Cambria Math" panose="02040503050406030204" pitchFamily="18" charset="0"/>
                                </a:rPr>
                              </m:ctrlPr>
                            </m:fPr>
                            <m:num>
                              <m:r>
                                <a:rPr lang="es-ES" b="0" i="1" smtClean="0">
                                  <a:latin typeface="Cambria Math" panose="02040503050406030204" pitchFamily="18" charset="0"/>
                                </a:rPr>
                                <m:t> </m:t>
                              </m:r>
                              <m:r>
                                <a:rPr lang="es-ES" b="0" i="1" smtClean="0">
                                  <a:latin typeface="Cambria Math" panose="02040503050406030204" pitchFamily="18" charset="0"/>
                                </a:rPr>
                                <m:t>𝐿</m:t>
                              </m:r>
                              <m:r>
                                <a:rPr lang="es-ES" b="0" i="1" smtClean="0">
                                  <a:latin typeface="Cambria Math" panose="02040503050406030204" pitchFamily="18" charset="0"/>
                                </a:rPr>
                                <m:t> </m:t>
                              </m:r>
                              <m:r>
                                <a:rPr lang="es-ES" b="0" i="1" smtClean="0">
                                  <a:latin typeface="Cambria Math" panose="02040503050406030204" pitchFamily="18" charset="0"/>
                                </a:rPr>
                                <m:t>𝑆𝑎𝑙𝑚𝑢𝑒𝑟𝑎</m:t>
                              </m:r>
                            </m:num>
                            <m:den>
                              <m:r>
                                <a:rPr lang="es-ES" b="0" i="1" smtClean="0">
                                  <a:latin typeface="Cambria Math" panose="02040503050406030204" pitchFamily="18" charset="0"/>
                                </a:rPr>
                                <m:t>1200 </m:t>
                              </m:r>
                              <m:r>
                                <a:rPr lang="es-ES" b="0" i="1" smtClean="0">
                                  <a:latin typeface="Cambria Math" panose="02040503050406030204" pitchFamily="18" charset="0"/>
                                </a:rPr>
                                <m:t>𝑔</m:t>
                              </m:r>
                              <m:r>
                                <a:rPr lang="es-ES" b="0" i="1" smtClean="0">
                                  <a:latin typeface="Cambria Math" panose="02040503050406030204" pitchFamily="18" charset="0"/>
                                </a:rPr>
                                <m:t> </m:t>
                              </m:r>
                              <m:r>
                                <a:rPr lang="es-ES" b="0" i="1" smtClean="0">
                                  <a:latin typeface="Cambria Math" panose="02040503050406030204" pitchFamily="18" charset="0"/>
                                </a:rPr>
                                <m:t>𝑆𝑎𝑙𝑚𝑢𝑒𝑟𝑎</m:t>
                              </m:r>
                            </m:den>
                          </m:f>
                        </m:e>
                      </m:d>
                      <m:r>
                        <a:rPr lang="es-ES" b="0" i="1" smtClean="0">
                          <a:latin typeface="Cambria Math" panose="02040503050406030204" pitchFamily="18" charset="0"/>
                        </a:rPr>
                        <m:t>·</m:t>
                      </m:r>
                      <m:d>
                        <m:dPr>
                          <m:ctrlPr>
                            <a:rPr lang="es-ES" b="0" i="1" smtClean="0">
                              <a:latin typeface="Cambria Math" panose="02040503050406030204" pitchFamily="18" charset="0"/>
                            </a:rPr>
                          </m:ctrlPr>
                        </m:dPr>
                        <m:e>
                          <m:f>
                            <m:fPr>
                              <m:ctrlPr>
                                <a:rPr lang="es-ES" b="0" i="1" smtClean="0">
                                  <a:latin typeface="Cambria Math" panose="02040503050406030204" pitchFamily="18" charset="0"/>
                                </a:rPr>
                              </m:ctrlPr>
                            </m:fPr>
                            <m:num>
                              <m:r>
                                <a:rPr lang="es-ES" b="0" i="1" smtClean="0">
                                  <a:latin typeface="Cambria Math" panose="02040503050406030204" pitchFamily="18" charset="0"/>
                                </a:rPr>
                                <m:t>6.9 </m:t>
                              </m:r>
                              <m:r>
                                <a:rPr lang="es-ES" b="0" i="1" smtClean="0">
                                  <a:latin typeface="Cambria Math" panose="02040503050406030204" pitchFamily="18" charset="0"/>
                                </a:rPr>
                                <m:t>𝑔</m:t>
                              </m:r>
                              <m:r>
                                <a:rPr lang="es-ES" b="0" i="1" smtClean="0">
                                  <a:latin typeface="Cambria Math" panose="02040503050406030204" pitchFamily="18" charset="0"/>
                                </a:rPr>
                                <m:t> </m:t>
                              </m:r>
                              <m:r>
                                <a:rPr lang="es-ES" b="0" i="1" smtClean="0">
                                  <a:latin typeface="Cambria Math" panose="02040503050406030204" pitchFamily="18" charset="0"/>
                                </a:rPr>
                                <m:t>𝐿𝑖</m:t>
                              </m:r>
                            </m:num>
                            <m:den>
                              <m:r>
                                <a:rPr lang="es-ES" b="0" i="1" smtClean="0">
                                  <a:latin typeface="Cambria Math" panose="02040503050406030204" pitchFamily="18" charset="0"/>
                                </a:rPr>
                                <m:t>𝑚𝑜𝑙</m:t>
                              </m:r>
                              <m:r>
                                <a:rPr lang="es-ES" b="0" i="1" smtClean="0">
                                  <a:latin typeface="Cambria Math" panose="02040503050406030204" pitchFamily="18" charset="0"/>
                                </a:rPr>
                                <m:t> </m:t>
                              </m:r>
                              <m:r>
                                <a:rPr lang="es-ES" b="0" i="1" smtClean="0">
                                  <a:latin typeface="Cambria Math" panose="02040503050406030204" pitchFamily="18" charset="0"/>
                                </a:rPr>
                                <m:t>𝐿𝑖</m:t>
                              </m:r>
                            </m:den>
                          </m:f>
                        </m:e>
                      </m:d>
                      <m:r>
                        <a:rPr lang="es-ES" b="0" i="1" smtClean="0">
                          <a:latin typeface="Cambria Math" panose="02040503050406030204" pitchFamily="18" charset="0"/>
                        </a:rPr>
                        <m:t>·100=0.288</m:t>
                      </m:r>
                    </m:oMath>
                  </m:oMathPara>
                </a14:m>
                <a:endParaRPr lang="es-ES" dirty="0"/>
              </a:p>
              <a:p>
                <a:r>
                  <a:rPr lang="es-ES" dirty="0"/>
                  <a:t> </a:t>
                </a:r>
              </a:p>
            </p:txBody>
          </p:sp>
        </mc:Choice>
        <mc:Fallback xmlns="">
          <p:sp>
            <p:nvSpPr>
              <p:cNvPr id="8" name="CuadroTexto 7">
                <a:extLst>
                  <a:ext uri="{FF2B5EF4-FFF2-40B4-BE49-F238E27FC236}">
                    <a16:creationId xmlns:a16="http://schemas.microsoft.com/office/drawing/2014/main" id="{639A9562-F89D-9119-B842-11AA8BD23E33}"/>
                  </a:ext>
                </a:extLst>
              </p:cNvPr>
              <p:cNvSpPr txBox="1">
                <a:spLocks noRot="1" noChangeAspect="1" noMove="1" noResize="1" noEditPoints="1" noAdjustHandles="1" noChangeArrowheads="1" noChangeShapeType="1" noTextEdit="1"/>
              </p:cNvSpPr>
              <p:nvPr/>
            </p:nvSpPr>
            <p:spPr>
              <a:xfrm>
                <a:off x="312737" y="1772816"/>
                <a:ext cx="7823151" cy="2913618"/>
              </a:xfrm>
              <a:prstGeom prst="rect">
                <a:avLst/>
              </a:prstGeom>
              <a:blipFill>
                <a:blip r:embed="rId3"/>
                <a:stretch>
                  <a:fillRect l="-389" t="-11715"/>
                </a:stretch>
              </a:blipFill>
            </p:spPr>
            <p:txBody>
              <a:bodyPr/>
              <a:lstStyle/>
              <a:p>
                <a:r>
                  <a:rPr lang="es-ES">
                    <a:noFill/>
                  </a:rPr>
                  <a:t> </a:t>
                </a:r>
              </a:p>
            </p:txBody>
          </p:sp>
        </mc:Fallback>
      </mc:AlternateContent>
    </p:spTree>
    <p:extLst>
      <p:ext uri="{BB962C8B-B14F-4D97-AF65-F5344CB8AC3E}">
        <p14:creationId xmlns:p14="http://schemas.microsoft.com/office/powerpoint/2010/main" val="467949284"/>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16306</TotalTime>
  <Words>3284</Words>
  <Application>Microsoft Office PowerPoint</Application>
  <PresentationFormat>Presentación en pantalla (4:3)</PresentationFormat>
  <Paragraphs>418</Paragraphs>
  <Slides>43</Slides>
  <Notes>9</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43</vt:i4>
      </vt:variant>
    </vt:vector>
  </HeadingPairs>
  <TitlesOfParts>
    <vt:vector size="48" baseType="lpstr">
      <vt:lpstr>Arial</vt:lpstr>
      <vt:lpstr>Calibri</vt:lpstr>
      <vt:lpstr>Cambria Math</vt:lpstr>
      <vt:lpstr>Times New Roman</vt:lpstr>
      <vt:lpstr>Tema de Office</vt:lpstr>
      <vt:lpstr>Presentación de PowerPoint</vt:lpstr>
      <vt:lpstr>Presentación de PowerPoint</vt:lpstr>
      <vt:lpstr>Auxiliar Parte 1: INTRODUCCIóN </vt:lpstr>
      <vt:lpstr>Presentación de PowerPoint</vt:lpstr>
      <vt:lpstr>Presentación de PowerPoint</vt:lpstr>
      <vt:lpstr>Presentación de PowerPoint</vt:lpstr>
      <vt:lpstr>Presentación de PowerPoint</vt:lpstr>
      <vt:lpstr>Presentación de PowerPoint</vt:lpstr>
      <vt:lpstr>Presentación de PowerPoint</vt:lpstr>
      <vt:lpstr>SOFTWARE PHREEQC </vt:lpstr>
      <vt:lpstr>Presentación de PowerPoint</vt:lpstr>
      <vt:lpstr>Presentación de PowerPoint</vt:lpstr>
      <vt:lpstr>Presentación de PowerPoint</vt:lpstr>
      <vt:lpstr>EJEMPLO 1a  PHREEQC </vt:lpstr>
      <vt:lpstr>Presentación de PowerPoint</vt:lpstr>
      <vt:lpstr>Presentación de PowerPoint</vt:lpstr>
      <vt:lpstr>Presentación de PowerPoint</vt:lpstr>
      <vt:lpstr>EJEMPLO 1b  PHREEQC </vt:lpstr>
      <vt:lpstr>Presentación de PowerPoint</vt:lpstr>
      <vt:lpstr>Presentación de PowerPoint</vt:lpstr>
      <vt:lpstr>EJEMPLO 2  PHREEQC </vt:lpstr>
      <vt:lpstr>Presentación de PowerPoint</vt:lpstr>
      <vt:lpstr>Presentación de PowerPoint</vt:lpstr>
      <vt:lpstr>EJEMPLO 3  PHREEQC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Auxiliar Parte 2: Ejercicio Evaporación Solar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Sin título de diapositiva</dc:title>
  <dc:creator>Andrés Vergara Tolosa</dc:creator>
  <cp:lastModifiedBy>Simón Diego Díaz Quezada (simon.diaz)</cp:lastModifiedBy>
  <cp:revision>1455</cp:revision>
  <cp:lastPrinted>2022-04-05T19:10:00Z</cp:lastPrinted>
  <dcterms:created xsi:type="dcterms:W3CDTF">1999-06-13T01:41:25Z</dcterms:created>
  <dcterms:modified xsi:type="dcterms:W3CDTF">2023-11-28T06:34:57Z</dcterms:modified>
</cp:coreProperties>
</file>