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5" r:id="rId3"/>
    <p:sldId id="260" r:id="rId4"/>
    <p:sldId id="267" r:id="rId5"/>
    <p:sldId id="285" r:id="rId6"/>
    <p:sldId id="268" r:id="rId7"/>
    <p:sldId id="279" r:id="rId8"/>
    <p:sldId id="280" r:id="rId9"/>
    <p:sldId id="276" r:id="rId10"/>
    <p:sldId id="270" r:id="rId11"/>
    <p:sldId id="271" r:id="rId12"/>
    <p:sldId id="272" r:id="rId13"/>
    <p:sldId id="259" r:id="rId14"/>
    <p:sldId id="281" r:id="rId15"/>
    <p:sldId id="282" r:id="rId16"/>
    <p:sldId id="261" r:id="rId17"/>
    <p:sldId id="283" r:id="rId18"/>
    <p:sldId id="262" r:id="rId19"/>
    <p:sldId id="263" r:id="rId20"/>
    <p:sldId id="284" r:id="rId21"/>
    <p:sldId id="264" r:id="rId22"/>
    <p:sldId id="277" r:id="rId23"/>
    <p:sldId id="265" r:id="rId24"/>
    <p:sldId id="278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D0EB8-25D1-4A02-9CD3-155DA387334C}" v="67" dt="2023-10-22T22:07:00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AB4F-BEC8-44DA-AD6C-A8FC532614AC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11F6E-EF98-4D72-BAFF-13F605602A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926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1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99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9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15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0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75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97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7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4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8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4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9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68E83-6371-4C60-4A4F-7E5D45C2C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75E7D0-6939-84A8-0448-8BA5496E3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6735-7461-0056-E1F6-0C5E734C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ECA1E-878D-FD8B-A210-8CFE778E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BA6DBF-C1D2-4AE9-E7E3-9BBFDC3C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25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A069E-2AFB-6134-84B5-E7C53A9E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907185-66B1-DBF5-C98F-5E8FDEFDA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F4B05-48A5-B29C-C5B9-8CEC2E38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F2879-2E4A-257D-F9CB-8E4FD7E5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AF88C6-ADED-7FCE-C8E1-5C04324A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19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7311E1-9647-7C4F-9F66-75C86D9CE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7CE6D9-5E25-D879-460C-4C029091E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090F37-4112-B749-B274-802C1C37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F7B9B-6A5B-391F-B670-781C2A8B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32DE97-DFAE-4008-0E87-FE48E4C5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3864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6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800955" y="1114539"/>
            <a:ext cx="10590090" cy="71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167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1343471" y="2556924"/>
            <a:ext cx="9505056" cy="32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04815" lvl="0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 sz="2333" b="0" i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609630" lvl="1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14446" lvl="2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19261" lvl="3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524076" lvl="4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828891" lvl="5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133707" lvl="6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438522" lvl="7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743337" lvl="8" indent="-15240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59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B9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392" y="1"/>
            <a:ext cx="651660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004" y="3753778"/>
            <a:ext cx="3625849" cy="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5"/>
          <p:cNvSpPr txBox="1">
            <a:spLocks noGrp="1"/>
          </p:cNvSpPr>
          <p:nvPr>
            <p:ph type="ctrTitle"/>
          </p:nvPr>
        </p:nvSpPr>
        <p:spPr>
          <a:xfrm>
            <a:off x="773537" y="1828287"/>
            <a:ext cx="10644924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4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52FA6-F1A6-33A3-440A-C622B519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8AC31C-465F-6F76-9B8E-36A2A24D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58D75-D477-BDD8-4693-C8815B87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1AB9EA-A78C-7B6C-65D9-903EFD79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F678B-62DB-8908-92A7-D2209138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9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EA696-16DB-E2B2-BCB0-4DC043F2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04CF44-1C50-C6E6-9BED-349C0B816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44A09D-9F23-8E23-9172-4E5DB689B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9E78B-4698-C550-6AD5-94E7D056C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D82E34-A87E-3121-E5C1-1016682E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69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A6BF4-04DC-BC36-4C91-37E80D77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7DE85-00A9-DA85-0EC9-0490D9447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192072-44CB-D7BE-1CE8-B57EE8711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D31B9F-4665-A9B7-9D62-E071BBA6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CAE71-2722-E18A-7224-529CB14C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1E813-6D3B-2979-1E1C-15FCB546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19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F31D3-5B02-19EF-F4F5-73FC296A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8680F4-0C5F-1CBC-66EC-A5A65656E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62F155-7E7C-8907-DE0E-9BFAD281B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914754-C71E-36F2-5717-9E549C2AC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666AB3-4DCC-EA7E-91F4-097943658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51A0F9-1418-925C-B322-B8D85F7C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EBBE8E-8769-F2DE-7180-69ADCEA9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41D2F2-ADF9-83A1-E338-153B8182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12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BF81A-4685-7C70-A40C-F807BC35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A77747-37A0-9DC6-4AFD-045CCE55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27A224-3287-FB3C-3AD2-6FA45074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C7969F-DB9E-E715-AE73-A5AB5EC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68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65066E-DD51-8B47-B560-2F9C1289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608C3E-5901-F877-C670-B376D504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D71AE1-5F7B-15E6-4E93-945F115A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582AB-5A2E-2353-3310-EFF4E004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B58917-CF2E-FA8F-819E-C58FA82C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DA1B22-5239-1FF8-AF65-23000A6B0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AAAC7-E943-D8C4-1E81-75870B2A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EDE679-B21B-4263-7619-D600C88C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EDE729-4171-7FCE-0882-55A88A4D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44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C12AA-8354-D7C5-C649-20C98C3E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937142-C05D-66B0-E556-4534A162A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E56CF8-FAC5-4FBB-28F1-3594F3B4E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34D5D-6775-CD8E-1809-639E99EA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F47287-ECC6-90CA-A048-35B50A0D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645150-66F5-0505-8BAC-BB0E3563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299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D49229-FEE5-BCB1-92E4-7030A1ED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5141F-9D38-002C-B6B4-62E1228E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6AC8B-EBD4-5243-03CF-C8570C580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2E08B-2531-4759-ABAC-049650DB2574}" type="datetimeFigureOut">
              <a:rPr lang="es-CL" smtClean="0"/>
              <a:t>22-10-2023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FD99C-B4D8-6273-2AFF-4C3103D3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6B060-F96A-6BCA-3153-14F885963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FDC1-B7E5-4B39-A10A-D760807F5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311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mailto:javiera.tilleria@ug.uchile.cl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hyperlink" Target="https://youtu.be/acMhqn2FDSc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/>
          <p:nvPr/>
        </p:nvSpPr>
        <p:spPr>
          <a:xfrm>
            <a:off x="7772400" y="2444788"/>
            <a:ext cx="4419925" cy="4413250"/>
          </a:xfrm>
          <a:custGeom>
            <a:avLst/>
            <a:gdLst/>
            <a:ahLst/>
            <a:cxnLst/>
            <a:rect l="l" t="t" r="r" b="b"/>
            <a:pathLst>
              <a:path w="5637530" h="6619875" extrusionOk="0">
                <a:moveTo>
                  <a:pt x="0" y="0"/>
                </a:moveTo>
                <a:lnTo>
                  <a:pt x="5637042" y="0"/>
                </a:lnTo>
                <a:lnTo>
                  <a:pt x="5637042" y="6619817"/>
                </a:lnTo>
                <a:lnTo>
                  <a:pt x="0" y="6619817"/>
                </a:lnTo>
                <a:lnTo>
                  <a:pt x="0" y="0"/>
                </a:lnTo>
                <a:close/>
              </a:path>
            </a:pathLst>
          </a:custGeom>
          <a:solidFill>
            <a:srgbClr val="FFB9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685799" y="2832501"/>
            <a:ext cx="6999400" cy="235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433" rIns="0" bIns="0" anchor="t" anchorCtr="0">
            <a:spAutoFit/>
          </a:bodyPr>
          <a:lstStyle/>
          <a:p>
            <a:pPr marL="8467" marR="3387" algn="ctr">
              <a:buClr>
                <a:srgbClr val="000000"/>
              </a:buClr>
              <a:buSzPts val="12750"/>
            </a:pPr>
            <a:r>
              <a:rPr lang="es-CL" sz="85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Auxiliar N°8</a:t>
            </a:r>
            <a:endParaRPr sz="85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marR="3387" algn="ctr">
              <a:buClr>
                <a:srgbClr val="000000"/>
              </a:buClr>
              <a:buSzPts val="4400"/>
            </a:pPr>
            <a:r>
              <a:rPr lang="es-CL" sz="2933" i="1" u="sng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Introducción Geología Estructural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marR="3387" algn="ctr">
              <a:spcBef>
                <a:spcPts val="1177"/>
              </a:spcBef>
              <a:buClr>
                <a:srgbClr val="000000"/>
              </a:buClr>
              <a:buSzPts val="2800"/>
            </a:pPr>
            <a:r>
              <a:rPr lang="es-CL" sz="1867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Lunes, 23 de Octubre de 2023</a:t>
            </a: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4279"/>
            <a:ext cx="2938060" cy="67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506" y="5838667"/>
            <a:ext cx="4267199" cy="29056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6016812" y="3305890"/>
            <a:ext cx="158377" cy="24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950363" y="2445425"/>
            <a:ext cx="4064000" cy="403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 algn="ctr"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Auxiliares: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Guillermo Martínez Silva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CL" sz="1933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guillermomartinez74@gmail.com	</a:t>
            </a: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Javiera Tillería</a:t>
            </a: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CL" sz="1933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javiera.tilleria@ug.uchile.cl</a:t>
            </a: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Ayudante: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Fernanda Espínola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CL" sz="1933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Fernanda.espinola@sansano.usm.cl</a:t>
            </a: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Paulina Jimenez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CL" sz="1933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pauli.jimenez.flores@gmail.com</a:t>
            </a: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Matías Rios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467" algn="ctr">
              <a:spcBef>
                <a:spcPts val="83"/>
              </a:spcBef>
              <a:buClr>
                <a:srgbClr val="000000"/>
              </a:buClr>
              <a:buSzPts val="2900"/>
            </a:pP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s-CL" sz="1933" u="sng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matias.ríos.c@ug.uchile.cl</a:t>
            </a:r>
            <a:r>
              <a:rPr lang="es-CL" sz="1933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933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7787667" y="6443767"/>
            <a:ext cx="4389400" cy="41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000000"/>
              </a:buClr>
              <a:buSzPts val="3400"/>
            </a:pPr>
            <a:r>
              <a:rPr lang="es-CL" sz="226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MI3105-Geología para Ingenieras/os</a:t>
            </a:r>
            <a:endParaRPr sz="22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6;p1">
            <a:extLst>
              <a:ext uri="{FF2B5EF4-FFF2-40B4-BE49-F238E27FC236}">
                <a16:creationId xmlns:a16="http://schemas.microsoft.com/office/drawing/2014/main" id="{4C21B4BE-633B-34A9-4283-317CCD22050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7" y="17446"/>
            <a:ext cx="3549831" cy="24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7;p1">
            <a:extLst>
              <a:ext uri="{FF2B5EF4-FFF2-40B4-BE49-F238E27FC236}">
                <a16:creationId xmlns:a16="http://schemas.microsoft.com/office/drawing/2014/main" id="{64225CBE-99C4-91DE-17E1-AA5D3B16912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4569"/>
          <a:stretch/>
        </p:blipFill>
        <p:spPr>
          <a:xfrm>
            <a:off x="8639809" y="-54825"/>
            <a:ext cx="3552191" cy="249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589478EB-EA3D-61F6-A0D7-B2C2B2ED872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97893" y="17446"/>
            <a:ext cx="3205347" cy="2413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EE583941-F0B0-4C07-B12F-7F78B5E16FC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41718" y="-82740"/>
            <a:ext cx="2941485" cy="252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7"/>
          <p:cNvSpPr txBox="1"/>
          <p:nvPr/>
        </p:nvSpPr>
        <p:spPr>
          <a:xfrm>
            <a:off x="867591" y="881486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Elementos de una brújula Brunton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47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9600" y="2260600"/>
            <a:ext cx="8620023" cy="3886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8"/>
          <p:cNvSpPr txBox="1"/>
          <p:nvPr/>
        </p:nvSpPr>
        <p:spPr>
          <a:xfrm>
            <a:off x="895726" y="867939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Medición Rumbo/Manteo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48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8"/>
          <p:cNvSpPr txBox="1"/>
          <p:nvPr/>
        </p:nvSpPr>
        <p:spPr>
          <a:xfrm>
            <a:off x="1115127" y="2284307"/>
            <a:ext cx="9557659" cy="323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Rumbo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apoya la arista de la brújula en el plano.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centra la burbuja del nivel esférico.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mide el rumbo en azimuth o del lado de la aguja más cercano al norte.</a:t>
            </a:r>
            <a:endParaRPr sz="1200"/>
          </a:p>
          <a:p>
            <a:pPr indent="152408">
              <a:lnSpc>
                <a:spcPct val="90000"/>
              </a:lnSpc>
              <a:buClr>
                <a:schemeClr val="dk1"/>
              </a:buClr>
              <a:buSzPts val="3600"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Manteo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pone la brújula perpendicular al rumbo.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centra el nivel tubular.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mide el clinómetro.</a:t>
            </a:r>
            <a:endParaRPr sz="1200"/>
          </a:p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8"/>
          <p:cNvSpPr txBox="1"/>
          <p:nvPr/>
        </p:nvSpPr>
        <p:spPr>
          <a:xfrm>
            <a:off x="762000" y="6020105"/>
            <a:ext cx="2641600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https://youtu.be/acMhqn2FDSc</a:t>
            </a:r>
            <a:endParaRPr sz="1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8400" y="300896"/>
            <a:ext cx="2286000" cy="29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8400" y="3827039"/>
            <a:ext cx="2794000" cy="28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9"/>
          <p:cNvSpPr txBox="1"/>
          <p:nvPr/>
        </p:nvSpPr>
        <p:spPr>
          <a:xfrm>
            <a:off x="895726" y="867939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Medición Dip/DipDir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Google Shape;183;p49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9"/>
          <p:cNvSpPr txBox="1"/>
          <p:nvPr/>
        </p:nvSpPr>
        <p:spPr>
          <a:xfrm>
            <a:off x="892339" y="2267532"/>
            <a:ext cx="10060873" cy="224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apoya la tapa de la brújula en el plano apuntando a la dirección de máxima inclinación.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centra la burbuja del nivel esférico.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centra el nivel horizontal.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mide el clinómetro para el Dip.</a:t>
            </a:r>
            <a:endParaRPr sz="1200"/>
          </a:p>
          <a:p>
            <a:pPr marL="304815" indent="-152408">
              <a:lnSpc>
                <a:spcPct val="90000"/>
              </a:lnSpc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mide el DipDir en el ángulo que indique la aguja del norte.</a:t>
            </a:r>
            <a:endParaRPr sz="1200"/>
          </a:p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325" y="4508146"/>
            <a:ext cx="4876904" cy="21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9" descr="Diagram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9869" y="4508145"/>
            <a:ext cx="4991392" cy="212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ES" sz="4000"/>
              <a:t>¿Qué es la geología Estructural?</a:t>
            </a:r>
            <a:endParaRPr sz="4000"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ES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895726" y="2159000"/>
            <a:ext cx="10178675" cy="80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Rama de la geología que se dedica a estudiar la corteza terrestre, sus estructuras y la relación de las rocas que las forman.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 descr="http://serc.carleton.edu/images/research_education/nativelands/ftbelknap/crosssection.gif"/>
          <p:cNvSpPr/>
          <p:nvPr/>
        </p:nvSpPr>
        <p:spPr>
          <a:xfrm>
            <a:off x="103717" y="56092"/>
            <a:ext cx="2032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 descr="http://serc.carleton.edu/images/research_education/nativelands/ftbelknap/crosssection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2069" y="3103247"/>
            <a:ext cx="9665989" cy="300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7022D8-1023-A6CD-1E74-3A71AD3B3A14}"/>
              </a:ext>
            </a:extLst>
          </p:cNvPr>
          <p:cNvSpPr txBox="1"/>
          <p:nvPr/>
        </p:nvSpPr>
        <p:spPr>
          <a:xfrm>
            <a:off x="7388764" y="3145735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Fallas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F2E565-2458-C566-8FFB-8209D2A1C13C}"/>
              </a:ext>
            </a:extLst>
          </p:cNvPr>
          <p:cNvSpPr txBox="1"/>
          <p:nvPr/>
        </p:nvSpPr>
        <p:spPr>
          <a:xfrm>
            <a:off x="5505010" y="3145735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Pliegues 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2D64E57-AD4D-5BC9-4902-62E5BE0E6642}"/>
              </a:ext>
            </a:extLst>
          </p:cNvPr>
          <p:cNvCxnSpPr>
            <a:endCxn id="3" idx="2"/>
          </p:cNvCxnSpPr>
          <p:nvPr/>
        </p:nvCxnSpPr>
        <p:spPr>
          <a:xfrm flipV="1">
            <a:off x="5904629" y="3515067"/>
            <a:ext cx="80434" cy="684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9BAC33A-E587-8FFC-670E-8E67186497D9}"/>
              </a:ext>
            </a:extLst>
          </p:cNvPr>
          <p:cNvCxnSpPr>
            <a:cxnSpLocks/>
          </p:cNvCxnSpPr>
          <p:nvPr/>
        </p:nvCxnSpPr>
        <p:spPr>
          <a:xfrm flipV="1">
            <a:off x="7613374" y="3429000"/>
            <a:ext cx="86336" cy="5835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CL" sz="4000"/>
              <a:t>Principales estructuras</a:t>
            </a:r>
            <a:endParaRPr sz="400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895725" y="2209800"/>
            <a:ext cx="2735749" cy="338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304815" algn="just"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Pliegues: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Anticlinal: Una estructura geológica en que las capas que componen el pliegue se doblan hacia abajo.</a:t>
            </a:r>
            <a:endParaRPr sz="1200"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Fig8-4"/>
          <p:cNvPicPr preferRelativeResize="0"/>
          <p:nvPr/>
        </p:nvPicPr>
        <p:blipFill rotWithShape="1">
          <a:blip r:embed="rId5">
            <a:alphaModFix/>
          </a:blip>
          <a:srcRect l="53837" b="55625"/>
          <a:stretch/>
        </p:blipFill>
        <p:spPr>
          <a:xfrm>
            <a:off x="7328857" y="509451"/>
            <a:ext cx="3943895" cy="29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78786-8340-05CD-8215-26E6F2C7A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751" y="3467351"/>
            <a:ext cx="4188777" cy="29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CL" sz="4000"/>
              <a:t>Principales estructuras</a:t>
            </a:r>
            <a:endParaRPr sz="400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895725" y="2209800"/>
            <a:ext cx="4342481" cy="190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304815" algn="just"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Pliegues: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Sinclinal: Una estructura geológica en que las capas que componen el pliegue se doblan hacia arriba.</a:t>
            </a:r>
            <a:endParaRPr sz="2400"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Fig8-4"/>
          <p:cNvPicPr preferRelativeResize="0"/>
          <p:nvPr/>
        </p:nvPicPr>
        <p:blipFill rotWithShape="1">
          <a:blip r:embed="rId5">
            <a:alphaModFix/>
          </a:blip>
          <a:srcRect l="1231" t="42734" r="44828" b="10665"/>
          <a:stretch/>
        </p:blipFill>
        <p:spPr>
          <a:xfrm>
            <a:off x="7417260" y="739215"/>
            <a:ext cx="345264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7A9601-37CA-2F6F-43A1-69367105E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796" y="3163894"/>
            <a:ext cx="4185180" cy="31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6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CL" sz="4000"/>
              <a:t>Principales estructuras</a:t>
            </a:r>
            <a:endParaRPr sz="400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895726" y="2209800"/>
            <a:ext cx="5792458" cy="11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304815" algn="just"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Pliegues: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Monoclinal: Cuando hay sólo un flanco inclinado</a:t>
            </a:r>
            <a:endParaRPr sz="1200"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Fig8-4"/>
          <p:cNvPicPr preferRelativeResize="0"/>
          <p:nvPr/>
        </p:nvPicPr>
        <p:blipFill rotWithShape="1">
          <a:blip r:embed="rId5">
            <a:alphaModFix/>
          </a:blip>
          <a:srcRect r="48688" b="55402"/>
          <a:stretch/>
        </p:blipFill>
        <p:spPr>
          <a:xfrm>
            <a:off x="1736963" y="3379325"/>
            <a:ext cx="4999518" cy="293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284850-2132-2F8A-0E9F-605CD2F83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3033" y="3339979"/>
            <a:ext cx="3638967" cy="29900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CL" sz="4000"/>
              <a:t>Principales estructuras</a:t>
            </a:r>
            <a:endParaRPr sz="4000"/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895725" y="2209800"/>
            <a:ext cx="4224915" cy="227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04815" indent="-304815" algn="just"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Pliegues: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Pliegues volcados: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Existe un flanco invertido. En un flanco invertido los estratos más jóvenes se ubican abajo.</a:t>
            </a:r>
            <a:endParaRPr sz="2400"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 descr="Fig8-4"/>
          <p:cNvPicPr preferRelativeResize="0"/>
          <p:nvPr/>
        </p:nvPicPr>
        <p:blipFill rotWithShape="1">
          <a:blip r:embed="rId5">
            <a:alphaModFix/>
          </a:blip>
          <a:srcRect l="57416" t="43533" b="7626"/>
          <a:stretch/>
        </p:blipFill>
        <p:spPr>
          <a:xfrm>
            <a:off x="7128745" y="479044"/>
            <a:ext cx="2725783" cy="2395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Loughshinny tiene un ejemplo sobresaliente de pliegues de chevron de piedra  caliza">
            <a:extLst>
              <a:ext uri="{FF2B5EF4-FFF2-40B4-BE49-F238E27FC236}">
                <a16:creationId xmlns:a16="http://schemas.microsoft.com/office/drawing/2014/main" id="{3F971E48-F61F-AA2F-7BEF-94E547DE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81" y="3135086"/>
            <a:ext cx="4995219" cy="33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4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941" y="3762587"/>
            <a:ext cx="3987059" cy="2927839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000" y="330200"/>
            <a:ext cx="4114800" cy="3082128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 t="9330" b="8565"/>
          <a:stretch/>
        </p:blipFill>
        <p:spPr>
          <a:xfrm>
            <a:off x="1831234" y="330200"/>
            <a:ext cx="4010766" cy="3060115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99CF50-01F3-C7AC-8E24-D3538AEB2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2" y="4235115"/>
            <a:ext cx="5446171" cy="2182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CL" sz="4000"/>
              <a:t>Pliegues vistos en un mapa</a:t>
            </a:r>
            <a:endParaRPr sz="4000"/>
          </a:p>
        </p:txBody>
      </p:sp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432" y="1996346"/>
            <a:ext cx="10044901" cy="455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46FE908-CAEB-36F0-14C7-E1DC2ED6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RECORDANDO LO VISTO PREVIAMENTE </a:t>
            </a:r>
          </a:p>
        </p:txBody>
      </p:sp>
    </p:spTree>
    <p:extLst>
      <p:ext uri="{BB962C8B-B14F-4D97-AF65-F5344CB8AC3E}">
        <p14:creationId xmlns:p14="http://schemas.microsoft.com/office/powerpoint/2010/main" val="34496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1BD0A-DBF5-9303-05FB-E237CF2C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31F44-5EEA-B65B-61C9-88C26F825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778572-966E-409F-4062-05389947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11" y="119894"/>
            <a:ext cx="4185178" cy="66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887259" y="739215"/>
            <a:ext cx="10034741" cy="6262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0583" rIns="0" bIns="0" rtlCol="0" anchor="t" anchorCtr="0">
            <a:spAutoFit/>
          </a:bodyPr>
          <a:lstStyle/>
          <a:p>
            <a:pPr marL="8467">
              <a:lnSpc>
                <a:spcPct val="100000"/>
              </a:lnSpc>
            </a:pPr>
            <a:r>
              <a:rPr lang="es-CL" sz="4000"/>
              <a:t>Principales estructuras</a:t>
            </a:r>
            <a:endParaRPr sz="4000"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895725" y="2209800"/>
            <a:ext cx="5352675" cy="153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381019" indent="-381019" algn="just"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Fallas: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Normales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Inversas</a:t>
            </a:r>
            <a:endParaRPr sz="1200" dirty="0"/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Rumbo</a:t>
            </a:r>
            <a:endParaRPr sz="1200" dirty="0"/>
          </a:p>
        </p:txBody>
      </p:sp>
      <p:sp>
        <p:nvSpPr>
          <p:cNvPr id="162" name="Google Shape;162;p8"/>
          <p:cNvSpPr txBox="1"/>
          <p:nvPr/>
        </p:nvSpPr>
        <p:spPr>
          <a:xfrm>
            <a:off x="7388764" y="4568375"/>
            <a:ext cx="867118" cy="26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es-CL"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Dendrítico</a:t>
            </a:r>
            <a:endParaRPr sz="13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8" descr="https://lh6.googleusercontent.com/3dJcEYRdzPAIMNIoJDXMzO-SUfHjpX3PB3XHuSXqALeCbzQdC7yfFTuh5Ts1iP5qXOo5EJcfoJEX5hPp_TUnsa3MuB1vyBS0SuSxWj6MmjWMH8uM-3J4i8dyCwBRU3B1WK3YV7-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8877" y="1659728"/>
            <a:ext cx="3278434" cy="194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 descr="https://lh6.googleusercontent.com/Puru5LlTYwDU9JTLDkqA4y86mxK3FMaG4CaE0-sP1ZkRkR8tgscmJDK9-KSBaNywtrNGHYvh336nkWpDdi3t5Ny1Wv3l4CH_rPW-vWvLfLIKH_5bTv-h_M97KYpOl_WPt_Ws64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98115" y="3899739"/>
            <a:ext cx="3091927" cy="215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 descr="https://lh5.googleusercontent.com/jSw7V6U7GabEBwO9MGRYPutWrFiVtpHydfdOjXeXFrO6VL0ANJEKDZBH4yXJygyXohoDaE11l0_YW3g-Hls_sC6zS2oALHiq8VrQokx2uA0FfO-ykZLdmSVUifeALERhi-TdXuT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22956" y="4568374"/>
            <a:ext cx="3549033" cy="1797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8"/>
          <p:cNvCxnSpPr/>
          <p:nvPr/>
        </p:nvCxnSpPr>
        <p:spPr>
          <a:xfrm rot="10800000" flipH="1">
            <a:off x="2997200" y="2362200"/>
            <a:ext cx="2387600" cy="4572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7" name="Google Shape;167;p8"/>
          <p:cNvCxnSpPr/>
          <p:nvPr/>
        </p:nvCxnSpPr>
        <p:spPr>
          <a:xfrm>
            <a:off x="2999016" y="3172103"/>
            <a:ext cx="4399099" cy="1126652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8" name="Google Shape;168;p8"/>
          <p:cNvCxnSpPr/>
          <p:nvPr/>
        </p:nvCxnSpPr>
        <p:spPr>
          <a:xfrm>
            <a:off x="2997200" y="3656759"/>
            <a:ext cx="711581" cy="1054227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A85D49-3188-7EA8-E613-90944D8F95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818"/>
          <a:stretch/>
        </p:blipFill>
        <p:spPr>
          <a:xfrm>
            <a:off x="834768" y="3320868"/>
            <a:ext cx="4667490" cy="31191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9DEFAA-C927-A3C2-CA21-D2278BA30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279"/>
          <a:stretch/>
        </p:blipFill>
        <p:spPr>
          <a:xfrm>
            <a:off x="6143268" y="3429000"/>
            <a:ext cx="4769095" cy="2870926"/>
          </a:xfrm>
          <a:prstGeom prst="rect">
            <a:avLst/>
          </a:prstGeom>
        </p:spPr>
      </p:pic>
      <p:sp>
        <p:nvSpPr>
          <p:cNvPr id="8" name="Google Shape;161;p8">
            <a:extLst>
              <a:ext uri="{FF2B5EF4-FFF2-40B4-BE49-F238E27FC236}">
                <a16:creationId xmlns:a16="http://schemas.microsoft.com/office/drawing/2014/main" id="{2F948BAE-BDF1-1545-B00B-E67C3F5F2E09}"/>
              </a:ext>
            </a:extLst>
          </p:cNvPr>
          <p:cNvSpPr txBox="1"/>
          <p:nvPr/>
        </p:nvSpPr>
        <p:spPr>
          <a:xfrm>
            <a:off x="895725" y="2209800"/>
            <a:ext cx="10495086" cy="80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Dextral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Cuando un bloque se mueve hacia la derecha con respecto al otro.</a:t>
            </a:r>
          </a:p>
          <a:p>
            <a:pPr marL="685834" lvl="1" indent="-381019" algn="just">
              <a:buClr>
                <a:schemeClr val="dk1"/>
              </a:buClr>
              <a:buSzPts val="3600"/>
              <a:buFont typeface="Arial"/>
              <a:buChar char="•"/>
            </a:pPr>
            <a:r>
              <a:rPr lang="es-CL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Sinestral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Cuando un bloque se mueve hacia la izquierda con respecto al otro.</a:t>
            </a:r>
            <a:endParaRPr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64C15F-AD28-7074-BC4A-54F33B801C44}"/>
              </a:ext>
            </a:extLst>
          </p:cNvPr>
          <p:cNvSpPr txBox="1"/>
          <p:nvPr/>
        </p:nvSpPr>
        <p:spPr>
          <a:xfrm>
            <a:off x="895725" y="846135"/>
            <a:ext cx="3712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/>
              <a:t>Falla de Rumbo</a:t>
            </a:r>
          </a:p>
        </p:txBody>
      </p:sp>
    </p:spTree>
    <p:extLst>
      <p:ext uri="{BB962C8B-B14F-4D97-AF65-F5344CB8AC3E}">
        <p14:creationId xmlns:p14="http://schemas.microsoft.com/office/powerpoint/2010/main" val="428826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r="13916"/>
          <a:stretch/>
        </p:blipFill>
        <p:spPr>
          <a:xfrm>
            <a:off x="1854941" y="330200"/>
            <a:ext cx="3987059" cy="3082128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 l="8598" r="14970"/>
          <a:stretch/>
        </p:blipFill>
        <p:spPr>
          <a:xfrm>
            <a:off x="6604000" y="330200"/>
            <a:ext cx="4114800" cy="3082128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400" y="3733800"/>
            <a:ext cx="4413203" cy="2926145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A7482C-08A5-CC1A-CF26-EC38F80B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0"/>
          <a:stretch/>
        </p:blipFill>
        <p:spPr>
          <a:xfrm>
            <a:off x="6994192" y="3095898"/>
            <a:ext cx="4711942" cy="3317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53E67C-9220-5A7E-E5C7-D8568861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5" y="223748"/>
            <a:ext cx="6445988" cy="32052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270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9"/>
          <p:cNvSpPr txBox="1">
            <a:spLocks noGrp="1"/>
          </p:cNvSpPr>
          <p:nvPr>
            <p:ph type="ctrTitle"/>
          </p:nvPr>
        </p:nvSpPr>
        <p:spPr>
          <a:xfrm>
            <a:off x="355600" y="1854200"/>
            <a:ext cx="10644924" cy="12187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s-CL"/>
              <a:t>Caracterización de</a:t>
            </a:r>
            <a:br>
              <a:rPr lang="es-CL"/>
            </a:br>
            <a:r>
              <a:rPr lang="es-CL"/>
              <a:t>planos y líneas</a:t>
            </a:r>
            <a:endParaRPr/>
          </a:p>
        </p:txBody>
      </p:sp>
      <p:pic>
        <p:nvPicPr>
          <p:cNvPr id="118" name="Google Shape;11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8062" y="-18627"/>
            <a:ext cx="6513938" cy="1163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 txBox="1"/>
          <p:nvPr/>
        </p:nvSpPr>
        <p:spPr>
          <a:xfrm>
            <a:off x="864204" y="584201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Caracterizar un plano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40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432" y="2001426"/>
            <a:ext cx="10283320" cy="42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C325F-E6CA-169F-B4EB-4DA6BD05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937" y="296779"/>
            <a:ext cx="7527758" cy="1325563"/>
          </a:xfrm>
        </p:spPr>
        <p:txBody>
          <a:bodyPr/>
          <a:lstStyle/>
          <a:p>
            <a:r>
              <a:rPr lang="es-CL" b="1" dirty="0"/>
              <a:t>NOTACIONES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B7E447-999D-09EF-3309-E4DFF139AA51}"/>
              </a:ext>
            </a:extLst>
          </p:cNvPr>
          <p:cNvSpPr txBox="1"/>
          <p:nvPr/>
        </p:nvSpPr>
        <p:spPr>
          <a:xfrm>
            <a:off x="4975368" y="3729786"/>
            <a:ext cx="203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DIP/ DIP DIRECTION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E47337-3327-A038-577F-33EA922C438E}"/>
              </a:ext>
            </a:extLst>
          </p:cNvPr>
          <p:cNvSpPr txBox="1"/>
          <p:nvPr/>
        </p:nvSpPr>
        <p:spPr>
          <a:xfrm>
            <a:off x="1572125" y="2666997"/>
            <a:ext cx="192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RUMBO/ MANTEO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C234F1-5DE6-B7B3-8934-3242F1503093}"/>
              </a:ext>
            </a:extLst>
          </p:cNvPr>
          <p:cNvSpPr txBox="1"/>
          <p:nvPr/>
        </p:nvSpPr>
        <p:spPr>
          <a:xfrm>
            <a:off x="8783051" y="2851663"/>
            <a:ext cx="19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AZIMUT/ MANTEO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B2E4853-AF10-9653-A46B-F307E6D0C388}"/>
              </a:ext>
            </a:extLst>
          </p:cNvPr>
          <p:cNvCxnSpPr/>
          <p:nvPr/>
        </p:nvCxnSpPr>
        <p:spPr>
          <a:xfrm flipH="1">
            <a:off x="2622882" y="1263312"/>
            <a:ext cx="3370906" cy="125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4B79A10-89A1-B1F9-1C1A-280314EDCC44}"/>
              </a:ext>
            </a:extLst>
          </p:cNvPr>
          <p:cNvCxnSpPr/>
          <p:nvPr/>
        </p:nvCxnSpPr>
        <p:spPr>
          <a:xfrm>
            <a:off x="5993788" y="1263312"/>
            <a:ext cx="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A267B5D-66AF-7EB6-44A7-09145C22A34E}"/>
              </a:ext>
            </a:extLst>
          </p:cNvPr>
          <p:cNvCxnSpPr/>
          <p:nvPr/>
        </p:nvCxnSpPr>
        <p:spPr>
          <a:xfrm>
            <a:off x="5993788" y="1263312"/>
            <a:ext cx="3750616" cy="1403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1"/>
          <p:cNvSpPr txBox="1"/>
          <p:nvPr/>
        </p:nvSpPr>
        <p:spPr>
          <a:xfrm>
            <a:off x="864204" y="629151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Notación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41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01321" y="1996346"/>
            <a:ext cx="4035993" cy="509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52408" algn="just">
              <a:buClr>
                <a:srgbClr val="3F3F3F"/>
              </a:buClr>
              <a:buSzPts val="3600"/>
              <a:buFont typeface="Arial"/>
              <a:buChar char="•"/>
            </a:pPr>
            <a:r>
              <a:rPr lang="es-CL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RUMBO:</a:t>
            </a:r>
            <a:r>
              <a:rPr lang="es-CL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 que resulta de la intersección del plano geológico con el plano horizontal. El ángulo se mide con respecto al norte, </a:t>
            </a:r>
            <a:r>
              <a:rPr lang="es-CL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llegando a tomar valores entre 0° a 90°.</a:t>
            </a:r>
            <a:endParaRPr sz="2400" b="1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8" algn="just">
              <a:spcBef>
                <a:spcPts val="933"/>
              </a:spcBef>
              <a:buClr>
                <a:srgbClr val="3F3F3F"/>
              </a:buClr>
              <a:buSzPts val="3600"/>
              <a:buFont typeface="Arial"/>
              <a:buChar char="•"/>
            </a:pPr>
            <a:r>
              <a:rPr lang="es-CL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MANTEO:</a:t>
            </a:r>
            <a:r>
              <a:rPr lang="es-CL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Es el ángulo vertical medido entre la horizontal y un plano inclinado, este indica hacia donde “cae” el plano. Los valores varían entre 0° y 90°.</a:t>
            </a:r>
            <a:endParaRPr sz="2400" b="1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933"/>
              </a:spcBef>
            </a:pPr>
            <a:b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Gráfico, Gráfico radial&#10;&#10;Descripción generada automáticamente">
            <a:extLst>
              <a:ext uri="{FF2B5EF4-FFF2-40B4-BE49-F238E27FC236}">
                <a16:creationId xmlns:a16="http://schemas.microsoft.com/office/drawing/2014/main" id="{FC2EA5F6-5C43-4452-E439-937092C6B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3" r="4" b="3"/>
          <a:stretch/>
        </p:blipFill>
        <p:spPr>
          <a:xfrm>
            <a:off x="6015179" y="326744"/>
            <a:ext cx="3014521" cy="292222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9E3134-33FE-3401-1AC3-3C8F7F3E8BEC}"/>
              </a:ext>
            </a:extLst>
          </p:cNvPr>
          <p:cNvSpPr txBox="1"/>
          <p:nvPr/>
        </p:nvSpPr>
        <p:spPr>
          <a:xfrm>
            <a:off x="9617613" y="1255390"/>
            <a:ext cx="3946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800" b="1" dirty="0"/>
              <a:t>Rumbo / Manteo</a:t>
            </a:r>
          </a:p>
          <a:p>
            <a:r>
              <a:rPr lang="es-ES" sz="1800" dirty="0"/>
              <a:t>Cuadrante</a:t>
            </a:r>
          </a:p>
          <a:p>
            <a:r>
              <a:rPr lang="es-ES" sz="1800" dirty="0"/>
              <a:t>N40W/87SW</a:t>
            </a:r>
          </a:p>
        </p:txBody>
      </p:sp>
      <p:pic>
        <p:nvPicPr>
          <p:cNvPr id="5" name="Google Shape;129;p40">
            <a:extLst>
              <a:ext uri="{FF2B5EF4-FFF2-40B4-BE49-F238E27FC236}">
                <a16:creationId xmlns:a16="http://schemas.microsoft.com/office/drawing/2014/main" id="{F581C42C-86BC-5B26-6D93-B61F02238C9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4602" y="3128210"/>
            <a:ext cx="6008150" cy="3094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1"/>
          <p:cNvSpPr txBox="1"/>
          <p:nvPr/>
        </p:nvSpPr>
        <p:spPr>
          <a:xfrm>
            <a:off x="864204" y="629151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Notación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41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01322" y="2350061"/>
            <a:ext cx="3894985" cy="39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52408" algn="just">
              <a:buClr>
                <a:srgbClr val="3F3F3F"/>
              </a:buClr>
              <a:buSzPts val="3600"/>
              <a:buFont typeface="Arial"/>
              <a:buChar char="•"/>
            </a:pPr>
            <a:r>
              <a:rPr lang="es-CL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DIP: </a:t>
            </a:r>
            <a:r>
              <a:rPr lang="es-ES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 el ángulo vertical medido entre la horizontal y un plano inclinado, este indica hacia donde “cae” el plano. Los valores varían entre 0° y 90°.</a:t>
            </a:r>
            <a:endParaRPr sz="2400" b="1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8" algn="just">
              <a:spcBef>
                <a:spcPts val="933"/>
              </a:spcBef>
              <a:buClr>
                <a:srgbClr val="3F3F3F"/>
              </a:buClr>
              <a:buSzPts val="3600"/>
              <a:buFont typeface="Arial"/>
              <a:buChar char="•"/>
            </a:pPr>
            <a:r>
              <a:rPr lang="es-CL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DIP DIRECTION: </a:t>
            </a:r>
            <a:r>
              <a:rPr lang="es-CL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 el ángulo perpendicular al rumbo</a:t>
            </a:r>
            <a:endParaRPr sz="2400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933"/>
              </a:spcBef>
            </a:pPr>
            <a:b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Gráfico, Gráfico radial&#10;&#10;Descripción generada automáticamente">
            <a:extLst>
              <a:ext uri="{FF2B5EF4-FFF2-40B4-BE49-F238E27FC236}">
                <a16:creationId xmlns:a16="http://schemas.microsoft.com/office/drawing/2014/main" id="{F0FBB0C7-91CA-A255-6FA0-270918DAE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3" r="4" b="3"/>
          <a:stretch/>
        </p:blipFill>
        <p:spPr>
          <a:xfrm>
            <a:off x="4660990" y="171985"/>
            <a:ext cx="3290509" cy="31897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43053-2015-50F3-FAA7-F46742F6C596}"/>
              </a:ext>
            </a:extLst>
          </p:cNvPr>
          <p:cNvSpPr txBox="1"/>
          <p:nvPr/>
        </p:nvSpPr>
        <p:spPr>
          <a:xfrm>
            <a:off x="8516673" y="1426731"/>
            <a:ext cx="35106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800" b="1" dirty="0" err="1"/>
              <a:t>Dip</a:t>
            </a:r>
            <a:r>
              <a:rPr lang="es-ES" sz="1800" b="1" dirty="0"/>
              <a:t> / </a:t>
            </a:r>
            <a:r>
              <a:rPr lang="es-ES" sz="1800" b="1" dirty="0" err="1"/>
              <a:t>Dip</a:t>
            </a:r>
            <a:r>
              <a:rPr lang="es-ES" sz="1800" b="1" dirty="0"/>
              <a:t> </a:t>
            </a:r>
            <a:r>
              <a:rPr lang="es-ES" sz="1800" b="1" dirty="0" err="1"/>
              <a:t>Direction</a:t>
            </a:r>
            <a:endParaRPr lang="es-ES" sz="1800" b="1" dirty="0"/>
          </a:p>
          <a:p>
            <a:r>
              <a:rPr lang="es-ES" sz="1800" dirty="0"/>
              <a:t>Círculo completo</a:t>
            </a:r>
          </a:p>
          <a:p>
            <a:r>
              <a:rPr lang="es-ES" sz="1800" dirty="0"/>
              <a:t>87/230</a:t>
            </a:r>
          </a:p>
        </p:txBody>
      </p:sp>
      <p:pic>
        <p:nvPicPr>
          <p:cNvPr id="6" name="Google Shape;129;p40">
            <a:extLst>
              <a:ext uri="{FF2B5EF4-FFF2-40B4-BE49-F238E27FC236}">
                <a16:creationId xmlns:a16="http://schemas.microsoft.com/office/drawing/2014/main" id="{1D31DAFC-8682-9CC6-E429-33F181BEE1A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1581" y="3361746"/>
            <a:ext cx="6008150" cy="309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8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725" y="1780446"/>
            <a:ext cx="29337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2633" y="1"/>
            <a:ext cx="32936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1"/>
          <p:cNvSpPr txBox="1"/>
          <p:nvPr/>
        </p:nvSpPr>
        <p:spPr>
          <a:xfrm>
            <a:off x="864204" y="629151"/>
            <a:ext cx="10441141" cy="6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83" rIns="0" bIns="0" anchor="t" anchorCtr="0">
            <a:spAutoFit/>
          </a:bodyPr>
          <a:lstStyle/>
          <a:p>
            <a:pPr marL="8467"/>
            <a:r>
              <a:rPr lang="es-CL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Notación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41" descr="data:image/gif;base64,R0lGODlhAQABAIAAAP///wAAACH5BAEAAAAALAAAAAABAAEAAAICRAEAOw=="/>
          <p:cNvSpPr/>
          <p:nvPr/>
        </p:nvSpPr>
        <p:spPr>
          <a:xfrm>
            <a:off x="103717" y="-96309"/>
            <a:ext cx="203200" cy="20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01322" y="1996346"/>
            <a:ext cx="4114370" cy="472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indent="-152408" algn="just">
              <a:buClr>
                <a:srgbClr val="3F3F3F"/>
              </a:buClr>
              <a:buSzPts val="3600"/>
              <a:buFont typeface="Arial"/>
              <a:buChar char="•"/>
            </a:pPr>
            <a:r>
              <a:rPr lang="es-CL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AZIMUT: </a:t>
            </a:r>
            <a:r>
              <a:rPr lang="es-CL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 el ángulo que hace la línea del plano geológico con el norte, medido siempre en el sentido de las manecillas del reloj.</a:t>
            </a:r>
            <a:endParaRPr sz="2400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8" algn="just">
              <a:spcBef>
                <a:spcPts val="933"/>
              </a:spcBef>
              <a:buClr>
                <a:srgbClr val="3F3F3F"/>
              </a:buClr>
              <a:buSzPts val="3600"/>
              <a:buFont typeface="Arial"/>
              <a:buChar char="•"/>
            </a:pPr>
            <a:r>
              <a:rPr lang="es-CL" sz="2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MANTEO:</a:t>
            </a:r>
            <a:r>
              <a:rPr lang="es-CL" sz="2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Es el ángulo vertical medido entre la horizontal y un plano inclinado, este indica hacia donde “cae” el plano. Los valores varían entre 0° y 90°.</a:t>
            </a:r>
            <a:endParaRPr sz="2400" b="1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933"/>
              </a:spcBef>
            </a:pPr>
            <a:br>
              <a:rPr lang="es-C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rgbClr val="E483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Gráfico, Gráfico radial&#10;&#10;Descripción generada automáticamente">
            <a:extLst>
              <a:ext uri="{FF2B5EF4-FFF2-40B4-BE49-F238E27FC236}">
                <a16:creationId xmlns:a16="http://schemas.microsoft.com/office/drawing/2014/main" id="{7565EDB7-B3A7-85F9-52C4-C39CEB7B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3" r="4" b="3"/>
          <a:stretch/>
        </p:blipFill>
        <p:spPr>
          <a:xfrm>
            <a:off x="5522495" y="227168"/>
            <a:ext cx="3029907" cy="293713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58E0B1-E17E-66B4-E4BD-FB1DC3750207}"/>
              </a:ext>
            </a:extLst>
          </p:cNvPr>
          <p:cNvSpPr txBox="1"/>
          <p:nvPr/>
        </p:nvSpPr>
        <p:spPr>
          <a:xfrm>
            <a:off x="9268875" y="1056253"/>
            <a:ext cx="38677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800" b="1" dirty="0"/>
              <a:t>Azimut / Buzamiento</a:t>
            </a:r>
          </a:p>
          <a:p>
            <a:r>
              <a:rPr lang="es-ES" sz="1800" dirty="0"/>
              <a:t>Regla de la mano derecha</a:t>
            </a:r>
          </a:p>
          <a:p>
            <a:r>
              <a:rPr lang="es-ES" sz="1800" dirty="0"/>
              <a:t>140/87</a:t>
            </a:r>
            <a:endParaRPr lang="es-CL" sz="1800" dirty="0"/>
          </a:p>
        </p:txBody>
      </p:sp>
      <p:pic>
        <p:nvPicPr>
          <p:cNvPr id="5" name="Google Shape;129;p40">
            <a:extLst>
              <a:ext uri="{FF2B5EF4-FFF2-40B4-BE49-F238E27FC236}">
                <a16:creationId xmlns:a16="http://schemas.microsoft.com/office/drawing/2014/main" id="{7AEEFDC1-9BF9-F37D-4CB9-B7F01A9624A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2309" y="3134060"/>
            <a:ext cx="6008150" cy="3094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011B1-5455-B040-2044-95CDEA95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5D8698-677D-FCB2-2621-DF860300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Indique los siguientes planos de acuerdo a las tres notaciones estudiadas. </a:t>
            </a:r>
          </a:p>
          <a:p>
            <a:endParaRPr lang="es-CL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F6C65CF-6DD2-1D6C-EE1A-31B37EC14928}"/>
              </a:ext>
            </a:extLst>
          </p:cNvPr>
          <p:cNvSpPr/>
          <p:nvPr/>
        </p:nvSpPr>
        <p:spPr>
          <a:xfrm>
            <a:off x="838200" y="3135086"/>
            <a:ext cx="3015343" cy="28085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AA1302E-C200-4696-AB11-8AB5730BC453}"/>
              </a:ext>
            </a:extLst>
          </p:cNvPr>
          <p:cNvSpPr/>
          <p:nvPr/>
        </p:nvSpPr>
        <p:spPr>
          <a:xfrm>
            <a:off x="4162697" y="3135086"/>
            <a:ext cx="3015343" cy="28085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9D9C9CA-EEF9-E9D8-673A-729FA12C8DA1}"/>
              </a:ext>
            </a:extLst>
          </p:cNvPr>
          <p:cNvSpPr/>
          <p:nvPr/>
        </p:nvSpPr>
        <p:spPr>
          <a:xfrm>
            <a:off x="7487194" y="3135086"/>
            <a:ext cx="3015343" cy="28085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B0C1ACE-6AC9-66BD-E79F-107331F54255}"/>
              </a:ext>
            </a:extLst>
          </p:cNvPr>
          <p:cNvCxnSpPr>
            <a:stCxn id="4" idx="3"/>
            <a:endCxn id="4" idx="7"/>
          </p:cNvCxnSpPr>
          <p:nvPr/>
        </p:nvCxnSpPr>
        <p:spPr>
          <a:xfrm flipV="1">
            <a:off x="1279787" y="3546383"/>
            <a:ext cx="2132169" cy="198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5F517C-5661-B932-E87F-F22515C0EBDC}"/>
              </a:ext>
            </a:extLst>
          </p:cNvPr>
          <p:cNvCxnSpPr/>
          <p:nvPr/>
        </p:nvCxnSpPr>
        <p:spPr>
          <a:xfrm flipH="1" flipV="1">
            <a:off x="5094514" y="3239589"/>
            <a:ext cx="1240972" cy="2599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6CF21D1-5EDF-D608-2B1F-65BDDE11EEB1}"/>
              </a:ext>
            </a:extLst>
          </p:cNvPr>
          <p:cNvCxnSpPr/>
          <p:nvPr/>
        </p:nvCxnSpPr>
        <p:spPr>
          <a:xfrm flipV="1">
            <a:off x="7580461" y="4230785"/>
            <a:ext cx="2899954" cy="86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93648EC-1CF3-FD57-B348-B8BF971D94D2}"/>
              </a:ext>
            </a:extLst>
          </p:cNvPr>
          <p:cNvCxnSpPr>
            <a:cxnSpLocks/>
          </p:cNvCxnSpPr>
          <p:nvPr/>
        </p:nvCxnSpPr>
        <p:spPr>
          <a:xfrm flipH="1" flipV="1">
            <a:off x="2153265" y="4232366"/>
            <a:ext cx="276426" cy="24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6A8BABA-1C98-DD44-9C52-5DF78517CC1D}"/>
              </a:ext>
            </a:extLst>
          </p:cNvPr>
          <p:cNvCxnSpPr>
            <a:cxnSpLocks/>
          </p:cNvCxnSpPr>
          <p:nvPr/>
        </p:nvCxnSpPr>
        <p:spPr>
          <a:xfrm flipH="1">
            <a:off x="5427406" y="4500997"/>
            <a:ext cx="287594" cy="16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8C52904-4F63-53D9-746D-AD3C2A87F116}"/>
              </a:ext>
            </a:extLst>
          </p:cNvPr>
          <p:cNvCxnSpPr>
            <a:cxnSpLocks/>
          </p:cNvCxnSpPr>
          <p:nvPr/>
        </p:nvCxnSpPr>
        <p:spPr>
          <a:xfrm flipH="1" flipV="1">
            <a:off x="9073248" y="4661859"/>
            <a:ext cx="88490" cy="28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5564915-AE0A-E411-E4E9-B44A244601FB}"/>
              </a:ext>
            </a:extLst>
          </p:cNvPr>
          <p:cNvSpPr txBox="1"/>
          <p:nvPr/>
        </p:nvSpPr>
        <p:spPr>
          <a:xfrm>
            <a:off x="2178998" y="271705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9D70C6F-CE9B-9945-A053-B52567C48F39}"/>
              </a:ext>
            </a:extLst>
          </p:cNvPr>
          <p:cNvSpPr txBox="1"/>
          <p:nvPr/>
        </p:nvSpPr>
        <p:spPr>
          <a:xfrm>
            <a:off x="8906375" y="273488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E5F08F-148F-1005-BB19-69DAFAAA6CA1}"/>
              </a:ext>
            </a:extLst>
          </p:cNvPr>
          <p:cNvSpPr txBox="1"/>
          <p:nvPr/>
        </p:nvSpPr>
        <p:spPr>
          <a:xfrm>
            <a:off x="5670368" y="27388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20D47FB-23D3-CD29-DA30-D42F387B4B27}"/>
              </a:ext>
            </a:extLst>
          </p:cNvPr>
          <p:cNvSpPr txBox="1"/>
          <p:nvPr/>
        </p:nvSpPr>
        <p:spPr>
          <a:xfrm>
            <a:off x="2167887" y="5952154"/>
            <a:ext cx="17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B9C83A6-7B8C-1696-6B75-4735E203F312}"/>
              </a:ext>
            </a:extLst>
          </p:cNvPr>
          <p:cNvSpPr txBox="1"/>
          <p:nvPr/>
        </p:nvSpPr>
        <p:spPr>
          <a:xfrm>
            <a:off x="8852454" y="5958234"/>
            <a:ext cx="17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87091E4-F633-4558-AA6E-884A9301B0BB}"/>
              </a:ext>
            </a:extLst>
          </p:cNvPr>
          <p:cNvSpPr txBox="1"/>
          <p:nvPr/>
        </p:nvSpPr>
        <p:spPr>
          <a:xfrm>
            <a:off x="5581376" y="5935639"/>
            <a:ext cx="17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AA2CA8C-C1E4-5171-5B29-7C3229EF3C62}"/>
              </a:ext>
            </a:extLst>
          </p:cNvPr>
          <p:cNvSpPr txBox="1"/>
          <p:nvPr/>
        </p:nvSpPr>
        <p:spPr>
          <a:xfrm>
            <a:off x="3320143" y="3244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DB253F2-2F97-233F-4624-033855201C8A}"/>
              </a:ext>
            </a:extLst>
          </p:cNvPr>
          <p:cNvSpPr txBox="1"/>
          <p:nvPr/>
        </p:nvSpPr>
        <p:spPr>
          <a:xfrm>
            <a:off x="1844111" y="39308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57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7CD9AF1-C17F-2A7C-A417-D4E4A00A3B58}"/>
              </a:ext>
            </a:extLst>
          </p:cNvPr>
          <p:cNvSpPr txBox="1"/>
          <p:nvPr/>
        </p:nvSpPr>
        <p:spPr>
          <a:xfrm>
            <a:off x="4984081" y="46180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EC2B13E-6CA6-FCB6-1F44-6DF667CEF15B}"/>
              </a:ext>
            </a:extLst>
          </p:cNvPr>
          <p:cNvSpPr txBox="1"/>
          <p:nvPr/>
        </p:nvSpPr>
        <p:spPr>
          <a:xfrm>
            <a:off x="3856116" y="516297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240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8D3BF82-387F-E8D3-DFEC-672F1F9B54DF}"/>
              </a:ext>
            </a:extLst>
          </p:cNvPr>
          <p:cNvSpPr txBox="1"/>
          <p:nvPr/>
        </p:nvSpPr>
        <p:spPr>
          <a:xfrm>
            <a:off x="9030769" y="49805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78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3B4ED3E-A61D-31E5-5A4B-EFEC0D8A89E8}"/>
              </a:ext>
            </a:extLst>
          </p:cNvPr>
          <p:cNvSpPr txBox="1"/>
          <p:nvPr/>
        </p:nvSpPr>
        <p:spPr>
          <a:xfrm>
            <a:off x="10573682" y="40012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08558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653</Words>
  <Application>Microsoft Office PowerPoint</Application>
  <PresentationFormat>Panorámica</PresentationFormat>
  <Paragraphs>125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Noto Sans Symbols</vt:lpstr>
      <vt:lpstr>Tahoma</vt:lpstr>
      <vt:lpstr>Tema de Office</vt:lpstr>
      <vt:lpstr>Presentación de PowerPoint</vt:lpstr>
      <vt:lpstr>RECORDANDO LO VISTO PREVIAMENTE </vt:lpstr>
      <vt:lpstr>Caracterización de planos y líneas</vt:lpstr>
      <vt:lpstr>Presentación de PowerPoint</vt:lpstr>
      <vt:lpstr>NOTACIONES</vt:lpstr>
      <vt:lpstr>Presentación de PowerPoint</vt:lpstr>
      <vt:lpstr>Presentación de PowerPoint</vt:lpstr>
      <vt:lpstr>Presentación de PowerPoint</vt:lpstr>
      <vt:lpstr>Actividad </vt:lpstr>
      <vt:lpstr>Presentación de PowerPoint</vt:lpstr>
      <vt:lpstr>Presentación de PowerPoint</vt:lpstr>
      <vt:lpstr>Presentación de PowerPoint</vt:lpstr>
      <vt:lpstr>¿Qué es la geología Estructural?</vt:lpstr>
      <vt:lpstr>Principales estructuras</vt:lpstr>
      <vt:lpstr>Principales estructuras</vt:lpstr>
      <vt:lpstr>Principales estructuras</vt:lpstr>
      <vt:lpstr>Principales estructuras</vt:lpstr>
      <vt:lpstr>Presentación de PowerPoint</vt:lpstr>
      <vt:lpstr>Pliegues vistos en un mapa</vt:lpstr>
      <vt:lpstr>Presentación de PowerPoint</vt:lpstr>
      <vt:lpstr>Principales estructuras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Antonia Tillería Arteaga</dc:creator>
  <cp:lastModifiedBy>Javiera Antonia Tillería Arteaga</cp:lastModifiedBy>
  <cp:revision>2</cp:revision>
  <dcterms:created xsi:type="dcterms:W3CDTF">2023-10-21T01:45:07Z</dcterms:created>
  <dcterms:modified xsi:type="dcterms:W3CDTF">2023-10-22T22:37:02Z</dcterms:modified>
</cp:coreProperties>
</file>