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3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5" r:id="rId24"/>
    <p:sldId id="289" r:id="rId25"/>
    <p:sldId id="291" r:id="rId26"/>
    <p:sldId id="292" r:id="rId27"/>
    <p:sldId id="293" r:id="rId28"/>
    <p:sldId id="294" r:id="rId29"/>
    <p:sldId id="295" r:id="rId30"/>
    <p:sldId id="286" r:id="rId31"/>
    <p:sldId id="279" r:id="rId32"/>
    <p:sldId id="288" r:id="rId33"/>
    <p:sldId id="280" r:id="rId34"/>
    <p:sldId id="281" r:id="rId35"/>
    <p:sldId id="282" r:id="rId36"/>
    <p:sldId id="283" r:id="rId37"/>
  </p:sldIdLst>
  <p:sldSz cx="18288000" cy="10287000"/>
  <p:notesSz cx="18288000" cy="10287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4C0BB-861B-406A-A51B-2042E6D8A67B}" v="73" dt="2023-09-07T01:03:17.097"/>
  </p1510:revLst>
</p1510:revInfo>
</file>

<file path=ppt/tableStyles.xml><?xml version="1.0" encoding="utf-8"?>
<a:tblStyleLst xmlns:a="http://schemas.openxmlformats.org/drawingml/2006/main" def="{5EDA4F4E-729D-4C9A-933F-0ED8B1D386D9}">
  <a:tblStyle styleId="{5EDA4F4E-729D-4C9A-933F-0ED8B1D386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94" autoAdjust="0"/>
  </p:normalViewPr>
  <p:slideViewPr>
    <p:cSldViewPr snapToGrid="0">
      <p:cViewPr varScale="1">
        <p:scale>
          <a:sx n="39" d="100"/>
          <a:sy n="39" d="100"/>
        </p:scale>
        <p:origin x="940" y="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0358438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" sz="1200"/>
              <a:t>Gravedad, glaciares, viento, olas y corrientes marinas, cauces de agua (ríos y aguas subterráneas).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" sz="1200"/>
              <a:t>Disolución, suspensión, rodadura y arrastre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-Grado de sleccion: según la distribución de los tamaños</a:t>
            </a:r>
            <a:endParaRPr/>
          </a:p>
        </p:txBody>
      </p:sp>
      <p:sp>
        <p:nvSpPr>
          <p:cNvPr id="245" name="Google Shape;245;p12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-esfericidad y redondeamiento: depende del transporte que ha sufrido y del tipo de material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Madurez: según madurez composicional y textural</a:t>
            </a:r>
            <a:endParaRPr/>
          </a:p>
        </p:txBody>
      </p:sp>
      <p:sp>
        <p:nvSpPr>
          <p:cNvPr id="262" name="Google Shape;262;p13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7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8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9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1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2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3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0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2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9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835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2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9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158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2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9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683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3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0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43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3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0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151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3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6" name="Google Shape;536;p31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Cuarzo (SiO2), fluorita (CaF2), pirita (FeS2)</a:t>
            </a: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4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41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5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33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6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2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7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2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8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Fragmentación por hielo: Gelifracción o crioclastismo, fragmentación por expansión del hielo en fracturas.</a:t>
            </a:r>
            <a:endParaRPr/>
          </a:p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Descompresión: Capas externas de la roca se descomprimen más rápido que el interior al ser exhumadas.</a:t>
            </a:r>
            <a:endParaRPr/>
          </a:p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Termoclastismo: Ciclos de dilatación y comprensión por exposición diaria al sol.</a:t>
            </a:r>
            <a:endParaRPr/>
          </a:p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Haloclastismo: Fragmentación por la acción de cuerpos salinos. </a:t>
            </a:r>
            <a:endParaRPr/>
          </a:p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Actividad biológica: Por raíces, animales excavadores,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Disolución: Por acción de agua y/o ácidos</a:t>
            </a:r>
            <a:endParaRPr/>
          </a:p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Oxidación: Perdidas de electrones en metales y sulfuros.</a:t>
            </a:r>
            <a:endParaRPr/>
          </a:p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Hidrólisis: Introducción de H+ en la estructura cristalina.</a:t>
            </a:r>
            <a:endParaRPr/>
          </a:p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Hidratación: Incorporación de agua en la estructura de un mineral, haciéndolo más blando, frágil y soluble.</a:t>
            </a:r>
            <a:endParaRPr/>
          </a:p>
          <a:p>
            <a:pPr marL="97155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/>
              <a:t>Carbonatación: El agua carbonatada reacciona con rocas con calcio, magnesio, sodio o potasio, dando lugar a los carbonatos y bicarbonatos.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0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201432" y="1671808"/>
            <a:ext cx="15885135" cy="228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75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2015207" y="3835386"/>
            <a:ext cx="14257584" cy="433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3088" y="0"/>
            <a:ext cx="977491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3006" y="5630667"/>
            <a:ext cx="5438774" cy="40004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1160306" y="2742430"/>
            <a:ext cx="15967386" cy="2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201432" y="1671808"/>
            <a:ext cx="15885135" cy="228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75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01432" y="1671808"/>
            <a:ext cx="15885135" cy="228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7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015207" y="3835386"/>
            <a:ext cx="14257584" cy="433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hyperlink" Target="mailto:javiera.tilleria@ug.uchile.cl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10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10.png"/><Relationship Id="rId9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png"/><Relationship Id="rId7" Type="http://schemas.openxmlformats.org/officeDocument/2006/relationships/image" Target="../media/image81.png"/><Relationship Id="rId12" Type="http://schemas.openxmlformats.org/officeDocument/2006/relationships/image" Target="../media/image8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g"/><Relationship Id="rId5" Type="http://schemas.openxmlformats.org/officeDocument/2006/relationships/image" Target="../media/image79.png"/><Relationship Id="rId10" Type="http://schemas.openxmlformats.org/officeDocument/2006/relationships/image" Target="../media/image84.jpg"/><Relationship Id="rId4" Type="http://schemas.openxmlformats.org/officeDocument/2006/relationships/image" Target="../media/image10.png"/><Relationship Id="rId9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>
            <a:off x="11658600" y="3667181"/>
            <a:ext cx="6629888" cy="6619875"/>
          </a:xfrm>
          <a:custGeom>
            <a:avLst/>
            <a:gdLst/>
            <a:ahLst/>
            <a:cxnLst/>
            <a:rect l="l" t="t" r="r" b="b"/>
            <a:pathLst>
              <a:path w="5637530" h="6619875" extrusionOk="0">
                <a:moveTo>
                  <a:pt x="0" y="0"/>
                </a:moveTo>
                <a:lnTo>
                  <a:pt x="5637042" y="0"/>
                </a:lnTo>
                <a:lnTo>
                  <a:pt x="5637042" y="6619817"/>
                </a:lnTo>
                <a:lnTo>
                  <a:pt x="0" y="6619817"/>
                </a:lnTo>
                <a:lnTo>
                  <a:pt x="0" y="0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 txBox="1"/>
          <p:nvPr/>
        </p:nvSpPr>
        <p:spPr>
          <a:xfrm>
            <a:off x="11925544" y="3799822"/>
            <a:ext cx="6096000" cy="597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Auxiliares:</a:t>
            </a:r>
            <a:endParaRPr lang="es-C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Guillermo Martínez Silva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s-CL" sz="2900" b="0" i="0" u="sng" strike="noStrike" cap="none" dirty="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guillermomartinez74@gmail.com	</a:t>
            </a: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lang="es-C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Javiera Tillería</a:t>
            </a:r>
            <a:endParaRPr lang="es-CL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s-CL" sz="2900" b="0" i="0" u="sng" strike="noStrike" cap="none" dirty="0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javiera.tilleria@ug.uchile.cl</a:t>
            </a: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lang="es-CL" sz="29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Ayudante: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Fernanda Espínola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s-CL" sz="2900" b="0" i="0" u="sng" strike="noStrike" cap="none" dirty="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Fernanda.espinola@sansano.usm.cl</a:t>
            </a: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Paulina </a:t>
            </a:r>
            <a:r>
              <a:rPr lang="es-CL" sz="29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Jimenez</a:t>
            </a:r>
            <a:endParaRPr lang="es-CL" sz="29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s-CL" sz="2900" u="sng" dirty="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pauli.jimenez.flores@gmail.com</a:t>
            </a:r>
            <a:r>
              <a:rPr lang="es-CL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Matías </a:t>
            </a:r>
            <a:r>
              <a:rPr lang="es-CL" sz="2900" b="0" i="0" u="none" strike="noStrike" cap="none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Rios</a:t>
            </a:r>
            <a:endParaRPr lang="es-CL" sz="29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L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s-CL" sz="2900" u="sng" dirty="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matias.ríos.c@ug.uchile.cl</a:t>
            </a:r>
            <a:r>
              <a:rPr lang="es-CL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29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" name="Google Shape;52;p7"/>
          <p:cNvSpPr txBox="1"/>
          <p:nvPr/>
        </p:nvSpPr>
        <p:spPr>
          <a:xfrm>
            <a:off x="1028699" y="4248751"/>
            <a:ext cx="10499090" cy="352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4150" rIns="0" bIns="0" anchor="t" anchorCtr="0">
            <a:spAutoFit/>
          </a:bodyPr>
          <a:lstStyle/>
          <a:p>
            <a:pPr marL="12700" marR="508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75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Auxiliar </a:t>
            </a:r>
            <a:r>
              <a:rPr lang="es-ES" sz="1275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N°4 </a:t>
            </a:r>
            <a:endParaRPr lang="es-ES" sz="1275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508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i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Sedimentarias</a:t>
            </a:r>
            <a:endParaRPr dirty="0"/>
          </a:p>
          <a:p>
            <a:pPr marL="12700" marR="5080" lvl="0" indent="0" algn="ctr" rtl="0">
              <a:spcBef>
                <a:spcPts val="1765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Jueves, 07 de Septiembre de 2023</a:t>
            </a:r>
            <a:endParaRPr dirty="0"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61418"/>
            <a:ext cx="4407090" cy="101982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/>
          <p:nvPr/>
        </p:nvSpPr>
        <p:spPr>
          <a:xfrm>
            <a:off x="11681493" y="9721416"/>
            <a:ext cx="658410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MI3105-Geología para Ingenieros/as</a:t>
            </a:r>
            <a:endParaRPr sz="3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758" y="8757999"/>
            <a:ext cx="6400799" cy="4358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5486400" y="2476500"/>
            <a:ext cx="37763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9025217" y="49588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44600" y="0"/>
            <a:ext cx="4343888" cy="37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1692" y="-4624"/>
            <a:ext cx="7132908" cy="370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 descr="https://lh4.googleusercontent.com/qwRcK0UiCGn8B6XwqDZuwJXYHJHGDQ0cQKm2564a1vG0crEOGKQDIQffcSzduyDOj-tQaa71C7V1YdHLou9c3xdGWb6g3lXhIoqY6WONsGlHsbDseyIt_Y9PTfAS4zixXwpVcMHc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4264941" cy="366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 descr="https://lh4.googleusercontent.com/64z1qLJskWkaMZXcCYzrjWbreP4vDVczPl69vdr5JQwcOxrVh0rLvwe6RoVaG4aDqLp9gH6BTxG2uJhnxIFoPP1vM8uvEtSmO7Ciq85kxmiVZosONpzkVDUm4tTVCLgTQmhXPO0K"/>
          <p:cNvPicPr preferRelativeResize="0"/>
          <p:nvPr/>
        </p:nvPicPr>
        <p:blipFill rotWithShape="1">
          <a:blip r:embed="rId9">
            <a:alphaModFix/>
          </a:blip>
          <a:srcRect b="10237"/>
          <a:stretch/>
        </p:blipFill>
        <p:spPr>
          <a:xfrm>
            <a:off x="4241128" y="1"/>
            <a:ext cx="4664396" cy="366718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/>
          <p:nvPr/>
        </p:nvSpPr>
        <p:spPr>
          <a:xfrm>
            <a:off x="14651929" y="3327495"/>
            <a:ext cx="37264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https://revistacienciasdelatierra.com/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7"/>
          <p:cNvSpPr txBox="1"/>
          <p:nvPr/>
        </p:nvSpPr>
        <p:spPr>
          <a:xfrm>
            <a:off x="1343587" y="3314700"/>
            <a:ext cx="8333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Agentes de transporte:</a:t>
            </a:r>
            <a:endParaRPr/>
          </a:p>
        </p:txBody>
      </p:sp>
      <p:sp>
        <p:nvSpPr>
          <p:cNvPr id="223" name="Google Shape;223;p17"/>
          <p:cNvSpPr txBox="1"/>
          <p:nvPr/>
        </p:nvSpPr>
        <p:spPr>
          <a:xfrm>
            <a:off x="1143000" y="308381"/>
            <a:ext cx="15661712" cy="187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¿Cómo se forman las rocas sedimentarias?</a:t>
            </a:r>
            <a:endParaRPr/>
          </a:p>
          <a:p>
            <a:pPr marL="12700" marR="0" lvl="0" indent="0" algn="ctr" rtl="0"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Erosión: Transporte y deposición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4" name="Google Shape;224;p17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7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7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7" descr="glaci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26898" y="2670669"/>
            <a:ext cx="3171747" cy="2360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 descr="http://confluence.org/us/wa/n47w121/pic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05284" y="7379437"/>
            <a:ext cx="3131840" cy="23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35805" y="7660398"/>
            <a:ext cx="4398653" cy="224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460160" y="2542633"/>
            <a:ext cx="3074298" cy="234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49820" y="5209828"/>
            <a:ext cx="2566021" cy="21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7" descr="transporte materiales rí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99368" y="5476607"/>
            <a:ext cx="6642100" cy="448254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7"/>
          <p:cNvSpPr txBox="1"/>
          <p:nvPr/>
        </p:nvSpPr>
        <p:spPr>
          <a:xfrm>
            <a:off x="10553072" y="4884427"/>
            <a:ext cx="1678616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Glaciares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7"/>
          <p:cNvSpPr txBox="1"/>
          <p:nvPr/>
        </p:nvSpPr>
        <p:spPr>
          <a:xfrm>
            <a:off x="9487884" y="9497484"/>
            <a:ext cx="1678616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Gravedad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7"/>
          <p:cNvSpPr txBox="1"/>
          <p:nvPr/>
        </p:nvSpPr>
        <p:spPr>
          <a:xfrm>
            <a:off x="14460160" y="4417370"/>
            <a:ext cx="1678616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Corrientes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7"/>
          <p:cNvSpPr txBox="1"/>
          <p:nvPr/>
        </p:nvSpPr>
        <p:spPr>
          <a:xfrm>
            <a:off x="15001041" y="5244943"/>
            <a:ext cx="1678616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7"/>
          <p:cNvSpPr txBox="1"/>
          <p:nvPr/>
        </p:nvSpPr>
        <p:spPr>
          <a:xfrm>
            <a:off x="13174084" y="9442778"/>
            <a:ext cx="1118213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Viento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7"/>
          <p:cNvSpPr txBox="1"/>
          <p:nvPr/>
        </p:nvSpPr>
        <p:spPr>
          <a:xfrm>
            <a:off x="1343586" y="3817205"/>
            <a:ext cx="8333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Mecanismos de transporte: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8" descr="https://lh4.googleusercontent.com/tgluQQpd0_HmcXHGfxCi1MXcQCW63eqAcnSdyjusgL0Ce-yJHiaTnFexfQMix9OGK63NAKQDrUnFB3Ps-BJTGZwPeHM4PqZi71EWaAYYEh5Wq60BB8PvWmXyYrCh8cksXhBK7rc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9776" y="6428739"/>
            <a:ext cx="10569116" cy="353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8"/>
          <p:cNvSpPr txBox="1"/>
          <p:nvPr/>
        </p:nvSpPr>
        <p:spPr>
          <a:xfrm>
            <a:off x="1343587" y="3314700"/>
            <a:ext cx="8333813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Tamaño del grano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Grado de selección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Esfericidad y redondeamiento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Relación con la matriz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Grado de madurez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8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8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8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18" descr="https://lh6.googleusercontent.com/MfgNQCWVlD_R52rKggy5Z6Zx6VCXpWuMgbEHbGxT7s0Vo1LGBN-druYlPC3L9m7HSY_wzec1LTecvXy4sa86fsagv5crGD2FSB9c4UsDOWh-AfUGtazF9tVbXSSFsOp8pHrE4bDB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2726" y="2345710"/>
            <a:ext cx="4820929" cy="463146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8"/>
          <p:cNvSpPr/>
          <p:nvPr/>
        </p:nvSpPr>
        <p:spPr>
          <a:xfrm>
            <a:off x="1343587" y="3314700"/>
            <a:ext cx="4232615" cy="12192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8"/>
          <p:cNvSpPr txBox="1"/>
          <p:nvPr/>
        </p:nvSpPr>
        <p:spPr>
          <a:xfrm>
            <a:off x="852712" y="7937"/>
            <a:ext cx="15661712" cy="187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¿Cómo se forman las rocas sedimentarias?</a:t>
            </a:r>
            <a:endParaRPr/>
          </a:p>
          <a:p>
            <a:pPr marL="12700" marR="0" lvl="0" indent="0" algn="ctr" rtl="0"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Características de los sedimentos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7" name="Google Shape;257;p18"/>
          <p:cNvSpPr/>
          <p:nvPr/>
        </p:nvSpPr>
        <p:spPr>
          <a:xfrm>
            <a:off x="10744200" y="3162300"/>
            <a:ext cx="1295400" cy="326643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9"/>
          <p:cNvSpPr txBox="1"/>
          <p:nvPr/>
        </p:nvSpPr>
        <p:spPr>
          <a:xfrm>
            <a:off x="1343587" y="3314700"/>
            <a:ext cx="8333813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Tamaño del grano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Grado de selección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Esfericidad y redondeamiento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Relación con la matriz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Grado de madurez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9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9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9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9" descr="figure-08-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1660" y="1738103"/>
            <a:ext cx="4455812" cy="349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 descr="https://lh5.googleusercontent.com/qqiUB0KoT8JsKZJQDdRy7E70qO9SWIug4rXRUDXe_zK1bWdtg_2j6AJmcK7LXpQKRvZsU9uLfpGrIYZLHCpGmMuDvSA8bjruicDN5qwa9sgjqMKNVH7PW7TpVAnJ56lYpQbyZ4X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375" y="6819900"/>
            <a:ext cx="7322362" cy="230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 descr="https://lh4.googleusercontent.com/2Adt28hXTL7KQaajwCc9eYsu8C4m8a8aMLWTcu3omngPP6PK9UNCW7P4Q8PugUyRb6K7zJtjLxgX05uSaf3H3Lm1ahifhZ40bjgUO0yqJ_KMxrAIDk6_BZDpVAdY0nFVC5eFtEm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54745" y="5910244"/>
            <a:ext cx="5280929" cy="36867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3" name="Google Shape;273;p19"/>
          <p:cNvGraphicFramePr/>
          <p:nvPr/>
        </p:nvGraphicFramePr>
        <p:xfrm>
          <a:off x="14020472" y="1763996"/>
          <a:ext cx="3793150" cy="7589350"/>
        </p:xfrm>
        <a:graphic>
          <a:graphicData uri="http://schemas.openxmlformats.org/drawingml/2006/table">
            <a:tbl>
              <a:tblPr>
                <a:noFill/>
                <a:tableStyleId>{5EDA4F4E-729D-4C9A-933F-0ED8B1D386D9}</a:tableStyleId>
              </a:tblPr>
              <a:tblGrid>
                <a:gridCol w="229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ESTABILIDAD DEL MINERAL</a:t>
                      </a:r>
                      <a:endParaRPr sz="4800" b="1" u="none" strike="noStrike" cap="none"/>
                    </a:p>
                  </a:txBody>
                  <a:tcPr marL="68575" marR="68575" marT="30475" marB="304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TASA DE METEORIZACIÓN</a:t>
                      </a:r>
                      <a:endParaRPr sz="4800" b="1" u="none" strike="noStrike" cap="none"/>
                    </a:p>
                  </a:txBody>
                  <a:tcPr marL="68575" marR="68575" marT="30475" marB="304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i="0" u="none" strike="noStrike" cap="none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Más Estable</a:t>
                      </a:r>
                      <a:endParaRPr sz="4800" b="1" u="none" strike="noStrike" cap="none"/>
                    </a:p>
                  </a:txBody>
                  <a:tcPr marL="68575" marR="68575" marT="30475" marB="304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E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1" i="0" u="none" strike="noStrike" cap="none">
                          <a:solidFill>
                            <a:srgbClr val="000000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Más Lento</a:t>
                      </a:r>
                      <a:endParaRPr sz="4800" b="1" u="none" strike="noStrike" cap="none"/>
                    </a:p>
                  </a:txBody>
                  <a:tcPr marL="68575" marR="68575" marT="30475" marB="304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E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óxidos de hierro (hematita)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rowSpan="14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4400" u="none" strike="noStrike" cap="none"/>
                        <a:t> </a:t>
                      </a:r>
                      <a:endParaRPr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hidróxidos de aluminio (gibbsita)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cuarzo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arcillas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muscovita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feldespato potásico (ortoclasa)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biotita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feldespato rico en sodio (albita)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anfíbolas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piroxeno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9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feldespato rico en calcio (anortita)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olivino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calcita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halita</a:t>
                      </a:r>
                      <a:endParaRPr sz="4800" u="none" strike="noStrike" cap="none"/>
                    </a:p>
                  </a:txBody>
                  <a:tcPr marL="68575" marR="68575" marT="30475" marB="30475" anchor="ctr">
                    <a:lnL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Menos Estable</a:t>
                      </a:r>
                      <a:endParaRPr sz="4400" u="none" strike="noStrike" cap="none"/>
                    </a:p>
                  </a:txBody>
                  <a:tcPr marL="68575" marR="68575" marT="30475" marB="304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E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Más Rápido</a:t>
                      </a:r>
                      <a:endParaRPr sz="4400" u="none" strike="noStrike" cap="none"/>
                    </a:p>
                  </a:txBody>
                  <a:tcPr marL="68575" marR="68575" marT="30475" marB="304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E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74" name="Google Shape;274;p19"/>
          <p:cNvSpPr/>
          <p:nvPr/>
        </p:nvSpPr>
        <p:spPr>
          <a:xfrm>
            <a:off x="13868400" y="2717650"/>
            <a:ext cx="22569208" cy="52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426238" y="4571116"/>
            <a:ext cx="6117562" cy="1605906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852712" y="7937"/>
            <a:ext cx="15661712" cy="187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¿Cómo se forman las rocas sedimentarias?</a:t>
            </a:r>
            <a:endParaRPr/>
          </a:p>
          <a:p>
            <a:pPr marL="12700" marR="0" lvl="0" indent="0" algn="ctr" rtl="0"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Características de los sedimentos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0"/>
          <p:cNvSpPr txBox="1"/>
          <p:nvPr/>
        </p:nvSpPr>
        <p:spPr>
          <a:xfrm>
            <a:off x="1343587" y="3314700"/>
            <a:ext cx="15801413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Conjunto de procesos químicos, físicos y biológicos que tienen lugar después de la deposición de los sedimentos, así como durante y después de la litificación.</a:t>
            </a:r>
            <a:endParaRPr dirty="0"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Favorecido por el enterramiento, aumento de temperatura (150-200°C) y presión (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Máx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1.5 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Kbar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</p:txBody>
      </p:sp>
      <p:sp>
        <p:nvSpPr>
          <p:cNvPr id="286" name="Google Shape;286;p20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0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0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0"/>
          <p:cNvSpPr txBox="1"/>
          <p:nvPr/>
        </p:nvSpPr>
        <p:spPr>
          <a:xfrm>
            <a:off x="852712" y="7937"/>
            <a:ext cx="15661712" cy="187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¿Cómo se forman las rocas sedimentarias?</a:t>
            </a:r>
            <a:endParaRPr/>
          </a:p>
          <a:p>
            <a:pPr marL="12700" marR="0" lvl="0" indent="0" algn="ctr" rtl="0"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Diagénesis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0" name="Google Shape;290;p20"/>
          <p:cNvSpPr/>
          <p:nvPr/>
        </p:nvSpPr>
        <p:spPr>
          <a:xfrm>
            <a:off x="455494" y="6053941"/>
            <a:ext cx="5831912" cy="3200400"/>
          </a:xfrm>
          <a:custGeom>
            <a:avLst/>
            <a:gdLst/>
            <a:ahLst/>
            <a:cxnLst/>
            <a:rect l="l" t="t" r="r" b="b"/>
            <a:pathLst>
              <a:path w="6052185" h="10287000" extrusionOk="0">
                <a:moveTo>
                  <a:pt x="0" y="10286998"/>
                </a:moveTo>
                <a:lnTo>
                  <a:pt x="0" y="0"/>
                </a:lnTo>
                <a:lnTo>
                  <a:pt x="6051621" y="0"/>
                </a:lnTo>
                <a:lnTo>
                  <a:pt x="6051621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0"/>
          <p:cNvSpPr/>
          <p:nvPr/>
        </p:nvSpPr>
        <p:spPr>
          <a:xfrm>
            <a:off x="7467914" y="5291941"/>
            <a:ext cx="7418387" cy="2362200"/>
          </a:xfrm>
          <a:custGeom>
            <a:avLst/>
            <a:gdLst/>
            <a:ahLst/>
            <a:cxnLst/>
            <a:rect l="l" t="t" r="r" b="b"/>
            <a:pathLst>
              <a:path w="6052185" h="10287000" extrusionOk="0">
                <a:moveTo>
                  <a:pt x="0" y="10286998"/>
                </a:moveTo>
                <a:lnTo>
                  <a:pt x="0" y="0"/>
                </a:lnTo>
                <a:lnTo>
                  <a:pt x="6051621" y="0"/>
                </a:lnTo>
                <a:lnTo>
                  <a:pt x="6051621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7467913" y="7806541"/>
            <a:ext cx="7418387" cy="2362200"/>
          </a:xfrm>
          <a:custGeom>
            <a:avLst/>
            <a:gdLst/>
            <a:ahLst/>
            <a:cxnLst/>
            <a:rect l="l" t="t" r="r" b="b"/>
            <a:pathLst>
              <a:path w="6052185" h="10287000" extrusionOk="0">
                <a:moveTo>
                  <a:pt x="0" y="10286998"/>
                </a:moveTo>
                <a:lnTo>
                  <a:pt x="0" y="0"/>
                </a:lnTo>
                <a:lnTo>
                  <a:pt x="6051621" y="0"/>
                </a:lnTo>
                <a:lnTo>
                  <a:pt x="6051621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0"/>
          <p:cNvSpPr txBox="1"/>
          <p:nvPr/>
        </p:nvSpPr>
        <p:spPr>
          <a:xfrm>
            <a:off x="916892" y="6499979"/>
            <a:ext cx="5105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Litificación: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Proceso por el cual el sedimento se consolida y es transformado en roca.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0"/>
          <p:cNvSpPr txBox="1"/>
          <p:nvPr/>
        </p:nvSpPr>
        <p:spPr>
          <a:xfrm>
            <a:off x="7696199" y="5342707"/>
            <a:ext cx="7190101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Compactación: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Reducción de porosidad por perdida de volumen. Implica reorganización de las partículas producto del aumento de presión.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7578072" y="7806541"/>
            <a:ext cx="7190101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Cementación: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Relleno de porosidad por precipitación de soluciones intersticiales sobresaturadas. Formación de cemento.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0"/>
          <p:cNvPicPr preferRelativeResize="0"/>
          <p:nvPr/>
        </p:nvPicPr>
        <p:blipFill rotWithShape="1">
          <a:blip r:embed="rId5">
            <a:alphaModFix/>
          </a:blip>
          <a:srcRect r="59255" b="25921"/>
          <a:stretch/>
        </p:blipFill>
        <p:spPr>
          <a:xfrm>
            <a:off x="15482761" y="5052162"/>
            <a:ext cx="1638426" cy="2550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/>
          <p:cNvPicPr preferRelativeResize="0"/>
          <p:nvPr/>
        </p:nvPicPr>
        <p:blipFill rotWithShape="1">
          <a:blip r:embed="rId6">
            <a:alphaModFix/>
          </a:blip>
          <a:srcRect l="61016" b="16816"/>
          <a:stretch/>
        </p:blipFill>
        <p:spPr>
          <a:xfrm>
            <a:off x="15622228" y="7654141"/>
            <a:ext cx="1432844" cy="261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1"/>
          <p:cNvSpPr txBox="1"/>
          <p:nvPr/>
        </p:nvSpPr>
        <p:spPr>
          <a:xfrm>
            <a:off x="1016000" y="5366220"/>
            <a:ext cx="15460344" cy="106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Tipos de rocas sedimentarias</a:t>
            </a:r>
            <a:endParaRPr sz="7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05" name="Google Shape;3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7950" y="6981953"/>
            <a:ext cx="4352924" cy="323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21"/>
          <p:cNvGrpSpPr/>
          <p:nvPr/>
        </p:nvGrpSpPr>
        <p:grpSpPr>
          <a:xfrm>
            <a:off x="0" y="0"/>
            <a:ext cx="18287999" cy="4507158"/>
            <a:chOff x="0" y="0"/>
            <a:chExt cx="18287999" cy="4507158"/>
          </a:xfrm>
        </p:grpSpPr>
        <p:pic>
          <p:nvPicPr>
            <p:cNvPr id="307" name="Google Shape;307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8287999" cy="4507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1"/>
            <p:cNvSpPr/>
            <p:nvPr/>
          </p:nvSpPr>
          <p:spPr>
            <a:xfrm>
              <a:off x="1027950" y="781747"/>
              <a:ext cx="701675" cy="681990"/>
            </a:xfrm>
            <a:custGeom>
              <a:avLst/>
              <a:gdLst/>
              <a:ahLst/>
              <a:cxnLst/>
              <a:rect l="l" t="t" r="r" b="b"/>
              <a:pathLst>
                <a:path w="701675" h="681990" extrusionOk="0">
                  <a:moveTo>
                    <a:pt x="538403" y="499986"/>
                  </a:moveTo>
                  <a:lnTo>
                    <a:pt x="342811" y="424484"/>
                  </a:lnTo>
                  <a:lnTo>
                    <a:pt x="275361" y="401091"/>
                  </a:lnTo>
                  <a:lnTo>
                    <a:pt x="236181" y="394474"/>
                  </a:lnTo>
                  <a:lnTo>
                    <a:pt x="226174" y="394881"/>
                  </a:lnTo>
                  <a:lnTo>
                    <a:pt x="38709" y="456044"/>
                  </a:lnTo>
                  <a:lnTo>
                    <a:pt x="8331" y="484060"/>
                  </a:lnTo>
                  <a:lnTo>
                    <a:pt x="0" y="510413"/>
                  </a:lnTo>
                  <a:lnTo>
                    <a:pt x="50" y="635965"/>
                  </a:lnTo>
                  <a:lnTo>
                    <a:pt x="50" y="639622"/>
                  </a:lnTo>
                  <a:lnTo>
                    <a:pt x="22529" y="675297"/>
                  </a:lnTo>
                  <a:lnTo>
                    <a:pt x="47066" y="681723"/>
                  </a:lnTo>
                  <a:lnTo>
                    <a:pt x="54381" y="680999"/>
                  </a:lnTo>
                  <a:lnTo>
                    <a:pt x="531901" y="515264"/>
                  </a:lnTo>
                  <a:lnTo>
                    <a:pt x="538403" y="505917"/>
                  </a:lnTo>
                  <a:lnTo>
                    <a:pt x="538403" y="499986"/>
                  </a:lnTo>
                  <a:close/>
                </a:path>
                <a:path w="701675" h="681990" extrusionOk="0">
                  <a:moveTo>
                    <a:pt x="701497" y="302425"/>
                  </a:moveTo>
                  <a:lnTo>
                    <a:pt x="693458" y="261607"/>
                  </a:lnTo>
                  <a:lnTo>
                    <a:pt x="670547" y="226822"/>
                  </a:lnTo>
                  <a:lnTo>
                    <a:pt x="636130" y="203111"/>
                  </a:lnTo>
                  <a:lnTo>
                    <a:pt x="57950" y="1498"/>
                  </a:lnTo>
                  <a:lnTo>
                    <a:pt x="47040" y="0"/>
                  </a:lnTo>
                  <a:lnTo>
                    <a:pt x="43383" y="76"/>
                  </a:lnTo>
                  <a:lnTo>
                    <a:pt x="8928" y="18643"/>
                  </a:lnTo>
                  <a:lnTo>
                    <a:pt x="0" y="171462"/>
                  </a:lnTo>
                  <a:lnTo>
                    <a:pt x="1041" y="178295"/>
                  </a:lnTo>
                  <a:lnTo>
                    <a:pt x="21386" y="214198"/>
                  </a:lnTo>
                  <a:lnTo>
                    <a:pt x="369252" y="340931"/>
                  </a:lnTo>
                  <a:lnTo>
                    <a:pt x="640118" y="434505"/>
                  </a:lnTo>
                  <a:lnTo>
                    <a:pt x="643572" y="435711"/>
                  </a:lnTo>
                  <a:lnTo>
                    <a:pt x="647128" y="436486"/>
                  </a:lnTo>
                  <a:lnTo>
                    <a:pt x="654418" y="437210"/>
                  </a:lnTo>
                  <a:lnTo>
                    <a:pt x="658050" y="437146"/>
                  </a:lnTo>
                  <a:lnTo>
                    <a:pt x="692404" y="418858"/>
                  </a:lnTo>
                  <a:lnTo>
                    <a:pt x="701459" y="395490"/>
                  </a:lnTo>
                  <a:lnTo>
                    <a:pt x="701497" y="302425"/>
                  </a:lnTo>
                  <a:close/>
                </a:path>
              </a:pathLst>
            </a:custGeom>
            <a:solidFill>
              <a:srgbClr val="FFB92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8288000" cy="4507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2"/>
          <p:cNvSpPr txBox="1"/>
          <p:nvPr/>
        </p:nvSpPr>
        <p:spPr>
          <a:xfrm>
            <a:off x="1343587" y="3314700"/>
            <a:ext cx="833381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Clásticas o detríticas: Agregado de partículas provenientes de otras rocas preexistentes, acumuladas y posteriormente litificadas.</a:t>
            </a:r>
            <a:endParaRPr/>
          </a:p>
        </p:txBody>
      </p:sp>
      <p:sp>
        <p:nvSpPr>
          <p:cNvPr id="318" name="Google Shape;318;p22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2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2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2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Tipos de rocas sedimentarias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22" name="Google Shape;32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87062" y="3739812"/>
            <a:ext cx="6065934" cy="470535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2"/>
          <p:cNvSpPr/>
          <p:nvPr/>
        </p:nvSpPr>
        <p:spPr>
          <a:xfrm>
            <a:off x="13017577" y="9870341"/>
            <a:ext cx="47763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https://es.wikipedia.org/wiki/Roca_sedimentaria</a:t>
            </a:r>
            <a:endParaRPr/>
          </a:p>
        </p:txBody>
      </p:sp>
      <p:sp>
        <p:nvSpPr>
          <p:cNvPr id="324" name="Google Shape;324;p22"/>
          <p:cNvSpPr txBox="1"/>
          <p:nvPr/>
        </p:nvSpPr>
        <p:spPr>
          <a:xfrm>
            <a:off x="1343587" y="5623024"/>
            <a:ext cx="833381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Químicas: Precipitados minerales por algún agente fluido, que proviene por interacción química con otras rocas.</a:t>
            </a:r>
            <a:endParaRPr dirty="0"/>
          </a:p>
        </p:txBody>
      </p:sp>
      <p:sp>
        <p:nvSpPr>
          <p:cNvPr id="325" name="Google Shape;325;p22"/>
          <p:cNvSpPr txBox="1"/>
          <p:nvPr/>
        </p:nvSpPr>
        <p:spPr>
          <a:xfrm>
            <a:off x="1677866" y="7014022"/>
            <a:ext cx="908872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endParaRPr lang="es-ES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es-E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Bioquímicas</a:t>
            </a: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Rocas sedimentarias químicas cuyos precipitados ocurren por la acción de organismos (restos de organismos, desechos, fijación de elementos desde el medio).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3"/>
          <p:cNvSpPr txBox="1"/>
          <p:nvPr/>
        </p:nvSpPr>
        <p:spPr>
          <a:xfrm>
            <a:off x="1343588" y="2994519"/>
            <a:ext cx="8333813" cy="710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componen de 3 partes:</a:t>
            </a:r>
            <a:endParaRPr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Clastos: Fragmentos más grandes de roca preexistente y visible a simple vista. Puede ser más de un tipo.</a:t>
            </a:r>
            <a:endParaRPr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Matriz: Sedimento más pequeño que engloba los clastos grandes y rellena los huecos en la roca.</a:t>
            </a:r>
            <a:endParaRPr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Cemento: Precipitado químico que “pega todo”. Lo más común puede ser carbonato y óxidos de hierro. Difícil ver a simple vista.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Clasificación según granulometría:</a:t>
            </a:r>
            <a:endParaRPr/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Conglomerados y brechas</a:t>
            </a:r>
            <a:endParaRPr/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Areniscas</a:t>
            </a:r>
            <a:endParaRPr/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Lutitas</a:t>
            </a:r>
            <a:endParaRPr/>
          </a:p>
        </p:txBody>
      </p:sp>
      <p:sp>
        <p:nvSpPr>
          <p:cNvPr id="334" name="Google Shape;334;p23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3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3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3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clásticas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8" name="Google Shape;33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0882" y="2634816"/>
            <a:ext cx="3868654" cy="246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32720" y="4762500"/>
            <a:ext cx="3114221" cy="3315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70882" y="7048500"/>
            <a:ext cx="3726118" cy="283972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3"/>
          <p:cNvSpPr txBox="1"/>
          <p:nvPr/>
        </p:nvSpPr>
        <p:spPr>
          <a:xfrm>
            <a:off x="10349707" y="2614672"/>
            <a:ext cx="609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3"/>
          <p:cNvSpPr txBox="1"/>
          <p:nvPr/>
        </p:nvSpPr>
        <p:spPr>
          <a:xfrm>
            <a:off x="14332720" y="4737533"/>
            <a:ext cx="609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3"/>
          <p:cNvSpPr txBox="1"/>
          <p:nvPr/>
        </p:nvSpPr>
        <p:spPr>
          <a:xfrm>
            <a:off x="10378564" y="7048500"/>
            <a:ext cx="609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4344" y="6569910"/>
            <a:ext cx="4802069" cy="3513396"/>
          </a:xfrm>
          <a:prstGeom prst="rect">
            <a:avLst/>
          </a:prstGeom>
          <a:noFill/>
          <a:ln w="57150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50" name="Google Shape;35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4"/>
          <p:cNvSpPr txBox="1"/>
          <p:nvPr/>
        </p:nvSpPr>
        <p:spPr>
          <a:xfrm>
            <a:off x="1343588" y="2994519"/>
            <a:ext cx="1557281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Clasificación granulométrica: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Conglomerados: Clastos &gt; 2mm redondeados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Brecha: Clastos &gt; 2 mm angulares</a:t>
            </a:r>
            <a:endParaRPr/>
          </a:p>
        </p:txBody>
      </p:sp>
      <p:sp>
        <p:nvSpPr>
          <p:cNvPr id="353" name="Google Shape;353;p24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4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4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4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clásticas: Conglomerados y brechas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7" name="Google Shape;357;p24" descr="http://lh4.ggpht.com/-kn09_kuxUws/UC0J8CQCAQI/AAAAAAAABk8/SLDJ0P430-U/s720/00142%2525206957%2525209%252520cm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33" y="7124700"/>
            <a:ext cx="3966845" cy="2958606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58" name="Google Shape;358;p24" descr="http://flexiblelearning.auckland.ac.nz/rocks_minerals/rocks/images/breccia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49000" y="2476500"/>
            <a:ext cx="3550067" cy="2508714"/>
          </a:xfrm>
          <a:prstGeom prst="rect">
            <a:avLst/>
          </a:prstGeom>
          <a:noFill/>
          <a:ln w="57150" cap="sq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59" name="Google Shape;35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14408" y="4748845"/>
            <a:ext cx="3360349" cy="2485547"/>
          </a:xfrm>
          <a:prstGeom prst="rect">
            <a:avLst/>
          </a:prstGeom>
          <a:noFill/>
          <a:ln w="57150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60" name="Google Shape;360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9000" y="2454595"/>
            <a:ext cx="2632523" cy="2684141"/>
          </a:xfrm>
          <a:prstGeom prst="rect">
            <a:avLst/>
          </a:prstGeom>
          <a:noFill/>
          <a:ln w="57150" cap="sq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61" name="Google Shape;361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810601" y="5525138"/>
            <a:ext cx="5576931" cy="2933698"/>
          </a:xfrm>
          <a:prstGeom prst="rect">
            <a:avLst/>
          </a:prstGeom>
          <a:noFill/>
          <a:ln w="57150" cap="sq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5"/>
          <p:cNvSpPr txBox="1"/>
          <p:nvPr/>
        </p:nvSpPr>
        <p:spPr>
          <a:xfrm>
            <a:off x="1343588" y="2994519"/>
            <a:ext cx="833381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Clasificación granulométrica:</a:t>
            </a:r>
            <a:endParaRPr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Clastos tamaño arena (2-0.032 mm)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5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5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5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5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clásticas: Areniscas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4" name="Google Shape;374;p25" descr="https://lh6.googleusercontent.com/_JwwJTu5MuyhB8xzZC_FSHDnd51jukvSTutS8ylata5IWO6DU22cqXx0iV2dwr9hQgyP4-JNS_1he3jrr9NFwmSrXcBzD2g9vd0zuo5Cwx5UOPQISJ8vIBPb5ZNjLutAKQNv6iAV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905" y="4247501"/>
            <a:ext cx="4843824" cy="2817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75" name="Google Shape;375;p25"/>
          <p:cNvSpPr/>
          <p:nvPr/>
        </p:nvSpPr>
        <p:spPr>
          <a:xfrm>
            <a:off x="9025217" y="49588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376" name="Google Shape;37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41214" y="707509"/>
            <a:ext cx="5011413" cy="28912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77" name="Google Shape;377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2619" y="4610100"/>
            <a:ext cx="4986092" cy="446021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78" name="Google Shape;378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0375" y="7236002"/>
            <a:ext cx="4698354" cy="261805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79" name="Google Shape;379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686883" y="4610100"/>
            <a:ext cx="5738894" cy="447450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6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6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6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6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clásticas: Lutitas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1" name="Google Shape;391;p26"/>
          <p:cNvSpPr txBox="1"/>
          <p:nvPr/>
        </p:nvSpPr>
        <p:spPr>
          <a:xfrm>
            <a:off x="1343588" y="2994519"/>
            <a:ext cx="833381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Clasificación granulométrica:</a:t>
            </a:r>
            <a:endParaRPr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Clastos tamaño limo y arcilla (&lt;0.032 mm)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26" descr="https://lh3.googleusercontent.com/SJGaY054Rz6ynVaYtmRUIBEzd17vF02_1KPIkOv_ze_QVGGrIY0x9GcqOtY6Co-duOV6mJeuU4D-8wop_amDutoVESSV03lVcADZ57r1fsAhnwea8nUOxzv7UfXyD4aK5lo6PVK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66937" y="654984"/>
            <a:ext cx="7699375" cy="511527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93" name="Google Shape;39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6087" y="4101847"/>
            <a:ext cx="2676525" cy="25908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94" name="Google Shape;394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0799" y="4099953"/>
            <a:ext cx="2856357" cy="259269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95" name="Google Shape;395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72396" y="6692646"/>
            <a:ext cx="5117506" cy="250220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96" name="Google Shape;396;p26" descr="lutita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01704" y="6783628"/>
            <a:ext cx="4495800" cy="337185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/>
          <p:nvPr/>
        </p:nvSpPr>
        <p:spPr>
          <a:xfrm>
            <a:off x="0" y="1"/>
            <a:ext cx="6052185" cy="10287000"/>
          </a:xfrm>
          <a:custGeom>
            <a:avLst/>
            <a:gdLst/>
            <a:ahLst/>
            <a:cxnLst/>
            <a:rect l="l" t="t" r="r" b="b"/>
            <a:pathLst>
              <a:path w="6052185" h="10287000" extrusionOk="0">
                <a:moveTo>
                  <a:pt x="0" y="10286998"/>
                </a:moveTo>
                <a:lnTo>
                  <a:pt x="0" y="0"/>
                </a:lnTo>
                <a:lnTo>
                  <a:pt x="6051621" y="0"/>
                </a:lnTo>
                <a:lnTo>
                  <a:pt x="6051621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9"/>
          <p:cNvSpPr/>
          <p:nvPr/>
        </p:nvSpPr>
        <p:spPr>
          <a:xfrm>
            <a:off x="7293146" y="6743700"/>
            <a:ext cx="9935210" cy="0"/>
          </a:xfrm>
          <a:custGeom>
            <a:avLst/>
            <a:gdLst/>
            <a:ahLst/>
            <a:cxnLst/>
            <a:rect l="l" t="t" r="r" b="b"/>
            <a:pathLst>
              <a:path w="9935210" h="120000" extrusionOk="0">
                <a:moveTo>
                  <a:pt x="0" y="0"/>
                </a:moveTo>
                <a:lnTo>
                  <a:pt x="9934699" y="0"/>
                </a:lnTo>
              </a:path>
            </a:pathLst>
          </a:custGeom>
          <a:noFill/>
          <a:ln w="19025" cap="flat" cmpd="sng">
            <a:solidFill>
              <a:srgbClr val="FFB9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405" y="6286500"/>
            <a:ext cx="3686174" cy="27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1180936" y="4297149"/>
            <a:ext cx="4207510" cy="119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5075" rIns="0" bIns="0" anchor="t" anchorCtr="0">
            <a:spAutoFit/>
          </a:bodyPr>
          <a:lstStyle/>
          <a:p>
            <a:pPr marL="12700" marR="5080" lvl="0" indent="0" algn="l" rtl="0">
              <a:lnSpc>
                <a:spcPct val="1096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600">
                <a:solidFill>
                  <a:srgbClr val="FFFFFF"/>
                </a:solidFill>
              </a:rPr>
              <a:t>Objetivos</a:t>
            </a:r>
            <a:endParaRPr sz="7600"/>
          </a:p>
        </p:txBody>
      </p:sp>
      <p:sp>
        <p:nvSpPr>
          <p:cNvPr id="107" name="Google Shape;107;p9"/>
          <p:cNvSpPr txBox="1"/>
          <p:nvPr/>
        </p:nvSpPr>
        <p:spPr>
          <a:xfrm>
            <a:off x="7293146" y="3390900"/>
            <a:ext cx="9415780" cy="282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Reconocer los diferentes tipos de rocas sedimentarias y asociarlas a un ambiente sedimentario.</a:t>
            </a:r>
            <a:endParaRPr lang="es-ES" dirty="0">
              <a:ea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95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7"/>
          <p:cNvSpPr txBox="1"/>
          <p:nvPr/>
        </p:nvSpPr>
        <p:spPr>
          <a:xfrm>
            <a:off x="1343587" y="3314700"/>
            <a:ext cx="8333813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su totalidad compuesto de precipitados químicos, pueden contener algunos clastos.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Calizas y rocas carbonatadas: &gt;50% de minerales carbonatados, producto de la precipitación en aguas sobresaturadas de CaCO3.</a:t>
            </a:r>
            <a:endParaRPr/>
          </a:p>
        </p:txBody>
      </p:sp>
      <p:sp>
        <p:nvSpPr>
          <p:cNvPr id="405" name="Google Shape;405;p27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7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7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7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químicas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9" name="Google Shape;409;p27" descr="caliz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64281" y="293688"/>
            <a:ext cx="4572000" cy="341488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410" name="Google Shape;410;p27"/>
          <p:cNvSpPr txBox="1"/>
          <p:nvPr/>
        </p:nvSpPr>
        <p:spPr>
          <a:xfrm>
            <a:off x="14935200" y="3053090"/>
            <a:ext cx="125854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Caliza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45168" y="4324290"/>
            <a:ext cx="5610225" cy="44672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12" name="Google Shape;412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3000" y="6423243"/>
            <a:ext cx="3562350" cy="302895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13" name="Google Shape;413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13197" y="6423243"/>
            <a:ext cx="5107702" cy="314488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8"/>
          <p:cNvSpPr txBox="1"/>
          <p:nvPr/>
        </p:nvSpPr>
        <p:spPr>
          <a:xfrm>
            <a:off x="1343588" y="3191590"/>
            <a:ext cx="9818464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Chert/pedernal: Cuarzo criptocristalino, por precipitación de sílice y esqueletos silíceos de organismos microscópicos (diatomeas y radiolarios).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Yeso y sales: Producto de la rápida evaporación de aguas saladas, produciendo depósitos evaporíticos.</a:t>
            </a:r>
            <a:endParaRPr/>
          </a:p>
        </p:txBody>
      </p:sp>
      <p:sp>
        <p:nvSpPr>
          <p:cNvPr id="422" name="Google Shape;422;p28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8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8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químicas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25" name="Google Shape;425;p28" descr="cher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2000" y="274638"/>
            <a:ext cx="4572000" cy="3429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26" name="Google Shape;426;p28" descr="roca yes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331" y="6731020"/>
            <a:ext cx="4112051" cy="315302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27" name="Google Shape;427;p28" descr="sal gem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5688" y="6698359"/>
            <a:ext cx="4247587" cy="318569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428" name="Google Shape;428;p28"/>
          <p:cNvSpPr txBox="1"/>
          <p:nvPr/>
        </p:nvSpPr>
        <p:spPr>
          <a:xfrm>
            <a:off x="15387857" y="3156605"/>
            <a:ext cx="125854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Chert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8"/>
          <p:cNvSpPr txBox="1"/>
          <p:nvPr/>
        </p:nvSpPr>
        <p:spPr>
          <a:xfrm>
            <a:off x="3048000" y="9258300"/>
            <a:ext cx="183581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Roca yeso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8"/>
          <p:cNvSpPr txBox="1"/>
          <p:nvPr/>
        </p:nvSpPr>
        <p:spPr>
          <a:xfrm>
            <a:off x="8763001" y="9258300"/>
            <a:ext cx="1432186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Salgema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98548" y="4083984"/>
            <a:ext cx="3781426" cy="371678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9"/>
          <p:cNvSpPr txBox="1"/>
          <p:nvPr/>
        </p:nvSpPr>
        <p:spPr>
          <a:xfrm>
            <a:off x="1343587" y="3314700"/>
            <a:ext cx="8333813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Producto directo o indirecto de la acción de organismos vivos sobre el medio.</a:t>
            </a:r>
            <a:endParaRPr/>
          </a:p>
          <a:p>
            <a:pPr marL="742950" marR="0" lvl="0" indent="-742950" algn="just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Calibri"/>
              <a:buAutoNum type="arabicPeriod"/>
            </a:pPr>
            <a:r>
              <a:rPr lang="es-ES" sz="3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Carbón: Acumulación material carbonáceo en ambientes reductores (usualmente pantanos).</a:t>
            </a:r>
            <a:endParaRPr/>
          </a:p>
          <a:p>
            <a:pPr marL="742950" marR="0" lvl="0" indent="-742950" algn="just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AutoNum type="arabicPeriod"/>
            </a:pPr>
            <a:r>
              <a:rPr lang="es-E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Coquinas: Rocas producidas por la acumulación de conchas calcáreas.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 </a:t>
            </a: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Algunas calizas se producen por organismos que fijan el CaCO3 del ambiente, como por ejemplo en las barreras de coral.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9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9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9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9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Bioquímicas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44" name="Google Shape;44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77249" y="5067300"/>
            <a:ext cx="6299142" cy="4022817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45" name="Google Shape;445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79300" y="654984"/>
            <a:ext cx="4114800" cy="3479427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6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6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6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6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Ambientes sedimentarios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1" name="Google Shape;531;p36" descr="https://lh4.googleusercontent.com/po84zfv9aYn4E5IfeMVI29zrZ5jP92fdJduNVc1mqGHkp_OaQyas9ZNvHhL6RkJbwJtWy8YQcf7W4FfNKTpQPiT3yMY2Wk-6Qcb4QBHR2KM2hKSLZJ0WckImaubIX7skXCF0rYf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05337" y="4270848"/>
            <a:ext cx="8612924" cy="518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6" descr="Principales_medios_sedimentario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575" y="4270848"/>
            <a:ext cx="8455025" cy="536785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816731AF-32BA-C6A6-9AAB-384A55EFF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0676" y="2024338"/>
            <a:ext cx="11127585" cy="1292662"/>
          </a:xfrm>
        </p:spPr>
        <p:txBody>
          <a:bodyPr/>
          <a:lstStyle/>
          <a:p>
            <a:r>
              <a:rPr lang="es-ES" sz="2800" dirty="0"/>
              <a:t>Es un área de depósito de sedimentos caracterizada por una combinación particular de condiciones climáticas y procesos físicos, químicos y biológicos. Se pueden dividir en continentales, transicionales y marinos.</a:t>
            </a:r>
            <a:endParaRPr lang="es-CL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DE561F-B7B2-2FDE-F9B4-63F44AD30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5207" y="1214652"/>
            <a:ext cx="14257584" cy="8079135"/>
          </a:xfrm>
        </p:spPr>
        <p:txBody>
          <a:bodyPr/>
          <a:lstStyle/>
          <a:p>
            <a:r>
              <a:rPr lang="es-ES" dirty="0"/>
              <a:t>Sus características más importantes son: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s-ES" dirty="0"/>
              <a:t>El tipo y la cantidad de </a:t>
            </a:r>
            <a:r>
              <a:rPr lang="es-ES" b="1" dirty="0"/>
              <a:t>agua</a:t>
            </a:r>
            <a:r>
              <a:rPr lang="es-ES" dirty="0"/>
              <a:t> (océano, lago, río, tierra árida) y otros </a:t>
            </a:r>
            <a:r>
              <a:rPr lang="es-ES" b="1" dirty="0"/>
              <a:t>agentes de transporte </a:t>
            </a:r>
            <a:r>
              <a:rPr lang="es-ES" dirty="0"/>
              <a:t>(agua, viento, hielo).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b="1" dirty="0"/>
              <a:t>topografía</a:t>
            </a:r>
            <a:r>
              <a:rPr lang="es-ES" dirty="0"/>
              <a:t> (tierras bajas, montañas, llanuras costeras, mar poco profundo, mar profundo).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s-ES" b="1" dirty="0"/>
              <a:t>Actividad biológica </a:t>
            </a:r>
            <a:r>
              <a:rPr lang="es-ES" dirty="0"/>
              <a:t>(precipitación de conchas, crecimiento de arrecifes de coral, agitación de sedimentos por organismos excavadores).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s-ES" dirty="0"/>
              <a:t>La </a:t>
            </a:r>
            <a:r>
              <a:rPr lang="es-ES" b="1" dirty="0"/>
              <a:t>configuración tectónica </a:t>
            </a:r>
            <a:r>
              <a:rPr lang="es-ES" dirty="0"/>
              <a:t>de las áreas de origen de sedimentos (cinturón montañoso volcánico, zona de colisión continente-continente) y cuencas sedimentarias (rift, subsidencia térmica, </a:t>
            </a:r>
            <a:r>
              <a:rPr lang="es-ES" dirty="0" err="1"/>
              <a:t>flexural</a:t>
            </a:r>
            <a:r>
              <a:rPr lang="es-ES" dirty="0"/>
              <a:t>).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s-ES" dirty="0"/>
              <a:t>El </a:t>
            </a:r>
            <a:r>
              <a:rPr lang="es-ES" b="1" dirty="0"/>
              <a:t>clima</a:t>
            </a:r>
            <a:r>
              <a:rPr lang="es-ES" dirty="0"/>
              <a:t> (los climas fríos pueden formar glaciares; los climas áridos pueden formar desiertos donde los minerales se precipitan por evaporación).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26687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5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5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5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5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Ambientes continentales</a:t>
            </a:r>
            <a:endParaRPr sz="6000" b="0" i="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FA7B77-C773-E189-B2CB-09B6550AE922}"/>
              </a:ext>
            </a:extLst>
          </p:cNvPr>
          <p:cNvSpPr txBox="1"/>
          <p:nvPr/>
        </p:nvSpPr>
        <p:spPr>
          <a:xfrm>
            <a:off x="1166704" y="4547290"/>
            <a:ext cx="70224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Están dominados por la </a:t>
            </a:r>
            <a:r>
              <a:rPr lang="es-E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erosión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la deposición asociadas a </a:t>
            </a:r>
            <a:r>
              <a:rPr lang="es-E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corrientes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las cuales son el </a:t>
            </a:r>
            <a:r>
              <a:rPr lang="es-E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 agente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alteración del paisaje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erosionando más tierra, transportando y depositando más sedimentos que cualquier otro proceso.</a:t>
            </a:r>
          </a:p>
          <a:p>
            <a:endParaRPr lang="es-E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evidente que la naturaleza de los sedimentos depositados en los ambientes continentales recibe una </a:t>
            </a:r>
            <a:r>
              <a:rPr lang="es-E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fuerte influencia del clima.</a:t>
            </a:r>
            <a:endParaRPr lang="es-CL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oogle Shape;531;p36" descr="https://lh4.googleusercontent.com/po84zfv9aYn4E5IfeMVI29zrZ5jP92fdJduNVc1mqGHkp_OaQyas9ZNvHhL6RkJbwJtWy8YQcf7W4FfNKTpQPiT3yMY2Wk-6Qcb4QBHR2KM2hKSLZJ0WckImaubIX7skXCF0rYfm">
            <a:extLst>
              <a:ext uri="{FF2B5EF4-FFF2-40B4-BE49-F238E27FC236}">
                <a16:creationId xmlns:a16="http://schemas.microsoft.com/office/drawing/2014/main" id="{7C4A0851-7F2F-EA20-0D0B-E0D3FC65C3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3373" y="4258100"/>
            <a:ext cx="8759623" cy="513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437657-97FD-4FEC-B23D-921A82D9E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949" y="1267464"/>
            <a:ext cx="8239244" cy="280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62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5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5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5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5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Ambientes transicionales</a:t>
            </a:r>
            <a:endParaRPr sz="6000" b="0" i="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FA7B77-C773-E189-B2CB-09B6550AE922}"/>
              </a:ext>
            </a:extLst>
          </p:cNvPr>
          <p:cNvSpPr txBox="1"/>
          <p:nvPr/>
        </p:nvSpPr>
        <p:spPr>
          <a:xfrm>
            <a:off x="1166704" y="4547290"/>
            <a:ext cx="702249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Marcados por la </a:t>
            </a:r>
            <a:r>
              <a:rPr lang="es-ES" sz="3200" b="1" dirty="0"/>
              <a:t>línea de costa</a:t>
            </a:r>
            <a:r>
              <a:rPr lang="es-ES" sz="3200" dirty="0"/>
              <a:t>, es la zona de transición entre los ambientes marino y continental. </a:t>
            </a:r>
          </a:p>
          <a:p>
            <a:endParaRPr lang="es-ES" sz="3200" dirty="0"/>
          </a:p>
          <a:p>
            <a:r>
              <a:rPr lang="es-ES" sz="3200" dirty="0"/>
              <a:t>La dinámica de las </a:t>
            </a:r>
            <a:r>
              <a:rPr lang="es-ES" sz="3200" b="1" dirty="0"/>
              <a:t>olas</a:t>
            </a:r>
            <a:r>
              <a:rPr lang="es-ES" sz="3200" dirty="0"/>
              <a:t>, las </a:t>
            </a:r>
            <a:r>
              <a:rPr lang="es-ES" sz="3200" b="1" dirty="0"/>
              <a:t>mareas</a:t>
            </a:r>
            <a:r>
              <a:rPr lang="es-ES" sz="3200" dirty="0"/>
              <a:t> y las corrientes de los </a:t>
            </a:r>
            <a:r>
              <a:rPr lang="es-ES" sz="3200" b="1" dirty="0"/>
              <a:t>ríos</a:t>
            </a:r>
            <a:r>
              <a:rPr lang="es-ES" sz="3200" dirty="0"/>
              <a:t> en las costas arenosas dominan estos entornos sedimentarios</a:t>
            </a:r>
            <a:endParaRPr lang="es-C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oogle Shape;531;p36" descr="https://lh4.googleusercontent.com/po84zfv9aYn4E5IfeMVI29zrZ5jP92fdJduNVc1mqGHkp_OaQyas9ZNvHhL6RkJbwJtWy8YQcf7W4FfNKTpQPiT3yMY2Wk-6Qcb4QBHR2KM2hKSLZJ0WckImaubIX7skXCF0rYfm">
            <a:extLst>
              <a:ext uri="{FF2B5EF4-FFF2-40B4-BE49-F238E27FC236}">
                <a16:creationId xmlns:a16="http://schemas.microsoft.com/office/drawing/2014/main" id="{7C4A0851-7F2F-EA20-0D0B-E0D3FC65C3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3373" y="4258100"/>
            <a:ext cx="8759623" cy="513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3F28CA-70CD-DD68-F892-FEF25F97B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511" y="845334"/>
            <a:ext cx="7794962" cy="32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93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5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5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5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5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Ambientes marinos</a:t>
            </a:r>
            <a:endParaRPr sz="6000" b="0" i="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FA7B77-C773-E189-B2CB-09B6550AE922}"/>
              </a:ext>
            </a:extLst>
          </p:cNvPr>
          <p:cNvSpPr txBox="1"/>
          <p:nvPr/>
        </p:nvSpPr>
        <p:spPr>
          <a:xfrm>
            <a:off x="1050407" y="3630373"/>
            <a:ext cx="70224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Generalmente se clasifican por la </a:t>
            </a:r>
            <a:r>
              <a:rPr lang="es-ES" sz="3200" b="1" dirty="0"/>
              <a:t>profundidad del agua</a:t>
            </a:r>
            <a:r>
              <a:rPr lang="es-ES" sz="3200" dirty="0"/>
              <a:t>, lo que determina los tipos de corrientes que están presentes. </a:t>
            </a:r>
          </a:p>
          <a:p>
            <a:endParaRPr lang="es-ES" sz="3200" dirty="0"/>
          </a:p>
          <a:p>
            <a:r>
              <a:rPr lang="es-ES" sz="3200" dirty="0"/>
              <a:t>La </a:t>
            </a:r>
            <a:r>
              <a:rPr lang="es-ES" sz="3200" b="1" dirty="0"/>
              <a:t>mayor parte del fondo oceánico está cubierta por sedimentos</a:t>
            </a:r>
            <a:r>
              <a:rPr lang="es-ES" sz="3200" dirty="0"/>
              <a:t>, una parte de este material ha sido depositada por corrientes de turbidez, mientras que una gran parte del resto se ha depositado lentamente en el fondo oceánico desde arriba</a:t>
            </a:r>
            <a:endParaRPr lang="es-CL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oogle Shape;531;p36" descr="https://lh4.googleusercontent.com/po84zfv9aYn4E5IfeMVI29zrZ5jP92fdJduNVc1mqGHkp_OaQyas9ZNvHhL6RkJbwJtWy8YQcf7W4FfNKTpQPiT3yMY2Wk-6Qcb4QBHR2KM2hKSLZJ0WckImaubIX7skXCF0rYfm">
            <a:extLst>
              <a:ext uri="{FF2B5EF4-FFF2-40B4-BE49-F238E27FC236}">
                <a16:creationId xmlns:a16="http://schemas.microsoft.com/office/drawing/2014/main" id="{7C4A0851-7F2F-EA20-0D0B-E0D3FC65C3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3373" y="4258100"/>
            <a:ext cx="8759623" cy="513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4028CD-78E6-4E1D-6E77-B27C2F98E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286" y="896905"/>
            <a:ext cx="8666273" cy="283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39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6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6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6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6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Estructuras sedimentarias</a:t>
            </a:r>
            <a:endParaRPr sz="6000" b="0" i="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816731AF-32BA-C6A6-9AAB-384A55EFF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140" y="3606820"/>
            <a:ext cx="13152919" cy="3447098"/>
          </a:xfrm>
        </p:spPr>
        <p:txBody>
          <a:bodyPr/>
          <a:lstStyle/>
          <a:p>
            <a:pPr marL="685800" indent="-457200">
              <a:buFontTx/>
              <a:buChar char="-"/>
            </a:pPr>
            <a:r>
              <a:rPr lang="es-ES" sz="3200" b="1" dirty="0"/>
              <a:t>Características</a:t>
            </a:r>
            <a:r>
              <a:rPr lang="es-ES" sz="3200" dirty="0"/>
              <a:t> o </a:t>
            </a:r>
            <a:r>
              <a:rPr lang="es-ES" sz="3200" b="1" dirty="0"/>
              <a:t>disposiciones geométricas </a:t>
            </a:r>
            <a:r>
              <a:rPr lang="es-ES" sz="3200" dirty="0"/>
              <a:t>de las rocas sedimentarias que registran los procesos que ocurren durante la deposición o entre la deposición y la litificación. </a:t>
            </a:r>
          </a:p>
          <a:p>
            <a:pPr marL="685800" indent="-457200">
              <a:buFontTx/>
              <a:buChar char="-"/>
            </a:pPr>
            <a:r>
              <a:rPr lang="es-ES" sz="3200" dirty="0"/>
              <a:t>Probablemente sean el medio más importante para </a:t>
            </a:r>
            <a:r>
              <a:rPr lang="es-ES" sz="3200" b="1" dirty="0"/>
              <a:t>interpretar</a:t>
            </a:r>
            <a:r>
              <a:rPr lang="es-ES" sz="3200" dirty="0"/>
              <a:t> los procesos sedimentarios y </a:t>
            </a:r>
            <a:r>
              <a:rPr lang="es-ES" sz="3200" dirty="0" err="1"/>
              <a:t>posdeposicionales</a:t>
            </a:r>
            <a:r>
              <a:rPr lang="es-ES" sz="3200"/>
              <a:t>. </a:t>
            </a:r>
            <a:endParaRPr lang="es-ES" sz="3200" dirty="0"/>
          </a:p>
          <a:p>
            <a:pPr marL="685800" indent="-457200">
              <a:buFontTx/>
              <a:buChar char="-"/>
            </a:pPr>
            <a:r>
              <a:rPr lang="es-ES" sz="3200"/>
              <a:t>Su </a:t>
            </a:r>
            <a:r>
              <a:rPr lang="es-ES" sz="3200" dirty="0"/>
              <a:t>reconocimiento y aplicación son clave para definir </a:t>
            </a:r>
            <a:r>
              <a:rPr lang="es-ES" sz="3200" b="1" dirty="0"/>
              <a:t>ambientes</a:t>
            </a:r>
            <a:r>
              <a:rPr lang="es-ES" sz="3200" dirty="0"/>
              <a:t> deposicionales, </a:t>
            </a:r>
            <a:r>
              <a:rPr lang="es-ES" sz="3200" b="1" dirty="0"/>
              <a:t>historia</a:t>
            </a:r>
            <a:r>
              <a:rPr lang="es-ES" sz="3200" dirty="0"/>
              <a:t> geológica y </a:t>
            </a:r>
            <a:r>
              <a:rPr lang="es-ES" sz="3200" b="1" dirty="0"/>
              <a:t>procesos</a:t>
            </a:r>
            <a:r>
              <a:rPr lang="es-ES" sz="3200" dirty="0"/>
              <a:t> superficiales. </a:t>
            </a:r>
            <a:endParaRPr lang="es-CL" sz="5400" dirty="0"/>
          </a:p>
        </p:txBody>
      </p:sp>
    </p:spTree>
    <p:extLst>
      <p:ext uri="{BB962C8B-B14F-4D97-AF65-F5344CB8AC3E}">
        <p14:creationId xmlns:p14="http://schemas.microsoft.com/office/powerpoint/2010/main" val="2179807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6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6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6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6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Estructuras sedimentarias</a:t>
            </a:r>
            <a:endParaRPr sz="6000" b="0" i="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816731AF-32BA-C6A6-9AAB-384A55EFF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140" y="3606820"/>
            <a:ext cx="13152919" cy="4431983"/>
          </a:xfrm>
        </p:spPr>
        <p:txBody>
          <a:bodyPr/>
          <a:lstStyle/>
          <a:p>
            <a:pPr marL="228600" indent="0"/>
            <a:r>
              <a:rPr lang="es-ES" sz="3600" b="1" dirty="0"/>
              <a:t>Estructuras primarias: </a:t>
            </a:r>
            <a:r>
              <a:rPr lang="es-ES" sz="3600" dirty="0"/>
              <a:t>se dan en sedimentos clásticos y se producen por los mismos procesos (corrientes, etc.) que provocaron el depósito. Por ejemplo, estratificación cruzada u </a:t>
            </a:r>
            <a:r>
              <a:rPr lang="es-ES" sz="3600" dirty="0" err="1"/>
              <a:t>ondulitas</a:t>
            </a:r>
            <a:r>
              <a:rPr lang="es-ES" sz="3600" dirty="0"/>
              <a:t>. </a:t>
            </a:r>
          </a:p>
          <a:p>
            <a:pPr marL="228600" indent="0"/>
            <a:endParaRPr lang="es-ES" sz="3600" dirty="0"/>
          </a:p>
          <a:p>
            <a:pPr marL="228600" indent="0"/>
            <a:r>
              <a:rPr lang="es-ES" sz="3600" b="1" dirty="0"/>
              <a:t>Estructuras secundarias: </a:t>
            </a:r>
            <a:r>
              <a:rPr lang="es-ES" sz="3600" dirty="0"/>
              <a:t>son causadas por procesos </a:t>
            </a:r>
            <a:r>
              <a:rPr lang="es-ES" sz="3600" dirty="0" err="1"/>
              <a:t>posdeposicionales</a:t>
            </a:r>
            <a:r>
              <a:rPr lang="es-ES" sz="3600" dirty="0"/>
              <a:t>, alteración biogénica, química y mecánica de los sedimentos. Por ejemplo, bioturbación e </a:t>
            </a:r>
            <a:r>
              <a:rPr lang="es-ES" sz="3600" dirty="0" err="1"/>
              <a:t>icnofósiles</a:t>
            </a:r>
            <a:r>
              <a:rPr lang="es-ES" sz="3600" dirty="0"/>
              <a:t>.</a:t>
            </a:r>
            <a:endParaRPr lang="es-CL" sz="9600" dirty="0"/>
          </a:p>
        </p:txBody>
      </p:sp>
    </p:spTree>
    <p:extLst>
      <p:ext uri="{BB962C8B-B14F-4D97-AF65-F5344CB8AC3E}">
        <p14:creationId xmlns:p14="http://schemas.microsoft.com/office/powerpoint/2010/main" val="322144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>
            <a:off x="1330888" y="1108821"/>
            <a:ext cx="78893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/>
              <a:t>El ciclo de las rocas</a:t>
            </a:r>
            <a:endParaRPr sz="6000"/>
          </a:p>
        </p:txBody>
      </p:sp>
      <p:pic>
        <p:nvPicPr>
          <p:cNvPr id="114" name="Google Shape;11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3280" y="3422894"/>
            <a:ext cx="6447397" cy="596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0"/>
          <p:cNvPicPr preferRelativeResize="0"/>
          <p:nvPr/>
        </p:nvPicPr>
        <p:blipFill rotWithShape="1">
          <a:blip r:embed="rId6">
            <a:alphaModFix/>
          </a:blip>
          <a:srcRect t="14127"/>
          <a:stretch/>
        </p:blipFill>
        <p:spPr>
          <a:xfrm>
            <a:off x="7848600" y="3448052"/>
            <a:ext cx="9601200" cy="5956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37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7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37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7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Estructuras sedimentarias</a:t>
            </a:r>
            <a:endParaRPr sz="6000" b="0" i="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44" name="Google Shape;544;p37" descr="https://lh4.googleusercontent.com/I3EEsmSa_bb2Y_vqQFLoMfrDEVJLYsxZVQdcgNbInr-x539kvttG-qHt2XGLqpvY8etQ5-NhkalAHGreyVhKeX7U0b0_5wujHuYEsUrRzskUB_O3R2mPSQihlE2CslmEEmJzUlYQ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699" y="3395058"/>
            <a:ext cx="4132358" cy="275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7" descr="https://lh6.googleusercontent.com/vVRP2QMFvoJCZvKxRH_4ppvKWGxY0Pg7RAtVX6WLRaI3GnRzajQxC3M3NRNHlYLdL0vnW6ycIzGIn3ZFcyNf6oiKJppHr38VOYjhVIy4HLp9aFpZUIEXFNRSKLUtW5dx-LDyPwZ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2673" y="3415417"/>
            <a:ext cx="4174859" cy="275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7" descr="https://lh4.googleusercontent.com/6aygHuREDhCCvcGsQRlDJeBJj2HMa6OHWkJlH8Q-LUGU1iSo7tJ-RJN6SKqh-Evs5WGqlpKPWsuyKWT7KG0z6Bz2b-4lW8q-80Im32YKZLjOCeHKs11zntQc4AZQQvllAIZjQQ3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74281" y="3415417"/>
            <a:ext cx="4132357" cy="275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7" descr="https://lh6.googleusercontent.com/9Py4N8tERJvVGHxVoLmSbwpn7yY8HzTNGTAVTXopKHCGeT6CgYffIu5dHViWVXx7jxw8N7csbf4bbq9MEHN4FC3DdhinSxz4czSPN8oUwcfMFi2l75ltYw245r1fA_mEPq2j2aGj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003386" y="3434467"/>
            <a:ext cx="4115717" cy="271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7" descr="https://lh4.googleusercontent.com/CYVM3D1YxY5U9r9_ovyUKzlvhoq8_vpEth3SGz1kg_lMC3hGmqRRsFKfF6dp0HXfcxGEVUuEQZLFMY1ATZzqZBW9Tqi-XMRvJGFFai74m6soddx1UFZkkHEAVSKihT2z5DQmSEr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03386" y="6329362"/>
            <a:ext cx="4132358" cy="271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7" descr="https://lh6.googleusercontent.com/1ENLaJm0UV_tacBvqL-Bz6x7LfwZJ-hywi_6oPmA8JnqsR5yeq-q3hlg4BV2sxn-6YGpb-GKmcaqyBuGmR-ER4S2rTbZtPxqcOQc-14uFBOydM9nmFP0QmCD9Vz43AI2yp6-nIqL"/>
          <p:cNvPicPr preferRelativeResize="0"/>
          <p:nvPr/>
        </p:nvPicPr>
        <p:blipFill rotWithShape="1">
          <a:blip r:embed="rId10">
            <a:alphaModFix/>
          </a:blip>
          <a:srcRect l="8711" t="17295" r="9919" b="12059"/>
          <a:stretch/>
        </p:blipFill>
        <p:spPr>
          <a:xfrm>
            <a:off x="4502672" y="6329362"/>
            <a:ext cx="4214053" cy="274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7" descr="File:Raindrop impressions mcr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91581" y="6347220"/>
            <a:ext cx="4115057" cy="2741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7" descr="http://upload.wikimedia.org/wikipedia/commons/thumb/6/67/RipplemarksCarmelFormation.jpg/220px-RipplemarksCarmelFormation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4532" y="6307927"/>
            <a:ext cx="4133686" cy="274165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7"/>
          <p:cNvSpPr txBox="1"/>
          <p:nvPr/>
        </p:nvSpPr>
        <p:spPr>
          <a:xfrm>
            <a:off x="2032772" y="5717032"/>
            <a:ext cx="23038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Laminación paralela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7"/>
          <p:cNvSpPr txBox="1"/>
          <p:nvPr/>
        </p:nvSpPr>
        <p:spPr>
          <a:xfrm>
            <a:off x="5867401" y="5776793"/>
            <a:ext cx="2776888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Superposición de ondulitas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7"/>
          <p:cNvSpPr txBox="1"/>
          <p:nvPr/>
        </p:nvSpPr>
        <p:spPr>
          <a:xfrm>
            <a:off x="10470323" y="5776793"/>
            <a:ext cx="23038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Grietas de secamiento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37"/>
          <p:cNvSpPr txBox="1"/>
          <p:nvPr/>
        </p:nvSpPr>
        <p:spPr>
          <a:xfrm>
            <a:off x="14734836" y="5732280"/>
            <a:ext cx="230382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Estratificación cruzada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7"/>
          <p:cNvSpPr txBox="1"/>
          <p:nvPr/>
        </p:nvSpPr>
        <p:spPr>
          <a:xfrm>
            <a:off x="16239886" y="8670728"/>
            <a:ext cx="85795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Fósiles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7"/>
          <p:cNvSpPr txBox="1"/>
          <p:nvPr/>
        </p:nvSpPr>
        <p:spPr>
          <a:xfrm>
            <a:off x="6705600" y="8680252"/>
            <a:ext cx="192624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Gradación normal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7"/>
          <p:cNvSpPr txBox="1"/>
          <p:nvPr/>
        </p:nvSpPr>
        <p:spPr>
          <a:xfrm>
            <a:off x="11280538" y="8680252"/>
            <a:ext cx="157488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Gotas de lluvia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37"/>
          <p:cNvSpPr txBox="1"/>
          <p:nvPr/>
        </p:nvSpPr>
        <p:spPr>
          <a:xfrm>
            <a:off x="3088715" y="8626674"/>
            <a:ext cx="1189062" cy="3836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Ondulitas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4249FD-B859-E1D6-941B-0CBDC93C4F86}"/>
              </a:ext>
            </a:extLst>
          </p:cNvPr>
          <p:cNvSpPr/>
          <p:nvPr/>
        </p:nvSpPr>
        <p:spPr>
          <a:xfrm>
            <a:off x="8807445" y="6252244"/>
            <a:ext cx="8344163" cy="2931607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264B1C1-76E8-BDA1-BBE6-AE9D64D8F80A}"/>
              </a:ext>
            </a:extLst>
          </p:cNvPr>
          <p:cNvCxnSpPr>
            <a:cxnSpLocks/>
          </p:cNvCxnSpPr>
          <p:nvPr/>
        </p:nvCxnSpPr>
        <p:spPr>
          <a:xfrm>
            <a:off x="155575" y="3193576"/>
            <a:ext cx="15865" cy="60071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79AE700-9D25-678F-9BE2-2BCF15885459}"/>
              </a:ext>
            </a:extLst>
          </p:cNvPr>
          <p:cNvCxnSpPr>
            <a:cxnSpLocks/>
          </p:cNvCxnSpPr>
          <p:nvPr/>
        </p:nvCxnSpPr>
        <p:spPr>
          <a:xfrm>
            <a:off x="118757" y="3193576"/>
            <a:ext cx="1719593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17F1B46-14C8-AFD9-51ED-7AD0A6500897}"/>
              </a:ext>
            </a:extLst>
          </p:cNvPr>
          <p:cNvCxnSpPr>
            <a:cxnSpLocks/>
          </p:cNvCxnSpPr>
          <p:nvPr/>
        </p:nvCxnSpPr>
        <p:spPr>
          <a:xfrm flipV="1">
            <a:off x="171440" y="9183851"/>
            <a:ext cx="8506092" cy="168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BB1DF03-44C2-E6DE-BFAE-4D106419998B}"/>
              </a:ext>
            </a:extLst>
          </p:cNvPr>
          <p:cNvCxnSpPr>
            <a:cxnSpLocks/>
          </p:cNvCxnSpPr>
          <p:nvPr/>
        </p:nvCxnSpPr>
        <p:spPr>
          <a:xfrm>
            <a:off x="17272361" y="3223246"/>
            <a:ext cx="7933" cy="300356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DD9B50A-341F-4340-44FE-A88EF44CAE3A}"/>
              </a:ext>
            </a:extLst>
          </p:cNvPr>
          <p:cNvSpPr txBox="1"/>
          <p:nvPr/>
        </p:nvSpPr>
        <p:spPr>
          <a:xfrm>
            <a:off x="8101076" y="2367529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Estructuras primarias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E98808-02DA-290D-EC99-3544211EB60C}"/>
              </a:ext>
            </a:extLst>
          </p:cNvPr>
          <p:cNvSpPr txBox="1"/>
          <p:nvPr/>
        </p:nvSpPr>
        <p:spPr>
          <a:xfrm>
            <a:off x="11083756" y="9135036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dirty="0">
                <a:solidFill>
                  <a:srgbClr val="C00000"/>
                </a:solidFill>
              </a:rPr>
              <a:t>Estructuras secundarias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DA82082-DA3A-7C45-FA9A-5C0C58F3666E}"/>
              </a:ext>
            </a:extLst>
          </p:cNvPr>
          <p:cNvSpPr/>
          <p:nvPr/>
        </p:nvSpPr>
        <p:spPr>
          <a:xfrm>
            <a:off x="8741038" y="3245350"/>
            <a:ext cx="4229314" cy="2931607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0"/>
          <p:cNvSpPr txBox="1"/>
          <p:nvPr/>
        </p:nvSpPr>
        <p:spPr>
          <a:xfrm>
            <a:off x="1016000" y="5366220"/>
            <a:ext cx="15460344" cy="106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Clasificación de rocas sedimentarias</a:t>
            </a:r>
            <a:endParaRPr sz="7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3" name="Google Shape;45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7950" y="6981953"/>
            <a:ext cx="4352924" cy="323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30"/>
          <p:cNvGrpSpPr/>
          <p:nvPr/>
        </p:nvGrpSpPr>
        <p:grpSpPr>
          <a:xfrm>
            <a:off x="0" y="0"/>
            <a:ext cx="18287999" cy="4507158"/>
            <a:chOff x="0" y="0"/>
            <a:chExt cx="18287999" cy="4507158"/>
          </a:xfrm>
        </p:grpSpPr>
        <p:pic>
          <p:nvPicPr>
            <p:cNvPr id="455" name="Google Shape;455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8287999" cy="4507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30"/>
            <p:cNvSpPr/>
            <p:nvPr/>
          </p:nvSpPr>
          <p:spPr>
            <a:xfrm>
              <a:off x="1027950" y="781747"/>
              <a:ext cx="701675" cy="681990"/>
            </a:xfrm>
            <a:custGeom>
              <a:avLst/>
              <a:gdLst/>
              <a:ahLst/>
              <a:cxnLst/>
              <a:rect l="l" t="t" r="r" b="b"/>
              <a:pathLst>
                <a:path w="701675" h="681990" extrusionOk="0">
                  <a:moveTo>
                    <a:pt x="538403" y="499986"/>
                  </a:moveTo>
                  <a:lnTo>
                    <a:pt x="342811" y="424484"/>
                  </a:lnTo>
                  <a:lnTo>
                    <a:pt x="275361" y="401091"/>
                  </a:lnTo>
                  <a:lnTo>
                    <a:pt x="236181" y="394474"/>
                  </a:lnTo>
                  <a:lnTo>
                    <a:pt x="226174" y="394881"/>
                  </a:lnTo>
                  <a:lnTo>
                    <a:pt x="38709" y="456044"/>
                  </a:lnTo>
                  <a:lnTo>
                    <a:pt x="8331" y="484060"/>
                  </a:lnTo>
                  <a:lnTo>
                    <a:pt x="0" y="510413"/>
                  </a:lnTo>
                  <a:lnTo>
                    <a:pt x="50" y="635965"/>
                  </a:lnTo>
                  <a:lnTo>
                    <a:pt x="50" y="639622"/>
                  </a:lnTo>
                  <a:lnTo>
                    <a:pt x="22529" y="675297"/>
                  </a:lnTo>
                  <a:lnTo>
                    <a:pt x="47066" y="681723"/>
                  </a:lnTo>
                  <a:lnTo>
                    <a:pt x="54381" y="680999"/>
                  </a:lnTo>
                  <a:lnTo>
                    <a:pt x="531901" y="515264"/>
                  </a:lnTo>
                  <a:lnTo>
                    <a:pt x="538403" y="505917"/>
                  </a:lnTo>
                  <a:lnTo>
                    <a:pt x="538403" y="499986"/>
                  </a:lnTo>
                  <a:close/>
                </a:path>
                <a:path w="701675" h="681990" extrusionOk="0">
                  <a:moveTo>
                    <a:pt x="701497" y="302425"/>
                  </a:moveTo>
                  <a:lnTo>
                    <a:pt x="693458" y="261607"/>
                  </a:lnTo>
                  <a:lnTo>
                    <a:pt x="670547" y="226822"/>
                  </a:lnTo>
                  <a:lnTo>
                    <a:pt x="636130" y="203111"/>
                  </a:lnTo>
                  <a:lnTo>
                    <a:pt x="57950" y="1498"/>
                  </a:lnTo>
                  <a:lnTo>
                    <a:pt x="47040" y="0"/>
                  </a:lnTo>
                  <a:lnTo>
                    <a:pt x="43383" y="76"/>
                  </a:lnTo>
                  <a:lnTo>
                    <a:pt x="8928" y="18643"/>
                  </a:lnTo>
                  <a:lnTo>
                    <a:pt x="0" y="171462"/>
                  </a:lnTo>
                  <a:lnTo>
                    <a:pt x="1041" y="178295"/>
                  </a:lnTo>
                  <a:lnTo>
                    <a:pt x="21386" y="214198"/>
                  </a:lnTo>
                  <a:lnTo>
                    <a:pt x="369252" y="340931"/>
                  </a:lnTo>
                  <a:lnTo>
                    <a:pt x="640118" y="434505"/>
                  </a:lnTo>
                  <a:lnTo>
                    <a:pt x="643572" y="435711"/>
                  </a:lnTo>
                  <a:lnTo>
                    <a:pt x="647128" y="436486"/>
                  </a:lnTo>
                  <a:lnTo>
                    <a:pt x="654418" y="437210"/>
                  </a:lnTo>
                  <a:lnTo>
                    <a:pt x="658050" y="437146"/>
                  </a:lnTo>
                  <a:lnTo>
                    <a:pt x="692404" y="418858"/>
                  </a:lnTo>
                  <a:lnTo>
                    <a:pt x="701459" y="395490"/>
                  </a:lnTo>
                  <a:lnTo>
                    <a:pt x="701497" y="302425"/>
                  </a:lnTo>
                  <a:close/>
                </a:path>
              </a:pathLst>
            </a:custGeom>
            <a:solidFill>
              <a:srgbClr val="FFB92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7" name="Google Shape;45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0"/>
            <a:ext cx="18288001" cy="4507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>
            <a:off x="11658600" y="3667181"/>
            <a:ext cx="6629888" cy="6619875"/>
          </a:xfrm>
          <a:custGeom>
            <a:avLst/>
            <a:gdLst/>
            <a:ahLst/>
            <a:cxnLst/>
            <a:rect l="l" t="t" r="r" b="b"/>
            <a:pathLst>
              <a:path w="5637530" h="6619875" extrusionOk="0">
                <a:moveTo>
                  <a:pt x="0" y="0"/>
                </a:moveTo>
                <a:lnTo>
                  <a:pt x="5637042" y="0"/>
                </a:lnTo>
                <a:lnTo>
                  <a:pt x="5637042" y="6619817"/>
                </a:lnTo>
                <a:lnTo>
                  <a:pt x="0" y="6619817"/>
                </a:lnTo>
                <a:lnTo>
                  <a:pt x="0" y="0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 txBox="1"/>
          <p:nvPr/>
        </p:nvSpPr>
        <p:spPr>
          <a:xfrm>
            <a:off x="11925544" y="4428174"/>
            <a:ext cx="6096000" cy="4135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Auxiliares:</a:t>
            </a:r>
            <a:endParaRPr dirty="0"/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Javiera </a:t>
            </a:r>
            <a:r>
              <a:rPr lang="es-ES" sz="29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Fieldhouse</a:t>
            </a:r>
            <a:endParaRPr dirty="0"/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s-ES" sz="2900" u="sng" dirty="0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j.fieldhouseg@gmail.com</a:t>
            </a: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dirty="0"/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Camilo Pérez</a:t>
            </a:r>
            <a:endParaRPr dirty="0"/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s-ES" sz="2900" u="sng" dirty="0">
                <a:solidFill>
                  <a:srgbClr val="366092"/>
                </a:solidFill>
                <a:latin typeface="Tahoma"/>
                <a:ea typeface="Tahoma"/>
                <a:cs typeface="Tahoma"/>
                <a:sym typeface="Tahoma"/>
              </a:rPr>
              <a:t>perezcamilors@gmail.com</a:t>
            </a: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dirty="0"/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Ayudante:</a:t>
            </a:r>
            <a:endParaRPr sz="29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Camila Reyes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s-ES" sz="2900" u="sng" dirty="0">
                <a:solidFill>
                  <a:srgbClr val="366092"/>
                </a:solidFill>
                <a:latin typeface="Tahoma"/>
                <a:ea typeface="Tahoma"/>
                <a:cs typeface="Tahoma"/>
                <a:sym typeface="Tahoma"/>
              </a:rPr>
              <a:t>camilareyesna@gmail.com</a:t>
            </a:r>
            <a:r>
              <a:rPr lang="es-ES" sz="29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)</a:t>
            </a:r>
            <a:endParaRPr sz="29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None/>
            </a:pPr>
            <a:endParaRPr sz="29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" name="Google Shape;52;p7"/>
          <p:cNvSpPr txBox="1"/>
          <p:nvPr/>
        </p:nvSpPr>
        <p:spPr>
          <a:xfrm>
            <a:off x="1028699" y="4248751"/>
            <a:ext cx="10499090" cy="352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4150" rIns="0" bIns="0" anchor="t" anchorCtr="0">
            <a:spAutoFit/>
          </a:bodyPr>
          <a:lstStyle/>
          <a:p>
            <a:pPr marL="12700" marR="508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75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Auxiliar N°3 </a:t>
            </a:r>
          </a:p>
          <a:p>
            <a:pPr marL="12700" marR="508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i="1" u="sng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Sedimentarias</a:t>
            </a:r>
            <a:endParaRPr dirty="0"/>
          </a:p>
          <a:p>
            <a:pPr marL="12700" marR="5080" lvl="0" indent="0" algn="ctr" rtl="0">
              <a:spcBef>
                <a:spcPts val="1765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Jueves, 06 de Abril de 2023</a:t>
            </a:r>
            <a:endParaRPr dirty="0"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61418"/>
            <a:ext cx="4407090" cy="101982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/>
          <p:nvPr/>
        </p:nvSpPr>
        <p:spPr>
          <a:xfrm>
            <a:off x="11658600" y="8593100"/>
            <a:ext cx="658410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MI3105-Geología para Ingenieros/as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758" y="8757999"/>
            <a:ext cx="6400799" cy="4358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/>
          <p:nvPr/>
        </p:nvSpPr>
        <p:spPr>
          <a:xfrm>
            <a:off x="5486400" y="2476500"/>
            <a:ext cx="37763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9025217" y="49588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44600" y="0"/>
            <a:ext cx="4343888" cy="37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1692" y="-4624"/>
            <a:ext cx="7132908" cy="370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 descr="https://lh4.googleusercontent.com/qwRcK0UiCGn8B6XwqDZuwJXYHJHGDQ0cQKm2564a1vG0crEOGKQDIQffcSzduyDOj-tQaa71C7V1YdHLou9c3xdGWb6g3lXhIoqY6WONsGlHsbDseyIt_Y9PTfAS4zixXwpVcMHc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4264941" cy="366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 descr="https://lh4.googleusercontent.com/64z1qLJskWkaMZXcCYzrjWbreP4vDVczPl69vdr5JQwcOxrVh0rLvwe6RoVaG4aDqLp9gH6BTxG2uJhnxIFoPP1vM8uvEtSmO7Ciq85kxmiVZosONpzkVDUm4tTVCLgTQmhXPO0K"/>
          <p:cNvPicPr preferRelativeResize="0"/>
          <p:nvPr/>
        </p:nvPicPr>
        <p:blipFill rotWithShape="1">
          <a:blip r:embed="rId8">
            <a:alphaModFix/>
          </a:blip>
          <a:srcRect b="10237"/>
          <a:stretch/>
        </p:blipFill>
        <p:spPr>
          <a:xfrm>
            <a:off x="4241128" y="1"/>
            <a:ext cx="4664396" cy="366718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/>
          <p:nvPr/>
        </p:nvSpPr>
        <p:spPr>
          <a:xfrm>
            <a:off x="14651929" y="3327495"/>
            <a:ext cx="37264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https://revistacienciasdelatierra.com/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9356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1"/>
          <p:cNvSpPr txBox="1"/>
          <p:nvPr/>
        </p:nvSpPr>
        <p:spPr>
          <a:xfrm>
            <a:off x="1343588" y="3238500"/>
            <a:ext cx="15877612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Textura: Selección, forma, redondeamiento, esfericidad, madurez textural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Composición:</a:t>
            </a:r>
            <a:endParaRPr dirty="0"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Clastos: Tipo, %, color, %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Qz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., </a:t>
            </a:r>
            <a:r>
              <a:rPr lang="es-E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Fd</a:t>
            </a: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fragmentos líticos.</a:t>
            </a:r>
            <a:endParaRPr dirty="0"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Matriz: Tipo, %, color</a:t>
            </a:r>
            <a:endParaRPr dirty="0"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Cemento: Tipo, %, Color</a:t>
            </a:r>
            <a:endParaRPr dirty="0"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Madurez composicional</a:t>
            </a:r>
            <a:endParaRPr dirty="0"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Fósiles: Tipo y %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Estructuras sedimentarias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 de proveniencia y ambientes de deposición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 de la roca: Basado en diagramas triangulares:</a:t>
            </a:r>
            <a:endParaRPr dirty="0"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E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son areniscas, clasificar según tamaño y composición</a:t>
            </a:r>
            <a:endParaRPr dirty="0"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E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son conglomerados, clasificar según diagrama y relación con la matriz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Esquema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1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1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1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1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Clásticas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2"/>
          <p:cNvSpPr txBox="1"/>
          <p:nvPr/>
        </p:nvSpPr>
        <p:spPr>
          <a:xfrm>
            <a:off x="1343588" y="3238500"/>
            <a:ext cx="158776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Areniscas y wackas: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Wackas poseen &gt;15% de matriz de arcilla y limo  // areniscas &lt;15%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32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32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2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2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Clásticas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2" name="Google Shape;48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600" y="5052141"/>
            <a:ext cx="7181287" cy="453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2" descr="https://lh6.googleusercontent.com/qSL0RrGS7VqhnYhLi7xVp_XW_i0NV9VFZcq-_m3oQW9CW3rIbF2Jwypx7lLvTBsFKTHe7HFRNJk1FA3rGAHZB858IycWQYZNOuhjqNMa7wOs4BiEweTSDbJ57uOhrJNBirFQIOdQ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00" y="4883927"/>
            <a:ext cx="6834643" cy="4869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3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3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3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3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Clásticas: Conglomerado y brechas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95" name="Google Shape;49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7400" y="3771900"/>
            <a:ext cx="13691773" cy="5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4"/>
          <p:cNvSpPr txBox="1"/>
          <p:nvPr/>
        </p:nvSpPr>
        <p:spPr>
          <a:xfrm>
            <a:off x="1343587" y="3314700"/>
            <a:ext cx="8333813" cy="61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Textura: Cristalina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Composición:</a:t>
            </a:r>
            <a:endParaRPr dirty="0"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E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Carbonatos: calcita, dolomita, aragonito, organismos calcáreos.</a:t>
            </a:r>
            <a:endParaRPr dirty="0"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E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Sulfatos: Halita, </a:t>
            </a:r>
            <a:r>
              <a:rPr lang="es-E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silvita</a:t>
            </a:r>
            <a:r>
              <a:rPr lang="es-E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yeso/anhidrita</a:t>
            </a:r>
            <a:endParaRPr dirty="0"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E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Sílice: Cuarzo, Calcedonia, Ópalo, Jaspe.</a:t>
            </a:r>
            <a:endParaRPr dirty="0"/>
          </a:p>
          <a:p>
            <a:pPr marL="1028700" marR="0" lvl="1" indent="-571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E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Otros: Fosfatos, carbones, etc.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Ambiente de formación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 de la roca</a:t>
            </a:r>
            <a:endParaRPr dirty="0"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Esquema</a:t>
            </a:r>
            <a:endParaRPr dirty="0"/>
          </a:p>
        </p:txBody>
      </p:sp>
      <p:sp>
        <p:nvSpPr>
          <p:cNvPr id="504" name="Google Shape;504;p34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4"/>
          <p:cNvSpPr txBox="1"/>
          <p:nvPr/>
        </p:nvSpPr>
        <p:spPr>
          <a:xfrm>
            <a:off x="14239536" y="1914525"/>
            <a:ext cx="99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4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34"/>
          <p:cNvSpPr txBox="1"/>
          <p:nvPr/>
        </p:nvSpPr>
        <p:spPr>
          <a:xfrm>
            <a:off x="850331" y="654984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Rocas Químicas y bioquímicas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>
            <a:spLocks noGrp="1"/>
          </p:cNvSpPr>
          <p:nvPr>
            <p:ph type="title"/>
          </p:nvPr>
        </p:nvSpPr>
        <p:spPr>
          <a:xfrm>
            <a:off x="1330888" y="1108821"/>
            <a:ext cx="150521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/>
              <a:t>Tipos de rocas</a:t>
            </a:r>
            <a:endParaRPr sz="6000"/>
          </a:p>
        </p:txBody>
      </p:sp>
      <p:pic>
        <p:nvPicPr>
          <p:cNvPr id="123" name="Google Shape;12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1"/>
          <p:cNvSpPr txBox="1"/>
          <p:nvPr/>
        </p:nvSpPr>
        <p:spPr>
          <a:xfrm>
            <a:off x="11083145" y="6852561"/>
            <a:ext cx="13006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Dendrítico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321" y="4686299"/>
            <a:ext cx="5394427" cy="307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9669" y="4686299"/>
            <a:ext cx="5837567" cy="307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39419" y="4686299"/>
            <a:ext cx="5494529" cy="307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1"/>
          <p:cNvSpPr txBox="1"/>
          <p:nvPr/>
        </p:nvSpPr>
        <p:spPr>
          <a:xfrm>
            <a:off x="2791762" y="3647327"/>
            <a:ext cx="13933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Ígneas</a:t>
            </a:r>
            <a:endParaRPr sz="3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1"/>
          <p:cNvSpPr txBox="1"/>
          <p:nvPr/>
        </p:nvSpPr>
        <p:spPr>
          <a:xfrm>
            <a:off x="7772400" y="3643317"/>
            <a:ext cx="28469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Sedimentarias</a:t>
            </a:r>
            <a:endParaRPr sz="3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1"/>
          <p:cNvSpPr txBox="1"/>
          <p:nvPr/>
        </p:nvSpPr>
        <p:spPr>
          <a:xfrm>
            <a:off x="13607233" y="3629034"/>
            <a:ext cx="27887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Metamórficas</a:t>
            </a:r>
            <a:endParaRPr sz="36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1"/>
          <p:cNvSpPr/>
          <p:nvPr/>
        </p:nvSpPr>
        <p:spPr>
          <a:xfrm>
            <a:off x="6007748" y="3629034"/>
            <a:ext cx="6231671" cy="4791066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"/>
          <p:cNvSpPr txBox="1">
            <a:spLocks noGrp="1"/>
          </p:cNvSpPr>
          <p:nvPr>
            <p:ph type="title"/>
          </p:nvPr>
        </p:nvSpPr>
        <p:spPr>
          <a:xfrm>
            <a:off x="1330888" y="1108821"/>
            <a:ext cx="150521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/>
              <a:t>¿Qué es una roca sedimentaria?</a:t>
            </a:r>
            <a:endParaRPr sz="6000"/>
          </a:p>
        </p:txBody>
      </p:sp>
      <p:pic>
        <p:nvPicPr>
          <p:cNvPr id="138" name="Google Shape;13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2"/>
          <p:cNvSpPr txBox="1"/>
          <p:nvPr/>
        </p:nvSpPr>
        <p:spPr>
          <a:xfrm>
            <a:off x="1343588" y="3314700"/>
            <a:ext cx="9324412" cy="618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 sólido formado por la litificación del sedimento (orgánico e inorgánico).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s-E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es el sedimento?</a:t>
            </a:r>
            <a:endParaRPr/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 New"/>
              <a:buChar char="o"/>
            </a:pPr>
            <a:r>
              <a:rPr lang="es-E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 sólido que se deposita a partir de un fluido (agua o aire).</a:t>
            </a:r>
            <a:endParaRPr/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 New"/>
              <a:buChar char="o"/>
            </a:pPr>
            <a:r>
              <a:rPr lang="es-E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Pequeñas partículas provenientes del ciclo sedimentario: meteorización y erosión de rocas preexistentes (ígneas, sedimentarias o metamórficas), transporte, depositación, enterramiento y diagénesis.</a:t>
            </a:r>
            <a:endParaRPr/>
          </a:p>
        </p:txBody>
      </p:sp>
      <p:sp>
        <p:nvSpPr>
          <p:cNvPr id="141" name="Google Shape;141;p12"/>
          <p:cNvSpPr txBox="1"/>
          <p:nvPr/>
        </p:nvSpPr>
        <p:spPr>
          <a:xfrm>
            <a:off x="11083145" y="6852561"/>
            <a:ext cx="13006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Dendrítico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13957034" y="7897798"/>
            <a:ext cx="33011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https://definicion.de/sedimento/</a:t>
            </a:r>
            <a:endParaRPr/>
          </a:p>
        </p:txBody>
      </p:sp>
      <p:pic>
        <p:nvPicPr>
          <p:cNvPr id="144" name="Google Shape;144;p12" descr="https://lh3.googleusercontent.com/Vc5GjLUw1-FfYuAYucJ7DjWIRATnUwbIwOT9kwfWrojUv5UMrOLnqFaTFzmJ_AJyd82j8m-USJMnWGRsrmnr0lRWV9gj9PzEXFFxQATqNphctEWHj1EL-P2IdBuX_jZ_JHXo4bf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49064" y="4196986"/>
            <a:ext cx="476250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"/>
          <p:cNvSpPr txBox="1">
            <a:spLocks noGrp="1"/>
          </p:cNvSpPr>
          <p:nvPr>
            <p:ph type="title"/>
          </p:nvPr>
        </p:nvSpPr>
        <p:spPr>
          <a:xfrm>
            <a:off x="1330888" y="1108821"/>
            <a:ext cx="150521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/>
              <a:t>¿Qué es una roca sedimentaria?</a:t>
            </a:r>
            <a:endParaRPr sz="6000"/>
          </a:p>
        </p:txBody>
      </p:sp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3"/>
          <p:cNvSpPr txBox="1"/>
          <p:nvPr/>
        </p:nvSpPr>
        <p:spPr>
          <a:xfrm>
            <a:off x="1343587" y="3314700"/>
            <a:ext cx="9884779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Constituyen el </a:t>
            </a:r>
            <a:r>
              <a:rPr lang="es-E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75% </a:t>
            </a: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todos los </a:t>
            </a:r>
            <a:r>
              <a:rPr lang="es-E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afloramientos continentales</a:t>
            </a: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 antecedentes </a:t>
            </a:r>
            <a:r>
              <a:rPr lang="es-E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paleoambientales</a:t>
            </a: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s-E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paleoclimáticos</a:t>
            </a: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Importantes reservorios de hidrocarburos y de depósitos de mena.</a:t>
            </a:r>
            <a:endParaRPr/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es-E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clasifican en base a textura y composición mineral, distinguiéndose: </a:t>
            </a:r>
            <a:endParaRPr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Rocas clásticas: Fragmentos de minerales y roca</a:t>
            </a:r>
            <a:endParaRPr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Químicas: Precipitados químicos</a:t>
            </a:r>
            <a:endParaRPr/>
          </a:p>
          <a:p>
            <a:pPr marL="914400" marR="0" lvl="1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Bioquímicas: Fragmentos de fósiles y restos  </a:t>
            </a:r>
            <a:endParaRPr/>
          </a:p>
          <a:p>
            <a:pPr marL="45720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orgánicos.</a:t>
            </a:r>
            <a:endParaRPr/>
          </a:p>
        </p:txBody>
      </p:sp>
      <p:sp>
        <p:nvSpPr>
          <p:cNvPr id="153" name="Google Shape;153;p13"/>
          <p:cNvSpPr txBox="1"/>
          <p:nvPr/>
        </p:nvSpPr>
        <p:spPr>
          <a:xfrm>
            <a:off x="11083145" y="6852561"/>
            <a:ext cx="13006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Dendrítico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78949" y="2552700"/>
            <a:ext cx="4864418" cy="332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78949" y="6086837"/>
            <a:ext cx="4864418" cy="372898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3"/>
          <p:cNvSpPr/>
          <p:nvPr/>
        </p:nvSpPr>
        <p:spPr>
          <a:xfrm>
            <a:off x="13989510" y="9917668"/>
            <a:ext cx="38044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https://www.meteorologiaenred.com/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 txBox="1">
            <a:spLocks noGrp="1"/>
          </p:cNvSpPr>
          <p:nvPr>
            <p:ph type="title"/>
          </p:nvPr>
        </p:nvSpPr>
        <p:spPr>
          <a:xfrm>
            <a:off x="1330888" y="1108821"/>
            <a:ext cx="15661712" cy="9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/>
              <a:t>¿Cómo se forman las rocas sedimentarias?</a:t>
            </a:r>
            <a:endParaRPr sz="6000"/>
          </a:p>
        </p:txBody>
      </p:sp>
      <p:pic>
        <p:nvPicPr>
          <p:cNvPr id="162" name="Google Shape;1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4"/>
          <p:cNvSpPr txBox="1"/>
          <p:nvPr/>
        </p:nvSpPr>
        <p:spPr>
          <a:xfrm>
            <a:off x="11083145" y="6852561"/>
            <a:ext cx="13006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Dendrítico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1330888" y="3467100"/>
            <a:ext cx="6400800" cy="6379101"/>
          </a:xfrm>
          <a:custGeom>
            <a:avLst/>
            <a:gdLst/>
            <a:ahLst/>
            <a:cxnLst/>
            <a:rect l="l" t="t" r="r" b="b"/>
            <a:pathLst>
              <a:path w="6052185" h="10287000" extrusionOk="0">
                <a:moveTo>
                  <a:pt x="0" y="10286998"/>
                </a:moveTo>
                <a:lnTo>
                  <a:pt x="0" y="0"/>
                </a:lnTo>
                <a:lnTo>
                  <a:pt x="6051621" y="0"/>
                </a:lnTo>
                <a:lnTo>
                  <a:pt x="6051621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4"/>
          <p:cNvSpPr/>
          <p:nvPr/>
        </p:nvSpPr>
        <p:spPr>
          <a:xfrm>
            <a:off x="9557655" y="3500437"/>
            <a:ext cx="6400800" cy="6379101"/>
          </a:xfrm>
          <a:custGeom>
            <a:avLst/>
            <a:gdLst/>
            <a:ahLst/>
            <a:cxnLst/>
            <a:rect l="l" t="t" r="r" b="b"/>
            <a:pathLst>
              <a:path w="6052185" h="10287000" extrusionOk="0">
                <a:moveTo>
                  <a:pt x="0" y="10286998"/>
                </a:moveTo>
                <a:lnTo>
                  <a:pt x="0" y="0"/>
                </a:lnTo>
                <a:lnTo>
                  <a:pt x="6051621" y="0"/>
                </a:lnTo>
                <a:lnTo>
                  <a:pt x="6051621" y="10286998"/>
                </a:lnTo>
                <a:lnTo>
                  <a:pt x="0" y="10286998"/>
                </a:lnTo>
                <a:close/>
              </a:path>
            </a:pathLst>
          </a:custGeom>
          <a:solidFill>
            <a:srgbClr val="FFB92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4"/>
          <p:cNvSpPr txBox="1"/>
          <p:nvPr/>
        </p:nvSpPr>
        <p:spPr>
          <a:xfrm>
            <a:off x="1438212" y="4713514"/>
            <a:ext cx="6019800" cy="427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la </a:t>
            </a:r>
            <a:r>
              <a:rPr lang="es-ES" sz="3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fragmentación física (desintegración) y alteración química</a:t>
            </a:r>
            <a:r>
              <a:rPr lang="es-E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(descomposición) de las rocas de la superficie terrestre (o cerca de ella) por la acción de agentes externos como el viento, la lluvia, la temperatura, plantas y bacterias.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>
            <a:off x="9748155" y="4251849"/>
            <a:ext cx="601980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el </a:t>
            </a:r>
            <a:r>
              <a:rPr lang="es-ES" sz="3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desgaste de la superficie terrestre</a:t>
            </a:r>
            <a:r>
              <a:rPr lang="es-ES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mediante la acción mecánica de los materiales detríticos transportados.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4"/>
          <p:cNvSpPr txBox="1"/>
          <p:nvPr/>
        </p:nvSpPr>
        <p:spPr>
          <a:xfrm>
            <a:off x="3810000" y="9122747"/>
            <a:ext cx="167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situ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4"/>
          <p:cNvSpPr txBox="1"/>
          <p:nvPr/>
        </p:nvSpPr>
        <p:spPr>
          <a:xfrm>
            <a:off x="10473017" y="8507194"/>
            <a:ext cx="461350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Involucra transporte y movimiento</a:t>
            </a:r>
            <a:endParaRPr sz="4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4"/>
          <p:cNvSpPr txBox="1"/>
          <p:nvPr/>
        </p:nvSpPr>
        <p:spPr>
          <a:xfrm>
            <a:off x="1516625" y="3848100"/>
            <a:ext cx="5638873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Meteorización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4"/>
          <p:cNvSpPr txBox="1"/>
          <p:nvPr/>
        </p:nvSpPr>
        <p:spPr>
          <a:xfrm>
            <a:off x="9880126" y="3848099"/>
            <a:ext cx="5638873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Erosión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5"/>
          <p:cNvSpPr txBox="1"/>
          <p:nvPr/>
        </p:nvSpPr>
        <p:spPr>
          <a:xfrm>
            <a:off x="1343587" y="3314700"/>
            <a:ext cx="8333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Meteorización física o mecánica:</a:t>
            </a:r>
            <a:endParaRPr/>
          </a:p>
        </p:txBody>
      </p:sp>
      <p:sp>
        <p:nvSpPr>
          <p:cNvPr id="181" name="Google Shape;181;p15"/>
          <p:cNvSpPr txBox="1"/>
          <p:nvPr/>
        </p:nvSpPr>
        <p:spPr>
          <a:xfrm>
            <a:off x="1143000" y="308381"/>
            <a:ext cx="15661712" cy="187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¿Cómo se forman las rocas sedimentarias?</a:t>
            </a:r>
            <a:endParaRPr/>
          </a:p>
          <a:p>
            <a:pPr marL="12700" marR="0" lvl="0" indent="0" algn="ctr" rtl="0"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Tipos de meteorización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2" name="Google Shape;182;p15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42689" y="3880790"/>
            <a:ext cx="4456641" cy="343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000" y="6819900"/>
            <a:ext cx="3998273" cy="259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 descr="https://lh3.googleusercontent.com/T4O-46CvSlBQ3DQOEaMZCki9LApzjrZGT5qRs6xrJ7LDB3P5Zxkchs-vTF4-IITBRmrc4AJKugATVfvl8mPNbOqCKHIsGwzMtegD66SzVOG4A24kixGbfnyf48jTWS-EmK1FGtBp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95832" y="7314055"/>
            <a:ext cx="3770513" cy="282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09339" y="6819900"/>
            <a:ext cx="3940244" cy="259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5" descr="https://lh3.googleusercontent.com/FKFPZ3b0fxIKZPa_khpyDD8jQGEaQXcAJtlTgfnX2iuNvdPoIeQ5IKd1Id_a55lSjkaOpwC84YZgbLSySao4YKFJtEQd4iDsjq_WzdP-J-5DL_DnwC6GO6F2r80ipqTfOREdXb0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22351" y="4297783"/>
            <a:ext cx="2993449" cy="421038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5"/>
          <p:cNvSpPr txBox="1"/>
          <p:nvPr/>
        </p:nvSpPr>
        <p:spPr>
          <a:xfrm>
            <a:off x="460375" y="3961030"/>
            <a:ext cx="8289207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Fragmentación por hielo: cambio volumen</a:t>
            </a:r>
            <a:endParaRPr dirty="0"/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Descompresión: </a:t>
            </a: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plutones</a:t>
            </a:r>
            <a:endParaRPr dirty="0"/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Termoclastismo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exposición al sol</a:t>
            </a:r>
            <a:endParaRPr dirty="0"/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Haloclastismo</a:t>
            </a: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</a:t>
            </a:r>
            <a:endParaRPr dirty="0"/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 biológica: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12919813" y="3897673"/>
            <a:ext cx="8506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5"/>
          <p:cNvSpPr txBox="1"/>
          <p:nvPr/>
        </p:nvSpPr>
        <p:spPr>
          <a:xfrm>
            <a:off x="9119707" y="3961030"/>
            <a:ext cx="8506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>
            <a:off x="292306" y="6819900"/>
            <a:ext cx="8506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>
            <a:off x="4809339" y="6792574"/>
            <a:ext cx="8506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5"/>
          <p:cNvSpPr txBox="1"/>
          <p:nvPr/>
        </p:nvSpPr>
        <p:spPr>
          <a:xfrm>
            <a:off x="13428242" y="7291958"/>
            <a:ext cx="8506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4648" y="2075140"/>
            <a:ext cx="3238500" cy="37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1149" y="4838700"/>
            <a:ext cx="4503825" cy="339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08073" y="6819900"/>
            <a:ext cx="4368164" cy="3363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588" y="2670669"/>
            <a:ext cx="44005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793949" y="0"/>
            <a:ext cx="49404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6"/>
          <p:cNvSpPr txBox="1"/>
          <p:nvPr/>
        </p:nvSpPr>
        <p:spPr>
          <a:xfrm>
            <a:off x="1343587" y="3314700"/>
            <a:ext cx="8333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⮚"/>
            </a:pPr>
            <a:r>
              <a:rPr lang="es-E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Meteorización química: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1143000" y="308381"/>
            <a:ext cx="15661712" cy="187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¿Cómo se forman las rocas sedimentarias?</a:t>
            </a:r>
            <a:endParaRPr/>
          </a:p>
          <a:p>
            <a:pPr marL="12700" marR="0" lvl="0" indent="0" algn="ctr" rtl="0">
              <a:spcBef>
                <a:spcPts val="125"/>
              </a:spcBef>
              <a:spcAft>
                <a:spcPts val="0"/>
              </a:spcAft>
              <a:buNone/>
            </a:pPr>
            <a:r>
              <a:rPr lang="es-ES" sz="6000" b="0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Tipos de meteorización</a:t>
            </a:r>
            <a:endParaRPr sz="6000" b="0" i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7" name="Google Shape;207;p16" descr="data:image/gif;base64,R0lGODlhAQABAIAAAP///wAAACH5BAEAAAAALAAAAAABAAEAAAICRAEAOw=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13918862" y="2028984"/>
            <a:ext cx="990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7464671" y="4834510"/>
            <a:ext cx="6404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6" descr="La meteorización química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6"/>
          <p:cNvSpPr txBox="1"/>
          <p:nvPr/>
        </p:nvSpPr>
        <p:spPr>
          <a:xfrm>
            <a:off x="13196919" y="6867556"/>
            <a:ext cx="6177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1426" y="6985367"/>
            <a:ext cx="4949373" cy="294230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6"/>
          <p:cNvSpPr txBox="1"/>
          <p:nvPr/>
        </p:nvSpPr>
        <p:spPr>
          <a:xfrm>
            <a:off x="1479870" y="6918962"/>
            <a:ext cx="5446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6"/>
          <p:cNvSpPr txBox="1"/>
          <p:nvPr/>
        </p:nvSpPr>
        <p:spPr>
          <a:xfrm>
            <a:off x="1175317" y="3628400"/>
            <a:ext cx="5377884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28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Disolución: 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Oxidación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Hidrólisis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Hidratación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marR="0" lvl="1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Carbonatación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2010</Words>
  <Application>Microsoft Office PowerPoint</Application>
  <PresentationFormat>Personalizado</PresentationFormat>
  <Paragraphs>330</Paragraphs>
  <Slides>36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Noto Sans Symbols</vt:lpstr>
      <vt:lpstr>Courier New</vt:lpstr>
      <vt:lpstr>Arial</vt:lpstr>
      <vt:lpstr>Trebuchet MS</vt:lpstr>
      <vt:lpstr>Calibri</vt:lpstr>
      <vt:lpstr>Tahoma</vt:lpstr>
      <vt:lpstr>Office Theme</vt:lpstr>
      <vt:lpstr>Presentación de PowerPoint</vt:lpstr>
      <vt:lpstr>Objetivos</vt:lpstr>
      <vt:lpstr>El ciclo de las rocas</vt:lpstr>
      <vt:lpstr>Tipos de rocas</vt:lpstr>
      <vt:lpstr>¿Qué es una roca sedimentaria?</vt:lpstr>
      <vt:lpstr>¿Qué es una roca sedimentaria?</vt:lpstr>
      <vt:lpstr>¿Cómo se forman las rocas sedimentarias?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Javiera Antonia Tillería Arteaga</cp:lastModifiedBy>
  <cp:revision>3</cp:revision>
  <dcterms:modified xsi:type="dcterms:W3CDTF">2023-09-07T15:58:03Z</dcterms:modified>
</cp:coreProperties>
</file>