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80" r:id="rId3"/>
    <p:sldId id="282" r:id="rId4"/>
    <p:sldId id="281" r:id="rId5"/>
    <p:sldId id="277" r:id="rId6"/>
    <p:sldId id="283" r:id="rId7"/>
    <p:sldId id="284" r:id="rId8"/>
    <p:sldId id="278" r:id="rId9"/>
  </p:sldIdLst>
  <p:sldSz cx="9144000" cy="5143500" type="screen16x9"/>
  <p:notesSz cx="9296400" cy="7010400"/>
  <p:embeddedFontLst>
    <p:embeddedFont>
      <p:font typeface="Lato" panose="020F0502020204030203" pitchFamily="34" charset="0"/>
      <p:regular r:id="rId11"/>
      <p:bold r:id="rId12"/>
      <p:italic r:id="rId13"/>
      <p:boldItalic r:id="rId14"/>
    </p:embeddedFont>
    <p:embeddedFont>
      <p:font typeface="Raleway" pitchFamily="2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96" autoAdjust="0"/>
  </p:normalViewPr>
  <p:slideViewPr>
    <p:cSldViewPr snapToGrid="0">
      <p:cViewPr varScale="1">
        <p:scale>
          <a:sx n="91" d="100"/>
          <a:sy n="91" d="100"/>
        </p:scale>
        <p:origin x="1138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lang="es-CL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lang="es-C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21b131c8c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21b131c8c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>
              <a:spcBef>
                <a:spcPts val="0"/>
              </a:spcBef>
              <a:spcAft>
                <a:spcPts val="0"/>
              </a:spcAft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59638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2332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849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21b131c8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21b131c8c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s-C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45253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02811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2197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C720E8-B92D-40EC-BD25-D8DACA8381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97091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oogle Shape;10;p2"/>
          <p:cNvSpPr/>
          <p:nvPr/>
        </p:nvSpPr>
        <p:spPr>
          <a:xfrm>
            <a:off x="0" y="0"/>
            <a:ext cx="9144000" cy="94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CL" dirty="0"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CL" dirty="0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 lang="es-CL"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lang="es-CL"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09C0EFF-5C42-44BC-95B8-37230EDB5E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47223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CL" dirty="0"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CL" dirty="0"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lang="es-CL" dirty="0"/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lang="es-CL" dirty="0"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6850C56-34D4-4CBA-AC7F-C712A3B022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58466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CL" dirty="0"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CL" dirty="0"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 lang="es-CL"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31F03AB-76C7-4E41-A86C-041E0DA3CA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2466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Google Shape;24;p4"/>
          <p:cNvSpPr/>
          <p:nvPr/>
        </p:nvSpPr>
        <p:spPr>
          <a:xfrm>
            <a:off x="0" y="0"/>
            <a:ext cx="9144000" cy="86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CL" dirty="0"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CL" dirty="0"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lang="es-CL" dirty="0"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 lang="es-CL"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‹#›</a:t>
            </a:fld>
            <a:endParaRPr lang="es-CL" dirty="0"/>
          </a:p>
        </p:txBody>
      </p:sp>
      <p:pic>
        <p:nvPicPr>
          <p:cNvPr id="9" name="Google Shape;96;p14">
            <a:extLst>
              <a:ext uri="{FF2B5EF4-FFF2-40B4-BE49-F238E27FC236}">
                <a16:creationId xmlns:a16="http://schemas.microsoft.com/office/drawing/2014/main" id="{DDBD85A2-7E56-463B-B9A9-FE9892E3E251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5852" y="77908"/>
            <a:ext cx="1958399" cy="65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7;p14">
            <a:extLst>
              <a:ext uri="{FF2B5EF4-FFF2-40B4-BE49-F238E27FC236}">
                <a16:creationId xmlns:a16="http://schemas.microsoft.com/office/drawing/2014/main" id="{1CA6FED0-84AB-4920-AD05-D772288CAC27}"/>
              </a:ext>
            </a:extLst>
          </p:cNvPr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9750" y="203344"/>
            <a:ext cx="1958401" cy="431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1ECEB28-501D-45D5-A975-EF069135AC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61449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CL" dirty="0"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CL" dirty="0"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lang="es-CL" dirty="0"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 lang="es-CL"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 lang="es-CL"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3523B5A-D8E2-4D49-A931-74205E18EE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8566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CL" dirty="0"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CL" dirty="0"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lang="es-CL" dirty="0"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696F69D-93F3-4D41-8617-6B458CE22F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3354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CL" dirty="0"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CL" dirty="0"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lang="es-CL"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 lang="es-CL" dirty="0"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2EC4E79-A6B7-4704-9753-188CF3BF7E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32665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CL" dirty="0"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CL" dirty="0"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 lang="es-CL" dirty="0"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D457A47-F755-433F-8F54-EA81BCBCFA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47221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CL" dirty="0"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CL" dirty="0"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lang="es-CL" dirty="0"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lang="es-CL" dirty="0"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 lang="es-CL" dirty="0"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AB9C045-0877-4B5A-B8A1-83946182B8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94617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 lang="es-CL" dirty="0"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232E26A-34A8-477D-8D68-EFC6862F4CA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1334305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think-cell Slide" r:id="rId14" imgW="473" imgH="476" progId="TCLayout.ActiveDocument.1">
                  <p:embed/>
                </p:oleObj>
              </mc:Choice>
              <mc:Fallback>
                <p:oleObj name="think-cell Slide" r:id="rId14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lang="es-CL"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lang="es-CL"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5.xml"/><Relationship Id="rId7" Type="http://schemas.openxmlformats.org/officeDocument/2006/relationships/oleObject" Target="../embeddings/oleObject13.bin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5.jpeg"/><Relationship Id="rId4" Type="http://schemas.openxmlformats.org/officeDocument/2006/relationships/tags" Target="../tags/tag16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curiosityvine.com/post/how-to-tell-a-business-story-using-the-mckinsey-situation-complication-resolution-scr-framework#:~:text=Situation%20%2D%20The%20framing%20of%20the,(or%20capture%20an%20opportunity)." TargetMode="External"/><Relationship Id="rId3" Type="http://schemas.openxmlformats.org/officeDocument/2006/relationships/tags" Target="../tags/tag18.xml"/><Relationship Id="rId7" Type="http://schemas.openxmlformats.org/officeDocument/2006/relationships/image" Target="../media/image1.emf"/><Relationship Id="rId2" Type="http://schemas.openxmlformats.org/officeDocument/2006/relationships/tags" Target="../tags/tag1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20.xml"/><Relationship Id="rId7" Type="http://schemas.openxmlformats.org/officeDocument/2006/relationships/image" Target="../media/image1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9" Type="http://schemas.openxmlformats.org/officeDocument/2006/relationships/hyperlink" Target="https://www.mckinsey.com/alumni/news-and-events/global-news/alumni-news/barbara-minto-mece-i-invented-it-so-i-get-to-say-how-to-pronounce-it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jpeg"/><Relationship Id="rId2" Type="http://schemas.openxmlformats.org/officeDocument/2006/relationships/tags" Target="../tags/tag2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24.xml"/><Relationship Id="rId7" Type="http://schemas.openxmlformats.org/officeDocument/2006/relationships/image" Target="../media/image1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9" Type="http://schemas.openxmlformats.org/officeDocument/2006/relationships/hyperlink" Target="https://www.dbai.tuwien.ac.at/staff/gatter/work/051104_The_Minto_Pyramid_Principle.pd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6A9240E-8175-4B74-A9BB-E6A35CECFE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50156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8259008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800">
                <a:solidFill>
                  <a:srgbClr val="FF0000"/>
                </a:solidFill>
              </a:rPr>
              <a:t>Taller 3</a:t>
            </a:r>
            <a:br>
              <a:rPr lang="es-CL" sz="4800"/>
            </a:br>
            <a:br>
              <a:rPr lang="es-CL" sz="1200"/>
            </a:br>
            <a:r>
              <a:rPr lang="es-CL" sz="3200"/>
              <a:t>Alejandra Parra – William Baeza</a:t>
            </a:r>
            <a:endParaRPr lang="es-CL" sz="4800"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516976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/>
              <a:t>IN6004 Gestión Integral de Negocios </a:t>
            </a:r>
            <a:endParaRPr lang="es-CL" sz="3000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/>
              <a:t>Primavera 2022</a:t>
            </a:r>
            <a:endParaRPr lang="es-CL" sz="3000" dirty="0"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9750" y="203344"/>
            <a:ext cx="1958401" cy="431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9450" y="92725"/>
            <a:ext cx="1958399" cy="65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D7D6D3B-9CD4-435F-A7A6-F5A8E793864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59765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7" imgW="473" imgH="476" progId="TCLayout.ActiveDocument.1">
                  <p:embed/>
                </p:oleObj>
              </mc:Choice>
              <mc:Fallback>
                <p:oleObj name="think-cell Slide" r:id="rId7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602499" y="1290946"/>
            <a:ext cx="8245133" cy="6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El principio de la pirámide</a:t>
            </a:r>
            <a:endParaRPr lang="es-C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3A071-05C0-42E7-959D-710AA821F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50" y="2078875"/>
            <a:ext cx="4496891" cy="2261100"/>
          </a:xfrm>
        </p:spPr>
        <p:txBody>
          <a:bodyPr/>
          <a:lstStyle/>
          <a:p>
            <a:r>
              <a:rPr lang="es-CL"/>
              <a:t> Creado por Barbara Minto</a:t>
            </a:r>
          </a:p>
          <a:p>
            <a:r>
              <a:rPr lang="es-CL"/>
              <a:t>Luego de trabajar en por varios años en distintos países, se dio cuenta que lo que más costaba, era explicar una idea de forma coherente en poco tiempo</a:t>
            </a:r>
          </a:p>
          <a:p>
            <a:r>
              <a:rPr lang="es-CL"/>
              <a:t>Se especializó en comunicación ejecutiva</a:t>
            </a:r>
          </a:p>
          <a:p>
            <a:r>
              <a:rPr lang="es-CL"/>
              <a:t>Escribió su libro “The Pyramid Principle” en 1985. </a:t>
            </a:r>
            <a:endParaRPr lang="es-CL" dirty="0"/>
          </a:p>
        </p:txBody>
      </p:sp>
      <p:pic>
        <p:nvPicPr>
          <p:cNvPr id="1026" name="Picture 2" descr="Harrison Metal - Chat with Barbara Minto">
            <a:extLst>
              <a:ext uri="{FF2B5EF4-FFF2-40B4-BE49-F238E27FC236}">
                <a16:creationId xmlns:a16="http://schemas.microsoft.com/office/drawing/2014/main" id="{B0D403D6-089B-49E0-AF31-992133254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631" y="2311037"/>
            <a:ext cx="28003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. Footnote">
            <a:extLst>
              <a:ext uri="{FF2B5EF4-FFF2-40B4-BE49-F238E27FC236}">
                <a16:creationId xmlns:a16="http://schemas.microsoft.com/office/drawing/2014/main" id="{E72D243E-8F9D-4F92-93DB-28B5D9CB545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11480" y="6366887"/>
            <a:ext cx="7278624" cy="123111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/>
          <a:p>
            <a:pPr marL="104775" indent="-104775"/>
            <a:r>
              <a:rPr lang="es-CL" sz="800" dirty="0">
                <a:solidFill>
                  <a:schemeClr val="tx1"/>
                </a:solidFill>
              </a:rPr>
              <a:t>1.	Fuente: http://www.barbaraminto.com/about</a:t>
            </a:r>
            <a:r>
              <a:rPr lang="es-CL" sz="800">
                <a:solidFill>
                  <a:schemeClr val="tx1"/>
                </a:solidFill>
              </a:rPr>
              <a:t>.html</a:t>
            </a:r>
            <a:endParaRPr lang="es-CL" sz="800" dirty="0">
              <a:solidFill>
                <a:schemeClr val="tx1"/>
              </a:solidFill>
            </a:endParaRPr>
          </a:p>
        </p:txBody>
      </p:sp>
      <p:sp>
        <p:nvSpPr>
          <p:cNvPr id="6" name="5. Source">
            <a:extLst>
              <a:ext uri="{FF2B5EF4-FFF2-40B4-BE49-F238E27FC236}">
                <a16:creationId xmlns:a16="http://schemas.microsoft.com/office/drawing/2014/main" id="{5B6A9ACE-D1CC-489D-813F-0B325198D03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76837" y="4927664"/>
            <a:ext cx="7239000" cy="123111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s-CL" sz="800">
                <a:solidFill>
                  <a:schemeClr val="bg2"/>
                </a:solidFill>
              </a:rPr>
              <a:t>Fuente: http://www.barbaraminto.com/about.html</a:t>
            </a:r>
            <a:endParaRPr lang="es-CL" sz="800" dirty="0">
              <a:solidFill>
                <a:schemeClr val="bg2"/>
              </a:solidFill>
            </a:endParaRPr>
          </a:p>
        </p:txBody>
      </p:sp>
      <p:pic>
        <p:nvPicPr>
          <p:cNvPr id="12" name="Picture 2" descr="The Minto Pyramid Principle: Logic in Writing, Thinking, &amp; Problem Solving  : Deutsch, Vera: Amazon.com.mx: Libros">
            <a:extLst>
              <a:ext uri="{FF2B5EF4-FFF2-40B4-BE49-F238E27FC236}">
                <a16:creationId xmlns:a16="http://schemas.microsoft.com/office/drawing/2014/main" id="{F42ED93C-C545-46B2-A726-439ACA442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103" y="3305509"/>
            <a:ext cx="927661" cy="129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886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FDBDB44-3A67-415C-92F2-845CF74D35C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91658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think-cell Slide" r:id="rId6" imgW="473" imgH="476" progId="TCLayout.ActiveDocument.1">
                  <p:embed/>
                </p:oleObj>
              </mc:Choice>
              <mc:Fallback>
                <p:oleObj name="think-cell Slide" r:id="rId6" imgW="473" imgH="4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FDBDB44-3A67-415C-92F2-845CF74D35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E2A4690-892B-4B36-BFF1-80D6A3548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s-CL"/>
              <a:t>La base: contar una historia</a:t>
            </a:r>
            <a:endParaRPr lang="es-CL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CF6722F-34A2-40E5-A416-EDC0150C3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50" y="2078875"/>
            <a:ext cx="4496891" cy="2261100"/>
          </a:xfrm>
        </p:spPr>
        <p:txBody>
          <a:bodyPr/>
          <a:lstStyle/>
          <a:p>
            <a:pPr marL="146050" indent="0">
              <a:buNone/>
            </a:pPr>
            <a:r>
              <a:rPr lang="es-CL"/>
              <a:t>Toda comunicación, desde un cuento a una recomendación, puede contarse en 3 secciones:</a:t>
            </a:r>
          </a:p>
          <a:p>
            <a:endParaRPr lang="es-CL"/>
          </a:p>
          <a:p>
            <a:r>
              <a:rPr lang="es-CL" b="1"/>
              <a:t>Situación</a:t>
            </a:r>
            <a:r>
              <a:rPr lang="es-CL"/>
              <a:t>: Caperucita paseaba por el bosque yendo a visitar a su abuelita.</a:t>
            </a:r>
          </a:p>
          <a:p>
            <a:r>
              <a:rPr lang="es-CL" b="1"/>
              <a:t>Complicación</a:t>
            </a:r>
            <a:r>
              <a:rPr lang="es-CL"/>
              <a:t>: PERO Se encontró con el Lobo, el lobo la engañó y se comió a su abuelita y ella</a:t>
            </a:r>
          </a:p>
          <a:p>
            <a:r>
              <a:rPr lang="es-CL" b="1"/>
              <a:t>Resolución</a:t>
            </a:r>
            <a:r>
              <a:rPr lang="es-CL"/>
              <a:t>: ENTONCES llegó el cazador, y las salvó</a:t>
            </a:r>
            <a:endParaRPr lang="es-CL" dirty="0"/>
          </a:p>
        </p:txBody>
      </p:sp>
      <p:sp>
        <p:nvSpPr>
          <p:cNvPr id="11" name="5. Source">
            <a:extLst>
              <a:ext uri="{FF2B5EF4-FFF2-40B4-BE49-F238E27FC236}">
                <a16:creationId xmlns:a16="http://schemas.microsoft.com/office/drawing/2014/main" id="{29AC62AA-D32E-4BEF-9A9C-FCF484CF789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76837" y="4868340"/>
            <a:ext cx="7298422" cy="123111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s-CL" sz="800">
                <a:solidFill>
                  <a:schemeClr val="bg2"/>
                </a:solidFill>
              </a:rPr>
              <a:t>Fuente: </a:t>
            </a:r>
            <a:r>
              <a:rPr lang="es-CL" sz="800">
                <a:solidFill>
                  <a:schemeClr val="bg2"/>
                </a:solidFill>
                <a:hlinkClick r:id="rId8"/>
              </a:rPr>
              <a:t>How to Tell a Business Story Using the McKinsey Situation-Complication-Resolution (SCR) Framework</a:t>
            </a:r>
            <a:endParaRPr lang="es-CL" sz="800" dirty="0">
              <a:solidFill>
                <a:schemeClr val="bg2"/>
              </a:solidFill>
            </a:endParaRPr>
          </a:p>
        </p:txBody>
      </p:sp>
      <p:pic>
        <p:nvPicPr>
          <p:cNvPr id="5122" name="Picture 2" descr="De dónde vienes, Caperucita Roja? Conoce sus orígenes | National Geographic">
            <a:extLst>
              <a:ext uri="{FF2B5EF4-FFF2-40B4-BE49-F238E27FC236}">
                <a16:creationId xmlns:a16="http://schemas.microsoft.com/office/drawing/2014/main" id="{EF86384F-7FAD-4929-AAA0-D0A00CF48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931" y="221827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630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FDBDB44-3A67-415C-92F2-845CF74D35C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7525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think-cell Slide" r:id="rId6" imgW="473" imgH="476" progId="TCLayout.ActiveDocument.1">
                  <p:embed/>
                </p:oleObj>
              </mc:Choice>
              <mc:Fallback>
                <p:oleObj name="think-cell Slide" r:id="rId6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E2A4690-892B-4B36-BFF1-80D6A3548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s-CL"/>
              <a:t>¿Cómo sigo? </a:t>
            </a:r>
            <a:endParaRPr lang="es-CL" dirty="0"/>
          </a:p>
        </p:txBody>
      </p:sp>
      <p:pic>
        <p:nvPicPr>
          <p:cNvPr id="3074" name="Picture 2" descr="Barbara Minto">
            <a:extLst>
              <a:ext uri="{FF2B5EF4-FFF2-40B4-BE49-F238E27FC236}">
                <a16:creationId xmlns:a16="http://schemas.microsoft.com/office/drawing/2014/main" id="{AC4919E1-E3EB-46C0-9B7E-EEC2A3E54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86" y="1853850"/>
            <a:ext cx="47625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85D71E9-6057-4CE8-98C3-D02E0C8F4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51" y="2078875"/>
            <a:ext cx="3358436" cy="2261100"/>
          </a:xfrm>
        </p:spPr>
        <p:txBody>
          <a:bodyPr/>
          <a:lstStyle/>
          <a:p>
            <a:pPr marL="146050" indent="0">
              <a:buNone/>
            </a:pPr>
            <a:r>
              <a:rPr lang="es-CL"/>
              <a:t>Armar una pirámide</a:t>
            </a:r>
          </a:p>
          <a:p>
            <a:pPr marL="488950" indent="-342900">
              <a:buFont typeface="+mj-lt"/>
              <a:buAutoNum type="arabicPeriod"/>
            </a:pPr>
            <a:r>
              <a:rPr lang="es-CL"/>
              <a:t>La principal idea / objetivo / recomendación arriba (historia)</a:t>
            </a:r>
          </a:p>
          <a:p>
            <a:pPr marL="488950" indent="-342900">
              <a:buFont typeface="+mj-lt"/>
              <a:buAutoNum type="arabicPeriod"/>
            </a:pPr>
            <a:r>
              <a:rPr lang="es-CL"/>
              <a:t>Luego los principales argumentos que refuerzan la idea</a:t>
            </a:r>
          </a:p>
          <a:p>
            <a:pPr marL="488950" indent="-342900">
              <a:buFont typeface="+mj-lt"/>
              <a:buAutoNum type="arabicPeriod"/>
            </a:pPr>
            <a:r>
              <a:rPr lang="es-CL"/>
              <a:t>Al final se dejan los datos que lo sustentan </a:t>
            </a:r>
            <a:endParaRPr lang="es-CL" dirty="0"/>
          </a:p>
        </p:txBody>
      </p:sp>
      <p:sp>
        <p:nvSpPr>
          <p:cNvPr id="25" name="5. Source">
            <a:extLst>
              <a:ext uri="{FF2B5EF4-FFF2-40B4-BE49-F238E27FC236}">
                <a16:creationId xmlns:a16="http://schemas.microsoft.com/office/drawing/2014/main" id="{6D6F84B9-328B-4C0A-81BD-78E181ABC7A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69115" y="4844700"/>
            <a:ext cx="7239000" cy="123111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s-CL"/>
              <a:t>Fuente: </a:t>
            </a:r>
            <a:r>
              <a:rPr lang="es-CL">
                <a:hlinkClick r:id="rId9"/>
              </a:rPr>
              <a:t>Barbara Minto: “MECE: I invented it, so I get to say how to pronounce it”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74537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A091962-4F5A-42AC-8EFA-A990C949DF4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13056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602498" y="1290958"/>
            <a:ext cx="7912327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La clave para ordenar: MECE</a:t>
            </a:r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3057150" y="2099575"/>
            <a:ext cx="3029700" cy="23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2400" b="1" dirty="0">
                <a:solidFill>
                  <a:srgbClr val="FF0000"/>
                </a:solidFill>
              </a:rPr>
              <a:t>M</a:t>
            </a:r>
            <a:r>
              <a:rPr lang="es-CL" sz="2400" dirty="0"/>
              <a:t>utuamente</a:t>
            </a:r>
          </a:p>
          <a:p>
            <a:pPr marL="457200" lvl="0" indent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2400" b="1" dirty="0">
                <a:solidFill>
                  <a:srgbClr val="FF0000"/>
                </a:solidFill>
              </a:rPr>
              <a:t>E</a:t>
            </a:r>
            <a:r>
              <a:rPr lang="es-CL" sz="2400" dirty="0"/>
              <a:t>xcluyente,</a:t>
            </a:r>
          </a:p>
          <a:p>
            <a:pPr marL="457200" lvl="0" indent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2400" b="1" dirty="0">
                <a:solidFill>
                  <a:srgbClr val="FF0000"/>
                </a:solidFill>
              </a:rPr>
              <a:t>C</a:t>
            </a:r>
            <a:r>
              <a:rPr lang="es-CL" sz="2400" dirty="0"/>
              <a:t>oherentemente</a:t>
            </a:r>
          </a:p>
          <a:p>
            <a:pPr marL="457200" lvl="0" indent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2400" b="1" dirty="0">
                <a:solidFill>
                  <a:srgbClr val="FF0000"/>
                </a:solidFill>
              </a:rPr>
              <a:t>E</a:t>
            </a:r>
            <a:r>
              <a:rPr lang="es-CL" sz="2400" dirty="0"/>
              <a:t>xhaustivo</a:t>
            </a: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5852" y="77908"/>
            <a:ext cx="1958399" cy="65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59750" y="203344"/>
            <a:ext cx="1958401" cy="431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4509E50-7E1C-47FE-A76F-5A121FE98DE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85301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3829960-C350-4FAA-9FEE-E0ED98A64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s-CL"/>
              <a:t>La carta a Shirley</a:t>
            </a:r>
            <a:endParaRPr lang="es-C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58879B-7BC0-4ADE-852A-260425423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50" y="1994985"/>
            <a:ext cx="4337500" cy="2261100"/>
          </a:xfrm>
        </p:spPr>
        <p:txBody>
          <a:bodyPr/>
          <a:lstStyle/>
          <a:p>
            <a:pPr marL="146050" indent="0">
              <a:buNone/>
            </a:pPr>
            <a:r>
              <a:rPr lang="es-CL" sz="1100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s-CL" sz="1100" dirty="0">
                <a:solidFill>
                  <a:srgbClr val="808080"/>
                </a:solidFill>
                <a:latin typeface="Arial" panose="020B0604020202020204" pitchFamily="34" charset="0"/>
              </a:rPr>
              <a:t>Querida Shirley.</a:t>
            </a:r>
          </a:p>
          <a:p>
            <a:pPr marL="146050" indent="0">
              <a:buNone/>
            </a:pPr>
            <a:r>
              <a:rPr lang="es-CL" sz="1100" dirty="0">
                <a:solidFill>
                  <a:srgbClr val="808080"/>
                </a:solidFill>
                <a:latin typeface="Arial" panose="020B0604020202020204" pitchFamily="34" charset="0"/>
              </a:rPr>
              <a:t>¿</a:t>
            </a:r>
            <a:r>
              <a:rPr lang="es-CL" sz="1100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Rec</a:t>
            </a:r>
            <a:r>
              <a:rPr lang="es-CL" sz="1100" dirty="0">
                <a:solidFill>
                  <a:srgbClr val="808080"/>
                </a:solidFill>
                <a:latin typeface="Arial" panose="020B0604020202020204" pitchFamily="34" charset="0"/>
              </a:rPr>
              <a:t>uerdas el sábado pasado cuando estaba jugando en el parque con mi novio y tu viniste, y luego me contó que apenas me di vuelta lo besaste?</a:t>
            </a:r>
          </a:p>
          <a:p>
            <a:pPr marL="146050" indent="0">
              <a:buNone/>
            </a:pPr>
            <a:r>
              <a:rPr lang="es-CL" sz="1100" dirty="0">
                <a:solidFill>
                  <a:srgbClr val="808080"/>
                </a:solidFill>
                <a:latin typeface="Arial" panose="020B0604020202020204" pitchFamily="34" charset="0"/>
              </a:rPr>
              <a:t>¿Y también, el sábado en la tarde cuando viniste a mi casa, mi mamá tenia ensalada de atún para el almuerzo y tu dijiste “Que asco, esta es la peor ensalada que he comido?</a:t>
            </a:r>
          </a:p>
          <a:p>
            <a:pPr marL="146050" indent="0">
              <a:buNone/>
            </a:pPr>
            <a:r>
              <a:rPr lang="es-CL" sz="1100" dirty="0">
                <a:solidFill>
                  <a:srgbClr val="808080"/>
                </a:solidFill>
                <a:latin typeface="Arial" panose="020B0604020202020204" pitchFamily="34" charset="0"/>
              </a:rPr>
              <a:t>Y ayer, cuando mi gato se restregó en tu puerta, lo pateaste y amenazaste con tirarte a tu perro? </a:t>
            </a:r>
            <a:endParaRPr lang="es-CL" sz="1100" b="0" i="0" dirty="0">
              <a:solidFill>
                <a:srgbClr val="808080"/>
              </a:solidFill>
              <a:effectLst/>
              <a:latin typeface="Arial" panose="020B0604020202020204" pitchFamily="34" charset="0"/>
            </a:endParaRPr>
          </a:p>
          <a:p>
            <a:pPr marL="146050" indent="0">
              <a:buNone/>
            </a:pPr>
            <a:r>
              <a:rPr lang="es-CL" sz="1100" dirty="0">
                <a:solidFill>
                  <a:srgbClr val="808080"/>
                </a:solidFill>
                <a:latin typeface="Arial" panose="020B0604020202020204" pitchFamily="34" charset="0"/>
              </a:rPr>
              <a:t>Bueno, por todas estas razones, te odio y no quiero seguir siendo tu amiga.</a:t>
            </a:r>
            <a:r>
              <a:rPr lang="es-CL" sz="1100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146050" indent="0">
              <a:buNone/>
            </a:pPr>
            <a:r>
              <a:rPr lang="es-CL" sz="1100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Lucy”</a:t>
            </a:r>
          </a:p>
          <a:p>
            <a:pPr marL="146050" indent="0">
              <a:buNone/>
            </a:pPr>
            <a:endParaRPr lang="es-CL" sz="1100" dirty="0"/>
          </a:p>
        </p:txBody>
      </p:sp>
      <p:pic>
        <p:nvPicPr>
          <p:cNvPr id="6146" name="Picture 2" descr="How to Write a Formal Letter | Inklyo.com">
            <a:extLst>
              <a:ext uri="{FF2B5EF4-FFF2-40B4-BE49-F238E27FC236}">
                <a16:creationId xmlns:a16="http://schemas.microsoft.com/office/drawing/2014/main" id="{AD42992C-F46E-49B4-992F-3080FBF73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007" y="225399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621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FA7945E-D505-4E53-8700-E5870E82CA6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5432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think-cell Slide" r:id="rId6" imgW="473" imgH="476" progId="TCLayout.ActiveDocument.1">
                  <p:embed/>
                </p:oleObj>
              </mc:Choice>
              <mc:Fallback>
                <p:oleObj name="think-cell Slide" r:id="rId6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E3DD04-09BC-4EEC-B4AC-DE3E04666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s-CL"/>
              <a:t>La carta a Shirley (cont.)</a:t>
            </a:r>
            <a:endParaRPr lang="es-CL" dirty="0"/>
          </a:p>
        </p:txBody>
      </p:sp>
      <p:pic>
        <p:nvPicPr>
          <p:cNvPr id="13" name="Picture 2" descr="How to Write a Formal Letter | Inklyo.com">
            <a:extLst>
              <a:ext uri="{FF2B5EF4-FFF2-40B4-BE49-F238E27FC236}">
                <a16:creationId xmlns:a16="http://schemas.microsoft.com/office/drawing/2014/main" id="{DD035239-7B18-44B1-B3E9-7D2A910E1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007" y="225399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19B7D07-A4D7-4D89-9797-5EAD1F302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50" y="2124490"/>
            <a:ext cx="4337500" cy="2002087"/>
          </a:xfrm>
        </p:spPr>
        <p:txBody>
          <a:bodyPr/>
          <a:lstStyle/>
          <a:p>
            <a:pPr marL="146050" indent="0">
              <a:buNone/>
            </a:pPr>
            <a:r>
              <a:rPr lang="es-CL" sz="1100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“Shirley te odio</a:t>
            </a:r>
          </a:p>
          <a:p>
            <a:pPr marL="146050" indent="0">
              <a:buNone/>
            </a:pPr>
            <a:endParaRPr lang="es-CL" sz="1100" dirty="0">
              <a:solidFill>
                <a:srgbClr val="808080"/>
              </a:solidFill>
              <a:latin typeface="Arial" panose="020B0604020202020204" pitchFamily="34" charset="0"/>
            </a:endParaRPr>
          </a:p>
          <a:p>
            <a:pPr marL="146050" indent="0">
              <a:buNone/>
            </a:pPr>
            <a:r>
              <a:rPr lang="es-CL" sz="1100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1- Te robaste a mi novio</a:t>
            </a:r>
          </a:p>
          <a:p>
            <a:pPr marL="146050" indent="0">
              <a:buNone/>
            </a:pPr>
            <a:r>
              <a:rPr lang="es-CL" sz="1100" dirty="0">
                <a:solidFill>
                  <a:srgbClr val="808080"/>
                </a:solidFill>
                <a:latin typeface="Arial" panose="020B0604020202020204" pitchFamily="34" charset="0"/>
              </a:rPr>
              <a:t>2- Ninguneaste a mi mamá</a:t>
            </a:r>
          </a:p>
          <a:p>
            <a:pPr marL="146050" indent="0">
              <a:buNone/>
            </a:pPr>
            <a:r>
              <a:rPr lang="es-CL" sz="1100" dirty="0">
                <a:solidFill>
                  <a:srgbClr val="808080"/>
                </a:solidFill>
                <a:latin typeface="Arial" panose="020B0604020202020204" pitchFamily="34" charset="0"/>
              </a:rPr>
              <a:t>3.- Le pegaste a mi gato</a:t>
            </a:r>
          </a:p>
          <a:p>
            <a:pPr marL="146050" indent="0">
              <a:buNone/>
            </a:pPr>
            <a:endParaRPr lang="es-CL" sz="1100" dirty="0">
              <a:solidFill>
                <a:srgbClr val="808080"/>
              </a:solidFill>
              <a:latin typeface="Arial" panose="020B0604020202020204" pitchFamily="34" charset="0"/>
            </a:endParaRPr>
          </a:p>
          <a:p>
            <a:pPr marL="146050" indent="0">
              <a:buNone/>
            </a:pPr>
            <a:r>
              <a:rPr lang="es-CL" sz="1100" dirty="0">
                <a:solidFill>
                  <a:srgbClr val="808080"/>
                </a:solidFill>
                <a:latin typeface="Arial" panose="020B0604020202020204" pitchFamily="34" charset="0"/>
              </a:rPr>
              <a:t>Y por eso no quiero ser tu amiga</a:t>
            </a:r>
          </a:p>
          <a:p>
            <a:pPr marL="146050" indent="0">
              <a:buNone/>
            </a:pPr>
            <a:endParaRPr lang="es-CL" sz="1100" b="0" i="0" dirty="0">
              <a:solidFill>
                <a:srgbClr val="808080"/>
              </a:solidFill>
              <a:effectLst/>
              <a:latin typeface="Arial" panose="020B0604020202020204" pitchFamily="34" charset="0"/>
            </a:endParaRPr>
          </a:p>
          <a:p>
            <a:pPr marL="146050" indent="0">
              <a:buNone/>
            </a:pPr>
            <a:r>
              <a:rPr lang="es-CL" sz="1100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Lucy”</a:t>
            </a:r>
          </a:p>
        </p:txBody>
      </p:sp>
      <p:sp>
        <p:nvSpPr>
          <p:cNvPr id="16" name="5. Source">
            <a:extLst>
              <a:ext uri="{FF2B5EF4-FFF2-40B4-BE49-F238E27FC236}">
                <a16:creationId xmlns:a16="http://schemas.microsoft.com/office/drawing/2014/main" id="{3609C093-3B59-48C7-93E8-29BD0E8A85D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69115" y="4844700"/>
            <a:ext cx="7239000" cy="123111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s-CL" dirty="0" err="1"/>
              <a:t>Fuente:</a:t>
            </a:r>
            <a:r>
              <a:rPr lang="es-CL" dirty="0" err="1">
                <a:hlinkClick r:id="rId9"/>
              </a:rPr>
              <a:t>https</a:t>
            </a:r>
            <a:r>
              <a:rPr lang="es-CL" dirty="0">
                <a:hlinkClick r:id="rId9"/>
              </a:rPr>
              <a:t>://www.dbai.tuwien.ac.at/staff/gatter/work/051104_The_Minto_Pyramid_Principle.pdf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35115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2ED50E1-A242-4B89-BF74-47BD3685676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97921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8259008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800">
                <a:solidFill>
                  <a:srgbClr val="FF0000"/>
                </a:solidFill>
              </a:rPr>
              <a:t>Taller 3</a:t>
            </a:r>
            <a:br>
              <a:rPr lang="es-CL" sz="4800"/>
            </a:br>
            <a:br>
              <a:rPr lang="es-CL" sz="1200"/>
            </a:br>
            <a:r>
              <a:rPr lang="es-CL" sz="3200"/>
              <a:t>Alejandra Parra – William Baeza</a:t>
            </a:r>
            <a:endParaRPr lang="es-CL" sz="4800"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516976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/>
              <a:t>IN6004 Gestión Integral de Negocios </a:t>
            </a:r>
            <a:endParaRPr lang="es-CL" sz="3000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/>
              <a:t>Primavera 2022</a:t>
            </a:r>
            <a:endParaRPr lang="es-CL" sz="3000" dirty="0"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9750" y="203344"/>
            <a:ext cx="1958401" cy="431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9450" y="92725"/>
            <a:ext cx="1958399" cy="652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04348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CLIENT" val="True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4. Footno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5. Sourc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5. Sourc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5. Sourc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5. Sourc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457</Words>
  <Application>Microsoft Office PowerPoint</Application>
  <PresentationFormat>On-screen Show (16:9)</PresentationFormat>
  <Paragraphs>49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Raleway</vt:lpstr>
      <vt:lpstr>Arial</vt:lpstr>
      <vt:lpstr>Lato</vt:lpstr>
      <vt:lpstr>Streamline</vt:lpstr>
      <vt:lpstr>think-cell Slide</vt:lpstr>
      <vt:lpstr>Taller 3  Alejandra Parra – William Baeza</vt:lpstr>
      <vt:lpstr>El principio de la pirámide</vt:lpstr>
      <vt:lpstr>La base: contar una historia</vt:lpstr>
      <vt:lpstr>¿Cómo sigo? </vt:lpstr>
      <vt:lpstr>La clave para ordenar: MECE</vt:lpstr>
      <vt:lpstr>La carta a Shirley</vt:lpstr>
      <vt:lpstr>La carta a Shirley (cont.)</vt:lpstr>
      <vt:lpstr>Taller 3  Alejandra Parra – William Baeza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Reglas del juego Taller 3</dc:title>
  <dc:creator>William Baeza</dc:creator>
  <cp:lastModifiedBy>Alejandra Parra</cp:lastModifiedBy>
  <cp:revision>25</cp:revision>
  <cp:lastPrinted>2021-03-12T21:20:29Z</cp:lastPrinted>
  <dcterms:modified xsi:type="dcterms:W3CDTF">2022-08-23T02:00:39Z</dcterms:modified>
</cp:coreProperties>
</file>