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91" r:id="rId3"/>
    <p:sldMasterId id="2147483816" r:id="rId4"/>
    <p:sldMasterId id="2147483829" r:id="rId5"/>
    <p:sldMasterId id="2147483992" r:id="rId6"/>
  </p:sldMasterIdLst>
  <p:notesMasterIdLst>
    <p:notesMasterId r:id="rId31"/>
  </p:notesMasterIdLst>
  <p:handoutMasterIdLst>
    <p:handoutMasterId r:id="rId32"/>
  </p:handoutMasterIdLst>
  <p:sldIdLst>
    <p:sldId id="256" r:id="rId7"/>
    <p:sldId id="272" r:id="rId8"/>
    <p:sldId id="273" r:id="rId9"/>
    <p:sldId id="274" r:id="rId10"/>
    <p:sldId id="276" r:id="rId11"/>
    <p:sldId id="277" r:id="rId12"/>
    <p:sldId id="259" r:id="rId13"/>
    <p:sldId id="260" r:id="rId14"/>
    <p:sldId id="261" r:id="rId15"/>
    <p:sldId id="257" r:id="rId16"/>
    <p:sldId id="270" r:id="rId17"/>
    <p:sldId id="268" r:id="rId18"/>
    <p:sldId id="286" r:id="rId19"/>
    <p:sldId id="267" r:id="rId20"/>
    <p:sldId id="269" r:id="rId21"/>
    <p:sldId id="262" r:id="rId22"/>
    <p:sldId id="263" r:id="rId23"/>
    <p:sldId id="264" r:id="rId24"/>
    <p:sldId id="265" r:id="rId25"/>
    <p:sldId id="266" r:id="rId26"/>
    <p:sldId id="279" r:id="rId27"/>
    <p:sldId id="280" r:id="rId28"/>
    <p:sldId id="275" r:id="rId29"/>
    <p:sldId id="278" r:id="rId3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8197E-EBDE-F04E-9F40-CE0C0A0B1AD0}">
          <p14:sldIdLst>
            <p14:sldId id="256"/>
            <p14:sldId id="272"/>
          </p14:sldIdLst>
        </p14:section>
        <p14:section name="Institutional architecture" id="{D7409983-8219-9E40-B8BE-017C46A4882F}">
          <p14:sldIdLst>
            <p14:sldId id="273"/>
            <p14:sldId id="274"/>
            <p14:sldId id="276"/>
            <p14:sldId id="277"/>
          </p14:sldIdLst>
        </p14:section>
        <p14:section name="Basic facts" id="{954FA88D-9068-C445-B8DA-0EEC90702D2D}">
          <p14:sldIdLst>
            <p14:sldId id="259"/>
            <p14:sldId id="260"/>
            <p14:sldId id="261"/>
            <p14:sldId id="257"/>
            <p14:sldId id="270"/>
            <p14:sldId id="268"/>
            <p14:sldId id="286"/>
            <p14:sldId id="267"/>
            <p14:sldId id="269"/>
            <p14:sldId id="262"/>
            <p14:sldId id="263"/>
            <p14:sldId id="264"/>
            <p14:sldId id="265"/>
            <p14:sldId id="266"/>
            <p14:sldId id="279"/>
            <p14:sldId id="280"/>
          </p14:sldIdLst>
        </p14:section>
        <p14:section name="Social discontent" id="{3E7A1341-3A03-6B42-89FC-14A6F0465079}">
          <p14:sldIdLst>
            <p14:sldId id="275"/>
          </p14:sldIdLst>
        </p14:section>
        <p14:section name="Untitled Section" id="{3E7BD9C0-C784-1740-8BC2-1E19A1163F9F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824" y="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lases\Educaci&#243;n\Matricula%20ed%20sup%201983_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lases\Educaci&#243;n\Matricula%20ed%20sup%201983_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blo.gonzalez\Documents\Total%20number%20of%20institutions%20of%20higher%20educ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lases\Educaci&#243;n\Matricula%20ed%20sup%201983_20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://www.cned.cl/public/secciones/SeccionIndicesEstadisticas/doc/Estadisticas2012/cohorte/01_RetencionCohorteInstitucio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://www.cned.cl/public/secciones/SeccionIndicesEstadisticas/doc/Estadisticas2012/cohorte/01_RetencionCohorteInstitucio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://www.cned.cl/public/secciones/SeccionIndicesEstadisticas/doc/Estadisticas2012/cohorte/01_RetencionCohorteInstitucio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'3.4 (2)'!$A$3</c:f>
              <c:strCache>
                <c:ptCount val="1"/>
                <c:pt idx="0">
                  <c:v>Universities</c:v>
                </c:pt>
              </c:strCache>
            </c:strRef>
          </c:tx>
          <c:marker>
            <c:symbol val="none"/>
          </c:marker>
          <c:cat>
            <c:numRef>
              <c:f>'3.4 (2)'!$B$2:$AB$2</c:f>
              <c:numCache>
                <c:formatCode>General</c:formatCode>
                <c:ptCount val="27"/>
                <c:pt idx="0">
                  <c:v>1983.0</c:v>
                </c:pt>
                <c:pt idx="1">
                  <c:v>1985.0</c:v>
                </c:pt>
                <c:pt idx="2">
                  <c:v>1987.0</c:v>
                </c:pt>
                <c:pt idx="3">
                  <c:v>1989.0</c:v>
                </c:pt>
                <c:pt idx="4">
                  <c:v>1990.0</c:v>
                </c:pt>
                <c:pt idx="5">
                  <c:v>1991.0</c:v>
                </c:pt>
                <c:pt idx="6">
                  <c:v>1992.0</c:v>
                </c:pt>
                <c:pt idx="7">
                  <c:v>1993.0</c:v>
                </c:pt>
                <c:pt idx="8">
                  <c:v>1994.0</c:v>
                </c:pt>
                <c:pt idx="9">
                  <c:v>1995.0</c:v>
                </c:pt>
                <c:pt idx="10">
                  <c:v>1996.0</c:v>
                </c:pt>
                <c:pt idx="11">
                  <c:v>1997.0</c:v>
                </c:pt>
                <c:pt idx="12">
                  <c:v>1998.0</c:v>
                </c:pt>
                <c:pt idx="13">
                  <c:v>1999.0</c:v>
                </c:pt>
                <c:pt idx="14">
                  <c:v>2000.0</c:v>
                </c:pt>
                <c:pt idx="15">
                  <c:v>2001.0</c:v>
                </c:pt>
                <c:pt idx="16">
                  <c:v>2002.0</c:v>
                </c:pt>
                <c:pt idx="17">
                  <c:v>2003.0</c:v>
                </c:pt>
                <c:pt idx="18">
                  <c:v>2004.0</c:v>
                </c:pt>
                <c:pt idx="19">
                  <c:v>2005.0</c:v>
                </c:pt>
                <c:pt idx="20">
                  <c:v>2006.0</c:v>
                </c:pt>
                <c:pt idx="21">
                  <c:v>2007.0</c:v>
                </c:pt>
                <c:pt idx="22">
                  <c:v>2008.0</c:v>
                </c:pt>
                <c:pt idx="23">
                  <c:v>2009.0</c:v>
                </c:pt>
                <c:pt idx="24">
                  <c:v>2010.0</c:v>
                </c:pt>
                <c:pt idx="25">
                  <c:v>2011.0</c:v>
                </c:pt>
                <c:pt idx="26">
                  <c:v>2012.0</c:v>
                </c:pt>
              </c:numCache>
            </c:numRef>
          </c:cat>
          <c:val>
            <c:numRef>
              <c:f>'3.4 (2)'!$B$3:$AB$3</c:f>
              <c:numCache>
                <c:formatCode>#,##0</c:formatCode>
                <c:ptCount val="27"/>
                <c:pt idx="0">
                  <c:v>110133.0</c:v>
                </c:pt>
                <c:pt idx="1">
                  <c:v>118079.0</c:v>
                </c:pt>
                <c:pt idx="2">
                  <c:v>127099.0</c:v>
                </c:pt>
                <c:pt idx="3">
                  <c:v>119363.0</c:v>
                </c:pt>
                <c:pt idx="4">
                  <c:v>131702.0</c:v>
                </c:pt>
                <c:pt idx="5">
                  <c:v>146720.0</c:v>
                </c:pt>
                <c:pt idx="6">
                  <c:v>168292.0</c:v>
                </c:pt>
                <c:pt idx="7">
                  <c:v>194332.0</c:v>
                </c:pt>
                <c:pt idx="8">
                  <c:v>211564.0</c:v>
                </c:pt>
                <c:pt idx="9">
                  <c:v>231227.0</c:v>
                </c:pt>
                <c:pt idx="10">
                  <c:v>253506.0</c:v>
                </c:pt>
                <c:pt idx="11">
                  <c:v>269595.0</c:v>
                </c:pt>
                <c:pt idx="12">
                  <c:v>287670.0</c:v>
                </c:pt>
                <c:pt idx="13">
                  <c:v>299395.0</c:v>
                </c:pt>
                <c:pt idx="14">
                  <c:v>319089.0</c:v>
                </c:pt>
                <c:pt idx="15">
                  <c:v>339355.0</c:v>
                </c:pt>
                <c:pt idx="16">
                  <c:v>369527.0</c:v>
                </c:pt>
                <c:pt idx="17">
                  <c:v>403370.0</c:v>
                </c:pt>
                <c:pt idx="18">
                  <c:v>416987.0</c:v>
                </c:pt>
                <c:pt idx="19">
                  <c:v>441146.0</c:v>
                </c:pt>
                <c:pt idx="20">
                  <c:v>478075.0</c:v>
                </c:pt>
                <c:pt idx="21">
                  <c:v>519557.0</c:v>
                </c:pt>
                <c:pt idx="22">
                  <c:v>546208.0</c:v>
                </c:pt>
                <c:pt idx="23">
                  <c:v>576600.0</c:v>
                </c:pt>
                <c:pt idx="24">
                  <c:v>634733.0</c:v>
                </c:pt>
                <c:pt idx="25">
                  <c:v>661862.0</c:v>
                </c:pt>
                <c:pt idx="26">
                  <c:v>667103.0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'3.4 (2)'!$A$6</c:f>
              <c:strCache>
                <c:ptCount val="1"/>
                <c:pt idx="0">
                  <c:v>Professional institutes</c:v>
                </c:pt>
              </c:strCache>
            </c:strRef>
          </c:tx>
          <c:marker>
            <c:symbol val="none"/>
          </c:marker>
          <c:cat>
            <c:numRef>
              <c:f>'3.4 (2)'!$B$2:$AB$2</c:f>
              <c:numCache>
                <c:formatCode>General</c:formatCode>
                <c:ptCount val="27"/>
                <c:pt idx="0">
                  <c:v>1983.0</c:v>
                </c:pt>
                <c:pt idx="1">
                  <c:v>1985.0</c:v>
                </c:pt>
                <c:pt idx="2">
                  <c:v>1987.0</c:v>
                </c:pt>
                <c:pt idx="3">
                  <c:v>1989.0</c:v>
                </c:pt>
                <c:pt idx="4">
                  <c:v>1990.0</c:v>
                </c:pt>
                <c:pt idx="5">
                  <c:v>1991.0</c:v>
                </c:pt>
                <c:pt idx="6">
                  <c:v>1992.0</c:v>
                </c:pt>
                <c:pt idx="7">
                  <c:v>1993.0</c:v>
                </c:pt>
                <c:pt idx="8">
                  <c:v>1994.0</c:v>
                </c:pt>
                <c:pt idx="9">
                  <c:v>1995.0</c:v>
                </c:pt>
                <c:pt idx="10">
                  <c:v>1996.0</c:v>
                </c:pt>
                <c:pt idx="11">
                  <c:v>1997.0</c:v>
                </c:pt>
                <c:pt idx="12">
                  <c:v>1998.0</c:v>
                </c:pt>
                <c:pt idx="13">
                  <c:v>1999.0</c:v>
                </c:pt>
                <c:pt idx="14">
                  <c:v>2000.0</c:v>
                </c:pt>
                <c:pt idx="15">
                  <c:v>2001.0</c:v>
                </c:pt>
                <c:pt idx="16">
                  <c:v>2002.0</c:v>
                </c:pt>
                <c:pt idx="17">
                  <c:v>2003.0</c:v>
                </c:pt>
                <c:pt idx="18">
                  <c:v>2004.0</c:v>
                </c:pt>
                <c:pt idx="19">
                  <c:v>2005.0</c:v>
                </c:pt>
                <c:pt idx="20">
                  <c:v>2006.0</c:v>
                </c:pt>
                <c:pt idx="21">
                  <c:v>2007.0</c:v>
                </c:pt>
                <c:pt idx="22">
                  <c:v>2008.0</c:v>
                </c:pt>
                <c:pt idx="23">
                  <c:v>2009.0</c:v>
                </c:pt>
                <c:pt idx="24">
                  <c:v>2010.0</c:v>
                </c:pt>
                <c:pt idx="25">
                  <c:v>2011.0</c:v>
                </c:pt>
                <c:pt idx="26">
                  <c:v>2012.0</c:v>
                </c:pt>
              </c:numCache>
            </c:numRef>
          </c:cat>
          <c:val>
            <c:numRef>
              <c:f>'3.4 (2)'!$B$6:$AB$6</c:f>
              <c:numCache>
                <c:formatCode>#,##0</c:formatCode>
                <c:ptCount val="27"/>
                <c:pt idx="0">
                  <c:v>25415.0</c:v>
                </c:pt>
                <c:pt idx="1">
                  <c:v>32636.0</c:v>
                </c:pt>
                <c:pt idx="2">
                  <c:v>29656.0</c:v>
                </c:pt>
                <c:pt idx="3">
                  <c:v>33738.0</c:v>
                </c:pt>
                <c:pt idx="4">
                  <c:v>40006.0</c:v>
                </c:pt>
                <c:pt idx="5">
                  <c:v>37376.0</c:v>
                </c:pt>
                <c:pt idx="6">
                  <c:v>43203.0</c:v>
                </c:pt>
                <c:pt idx="7">
                  <c:v>38076.0</c:v>
                </c:pt>
                <c:pt idx="8">
                  <c:v>38252.0</c:v>
                </c:pt>
                <c:pt idx="9">
                  <c:v>40980.0</c:v>
                </c:pt>
                <c:pt idx="10">
                  <c:v>52170.0</c:v>
                </c:pt>
                <c:pt idx="11">
                  <c:v>56972.0</c:v>
                </c:pt>
                <c:pt idx="12">
                  <c:v>64593.0</c:v>
                </c:pt>
                <c:pt idx="13">
                  <c:v>74456.0</c:v>
                </c:pt>
                <c:pt idx="14">
                  <c:v>80593.0</c:v>
                </c:pt>
                <c:pt idx="15">
                  <c:v>86671.0</c:v>
                </c:pt>
                <c:pt idx="16">
                  <c:v>91232.0</c:v>
                </c:pt>
                <c:pt idx="17">
                  <c:v>101674.0</c:v>
                </c:pt>
                <c:pt idx="18">
                  <c:v>104992.0</c:v>
                </c:pt>
                <c:pt idx="19">
                  <c:v>114680.0</c:v>
                </c:pt>
                <c:pt idx="20">
                  <c:v>113134.0</c:v>
                </c:pt>
                <c:pt idx="21">
                  <c:v>156126.0</c:v>
                </c:pt>
                <c:pt idx="22">
                  <c:v>162870.0</c:v>
                </c:pt>
                <c:pt idx="23">
                  <c:v>189622.0</c:v>
                </c:pt>
                <c:pt idx="24">
                  <c:v>224339.0</c:v>
                </c:pt>
                <c:pt idx="25">
                  <c:v>267766.0</c:v>
                </c:pt>
                <c:pt idx="26">
                  <c:v>282436.0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'3.4'!$A$7</c:f>
              <c:strCache>
                <c:ptCount val="1"/>
                <c:pt idx="0">
                  <c:v>    Con Aporte Fiscal Directo</c:v>
                </c:pt>
              </c:strCache>
            </c:strRef>
          </c:tx>
          <c:marker>
            <c:symbol val="none"/>
          </c:marker>
          <c:cat>
            <c:numRef>
              <c:f>'3.4'!$B$2:$AB$2</c:f>
              <c:numCache>
                <c:formatCode>General</c:formatCode>
                <c:ptCount val="27"/>
                <c:pt idx="0">
                  <c:v>1983.0</c:v>
                </c:pt>
                <c:pt idx="1">
                  <c:v>1985.0</c:v>
                </c:pt>
                <c:pt idx="2">
                  <c:v>1987.0</c:v>
                </c:pt>
                <c:pt idx="3">
                  <c:v>1989.0</c:v>
                </c:pt>
                <c:pt idx="4">
                  <c:v>1990.0</c:v>
                </c:pt>
                <c:pt idx="5">
                  <c:v>1991.0</c:v>
                </c:pt>
                <c:pt idx="6">
                  <c:v>1992.0</c:v>
                </c:pt>
                <c:pt idx="7">
                  <c:v>1993.0</c:v>
                </c:pt>
                <c:pt idx="8">
                  <c:v>1994.0</c:v>
                </c:pt>
                <c:pt idx="9">
                  <c:v>1995.0</c:v>
                </c:pt>
                <c:pt idx="10">
                  <c:v>1996.0</c:v>
                </c:pt>
                <c:pt idx="11">
                  <c:v>1997.0</c:v>
                </c:pt>
                <c:pt idx="12">
                  <c:v>1998.0</c:v>
                </c:pt>
                <c:pt idx="13">
                  <c:v>1999.0</c:v>
                </c:pt>
                <c:pt idx="14">
                  <c:v>2000.0</c:v>
                </c:pt>
                <c:pt idx="15">
                  <c:v>2001.0</c:v>
                </c:pt>
                <c:pt idx="16">
                  <c:v>2002.0</c:v>
                </c:pt>
                <c:pt idx="17">
                  <c:v>2003.0</c:v>
                </c:pt>
                <c:pt idx="18">
                  <c:v>2004.0</c:v>
                </c:pt>
                <c:pt idx="19">
                  <c:v>2005.0</c:v>
                </c:pt>
                <c:pt idx="20">
                  <c:v>2006.0</c:v>
                </c:pt>
                <c:pt idx="21">
                  <c:v>2007.0</c:v>
                </c:pt>
                <c:pt idx="22">
                  <c:v>2008.0</c:v>
                </c:pt>
                <c:pt idx="23">
                  <c:v>2009.0</c:v>
                </c:pt>
                <c:pt idx="24">
                  <c:v>2010.0</c:v>
                </c:pt>
                <c:pt idx="25">
                  <c:v>2011.0</c:v>
                </c:pt>
                <c:pt idx="26">
                  <c:v>2012.0</c:v>
                </c:pt>
              </c:numCache>
            </c:numRef>
          </c:cat>
          <c:val>
            <c:numRef>
              <c:f>'3.4'!$B$7:$AB$7</c:f>
            </c:numRef>
          </c:val>
          <c:smooth val="0"/>
        </c:ser>
        <c:ser>
          <c:idx val="6"/>
          <c:order val="3"/>
          <c:tx>
            <c:strRef>
              <c:f>'3.4'!$A$8</c:f>
              <c:strCache>
                <c:ptCount val="1"/>
                <c:pt idx="0">
                  <c:v>    Privados</c:v>
                </c:pt>
              </c:strCache>
            </c:strRef>
          </c:tx>
          <c:marker>
            <c:symbol val="none"/>
          </c:marker>
          <c:cat>
            <c:numRef>
              <c:f>'3.4'!$B$2:$AB$2</c:f>
              <c:numCache>
                <c:formatCode>General</c:formatCode>
                <c:ptCount val="27"/>
                <c:pt idx="0">
                  <c:v>1983.0</c:v>
                </c:pt>
                <c:pt idx="1">
                  <c:v>1985.0</c:v>
                </c:pt>
                <c:pt idx="2">
                  <c:v>1987.0</c:v>
                </c:pt>
                <c:pt idx="3">
                  <c:v>1989.0</c:v>
                </c:pt>
                <c:pt idx="4">
                  <c:v>1990.0</c:v>
                </c:pt>
                <c:pt idx="5">
                  <c:v>1991.0</c:v>
                </c:pt>
                <c:pt idx="6">
                  <c:v>1992.0</c:v>
                </c:pt>
                <c:pt idx="7">
                  <c:v>1993.0</c:v>
                </c:pt>
                <c:pt idx="8">
                  <c:v>1994.0</c:v>
                </c:pt>
                <c:pt idx="9">
                  <c:v>1995.0</c:v>
                </c:pt>
                <c:pt idx="10">
                  <c:v>1996.0</c:v>
                </c:pt>
                <c:pt idx="11">
                  <c:v>1997.0</c:v>
                </c:pt>
                <c:pt idx="12">
                  <c:v>1998.0</c:v>
                </c:pt>
                <c:pt idx="13">
                  <c:v>1999.0</c:v>
                </c:pt>
                <c:pt idx="14">
                  <c:v>2000.0</c:v>
                </c:pt>
                <c:pt idx="15">
                  <c:v>2001.0</c:v>
                </c:pt>
                <c:pt idx="16">
                  <c:v>2002.0</c:v>
                </c:pt>
                <c:pt idx="17">
                  <c:v>2003.0</c:v>
                </c:pt>
                <c:pt idx="18">
                  <c:v>2004.0</c:v>
                </c:pt>
                <c:pt idx="19">
                  <c:v>2005.0</c:v>
                </c:pt>
                <c:pt idx="20">
                  <c:v>2006.0</c:v>
                </c:pt>
                <c:pt idx="21">
                  <c:v>2007.0</c:v>
                </c:pt>
                <c:pt idx="22">
                  <c:v>2008.0</c:v>
                </c:pt>
                <c:pt idx="23">
                  <c:v>2009.0</c:v>
                </c:pt>
                <c:pt idx="24">
                  <c:v>2010.0</c:v>
                </c:pt>
                <c:pt idx="25">
                  <c:v>2011.0</c:v>
                </c:pt>
                <c:pt idx="26">
                  <c:v>2012.0</c:v>
                </c:pt>
              </c:numCache>
            </c:numRef>
          </c:cat>
          <c:val>
            <c:numRef>
              <c:f>'3.4'!$B$8:$AB$8</c:f>
            </c:numRef>
          </c:val>
          <c:smooth val="0"/>
        </c:ser>
        <c:ser>
          <c:idx val="7"/>
          <c:order val="4"/>
          <c:tx>
            <c:strRef>
              <c:f>'3.4 (2)'!$A$9</c:f>
              <c:strCache>
                <c:ptCount val="1"/>
                <c:pt idx="0">
                  <c:v>Technical centers</c:v>
                </c:pt>
              </c:strCache>
            </c:strRef>
          </c:tx>
          <c:marker>
            <c:symbol val="none"/>
          </c:marker>
          <c:cat>
            <c:numRef>
              <c:f>'3.4 (2)'!$B$2:$AB$2</c:f>
              <c:numCache>
                <c:formatCode>General</c:formatCode>
                <c:ptCount val="27"/>
                <c:pt idx="0">
                  <c:v>1983.0</c:v>
                </c:pt>
                <c:pt idx="1">
                  <c:v>1985.0</c:v>
                </c:pt>
                <c:pt idx="2">
                  <c:v>1987.0</c:v>
                </c:pt>
                <c:pt idx="3">
                  <c:v>1989.0</c:v>
                </c:pt>
                <c:pt idx="4">
                  <c:v>1990.0</c:v>
                </c:pt>
                <c:pt idx="5">
                  <c:v>1991.0</c:v>
                </c:pt>
                <c:pt idx="6">
                  <c:v>1992.0</c:v>
                </c:pt>
                <c:pt idx="7">
                  <c:v>1993.0</c:v>
                </c:pt>
                <c:pt idx="8">
                  <c:v>1994.0</c:v>
                </c:pt>
                <c:pt idx="9">
                  <c:v>1995.0</c:v>
                </c:pt>
                <c:pt idx="10">
                  <c:v>1996.0</c:v>
                </c:pt>
                <c:pt idx="11">
                  <c:v>1997.0</c:v>
                </c:pt>
                <c:pt idx="12">
                  <c:v>1998.0</c:v>
                </c:pt>
                <c:pt idx="13">
                  <c:v>1999.0</c:v>
                </c:pt>
                <c:pt idx="14">
                  <c:v>2000.0</c:v>
                </c:pt>
                <c:pt idx="15">
                  <c:v>2001.0</c:v>
                </c:pt>
                <c:pt idx="16">
                  <c:v>2002.0</c:v>
                </c:pt>
                <c:pt idx="17">
                  <c:v>2003.0</c:v>
                </c:pt>
                <c:pt idx="18">
                  <c:v>2004.0</c:v>
                </c:pt>
                <c:pt idx="19">
                  <c:v>2005.0</c:v>
                </c:pt>
                <c:pt idx="20">
                  <c:v>2006.0</c:v>
                </c:pt>
                <c:pt idx="21">
                  <c:v>2007.0</c:v>
                </c:pt>
                <c:pt idx="22">
                  <c:v>2008.0</c:v>
                </c:pt>
                <c:pt idx="23">
                  <c:v>2009.0</c:v>
                </c:pt>
                <c:pt idx="24">
                  <c:v>2010.0</c:v>
                </c:pt>
                <c:pt idx="25">
                  <c:v>2011.0</c:v>
                </c:pt>
                <c:pt idx="26">
                  <c:v>2012.0</c:v>
                </c:pt>
              </c:numCache>
            </c:numRef>
          </c:cat>
          <c:val>
            <c:numRef>
              <c:f>'3.4 (2)'!$B$9:$AB$9</c:f>
              <c:numCache>
                <c:formatCode>#,##0</c:formatCode>
                <c:ptCount val="27"/>
                <c:pt idx="0">
                  <c:v>39702.0</c:v>
                </c:pt>
                <c:pt idx="1">
                  <c:v>50425.0</c:v>
                </c:pt>
                <c:pt idx="2">
                  <c:v>67583.0</c:v>
                </c:pt>
                <c:pt idx="3">
                  <c:v>76695.0</c:v>
                </c:pt>
                <c:pt idx="4">
                  <c:v>77774.0</c:v>
                </c:pt>
                <c:pt idx="5">
                  <c:v>65987.0</c:v>
                </c:pt>
                <c:pt idx="6">
                  <c:v>73904.0</c:v>
                </c:pt>
                <c:pt idx="7">
                  <c:v>83245.0</c:v>
                </c:pt>
                <c:pt idx="8">
                  <c:v>77258.0</c:v>
                </c:pt>
                <c:pt idx="9">
                  <c:v>72735.0</c:v>
                </c:pt>
                <c:pt idx="10">
                  <c:v>61418.0</c:v>
                </c:pt>
                <c:pt idx="11">
                  <c:v>54036.0</c:v>
                </c:pt>
                <c:pt idx="12">
                  <c:v>54290.0</c:v>
                </c:pt>
                <c:pt idx="13">
                  <c:v>50821.0</c:v>
                </c:pt>
                <c:pt idx="14">
                  <c:v>52643.0</c:v>
                </c:pt>
                <c:pt idx="15">
                  <c:v>57256.0</c:v>
                </c:pt>
                <c:pt idx="16">
                  <c:v>61123.0</c:v>
                </c:pt>
                <c:pt idx="17">
                  <c:v>62070.0</c:v>
                </c:pt>
                <c:pt idx="18">
                  <c:v>62799.0</c:v>
                </c:pt>
                <c:pt idx="19">
                  <c:v>63176.0</c:v>
                </c:pt>
                <c:pt idx="20">
                  <c:v>69933.0</c:v>
                </c:pt>
                <c:pt idx="21">
                  <c:v>86847.0</c:v>
                </c:pt>
                <c:pt idx="22" formatCode="General">
                  <c:v>95903.0</c:v>
                </c:pt>
                <c:pt idx="23" formatCode="General">
                  <c:v>110021.0</c:v>
                </c:pt>
                <c:pt idx="24" formatCode="General">
                  <c:v>128571.0</c:v>
                </c:pt>
                <c:pt idx="25" formatCode="General">
                  <c:v>138635.0</c:v>
                </c:pt>
                <c:pt idx="26" formatCode="General">
                  <c:v>131769.0</c:v>
                </c:pt>
              </c:numCache>
            </c:numRef>
          </c:val>
          <c:smooth val="0"/>
        </c:ser>
        <c:ser>
          <c:idx val="8"/>
          <c:order val="5"/>
          <c:tx>
            <c:strRef>
              <c:f>'3.4 (2)'!$A$10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'3.4 (2)'!$B$2:$AB$2</c:f>
              <c:numCache>
                <c:formatCode>General</c:formatCode>
                <c:ptCount val="27"/>
                <c:pt idx="0">
                  <c:v>1983.0</c:v>
                </c:pt>
                <c:pt idx="1">
                  <c:v>1985.0</c:v>
                </c:pt>
                <c:pt idx="2">
                  <c:v>1987.0</c:v>
                </c:pt>
                <c:pt idx="3">
                  <c:v>1989.0</c:v>
                </c:pt>
                <c:pt idx="4">
                  <c:v>1990.0</c:v>
                </c:pt>
                <c:pt idx="5">
                  <c:v>1991.0</c:v>
                </c:pt>
                <c:pt idx="6">
                  <c:v>1992.0</c:v>
                </c:pt>
                <c:pt idx="7">
                  <c:v>1993.0</c:v>
                </c:pt>
                <c:pt idx="8">
                  <c:v>1994.0</c:v>
                </c:pt>
                <c:pt idx="9">
                  <c:v>1995.0</c:v>
                </c:pt>
                <c:pt idx="10">
                  <c:v>1996.0</c:v>
                </c:pt>
                <c:pt idx="11">
                  <c:v>1997.0</c:v>
                </c:pt>
                <c:pt idx="12">
                  <c:v>1998.0</c:v>
                </c:pt>
                <c:pt idx="13">
                  <c:v>1999.0</c:v>
                </c:pt>
                <c:pt idx="14">
                  <c:v>2000.0</c:v>
                </c:pt>
                <c:pt idx="15">
                  <c:v>2001.0</c:v>
                </c:pt>
                <c:pt idx="16">
                  <c:v>2002.0</c:v>
                </c:pt>
                <c:pt idx="17">
                  <c:v>2003.0</c:v>
                </c:pt>
                <c:pt idx="18">
                  <c:v>2004.0</c:v>
                </c:pt>
                <c:pt idx="19">
                  <c:v>2005.0</c:v>
                </c:pt>
                <c:pt idx="20">
                  <c:v>2006.0</c:v>
                </c:pt>
                <c:pt idx="21">
                  <c:v>2007.0</c:v>
                </c:pt>
                <c:pt idx="22">
                  <c:v>2008.0</c:v>
                </c:pt>
                <c:pt idx="23">
                  <c:v>2009.0</c:v>
                </c:pt>
                <c:pt idx="24">
                  <c:v>2010.0</c:v>
                </c:pt>
                <c:pt idx="25">
                  <c:v>2011.0</c:v>
                </c:pt>
                <c:pt idx="26">
                  <c:v>2012.0</c:v>
                </c:pt>
              </c:numCache>
            </c:numRef>
          </c:cat>
          <c:val>
            <c:numRef>
              <c:f>'3.4 (2)'!$B$10:$AB$10</c:f>
              <c:numCache>
                <c:formatCode>#,##0</c:formatCode>
                <c:ptCount val="27"/>
                <c:pt idx="0">
                  <c:v>175250.0</c:v>
                </c:pt>
                <c:pt idx="1">
                  <c:v>201140.0</c:v>
                </c:pt>
                <c:pt idx="2">
                  <c:v>224338.0</c:v>
                </c:pt>
                <c:pt idx="3">
                  <c:v>229796.0</c:v>
                </c:pt>
                <c:pt idx="4">
                  <c:v>249482.0</c:v>
                </c:pt>
                <c:pt idx="5">
                  <c:v>250083.0</c:v>
                </c:pt>
                <c:pt idx="6">
                  <c:v>285399.0</c:v>
                </c:pt>
                <c:pt idx="7">
                  <c:v>315653.0</c:v>
                </c:pt>
                <c:pt idx="8">
                  <c:v>327074.0</c:v>
                </c:pt>
                <c:pt idx="9">
                  <c:v>344942.0</c:v>
                </c:pt>
                <c:pt idx="10">
                  <c:v>367094.0</c:v>
                </c:pt>
                <c:pt idx="11">
                  <c:v>380603.0</c:v>
                </c:pt>
                <c:pt idx="12">
                  <c:v>406553.0</c:v>
                </c:pt>
                <c:pt idx="13">
                  <c:v>424672.0</c:v>
                </c:pt>
                <c:pt idx="14">
                  <c:v>452325.0</c:v>
                </c:pt>
                <c:pt idx="15">
                  <c:v>483282.0</c:v>
                </c:pt>
                <c:pt idx="16">
                  <c:v>521882.0</c:v>
                </c:pt>
                <c:pt idx="17">
                  <c:v>567114.0</c:v>
                </c:pt>
                <c:pt idx="18">
                  <c:v>584778.0</c:v>
                </c:pt>
                <c:pt idx="19">
                  <c:v>619002.0</c:v>
                </c:pt>
                <c:pt idx="20">
                  <c:v>661142.0</c:v>
                </c:pt>
                <c:pt idx="21">
                  <c:v>762530.0</c:v>
                </c:pt>
                <c:pt idx="22">
                  <c:v>804981.0</c:v>
                </c:pt>
                <c:pt idx="23">
                  <c:v>876243.0</c:v>
                </c:pt>
                <c:pt idx="24">
                  <c:v>987643.0</c:v>
                </c:pt>
                <c:pt idx="25">
                  <c:v>1.068263E6</c:v>
                </c:pt>
                <c:pt idx="26">
                  <c:v>1.081308E6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1588584"/>
        <c:axId val="651591608"/>
      </c:lineChart>
      <c:catAx>
        <c:axId val="65158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1591608"/>
        <c:crosses val="autoZero"/>
        <c:auto val="1"/>
        <c:lblAlgn val="ctr"/>
        <c:lblOffset val="100"/>
        <c:noMultiLvlLbl val="0"/>
      </c:catAx>
      <c:valAx>
        <c:axId val="65159160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651588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'3.4'!$A$3</c:f>
              <c:strCache>
                <c:ptCount val="1"/>
                <c:pt idx="0">
                  <c:v>Universities</c:v>
                </c:pt>
              </c:strCache>
            </c:strRef>
          </c:tx>
          <c:marker>
            <c:symbol val="none"/>
          </c:marker>
          <c:cat>
            <c:numRef>
              <c:f>'3.4'!$B$2:$AB$2</c:f>
              <c:numCache>
                <c:formatCode>General</c:formatCode>
                <c:ptCount val="27"/>
                <c:pt idx="0">
                  <c:v>1983.0</c:v>
                </c:pt>
                <c:pt idx="1">
                  <c:v>1985.0</c:v>
                </c:pt>
                <c:pt idx="2">
                  <c:v>1987.0</c:v>
                </c:pt>
                <c:pt idx="3">
                  <c:v>1989.0</c:v>
                </c:pt>
                <c:pt idx="4">
                  <c:v>1990.0</c:v>
                </c:pt>
                <c:pt idx="5">
                  <c:v>1991.0</c:v>
                </c:pt>
                <c:pt idx="6">
                  <c:v>1992.0</c:v>
                </c:pt>
                <c:pt idx="7">
                  <c:v>1993.0</c:v>
                </c:pt>
                <c:pt idx="8">
                  <c:v>1994.0</c:v>
                </c:pt>
                <c:pt idx="9">
                  <c:v>1995.0</c:v>
                </c:pt>
                <c:pt idx="10">
                  <c:v>1996.0</c:v>
                </c:pt>
                <c:pt idx="11">
                  <c:v>1997.0</c:v>
                </c:pt>
                <c:pt idx="12">
                  <c:v>1998.0</c:v>
                </c:pt>
                <c:pt idx="13">
                  <c:v>1999.0</c:v>
                </c:pt>
                <c:pt idx="14">
                  <c:v>2000.0</c:v>
                </c:pt>
                <c:pt idx="15">
                  <c:v>2001.0</c:v>
                </c:pt>
                <c:pt idx="16">
                  <c:v>2002.0</c:v>
                </c:pt>
                <c:pt idx="17">
                  <c:v>2003.0</c:v>
                </c:pt>
                <c:pt idx="18">
                  <c:v>2004.0</c:v>
                </c:pt>
                <c:pt idx="19">
                  <c:v>2005.0</c:v>
                </c:pt>
                <c:pt idx="20">
                  <c:v>2006.0</c:v>
                </c:pt>
                <c:pt idx="21">
                  <c:v>2007.0</c:v>
                </c:pt>
                <c:pt idx="22">
                  <c:v>2008.0</c:v>
                </c:pt>
                <c:pt idx="23">
                  <c:v>2009.0</c:v>
                </c:pt>
                <c:pt idx="24">
                  <c:v>2010.0</c:v>
                </c:pt>
                <c:pt idx="25">
                  <c:v>2011.0</c:v>
                </c:pt>
                <c:pt idx="26">
                  <c:v>2012.0</c:v>
                </c:pt>
              </c:numCache>
            </c:numRef>
          </c:cat>
          <c:val>
            <c:numRef>
              <c:f>'3.4'!$B$3:$AB$3</c:f>
              <c:numCache>
                <c:formatCode>#,##0</c:formatCode>
                <c:ptCount val="27"/>
                <c:pt idx="0">
                  <c:v>110133.0</c:v>
                </c:pt>
                <c:pt idx="1">
                  <c:v>118079.0</c:v>
                </c:pt>
                <c:pt idx="2">
                  <c:v>127099.0</c:v>
                </c:pt>
                <c:pt idx="3">
                  <c:v>119363.0</c:v>
                </c:pt>
                <c:pt idx="4">
                  <c:v>131702.0</c:v>
                </c:pt>
                <c:pt idx="5">
                  <c:v>146720.0</c:v>
                </c:pt>
                <c:pt idx="6">
                  <c:v>168292.0</c:v>
                </c:pt>
                <c:pt idx="7">
                  <c:v>194332.0</c:v>
                </c:pt>
                <c:pt idx="8">
                  <c:v>211564.0</c:v>
                </c:pt>
                <c:pt idx="9">
                  <c:v>231227.0</c:v>
                </c:pt>
                <c:pt idx="10">
                  <c:v>253506.0</c:v>
                </c:pt>
                <c:pt idx="11">
                  <c:v>269595.0</c:v>
                </c:pt>
                <c:pt idx="12">
                  <c:v>287670.0</c:v>
                </c:pt>
                <c:pt idx="13">
                  <c:v>299395.0</c:v>
                </c:pt>
                <c:pt idx="14">
                  <c:v>319089.0</c:v>
                </c:pt>
                <c:pt idx="15">
                  <c:v>339355.0</c:v>
                </c:pt>
                <c:pt idx="16">
                  <c:v>369527.0</c:v>
                </c:pt>
                <c:pt idx="17">
                  <c:v>403370.0</c:v>
                </c:pt>
                <c:pt idx="18">
                  <c:v>416987.0</c:v>
                </c:pt>
                <c:pt idx="19">
                  <c:v>441146.0</c:v>
                </c:pt>
                <c:pt idx="20">
                  <c:v>478075.0</c:v>
                </c:pt>
                <c:pt idx="21">
                  <c:v>519557.0</c:v>
                </c:pt>
                <c:pt idx="22">
                  <c:v>546208.0</c:v>
                </c:pt>
                <c:pt idx="23">
                  <c:v>576600.0</c:v>
                </c:pt>
                <c:pt idx="24">
                  <c:v>634733.0</c:v>
                </c:pt>
                <c:pt idx="25">
                  <c:v>661862.0</c:v>
                </c:pt>
                <c:pt idx="26">
                  <c:v>667103.0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'3.4'!$A$4</c:f>
              <c:strCache>
                <c:ptCount val="1"/>
                <c:pt idx="0">
                  <c:v>Funded before 1981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'3.4'!$B$2:$AB$2</c:f>
              <c:numCache>
                <c:formatCode>General</c:formatCode>
                <c:ptCount val="27"/>
                <c:pt idx="0">
                  <c:v>1983.0</c:v>
                </c:pt>
                <c:pt idx="1">
                  <c:v>1985.0</c:v>
                </c:pt>
                <c:pt idx="2">
                  <c:v>1987.0</c:v>
                </c:pt>
                <c:pt idx="3">
                  <c:v>1989.0</c:v>
                </c:pt>
                <c:pt idx="4">
                  <c:v>1990.0</c:v>
                </c:pt>
                <c:pt idx="5">
                  <c:v>1991.0</c:v>
                </c:pt>
                <c:pt idx="6">
                  <c:v>1992.0</c:v>
                </c:pt>
                <c:pt idx="7">
                  <c:v>1993.0</c:v>
                </c:pt>
                <c:pt idx="8">
                  <c:v>1994.0</c:v>
                </c:pt>
                <c:pt idx="9">
                  <c:v>1995.0</c:v>
                </c:pt>
                <c:pt idx="10">
                  <c:v>1996.0</c:v>
                </c:pt>
                <c:pt idx="11">
                  <c:v>1997.0</c:v>
                </c:pt>
                <c:pt idx="12">
                  <c:v>1998.0</c:v>
                </c:pt>
                <c:pt idx="13">
                  <c:v>1999.0</c:v>
                </c:pt>
                <c:pt idx="14">
                  <c:v>2000.0</c:v>
                </c:pt>
                <c:pt idx="15">
                  <c:v>2001.0</c:v>
                </c:pt>
                <c:pt idx="16">
                  <c:v>2002.0</c:v>
                </c:pt>
                <c:pt idx="17">
                  <c:v>2003.0</c:v>
                </c:pt>
                <c:pt idx="18">
                  <c:v>2004.0</c:v>
                </c:pt>
                <c:pt idx="19">
                  <c:v>2005.0</c:v>
                </c:pt>
                <c:pt idx="20">
                  <c:v>2006.0</c:v>
                </c:pt>
                <c:pt idx="21">
                  <c:v>2007.0</c:v>
                </c:pt>
                <c:pt idx="22">
                  <c:v>2008.0</c:v>
                </c:pt>
                <c:pt idx="23">
                  <c:v>2009.0</c:v>
                </c:pt>
                <c:pt idx="24">
                  <c:v>2010.0</c:v>
                </c:pt>
                <c:pt idx="25">
                  <c:v>2011.0</c:v>
                </c:pt>
                <c:pt idx="26">
                  <c:v>2012.0</c:v>
                </c:pt>
              </c:numCache>
            </c:numRef>
          </c:cat>
          <c:val>
            <c:numRef>
              <c:f>'3.4'!$B$4:$AB$4</c:f>
              <c:numCache>
                <c:formatCode>#,##0</c:formatCode>
                <c:ptCount val="27"/>
                <c:pt idx="0">
                  <c:v>107425.0</c:v>
                </c:pt>
                <c:pt idx="1">
                  <c:v>113128.0</c:v>
                </c:pt>
                <c:pt idx="2">
                  <c:v>119447.0</c:v>
                </c:pt>
                <c:pt idx="3">
                  <c:v>105590.0</c:v>
                </c:pt>
                <c:pt idx="4">
                  <c:v>112193.0</c:v>
                </c:pt>
                <c:pt idx="5">
                  <c:v>117892.0</c:v>
                </c:pt>
                <c:pt idx="6">
                  <c:v>127602.0</c:v>
                </c:pt>
                <c:pt idx="7">
                  <c:v>144346.0</c:v>
                </c:pt>
                <c:pt idx="8">
                  <c:v>151570.0</c:v>
                </c:pt>
                <c:pt idx="9">
                  <c:v>161850.0</c:v>
                </c:pt>
                <c:pt idx="10">
                  <c:v>174941.0</c:v>
                </c:pt>
                <c:pt idx="11">
                  <c:v>184089.0</c:v>
                </c:pt>
                <c:pt idx="12">
                  <c:v>199973.0</c:v>
                </c:pt>
                <c:pt idx="13">
                  <c:v>206574.0</c:v>
                </c:pt>
                <c:pt idx="14">
                  <c:v>215284.0</c:v>
                </c:pt>
                <c:pt idx="15">
                  <c:v>227392.0</c:v>
                </c:pt>
                <c:pt idx="16">
                  <c:v>243610.0</c:v>
                </c:pt>
                <c:pt idx="17">
                  <c:v>246750.0</c:v>
                </c:pt>
                <c:pt idx="18">
                  <c:v>246577.0</c:v>
                </c:pt>
                <c:pt idx="19">
                  <c:v>247969.0</c:v>
                </c:pt>
                <c:pt idx="20">
                  <c:v>262151.0</c:v>
                </c:pt>
                <c:pt idx="21">
                  <c:v>285984.0</c:v>
                </c:pt>
                <c:pt idx="22" formatCode="General">
                  <c:v>295158.0</c:v>
                </c:pt>
                <c:pt idx="23" formatCode="General">
                  <c:v>303127.0</c:v>
                </c:pt>
                <c:pt idx="24" formatCode="General">
                  <c:v>310890.0</c:v>
                </c:pt>
                <c:pt idx="25" formatCode="General">
                  <c:v>309333.0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'3.4'!$A$5</c:f>
              <c:strCache>
                <c:ptCount val="1"/>
                <c:pt idx="0">
                  <c:v>Funded after 1981</c:v>
                </c:pt>
              </c:strCache>
            </c:strRef>
          </c:tx>
          <c:marker>
            <c:symbol val="none"/>
          </c:marker>
          <c:cat>
            <c:numRef>
              <c:f>'3.4'!$B$2:$AB$2</c:f>
              <c:numCache>
                <c:formatCode>General</c:formatCode>
                <c:ptCount val="27"/>
                <c:pt idx="0">
                  <c:v>1983.0</c:v>
                </c:pt>
                <c:pt idx="1">
                  <c:v>1985.0</c:v>
                </c:pt>
                <c:pt idx="2">
                  <c:v>1987.0</c:v>
                </c:pt>
                <c:pt idx="3">
                  <c:v>1989.0</c:v>
                </c:pt>
                <c:pt idx="4">
                  <c:v>1990.0</c:v>
                </c:pt>
                <c:pt idx="5">
                  <c:v>1991.0</c:v>
                </c:pt>
                <c:pt idx="6">
                  <c:v>1992.0</c:v>
                </c:pt>
                <c:pt idx="7">
                  <c:v>1993.0</c:v>
                </c:pt>
                <c:pt idx="8">
                  <c:v>1994.0</c:v>
                </c:pt>
                <c:pt idx="9">
                  <c:v>1995.0</c:v>
                </c:pt>
                <c:pt idx="10">
                  <c:v>1996.0</c:v>
                </c:pt>
                <c:pt idx="11">
                  <c:v>1997.0</c:v>
                </c:pt>
                <c:pt idx="12">
                  <c:v>1998.0</c:v>
                </c:pt>
                <c:pt idx="13">
                  <c:v>1999.0</c:v>
                </c:pt>
                <c:pt idx="14">
                  <c:v>2000.0</c:v>
                </c:pt>
                <c:pt idx="15">
                  <c:v>2001.0</c:v>
                </c:pt>
                <c:pt idx="16">
                  <c:v>2002.0</c:v>
                </c:pt>
                <c:pt idx="17">
                  <c:v>2003.0</c:v>
                </c:pt>
                <c:pt idx="18">
                  <c:v>2004.0</c:v>
                </c:pt>
                <c:pt idx="19">
                  <c:v>2005.0</c:v>
                </c:pt>
                <c:pt idx="20">
                  <c:v>2006.0</c:v>
                </c:pt>
                <c:pt idx="21">
                  <c:v>2007.0</c:v>
                </c:pt>
                <c:pt idx="22">
                  <c:v>2008.0</c:v>
                </c:pt>
                <c:pt idx="23">
                  <c:v>2009.0</c:v>
                </c:pt>
                <c:pt idx="24">
                  <c:v>2010.0</c:v>
                </c:pt>
                <c:pt idx="25">
                  <c:v>2011.0</c:v>
                </c:pt>
                <c:pt idx="26">
                  <c:v>2012.0</c:v>
                </c:pt>
              </c:numCache>
            </c:numRef>
          </c:cat>
          <c:val>
            <c:numRef>
              <c:f>'3.4'!$B$5:$AB$5</c:f>
              <c:numCache>
                <c:formatCode>#,##0</c:formatCode>
                <c:ptCount val="27"/>
                <c:pt idx="0">
                  <c:v>2708.0</c:v>
                </c:pt>
                <c:pt idx="1">
                  <c:v>4951.0</c:v>
                </c:pt>
                <c:pt idx="2">
                  <c:v>7652.0</c:v>
                </c:pt>
                <c:pt idx="3">
                  <c:v>13773.0</c:v>
                </c:pt>
                <c:pt idx="4">
                  <c:v>19509.0</c:v>
                </c:pt>
                <c:pt idx="5">
                  <c:v>28828.0</c:v>
                </c:pt>
                <c:pt idx="6">
                  <c:v>40690.0</c:v>
                </c:pt>
                <c:pt idx="7">
                  <c:v>49986.0</c:v>
                </c:pt>
                <c:pt idx="8">
                  <c:v>59994.0</c:v>
                </c:pt>
                <c:pt idx="9">
                  <c:v>69377.0</c:v>
                </c:pt>
                <c:pt idx="10">
                  <c:v>78565.0</c:v>
                </c:pt>
                <c:pt idx="11">
                  <c:v>85506.0</c:v>
                </c:pt>
                <c:pt idx="12">
                  <c:v>87697.0</c:v>
                </c:pt>
                <c:pt idx="13">
                  <c:v>92821.0</c:v>
                </c:pt>
                <c:pt idx="14">
                  <c:v>103805.0</c:v>
                </c:pt>
                <c:pt idx="15">
                  <c:v>111963.0</c:v>
                </c:pt>
                <c:pt idx="16">
                  <c:v>125917.0</c:v>
                </c:pt>
                <c:pt idx="17">
                  <c:v>156620.0</c:v>
                </c:pt>
                <c:pt idx="18">
                  <c:v>170410.0</c:v>
                </c:pt>
                <c:pt idx="19">
                  <c:v>193177.0</c:v>
                </c:pt>
                <c:pt idx="20">
                  <c:v>215924.0</c:v>
                </c:pt>
                <c:pt idx="21">
                  <c:v>233573.0</c:v>
                </c:pt>
                <c:pt idx="22" formatCode="General">
                  <c:v>251050.0</c:v>
                </c:pt>
                <c:pt idx="23" formatCode="General">
                  <c:v>273473.0</c:v>
                </c:pt>
                <c:pt idx="24" formatCode="General">
                  <c:v>323843.0</c:v>
                </c:pt>
                <c:pt idx="25" formatCode="General">
                  <c:v>352529.0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'3.4'!$A$7</c:f>
              <c:strCache>
                <c:ptCount val="1"/>
                <c:pt idx="0">
                  <c:v>    Con Aporte Fiscal Directo</c:v>
                </c:pt>
              </c:strCache>
            </c:strRef>
          </c:tx>
          <c:marker>
            <c:symbol val="none"/>
          </c:marker>
          <c:cat>
            <c:numRef>
              <c:f>'3.4'!$B$2:$AB$2</c:f>
              <c:numCache>
                <c:formatCode>General</c:formatCode>
                <c:ptCount val="27"/>
                <c:pt idx="0">
                  <c:v>1983.0</c:v>
                </c:pt>
                <c:pt idx="1">
                  <c:v>1985.0</c:v>
                </c:pt>
                <c:pt idx="2">
                  <c:v>1987.0</c:v>
                </c:pt>
                <c:pt idx="3">
                  <c:v>1989.0</c:v>
                </c:pt>
                <c:pt idx="4">
                  <c:v>1990.0</c:v>
                </c:pt>
                <c:pt idx="5">
                  <c:v>1991.0</c:v>
                </c:pt>
                <c:pt idx="6">
                  <c:v>1992.0</c:v>
                </c:pt>
                <c:pt idx="7">
                  <c:v>1993.0</c:v>
                </c:pt>
                <c:pt idx="8">
                  <c:v>1994.0</c:v>
                </c:pt>
                <c:pt idx="9">
                  <c:v>1995.0</c:v>
                </c:pt>
                <c:pt idx="10">
                  <c:v>1996.0</c:v>
                </c:pt>
                <c:pt idx="11">
                  <c:v>1997.0</c:v>
                </c:pt>
                <c:pt idx="12">
                  <c:v>1998.0</c:v>
                </c:pt>
                <c:pt idx="13">
                  <c:v>1999.0</c:v>
                </c:pt>
                <c:pt idx="14">
                  <c:v>2000.0</c:v>
                </c:pt>
                <c:pt idx="15">
                  <c:v>2001.0</c:v>
                </c:pt>
                <c:pt idx="16">
                  <c:v>2002.0</c:v>
                </c:pt>
                <c:pt idx="17">
                  <c:v>2003.0</c:v>
                </c:pt>
                <c:pt idx="18">
                  <c:v>2004.0</c:v>
                </c:pt>
                <c:pt idx="19">
                  <c:v>2005.0</c:v>
                </c:pt>
                <c:pt idx="20">
                  <c:v>2006.0</c:v>
                </c:pt>
                <c:pt idx="21">
                  <c:v>2007.0</c:v>
                </c:pt>
                <c:pt idx="22">
                  <c:v>2008.0</c:v>
                </c:pt>
                <c:pt idx="23">
                  <c:v>2009.0</c:v>
                </c:pt>
                <c:pt idx="24">
                  <c:v>2010.0</c:v>
                </c:pt>
                <c:pt idx="25">
                  <c:v>2011.0</c:v>
                </c:pt>
                <c:pt idx="26">
                  <c:v>2012.0</c:v>
                </c:pt>
              </c:numCache>
            </c:numRef>
          </c:cat>
          <c:val>
            <c:numRef>
              <c:f>'3.4'!$B$7:$AB$7</c:f>
            </c:numRef>
          </c:val>
          <c:smooth val="0"/>
        </c:ser>
        <c:ser>
          <c:idx val="6"/>
          <c:order val="4"/>
          <c:tx>
            <c:strRef>
              <c:f>'3.4'!$A$8</c:f>
              <c:strCache>
                <c:ptCount val="1"/>
                <c:pt idx="0">
                  <c:v>    Privados</c:v>
                </c:pt>
              </c:strCache>
            </c:strRef>
          </c:tx>
          <c:marker>
            <c:symbol val="none"/>
          </c:marker>
          <c:cat>
            <c:numRef>
              <c:f>'3.4'!$B$2:$AB$2</c:f>
              <c:numCache>
                <c:formatCode>General</c:formatCode>
                <c:ptCount val="27"/>
                <c:pt idx="0">
                  <c:v>1983.0</c:v>
                </c:pt>
                <c:pt idx="1">
                  <c:v>1985.0</c:v>
                </c:pt>
                <c:pt idx="2">
                  <c:v>1987.0</c:v>
                </c:pt>
                <c:pt idx="3">
                  <c:v>1989.0</c:v>
                </c:pt>
                <c:pt idx="4">
                  <c:v>1990.0</c:v>
                </c:pt>
                <c:pt idx="5">
                  <c:v>1991.0</c:v>
                </c:pt>
                <c:pt idx="6">
                  <c:v>1992.0</c:v>
                </c:pt>
                <c:pt idx="7">
                  <c:v>1993.0</c:v>
                </c:pt>
                <c:pt idx="8">
                  <c:v>1994.0</c:v>
                </c:pt>
                <c:pt idx="9">
                  <c:v>1995.0</c:v>
                </c:pt>
                <c:pt idx="10">
                  <c:v>1996.0</c:v>
                </c:pt>
                <c:pt idx="11">
                  <c:v>1997.0</c:v>
                </c:pt>
                <c:pt idx="12">
                  <c:v>1998.0</c:v>
                </c:pt>
                <c:pt idx="13">
                  <c:v>1999.0</c:v>
                </c:pt>
                <c:pt idx="14">
                  <c:v>2000.0</c:v>
                </c:pt>
                <c:pt idx="15">
                  <c:v>2001.0</c:v>
                </c:pt>
                <c:pt idx="16">
                  <c:v>2002.0</c:v>
                </c:pt>
                <c:pt idx="17">
                  <c:v>2003.0</c:v>
                </c:pt>
                <c:pt idx="18">
                  <c:v>2004.0</c:v>
                </c:pt>
                <c:pt idx="19">
                  <c:v>2005.0</c:v>
                </c:pt>
                <c:pt idx="20">
                  <c:v>2006.0</c:v>
                </c:pt>
                <c:pt idx="21">
                  <c:v>2007.0</c:v>
                </c:pt>
                <c:pt idx="22">
                  <c:v>2008.0</c:v>
                </c:pt>
                <c:pt idx="23">
                  <c:v>2009.0</c:v>
                </c:pt>
                <c:pt idx="24">
                  <c:v>2010.0</c:v>
                </c:pt>
                <c:pt idx="25">
                  <c:v>2011.0</c:v>
                </c:pt>
                <c:pt idx="26">
                  <c:v>2012.0</c:v>
                </c:pt>
              </c:numCache>
            </c:numRef>
          </c:cat>
          <c:val>
            <c:numRef>
              <c:f>'3.4'!$B$8:$AB$8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1692936"/>
        <c:axId val="651695992"/>
      </c:lineChart>
      <c:catAx>
        <c:axId val="651692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1695992"/>
        <c:crosses val="autoZero"/>
        <c:auto val="1"/>
        <c:lblAlgn val="ctr"/>
        <c:lblOffset val="100"/>
        <c:noMultiLvlLbl val="0"/>
      </c:catAx>
      <c:valAx>
        <c:axId val="6516959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51692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Hoja1!$E$6</c:f>
              <c:strCache>
                <c:ptCount val="1"/>
                <c:pt idx="0">
                  <c:v>Universities</c:v>
                </c:pt>
              </c:strCache>
            </c:strRef>
          </c:tx>
          <c:marker>
            <c:symbol val="none"/>
          </c:marker>
          <c:cat>
            <c:numRef>
              <c:f>Hoja1!$D$7:$D$28</c:f>
              <c:numCache>
                <c:formatCode>General</c:formatCode>
                <c:ptCount val="22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</c:numCache>
            </c:numRef>
          </c:cat>
          <c:val>
            <c:numRef>
              <c:f>Hoja1!$E$7:$E$28</c:f>
              <c:numCache>
                <c:formatCode>General</c:formatCode>
                <c:ptCount val="22"/>
                <c:pt idx="0">
                  <c:v>60.0</c:v>
                </c:pt>
                <c:pt idx="1">
                  <c:v>62.0</c:v>
                </c:pt>
                <c:pt idx="2">
                  <c:v>67.0</c:v>
                </c:pt>
                <c:pt idx="3">
                  <c:v>70.0</c:v>
                </c:pt>
                <c:pt idx="4">
                  <c:v>70.0</c:v>
                </c:pt>
                <c:pt idx="5">
                  <c:v>70.0</c:v>
                </c:pt>
                <c:pt idx="6">
                  <c:v>68.0</c:v>
                </c:pt>
                <c:pt idx="7">
                  <c:v>68.0</c:v>
                </c:pt>
                <c:pt idx="8">
                  <c:v>66.0</c:v>
                </c:pt>
                <c:pt idx="9">
                  <c:v>65.0</c:v>
                </c:pt>
                <c:pt idx="10">
                  <c:v>64.0</c:v>
                </c:pt>
                <c:pt idx="11">
                  <c:v>60.0</c:v>
                </c:pt>
                <c:pt idx="12">
                  <c:v>63.0</c:v>
                </c:pt>
                <c:pt idx="13">
                  <c:v>63.0</c:v>
                </c:pt>
                <c:pt idx="14">
                  <c:v>64.0</c:v>
                </c:pt>
                <c:pt idx="15">
                  <c:v>63.0</c:v>
                </c:pt>
                <c:pt idx="16">
                  <c:v>61.0</c:v>
                </c:pt>
                <c:pt idx="17">
                  <c:v>61.0</c:v>
                </c:pt>
                <c:pt idx="18">
                  <c:v>61.0</c:v>
                </c:pt>
                <c:pt idx="19">
                  <c:v>61.0</c:v>
                </c:pt>
                <c:pt idx="20">
                  <c:v>60.0</c:v>
                </c:pt>
                <c:pt idx="21">
                  <c:v>60.0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Hoja1!$F$6</c:f>
              <c:strCache>
                <c:ptCount val="1"/>
                <c:pt idx="0">
                  <c:v>Professional institutes</c:v>
                </c:pt>
              </c:strCache>
            </c:strRef>
          </c:tx>
          <c:marker>
            <c:symbol val="none"/>
          </c:marker>
          <c:cat>
            <c:numRef>
              <c:f>Hoja1!$D$7:$D$28</c:f>
              <c:numCache>
                <c:formatCode>General</c:formatCode>
                <c:ptCount val="22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</c:numCache>
            </c:numRef>
          </c:cat>
          <c:val>
            <c:numRef>
              <c:f>Hoja1!$F$7:$F$28</c:f>
              <c:numCache>
                <c:formatCode>General</c:formatCode>
                <c:ptCount val="22"/>
                <c:pt idx="0">
                  <c:v>81.0</c:v>
                </c:pt>
                <c:pt idx="1">
                  <c:v>81.0</c:v>
                </c:pt>
                <c:pt idx="2">
                  <c:v>76.0</c:v>
                </c:pt>
                <c:pt idx="3">
                  <c:v>76.0</c:v>
                </c:pt>
                <c:pt idx="4">
                  <c:v>76.0</c:v>
                </c:pt>
                <c:pt idx="5">
                  <c:v>73.0</c:v>
                </c:pt>
                <c:pt idx="6">
                  <c:v>69.0</c:v>
                </c:pt>
                <c:pt idx="7">
                  <c:v>70.0</c:v>
                </c:pt>
                <c:pt idx="8">
                  <c:v>66.0</c:v>
                </c:pt>
                <c:pt idx="9">
                  <c:v>65.0</c:v>
                </c:pt>
                <c:pt idx="10">
                  <c:v>60.0</c:v>
                </c:pt>
                <c:pt idx="11">
                  <c:v>51.0</c:v>
                </c:pt>
                <c:pt idx="12">
                  <c:v>51.0</c:v>
                </c:pt>
                <c:pt idx="13">
                  <c:v>51.0</c:v>
                </c:pt>
                <c:pt idx="14">
                  <c:v>48.0</c:v>
                </c:pt>
                <c:pt idx="15">
                  <c:v>47.0</c:v>
                </c:pt>
                <c:pt idx="16">
                  <c:v>43.0</c:v>
                </c:pt>
                <c:pt idx="17">
                  <c:v>44.0</c:v>
                </c:pt>
                <c:pt idx="18">
                  <c:v>45.0</c:v>
                </c:pt>
                <c:pt idx="19">
                  <c:v>45.0</c:v>
                </c:pt>
                <c:pt idx="20">
                  <c:v>44.0</c:v>
                </c:pt>
                <c:pt idx="21">
                  <c:v>45.0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Hoja1!$G$6</c:f>
              <c:strCache>
                <c:ptCount val="1"/>
                <c:pt idx="0">
                  <c:v>Technical centers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Hoja1!$D$7:$D$28</c:f>
              <c:numCache>
                <c:formatCode>General</c:formatCode>
                <c:ptCount val="22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</c:numCache>
            </c:numRef>
          </c:cat>
          <c:val>
            <c:numRef>
              <c:f>Hoja1!$G$7:$G$28</c:f>
              <c:numCache>
                <c:formatCode>General</c:formatCode>
                <c:ptCount val="22"/>
                <c:pt idx="0">
                  <c:v>161.0</c:v>
                </c:pt>
                <c:pt idx="1">
                  <c:v>161.0</c:v>
                </c:pt>
                <c:pt idx="2">
                  <c:v>143.0</c:v>
                </c:pt>
                <c:pt idx="3">
                  <c:v>134.0</c:v>
                </c:pt>
                <c:pt idx="4">
                  <c:v>135.0</c:v>
                </c:pt>
                <c:pt idx="5">
                  <c:v>127.0</c:v>
                </c:pt>
                <c:pt idx="6">
                  <c:v>126.0</c:v>
                </c:pt>
                <c:pt idx="7">
                  <c:v>119.0</c:v>
                </c:pt>
                <c:pt idx="8">
                  <c:v>119.0</c:v>
                </c:pt>
                <c:pt idx="9">
                  <c:v>120.0</c:v>
                </c:pt>
                <c:pt idx="10">
                  <c:v>116.0</c:v>
                </c:pt>
                <c:pt idx="11">
                  <c:v>111.0</c:v>
                </c:pt>
                <c:pt idx="12">
                  <c:v>112.0</c:v>
                </c:pt>
                <c:pt idx="13">
                  <c:v>115.0</c:v>
                </c:pt>
                <c:pt idx="14">
                  <c:v>117.0</c:v>
                </c:pt>
                <c:pt idx="15">
                  <c:v>111.0</c:v>
                </c:pt>
                <c:pt idx="16">
                  <c:v>105.0</c:v>
                </c:pt>
                <c:pt idx="17">
                  <c:v>100.0</c:v>
                </c:pt>
                <c:pt idx="18">
                  <c:v>90.0</c:v>
                </c:pt>
                <c:pt idx="19">
                  <c:v>74.0</c:v>
                </c:pt>
                <c:pt idx="20">
                  <c:v>73.0</c:v>
                </c:pt>
                <c:pt idx="21">
                  <c:v>73.0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Hoja1!$H$6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Hoja1!$D$7:$D$28</c:f>
              <c:numCache>
                <c:formatCode>General</c:formatCode>
                <c:ptCount val="22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</c:numCache>
            </c:numRef>
          </c:cat>
          <c:val>
            <c:numRef>
              <c:f>Hoja1!$H$7:$H$28</c:f>
              <c:numCache>
                <c:formatCode>General</c:formatCode>
                <c:ptCount val="22"/>
                <c:pt idx="0">
                  <c:v>302.0</c:v>
                </c:pt>
                <c:pt idx="1">
                  <c:v>304.0</c:v>
                </c:pt>
                <c:pt idx="2">
                  <c:v>286.0</c:v>
                </c:pt>
                <c:pt idx="3">
                  <c:v>280.0</c:v>
                </c:pt>
                <c:pt idx="4">
                  <c:v>281.0</c:v>
                </c:pt>
                <c:pt idx="5">
                  <c:v>270.0</c:v>
                </c:pt>
                <c:pt idx="6">
                  <c:v>263.0</c:v>
                </c:pt>
                <c:pt idx="7">
                  <c:v>257.0</c:v>
                </c:pt>
                <c:pt idx="8">
                  <c:v>251.0</c:v>
                </c:pt>
                <c:pt idx="9">
                  <c:v>250.0</c:v>
                </c:pt>
                <c:pt idx="10">
                  <c:v>240.0</c:v>
                </c:pt>
                <c:pt idx="11">
                  <c:v>222.0</c:v>
                </c:pt>
                <c:pt idx="12">
                  <c:v>226.0</c:v>
                </c:pt>
                <c:pt idx="13">
                  <c:v>229.0</c:v>
                </c:pt>
                <c:pt idx="14">
                  <c:v>229.0</c:v>
                </c:pt>
                <c:pt idx="15">
                  <c:v>221.0</c:v>
                </c:pt>
                <c:pt idx="16">
                  <c:v>209.0</c:v>
                </c:pt>
                <c:pt idx="17">
                  <c:v>205.0</c:v>
                </c:pt>
                <c:pt idx="18">
                  <c:v>196.0</c:v>
                </c:pt>
                <c:pt idx="19">
                  <c:v>180.0</c:v>
                </c:pt>
                <c:pt idx="20">
                  <c:v>177.0</c:v>
                </c:pt>
                <c:pt idx="21">
                  <c:v>178.0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546152"/>
        <c:axId val="552549144"/>
      </c:lineChart>
      <c:catAx>
        <c:axId val="552546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2549144"/>
        <c:crosses val="autoZero"/>
        <c:auto val="1"/>
        <c:lblAlgn val="ctr"/>
        <c:lblOffset val="100"/>
        <c:noMultiLvlLbl val="0"/>
      </c:catAx>
      <c:valAx>
        <c:axId val="552549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2546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1990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Hoja1!$B$3:$L$3</c:f>
              <c:strCache>
                <c:ptCount val="11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TOTAL</c:v>
                </c:pt>
              </c:strCache>
            </c:strRef>
          </c:cat>
          <c:val>
            <c:numRef>
              <c:f>Hoja1!$B$4:$L$4</c:f>
              <c:numCache>
                <c:formatCode>General</c:formatCode>
                <c:ptCount val="11"/>
                <c:pt idx="0">
                  <c:v>3.8</c:v>
                </c:pt>
                <c:pt idx="1">
                  <c:v>3.0</c:v>
                </c:pt>
                <c:pt idx="2">
                  <c:v>4.4</c:v>
                </c:pt>
                <c:pt idx="3">
                  <c:v>6.5</c:v>
                </c:pt>
                <c:pt idx="4">
                  <c:v>7.9</c:v>
                </c:pt>
                <c:pt idx="5">
                  <c:v>10.3</c:v>
                </c:pt>
                <c:pt idx="6">
                  <c:v>11.2</c:v>
                </c:pt>
                <c:pt idx="7">
                  <c:v>21.8</c:v>
                </c:pt>
                <c:pt idx="8">
                  <c:v>24.5</c:v>
                </c:pt>
                <c:pt idx="9">
                  <c:v>40.3</c:v>
                </c:pt>
                <c:pt idx="10">
                  <c:v>11.9</c:v>
                </c:pt>
              </c:numCache>
            </c:numRef>
          </c:val>
        </c:ser>
        <c:ser>
          <c:idx val="2"/>
          <c:order val="1"/>
          <c:tx>
            <c:strRef>
              <c:f>Hoja1!$A$6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val>
            <c:numRef>
              <c:f>Hoja1!$B$6:$L$6</c:f>
              <c:numCache>
                <c:formatCode>General</c:formatCode>
                <c:ptCount val="11"/>
                <c:pt idx="0">
                  <c:v>8.3</c:v>
                </c:pt>
                <c:pt idx="1">
                  <c:v>11.5</c:v>
                </c:pt>
                <c:pt idx="2">
                  <c:v>11.7</c:v>
                </c:pt>
                <c:pt idx="3">
                  <c:v>17.9</c:v>
                </c:pt>
                <c:pt idx="4">
                  <c:v>21.9</c:v>
                </c:pt>
                <c:pt idx="5">
                  <c:v>23.9</c:v>
                </c:pt>
                <c:pt idx="6">
                  <c:v>28.9</c:v>
                </c:pt>
                <c:pt idx="7">
                  <c:v>42.2</c:v>
                </c:pt>
                <c:pt idx="8">
                  <c:v>51.4</c:v>
                </c:pt>
                <c:pt idx="9">
                  <c:v>65.4</c:v>
                </c:pt>
                <c:pt idx="10">
                  <c:v>26.1</c:v>
                </c:pt>
              </c:numCache>
            </c:numRef>
          </c:val>
        </c:ser>
        <c:ser>
          <c:idx val="3"/>
          <c:order val="2"/>
          <c:tx>
            <c:strRef>
              <c:f>Hoja1!$A$9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val>
            <c:numRef>
              <c:f>Hoja1!$B$9:$L$9</c:f>
              <c:numCache>
                <c:formatCode>General</c:formatCode>
                <c:ptCount val="11"/>
                <c:pt idx="0">
                  <c:v>21.8</c:v>
                </c:pt>
                <c:pt idx="1">
                  <c:v>22.2</c:v>
                </c:pt>
                <c:pt idx="2">
                  <c:v>26.7</c:v>
                </c:pt>
                <c:pt idx="3">
                  <c:v>28.3</c:v>
                </c:pt>
                <c:pt idx="4">
                  <c:v>23.2</c:v>
                </c:pt>
                <c:pt idx="5">
                  <c:v>29.7</c:v>
                </c:pt>
                <c:pt idx="6">
                  <c:v>35.4</c:v>
                </c:pt>
                <c:pt idx="7">
                  <c:v>43.4</c:v>
                </c:pt>
                <c:pt idx="8">
                  <c:v>55.5</c:v>
                </c:pt>
                <c:pt idx="9">
                  <c:v>62.9</c:v>
                </c:pt>
                <c:pt idx="10">
                  <c:v>33.3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576712"/>
        <c:axId val="552579688"/>
      </c:barChart>
      <c:catAx>
        <c:axId val="552576712"/>
        <c:scaling>
          <c:orientation val="minMax"/>
        </c:scaling>
        <c:delete val="0"/>
        <c:axPos val="b"/>
        <c:majorTickMark val="out"/>
        <c:minorTickMark val="none"/>
        <c:tickLblPos val="nextTo"/>
        <c:crossAx val="552579688"/>
        <c:crossesAt val="0.0"/>
        <c:auto val="1"/>
        <c:lblAlgn val="ctr"/>
        <c:lblOffset val="100"/>
        <c:noMultiLvlLbl val="0"/>
      </c:catAx>
      <c:valAx>
        <c:axId val="552579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2576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cat>
            <c:strRef>
              <c:f>Sheet2!$B$2:$L$2</c:f>
              <c:strCache>
                <c:ptCount val="11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Total</c:v>
                </c:pt>
              </c:strCache>
            </c:strRef>
          </c:cat>
          <c:val>
            <c:numRef>
              <c:f>Sheet2!$B$3:$L$3</c:f>
              <c:numCache>
                <c:formatCode>General</c:formatCode>
                <c:ptCount val="11"/>
                <c:pt idx="0">
                  <c:v>4.1</c:v>
                </c:pt>
                <c:pt idx="1">
                  <c:v>3.5</c:v>
                </c:pt>
                <c:pt idx="2">
                  <c:v>5.0</c:v>
                </c:pt>
                <c:pt idx="3">
                  <c:v>7.9</c:v>
                </c:pt>
                <c:pt idx="4">
                  <c:v>10.2</c:v>
                </c:pt>
                <c:pt idx="5">
                  <c:v>11.4</c:v>
                </c:pt>
                <c:pt idx="6">
                  <c:v>14.5</c:v>
                </c:pt>
                <c:pt idx="7">
                  <c:v>27.0</c:v>
                </c:pt>
                <c:pt idx="8">
                  <c:v>29.3</c:v>
                </c:pt>
                <c:pt idx="9">
                  <c:v>47.9</c:v>
                </c:pt>
                <c:pt idx="10">
                  <c:v>14.3</c:v>
                </c:pt>
              </c:numCache>
            </c:numRef>
          </c:val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cat>
            <c:strRef>
              <c:f>Sheet2!$B$2:$L$2</c:f>
              <c:strCache>
                <c:ptCount val="11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Total</c:v>
                </c:pt>
              </c:strCache>
            </c:strRef>
          </c:cat>
          <c:val>
            <c:numRef>
              <c:f>Sheet2!$B$4:$L$4</c:f>
              <c:numCache>
                <c:formatCode>General</c:formatCode>
                <c:ptCount val="11"/>
                <c:pt idx="0">
                  <c:v>11.0</c:v>
                </c:pt>
                <c:pt idx="1">
                  <c:v>13.6</c:v>
                </c:pt>
                <c:pt idx="2">
                  <c:v>15.1</c:v>
                </c:pt>
                <c:pt idx="3">
                  <c:v>22.8</c:v>
                </c:pt>
                <c:pt idx="4">
                  <c:v>29.7</c:v>
                </c:pt>
                <c:pt idx="5">
                  <c:v>34.5</c:v>
                </c:pt>
                <c:pt idx="6">
                  <c:v>41.2</c:v>
                </c:pt>
                <c:pt idx="7">
                  <c:v>56.7</c:v>
                </c:pt>
                <c:pt idx="8">
                  <c:v>84.5</c:v>
                </c:pt>
                <c:pt idx="9">
                  <c:v>107.2</c:v>
                </c:pt>
                <c:pt idx="10">
                  <c:v>37.8</c:v>
                </c:pt>
              </c:numCache>
            </c:numRef>
          </c:val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Sheet2!$B$2:$L$2</c:f>
              <c:strCache>
                <c:ptCount val="11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Total</c:v>
                </c:pt>
              </c:strCache>
            </c:strRef>
          </c:cat>
          <c:val>
            <c:numRef>
              <c:f>Sheet2!$B$5:$L$5</c:f>
              <c:numCache>
                <c:formatCode>General</c:formatCode>
                <c:ptCount val="11"/>
                <c:pt idx="0">
                  <c:v>19.1</c:v>
                </c:pt>
                <c:pt idx="1">
                  <c:v>20.4</c:v>
                </c:pt>
                <c:pt idx="2">
                  <c:v>25.1</c:v>
                </c:pt>
                <c:pt idx="3">
                  <c:v>28.5</c:v>
                </c:pt>
                <c:pt idx="4">
                  <c:v>31.7</c:v>
                </c:pt>
                <c:pt idx="5">
                  <c:v>33.7</c:v>
                </c:pt>
                <c:pt idx="6">
                  <c:v>40.3</c:v>
                </c:pt>
                <c:pt idx="7">
                  <c:v>55.2</c:v>
                </c:pt>
                <c:pt idx="8">
                  <c:v>72.6</c:v>
                </c:pt>
                <c:pt idx="9">
                  <c:v>93.3</c:v>
                </c:pt>
                <c:pt idx="10">
                  <c:v>39.7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1670520"/>
        <c:axId val="651666120"/>
      </c:barChart>
      <c:catAx>
        <c:axId val="651670520"/>
        <c:scaling>
          <c:orientation val="minMax"/>
        </c:scaling>
        <c:delete val="0"/>
        <c:axPos val="b"/>
        <c:majorTickMark val="out"/>
        <c:minorTickMark val="none"/>
        <c:tickLblPos val="nextTo"/>
        <c:crossAx val="651666120"/>
        <c:crosses val="autoZero"/>
        <c:auto val="1"/>
        <c:lblAlgn val="ctr"/>
        <c:lblOffset val="100"/>
        <c:noMultiLvlLbl val="0"/>
      </c:catAx>
      <c:valAx>
        <c:axId val="651666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1670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Quintil 1</c:v>
                </c:pt>
              </c:strCache>
            </c:strRef>
          </c:tx>
          <c:invertIfNegative val="0"/>
          <c:cat>
            <c:strRef>
              <c:f>Sheet1!$B$3:$B$7</c:f>
              <c:strCache>
                <c:ptCount val="5"/>
                <c:pt idx="0">
                  <c:v>TC</c:v>
                </c:pt>
                <c:pt idx="1">
                  <c:v>PI</c:v>
                </c:pt>
                <c:pt idx="2">
                  <c:v>U &lt; 81</c:v>
                </c:pt>
                <c:pt idx="3">
                  <c:v>U &gt; 81</c:v>
                </c:pt>
                <c:pt idx="4">
                  <c:v>TOTAL </c:v>
                </c:pt>
              </c:strCache>
            </c:strRef>
          </c:cat>
          <c:val>
            <c:numRef>
              <c:f>Sheet1!$C$3:$C$7</c:f>
              <c:numCache>
                <c:formatCode>0.00%</c:formatCode>
                <c:ptCount val="5"/>
                <c:pt idx="0">
                  <c:v>0.135</c:v>
                </c:pt>
                <c:pt idx="1">
                  <c:v>0.14</c:v>
                </c:pt>
                <c:pt idx="2">
                  <c:v>0.127</c:v>
                </c:pt>
                <c:pt idx="3">
                  <c:v>0.084</c:v>
                </c:pt>
                <c:pt idx="4">
                  <c:v>0.113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Quintil 2</c:v>
                </c:pt>
              </c:strCache>
            </c:strRef>
          </c:tx>
          <c:invertIfNegative val="0"/>
          <c:cat>
            <c:strRef>
              <c:f>Sheet1!$B$3:$B$7</c:f>
              <c:strCache>
                <c:ptCount val="5"/>
                <c:pt idx="0">
                  <c:v>TC</c:v>
                </c:pt>
                <c:pt idx="1">
                  <c:v>PI</c:v>
                </c:pt>
                <c:pt idx="2">
                  <c:v>U &lt; 81</c:v>
                </c:pt>
                <c:pt idx="3">
                  <c:v>U &gt; 81</c:v>
                </c:pt>
                <c:pt idx="4">
                  <c:v>TOTAL </c:v>
                </c:pt>
              </c:strCache>
            </c:strRef>
          </c:cat>
          <c:val>
            <c:numRef>
              <c:f>Sheet1!$D$3:$D$7</c:f>
              <c:numCache>
                <c:formatCode>0.00%</c:formatCode>
                <c:ptCount val="5"/>
                <c:pt idx="0">
                  <c:v>0.174</c:v>
                </c:pt>
                <c:pt idx="1">
                  <c:v>0.212</c:v>
                </c:pt>
                <c:pt idx="2">
                  <c:v>0.156</c:v>
                </c:pt>
                <c:pt idx="3">
                  <c:v>0.151</c:v>
                </c:pt>
                <c:pt idx="4">
                  <c:v>0.169</c:v>
                </c:pt>
              </c:numCache>
            </c:numRef>
          </c:val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Quintil 3</c:v>
                </c:pt>
              </c:strCache>
            </c:strRef>
          </c:tx>
          <c:invertIfNegative val="0"/>
          <c:cat>
            <c:strRef>
              <c:f>Sheet1!$B$3:$B$7</c:f>
              <c:strCache>
                <c:ptCount val="5"/>
                <c:pt idx="0">
                  <c:v>TC</c:v>
                </c:pt>
                <c:pt idx="1">
                  <c:v>PI</c:v>
                </c:pt>
                <c:pt idx="2">
                  <c:v>U &lt; 81</c:v>
                </c:pt>
                <c:pt idx="3">
                  <c:v>U &gt; 81</c:v>
                </c:pt>
                <c:pt idx="4">
                  <c:v>TOTAL </c:v>
                </c:pt>
              </c:strCache>
            </c:strRef>
          </c:cat>
          <c:val>
            <c:numRef>
              <c:f>Sheet1!$E$3:$E$7</c:f>
              <c:numCache>
                <c:formatCode>0.00%</c:formatCode>
                <c:ptCount val="5"/>
                <c:pt idx="0">
                  <c:v>0.254</c:v>
                </c:pt>
                <c:pt idx="1">
                  <c:v>0.208</c:v>
                </c:pt>
                <c:pt idx="2">
                  <c:v>0.183</c:v>
                </c:pt>
                <c:pt idx="3">
                  <c:v>0.185</c:v>
                </c:pt>
                <c:pt idx="4">
                  <c:v>0.193</c:v>
                </c:pt>
              </c:numCache>
            </c:numRef>
          </c:val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Quintil 4</c:v>
                </c:pt>
              </c:strCache>
            </c:strRef>
          </c:tx>
          <c:invertIfNegative val="0"/>
          <c:cat>
            <c:strRef>
              <c:f>Sheet1!$B$3:$B$7</c:f>
              <c:strCache>
                <c:ptCount val="5"/>
                <c:pt idx="0">
                  <c:v>TC</c:v>
                </c:pt>
                <c:pt idx="1">
                  <c:v>PI</c:v>
                </c:pt>
                <c:pt idx="2">
                  <c:v>U &lt; 81</c:v>
                </c:pt>
                <c:pt idx="3">
                  <c:v>U &gt; 81</c:v>
                </c:pt>
                <c:pt idx="4">
                  <c:v>TOTAL </c:v>
                </c:pt>
              </c:strCache>
            </c:strRef>
          </c:cat>
          <c:val>
            <c:numRef>
              <c:f>Sheet1!$F$3:$F$7</c:f>
              <c:numCache>
                <c:formatCode>0.00%</c:formatCode>
                <c:ptCount val="5"/>
                <c:pt idx="0">
                  <c:v>0.202</c:v>
                </c:pt>
                <c:pt idx="1">
                  <c:v>0.259</c:v>
                </c:pt>
                <c:pt idx="2">
                  <c:v>0.246</c:v>
                </c:pt>
                <c:pt idx="3">
                  <c:v>0.243</c:v>
                </c:pt>
                <c:pt idx="4">
                  <c:v>0.246</c:v>
                </c:pt>
              </c:numCache>
            </c:numRef>
          </c:val>
        </c:ser>
        <c:ser>
          <c:idx val="4"/>
          <c:order val="4"/>
          <c:tx>
            <c:strRef>
              <c:f>Sheet1!$G$2</c:f>
              <c:strCache>
                <c:ptCount val="1"/>
                <c:pt idx="0">
                  <c:v>Quintil 5</c:v>
                </c:pt>
              </c:strCache>
            </c:strRef>
          </c:tx>
          <c:invertIfNegative val="0"/>
          <c:cat>
            <c:strRef>
              <c:f>Sheet1!$B$3:$B$7</c:f>
              <c:strCache>
                <c:ptCount val="5"/>
                <c:pt idx="0">
                  <c:v>TC</c:v>
                </c:pt>
                <c:pt idx="1">
                  <c:v>PI</c:v>
                </c:pt>
                <c:pt idx="2">
                  <c:v>U &lt; 81</c:v>
                </c:pt>
                <c:pt idx="3">
                  <c:v>U &gt; 81</c:v>
                </c:pt>
                <c:pt idx="4">
                  <c:v>TOTAL </c:v>
                </c:pt>
              </c:strCache>
            </c:strRef>
          </c:cat>
          <c:val>
            <c:numRef>
              <c:f>Sheet1!$G$3:$G$7</c:f>
              <c:numCache>
                <c:formatCode>0.00%</c:formatCode>
                <c:ptCount val="5"/>
                <c:pt idx="0">
                  <c:v>0.235</c:v>
                </c:pt>
                <c:pt idx="1">
                  <c:v>0.181</c:v>
                </c:pt>
                <c:pt idx="2">
                  <c:v>0.289</c:v>
                </c:pt>
                <c:pt idx="3">
                  <c:v>0.338</c:v>
                </c:pt>
                <c:pt idx="4">
                  <c:v>0.278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945000"/>
        <c:axId val="666948056"/>
      </c:barChart>
      <c:catAx>
        <c:axId val="666945000"/>
        <c:scaling>
          <c:orientation val="minMax"/>
        </c:scaling>
        <c:delete val="0"/>
        <c:axPos val="b"/>
        <c:majorTickMark val="out"/>
        <c:minorTickMark val="none"/>
        <c:tickLblPos val="nextTo"/>
        <c:crossAx val="666948056"/>
        <c:crosses val="autoZero"/>
        <c:auto val="1"/>
        <c:lblAlgn val="ctr"/>
        <c:lblOffset val="100"/>
        <c:noMultiLvlLbl val="0"/>
      </c:catAx>
      <c:valAx>
        <c:axId val="6669480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66945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'Por institución'!$C$5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institución'!$D$4:$I$4</c:f>
              <c:strCache>
                <c:ptCount val="6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  <c:pt idx="4">
                  <c:v>Quinto Año</c:v>
                </c:pt>
                <c:pt idx="5">
                  <c:v>Sexto Año</c:v>
                </c:pt>
              </c:strCache>
            </c:strRef>
          </c:cat>
          <c:val>
            <c:numRef>
              <c:f>'Por institución'!$D$5:$I$5</c:f>
              <c:numCache>
                <c:formatCode>0%</c:formatCode>
                <c:ptCount val="6"/>
                <c:pt idx="0">
                  <c:v>0.793122325072161</c:v>
                </c:pt>
                <c:pt idx="1">
                  <c:v>0.697148402508212</c:v>
                </c:pt>
                <c:pt idx="2">
                  <c:v>0.626580073653827</c:v>
                </c:pt>
                <c:pt idx="3">
                  <c:v>0.58597093659799</c:v>
                </c:pt>
                <c:pt idx="4">
                  <c:v>0.553100427988454</c:v>
                </c:pt>
                <c:pt idx="5">
                  <c:v>0.521573604060914</c:v>
                </c:pt>
              </c:numCache>
            </c:numRef>
          </c:val>
        </c:ser>
        <c:ser>
          <c:idx val="1"/>
          <c:order val="1"/>
          <c:tx>
            <c:strRef>
              <c:f>'Por institución'!$C$6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institución'!$D$4:$I$4</c:f>
              <c:strCache>
                <c:ptCount val="6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  <c:pt idx="4">
                  <c:v>Quinto Año</c:v>
                </c:pt>
                <c:pt idx="5">
                  <c:v>Sexto Año</c:v>
                </c:pt>
              </c:strCache>
            </c:strRef>
          </c:cat>
          <c:val>
            <c:numRef>
              <c:f>'Por institución'!$D$6:$I$6</c:f>
              <c:numCache>
                <c:formatCode>0%</c:formatCode>
                <c:ptCount val="6"/>
                <c:pt idx="0">
                  <c:v>0.800553781821264</c:v>
                </c:pt>
                <c:pt idx="1">
                  <c:v>0.691831718136355</c:v>
                </c:pt>
                <c:pt idx="2">
                  <c:v>0.625519170457435</c:v>
                </c:pt>
                <c:pt idx="3">
                  <c:v>0.583646483767977</c:v>
                </c:pt>
                <c:pt idx="4">
                  <c:v>0.513689147571554</c:v>
                </c:pt>
                <c:pt idx="5">
                  <c:v>0.499929364563614</c:v>
                </c:pt>
              </c:numCache>
            </c:numRef>
          </c:val>
        </c:ser>
        <c:ser>
          <c:idx val="2"/>
          <c:order val="2"/>
          <c:tx>
            <c:strRef>
              <c:f>'Por institución'!$C$7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institución'!$D$4:$I$4</c:f>
              <c:strCache>
                <c:ptCount val="6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  <c:pt idx="4">
                  <c:v>Quinto Año</c:v>
                </c:pt>
                <c:pt idx="5">
                  <c:v>Sexto Año</c:v>
                </c:pt>
              </c:strCache>
            </c:strRef>
          </c:cat>
          <c:val>
            <c:numRef>
              <c:f>'Por institución'!$D$7:$H$7</c:f>
              <c:numCache>
                <c:formatCode>0%</c:formatCode>
                <c:ptCount val="5"/>
                <c:pt idx="0">
                  <c:v>0.807455736951023</c:v>
                </c:pt>
                <c:pt idx="1">
                  <c:v>0.711772821338239</c:v>
                </c:pt>
                <c:pt idx="2">
                  <c:v>0.628420326511842</c:v>
                </c:pt>
                <c:pt idx="3">
                  <c:v>0.570849620602438</c:v>
                </c:pt>
                <c:pt idx="4">
                  <c:v>0.525465624281444</c:v>
                </c:pt>
              </c:numCache>
            </c:numRef>
          </c:val>
        </c:ser>
        <c:ser>
          <c:idx val="3"/>
          <c:order val="3"/>
          <c:tx>
            <c:strRef>
              <c:f>'Por institución'!$C$8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institución'!$D$4:$I$4</c:f>
              <c:strCache>
                <c:ptCount val="6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  <c:pt idx="4">
                  <c:v>Quinto Año</c:v>
                </c:pt>
                <c:pt idx="5">
                  <c:v>Sexto Año</c:v>
                </c:pt>
              </c:strCache>
            </c:strRef>
          </c:cat>
          <c:val>
            <c:numRef>
              <c:f>'Por institución'!$D$8:$I$8</c:f>
              <c:numCache>
                <c:formatCode>0%</c:formatCode>
                <c:ptCount val="6"/>
                <c:pt idx="0">
                  <c:v>0.7885489182542</c:v>
                </c:pt>
                <c:pt idx="1">
                  <c:v>0.680249280920422</c:v>
                </c:pt>
                <c:pt idx="2">
                  <c:v>0.604464546250365</c:v>
                </c:pt>
                <c:pt idx="3">
                  <c:v>0.5743674184001</c:v>
                </c:pt>
              </c:numCache>
            </c:numRef>
          </c:val>
        </c:ser>
        <c:ser>
          <c:idx val="4"/>
          <c:order val="4"/>
          <c:tx>
            <c:strRef>
              <c:f>'Por institución'!$C$9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institución'!$D$4:$I$4</c:f>
              <c:strCache>
                <c:ptCount val="6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  <c:pt idx="4">
                  <c:v>Quinto Año</c:v>
                </c:pt>
                <c:pt idx="5">
                  <c:v>Sexto Año</c:v>
                </c:pt>
              </c:strCache>
            </c:strRef>
          </c:cat>
          <c:val>
            <c:numRef>
              <c:f>'Por institución'!$D$9:$I$9</c:f>
              <c:numCache>
                <c:formatCode>0%</c:formatCode>
                <c:ptCount val="6"/>
                <c:pt idx="0">
                  <c:v>0.79167187434904</c:v>
                </c:pt>
                <c:pt idx="1">
                  <c:v>0.682456359621714</c:v>
                </c:pt>
                <c:pt idx="2">
                  <c:v>0.627796525434321</c:v>
                </c:pt>
              </c:numCache>
            </c:numRef>
          </c:val>
        </c:ser>
        <c:ser>
          <c:idx val="6"/>
          <c:order val="5"/>
          <c:tx>
            <c:strRef>
              <c:f>'Por institución'!$C$10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'Por institución'!$D$10:$I$10</c:f>
              <c:numCache>
                <c:formatCode>0%</c:formatCode>
                <c:ptCount val="6"/>
                <c:pt idx="0">
                  <c:v>0.808203858289731</c:v>
                </c:pt>
                <c:pt idx="1">
                  <c:v>0.707253265167552</c:v>
                </c:pt>
              </c:numCache>
            </c:numRef>
          </c:val>
        </c:ser>
        <c:ser>
          <c:idx val="5"/>
          <c:order val="6"/>
          <c:tx>
            <c:strRef>
              <c:f>'Por institución'!$C$11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institución'!$D$4:$I$4</c:f>
              <c:strCache>
                <c:ptCount val="6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  <c:pt idx="4">
                  <c:v>Quinto Año</c:v>
                </c:pt>
                <c:pt idx="5">
                  <c:v>Sexto Año</c:v>
                </c:pt>
              </c:strCache>
            </c:strRef>
          </c:cat>
          <c:val>
            <c:numRef>
              <c:f>'Por institución'!$D$11:$I$11</c:f>
              <c:numCache>
                <c:formatCode>General</c:formatCode>
                <c:ptCount val="6"/>
                <c:pt idx="0" formatCode="0%">
                  <c:v>0.807799291958674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51907496"/>
        <c:axId val="651913176"/>
        <c:axId val="651916424"/>
      </c:bar3DChart>
      <c:catAx>
        <c:axId val="651907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Año de Evolución</a:t>
                </a:r>
              </a:p>
            </c:rich>
          </c:tx>
          <c:layout>
            <c:manualLayout>
              <c:xMode val="edge"/>
              <c:yMode val="edge"/>
              <c:x val="0.188113411461747"/>
              <c:y val="0.817026434195726"/>
            </c:manualLayout>
          </c:layout>
          <c:overlay val="0"/>
          <c:spPr>
            <a:solidFill>
              <a:schemeClr val="accent2"/>
            </a:solidFill>
          </c:spPr>
        </c:title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1913176"/>
        <c:crosses val="autoZero"/>
        <c:auto val="1"/>
        <c:lblAlgn val="ctr"/>
        <c:lblOffset val="100"/>
        <c:noMultiLvlLbl val="0"/>
      </c:catAx>
      <c:valAx>
        <c:axId val="651913176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1907496"/>
        <c:crosses val="autoZero"/>
        <c:crossBetween val="between"/>
      </c:valAx>
      <c:serAx>
        <c:axId val="651916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Año de Cohorte </a:t>
                </a:r>
              </a:p>
            </c:rich>
          </c:tx>
          <c:layout>
            <c:manualLayout>
              <c:xMode val="edge"/>
              <c:yMode val="edge"/>
              <c:x val="0.751463320137147"/>
              <c:y val="0.776550243719535"/>
            </c:manualLayout>
          </c:layout>
          <c:overlay val="0"/>
          <c:spPr>
            <a:solidFill>
              <a:schemeClr val="accent2"/>
            </a:solidFill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1913176"/>
        <c:crosses val="autoZero"/>
        <c:tickLblSkip val="1"/>
        <c:tickMarkSkip val="1"/>
      </c:ser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7"/>
          <c:order val="0"/>
          <c:tx>
            <c:strRef>
              <c:f>'Por institución'!$C$12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'Por institución'!$D$4:$H$4</c:f>
              <c:strCache>
                <c:ptCount val="5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  <c:pt idx="4">
                  <c:v>Quinto Año</c:v>
                </c:pt>
              </c:strCache>
            </c:strRef>
          </c:cat>
          <c:val>
            <c:numRef>
              <c:f>'Por institución'!$D$12:$H$12</c:f>
              <c:numCache>
                <c:formatCode>0%</c:formatCode>
                <c:ptCount val="5"/>
                <c:pt idx="0">
                  <c:v>0.671805273833672</c:v>
                </c:pt>
                <c:pt idx="1">
                  <c:v>0.478296146044625</c:v>
                </c:pt>
                <c:pt idx="2">
                  <c:v>0.432860040567951</c:v>
                </c:pt>
                <c:pt idx="3">
                  <c:v>0.398782961460446</c:v>
                </c:pt>
                <c:pt idx="4">
                  <c:v>0.389858012170385</c:v>
                </c:pt>
              </c:numCache>
            </c:numRef>
          </c:val>
        </c:ser>
        <c:ser>
          <c:idx val="8"/>
          <c:order val="1"/>
          <c:tx>
            <c:strRef>
              <c:f>'Por institución'!$C$13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'Por institución'!$D$4:$H$4</c:f>
              <c:strCache>
                <c:ptCount val="5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  <c:pt idx="4">
                  <c:v>Quinto Año</c:v>
                </c:pt>
              </c:strCache>
            </c:strRef>
          </c:cat>
          <c:val>
            <c:numRef>
              <c:f>'Por institución'!$D$13:$H$13</c:f>
              <c:numCache>
                <c:formatCode>0%</c:formatCode>
                <c:ptCount val="5"/>
                <c:pt idx="0">
                  <c:v>0.689545091779729</c:v>
                </c:pt>
                <c:pt idx="1">
                  <c:v>0.516759776536313</c:v>
                </c:pt>
                <c:pt idx="2">
                  <c:v>0.44001064112796</c:v>
                </c:pt>
                <c:pt idx="3">
                  <c:v>0.389066241021548</c:v>
                </c:pt>
                <c:pt idx="4">
                  <c:v>0.378425113061985</c:v>
                </c:pt>
              </c:numCache>
            </c:numRef>
          </c:val>
        </c:ser>
        <c:ser>
          <c:idx val="9"/>
          <c:order val="2"/>
          <c:tx>
            <c:strRef>
              <c:f>'Por institución'!$C$14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'Por institución'!$D$4:$H$4</c:f>
              <c:strCache>
                <c:ptCount val="5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  <c:pt idx="4">
                  <c:v>Quinto Año</c:v>
                </c:pt>
              </c:strCache>
            </c:strRef>
          </c:cat>
          <c:val>
            <c:numRef>
              <c:f>'Por institución'!$D$14:$H$14</c:f>
              <c:numCache>
                <c:formatCode>0%</c:formatCode>
                <c:ptCount val="5"/>
                <c:pt idx="0">
                  <c:v>0.619814697831122</c:v>
                </c:pt>
                <c:pt idx="1">
                  <c:v>0.453885028427037</c:v>
                </c:pt>
                <c:pt idx="2">
                  <c:v>0.39334596757212</c:v>
                </c:pt>
                <c:pt idx="3">
                  <c:v>0.373762897452095</c:v>
                </c:pt>
                <c:pt idx="4">
                  <c:v>0.35807538429143</c:v>
                </c:pt>
              </c:numCache>
            </c:numRef>
          </c:val>
        </c:ser>
        <c:ser>
          <c:idx val="10"/>
          <c:order val="3"/>
          <c:tx>
            <c:strRef>
              <c:f>'Por institución'!$C$15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'Por institución'!$D$4:$H$4</c:f>
              <c:strCache>
                <c:ptCount val="5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  <c:pt idx="4">
                  <c:v>Quinto Año</c:v>
                </c:pt>
              </c:strCache>
            </c:strRef>
          </c:cat>
          <c:val>
            <c:numRef>
              <c:f>'Por institución'!$D$15:$H$15</c:f>
              <c:numCache>
                <c:formatCode>0%</c:formatCode>
                <c:ptCount val="5"/>
                <c:pt idx="0">
                  <c:v>0.633080155138979</c:v>
                </c:pt>
                <c:pt idx="1">
                  <c:v>0.509130575307046</c:v>
                </c:pt>
                <c:pt idx="2">
                  <c:v>0.460164835164835</c:v>
                </c:pt>
                <c:pt idx="3">
                  <c:v>0.420168067226891</c:v>
                </c:pt>
              </c:numCache>
            </c:numRef>
          </c:val>
        </c:ser>
        <c:ser>
          <c:idx val="11"/>
          <c:order val="4"/>
          <c:tx>
            <c:strRef>
              <c:f>'Por institución'!$C$16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'Por institución'!$D$4:$H$4</c:f>
              <c:strCache>
                <c:ptCount val="5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  <c:pt idx="4">
                  <c:v>Quinto Año</c:v>
                </c:pt>
              </c:strCache>
            </c:strRef>
          </c:cat>
          <c:val>
            <c:numRef>
              <c:f>'Por institución'!$D$16:$H$16</c:f>
              <c:numCache>
                <c:formatCode>0%</c:formatCode>
                <c:ptCount val="5"/>
                <c:pt idx="0">
                  <c:v>0.701932701932702</c:v>
                </c:pt>
                <c:pt idx="1">
                  <c:v>0.554862554862555</c:v>
                </c:pt>
                <c:pt idx="2">
                  <c:v>0.508200508200508</c:v>
                </c:pt>
              </c:numCache>
            </c:numRef>
          </c:val>
        </c:ser>
        <c:ser>
          <c:idx val="12"/>
          <c:order val="5"/>
          <c:tx>
            <c:strRef>
              <c:f>'Por institución'!$C$17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val>
            <c:numRef>
              <c:f>'Por institución'!$D$17:$H$17</c:f>
              <c:numCache>
                <c:formatCode>0%</c:formatCode>
                <c:ptCount val="5"/>
                <c:pt idx="0">
                  <c:v>0.698509367206079</c:v>
                </c:pt>
                <c:pt idx="1">
                  <c:v>0.570906559944319</c:v>
                </c:pt>
              </c:numCache>
            </c:numRef>
          </c:val>
        </c:ser>
        <c:ser>
          <c:idx val="13"/>
          <c:order val="6"/>
          <c:tx>
            <c:strRef>
              <c:f>'Por institución'!$C$18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'Por institución'!$D$4:$H$4</c:f>
              <c:strCache>
                <c:ptCount val="5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  <c:pt idx="4">
                  <c:v>Quinto Año</c:v>
                </c:pt>
              </c:strCache>
            </c:strRef>
          </c:cat>
          <c:val>
            <c:numRef>
              <c:f>'Por institución'!$D$18:$H$18</c:f>
              <c:numCache>
                <c:formatCode>General</c:formatCode>
                <c:ptCount val="5"/>
                <c:pt idx="0" formatCode="0%">
                  <c:v>0.678002961317786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51986872"/>
        <c:axId val="651992600"/>
        <c:axId val="651995864"/>
      </c:bar3DChart>
      <c:catAx>
        <c:axId val="651986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Año de Evolución</a:t>
                </a:r>
              </a:p>
            </c:rich>
          </c:tx>
          <c:layout>
            <c:manualLayout>
              <c:xMode val="edge"/>
              <c:yMode val="edge"/>
              <c:x val="0.157036829885721"/>
              <c:y val="0.845597862767154"/>
            </c:manualLayout>
          </c:layout>
          <c:overlay val="0"/>
          <c:spPr>
            <a:solidFill>
              <a:schemeClr val="accent2"/>
            </a:solidFill>
          </c:spPr>
        </c:title>
        <c:numFmt formatCode="General" sourceLinked="1"/>
        <c:majorTickMark val="out"/>
        <c:minorTickMark val="none"/>
        <c:tickLblPos val="nextTo"/>
        <c:txPr>
          <a:bodyPr rot="-15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1992600"/>
        <c:crosses val="autoZero"/>
        <c:auto val="1"/>
        <c:lblAlgn val="ctr"/>
        <c:lblOffset val="100"/>
        <c:noMultiLvlLbl val="0"/>
      </c:catAx>
      <c:valAx>
        <c:axId val="651992600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1986872"/>
        <c:crosses val="autoZero"/>
        <c:crossBetween val="between"/>
      </c:valAx>
      <c:serAx>
        <c:axId val="651995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Año de Cohorte </a:t>
                </a:r>
              </a:p>
            </c:rich>
          </c:tx>
          <c:layout>
            <c:manualLayout>
              <c:xMode val="edge"/>
              <c:yMode val="edge"/>
              <c:x val="0.693749668638813"/>
              <c:y val="0.733693100862392"/>
            </c:manualLayout>
          </c:layout>
          <c:overlay val="0"/>
          <c:spPr>
            <a:solidFill>
              <a:schemeClr val="accent2"/>
            </a:solidFill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1992600"/>
        <c:crosses val="autoZero"/>
        <c:tickLblSkip val="1"/>
        <c:tickMarkSkip val="1"/>
      </c:ser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490356297027799"/>
          <c:y val="0.0753758536003893"/>
          <c:w val="0.873666646275209"/>
          <c:h val="0.8160405433650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'Por institución'!$C$19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institución'!$D$4:$G$4</c:f>
              <c:strCache>
                <c:ptCount val="4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</c:strCache>
            </c:strRef>
          </c:cat>
          <c:val>
            <c:numRef>
              <c:f>'Por institución'!$D$19:$G$19</c:f>
              <c:numCache>
                <c:formatCode>0%</c:formatCode>
                <c:ptCount val="4"/>
                <c:pt idx="0">
                  <c:v>0.648671808054842</c:v>
                </c:pt>
                <c:pt idx="1">
                  <c:v>0.517223650385604</c:v>
                </c:pt>
                <c:pt idx="2">
                  <c:v>0.481748071979434</c:v>
                </c:pt>
                <c:pt idx="3">
                  <c:v>0.487917737789203</c:v>
                </c:pt>
              </c:numCache>
            </c:numRef>
          </c:val>
        </c:ser>
        <c:ser>
          <c:idx val="1"/>
          <c:order val="1"/>
          <c:tx>
            <c:strRef>
              <c:f>'Por institución'!$C$20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institución'!$D$4:$G$4</c:f>
              <c:strCache>
                <c:ptCount val="4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</c:strCache>
            </c:strRef>
          </c:cat>
          <c:val>
            <c:numRef>
              <c:f>'Por institución'!$D$20:$G$20</c:f>
              <c:numCache>
                <c:formatCode>0%</c:formatCode>
                <c:ptCount val="4"/>
                <c:pt idx="0">
                  <c:v>0.613812427888578</c:v>
                </c:pt>
                <c:pt idx="1">
                  <c:v>0.480962584473381</c:v>
                </c:pt>
                <c:pt idx="2">
                  <c:v>0.431514751936707</c:v>
                </c:pt>
                <c:pt idx="3">
                  <c:v>0.425168946761167</c:v>
                </c:pt>
              </c:numCache>
            </c:numRef>
          </c:val>
        </c:ser>
        <c:ser>
          <c:idx val="2"/>
          <c:order val="2"/>
          <c:tx>
            <c:strRef>
              <c:f>'Por institución'!$C$21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institución'!$D$4:$G$4</c:f>
              <c:strCache>
                <c:ptCount val="4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</c:strCache>
            </c:strRef>
          </c:cat>
          <c:val>
            <c:numRef>
              <c:f>'Por institución'!$D$21:$G$21</c:f>
              <c:numCache>
                <c:formatCode>0%</c:formatCode>
                <c:ptCount val="4"/>
                <c:pt idx="0">
                  <c:v>0.628731917513081</c:v>
                </c:pt>
                <c:pt idx="1">
                  <c:v>0.491074176669745</c:v>
                </c:pt>
                <c:pt idx="2">
                  <c:v>0.441597414589104</c:v>
                </c:pt>
                <c:pt idx="3">
                  <c:v>0.444444444444444</c:v>
                </c:pt>
              </c:numCache>
            </c:numRef>
          </c:val>
        </c:ser>
        <c:ser>
          <c:idx val="3"/>
          <c:order val="3"/>
          <c:tx>
            <c:strRef>
              <c:f>'Por institución'!$C$22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institución'!$D$4:$G$4</c:f>
              <c:strCache>
                <c:ptCount val="4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</c:strCache>
            </c:strRef>
          </c:cat>
          <c:val>
            <c:numRef>
              <c:f>'Por institución'!$D$22:$G$22</c:f>
              <c:numCache>
                <c:formatCode>0%</c:formatCode>
                <c:ptCount val="4"/>
                <c:pt idx="0">
                  <c:v>0.690268368942157</c:v>
                </c:pt>
                <c:pt idx="1">
                  <c:v>0.545205836373111</c:v>
                </c:pt>
                <c:pt idx="2">
                  <c:v>0.496743095362168</c:v>
                </c:pt>
                <c:pt idx="3">
                  <c:v>0.494658676393955</c:v>
                </c:pt>
              </c:numCache>
            </c:numRef>
          </c:val>
        </c:ser>
        <c:ser>
          <c:idx val="4"/>
          <c:order val="4"/>
          <c:tx>
            <c:strRef>
              <c:f>'Por institución'!$C$23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institución'!$D$4:$G$4</c:f>
              <c:strCache>
                <c:ptCount val="4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</c:strCache>
            </c:strRef>
          </c:cat>
          <c:val>
            <c:numRef>
              <c:f>'Por institución'!$D$23:$G$23</c:f>
              <c:numCache>
                <c:formatCode>0%</c:formatCode>
                <c:ptCount val="4"/>
                <c:pt idx="0">
                  <c:v>0.680920456604458</c:v>
                </c:pt>
                <c:pt idx="1">
                  <c:v>0.535483481307</c:v>
                </c:pt>
                <c:pt idx="2">
                  <c:v>0.482696140605182</c:v>
                </c:pt>
              </c:numCache>
            </c:numRef>
          </c:val>
        </c:ser>
        <c:ser>
          <c:idx val="6"/>
          <c:order val="5"/>
          <c:tx>
            <c:strRef>
              <c:f>'Por institución'!$C$24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'Por institución'!$D$24:$G$24</c:f>
              <c:numCache>
                <c:formatCode>0%</c:formatCode>
                <c:ptCount val="4"/>
                <c:pt idx="0">
                  <c:v>0.696190384799923</c:v>
                </c:pt>
                <c:pt idx="1">
                  <c:v>0.564485174167546</c:v>
                </c:pt>
              </c:numCache>
            </c:numRef>
          </c:val>
        </c:ser>
        <c:ser>
          <c:idx val="5"/>
          <c:order val="6"/>
          <c:tx>
            <c:strRef>
              <c:f>'Por institución'!$C$25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institución'!$D$4:$G$4</c:f>
              <c:strCache>
                <c:ptCount val="4"/>
                <c:pt idx="0">
                  <c:v>Primer Año</c:v>
                </c:pt>
                <c:pt idx="1">
                  <c:v>Segundo Año</c:v>
                </c:pt>
                <c:pt idx="2">
                  <c:v>Tercer Año</c:v>
                </c:pt>
                <c:pt idx="3">
                  <c:v>Cuarto Año</c:v>
                </c:pt>
              </c:strCache>
            </c:strRef>
          </c:cat>
          <c:val>
            <c:numRef>
              <c:f>'Por institución'!$D$25:$G$25</c:f>
              <c:numCache>
                <c:formatCode>General</c:formatCode>
                <c:ptCount val="4"/>
                <c:pt idx="0" formatCode="0%">
                  <c:v>0.699001736111111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52078328"/>
        <c:axId val="652084008"/>
        <c:axId val="652087256"/>
      </c:bar3DChart>
      <c:catAx>
        <c:axId val="652078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Año de Evolución</a:t>
                </a:r>
              </a:p>
            </c:rich>
          </c:tx>
          <c:layout>
            <c:manualLayout>
              <c:xMode val="edge"/>
              <c:yMode val="edge"/>
              <c:x val="0.15703682988572"/>
              <c:y val="0.845597862767154"/>
            </c:manualLayout>
          </c:layout>
          <c:overlay val="0"/>
          <c:spPr>
            <a:solidFill>
              <a:schemeClr val="accent2"/>
            </a:solidFill>
          </c:spPr>
        </c:title>
        <c:numFmt formatCode="General" sourceLinked="1"/>
        <c:majorTickMark val="out"/>
        <c:minorTickMark val="none"/>
        <c:tickLblPos val="nextTo"/>
        <c:txPr>
          <a:bodyPr rot="-15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2084008"/>
        <c:crosses val="autoZero"/>
        <c:auto val="1"/>
        <c:lblAlgn val="ctr"/>
        <c:lblOffset val="100"/>
        <c:noMultiLvlLbl val="0"/>
      </c:catAx>
      <c:valAx>
        <c:axId val="652084008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2078328"/>
        <c:crosses val="autoZero"/>
        <c:crossBetween val="between"/>
      </c:valAx>
      <c:serAx>
        <c:axId val="652087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Año de Cohorte </a:t>
                </a:r>
              </a:p>
            </c:rich>
          </c:tx>
          <c:layout>
            <c:manualLayout>
              <c:xMode val="edge"/>
              <c:yMode val="edge"/>
              <c:x val="0.693749668638813"/>
              <c:y val="0.733693100862392"/>
            </c:manualLayout>
          </c:layout>
          <c:overlay val="0"/>
          <c:spPr>
            <a:solidFill>
              <a:schemeClr val="accent2"/>
            </a:solidFill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2084008"/>
        <c:crosses val="autoZero"/>
        <c:tickLblSkip val="1"/>
        <c:tickMarkSkip val="1"/>
      </c:ser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E2D25-F64F-BF42-A5E8-8E19216850E6}" type="datetimeFigureOut">
              <a:rPr lang="en-US" smtClean="0"/>
              <a:t>6/17/13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02F9F-11A4-1B4C-8C4D-544C4CA3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86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AF0D1-BB31-4DB7-B86A-F0C1B5240046}" type="datetimeFigureOut">
              <a:rPr lang="es-CL" smtClean="0"/>
              <a:t>6/17/13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148CC-4BE8-4BF6-9AF2-E9FE781F7D6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173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148CC-4BE8-4BF6-9AF2-E9FE781F7D6D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208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32A6D-6434-44CC-90B4-5352ECBAE8B9}" type="slidenum">
              <a:rPr lang="en-US"/>
              <a:pPr/>
              <a:t>12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Early</a:t>
            </a:r>
            <a:r>
              <a:rPr lang="es-CL" baseline="0" dirty="0" smtClean="0"/>
              <a:t> 00s, UNESCO</a:t>
            </a:r>
          </a:p>
          <a:p>
            <a:endParaRPr lang="es-C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9335B-C74F-474A-B956-435121EE416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976F3-8062-49FF-93B6-AA016D4EE47A}" type="slidenum">
              <a:rPr lang="en-US"/>
              <a:pPr/>
              <a:t>14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1999</a:t>
            </a:r>
            <a:r>
              <a:rPr lang="en-US" baseline="0" dirty="0" smtClean="0"/>
              <a:t> we compared these shares for Argentina, Chile and Uruguay and found decreasing access for lower income quintiles in this order. Was related to low graduation rates from secondary in Uruguay.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148CC-4BE8-4BF6-9AF2-E9FE781F7D6D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688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673DB-0A4E-449C-9175-E780D87714E9}" type="slidenum">
              <a:rPr lang="en-US"/>
              <a:pPr/>
              <a:t>16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6302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AA83-729E-BE44-8B11-2CDD52652D12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5D2-6407-BC4E-B868-F79A1CFE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4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AA83-729E-BE44-8B11-2CDD52652D12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5D2-6407-BC4E-B868-F79A1CFE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86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AA83-729E-BE44-8B11-2CDD52652D12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5D2-6407-BC4E-B868-F79A1CFE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6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AA83-729E-BE44-8B11-2CDD52652D12}" type="datetimeFigureOut">
              <a:rPr lang="en-US" smtClean="0"/>
              <a:t>6/17/13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5D2-6407-BC4E-B868-F79A1CFE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40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AA83-729E-BE44-8B11-2CDD52652D12}" type="datetimeFigureOut">
              <a:rPr lang="en-US" smtClean="0"/>
              <a:t>6/17/13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5D2-6407-BC4E-B868-F79A1CFE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9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AA83-729E-BE44-8B11-2CDD52652D12}" type="datetimeFigureOut">
              <a:rPr lang="en-US" smtClean="0"/>
              <a:t>6/17/13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5D2-6407-BC4E-B868-F79A1CFE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6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AA83-729E-BE44-8B11-2CDD52652D12}" type="datetimeFigureOut">
              <a:rPr lang="en-US" smtClean="0"/>
              <a:t>6/17/13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5D2-6407-BC4E-B868-F79A1CFE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9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AA83-729E-BE44-8B11-2CDD52652D12}" type="datetimeFigureOut">
              <a:rPr lang="en-US" smtClean="0"/>
              <a:t>6/17/13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5D2-6407-BC4E-B868-F79A1CFE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0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AA83-729E-BE44-8B11-2CDD52652D12}" type="datetimeFigureOut">
              <a:rPr lang="en-US" smtClean="0"/>
              <a:t>6/17/13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5D2-6407-BC4E-B868-F79A1CFE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79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AA83-729E-BE44-8B11-2CDD52652D12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5D2-6407-BC4E-B868-F79A1CFE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61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AA83-729E-BE44-8B11-2CDD52652D12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5D2-6407-BC4E-B868-F79A1CFE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30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0AA83-729E-BE44-8B11-2CDD52652D12}" type="datetimeFigureOut">
              <a:rPr lang="en-US" smtClean="0"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45D2-6407-BC4E-B868-F79A1CFE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9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D9514A4-F251-48F8-B316-A314FBB371BC}" type="datetimeFigureOut">
              <a:rPr lang="es-CL" smtClean="0"/>
              <a:t>6/17/13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E2E2-4D3F-412D-8223-8A4EFF658089}" type="slidenum">
              <a:rPr lang="es-CL" smtClean="0"/>
              <a:t>‹#›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C:Documents%20and%20Settings:mmarquez:Escritorio:Psu%202011_v2:Simulacion%20de%20IC%20para%20la%20media.xlsx!Sheet1!F73C22:F92C32" TargetMode="External"/><Relationship Id="rId4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C:Documents%20and%20Settings:mmarquez:Escritorio:Psu%202011_v2:Simulacion%20de%20IC%20para%20la%20media.xlsx!Sheet1!F93C22:F113C32" TargetMode="External"/><Relationship Id="rId4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futuro.cl/index.php/futuro-laboral/buscador-por-carrera-d-institucion?tecnico=false&amp;cmbtipos=3&amp;cmbinstituciones=488&amp;cmbcarreras=46" TargetMode="External"/><Relationship Id="rId4" Type="http://schemas.openxmlformats.org/officeDocument/2006/relationships/hyperlink" Target="http://www.mifuturo.cl/index.php/futuro-laboral/buscador-por-carrera-d-institucion?tecnico=false&amp;cmbtipos=3&amp;cmbinstituciones=488&amp;cmbcarreras=20" TargetMode="External"/><Relationship Id="rId5" Type="http://schemas.openxmlformats.org/officeDocument/2006/relationships/hyperlink" Target="http://www.mifuturo.cl/index.php/futuro-laboral/buscador-por-carrera-d-institucion?tecnico=false&amp;cmbtipos=3&amp;cmbinstituciones=488&amp;cmbcarreras=108" TargetMode="External"/><Relationship Id="rId1" Type="http://schemas.openxmlformats.org/officeDocument/2006/relationships/slideLayout" Target="../slideLayouts/slideLayout25.xml"/><Relationship Id="rId2" Type="http://schemas.openxmlformats.org/officeDocument/2006/relationships/hyperlink" Target="http://www.mifuturo.cl/index.php/futuro-laboral/buscador-por-carrera?tecnico=false&amp;cmbareas=10&amp;cmbinstituciones=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 smtClean="0"/>
              <a:t>Higher</a:t>
            </a:r>
            <a:r>
              <a:rPr lang="es-CL" dirty="0" smtClean="0"/>
              <a:t> </a:t>
            </a:r>
            <a:r>
              <a:rPr lang="es-CL" dirty="0" err="1" smtClean="0"/>
              <a:t>education</a:t>
            </a:r>
            <a:r>
              <a:rPr lang="es-CL" dirty="0" smtClean="0"/>
              <a:t> </a:t>
            </a:r>
            <a:r>
              <a:rPr lang="es-CL" dirty="0" err="1" smtClean="0"/>
              <a:t>financing</a:t>
            </a:r>
            <a:r>
              <a:rPr lang="es-CL" dirty="0" smtClean="0"/>
              <a:t> and </a:t>
            </a:r>
            <a:r>
              <a:rPr lang="es-CL" dirty="0" err="1" smtClean="0"/>
              <a:t>governance</a:t>
            </a:r>
            <a:r>
              <a:rPr lang="es-CL" dirty="0" smtClean="0"/>
              <a:t> in Chile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Santiago, 10 May 2013</a:t>
            </a:r>
            <a:endParaRPr lang="es-C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Net enrolment in higher education by income decile</a:t>
            </a:r>
            <a:endParaRPr lang="es-CL" dirty="0"/>
          </a:p>
        </p:txBody>
      </p:sp>
      <p:graphicFrame>
        <p:nvGraphicFramePr>
          <p:cNvPr id="4" name="1 Gráfico"/>
          <p:cNvGraphicFramePr/>
          <p:nvPr/>
        </p:nvGraphicFramePr>
        <p:xfrm>
          <a:off x="827584" y="1724025"/>
          <a:ext cx="7272808" cy="451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Gross enrolment in higher education by income decile</a:t>
            </a:r>
            <a:endParaRPr lang="es-CL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66670"/>
              </p:ext>
            </p:extLst>
          </p:nvPr>
        </p:nvGraphicFramePr>
        <p:xfrm>
          <a:off x="251520" y="1556792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754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353723"/>
              </p:ext>
            </p:extLst>
          </p:nvPr>
        </p:nvGraphicFramePr>
        <p:xfrm>
          <a:off x="-74613" y="-207963"/>
          <a:ext cx="9294813" cy="727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Worksheet" r:id="rId4" imgW="7213600" imgH="5143500" progId="Excel.Sheet.8">
                  <p:embed/>
                </p:oleObj>
              </mc:Choice>
              <mc:Fallback>
                <p:oleObj name="Worksheet" r:id="rId4" imgW="7213600" imgH="5143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4613" y="-207963"/>
                        <a:ext cx="9294813" cy="727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24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588" y="781050"/>
          <a:ext cx="9258300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Worksheet" r:id="rId4" imgW="5295900" imgH="2886151" progId="Excel.Sheet.8">
                  <p:embed/>
                </p:oleObj>
              </mc:Choice>
              <mc:Fallback>
                <p:oleObj name="Worksheet" r:id="rId4" imgW="5295900" imgH="28861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781050"/>
                        <a:ext cx="9258300" cy="577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2800" dirty="0" smtClean="0"/>
              <a:t>Public and private expenditure in higher education (not updated)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576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925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20147296"/>
              </p:ext>
            </p:extLst>
          </p:nvPr>
        </p:nvGraphicFramePr>
        <p:xfrm>
          <a:off x="0" y="768350"/>
          <a:ext cx="9144000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Worksheet" r:id="rId4" imgW="8661400" imgH="5245100" progId="Excel.Sheet.8">
                  <p:embed/>
                </p:oleObj>
              </mc:Choice>
              <mc:Fallback>
                <p:oleObj name="Worksheet" r:id="rId4" imgW="8661400" imgH="52451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8350"/>
                        <a:ext cx="9144000" cy="553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2771800" y="2132856"/>
            <a:ext cx="144016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39752" y="1844824"/>
            <a:ext cx="151216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8" y="260648"/>
            <a:ext cx="77768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Public and private expenditure in higher education as % of GDP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INCOME QUINTILE SHARE OF ENROLMENT BY TYPE OF INSTITUTION 2011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324580"/>
              </p:ext>
            </p:extLst>
          </p:nvPr>
        </p:nvGraphicFramePr>
        <p:xfrm>
          <a:off x="457200" y="1600200"/>
          <a:ext cx="8363272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836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err="1" smtClean="0"/>
              <a:t>Only</a:t>
            </a:r>
            <a:r>
              <a:rPr lang="es-CL" sz="3600" dirty="0" smtClean="0"/>
              <a:t> </a:t>
            </a:r>
            <a:r>
              <a:rPr lang="es-CL" sz="3600" dirty="0" err="1" smtClean="0"/>
              <a:t>the</a:t>
            </a:r>
            <a:r>
              <a:rPr lang="es-CL" sz="3600" dirty="0" smtClean="0"/>
              <a:t> </a:t>
            </a:r>
            <a:r>
              <a:rPr lang="es-CL" sz="3600" dirty="0" err="1" smtClean="0"/>
              <a:t>richest</a:t>
            </a:r>
            <a:r>
              <a:rPr lang="es-CL" sz="3600" dirty="0" smtClean="0"/>
              <a:t> </a:t>
            </a:r>
            <a:r>
              <a:rPr lang="es-CL" sz="3600" dirty="0" err="1" smtClean="0"/>
              <a:t>quintile</a:t>
            </a:r>
            <a:r>
              <a:rPr lang="es-CL" sz="3600" dirty="0" smtClean="0"/>
              <a:t> can </a:t>
            </a:r>
            <a:r>
              <a:rPr lang="es-CL" sz="3600" dirty="0" err="1" smtClean="0"/>
              <a:t>afford</a:t>
            </a:r>
            <a:r>
              <a:rPr lang="es-CL" sz="3600" dirty="0" smtClean="0"/>
              <a:t> </a:t>
            </a:r>
            <a:r>
              <a:rPr lang="es-CL" sz="3600" dirty="0" err="1" smtClean="0"/>
              <a:t>to</a:t>
            </a:r>
            <a:r>
              <a:rPr lang="es-CL" sz="3600" dirty="0" smtClean="0"/>
              <a:t> </a:t>
            </a:r>
            <a:r>
              <a:rPr lang="es-CL" sz="3600" dirty="0" err="1" smtClean="0"/>
              <a:t>pay</a:t>
            </a:r>
            <a:r>
              <a:rPr lang="es-CL" sz="3600" dirty="0" smtClean="0"/>
              <a:t> </a:t>
            </a:r>
            <a:r>
              <a:rPr lang="es-CL" sz="3600" dirty="0" err="1" smtClean="0"/>
              <a:t>the</a:t>
            </a:r>
            <a:r>
              <a:rPr lang="es-CL" sz="3600" dirty="0" smtClean="0"/>
              <a:t> </a:t>
            </a:r>
            <a:r>
              <a:rPr lang="es-CL" sz="3600" dirty="0" err="1" smtClean="0"/>
              <a:t>average</a:t>
            </a:r>
            <a:r>
              <a:rPr lang="es-CL" sz="3600" dirty="0" smtClean="0"/>
              <a:t> </a:t>
            </a:r>
            <a:r>
              <a:rPr lang="es-CL" sz="3600" dirty="0" err="1" smtClean="0"/>
              <a:t>tuition</a:t>
            </a:r>
            <a:r>
              <a:rPr lang="es-CL" sz="3600" dirty="0" smtClean="0"/>
              <a:t> (2004)</a:t>
            </a:r>
            <a:endParaRPr lang="en-US" sz="3600" dirty="0"/>
          </a:p>
        </p:txBody>
      </p:sp>
      <p:graphicFrame>
        <p:nvGraphicFramePr>
          <p:cNvPr id="215068" name="Group 28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178800" cy="4629449"/>
        </p:xfrm>
        <a:graphic>
          <a:graphicData uri="http://schemas.openxmlformats.org/drawingml/2006/table">
            <a:tbl>
              <a:tblPr/>
              <a:tblGrid>
                <a:gridCol w="4089400"/>
                <a:gridCol w="4089400"/>
              </a:tblGrid>
              <a:tr h="14287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s-C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Income</a:t>
                      </a:r>
                      <a:r>
                        <a:rPr kumimoji="1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r>
                        <a:rPr kumimoji="1" lang="es-C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quintile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s-C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Tuition</a:t>
                      </a:r>
                      <a:r>
                        <a:rPr kumimoji="1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r>
                        <a:rPr kumimoji="1" lang="es-C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divided</a:t>
                      </a:r>
                      <a:r>
                        <a:rPr kumimoji="1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r>
                        <a:rPr kumimoji="1" lang="es-C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by</a:t>
                      </a:r>
                      <a:r>
                        <a:rPr kumimoji="1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r>
                        <a:rPr kumimoji="1" lang="es-C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average</a:t>
                      </a:r>
                      <a:r>
                        <a:rPr kumimoji="1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r>
                        <a:rPr kumimoji="1" lang="es-C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autonomous</a:t>
                      </a:r>
                      <a:r>
                        <a:rPr kumimoji="1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r>
                        <a:rPr kumimoji="1" lang="es-C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income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5,2 times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II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2,2 times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III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1,4 times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IV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0,87 times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0,42 times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69" name="Text Box 29"/>
          <p:cNvSpPr txBox="1">
            <a:spLocks noChangeArrowheads="1"/>
          </p:cNvSpPr>
          <p:nvPr/>
        </p:nvSpPr>
        <p:spPr bwMode="auto">
          <a:xfrm>
            <a:off x="609600" y="6248400"/>
            <a:ext cx="7696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dirty="0" err="1" smtClean="0"/>
              <a:t>Source</a:t>
            </a:r>
            <a:r>
              <a:rPr lang="es-CL" dirty="0" smtClean="0"/>
              <a:t>: </a:t>
            </a:r>
            <a:r>
              <a:rPr lang="es-CL" dirty="0"/>
              <a:t>Informe de desarrollo humano sustentable 10, PNUD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err="1" smtClean="0"/>
              <a:t>Retention</a:t>
            </a:r>
            <a:r>
              <a:rPr lang="es-CL" dirty="0" smtClean="0"/>
              <a:t> </a:t>
            </a:r>
            <a:r>
              <a:rPr lang="es-CL" dirty="0" err="1" smtClean="0"/>
              <a:t>rates</a:t>
            </a:r>
            <a:r>
              <a:rPr lang="es-CL" dirty="0" smtClean="0"/>
              <a:t> </a:t>
            </a:r>
            <a:r>
              <a:rPr lang="es-CL" dirty="0" err="1" smtClean="0"/>
              <a:t>according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CNE: </a:t>
            </a:r>
            <a:r>
              <a:rPr lang="es-CL" dirty="0" err="1" smtClean="0"/>
              <a:t>universities</a:t>
            </a:r>
            <a:endParaRPr lang="es-CL" dirty="0"/>
          </a:p>
        </p:txBody>
      </p:sp>
      <p:graphicFrame>
        <p:nvGraphicFramePr>
          <p:cNvPr id="5" name="9 Gráfico"/>
          <p:cNvGraphicFramePr>
            <a:graphicFrameLocks/>
          </p:cNvGraphicFramePr>
          <p:nvPr/>
        </p:nvGraphicFramePr>
        <p:xfrm>
          <a:off x="251520" y="1268760"/>
          <a:ext cx="858202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err="1" smtClean="0"/>
              <a:t>Retention</a:t>
            </a:r>
            <a:r>
              <a:rPr lang="es-CL" dirty="0" smtClean="0"/>
              <a:t> </a:t>
            </a:r>
            <a:r>
              <a:rPr lang="es-CL" dirty="0" err="1" smtClean="0"/>
              <a:t>rates</a:t>
            </a:r>
            <a:r>
              <a:rPr lang="es-CL" dirty="0" smtClean="0"/>
              <a:t> </a:t>
            </a:r>
            <a:r>
              <a:rPr lang="es-CL" dirty="0" err="1" smtClean="0"/>
              <a:t>according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CNE: PI</a:t>
            </a:r>
            <a:endParaRPr lang="es-CL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051300" y="3333750"/>
          <a:ext cx="1041400" cy="190500"/>
        </p:xfrm>
        <a:graphic>
          <a:graphicData uri="http://schemas.openxmlformats.org/drawingml/2006/table">
            <a:tbl>
              <a:tblPr/>
              <a:tblGrid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12 Gráfico"/>
          <p:cNvGraphicFramePr>
            <a:graphicFrameLocks/>
          </p:cNvGraphicFramePr>
          <p:nvPr/>
        </p:nvGraphicFramePr>
        <p:xfrm>
          <a:off x="251520" y="1524000"/>
          <a:ext cx="858202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err="1" smtClean="0"/>
              <a:t>Retention</a:t>
            </a:r>
            <a:r>
              <a:rPr lang="es-CL" dirty="0" smtClean="0"/>
              <a:t> </a:t>
            </a:r>
            <a:r>
              <a:rPr lang="es-CL" dirty="0" err="1" smtClean="0"/>
              <a:t>rates</a:t>
            </a:r>
            <a:r>
              <a:rPr lang="es-CL" dirty="0" smtClean="0"/>
              <a:t> </a:t>
            </a:r>
            <a:r>
              <a:rPr lang="es-CL" dirty="0" err="1" smtClean="0"/>
              <a:t>according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CNE: TC</a:t>
            </a:r>
            <a:endParaRPr lang="es-CL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051300" y="3333750"/>
          <a:ext cx="1041400" cy="190500"/>
        </p:xfrm>
        <a:graphic>
          <a:graphicData uri="http://schemas.openxmlformats.org/drawingml/2006/table">
            <a:tbl>
              <a:tblPr/>
              <a:tblGrid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13 Gráfico"/>
          <p:cNvGraphicFramePr>
            <a:graphicFrameLocks/>
          </p:cNvGraphicFramePr>
          <p:nvPr/>
        </p:nvGraphicFramePr>
        <p:xfrm>
          <a:off x="280987" y="1196752"/>
          <a:ext cx="8582025" cy="489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institutional </a:t>
            </a:r>
            <a:r>
              <a:rPr lang="en-US" dirty="0"/>
              <a:t>architecture</a:t>
            </a:r>
          </a:p>
          <a:p>
            <a:r>
              <a:rPr lang="en-US" dirty="0" smtClean="0"/>
              <a:t>Basic facts</a:t>
            </a:r>
          </a:p>
          <a:p>
            <a:r>
              <a:rPr lang="en-US" dirty="0" smtClean="0"/>
              <a:t>Social discontents</a:t>
            </a:r>
          </a:p>
          <a:p>
            <a:r>
              <a:rPr lang="en-US" dirty="0" smtClean="0"/>
              <a:t>Further issues</a:t>
            </a:r>
          </a:p>
        </p:txBody>
      </p:sp>
    </p:spTree>
    <p:extLst>
      <p:ext uri="{BB962C8B-B14F-4D97-AF65-F5344CB8AC3E}">
        <p14:creationId xmlns:p14="http://schemas.microsoft.com/office/powerpoint/2010/main" val="3924642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Graduation</a:t>
            </a:r>
            <a:r>
              <a:rPr lang="es-CL" dirty="0" smtClean="0"/>
              <a:t> </a:t>
            </a:r>
            <a:r>
              <a:rPr lang="es-CL" dirty="0" err="1" smtClean="0"/>
              <a:t>rates</a:t>
            </a:r>
            <a:r>
              <a:rPr lang="es-CL" dirty="0" smtClean="0"/>
              <a:t> </a:t>
            </a:r>
            <a:r>
              <a:rPr lang="es-CL" dirty="0" err="1" smtClean="0"/>
              <a:t>according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CNE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At 6th 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universities</a:t>
            </a:r>
            <a:r>
              <a:rPr lang="es-CL" dirty="0" smtClean="0"/>
              <a:t> and 5th </a:t>
            </a:r>
            <a:r>
              <a:rPr lang="es-CL" dirty="0" err="1" smtClean="0"/>
              <a:t>year</a:t>
            </a:r>
            <a:r>
              <a:rPr lang="es-CL" dirty="0" smtClean="0"/>
              <a:t> </a:t>
            </a:r>
            <a:r>
              <a:rPr lang="es-CL" dirty="0" err="1" smtClean="0"/>
              <a:t>for</a:t>
            </a:r>
            <a:r>
              <a:rPr lang="es-CL" dirty="0" smtClean="0"/>
              <a:t> IP </a:t>
            </a:r>
            <a:r>
              <a:rPr lang="es-CL" dirty="0" err="1" smtClean="0"/>
              <a:t>only</a:t>
            </a:r>
            <a:r>
              <a:rPr lang="es-CL" dirty="0" smtClean="0"/>
              <a:t> a </a:t>
            </a:r>
            <a:r>
              <a:rPr lang="es-CL" dirty="0" err="1" smtClean="0"/>
              <a:t>third</a:t>
            </a:r>
            <a:r>
              <a:rPr lang="es-CL" dirty="0" smtClean="0"/>
              <a:t> of </a:t>
            </a:r>
            <a:r>
              <a:rPr lang="es-CL" dirty="0" err="1" smtClean="0"/>
              <a:t>entrants</a:t>
            </a:r>
            <a:r>
              <a:rPr lang="es-CL" dirty="0" smtClean="0"/>
              <a:t> </a:t>
            </a:r>
            <a:r>
              <a:rPr lang="es-CL" dirty="0" err="1" smtClean="0"/>
              <a:t>graduated</a:t>
            </a:r>
            <a:endParaRPr lang="es-CL" dirty="0" smtClean="0"/>
          </a:p>
          <a:p>
            <a:r>
              <a:rPr lang="es-CL" dirty="0" smtClean="0"/>
              <a:t>At 4th year between 41 and 48% of TC entrants graduated</a:t>
            </a:r>
          </a:p>
          <a:p>
            <a:endParaRPr lang="es-CL" dirty="0" smtClean="0"/>
          </a:p>
          <a:p>
            <a:r>
              <a:rPr lang="es-CL" dirty="0" smtClean="0"/>
              <a:t>Extension of careers, mostly requiring full time engagement, has been also questioned as it adds to costs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non-standardized results by type of high school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616530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José Pedro </a:t>
            </a:r>
            <a:r>
              <a:rPr lang="en-US" dirty="0" err="1" smtClean="0"/>
              <a:t>Undurraga</a:t>
            </a:r>
            <a:r>
              <a:rPr lang="en-US" dirty="0" smtClean="0"/>
              <a:t>, private and confidential</a:t>
            </a:r>
            <a:endParaRPr 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026073"/>
              </p:ext>
            </p:extLst>
          </p:nvPr>
        </p:nvGraphicFramePr>
        <p:xfrm>
          <a:off x="263608" y="1556792"/>
          <a:ext cx="9099154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3" imgW="7073900" imgH="3594100" progId="Excel.Sheet.8">
                  <p:link updateAutomatic="1"/>
                </p:oleObj>
              </mc:Choice>
              <mc:Fallback>
                <p:oleObj name="Worksheet" r:id="rId3" imgW="7073900" imgH="3594100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08" y="1556792"/>
                        <a:ext cx="9099154" cy="468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737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non-standardized results by type of high school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940872"/>
              </p:ext>
            </p:extLst>
          </p:nvPr>
        </p:nvGraphicFramePr>
        <p:xfrm>
          <a:off x="323528" y="1340768"/>
          <a:ext cx="8424936" cy="484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Worksheet" r:id="rId3" imgW="7073900" imgH="3619500" progId="Excel.Sheet.8">
                  <p:link updateAutomatic="1"/>
                </p:oleObj>
              </mc:Choice>
              <mc:Fallback>
                <p:oleObj name="Worksheet" r:id="rId3" imgW="7073900" imgH="3619500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8424936" cy="484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616530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José Pedro </a:t>
            </a:r>
            <a:r>
              <a:rPr lang="en-US" dirty="0" err="1" smtClean="0"/>
              <a:t>Undurraga</a:t>
            </a:r>
            <a:r>
              <a:rPr lang="en-US" dirty="0" smtClean="0"/>
              <a:t>, private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4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discontents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Karl Polanyi: unregulated markets affect the social and generate social movements. </a:t>
            </a:r>
          </a:p>
          <a:p>
            <a:pPr lvl="1"/>
            <a:r>
              <a:rPr lang="en-US" sz="2600" dirty="0" smtClean="0"/>
              <a:t>Rejection of profits as a “metaphor” for abuse</a:t>
            </a:r>
          </a:p>
          <a:p>
            <a:pPr lvl="1"/>
            <a:r>
              <a:rPr lang="en-US" sz="2600" dirty="0" smtClean="0"/>
              <a:t>Education as a social right</a:t>
            </a:r>
          </a:p>
          <a:p>
            <a:pPr lvl="1"/>
            <a:r>
              <a:rPr lang="en-US" sz="2600" dirty="0" smtClean="0"/>
              <a:t>“</a:t>
            </a:r>
            <a:r>
              <a:rPr lang="en-US" sz="2600" dirty="0"/>
              <a:t>My debt” </a:t>
            </a:r>
            <a:r>
              <a:rPr lang="en-US" sz="2600" dirty="0" smtClean="0"/>
              <a:t>became </a:t>
            </a:r>
            <a:r>
              <a:rPr lang="en-US" sz="2600" dirty="0"/>
              <a:t>a social </a:t>
            </a:r>
            <a:r>
              <a:rPr lang="en-US" sz="2600" dirty="0" smtClean="0"/>
              <a:t>issue</a:t>
            </a:r>
          </a:p>
          <a:p>
            <a:pPr lvl="1"/>
            <a:r>
              <a:rPr lang="en-US" sz="2600" dirty="0" smtClean="0"/>
              <a:t>Low </a:t>
            </a:r>
            <a:r>
              <a:rPr lang="en-US" sz="2600" dirty="0"/>
              <a:t>quality of </a:t>
            </a:r>
            <a:r>
              <a:rPr lang="en-US" sz="2600" dirty="0" smtClean="0"/>
              <a:t>provision and inadequate information about quality</a:t>
            </a:r>
          </a:p>
          <a:p>
            <a:pPr lvl="1"/>
            <a:r>
              <a:rPr lang="en-US" sz="2600" dirty="0" smtClean="0"/>
              <a:t>Links with politics</a:t>
            </a:r>
            <a:endParaRPr lang="en-US" sz="2600" dirty="0"/>
          </a:p>
          <a:p>
            <a:r>
              <a:rPr lang="en-US" dirty="0" smtClean="0"/>
              <a:t>Meritocracy?</a:t>
            </a:r>
          </a:p>
          <a:p>
            <a:pPr lvl="1"/>
            <a:r>
              <a:rPr lang="en-US" sz="2600" dirty="0" smtClean="0"/>
              <a:t>Different probabilities of graduation from secondary, entrance to and successful completion of higher education</a:t>
            </a:r>
          </a:p>
          <a:p>
            <a:pPr lvl="1"/>
            <a:r>
              <a:rPr lang="en-US" sz="2600" dirty="0" smtClean="0"/>
              <a:t>Segmented neighborhoods, segmented schools (and prep), segmented labor markets</a:t>
            </a:r>
          </a:p>
          <a:p>
            <a:pPr lvl="2"/>
            <a:r>
              <a:rPr lang="en-US" dirty="0" smtClean="0"/>
              <a:t>Importance of networks: what school did you attend?</a:t>
            </a:r>
          </a:p>
          <a:p>
            <a:pPr lvl="1"/>
            <a:r>
              <a:rPr lang="en-US" sz="2600" dirty="0" smtClean="0"/>
              <a:t>Gender issues, </a:t>
            </a:r>
            <a:r>
              <a:rPr lang="en-US" sz="2600" dirty="0"/>
              <a:t>i</a:t>
            </a:r>
            <a:r>
              <a:rPr lang="en-US" sz="2600" dirty="0" smtClean="0"/>
              <a:t>ndigenous people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2676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Public universities do not produce the same good as private universities</a:t>
            </a:r>
          </a:p>
          <a:p>
            <a:r>
              <a:rPr lang="en-US" dirty="0" smtClean="0"/>
              <a:t>But the fact of being public does not guarantee the production of these public goods</a:t>
            </a:r>
          </a:p>
          <a:p>
            <a:r>
              <a:rPr lang="en-US" dirty="0" smtClean="0"/>
              <a:t>Teacher and health labor demands are easier to plan ahead</a:t>
            </a:r>
          </a:p>
        </p:txBody>
      </p:sp>
    </p:spTree>
    <p:extLst>
      <p:ext uri="{BB962C8B-B14F-4D97-AF65-F5344CB8AC3E}">
        <p14:creationId xmlns:p14="http://schemas.microsoft.com/office/powerpoint/2010/main" val="14746383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institutional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Dictatorship introduced market mechanisms in the social sectors (see Fischer, González and Serra, 2006)</a:t>
            </a:r>
          </a:p>
          <a:p>
            <a:r>
              <a:rPr lang="en-US" dirty="0" smtClean="0"/>
              <a:t>In higher education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ree entrance (only non-profit for universities)</a:t>
            </a:r>
          </a:p>
          <a:p>
            <a:pPr lvl="1"/>
            <a:r>
              <a:rPr lang="en-US" dirty="0" smtClean="0"/>
              <a:t>Privatization of public IP and dismemberment of University of Chile</a:t>
            </a:r>
          </a:p>
          <a:p>
            <a:pPr lvl="1"/>
            <a:r>
              <a:rPr lang="en-US" dirty="0" smtClean="0"/>
              <a:t>Public funds:</a:t>
            </a:r>
          </a:p>
          <a:p>
            <a:pPr lvl="2"/>
            <a:r>
              <a:rPr lang="en-US" dirty="0" smtClean="0"/>
              <a:t>AFD: funds distributed to institutions created before 1981 based on historical criteria, 5% redistributed annually according to “productivity” based criteria</a:t>
            </a:r>
          </a:p>
          <a:p>
            <a:pPr lvl="2"/>
            <a:r>
              <a:rPr lang="en-US" dirty="0" smtClean="0"/>
              <a:t>AFI: awarded to institutions that attract better ranked students according to PAA results (sort of SAT) now PSU (more knowledge than ability), open to new institutions</a:t>
            </a:r>
          </a:p>
          <a:p>
            <a:pPr lvl="2"/>
            <a:r>
              <a:rPr lang="en-US" dirty="0" smtClean="0"/>
              <a:t>Small competitive funds for short term 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378773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Reforms since the return of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Priority was given to primary education, then secondary</a:t>
            </a:r>
          </a:p>
          <a:p>
            <a:r>
              <a:rPr lang="en-US" dirty="0" smtClean="0"/>
              <a:t>Emphasis in higher education is gradual </a:t>
            </a:r>
            <a:r>
              <a:rPr lang="en-US" dirty="0"/>
              <a:t>strengthening of credit and </a:t>
            </a:r>
            <a:r>
              <a:rPr lang="en-US" dirty="0" smtClean="0"/>
              <a:t>scholarships</a:t>
            </a:r>
          </a:p>
          <a:p>
            <a:pPr lvl="2"/>
            <a:r>
              <a:rPr lang="en-US" dirty="0" smtClean="0"/>
              <a:t>High private return for economists requires only to solve a liquidity problem and income contingency (restricted) address risk aversion</a:t>
            </a:r>
          </a:p>
          <a:p>
            <a:pPr lvl="2"/>
            <a:r>
              <a:rPr lang="en-US" dirty="0" smtClean="0"/>
              <a:t>Direct subsidy would be inequitable ex ante and ex post</a:t>
            </a:r>
          </a:p>
          <a:p>
            <a:pPr lvl="2"/>
            <a:r>
              <a:rPr lang="en-US" dirty="0" smtClean="0"/>
              <a:t>Placing the burden on families and students was believed to provide correct market incentives for career selection</a:t>
            </a:r>
            <a:endParaRPr lang="en-US" dirty="0"/>
          </a:p>
          <a:p>
            <a:r>
              <a:rPr lang="en-US" dirty="0" smtClean="0"/>
              <a:t>Institutional funding for universities funded before 1990</a:t>
            </a:r>
          </a:p>
          <a:p>
            <a:r>
              <a:rPr lang="en-US" dirty="0" smtClean="0"/>
              <a:t>Diversification of research funds and extension of time horizon for priority areas up to 10 years</a:t>
            </a:r>
          </a:p>
          <a:p>
            <a:r>
              <a:rPr lang="en-US" dirty="0" smtClean="0"/>
              <a:t>The other market failure that economists recognize are information imperfections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2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1990 CSE : Compulsory licensing system for new </a:t>
            </a:r>
            <a:r>
              <a:rPr lang="en-US" dirty="0" err="1" smtClean="0"/>
              <a:t>institutitons</a:t>
            </a:r>
            <a:endParaRPr lang="en-US" dirty="0" smtClean="0"/>
          </a:p>
          <a:p>
            <a:r>
              <a:rPr lang="en-US" dirty="0" smtClean="0"/>
              <a:t>1999 CNAP: Accreditation of undergraduate programs</a:t>
            </a:r>
          </a:p>
          <a:p>
            <a:r>
              <a:rPr lang="en-US" dirty="0" smtClean="0"/>
              <a:t>2000 CONAP: Accreditation of graduate programs (MA, PhD, etc.)</a:t>
            </a:r>
          </a:p>
          <a:p>
            <a:r>
              <a:rPr lang="en-US" dirty="0" smtClean="0"/>
              <a:t>2004 CNAP: Institutional accreditation</a:t>
            </a:r>
          </a:p>
          <a:p>
            <a:r>
              <a:rPr lang="en-US" dirty="0" smtClean="0"/>
              <a:t>2006 SINAC-ES Law 20.129 National Quality Assurance? System </a:t>
            </a:r>
          </a:p>
          <a:p>
            <a:r>
              <a:rPr lang="en-US" dirty="0" smtClean="0"/>
              <a:t>All but initial licensing have been voluntary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 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1200" dirty="0">
                <a:hlinkClick r:id="rId2"/>
              </a:rPr>
              <a:t>http://www.mifuturo.cl/index.php/futuro-laboral/buscador-por-carrera?tecnico=false&amp;cmbareas=10&amp;cmbinstituciones=</a:t>
            </a:r>
            <a:r>
              <a:rPr lang="es-ES_tradnl" sz="1200" dirty="0" smtClean="0">
                <a:hlinkClick r:id="rId2"/>
              </a:rPr>
              <a:t>3</a:t>
            </a:r>
            <a:endParaRPr lang="es-ES_tradnl" sz="1200" dirty="0" smtClean="0"/>
          </a:p>
          <a:p>
            <a:endParaRPr lang="es-ES_tradnl" sz="1200" dirty="0"/>
          </a:p>
          <a:p>
            <a:r>
              <a:rPr lang="es-ES_tradnl" sz="1200" dirty="0">
                <a:hlinkClick r:id="rId3"/>
              </a:rPr>
              <a:t>http://www.mifuturo.cl/index.php/futuro-laboral/buscador-por-carrera-d-institucion?tecnico=false&amp;cmbtipos=3&amp;cmbinstituciones=488&amp;cmbcarreras=</a:t>
            </a:r>
            <a:r>
              <a:rPr lang="es-ES_tradnl" sz="1200" dirty="0" smtClean="0">
                <a:hlinkClick r:id="rId3"/>
              </a:rPr>
              <a:t>46</a:t>
            </a:r>
            <a:endParaRPr lang="es-ES_tradnl" sz="1200" dirty="0" smtClean="0"/>
          </a:p>
          <a:p>
            <a:endParaRPr lang="es-ES_tradnl" sz="1200" dirty="0"/>
          </a:p>
          <a:p>
            <a:r>
              <a:rPr lang="es-ES_tradnl" sz="1200" dirty="0">
                <a:hlinkClick r:id="rId4"/>
              </a:rPr>
              <a:t>http://www.mifuturo.cl/index.php/futuro-laboral/buscador-por-carrera-d-institucion?tecnico=false&amp;cmbtipos=3&amp;cmbinstituciones=488&amp;cmbcarreras=</a:t>
            </a:r>
            <a:r>
              <a:rPr lang="es-ES_tradnl" sz="1200" dirty="0" smtClean="0">
                <a:hlinkClick r:id="rId4"/>
              </a:rPr>
              <a:t>20</a:t>
            </a:r>
            <a:endParaRPr lang="es-ES_tradnl" sz="1200" dirty="0" smtClean="0"/>
          </a:p>
          <a:p>
            <a:endParaRPr lang="es-ES_tradnl" sz="1200" dirty="0" smtClean="0"/>
          </a:p>
          <a:p>
            <a:r>
              <a:rPr lang="es-ES_tradnl" sz="1200" dirty="0">
                <a:hlinkClick r:id="rId5"/>
              </a:rPr>
              <a:t>http://www.mifuturo.cl/index.php/futuro-laboral/buscador-por-carrera-d-institucion?tecnico=false&amp;cmbtipos=3&amp;cmbinstituciones=488&amp;cmbcarreras=</a:t>
            </a:r>
            <a:r>
              <a:rPr lang="es-ES_tradnl" sz="1200" dirty="0" smtClean="0">
                <a:hlinkClick r:id="rId5"/>
              </a:rPr>
              <a:t>108</a:t>
            </a:r>
            <a:endParaRPr lang="es-ES_tradnl" sz="1200" dirty="0" smtClean="0"/>
          </a:p>
          <a:p>
            <a:endParaRPr lang="es-ES_tradnl" sz="1200" dirty="0"/>
          </a:p>
          <a:p>
            <a:r>
              <a:rPr lang="es-ES_tradnl" sz="2400" dirty="0" err="1" smtClean="0"/>
              <a:t>Based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national</a:t>
            </a:r>
            <a:r>
              <a:rPr lang="es-ES_tradnl" sz="2400" dirty="0" smtClean="0"/>
              <a:t> ID </a:t>
            </a:r>
            <a:r>
              <a:rPr lang="es-ES_tradnl" sz="2400" dirty="0" err="1" smtClean="0"/>
              <a:t>number</a:t>
            </a:r>
            <a:r>
              <a:rPr lang="es-ES_tradnl" sz="2400" dirty="0" smtClean="0"/>
              <a:t> of </a:t>
            </a:r>
            <a:r>
              <a:rPr lang="es-ES_tradnl" sz="2400" dirty="0" err="1" smtClean="0"/>
              <a:t>graduates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reported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each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institution</a:t>
            </a:r>
            <a:r>
              <a:rPr lang="es-ES_tradnl" sz="2400" dirty="0" smtClean="0"/>
              <a:t> and </a:t>
            </a:r>
            <a:r>
              <a:rPr lang="es-ES_tradnl" sz="2400" dirty="0" err="1" smtClean="0"/>
              <a:t>tax</a:t>
            </a:r>
            <a:r>
              <a:rPr lang="es-ES_tradnl" sz="2400" dirty="0" smtClean="0"/>
              <a:t> data </a:t>
            </a:r>
            <a:r>
              <a:rPr lang="es-ES_tradnl" sz="2400" dirty="0" err="1" smtClean="0"/>
              <a:t>for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each</a:t>
            </a:r>
            <a:r>
              <a:rPr lang="es-ES_tradnl" sz="2400" dirty="0" smtClean="0"/>
              <a:t> ID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774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dirty="0" smtClean="0">
                <a:latin typeface="Times New Roman" pitchFamily="18" charset="0"/>
                <a:cs typeface="Times New Roman" pitchFamily="18" charset="0"/>
              </a:rPr>
              <a:t>EVOLUTION OF TOTAL ENROLMENT</a:t>
            </a:r>
            <a:endParaRPr lang="es-CL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1 Gráfico"/>
          <p:cNvGraphicFramePr/>
          <p:nvPr/>
        </p:nvGraphicFramePr>
        <p:xfrm>
          <a:off x="609600" y="1752600"/>
          <a:ext cx="7391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CL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dirty="0" err="1" smtClean="0">
                <a:latin typeface="Times New Roman" pitchFamily="18" charset="0"/>
                <a:cs typeface="Times New Roman" pitchFamily="18" charset="0"/>
              </a:rPr>
              <a:t>enrolment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1 Gráfico"/>
          <p:cNvGraphicFramePr/>
          <p:nvPr/>
        </p:nvGraphicFramePr>
        <p:xfrm>
          <a:off x="609600" y="1600200"/>
          <a:ext cx="7848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CuadroTexto"/>
          <p:cNvSpPr txBox="1"/>
          <p:nvPr/>
        </p:nvSpPr>
        <p:spPr>
          <a:xfrm>
            <a:off x="7696200" y="4876800"/>
            <a:ext cx="1219200" cy="1371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/>
              <a:t>178541 in </a:t>
            </a:r>
            <a:r>
              <a:rPr lang="es-CL" dirty="0" err="1" smtClean="0"/>
              <a:t>public</a:t>
            </a:r>
            <a:r>
              <a:rPr lang="es-CL" dirty="0" smtClean="0"/>
              <a:t> </a:t>
            </a:r>
            <a:r>
              <a:rPr lang="es-CL" dirty="0" err="1" smtClean="0"/>
              <a:t>universities</a:t>
            </a:r>
            <a:r>
              <a:rPr lang="es-CL" dirty="0" smtClean="0"/>
              <a:t> in 2011</a:t>
            </a:r>
            <a:endParaRPr lang="es-CL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CL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CL" dirty="0" err="1" smtClean="0">
                <a:latin typeface="Times New Roman" pitchFamily="18" charset="0"/>
                <a:cs typeface="Times New Roman" pitchFamily="18" charset="0"/>
              </a:rPr>
              <a:t>institutions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1 Gráfico"/>
          <p:cNvGraphicFramePr/>
          <p:nvPr/>
        </p:nvGraphicFramePr>
        <p:xfrm>
          <a:off x="762000" y="1447800"/>
          <a:ext cx="8001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13028</TotalTime>
  <Words>881</Words>
  <Application>Microsoft Macintosh PowerPoint</Application>
  <PresentationFormat>On-screen Show (4:3)</PresentationFormat>
  <Paragraphs>107</Paragraphs>
  <Slides>24</Slides>
  <Notes>6</Notes>
  <HiddenSlides>0</HiddenSlides>
  <MMClips>0</MMClips>
  <ScaleCrop>false</ScaleCrop>
  <HeadingPairs>
    <vt:vector size="8" baseType="variant">
      <vt:variant>
        <vt:lpstr>Theme</vt:lpstr>
      </vt:variant>
      <vt:variant>
        <vt:i4>6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Tema de Office</vt:lpstr>
      <vt:lpstr>Custom Design</vt:lpstr>
      <vt:lpstr>Median</vt:lpstr>
      <vt:lpstr>Orbit</vt:lpstr>
      <vt:lpstr>Austin</vt:lpstr>
      <vt:lpstr>Kilter</vt:lpstr>
      <vt:lpstr>C:Documents%20and%20Settings:mmarquez:Escritorio:Psu%202011_v2:Simulacion%20de%20IC%20para%20la%20media.xlsx!Sheet1!F73C22:F92C32</vt:lpstr>
      <vt:lpstr>C:Documents%20and%20Settings:mmarquez:Escritorio:Psu%202011_v2:Simulacion%20de%20IC%20para%20la%20media.xlsx!Sheet1!F93C22:F113C32</vt:lpstr>
      <vt:lpstr>Worksheet</vt:lpstr>
      <vt:lpstr>Microsoft Excel 97 - 2004 Worksheet</vt:lpstr>
      <vt:lpstr>Higher education financing and governance in Chile</vt:lpstr>
      <vt:lpstr>Outline</vt:lpstr>
      <vt:lpstr>Basic institutional architecture</vt:lpstr>
      <vt:lpstr>Reforms since the return of democracy</vt:lpstr>
      <vt:lpstr>Accreditation system</vt:lpstr>
      <vt:lpstr>Information system for students</vt:lpstr>
      <vt:lpstr>EVOLUTION OF TOTAL ENROLMENT</vt:lpstr>
      <vt:lpstr>Evolution of university enrolment</vt:lpstr>
      <vt:lpstr>Evolution of number of institutions</vt:lpstr>
      <vt:lpstr>Net enrolment in higher education by income decile</vt:lpstr>
      <vt:lpstr>Gross enrolment in higher education by income decile</vt:lpstr>
      <vt:lpstr>PowerPoint Presentation</vt:lpstr>
      <vt:lpstr>Public and private expenditure in higher education (not updated)</vt:lpstr>
      <vt:lpstr>PowerPoint Presentation</vt:lpstr>
      <vt:lpstr>INCOME QUINTILE SHARE OF ENROLMENT BY TYPE OF INSTITUTION 2011</vt:lpstr>
      <vt:lpstr>Only the richest quintile can afford to pay the average tuition (2004)</vt:lpstr>
      <vt:lpstr>Retention rates according to CNE: universities</vt:lpstr>
      <vt:lpstr>Retention rates according to CNE: PI</vt:lpstr>
      <vt:lpstr>Retention rates according to CNE: TC</vt:lpstr>
      <vt:lpstr>Graduation rates according to CNE</vt:lpstr>
      <vt:lpstr>Distribution of non-standardized results by type of high school</vt:lpstr>
      <vt:lpstr>Distribution of non-standardized results by type of high school</vt:lpstr>
      <vt:lpstr>Social discontents</vt:lpstr>
      <vt:lpstr>Further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education financing and governance in Chile</dc:title>
  <dc:creator>pablo.gonzalez</dc:creator>
  <cp:lastModifiedBy>Gustave  Ozag</cp:lastModifiedBy>
  <cp:revision>47</cp:revision>
  <dcterms:created xsi:type="dcterms:W3CDTF">2013-05-08T16:22:18Z</dcterms:created>
  <dcterms:modified xsi:type="dcterms:W3CDTF">2013-06-19T03:48:20Z</dcterms:modified>
</cp:coreProperties>
</file>