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  <p:sldMasterId id="2147483660" r:id="rId2"/>
  </p:sldMasterIdLst>
  <p:notesMasterIdLst>
    <p:notesMasterId r:id="rId59"/>
  </p:notesMasterIdLst>
  <p:handoutMasterIdLst>
    <p:handoutMasterId r:id="rId60"/>
  </p:handoutMasterIdLst>
  <p:sldIdLst>
    <p:sldId id="256" r:id="rId3"/>
    <p:sldId id="313" r:id="rId4"/>
    <p:sldId id="316" r:id="rId5"/>
    <p:sldId id="258" r:id="rId6"/>
    <p:sldId id="259" r:id="rId7"/>
    <p:sldId id="260" r:id="rId8"/>
    <p:sldId id="473" r:id="rId9"/>
    <p:sldId id="348" r:id="rId10"/>
    <p:sldId id="377" r:id="rId11"/>
    <p:sldId id="349" r:id="rId12"/>
    <p:sldId id="379" r:id="rId13"/>
    <p:sldId id="378" r:id="rId14"/>
    <p:sldId id="317" r:id="rId15"/>
    <p:sldId id="333" r:id="rId16"/>
    <p:sldId id="351" r:id="rId17"/>
    <p:sldId id="352" r:id="rId18"/>
    <p:sldId id="353" r:id="rId19"/>
    <p:sldId id="471" r:id="rId20"/>
    <p:sldId id="257" r:id="rId21"/>
    <p:sldId id="321" r:id="rId22"/>
    <p:sldId id="322" r:id="rId23"/>
    <p:sldId id="350" r:id="rId24"/>
    <p:sldId id="472" r:id="rId25"/>
    <p:sldId id="331" r:id="rId26"/>
    <p:sldId id="355" r:id="rId27"/>
    <p:sldId id="380" r:id="rId28"/>
    <p:sldId id="356" r:id="rId29"/>
    <p:sldId id="470" r:id="rId30"/>
    <p:sldId id="358" r:id="rId31"/>
    <p:sldId id="335" r:id="rId32"/>
    <p:sldId id="324" r:id="rId33"/>
    <p:sldId id="332" r:id="rId34"/>
    <p:sldId id="327" r:id="rId35"/>
    <p:sldId id="330" r:id="rId36"/>
    <p:sldId id="269" r:id="rId37"/>
    <p:sldId id="364" r:id="rId38"/>
    <p:sldId id="365" r:id="rId39"/>
    <p:sldId id="366" r:id="rId40"/>
    <p:sldId id="346" r:id="rId41"/>
    <p:sldId id="371" r:id="rId42"/>
    <p:sldId id="474" r:id="rId43"/>
    <p:sldId id="372" r:id="rId44"/>
    <p:sldId id="368" r:id="rId45"/>
    <p:sldId id="369" r:id="rId46"/>
    <p:sldId id="370" r:id="rId47"/>
    <p:sldId id="373" r:id="rId48"/>
    <p:sldId id="374" r:id="rId49"/>
    <p:sldId id="375" r:id="rId50"/>
    <p:sldId id="376" r:id="rId51"/>
    <p:sldId id="381" r:id="rId52"/>
    <p:sldId id="465" r:id="rId53"/>
    <p:sldId id="464" r:id="rId54"/>
    <p:sldId id="466" r:id="rId55"/>
    <p:sldId id="467" r:id="rId56"/>
    <p:sldId id="468" r:id="rId57"/>
    <p:sldId id="469" r:id="rId58"/>
  </p:sldIdLst>
  <p:sldSz cx="9144000" cy="6858000" type="screen4x3"/>
  <p:notesSz cx="6934200" cy="92964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94" autoAdjust="0"/>
  </p:normalViewPr>
  <p:slideViewPr>
    <p:cSldViewPr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9EB0A1BF-09E2-E84F-9B26-8FF740A2BF4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3AE1B76C-D2FC-0536-2DEC-F867C5C0E83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76965BC8-975D-F137-690C-D1CC737D41A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0513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9" name="Rectangle 5">
            <a:extLst>
              <a:ext uri="{FF2B5EF4-FFF2-40B4-BE49-F238E27FC236}">
                <a16:creationId xmlns:a16="http://schemas.microsoft.com/office/drawing/2014/main" id="{0DE6E960-7CC6-C13B-4FE0-72D9E8C41F6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831263"/>
            <a:ext cx="300513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pPr>
              <a:defRPr/>
            </a:pPr>
            <a:fld id="{6CBD062C-4EB2-674C-A7F8-81C871D27D33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440A915E-B3D5-E12B-2DC1-A2688208D0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41A7AE00-12AA-189B-4F20-079780686B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AE87916-9DCD-E64B-BE69-12F35721E976}" type="datetimeFigureOut">
              <a:rPr lang="es-CL"/>
              <a:pPr>
                <a:defRPr/>
              </a:pPr>
              <a:t>09-08-23</a:t>
            </a:fld>
            <a:endParaRPr lang="es-CL"/>
          </a:p>
        </p:txBody>
      </p:sp>
      <p:sp>
        <p:nvSpPr>
          <p:cNvPr id="4" name="3 Marcador de imagen de diapositiva">
            <a:extLst>
              <a:ext uri="{FF2B5EF4-FFF2-40B4-BE49-F238E27FC236}">
                <a16:creationId xmlns:a16="http://schemas.microsoft.com/office/drawing/2014/main" id="{658A1552-2041-386C-BCC6-818827E924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L" noProof="0"/>
          </a:p>
        </p:txBody>
      </p:sp>
      <p:sp>
        <p:nvSpPr>
          <p:cNvPr id="5" name="4 Marcador de notas">
            <a:extLst>
              <a:ext uri="{FF2B5EF4-FFF2-40B4-BE49-F238E27FC236}">
                <a16:creationId xmlns:a16="http://schemas.microsoft.com/office/drawing/2014/main" id="{6BE540C3-D662-D520-1372-31ECC0FEB7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3738" y="4416425"/>
            <a:ext cx="5546725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L" noProof="0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18C78160-DBA9-A24D-C511-761E367B6BD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051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29EF05A0-02A7-BAFA-D8C6-6D506D2C6D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27475" y="8829675"/>
            <a:ext cx="3005138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4D815C5-F3FE-AD40-AD36-C096BADC05E4}" type="slidenum">
              <a:rPr lang="es-CL" altLang="en-US"/>
              <a:pPr>
                <a:defRPr/>
              </a:pPr>
              <a:t>‹Nº›</a:t>
            </a:fld>
            <a:endParaRPr lang="es-CL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F8E7C9-D687-6091-7923-63577B8018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A20D60-DBC2-B28F-C04A-95B4F0DB4E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D9ADC9-65C5-33E1-4DFA-F16A304F47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4E3EB-669C-B94B-A230-14BE33B0F63C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01646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ED65CB-40A0-7356-095D-A1FC56990A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5B6981-1D79-7B60-85CA-4089AC79A7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884499-1F79-9D0E-6A42-0E33263F35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2471E-974E-AD4F-9383-8EE0AB383694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44137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5A46AB-BC5F-5368-B413-5D99F2D313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CD4B70-A3F5-0F3B-F1E7-F9CDC323BD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3B1ADF-E0D3-4A13-1439-8894E90BB8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EAE77-4385-284A-9FDC-329AE8FB9CE5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22858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1425873" y="136525"/>
            <a:ext cx="7386098" cy="615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98D0"/>
              </a:buClr>
              <a:buSzPts val="2400"/>
              <a:buFont typeface="Calibri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1" name="Google Shape;31;p8"/>
          <p:cNvCxnSpPr/>
          <p:nvPr/>
        </p:nvCxnSpPr>
        <p:spPr>
          <a:xfrm>
            <a:off x="4436208" y="6493940"/>
            <a:ext cx="470535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5340351" y="6561139"/>
            <a:ext cx="3556000" cy="237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98D0"/>
              </a:buClr>
              <a:buSzPts val="1000"/>
              <a:buNone/>
              <a:defRPr sz="750" i="1">
                <a:solidFill>
                  <a:srgbClr val="2C98D0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2"/>
          </p:nvPr>
        </p:nvSpPr>
        <p:spPr>
          <a:xfrm>
            <a:off x="372841" y="1163639"/>
            <a:ext cx="7957751" cy="762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2518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o mas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7">
            <a:extLst>
              <a:ext uri="{FF2B5EF4-FFF2-40B4-BE49-F238E27FC236}">
                <a16:creationId xmlns:a16="http://schemas.microsoft.com/office/drawing/2014/main" id="{6134EF39-0578-41FB-8C4D-B691B64A77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112" y="356079"/>
            <a:ext cx="7995938" cy="719189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s-ES" dirty="0"/>
              <a:t>Título diapositiva</a:t>
            </a:r>
            <a:endParaRPr lang="es-CL" dirty="0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F240D80-2F80-41BD-A835-22E9EE9A10E5}"/>
              </a:ext>
            </a:extLst>
          </p:cNvPr>
          <p:cNvCxnSpPr>
            <a:cxnSpLocks/>
          </p:cNvCxnSpPr>
          <p:nvPr userDrawn="1"/>
        </p:nvCxnSpPr>
        <p:spPr>
          <a:xfrm>
            <a:off x="4436208" y="6493940"/>
            <a:ext cx="4705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C272521D-A08D-4A3B-8B57-B5436804C7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0351" y="6561139"/>
            <a:ext cx="3556000" cy="237595"/>
          </a:xfrm>
        </p:spPr>
        <p:txBody>
          <a:bodyPr>
            <a:normAutofit/>
          </a:bodyPr>
          <a:lstStyle>
            <a:lvl1pPr marL="0" indent="0" algn="r">
              <a:buNone/>
              <a:defRPr sz="750" i="1">
                <a:solidFill>
                  <a:srgbClr val="2C98D0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s-CL" dirty="0"/>
              <a:t>Titulo de la presentación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F0B9583B-8EA8-485E-89B3-0B6D904796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113" y="1244072"/>
            <a:ext cx="3906441" cy="46736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s-ES" dirty="0"/>
              <a:t>Texto contenido</a:t>
            </a:r>
            <a:endParaRPr lang="es-CL" dirty="0"/>
          </a:p>
        </p:txBody>
      </p:sp>
      <p:sp>
        <p:nvSpPr>
          <p:cNvPr id="20" name="Marcador de posición de imagen 19">
            <a:extLst>
              <a:ext uri="{FF2B5EF4-FFF2-40B4-BE49-F238E27FC236}">
                <a16:creationId xmlns:a16="http://schemas.microsoft.com/office/drawing/2014/main" id="{77D4ED98-5087-460C-952D-BCB0B2757D2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66097" y="1244072"/>
            <a:ext cx="3930253" cy="4733395"/>
          </a:xfrm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09464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B56C4CBA-6F20-1677-0762-B822B3050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E1133-B029-FE45-A191-22A90C27AB2C}" type="datetimeFigureOut">
              <a:rPr lang="es-CL"/>
              <a:pPr>
                <a:defRPr/>
              </a:pPr>
              <a:t>09-08-23</a:t>
            </a:fld>
            <a:endParaRPr lang="es-CL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FA4C537-A2D4-0D34-0F4F-2BAA144EA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E103771-7F91-2268-A3C1-BED8B32E7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21DC5-2951-E74A-820C-8991AB327877}" type="slidenum">
              <a:rPr lang="es-CL" altLang="en-US"/>
              <a:pPr>
                <a:defRPr/>
              </a:pPr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2854494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C0101138-915D-E282-D6E4-7E9B3E9D8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44E4D-BEBB-1F47-BE65-5BD3C6823666}" type="datetimeFigureOut">
              <a:rPr lang="es-CL"/>
              <a:pPr>
                <a:defRPr/>
              </a:pPr>
              <a:t>09-08-23</a:t>
            </a:fld>
            <a:endParaRPr lang="es-CL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6183494-3C6E-2582-FC5C-0ACAC5035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34D2C0A0-FC89-82B9-B15C-E905F5EF6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A4A1C-36D2-7C47-A409-21A190803356}" type="slidenum">
              <a:rPr lang="es-CL" altLang="en-US"/>
              <a:pPr>
                <a:defRPr/>
              </a:pPr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2531972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4A48B237-8309-89A4-8C03-F4B632BE9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FD69B-0D37-2245-8EBF-DEC37AE958C8}" type="datetimeFigureOut">
              <a:rPr lang="es-CL"/>
              <a:pPr>
                <a:defRPr/>
              </a:pPr>
              <a:t>09-08-23</a:t>
            </a:fld>
            <a:endParaRPr lang="es-CL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F6409D7B-77AE-9061-9078-C37D1BAE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ED372B64-33C8-7C6F-B3E0-21E75D7B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EB39D-61B4-D742-869B-94DE3355366F}" type="slidenum">
              <a:rPr lang="es-CL" altLang="en-US"/>
              <a:pPr>
                <a:defRPr/>
              </a:pPr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3681409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98C9816B-6FA7-ED17-E2E2-D8F983345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2648E-D1D6-B44A-8C17-9AA5F4D685DE}" type="datetimeFigureOut">
              <a:rPr lang="es-CL"/>
              <a:pPr>
                <a:defRPr/>
              </a:pPr>
              <a:t>09-08-23</a:t>
            </a:fld>
            <a:endParaRPr lang="es-CL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35970445-0A2C-62E3-00D9-828771FF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A4677404-88DF-1007-F675-C6397B97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B0F46-BE0A-9B42-AEDB-0AE959D47003}" type="slidenum">
              <a:rPr lang="es-CL" altLang="en-US"/>
              <a:pPr>
                <a:defRPr/>
              </a:pPr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2774677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8E895458-8BA6-39E4-DC29-79030D12E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CF2FC-7AEF-3C48-BB1B-64F2D61F1793}" type="datetimeFigureOut">
              <a:rPr lang="es-CL"/>
              <a:pPr>
                <a:defRPr/>
              </a:pPr>
              <a:t>09-08-23</a:t>
            </a:fld>
            <a:endParaRPr lang="es-CL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01906E0B-6352-88B0-2C55-55D987D88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739248B5-0913-5B62-E5BF-76AEBFBB4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1604E-CDB7-0C49-BC2E-71F8552C4EBA}" type="slidenum">
              <a:rPr lang="es-CL" altLang="en-US"/>
              <a:pPr>
                <a:defRPr/>
              </a:pPr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75898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5D19A916-F1C5-52CB-637A-5D5C0CC26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05B88-E2C9-B345-9B0C-373001573BB9}" type="datetimeFigureOut">
              <a:rPr lang="es-CL"/>
              <a:pPr>
                <a:defRPr/>
              </a:pPr>
              <a:t>09-08-23</a:t>
            </a:fld>
            <a:endParaRPr lang="es-CL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2C43BA64-88CB-FF03-4EE6-2D5F222FB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6E5E23B7-14DC-DE95-889E-04C9927F5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AFE9D-738F-D445-B5F5-D29CC279A227}" type="slidenum">
              <a:rPr lang="es-CL" altLang="en-US"/>
              <a:pPr>
                <a:defRPr/>
              </a:pPr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1323600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D38C00-AB75-AAA6-2058-B07DA677BD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E99187-46DB-A048-0BA5-953658D6BD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D670C0-8799-9CE9-D0BF-CA0CCC10D2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407CD-90A9-F545-AD35-EE7CAF68418F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32042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C568E25E-4869-B732-9B10-47754A803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EA1B2-809D-064B-8001-8323E3C64C8C}" type="datetimeFigureOut">
              <a:rPr lang="es-CL"/>
              <a:pPr>
                <a:defRPr/>
              </a:pPr>
              <a:t>09-08-23</a:t>
            </a:fld>
            <a:endParaRPr lang="es-CL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A741710D-5E6F-6352-E15F-DC5A50043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512912EE-347D-84DA-8B55-6DB89A515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C0C82-A44D-6F48-B00F-5FA6934733AC}" type="slidenum">
              <a:rPr lang="es-CL" altLang="en-US"/>
              <a:pPr>
                <a:defRPr/>
              </a:pPr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971131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7360F3D0-9A61-1D58-EAFC-F4C636123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2695A-5423-3045-8F90-39BCB6C29A43}" type="datetimeFigureOut">
              <a:rPr lang="es-CL"/>
              <a:pPr>
                <a:defRPr/>
              </a:pPr>
              <a:t>09-08-23</a:t>
            </a:fld>
            <a:endParaRPr lang="es-CL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B5DC785E-FE97-111B-D4F1-B787AA03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0733D5C1-5B66-D9ED-5937-77F7C4CF5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335A2-12C7-1246-8A86-CCF66F166AEC}" type="slidenum">
              <a:rPr lang="es-CL" altLang="en-US"/>
              <a:pPr>
                <a:defRPr/>
              </a:pPr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3992868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1257D362-4266-CF07-4D06-A447D1B4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CA093-784B-BD47-A9F1-F4615305E426}" type="datetimeFigureOut">
              <a:rPr lang="es-CL"/>
              <a:pPr>
                <a:defRPr/>
              </a:pPr>
              <a:t>09-08-23</a:t>
            </a:fld>
            <a:endParaRPr lang="es-CL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D3652941-DC8F-B2FF-6605-F09130D4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A2C4D9C4-7E64-4893-91C1-F72164D08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46D95-02C7-1A43-B8D8-39B5FA63B1FA}" type="slidenum">
              <a:rPr lang="es-CL" altLang="en-US"/>
              <a:pPr>
                <a:defRPr/>
              </a:pPr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695702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EACA0F0-1F98-810B-077A-AF2428136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020AA-96CC-2A45-8646-8094FE5297D3}" type="datetimeFigureOut">
              <a:rPr lang="es-CL"/>
              <a:pPr>
                <a:defRPr/>
              </a:pPr>
              <a:t>09-08-23</a:t>
            </a:fld>
            <a:endParaRPr lang="es-CL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1E34974-0226-8C8E-AB8F-68094B865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2917F88A-09F2-4D74-AA24-E04E47A0E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42D9B-D96C-1E45-9609-DA39CACB4DB0}" type="slidenum">
              <a:rPr lang="es-CL" altLang="en-US"/>
              <a:pPr>
                <a:defRPr/>
              </a:pPr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3713056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1224E036-148B-7E54-6F78-865E1EF40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8FA1A-0609-5947-B988-2E38754F3BD6}" type="datetimeFigureOut">
              <a:rPr lang="es-CL"/>
              <a:pPr>
                <a:defRPr/>
              </a:pPr>
              <a:t>09-08-23</a:t>
            </a:fld>
            <a:endParaRPr lang="es-CL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4E907EE5-B6A5-0046-9DFF-8DA81AB43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044931A-2734-DF21-3050-127DAF37D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584B6-674E-BE41-A576-34C755E2C995}" type="slidenum">
              <a:rPr lang="es-CL" altLang="en-US"/>
              <a:pPr>
                <a:defRPr/>
              </a:pPr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3887445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534260-9410-A693-CC66-4C5EF2E4FF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2A7A23-EA90-E7F1-A69D-20FFFAC243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E37F75-3FCD-2F62-51B7-62487EA274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5F42B-AEC3-FB4E-A634-88BD94C5C1AF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33952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93ABE3-9B52-5EF0-8847-C66CB8E15D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58CDFB-7009-BF16-F2E8-F9A07DF883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DDD2ED-41F7-2CAF-E50D-5FC3436470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92823-DC64-044D-A3CE-9945BC00D382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2846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441CD87-EB32-E3D4-A529-683D52CB32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ACDCF93-DCF6-F41D-EA0A-9941D1E94D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2CE5008-E337-FB55-D7A5-A5D7C3A14F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A405E-6298-0D4F-B5DB-5DC41AF624CD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78775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7A36A18-F4F3-34F0-E81F-EA072F5552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7A2FD2-033B-6939-8A7C-A9F86EC506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290C86-4CCC-E23F-2C16-58400291E8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74AE9-16EC-2E4E-B926-3177C800189E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4743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F5D9797-4DD4-B565-0516-8A11EFD42A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A013823-F9AD-56B1-FF77-A1689CBD2B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9805243-BBE8-B893-0C5A-81A098D3E2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68ABF-AA70-A54F-91C4-82BCF50E98E9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64402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E750FB-AA16-197F-6A0B-5412068490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8882A4-D78C-E3B5-E6C2-3BC4DA0D0A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FEEC64-1F61-8DA4-681A-4D72E541BD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CC110-D3D2-5648-A969-9CDCEBED7EDA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12404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750161-E6E6-B7C8-34CF-5B0730B27F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254DEB-D60C-B08E-DC28-7A41BA923F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1E515A-8B61-4196-6838-B56D942F8E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E05C2-50FA-7D4C-983C-7BA0C224CBEB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06743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47A8245-E3E3-CAB9-9D7E-DDC6F5E9CC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A5DCC00-304C-E512-8D64-8FF5ACAC4A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9767556-DEBB-B9E6-6460-5582152A7A5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5510E51-23F0-5B32-7DF5-0BB8F6A9185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3159136-82A0-1C2B-A031-A547CAF7F0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2ACAF57-E87A-DB40-8608-A36310D8977F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3" r:id="rId12"/>
    <p:sldLayoutId id="214748368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>
            <a:extLst>
              <a:ext uri="{FF2B5EF4-FFF2-40B4-BE49-F238E27FC236}">
                <a16:creationId xmlns:a16="http://schemas.microsoft.com/office/drawing/2014/main" id="{E1F12FAE-2A08-8824-58FB-B7C330E1A13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  <a:endParaRPr lang="es-CL" altLang="en-US"/>
          </a:p>
        </p:txBody>
      </p:sp>
      <p:sp>
        <p:nvSpPr>
          <p:cNvPr id="2051" name="2 Marcador de texto">
            <a:extLst>
              <a:ext uri="{FF2B5EF4-FFF2-40B4-BE49-F238E27FC236}">
                <a16:creationId xmlns:a16="http://schemas.microsoft.com/office/drawing/2014/main" id="{32A0E8AC-CAE1-DA26-B436-7FAE6287A9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  <a:endParaRPr lang="es-CL" altLang="en-U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C757E7C-22F2-5DC5-638B-065C8637B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10C369-9060-0F42-8263-620F1F122F4F}" type="datetimeFigureOut">
              <a:rPr lang="es-CL"/>
              <a:pPr>
                <a:defRPr/>
              </a:pPr>
              <a:t>09-08-23</a:t>
            </a:fld>
            <a:endParaRPr lang="es-CL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E0D12120-6C2B-5180-3318-E18522735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D5ED51A-DA9E-6525-B75D-DEAE1F56F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B92A499-ED7D-C94C-9538-1C780C3992BF}" type="slidenum">
              <a:rPr lang="es-CL" altLang="en-US"/>
              <a:pPr>
                <a:defRPr/>
              </a:pPr>
              <a:t>‹Nº›</a:t>
            </a:fld>
            <a:endParaRPr lang="es-CL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eather.uwyo.edu/upperair/sounding.html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acweb.fsl.noaa.gov/FAQ.html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cweb.fsl.noaa.gov/FAQ.html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manati.orbit.nesdis.noaa.gov/quikscat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image" Target="../media/image68.tiff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rammb-slider.cira.colostate.edu/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view.earthdata.nasa.gov/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>
            <a:extLst>
              <a:ext uri="{FF2B5EF4-FFF2-40B4-BE49-F238E27FC236}">
                <a16:creationId xmlns:a16="http://schemas.microsoft.com/office/drawing/2014/main" id="{C6E9C9A9-DBDF-4023-4C10-241991162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852738"/>
            <a:ext cx="79248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n-US" sz="2000">
              <a:solidFill>
                <a:srgbClr val="0033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rgbClr val="0033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Tema 1a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n-US" sz="1600">
              <a:solidFill>
                <a:srgbClr val="0033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>
                <a:solidFill>
                  <a:srgbClr val="0033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Sistema de Observación en Meteorología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n-US">
              <a:solidFill>
                <a:srgbClr val="0033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400">
                <a:solidFill>
                  <a:srgbClr val="0033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Estaciones y redes en Superficie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400">
                <a:solidFill>
                  <a:srgbClr val="0033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Mediciones en la vertical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400">
                <a:solidFill>
                  <a:srgbClr val="0033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Sensores remotos en superficie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400">
                <a:solidFill>
                  <a:srgbClr val="0033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Satélites</a:t>
            </a:r>
            <a:endParaRPr lang="es-ES" altLang="en-US" sz="3600">
              <a:solidFill>
                <a:srgbClr val="0033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123" name="Picture 5" descr="cloud-13">
            <a:extLst>
              <a:ext uri="{FF2B5EF4-FFF2-40B4-BE49-F238E27FC236}">
                <a16:creationId xmlns:a16="http://schemas.microsoft.com/office/drawing/2014/main" id="{DC7F19F5-BEE0-975C-3BF9-309AD52F0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77938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cu02">
            <a:extLst>
              <a:ext uri="{FF2B5EF4-FFF2-40B4-BE49-F238E27FC236}">
                <a16:creationId xmlns:a16="http://schemas.microsoft.com/office/drawing/2014/main" id="{BD99A17A-532E-E956-201C-51B5C7190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77938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 descr="mammatus">
            <a:extLst>
              <a:ext uri="{FF2B5EF4-FFF2-40B4-BE49-F238E27FC236}">
                <a16:creationId xmlns:a16="http://schemas.microsoft.com/office/drawing/2014/main" id="{4A351855-E0B0-13E8-864E-E821CC18D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77938"/>
            <a:ext cx="160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8" descr="0304181750011leaf">
            <a:extLst>
              <a:ext uri="{FF2B5EF4-FFF2-40B4-BE49-F238E27FC236}">
                <a16:creationId xmlns:a16="http://schemas.microsoft.com/office/drawing/2014/main" id="{4CC42158-4F61-136E-2F67-169084585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77938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9" descr="goes">
            <a:extLst>
              <a:ext uri="{FF2B5EF4-FFF2-40B4-BE49-F238E27FC236}">
                <a16:creationId xmlns:a16="http://schemas.microsoft.com/office/drawing/2014/main" id="{F1DB02AF-3669-74FB-31E5-B9740F965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27793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7" name="Picture 3">
            <a:extLst>
              <a:ext uri="{FF2B5EF4-FFF2-40B4-BE49-F238E27FC236}">
                <a16:creationId xmlns:a16="http://schemas.microsoft.com/office/drawing/2014/main" id="{28130681-BD14-1912-E9C7-FA3A68216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300163"/>
            <a:ext cx="7921625" cy="5330825"/>
          </a:xfrm>
          <a:prstGeom prst="rect">
            <a:avLst/>
          </a:prstGeom>
          <a:noFill/>
          <a:ln w="9525">
            <a:solidFill>
              <a:srgbClr val="292929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6BF02F10-317A-8119-AB70-1A3ACC106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25" y="227013"/>
            <a:ext cx="72723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800" b="1">
                <a:latin typeface="Calibri Light" panose="020F0302020204030204" pitchFamily="34" charset="0"/>
                <a:cs typeface="Calibri Light" panose="020F0302020204030204" pitchFamily="34" charset="0"/>
              </a:rPr>
              <a:t>Muchas EMAs (DMC, AgroMet, DGA) en tiempo real y conectadas a Internet lo que permite saber que esta pasando ahora: </a:t>
            </a:r>
            <a:r>
              <a:rPr lang="es-CL" altLang="en-US" sz="1800" b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vismet.cr2.cl   </a:t>
            </a:r>
            <a:r>
              <a:rPr lang="es-CL" altLang="en-US" sz="1800" b="1">
                <a:solidFill>
                  <a:srgbClr val="29292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(datos </a:t>
            </a:r>
            <a:r>
              <a:rPr lang="es-CL" altLang="en-US" sz="1800" b="1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horarios</a:t>
            </a:r>
            <a:r>
              <a:rPr lang="es-CL" altLang="en-US" sz="1800" b="1">
                <a:solidFill>
                  <a:srgbClr val="29292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 T/P, desde 2010 hasta ahora)</a:t>
            </a:r>
            <a:endParaRPr lang="es-ES_tradnl" altLang="en-US" sz="1800">
              <a:solidFill>
                <a:srgbClr val="29292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catter chart&#10;&#10;Description automatically generated">
            <a:extLst>
              <a:ext uri="{FF2B5EF4-FFF2-40B4-BE49-F238E27FC236}">
                <a16:creationId xmlns:a16="http://schemas.microsoft.com/office/drawing/2014/main" id="{4F658EB2-731F-3FF2-2D6E-C31AE8E32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84455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D7558BE8-434A-26BF-9C66-CC6D1F260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857250"/>
            <a:ext cx="9180513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tatusSYNOP">
            <a:extLst>
              <a:ext uri="{FF2B5EF4-FFF2-40B4-BE49-F238E27FC236}">
                <a16:creationId xmlns:a16="http://schemas.microsoft.com/office/drawing/2014/main" id="{BAB9A767-8338-F53A-CDE6-F214DDFEE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00213"/>
            <a:ext cx="7356475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40F03AB5-D396-3948-F661-4CA101771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88913"/>
            <a:ext cx="7467600" cy="101600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2000" b="1">
                <a:latin typeface="Calibri Light" panose="020F0302020204030204" pitchFamily="34" charset="0"/>
                <a:cs typeface="Calibri Light" panose="020F0302020204030204" pitchFamily="34" charset="0"/>
              </a:rPr>
              <a:t>Red de estaciones de Sinópticas en Superficie (tierra + océanos)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Observaciones met. cada 6 horas (UTC): 0, 6, 12, 18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(Chile HL=UTC-4)</a:t>
            </a:r>
            <a:endParaRPr lang="es-ES_tradnl" altLang="en-US" sz="20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316" name="Picture 2" descr="samerica">
            <a:extLst>
              <a:ext uri="{FF2B5EF4-FFF2-40B4-BE49-F238E27FC236}">
                <a16:creationId xmlns:a16="http://schemas.microsoft.com/office/drawing/2014/main" id="{B0B4F619-1760-D8C6-6B20-5DB215248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44900"/>
            <a:ext cx="2374900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3">
            <a:extLst>
              <a:ext uri="{FF2B5EF4-FFF2-40B4-BE49-F238E27FC236}">
                <a16:creationId xmlns:a16="http://schemas.microsoft.com/office/drawing/2014/main" id="{F1FB6043-BE21-FA24-5E32-0FA2D0271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5949950"/>
            <a:ext cx="34194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http://weather.uwyo.edu/surface/meteogram/</a:t>
            </a:r>
          </a:p>
        </p:txBody>
      </p:sp>
      <p:sp>
        <p:nvSpPr>
          <p:cNvPr id="13318" name="Text Box 7">
            <a:extLst>
              <a:ext uri="{FF2B5EF4-FFF2-40B4-BE49-F238E27FC236}">
                <a16:creationId xmlns:a16="http://schemas.microsoft.com/office/drawing/2014/main" id="{E965098E-1B57-F7CD-4D68-A42FB72FD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450" y="6189663"/>
            <a:ext cx="306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http://www.ogimet.com/gmetar.phtml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wmotopennew">
            <a:extLst>
              <a:ext uri="{FF2B5EF4-FFF2-40B4-BE49-F238E27FC236}">
                <a16:creationId xmlns:a16="http://schemas.microsoft.com/office/drawing/2014/main" id="{9CC28788-DC93-0038-8016-843AA3231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90800"/>
            <a:ext cx="7229475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4">
            <a:extLst>
              <a:ext uri="{FF2B5EF4-FFF2-40B4-BE49-F238E27FC236}">
                <a16:creationId xmlns:a16="http://schemas.microsoft.com/office/drawing/2014/main" id="{AC695BA2-FF3F-4110-77D1-9DA1C70D5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5" y="1335088"/>
            <a:ext cx="60785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2400" b="1"/>
              <a:t>Todo es coordinado por la OMM,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2400" b="1"/>
              <a:t>a traves de los servicios met. nacionales</a:t>
            </a:r>
            <a:endParaRPr lang="en-US" altLang="en-US" sz="2400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A43C71AF-D4D0-FFFC-C45B-19420E898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92150"/>
            <a:ext cx="7920037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4 CuadroTexto">
            <a:extLst>
              <a:ext uri="{FF2B5EF4-FFF2-40B4-BE49-F238E27FC236}">
                <a16:creationId xmlns:a16="http://schemas.microsoft.com/office/drawing/2014/main" id="{542D2700-07E9-0477-E8F9-2F685B8A6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188913"/>
            <a:ext cx="4994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800">
                <a:solidFill>
                  <a:srgbClr val="000000"/>
                </a:solidFill>
                <a:cs typeface="Arial" panose="020B0604020202020204" pitchFamily="34" charset="0"/>
              </a:rPr>
              <a:t>Como obtener datos met diarios: www.ogimet.com</a:t>
            </a:r>
          </a:p>
        </p:txBody>
      </p:sp>
      <p:cxnSp>
        <p:nvCxnSpPr>
          <p:cNvPr id="8" name="7 Conector recto de flecha">
            <a:extLst>
              <a:ext uri="{FF2B5EF4-FFF2-40B4-BE49-F238E27FC236}">
                <a16:creationId xmlns:a16="http://schemas.microsoft.com/office/drawing/2014/main" id="{3ECB8131-4403-0E93-70CB-2D3FB6DAD8F5}"/>
              </a:ext>
            </a:extLst>
          </p:cNvPr>
          <p:cNvCxnSpPr/>
          <p:nvPr/>
        </p:nvCxnSpPr>
        <p:spPr>
          <a:xfrm flipH="1">
            <a:off x="3132138" y="3213100"/>
            <a:ext cx="863600" cy="50323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5" name="8 CuadroTexto">
            <a:extLst>
              <a:ext uri="{FF2B5EF4-FFF2-40B4-BE49-F238E27FC236}">
                <a16:creationId xmlns:a16="http://schemas.microsoft.com/office/drawing/2014/main" id="{B7FDBBCF-DEE7-1A10-10AB-3B180946D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2924175"/>
            <a:ext cx="1647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800">
                <a:solidFill>
                  <a:srgbClr val="000000"/>
                </a:solidFill>
                <a:cs typeface="Arial" panose="020B0604020202020204" pitchFamily="34" charset="0"/>
              </a:rPr>
              <a:t>Resumen diario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98EEE088-6EB7-96CD-1EF1-DA5C3F31C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20713"/>
            <a:ext cx="7345363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2 Conector recto de flecha">
            <a:extLst>
              <a:ext uri="{FF2B5EF4-FFF2-40B4-BE49-F238E27FC236}">
                <a16:creationId xmlns:a16="http://schemas.microsoft.com/office/drawing/2014/main" id="{4DE36FC6-02E9-D36C-0C65-860533CAB795}"/>
              </a:ext>
            </a:extLst>
          </p:cNvPr>
          <p:cNvCxnSpPr/>
          <p:nvPr/>
        </p:nvCxnSpPr>
        <p:spPr>
          <a:xfrm>
            <a:off x="2051050" y="2852738"/>
            <a:ext cx="433388" cy="2159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8" name="3 CuadroTexto">
            <a:extLst>
              <a:ext uri="{FF2B5EF4-FFF2-40B4-BE49-F238E27FC236}">
                <a16:creationId xmlns:a16="http://schemas.microsoft.com/office/drawing/2014/main" id="{110F98EB-9848-3DD3-B7C5-5994732D9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492375"/>
            <a:ext cx="1616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800">
                <a:solidFill>
                  <a:srgbClr val="000000"/>
                </a:solidFill>
                <a:cs typeface="Arial" panose="020B0604020202020204" pitchFamily="34" charset="0"/>
              </a:rPr>
              <a:t>Selecciono país</a:t>
            </a:r>
          </a:p>
        </p:txBody>
      </p:sp>
      <p:cxnSp>
        <p:nvCxnSpPr>
          <p:cNvPr id="6" name="5 Conector recto de flecha">
            <a:extLst>
              <a:ext uri="{FF2B5EF4-FFF2-40B4-BE49-F238E27FC236}">
                <a16:creationId xmlns:a16="http://schemas.microsoft.com/office/drawing/2014/main" id="{5C05D4B5-F25F-A1D1-E6A6-DB9099A0BC3B}"/>
              </a:ext>
            </a:extLst>
          </p:cNvPr>
          <p:cNvCxnSpPr/>
          <p:nvPr/>
        </p:nvCxnSpPr>
        <p:spPr>
          <a:xfrm flipH="1">
            <a:off x="5219700" y="3644900"/>
            <a:ext cx="6477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0" name="6 CuadroTexto">
            <a:extLst>
              <a:ext uri="{FF2B5EF4-FFF2-40B4-BE49-F238E27FC236}">
                <a16:creationId xmlns:a16="http://schemas.microsoft.com/office/drawing/2014/main" id="{940B552B-2E5E-3CB3-D5B6-194D75B43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3429000"/>
            <a:ext cx="1751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800">
                <a:solidFill>
                  <a:srgbClr val="000000"/>
                </a:solidFill>
                <a:cs typeface="Arial" panose="020B0604020202020204" pitchFamily="34" charset="0"/>
              </a:rPr>
              <a:t>Selecciono fecha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86622D69-04A1-F999-AFAA-3F10A4DF4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04813"/>
            <a:ext cx="6011863" cy="613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2 Conector recto de flecha">
            <a:extLst>
              <a:ext uri="{FF2B5EF4-FFF2-40B4-BE49-F238E27FC236}">
                <a16:creationId xmlns:a16="http://schemas.microsoft.com/office/drawing/2014/main" id="{F4304883-1920-BF9E-4C9E-F8CC4F6E591E}"/>
              </a:ext>
            </a:extLst>
          </p:cNvPr>
          <p:cNvCxnSpPr/>
          <p:nvPr/>
        </p:nvCxnSpPr>
        <p:spPr>
          <a:xfrm>
            <a:off x="2051050" y="2852738"/>
            <a:ext cx="433388" cy="2159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2" name="3 CuadroTexto">
            <a:extLst>
              <a:ext uri="{FF2B5EF4-FFF2-40B4-BE49-F238E27FC236}">
                <a16:creationId xmlns:a16="http://schemas.microsoft.com/office/drawing/2014/main" id="{E14B12F6-D0D0-CFA0-AE2C-B035A9DD9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492375"/>
            <a:ext cx="17287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800">
                <a:solidFill>
                  <a:srgbClr val="000000"/>
                </a:solidFill>
                <a:cs typeface="Arial" panose="020B0604020202020204" pitchFamily="34" charset="0"/>
              </a:rPr>
              <a:t>Resumen país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800">
                <a:solidFill>
                  <a:srgbClr val="000000"/>
                </a:solidFill>
                <a:cs typeface="Arial" panose="020B0604020202020204" pitchFamily="34" charset="0"/>
              </a:rPr>
              <a:t>Se puede seleccionar una estación y muestra últimos 30 días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F6CBB02C-789E-7E6F-411E-122FF66B7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9144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3">
            <a:extLst>
              <a:ext uri="{FF2B5EF4-FFF2-40B4-BE49-F238E27FC236}">
                <a16:creationId xmlns:a16="http://schemas.microsoft.com/office/drawing/2014/main" id="{93FEE501-A01E-5DA2-6F68-ABFA2BADC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825" y="188913"/>
            <a:ext cx="4070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_tradnl" altLang="es-CL"/>
              <a:t>Datos Minutarios Históricos Red DMC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97800EBD-D28F-D29F-CAAD-5E7224728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8" y="2579688"/>
            <a:ext cx="4348162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>
            <a:extLst>
              <a:ext uri="{FF2B5EF4-FFF2-40B4-BE49-F238E27FC236}">
                <a16:creationId xmlns:a16="http://schemas.microsoft.com/office/drawing/2014/main" id="{B9CBB12D-283B-A2CF-3C4E-ABA6A2FCB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147763"/>
            <a:ext cx="3832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5">
            <a:extLst>
              <a:ext uri="{FF2B5EF4-FFF2-40B4-BE49-F238E27FC236}">
                <a16:creationId xmlns:a16="http://schemas.microsoft.com/office/drawing/2014/main" id="{95118A3D-1E81-1730-600B-5BC566979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900" y="2959100"/>
            <a:ext cx="144621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_tradnl" altLang="es-CL" sz="900"/>
              <a:t>Temperatura (°C)</a:t>
            </a:r>
          </a:p>
        </p:txBody>
      </p:sp>
      <p:sp>
        <p:nvSpPr>
          <p:cNvPr id="19461" name="TextBox 6">
            <a:extLst>
              <a:ext uri="{FF2B5EF4-FFF2-40B4-BE49-F238E27FC236}">
                <a16:creationId xmlns:a16="http://schemas.microsoft.com/office/drawing/2014/main" id="{4417628A-C4F8-44EB-54E3-D6B46B91A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900" y="3690938"/>
            <a:ext cx="14462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_tradnl" altLang="es-CL" sz="900"/>
              <a:t>Dirección (°)</a:t>
            </a:r>
          </a:p>
        </p:txBody>
      </p:sp>
      <p:sp>
        <p:nvSpPr>
          <p:cNvPr id="19462" name="TextBox 7">
            <a:extLst>
              <a:ext uri="{FF2B5EF4-FFF2-40B4-BE49-F238E27FC236}">
                <a16:creationId xmlns:a16="http://schemas.microsoft.com/office/drawing/2014/main" id="{AA32511C-774B-896F-8755-88B5870DC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900" y="4675188"/>
            <a:ext cx="144621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_tradnl" altLang="es-CL" sz="900"/>
              <a:t>Magnitud (m/s)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15D234-5EB9-B722-4591-1D9299176731}"/>
              </a:ext>
            </a:extLst>
          </p:cNvPr>
          <p:cNvCxnSpPr/>
          <p:nvPr/>
        </p:nvCxnSpPr>
        <p:spPr>
          <a:xfrm>
            <a:off x="4533900" y="4281488"/>
            <a:ext cx="3295650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B84517-B082-4DDA-5E4C-280E97544E47}"/>
              </a:ext>
            </a:extLst>
          </p:cNvPr>
          <p:cNvCxnSpPr/>
          <p:nvPr/>
        </p:nvCxnSpPr>
        <p:spPr>
          <a:xfrm>
            <a:off x="4516438" y="4508500"/>
            <a:ext cx="3294062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777139-3B86-85DF-FD14-C873CE2FA611}"/>
              </a:ext>
            </a:extLst>
          </p:cNvPr>
          <p:cNvCxnSpPr/>
          <p:nvPr/>
        </p:nvCxnSpPr>
        <p:spPr>
          <a:xfrm>
            <a:off x="4533900" y="4052888"/>
            <a:ext cx="3295650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9C4DA93-0B7C-C86C-2F5B-1C6679C98219}"/>
              </a:ext>
            </a:extLst>
          </p:cNvPr>
          <p:cNvSpPr/>
          <p:nvPr/>
        </p:nvSpPr>
        <p:spPr>
          <a:xfrm>
            <a:off x="5434013" y="1162050"/>
            <a:ext cx="442912" cy="4548188"/>
          </a:xfrm>
          <a:prstGeom prst="rect">
            <a:avLst/>
          </a:prstGeom>
          <a:solidFill>
            <a:schemeClr val="bg1">
              <a:lumMod val="75000"/>
              <a:alpha val="4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19467" name="TextBox 13">
            <a:extLst>
              <a:ext uri="{FF2B5EF4-FFF2-40B4-BE49-F238E27FC236}">
                <a16:creationId xmlns:a16="http://schemas.microsoft.com/office/drawing/2014/main" id="{4F65F068-795C-F447-BEC5-B8DCCDC22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5" y="5778500"/>
            <a:ext cx="144621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_tradnl" altLang="es-CL" sz="900"/>
              <a:t>UTC – 15 Marzo 2023</a:t>
            </a:r>
          </a:p>
        </p:txBody>
      </p:sp>
      <p:sp>
        <p:nvSpPr>
          <p:cNvPr id="19468" name="TextBox 15">
            <a:extLst>
              <a:ext uri="{FF2B5EF4-FFF2-40B4-BE49-F238E27FC236}">
                <a16:creationId xmlns:a16="http://schemas.microsoft.com/office/drawing/2014/main" id="{73A7DAA7-5807-07FD-087D-323338EA2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8450" y="2673350"/>
            <a:ext cx="144621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_tradnl" altLang="es-CL" sz="900"/>
              <a:t>HL (UTC-3)</a:t>
            </a:r>
          </a:p>
        </p:txBody>
      </p:sp>
      <p:sp>
        <p:nvSpPr>
          <p:cNvPr id="19469" name="TextBox 16">
            <a:extLst>
              <a:ext uri="{FF2B5EF4-FFF2-40B4-BE49-F238E27FC236}">
                <a16:creationId xmlns:a16="http://schemas.microsoft.com/office/drawing/2014/main" id="{796ACCB1-4E79-A62F-6507-EFB193407882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7348538" y="4097338"/>
            <a:ext cx="1701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_tradnl" altLang="es-CL" sz="900"/>
              <a:t>Lo Prado Cerro San Francisco (1068 msnm) DMC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94453E9-BDE6-5FB0-3E83-40FB5234CE1B}"/>
              </a:ext>
            </a:extLst>
          </p:cNvPr>
          <p:cNvCxnSpPr>
            <a:cxnSpLocks/>
          </p:cNvCxnSpPr>
          <p:nvPr/>
        </p:nvCxnSpPr>
        <p:spPr>
          <a:xfrm>
            <a:off x="5060950" y="1647825"/>
            <a:ext cx="3438525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1ABE14C7-5A2A-9B95-2446-9CB314E14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" y="1793875"/>
            <a:ext cx="3527425" cy="289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72" name="TextBox 22">
            <a:extLst>
              <a:ext uri="{FF2B5EF4-FFF2-40B4-BE49-F238E27FC236}">
                <a16:creationId xmlns:a16="http://schemas.microsoft.com/office/drawing/2014/main" id="{2F541FB8-94A2-6033-BC22-10762C058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813" y="2719388"/>
            <a:ext cx="1377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_tradnl" altLang="es-CL" sz="900">
                <a:solidFill>
                  <a:schemeClr val="bg1"/>
                </a:solidFill>
              </a:rPr>
              <a:t>Lo Prado - Cerro</a:t>
            </a:r>
          </a:p>
          <a:p>
            <a:pPr algn="ctr"/>
            <a:r>
              <a:rPr lang="es-ES_tradnl" altLang="es-CL" sz="900">
                <a:solidFill>
                  <a:schemeClr val="bg1"/>
                </a:solidFill>
              </a:rPr>
              <a:t>San Francisco</a:t>
            </a:r>
          </a:p>
        </p:txBody>
      </p:sp>
      <p:sp>
        <p:nvSpPr>
          <p:cNvPr id="19473" name="TextBox 23">
            <a:extLst>
              <a:ext uri="{FF2B5EF4-FFF2-40B4-BE49-F238E27FC236}">
                <a16:creationId xmlns:a16="http://schemas.microsoft.com/office/drawing/2014/main" id="{C73A7D4E-0AA0-AF99-A4E1-D80BC7DA0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038" y="738188"/>
            <a:ext cx="18732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_tradnl" altLang="es-CL" sz="900"/>
              <a:t>Nefo DGF-Uch (R. Muñoz)</a:t>
            </a:r>
          </a:p>
        </p:txBody>
      </p:sp>
      <p:sp>
        <p:nvSpPr>
          <p:cNvPr id="19474" name="TextBox 24">
            <a:extLst>
              <a:ext uri="{FF2B5EF4-FFF2-40B4-BE49-F238E27FC236}">
                <a16:creationId xmlns:a16="http://schemas.microsoft.com/office/drawing/2014/main" id="{A8A8CE68-12C5-5E04-2979-9942FA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4963" y="1544638"/>
            <a:ext cx="13779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_tradnl" altLang="es-CL" sz="900"/>
              <a:t>Lo Prado</a:t>
            </a:r>
          </a:p>
        </p:txBody>
      </p:sp>
      <p:sp>
        <p:nvSpPr>
          <p:cNvPr id="19475" name="TextBox 25">
            <a:extLst>
              <a:ext uri="{FF2B5EF4-FFF2-40B4-BE49-F238E27FC236}">
                <a16:creationId xmlns:a16="http://schemas.microsoft.com/office/drawing/2014/main" id="{24D6B9BA-DE6C-2862-0E36-FC68F6339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925" y="3181350"/>
            <a:ext cx="13779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_tradnl" altLang="es-CL" sz="900">
                <a:solidFill>
                  <a:schemeClr val="bg1"/>
                </a:solidFill>
              </a:rPr>
              <a:t>DGF-UCh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31C2861-7C68-521F-F836-7E37C21957B4}"/>
              </a:ext>
            </a:extLst>
          </p:cNvPr>
          <p:cNvSpPr/>
          <p:nvPr/>
        </p:nvSpPr>
        <p:spPr>
          <a:xfrm>
            <a:off x="2322513" y="3165475"/>
            <a:ext cx="46037" cy="460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pic>
        <p:nvPicPr>
          <p:cNvPr id="29" name="Graphic 28" descr="Fire with solid fill">
            <a:extLst>
              <a:ext uri="{FF2B5EF4-FFF2-40B4-BE49-F238E27FC236}">
                <a16:creationId xmlns:a16="http://schemas.microsoft.com/office/drawing/2014/main" id="{5C0E6A57-4432-929D-34EA-0295DD2AC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00" y="2916238"/>
            <a:ext cx="223838" cy="223837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8B42616-97B4-242D-A79B-5AD72EA93FCF}"/>
              </a:ext>
            </a:extLst>
          </p:cNvPr>
          <p:cNvCxnSpPr>
            <a:cxnSpLocks/>
          </p:cNvCxnSpPr>
          <p:nvPr/>
        </p:nvCxnSpPr>
        <p:spPr>
          <a:xfrm flipV="1">
            <a:off x="930275" y="3181350"/>
            <a:ext cx="1384300" cy="0"/>
          </a:xfrm>
          <a:prstGeom prst="straightConnector1">
            <a:avLst/>
          </a:prstGeom>
          <a:ln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9" name="TextBox 31">
            <a:extLst>
              <a:ext uri="{FF2B5EF4-FFF2-40B4-BE49-F238E27FC236}">
                <a16:creationId xmlns:a16="http://schemas.microsoft.com/office/drawing/2014/main" id="{09EF3E03-453D-F4E6-816C-39FE38925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3187700"/>
            <a:ext cx="13779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_tradnl" altLang="es-CL" sz="900">
                <a:solidFill>
                  <a:schemeClr val="bg1"/>
                </a:solidFill>
              </a:rPr>
              <a:t>27 km</a:t>
            </a:r>
          </a:p>
        </p:txBody>
      </p:sp>
      <p:pic>
        <p:nvPicPr>
          <p:cNvPr id="33" name="Graphic 32" descr="Fire with solid fill">
            <a:extLst>
              <a:ext uri="{FF2B5EF4-FFF2-40B4-BE49-F238E27FC236}">
                <a16:creationId xmlns:a16="http://schemas.microsoft.com/office/drawing/2014/main" id="{6EAA37D7-1E40-2EFF-DC2C-2568CF3D3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975" y="2328863"/>
            <a:ext cx="225425" cy="225425"/>
          </a:xfrm>
          <a:prstGeom prst="rect">
            <a:avLst/>
          </a:prstGeom>
        </p:spPr>
      </p:pic>
      <p:pic>
        <p:nvPicPr>
          <p:cNvPr id="34" name="Graphic 33" descr="Fire with solid fill">
            <a:extLst>
              <a:ext uri="{FF2B5EF4-FFF2-40B4-BE49-F238E27FC236}">
                <a16:creationId xmlns:a16="http://schemas.microsoft.com/office/drawing/2014/main" id="{D9100B4A-D4C2-38D6-9EB3-1ABC845CD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363" y="2327275"/>
            <a:ext cx="223837" cy="225425"/>
          </a:xfrm>
          <a:prstGeom prst="rect">
            <a:avLst/>
          </a:prstGeom>
        </p:spPr>
      </p:pic>
      <p:pic>
        <p:nvPicPr>
          <p:cNvPr id="35" name="Graphic 34" descr="Fire with solid fill">
            <a:extLst>
              <a:ext uri="{FF2B5EF4-FFF2-40B4-BE49-F238E27FC236}">
                <a16:creationId xmlns:a16="http://schemas.microsoft.com/office/drawing/2014/main" id="{718E1B1C-32DC-1B8E-29EA-94690DABF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513" y="2332038"/>
            <a:ext cx="225425" cy="225425"/>
          </a:xfrm>
          <a:prstGeom prst="rect">
            <a:avLst/>
          </a:prstGeom>
        </p:spPr>
      </p:pic>
      <p:pic>
        <p:nvPicPr>
          <p:cNvPr id="36" name="Graphic 35" descr="Fire with solid fill">
            <a:extLst>
              <a:ext uri="{FF2B5EF4-FFF2-40B4-BE49-F238E27FC236}">
                <a16:creationId xmlns:a16="http://schemas.microsoft.com/office/drawing/2014/main" id="{7369722C-2686-1A4F-E01A-2461455CC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1888" y="2341563"/>
            <a:ext cx="223837" cy="223837"/>
          </a:xfrm>
          <a:prstGeom prst="rect">
            <a:avLst/>
          </a:prstGeom>
        </p:spPr>
      </p:pic>
      <p:pic>
        <p:nvPicPr>
          <p:cNvPr id="37" name="Graphic 36" descr="Fire with solid fill">
            <a:extLst>
              <a:ext uri="{FF2B5EF4-FFF2-40B4-BE49-F238E27FC236}">
                <a16:creationId xmlns:a16="http://schemas.microsoft.com/office/drawing/2014/main" id="{E2B749B8-8A24-85D5-3937-62A6BBC0B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9688" y="2338388"/>
            <a:ext cx="225425" cy="225425"/>
          </a:xfrm>
          <a:prstGeom prst="rect">
            <a:avLst/>
          </a:prstGeom>
        </p:spPr>
      </p:pic>
      <p:pic>
        <p:nvPicPr>
          <p:cNvPr id="38" name="Graphic 37" descr="Fire with solid fill">
            <a:extLst>
              <a:ext uri="{FF2B5EF4-FFF2-40B4-BE49-F238E27FC236}">
                <a16:creationId xmlns:a16="http://schemas.microsoft.com/office/drawing/2014/main" id="{0672C82B-374C-C9DE-AAB2-E1B04A1E2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4950" y="2335213"/>
            <a:ext cx="225425" cy="223837"/>
          </a:xfrm>
          <a:prstGeom prst="rect">
            <a:avLst/>
          </a:prstGeom>
        </p:spPr>
      </p:pic>
      <p:sp>
        <p:nvSpPr>
          <p:cNvPr id="19486" name="TextBox 38">
            <a:extLst>
              <a:ext uri="{FF2B5EF4-FFF2-40B4-BE49-F238E27FC236}">
                <a16:creationId xmlns:a16="http://schemas.microsoft.com/office/drawing/2014/main" id="{EEA4F62C-8E66-C189-C822-3C40AEAA2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638" y="2525713"/>
            <a:ext cx="14462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_tradnl" altLang="es-CL" sz="900">
                <a:solidFill>
                  <a:srgbClr val="FF0000"/>
                </a:solidFill>
              </a:rPr>
              <a:t>Incendio Activo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bertizo">
            <a:extLst>
              <a:ext uri="{FF2B5EF4-FFF2-40B4-BE49-F238E27FC236}">
                <a16:creationId xmlns:a16="http://schemas.microsoft.com/office/drawing/2014/main" id="{6C4AA2AF-6360-2FD1-AA5E-1B0252570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441960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>
            <a:extLst>
              <a:ext uri="{FF2B5EF4-FFF2-40B4-BE49-F238E27FC236}">
                <a16:creationId xmlns:a16="http://schemas.microsoft.com/office/drawing/2014/main" id="{C1772C16-ECC7-A738-36CD-9CD2D6FDC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041400"/>
            <a:ext cx="3930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2000" b="1">
                <a:latin typeface="Calibri Light" panose="020F0302020204030204" pitchFamily="34" charset="0"/>
                <a:cs typeface="Calibri Light" panose="020F0302020204030204" pitchFamily="34" charset="0"/>
              </a:rPr>
              <a:t>Estación meteorológica convencional</a:t>
            </a:r>
            <a:endParaRPr lang="en-US" altLang="en-US" sz="2000" b="1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148" name="Text Box 4">
            <a:extLst>
              <a:ext uri="{FF2B5EF4-FFF2-40B4-BE49-F238E27FC236}">
                <a16:creationId xmlns:a16="http://schemas.microsoft.com/office/drawing/2014/main" id="{0066D5B6-DF79-BE33-7FCB-132365838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514600"/>
            <a:ext cx="344328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600" b="1">
                <a:latin typeface="Calibri Light" panose="020F0302020204030204" pitchFamily="34" charset="0"/>
                <a:cs typeface="Calibri Light" panose="020F0302020204030204" pitchFamily="34" charset="0"/>
              </a:rPr>
              <a:t>Cobertizo meteorológico: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n-US" sz="1600" b="1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600">
                <a:latin typeface="Calibri Light" panose="020F0302020204030204" pitchFamily="34" charset="0"/>
                <a:cs typeface="Calibri Light" panose="020F0302020204030204" pitchFamily="34" charset="0"/>
              </a:rPr>
              <a:t>Termómetro (Hg) normal y max/min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600">
                <a:latin typeface="Calibri Light" panose="020F0302020204030204" pitchFamily="34" charset="0"/>
                <a:cs typeface="Calibri Light" panose="020F0302020204030204" pitchFamily="34" charset="0"/>
              </a:rPr>
              <a:t>Termómetro de bulbo húmedo/seco (q)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600">
                <a:latin typeface="Calibri Light" panose="020F0302020204030204" pitchFamily="34" charset="0"/>
                <a:cs typeface="Calibri Light" panose="020F0302020204030204" pitchFamily="34" charset="0"/>
              </a:rPr>
              <a:t>Higr</a:t>
            </a:r>
            <a:r>
              <a:rPr lang="es-CL" altLang="en-US" sz="1600">
                <a:latin typeface="Calibri Light" panose="020F0302020204030204" pitchFamily="34" charset="0"/>
                <a:cs typeface="Calibri Light" panose="020F0302020204030204" pitchFamily="34" charset="0"/>
              </a:rPr>
              <a:t>ó</a:t>
            </a:r>
            <a:r>
              <a:rPr lang="es-ES_tradnl" altLang="en-US" sz="1600">
                <a:latin typeface="Calibri Light" panose="020F0302020204030204" pitchFamily="34" charset="0"/>
                <a:cs typeface="Calibri Light" panose="020F0302020204030204" pitchFamily="34" charset="0"/>
              </a:rPr>
              <a:t>metro de cabello (HR)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n-US" sz="16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600">
                <a:latin typeface="Calibri Light" panose="020F0302020204030204" pitchFamily="34" charset="0"/>
                <a:cs typeface="Calibri Light" panose="020F0302020204030204" pitchFamily="34" charset="0"/>
              </a:rPr>
              <a:t>Barómetro (presión)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n-US" sz="16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600" i="1">
                <a:latin typeface="Calibri Light" panose="020F0302020204030204" pitchFamily="34" charset="0"/>
                <a:cs typeface="Calibri Light" panose="020F0302020204030204" pitchFamily="34" charset="0"/>
              </a:rPr>
              <a:t>Pluviómetro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600" i="1">
                <a:latin typeface="Calibri Light" panose="020F0302020204030204" pitchFamily="34" charset="0"/>
                <a:cs typeface="Calibri Light" panose="020F0302020204030204" pitchFamily="34" charset="0"/>
              </a:rPr>
              <a:t>Anemómetro-veleta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600" i="1">
                <a:latin typeface="Calibri Light" panose="020F0302020204030204" pitchFamily="34" charset="0"/>
                <a:cs typeface="Calibri Light" panose="020F0302020204030204" pitchFamily="34" charset="0"/>
              </a:rPr>
              <a:t>Heliógrafo (horas de sol)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7">
            <a:extLst>
              <a:ext uri="{FF2B5EF4-FFF2-40B4-BE49-F238E27FC236}">
                <a16:creationId xmlns:a16="http://schemas.microsoft.com/office/drawing/2014/main" id="{EAE879CB-3D69-9969-AB16-D3954A0C1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549275"/>
            <a:ext cx="75057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b="1">
                <a:latin typeface="Calibri" panose="020F0502020204030204" pitchFamily="34" charset="0"/>
                <a:cs typeface="Calibri" panose="020F0502020204030204" pitchFamily="34" charset="0"/>
              </a:rPr>
              <a:t>Observaciones en altura: Radiosondas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CL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2000">
                <a:latin typeface="Calibri" panose="020F0502020204030204" pitchFamily="34" charset="0"/>
                <a:cs typeface="Calibri" panose="020F0502020204030204" pitchFamily="34" charset="0"/>
              </a:rPr>
              <a:t>Medición de viento (GPS), temperatura y humedad a distintos niveles de presión / altura. Aprox. US$ 300 / RS</a:t>
            </a:r>
            <a:endParaRPr lang="en-US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483" name="Picture 10">
            <a:extLst>
              <a:ext uri="{FF2B5EF4-FFF2-40B4-BE49-F238E27FC236}">
                <a16:creationId xmlns:a16="http://schemas.microsoft.com/office/drawing/2014/main" id="{96A2F5EB-7010-C3CF-25A1-5A3B52581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636838"/>
            <a:ext cx="372745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1">
            <a:extLst>
              <a:ext uri="{FF2B5EF4-FFF2-40B4-BE49-F238E27FC236}">
                <a16:creationId xmlns:a16="http://schemas.microsoft.com/office/drawing/2014/main" id="{A8FEEA2D-BAC4-680D-DB5A-0BE6F1AF5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2636838"/>
            <a:ext cx="2232025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2">
            <a:extLst>
              <a:ext uri="{FF2B5EF4-FFF2-40B4-BE49-F238E27FC236}">
                <a16:creationId xmlns:a16="http://schemas.microsoft.com/office/drawing/2014/main" id="{180CA752-6E8B-4381-5631-059DAA577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636838"/>
            <a:ext cx="1477963" cy="317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tatusTEMP">
            <a:extLst>
              <a:ext uri="{FF2B5EF4-FFF2-40B4-BE49-F238E27FC236}">
                <a16:creationId xmlns:a16="http://schemas.microsoft.com/office/drawing/2014/main" id="{5D3633FF-4FB1-7447-79F5-16F0EE235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987550"/>
            <a:ext cx="6934200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2681AC00-7498-BE0D-2BEE-D236E2C8A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692150"/>
            <a:ext cx="7848600" cy="100647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2000" b="1"/>
              <a:t>Red de Radiosondas (OMM, GTS)</a:t>
            </a:r>
            <a:endParaRPr lang="es-CL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CL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2000"/>
              <a:t>Perfiles verticales (20 km) de T, HR, viento, presión, cada 12 / 24 hr</a:t>
            </a:r>
            <a:endParaRPr lang="es-ES_tradnl" altLang="en-US" sz="2000"/>
          </a:p>
        </p:txBody>
      </p:sp>
      <p:pic>
        <p:nvPicPr>
          <p:cNvPr id="21508" name="Picture 4" descr="rsonda">
            <a:extLst>
              <a:ext uri="{FF2B5EF4-FFF2-40B4-BE49-F238E27FC236}">
                <a16:creationId xmlns:a16="http://schemas.microsoft.com/office/drawing/2014/main" id="{B74F89EF-EFC1-EC32-7EA9-41F379920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02150"/>
            <a:ext cx="163195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60EFF443-656A-CBD4-F5B1-C9AE4257B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7200900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Elipse">
            <a:extLst>
              <a:ext uri="{FF2B5EF4-FFF2-40B4-BE49-F238E27FC236}">
                <a16:creationId xmlns:a16="http://schemas.microsoft.com/office/drawing/2014/main" id="{0849B2B0-3A8F-C0DB-97CF-711DB4AF2586}"/>
              </a:ext>
            </a:extLst>
          </p:cNvPr>
          <p:cNvSpPr/>
          <p:nvPr/>
        </p:nvSpPr>
        <p:spPr>
          <a:xfrm>
            <a:off x="4572000" y="2420938"/>
            <a:ext cx="576263" cy="287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22532" name="5 CuadroTexto">
            <a:extLst>
              <a:ext uri="{FF2B5EF4-FFF2-40B4-BE49-F238E27FC236}">
                <a16:creationId xmlns:a16="http://schemas.microsoft.com/office/drawing/2014/main" id="{5F6C9A33-25AB-543E-3AD9-1ED2CA8A8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2781300"/>
            <a:ext cx="3024187" cy="92233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800">
                <a:latin typeface="Calibri" panose="020F0502020204030204" pitchFamily="34" charset="0"/>
              </a:rPr>
              <a:t>Este es el código de Punta Arenas. También puedes ver Puerto Montt (85799)</a:t>
            </a:r>
          </a:p>
        </p:txBody>
      </p:sp>
      <p:cxnSp>
        <p:nvCxnSpPr>
          <p:cNvPr id="8" name="7 Conector recto">
            <a:extLst>
              <a:ext uri="{FF2B5EF4-FFF2-40B4-BE49-F238E27FC236}">
                <a16:creationId xmlns:a16="http://schemas.microsoft.com/office/drawing/2014/main" id="{1861AC28-47F7-A42B-EC8E-41E476A761A1}"/>
              </a:ext>
            </a:extLst>
          </p:cNvPr>
          <p:cNvCxnSpPr>
            <a:stCxn id="5" idx="4"/>
            <a:endCxn id="22532" idx="1"/>
          </p:cNvCxnSpPr>
          <p:nvPr/>
        </p:nvCxnSpPr>
        <p:spPr>
          <a:xfrm>
            <a:off x="4859338" y="2708275"/>
            <a:ext cx="720725" cy="5349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4" name="8 Rectángulo">
            <a:extLst>
              <a:ext uri="{FF2B5EF4-FFF2-40B4-BE49-F238E27FC236}">
                <a16:creationId xmlns:a16="http://schemas.microsoft.com/office/drawing/2014/main" id="{512925F5-DD99-BB64-E0E1-3CC625072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0"/>
            <a:ext cx="5310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800">
                <a:latin typeface="Calibri" panose="020F0502020204030204" pitchFamily="34" charset="0"/>
                <a:hlinkClick r:id="rId3"/>
              </a:rPr>
              <a:t>http://weather.uwyo.edu/upperair/sounding.html</a:t>
            </a:r>
            <a:endParaRPr lang="es-CL" altLang="en-US" sz="1800">
              <a:latin typeface="Calibri" panose="020F0502020204030204" pitchFamily="34" charset="0"/>
            </a:endParaRPr>
          </a:p>
        </p:txBody>
      </p:sp>
      <p:sp>
        <p:nvSpPr>
          <p:cNvPr id="7" name="6 Elipse">
            <a:extLst>
              <a:ext uri="{FF2B5EF4-FFF2-40B4-BE49-F238E27FC236}">
                <a16:creationId xmlns:a16="http://schemas.microsoft.com/office/drawing/2014/main" id="{3A5F21AB-8ADE-1B30-8AA9-2888451F2E61}"/>
              </a:ext>
            </a:extLst>
          </p:cNvPr>
          <p:cNvSpPr/>
          <p:nvPr/>
        </p:nvSpPr>
        <p:spPr>
          <a:xfrm>
            <a:off x="1692275" y="2420938"/>
            <a:ext cx="576263" cy="287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22536" name="5 CuadroTexto">
            <a:extLst>
              <a:ext uri="{FF2B5EF4-FFF2-40B4-BE49-F238E27FC236}">
                <a16:creationId xmlns:a16="http://schemas.microsoft.com/office/drawing/2014/main" id="{59579AA0-29ED-7E4E-3768-046D39F0D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4652963"/>
            <a:ext cx="1873250" cy="64611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800">
                <a:latin typeface="Calibri" panose="020F0502020204030204" pitchFamily="34" charset="0"/>
              </a:rPr>
              <a:t>Puede elegir texto o gráficos</a:t>
            </a:r>
          </a:p>
        </p:txBody>
      </p:sp>
      <p:cxnSp>
        <p:nvCxnSpPr>
          <p:cNvPr id="10" name="9 Conector recto">
            <a:extLst>
              <a:ext uri="{FF2B5EF4-FFF2-40B4-BE49-F238E27FC236}">
                <a16:creationId xmlns:a16="http://schemas.microsoft.com/office/drawing/2014/main" id="{898F992D-59C0-0405-DE47-6172EF3688E2}"/>
              </a:ext>
            </a:extLst>
          </p:cNvPr>
          <p:cNvCxnSpPr>
            <a:stCxn id="7" idx="4"/>
          </p:cNvCxnSpPr>
          <p:nvPr/>
        </p:nvCxnSpPr>
        <p:spPr>
          <a:xfrm>
            <a:off x="1979613" y="2708275"/>
            <a:ext cx="1223962" cy="19446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2005041312">
            <a:extLst>
              <a:ext uri="{FF2B5EF4-FFF2-40B4-BE49-F238E27FC236}">
                <a16:creationId xmlns:a16="http://schemas.microsoft.com/office/drawing/2014/main" id="{35BFCF26-ED82-09D7-1BC7-6A04DF1C6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3860800"/>
            <a:ext cx="3300413" cy="2808288"/>
          </a:xfrm>
          <a:prstGeom prst="rect">
            <a:avLst/>
          </a:prstGeom>
          <a:noFill/>
          <a:ln>
            <a:solidFill>
              <a:srgbClr val="29292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2539" name="5 CuadroTexto">
            <a:extLst>
              <a:ext uri="{FF2B5EF4-FFF2-40B4-BE49-F238E27FC236}">
                <a16:creationId xmlns:a16="http://schemas.microsoft.com/office/drawing/2014/main" id="{00A89ACF-88ED-BCAF-7623-D69DC3F5F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1052513"/>
            <a:ext cx="2089150" cy="92392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800">
                <a:latin typeface="Calibri" panose="020F0502020204030204" pitchFamily="34" charset="0"/>
              </a:rPr>
              <a:t>Para descargas masiva es mejor IGRA!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65DDBE44-BD3E-735D-A5A3-9801D7DD6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9144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tatusAIRCRAFT">
            <a:extLst>
              <a:ext uri="{FF2B5EF4-FFF2-40B4-BE49-F238E27FC236}">
                <a16:creationId xmlns:a16="http://schemas.microsoft.com/office/drawing/2014/main" id="{EB5B4614-683A-83EB-D105-B11017025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060575"/>
            <a:ext cx="7407275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7">
            <a:extLst>
              <a:ext uri="{FF2B5EF4-FFF2-40B4-BE49-F238E27FC236}">
                <a16:creationId xmlns:a16="http://schemas.microsoft.com/office/drawing/2014/main" id="{ABACA211-7660-9836-0889-80898A710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31788"/>
            <a:ext cx="7848600" cy="161607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2000" b="1"/>
              <a:t>Observaciones en altura III: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2000" b="1"/>
              <a:t>Info. Obtenida por Aviones comerciales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2000"/>
              <a:t>Perfiles verticales (0-10 km) de T, HR, viento, presión, y datos a nivel (10 km) a distintas horas. También se transmiten via GTS</a:t>
            </a:r>
            <a:endParaRPr lang="es-ES_tradnl" altLang="en-US" sz="2000"/>
          </a:p>
        </p:txBody>
      </p:sp>
      <p:sp>
        <p:nvSpPr>
          <p:cNvPr id="24580" name="Text Box 9">
            <a:extLst>
              <a:ext uri="{FF2B5EF4-FFF2-40B4-BE49-F238E27FC236}">
                <a16:creationId xmlns:a16="http://schemas.microsoft.com/office/drawing/2014/main" id="{B4B0723D-44D2-D485-3106-192611F11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5949950"/>
            <a:ext cx="5621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hlinkClick r:id="rId3"/>
              </a:rPr>
              <a:t>http://acweb.fsl.noaa.gov/FAQ.html</a:t>
            </a:r>
            <a:endParaRPr lang="en-US" altLang="en-US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Detalles: Ricardo Muñoz…tesis de Jaqueline Hidalgo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A6F96698-70E3-97A1-17FF-140521EBC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0"/>
            <a:ext cx="6300787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:a16="http://schemas.microsoft.com/office/drawing/2014/main" id="{66B6CF21-0AA8-A842-A2E3-2FE6E24A3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278188"/>
            <a:ext cx="63373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9">
            <a:extLst>
              <a:ext uri="{FF2B5EF4-FFF2-40B4-BE49-F238E27FC236}">
                <a16:creationId xmlns:a16="http://schemas.microsoft.com/office/drawing/2014/main" id="{BC90E704-38FA-9D91-C314-F6216438C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5949950"/>
            <a:ext cx="5621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hlinkClick r:id="rId4"/>
              </a:rPr>
              <a:t>http://acweb.fsl.noaa.gov/FAQ.html</a:t>
            </a:r>
            <a:endParaRPr lang="en-US" altLang="en-US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Detalles: Ricardo Muñoz…tesis de Jaqueline Hidalgo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74E0A5A6-99E6-EBC1-4762-AAE89216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1268413"/>
            <a:ext cx="6946900" cy="484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1">
            <a:extLst>
              <a:ext uri="{FF2B5EF4-FFF2-40B4-BE49-F238E27FC236}">
                <a16:creationId xmlns:a16="http://schemas.microsoft.com/office/drawing/2014/main" id="{3EFA368E-EE3F-EE1E-2998-858FC2DCA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503238"/>
            <a:ext cx="5976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400"/>
              <a:t>Sensores Remotos (del medio ambiente)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18 Grupo">
            <a:extLst>
              <a:ext uri="{FF2B5EF4-FFF2-40B4-BE49-F238E27FC236}">
                <a16:creationId xmlns:a16="http://schemas.microsoft.com/office/drawing/2014/main" id="{A335863F-40BD-6FDB-FB3A-AE722FF4F63D}"/>
              </a:ext>
            </a:extLst>
          </p:cNvPr>
          <p:cNvGrpSpPr>
            <a:grpSpLocks/>
          </p:cNvGrpSpPr>
          <p:nvPr/>
        </p:nvGrpSpPr>
        <p:grpSpPr bwMode="auto">
          <a:xfrm>
            <a:off x="703263" y="5283200"/>
            <a:ext cx="6384925" cy="1287463"/>
            <a:chOff x="1053987" y="3149544"/>
            <a:chExt cx="7222634" cy="1128207"/>
          </a:xfrm>
        </p:grpSpPr>
        <p:pic>
          <p:nvPicPr>
            <p:cNvPr id="27675" name="Picture 2">
              <a:extLst>
                <a:ext uri="{FF2B5EF4-FFF2-40B4-BE49-F238E27FC236}">
                  <a16:creationId xmlns:a16="http://schemas.microsoft.com/office/drawing/2014/main" id="{F4FD4BD3-12FC-3074-7A47-AA2534D26A75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987" y="3153144"/>
              <a:ext cx="1799745" cy="1122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6" name="Picture 3">
              <a:extLst>
                <a:ext uri="{FF2B5EF4-FFF2-40B4-BE49-F238E27FC236}">
                  <a16:creationId xmlns:a16="http://schemas.microsoft.com/office/drawing/2014/main" id="{81482702-AE4C-2AAC-BAF4-7B34C2411685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1185" y="3149544"/>
              <a:ext cx="1800000" cy="1122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7" name="Picture 4">
              <a:extLst>
                <a:ext uri="{FF2B5EF4-FFF2-40B4-BE49-F238E27FC236}">
                  <a16:creationId xmlns:a16="http://schemas.microsoft.com/office/drawing/2014/main" id="{0BE7C1C0-A84E-5AA8-6636-71F3FECD160F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0699" y="3155182"/>
              <a:ext cx="1800000" cy="1122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8" name="Picture 5">
              <a:extLst>
                <a:ext uri="{FF2B5EF4-FFF2-40B4-BE49-F238E27FC236}">
                  <a16:creationId xmlns:a16="http://schemas.microsoft.com/office/drawing/2014/main" id="{B91267AA-3C21-C015-08BA-50BAEFFE7EAC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6621" y="3150645"/>
              <a:ext cx="1800000" cy="1122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24 Rectángulo">
            <a:extLst>
              <a:ext uri="{FF2B5EF4-FFF2-40B4-BE49-F238E27FC236}">
                <a16:creationId xmlns:a16="http://schemas.microsoft.com/office/drawing/2014/main" id="{E80963B6-FC39-DC9F-7E85-EEB8D9FE5BC6}"/>
              </a:ext>
            </a:extLst>
          </p:cNvPr>
          <p:cNvSpPr/>
          <p:nvPr/>
        </p:nvSpPr>
        <p:spPr>
          <a:xfrm>
            <a:off x="6376988" y="5187950"/>
            <a:ext cx="958850" cy="1457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25 Rectángulo">
            <a:extLst>
              <a:ext uri="{FF2B5EF4-FFF2-40B4-BE49-F238E27FC236}">
                <a16:creationId xmlns:a16="http://schemas.microsoft.com/office/drawing/2014/main" id="{89E4E3A1-3B8B-534E-5EE8-90FC677B235E}"/>
              </a:ext>
            </a:extLst>
          </p:cNvPr>
          <p:cNvSpPr/>
          <p:nvPr/>
        </p:nvSpPr>
        <p:spPr>
          <a:xfrm>
            <a:off x="654050" y="5246688"/>
            <a:ext cx="5773738" cy="68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7653" name="Picture 4">
            <a:extLst>
              <a:ext uri="{FF2B5EF4-FFF2-40B4-BE49-F238E27FC236}">
                <a16:creationId xmlns:a16="http://schemas.microsoft.com/office/drawing/2014/main" id="{66D8EB52-6896-0784-1148-C6CE4FFAD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1154113"/>
            <a:ext cx="612775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45 CuadroTexto">
            <a:extLst>
              <a:ext uri="{FF2B5EF4-FFF2-40B4-BE49-F238E27FC236}">
                <a16:creationId xmlns:a16="http://schemas.microsoft.com/office/drawing/2014/main" id="{359436C3-6BC5-4C44-C52B-7130200D9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238" y="152400"/>
            <a:ext cx="31924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000">
                <a:solidFill>
                  <a:srgbClr val="00B0F0"/>
                </a:solidFill>
                <a:latin typeface="Calibri" panose="020F0502020204030204" pitchFamily="34" charset="0"/>
              </a:rPr>
              <a:t>Mediciones con SODAR (CR)</a:t>
            </a:r>
            <a:r>
              <a:rPr lang="es-ES" altLang="en-US" sz="2000" baseline="30000">
                <a:solidFill>
                  <a:srgbClr val="00B0F0"/>
                </a:solidFill>
                <a:latin typeface="Calibri" panose="020F0502020204030204" pitchFamily="34" charset="0"/>
              </a:rPr>
              <a:t>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800">
                <a:solidFill>
                  <a:srgbClr val="00B0F0"/>
                </a:solidFill>
                <a:latin typeface="Calibri" panose="020F0502020204030204" pitchFamily="34" charset="0"/>
              </a:rPr>
              <a:t>Sector Laguna Caren, RM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800">
                <a:solidFill>
                  <a:srgbClr val="00B0F0"/>
                </a:solidFill>
                <a:latin typeface="Calibri" panose="020F0502020204030204" pitchFamily="34" charset="0"/>
              </a:rPr>
              <a:t>07-10 Octubre 2014</a:t>
            </a:r>
            <a:endParaRPr lang="es-ES" altLang="en-US" sz="160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27655" name="15 CuadroTexto">
            <a:extLst>
              <a:ext uri="{FF2B5EF4-FFF2-40B4-BE49-F238E27FC236}">
                <a16:creationId xmlns:a16="http://schemas.microsoft.com/office/drawing/2014/main" id="{8D7A07A2-3ACF-51B1-0648-EEB886499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313" y="2640013"/>
            <a:ext cx="466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>
                <a:latin typeface="Calibri" panose="020F0502020204030204" pitchFamily="34" charset="0"/>
              </a:rPr>
              <a:t>Corriente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00">
                <a:latin typeface="Calibri" panose="020F0502020204030204" pitchFamily="34" charset="0"/>
              </a:rPr>
              <a:t>en Chorro</a:t>
            </a:r>
            <a:endParaRPr lang="en-US" altLang="en-US" sz="700">
              <a:latin typeface="Calibri" panose="020F0502020204030204" pitchFamily="34" charset="0"/>
            </a:endParaRPr>
          </a:p>
        </p:txBody>
      </p:sp>
      <p:cxnSp>
        <p:nvCxnSpPr>
          <p:cNvPr id="17" name="16 Conector recto de flecha">
            <a:extLst>
              <a:ext uri="{FF2B5EF4-FFF2-40B4-BE49-F238E27FC236}">
                <a16:creationId xmlns:a16="http://schemas.microsoft.com/office/drawing/2014/main" id="{0D6DD23E-9928-C01E-EED7-8FD089664446}"/>
              </a:ext>
            </a:extLst>
          </p:cNvPr>
          <p:cNvCxnSpPr>
            <a:stCxn id="27655" idx="0"/>
          </p:cNvCxnSpPr>
          <p:nvPr/>
        </p:nvCxnSpPr>
        <p:spPr>
          <a:xfrm flipH="1" flipV="1">
            <a:off x="1876425" y="2414588"/>
            <a:ext cx="95250" cy="225425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>
            <a:extLst>
              <a:ext uri="{FF2B5EF4-FFF2-40B4-BE49-F238E27FC236}">
                <a16:creationId xmlns:a16="http://schemas.microsoft.com/office/drawing/2014/main" id="{E87019F2-D4C1-7927-B662-3676AB01C3E4}"/>
              </a:ext>
            </a:extLst>
          </p:cNvPr>
          <p:cNvCxnSpPr/>
          <p:nvPr/>
        </p:nvCxnSpPr>
        <p:spPr>
          <a:xfrm flipV="1">
            <a:off x="2179638" y="2435225"/>
            <a:ext cx="1374775" cy="29210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8" name="44 CuadroTexto">
            <a:extLst>
              <a:ext uri="{FF2B5EF4-FFF2-40B4-BE49-F238E27FC236}">
                <a16:creationId xmlns:a16="http://schemas.microsoft.com/office/drawing/2014/main" id="{457AF0FB-46E2-DCDC-4A06-13BA7181A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3" y="5073650"/>
            <a:ext cx="43656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n-US" sz="600">
                <a:latin typeface="Calibri" panose="020F0502020204030204" pitchFamily="34" charset="0"/>
              </a:rPr>
              <a:t>Height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n-US" sz="600">
                <a:latin typeface="Calibri" panose="020F0502020204030204" pitchFamily="34" charset="0"/>
              </a:rPr>
              <a:t>[m AGL]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n-US" sz="600">
                <a:latin typeface="Calibri" panose="020F0502020204030204" pitchFamily="34" charset="0"/>
              </a:rPr>
              <a:t>1000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s-ES" altLang="en-US" sz="1400">
              <a:latin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n-US" sz="600">
                <a:latin typeface="Calibri" panose="020F0502020204030204" pitchFamily="34" charset="0"/>
              </a:rPr>
              <a:t>750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s-ES" altLang="en-US" sz="1400">
              <a:latin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n-US" sz="600">
                <a:latin typeface="Calibri" panose="020F0502020204030204" pitchFamily="34" charset="0"/>
              </a:rPr>
              <a:t>500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s-ES" altLang="en-US" sz="1400">
              <a:latin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n-US" sz="600">
                <a:latin typeface="Calibri" panose="020F0502020204030204" pitchFamily="34" charset="0"/>
              </a:rPr>
              <a:t>250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s-ES" altLang="en-US" sz="1200">
              <a:latin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n-US" sz="600"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29" name="28 CuadroTexto">
            <a:extLst>
              <a:ext uri="{FF2B5EF4-FFF2-40B4-BE49-F238E27FC236}">
                <a16:creationId xmlns:a16="http://schemas.microsoft.com/office/drawing/2014/main" id="{39E32E75-F3FC-B652-0252-28199C86BAB7}"/>
              </a:ext>
            </a:extLst>
          </p:cNvPr>
          <p:cNvSpPr txBox="1"/>
          <p:nvPr/>
        </p:nvSpPr>
        <p:spPr>
          <a:xfrm>
            <a:off x="714375" y="5327650"/>
            <a:ext cx="944563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/>
                </a:solidFill>
                <a:latin typeface="+mj-lt"/>
              </a:rPr>
              <a:t>d. DGF </a:t>
            </a:r>
            <a:r>
              <a:rPr lang="en-US" sz="800" dirty="0" err="1">
                <a:solidFill>
                  <a:schemeClr val="bg1"/>
                </a:solidFill>
                <a:latin typeface="+mj-lt"/>
              </a:rPr>
              <a:t>Ceilometer</a:t>
            </a:r>
            <a:endParaRPr lang="en-US" sz="800" dirty="0">
              <a:solidFill>
                <a:schemeClr val="bg1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/>
                </a:solidFill>
                <a:latin typeface="+mj-lt"/>
              </a:rPr>
              <a:t>     Reflectivity</a:t>
            </a:r>
          </a:p>
        </p:txBody>
      </p:sp>
      <p:cxnSp>
        <p:nvCxnSpPr>
          <p:cNvPr id="31" name="30 Conector recto de flecha">
            <a:extLst>
              <a:ext uri="{FF2B5EF4-FFF2-40B4-BE49-F238E27FC236}">
                <a16:creationId xmlns:a16="http://schemas.microsoft.com/office/drawing/2014/main" id="{B5984DEC-5B2C-57DB-A990-A313F99107DC}"/>
              </a:ext>
            </a:extLst>
          </p:cNvPr>
          <p:cNvCxnSpPr/>
          <p:nvPr/>
        </p:nvCxnSpPr>
        <p:spPr>
          <a:xfrm>
            <a:off x="1905000" y="6713538"/>
            <a:ext cx="2970213" cy="0"/>
          </a:xfrm>
          <a:prstGeom prst="straightConnector1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CuadroTexto">
            <a:extLst>
              <a:ext uri="{FF2B5EF4-FFF2-40B4-BE49-F238E27FC236}">
                <a16:creationId xmlns:a16="http://schemas.microsoft.com/office/drawing/2014/main" id="{84A3D65D-69A5-9BBA-6418-CE1795A1C855}"/>
              </a:ext>
            </a:extLst>
          </p:cNvPr>
          <p:cNvSpPr txBox="1"/>
          <p:nvPr/>
        </p:nvSpPr>
        <p:spPr>
          <a:xfrm>
            <a:off x="3200400" y="6600825"/>
            <a:ext cx="414338" cy="231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i="1" dirty="0">
                <a:latin typeface="+mj-lt"/>
              </a:rPr>
              <a:t>Time</a:t>
            </a:r>
          </a:p>
        </p:txBody>
      </p:sp>
      <p:sp>
        <p:nvSpPr>
          <p:cNvPr id="33" name="32 CuadroTexto">
            <a:extLst>
              <a:ext uri="{FF2B5EF4-FFF2-40B4-BE49-F238E27FC236}">
                <a16:creationId xmlns:a16="http://schemas.microsoft.com/office/drawing/2014/main" id="{7513C8BA-6885-58B2-B736-0A6823B5A245}"/>
              </a:ext>
            </a:extLst>
          </p:cNvPr>
          <p:cNvSpPr txBox="1"/>
          <p:nvPr/>
        </p:nvSpPr>
        <p:spPr>
          <a:xfrm>
            <a:off x="712788" y="5818188"/>
            <a:ext cx="520700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err="1">
                <a:solidFill>
                  <a:schemeClr val="bg1"/>
                </a:solidFill>
                <a:latin typeface="+mj-lt"/>
              </a:rPr>
              <a:t>Capa</a:t>
            </a:r>
            <a:r>
              <a:rPr lang="en-US" sz="800" dirty="0">
                <a:solidFill>
                  <a:schemeClr val="bg1"/>
                </a:solidFill>
                <a:latin typeface="+mj-lt"/>
              </a:rPr>
              <a:t> de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err="1">
                <a:solidFill>
                  <a:schemeClr val="bg1"/>
                </a:solidFill>
                <a:latin typeface="+mj-lt"/>
              </a:rPr>
              <a:t>Mezcla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33 CuadroTexto">
            <a:extLst>
              <a:ext uri="{FF2B5EF4-FFF2-40B4-BE49-F238E27FC236}">
                <a16:creationId xmlns:a16="http://schemas.microsoft.com/office/drawing/2014/main" id="{27D65FF3-3F4B-7605-193D-FAE64363508E}"/>
              </a:ext>
            </a:extLst>
          </p:cNvPr>
          <p:cNvSpPr txBox="1"/>
          <p:nvPr/>
        </p:nvSpPr>
        <p:spPr>
          <a:xfrm>
            <a:off x="2187575" y="5857875"/>
            <a:ext cx="690563" cy="2159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err="1">
                <a:solidFill>
                  <a:schemeClr val="bg1"/>
                </a:solidFill>
                <a:latin typeface="+mj-lt"/>
              </a:rPr>
              <a:t>Nubes</a:t>
            </a:r>
            <a:r>
              <a:rPr lang="en-US" sz="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+mj-lt"/>
              </a:rPr>
              <a:t>bajas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6" name="35 Conector recto de flecha">
            <a:extLst>
              <a:ext uri="{FF2B5EF4-FFF2-40B4-BE49-F238E27FC236}">
                <a16:creationId xmlns:a16="http://schemas.microsoft.com/office/drawing/2014/main" id="{BD4C4677-9CCD-A1F6-D316-58FA7B59F813}"/>
              </a:ext>
            </a:extLst>
          </p:cNvPr>
          <p:cNvCxnSpPr/>
          <p:nvPr/>
        </p:nvCxnSpPr>
        <p:spPr>
          <a:xfrm>
            <a:off x="1125538" y="6148388"/>
            <a:ext cx="296862" cy="16510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 de flecha">
            <a:extLst>
              <a:ext uri="{FF2B5EF4-FFF2-40B4-BE49-F238E27FC236}">
                <a16:creationId xmlns:a16="http://schemas.microsoft.com/office/drawing/2014/main" id="{384C61B1-EC55-CDF3-6D7B-88BB4EE8E2CE}"/>
              </a:ext>
            </a:extLst>
          </p:cNvPr>
          <p:cNvCxnSpPr/>
          <p:nvPr/>
        </p:nvCxnSpPr>
        <p:spPr>
          <a:xfrm>
            <a:off x="2551113" y="6096000"/>
            <a:ext cx="341312" cy="288925"/>
          </a:xfrm>
          <a:prstGeom prst="straightConnector1">
            <a:avLst/>
          </a:prstGeom>
          <a:ln w="31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38 Rectángulo">
            <a:extLst>
              <a:ext uri="{FF2B5EF4-FFF2-40B4-BE49-F238E27FC236}">
                <a16:creationId xmlns:a16="http://schemas.microsoft.com/office/drawing/2014/main" id="{7C74F000-2976-9408-9F8C-9E2EEA563937}"/>
              </a:ext>
            </a:extLst>
          </p:cNvPr>
          <p:cNvSpPr/>
          <p:nvPr/>
        </p:nvSpPr>
        <p:spPr>
          <a:xfrm>
            <a:off x="250825" y="1196975"/>
            <a:ext cx="6596063" cy="566102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7667" name="27 Grupo">
            <a:extLst>
              <a:ext uri="{FF2B5EF4-FFF2-40B4-BE49-F238E27FC236}">
                <a16:creationId xmlns:a16="http://schemas.microsoft.com/office/drawing/2014/main" id="{CFC1913D-33DE-7311-C6A3-4AD8449A38E2}"/>
              </a:ext>
            </a:extLst>
          </p:cNvPr>
          <p:cNvGrpSpPr>
            <a:grpSpLocks/>
          </p:cNvGrpSpPr>
          <p:nvPr/>
        </p:nvGrpSpPr>
        <p:grpSpPr bwMode="auto">
          <a:xfrm>
            <a:off x="5689600" y="220663"/>
            <a:ext cx="3059113" cy="2271712"/>
            <a:chOff x="6362700" y="112713"/>
            <a:chExt cx="2311400" cy="1527175"/>
          </a:xfrm>
        </p:grpSpPr>
        <p:pic>
          <p:nvPicPr>
            <p:cNvPr id="3" name="2 Imagen" descr="IMG_2062 (1).JPG">
              <a:extLst>
                <a:ext uri="{FF2B5EF4-FFF2-40B4-BE49-F238E27FC236}">
                  <a16:creationId xmlns:a16="http://schemas.microsoft.com/office/drawing/2014/main" id="{6C0CAF6B-332C-1E66-0AED-BCB14E6F6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86690" y="112713"/>
              <a:ext cx="2287410" cy="15271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671" name="6 CuadroTexto">
              <a:extLst>
                <a:ext uri="{FF2B5EF4-FFF2-40B4-BE49-F238E27FC236}">
                  <a16:creationId xmlns:a16="http://schemas.microsoft.com/office/drawing/2014/main" id="{A5E27A05-3222-0ACD-3028-BDD1010ADC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2700" y="1439863"/>
              <a:ext cx="503238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chemeClr val="bg1"/>
                  </a:solidFill>
                  <a:latin typeface="Calibri" panose="020F0502020204030204" pitchFamily="34" charset="0"/>
                </a:rPr>
                <a:t>SODAR</a:t>
              </a:r>
              <a:endParaRPr lang="en-US" altLang="en-US" sz="90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672" name="7 CuadroTexto">
              <a:extLst>
                <a:ext uri="{FF2B5EF4-FFF2-40B4-BE49-F238E27FC236}">
                  <a16:creationId xmlns:a16="http://schemas.microsoft.com/office/drawing/2014/main" id="{BBAF70C1-E6AA-0F8B-1BA5-5103C9F692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9400" y="222250"/>
              <a:ext cx="4873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latin typeface="Calibri" panose="020F0502020204030204" pitchFamily="34" charset="0"/>
                </a:rPr>
                <a:t>Globo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latin typeface="Calibri" panose="020F0502020204030204" pitchFamily="34" charset="0"/>
                </a:rPr>
                <a:t>Cautivo</a:t>
              </a:r>
            </a:p>
          </p:txBody>
        </p:sp>
        <p:cxnSp>
          <p:nvCxnSpPr>
            <p:cNvPr id="10" name="9 Conector recto de flecha">
              <a:extLst>
                <a:ext uri="{FF2B5EF4-FFF2-40B4-BE49-F238E27FC236}">
                  <a16:creationId xmlns:a16="http://schemas.microsoft.com/office/drawing/2014/main" id="{69AF4192-4A22-8B63-269E-A75F378E8BCD}"/>
                </a:ext>
              </a:extLst>
            </p:cNvPr>
            <p:cNvCxnSpPr/>
            <p:nvPr/>
          </p:nvCxnSpPr>
          <p:spPr>
            <a:xfrm flipV="1">
              <a:off x="6824501" y="1440320"/>
              <a:ext cx="194316" cy="80040"/>
            </a:xfrm>
            <a:prstGeom prst="straightConnector1">
              <a:avLst/>
            </a:prstGeom>
            <a:ln w="31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Conector recto de flecha">
              <a:extLst>
                <a:ext uri="{FF2B5EF4-FFF2-40B4-BE49-F238E27FC236}">
                  <a16:creationId xmlns:a16="http://schemas.microsoft.com/office/drawing/2014/main" id="{BE712BDB-DD3A-5EC5-2567-31C7BBA2E8E6}"/>
                </a:ext>
              </a:extLst>
            </p:cNvPr>
            <p:cNvCxnSpPr>
              <a:stCxn id="27672" idx="1"/>
            </p:cNvCxnSpPr>
            <p:nvPr/>
          </p:nvCxnSpPr>
          <p:spPr>
            <a:xfrm flipH="1">
              <a:off x="7666536" y="376313"/>
              <a:ext cx="232699" cy="26787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668" name="Text Box 2">
            <a:extLst>
              <a:ext uri="{FF2B5EF4-FFF2-40B4-BE49-F238E27FC236}">
                <a16:creationId xmlns:a16="http://schemas.microsoft.com/office/drawing/2014/main" id="{57675165-23BA-D0B3-80F3-BE704AC52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888" y="4149725"/>
            <a:ext cx="20462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400"/>
              <a:t>NEFOBASIMETRO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400"/>
              <a:t>@ DGF-UCH (en operación desde Enero 2007)</a:t>
            </a:r>
            <a:endParaRPr lang="en-US" altLang="en-US" sz="1400"/>
          </a:p>
        </p:txBody>
      </p:sp>
      <p:pic>
        <p:nvPicPr>
          <p:cNvPr id="27669" name="Picture 4" descr="DCP_0019">
            <a:extLst>
              <a:ext uri="{FF2B5EF4-FFF2-40B4-BE49-F238E27FC236}">
                <a16:creationId xmlns:a16="http://schemas.microsoft.com/office/drawing/2014/main" id="{9DE08B58-9AA7-60B9-9F1C-11D7FEB44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25" y="5321300"/>
            <a:ext cx="165735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3">
            <a:extLst>
              <a:ext uri="{FF2B5EF4-FFF2-40B4-BE49-F238E27FC236}">
                <a16:creationId xmlns:a16="http://schemas.microsoft.com/office/drawing/2014/main" id="{EF9C0C68-4ADC-EDF0-DBAE-B9AAB8D1FA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488" y="2797175"/>
          <a:ext cx="5572125" cy="188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7429500" imgH="2508250" progId="Paint.Picture">
                  <p:embed/>
                </p:oleObj>
              </mc:Choice>
              <mc:Fallback>
                <p:oleObj name="Bitmap Image" r:id="rId2" imgW="7429500" imgH="2508250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88" y="2797175"/>
                        <a:ext cx="5572125" cy="188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5" name="Object 4">
            <a:extLst>
              <a:ext uri="{FF2B5EF4-FFF2-40B4-BE49-F238E27FC236}">
                <a16:creationId xmlns:a16="http://schemas.microsoft.com/office/drawing/2014/main" id="{53FDB392-8ED5-E468-5C3A-E6E5667E05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62613" y="2687638"/>
          <a:ext cx="3705225" cy="181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4940300" imgH="2387600" progId="Paint.Picture">
                  <p:embed/>
                </p:oleObj>
              </mc:Choice>
              <mc:Fallback>
                <p:oleObj name="Bitmap Image" r:id="rId4" imgW="4940300" imgH="2387600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2613" y="2687638"/>
                        <a:ext cx="3705225" cy="1811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E947835C-1C47-BF77-C120-090BDFA77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155700"/>
            <a:ext cx="6697663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>
            <a:extLst>
              <a:ext uri="{FF2B5EF4-FFF2-40B4-BE49-F238E27FC236}">
                <a16:creationId xmlns:a16="http://schemas.microsoft.com/office/drawing/2014/main" id="{F0133720-82D0-9556-C30E-3246C9409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9038" y="11113"/>
            <a:ext cx="1903412" cy="196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700" name="Picture 4">
            <a:extLst>
              <a:ext uri="{FF2B5EF4-FFF2-40B4-BE49-F238E27FC236}">
                <a16:creationId xmlns:a16="http://schemas.microsoft.com/office/drawing/2014/main" id="{E7BA856D-92B7-D123-396E-BE6C76D94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5254625"/>
            <a:ext cx="607695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 de flecha">
            <a:extLst>
              <a:ext uri="{FF2B5EF4-FFF2-40B4-BE49-F238E27FC236}">
                <a16:creationId xmlns:a16="http://schemas.microsoft.com/office/drawing/2014/main" id="{D3EA6679-18D9-4580-63B7-F5FD26F87443}"/>
              </a:ext>
            </a:extLst>
          </p:cNvPr>
          <p:cNvCxnSpPr>
            <a:stCxn id="37891" idx="2"/>
          </p:cNvCxnSpPr>
          <p:nvPr/>
        </p:nvCxnSpPr>
        <p:spPr>
          <a:xfrm>
            <a:off x="5951538" y="1971675"/>
            <a:ext cx="0" cy="179705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2" name="6 CuadroTexto">
            <a:extLst>
              <a:ext uri="{FF2B5EF4-FFF2-40B4-BE49-F238E27FC236}">
                <a16:creationId xmlns:a16="http://schemas.microsoft.com/office/drawing/2014/main" id="{9060FA34-1CCC-1870-7854-116394286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7863" y="968375"/>
            <a:ext cx="282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L</a:t>
            </a:r>
          </a:p>
        </p:txBody>
      </p:sp>
      <p:sp>
        <p:nvSpPr>
          <p:cNvPr id="8" name="7 Elipse">
            <a:extLst>
              <a:ext uri="{FF2B5EF4-FFF2-40B4-BE49-F238E27FC236}">
                <a16:creationId xmlns:a16="http://schemas.microsoft.com/office/drawing/2014/main" id="{5667169E-1673-67DE-F874-A718C3897365}"/>
              </a:ext>
            </a:extLst>
          </p:cNvPr>
          <p:cNvSpPr/>
          <p:nvPr/>
        </p:nvSpPr>
        <p:spPr>
          <a:xfrm>
            <a:off x="6118225" y="1230313"/>
            <a:ext cx="44450" cy="46037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9" name="8 Arco">
            <a:extLst>
              <a:ext uri="{FF2B5EF4-FFF2-40B4-BE49-F238E27FC236}">
                <a16:creationId xmlns:a16="http://schemas.microsoft.com/office/drawing/2014/main" id="{1E663EFA-077B-9124-0755-C2A45410C93D}"/>
              </a:ext>
            </a:extLst>
          </p:cNvPr>
          <p:cNvSpPr/>
          <p:nvPr/>
        </p:nvSpPr>
        <p:spPr>
          <a:xfrm rot="21186105">
            <a:off x="4975225" y="69850"/>
            <a:ext cx="1289050" cy="1963738"/>
          </a:xfrm>
          <a:prstGeom prst="arc">
            <a:avLst>
              <a:gd name="adj1" fmla="val 16259657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29705" name="28 CuadroTexto">
            <a:extLst>
              <a:ext uri="{FF2B5EF4-FFF2-40B4-BE49-F238E27FC236}">
                <a16:creationId xmlns:a16="http://schemas.microsoft.com/office/drawing/2014/main" id="{AB8210FA-0D2B-E706-E200-D030EC7CF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22320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Micro Radar de lluvia  (MRR)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Perfil vertical de reflectividad y otras variables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88A2428A-0CFD-06D3-4A44-5244FC46D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2781300"/>
            <a:ext cx="1773238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stacion1">
            <a:extLst>
              <a:ext uri="{FF2B5EF4-FFF2-40B4-BE49-F238E27FC236}">
                <a16:creationId xmlns:a16="http://schemas.microsoft.com/office/drawing/2014/main" id="{80556421-8DE9-53A3-CCA3-2FE49309E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3514725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>
            <a:extLst>
              <a:ext uri="{FF2B5EF4-FFF2-40B4-BE49-F238E27FC236}">
                <a16:creationId xmlns:a16="http://schemas.microsoft.com/office/drawing/2014/main" id="{C12E4CE4-3490-95A4-F19C-34BC2198E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295400"/>
            <a:ext cx="40640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800" b="1">
                <a:latin typeface="Calibri Light" panose="020F0302020204030204" pitchFamily="34" charset="0"/>
                <a:cs typeface="Calibri Light" panose="020F0302020204030204" pitchFamily="34" charset="0"/>
              </a:rPr>
              <a:t>Estación Meteorológica automática (EMA):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n-US" sz="1800" b="1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800">
                <a:latin typeface="Calibri Light" panose="020F0302020204030204" pitchFamily="34" charset="0"/>
                <a:cs typeface="Calibri Light" panose="020F0302020204030204" pitchFamily="34" charset="0"/>
              </a:rPr>
              <a:t>Termómetro e higrómetro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800">
                <a:latin typeface="Calibri Light" panose="020F0302020204030204" pitchFamily="34" charset="0"/>
                <a:cs typeface="Calibri Light" panose="020F0302020204030204" pitchFamily="34" charset="0"/>
              </a:rPr>
              <a:t>Piran</a:t>
            </a:r>
            <a:r>
              <a:rPr lang="es-CL" altLang="en-US" sz="1800">
                <a:latin typeface="Calibri Light" panose="020F0302020204030204" pitchFamily="34" charset="0"/>
                <a:cs typeface="Calibri Light" panose="020F0302020204030204" pitchFamily="34" charset="0"/>
              </a:rPr>
              <a:t>ó</a:t>
            </a:r>
            <a:r>
              <a:rPr lang="es-ES_tradnl" altLang="en-US" sz="1800">
                <a:latin typeface="Calibri Light" panose="020F0302020204030204" pitchFamily="34" charset="0"/>
                <a:cs typeface="Calibri Light" panose="020F0302020204030204" pitchFamily="34" charset="0"/>
              </a:rPr>
              <a:t>metro (Rad. Solar / neta)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800">
                <a:latin typeface="Calibri Light" panose="020F0302020204030204" pitchFamily="34" charset="0"/>
                <a:cs typeface="Calibri Light" panose="020F0302020204030204" pitchFamily="34" charset="0"/>
              </a:rPr>
              <a:t>Pluviómetro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800">
                <a:latin typeface="Calibri Light" panose="020F0302020204030204" pitchFamily="34" charset="0"/>
                <a:cs typeface="Calibri Light" panose="020F0302020204030204" pitchFamily="34" charset="0"/>
              </a:rPr>
              <a:t>Anemómetro-veleta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800">
                <a:latin typeface="Calibri Light" panose="020F0302020204030204" pitchFamily="34" charset="0"/>
                <a:cs typeface="Calibri Light" panose="020F0302020204030204" pitchFamily="34" charset="0"/>
              </a:rPr>
              <a:t>Otros sensores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800">
                <a:latin typeface="Calibri Light" panose="020F0302020204030204" pitchFamily="34" charset="0"/>
                <a:cs typeface="Calibri Light" panose="020F0302020204030204" pitchFamily="34" charset="0"/>
              </a:rPr>
              <a:t>Datalogger – modulo memoria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800">
                <a:latin typeface="Calibri Light" panose="020F0302020204030204" pitchFamily="34" charset="0"/>
                <a:cs typeface="Calibri Light" panose="020F0302020204030204" pitchFamily="34" charset="0"/>
              </a:rPr>
              <a:t>Sistema de transmisión (tel., radio, sat)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03E67A5D-A8C8-CDDA-09FA-675B793F5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724400"/>
            <a:ext cx="4465638" cy="1077913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ES_tradnl" altLang="en-US" sz="1600">
                <a:latin typeface="Calibri Light" panose="020F0302020204030204" pitchFamily="34" charset="0"/>
                <a:cs typeface="Calibri Light" panose="020F0302020204030204" pitchFamily="34" charset="0"/>
              </a:rPr>
              <a:t> Mediciones más precisas </a:t>
            </a:r>
          </a:p>
          <a:p>
            <a:pPr eaLnBrk="1" hangingPunct="1">
              <a:spcBef>
                <a:spcPct val="0"/>
              </a:spcBef>
            </a:pPr>
            <a:r>
              <a:rPr lang="es-ES_tradnl" altLang="en-US" sz="1600">
                <a:latin typeface="Calibri Light" panose="020F0302020204030204" pitchFamily="34" charset="0"/>
                <a:cs typeface="Calibri Light" panose="020F0302020204030204" pitchFamily="34" charset="0"/>
              </a:rPr>
              <a:t> Mediciones más frecuentes (1h, 1min, 1seg, etc...)</a:t>
            </a:r>
          </a:p>
          <a:p>
            <a:pPr eaLnBrk="1" hangingPunct="1">
              <a:spcBef>
                <a:spcPct val="0"/>
              </a:spcBef>
            </a:pPr>
            <a:r>
              <a:rPr lang="es-ES_tradnl" altLang="en-US" sz="1600">
                <a:latin typeface="Calibri Light" panose="020F0302020204030204" pitchFamily="34" charset="0"/>
                <a:cs typeface="Calibri Light" panose="020F0302020204030204" pitchFamily="34" charset="0"/>
              </a:rPr>
              <a:t> Monitoreo en tiempo real / remoto / continuo</a:t>
            </a:r>
          </a:p>
          <a:p>
            <a:pPr eaLnBrk="1" hangingPunct="1">
              <a:spcBef>
                <a:spcPct val="0"/>
              </a:spcBef>
            </a:pPr>
            <a:r>
              <a:rPr lang="es-ES_tradnl" altLang="en-US" sz="1600">
                <a:latin typeface="Calibri Light" panose="020F0302020204030204" pitchFamily="34" charset="0"/>
                <a:cs typeface="Calibri Light" panose="020F0302020204030204" pitchFamily="34" charset="0"/>
              </a:rPr>
              <a:t> Post-procesamiento de la información (alertas)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5">
            <a:extLst>
              <a:ext uri="{FF2B5EF4-FFF2-40B4-BE49-F238E27FC236}">
                <a16:creationId xmlns:a16="http://schemas.microsoft.com/office/drawing/2014/main" id="{DD3CEB23-D10B-4ECB-42F7-FE01BDA4F598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692150"/>
            <a:ext cx="7146925" cy="5688013"/>
            <a:chOff x="2736" y="1152"/>
            <a:chExt cx="2592" cy="2293"/>
          </a:xfrm>
        </p:grpSpPr>
        <p:pic>
          <p:nvPicPr>
            <p:cNvPr id="30725" name="Picture 6" descr="9901070050">
              <a:extLst>
                <a:ext uri="{FF2B5EF4-FFF2-40B4-BE49-F238E27FC236}">
                  <a16:creationId xmlns:a16="http://schemas.microsoft.com/office/drawing/2014/main" id="{0A05E4DF-27CB-6CB7-991B-A73892587F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152"/>
              <a:ext cx="2592" cy="2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6" name="Picture 7" descr="2dradar">
              <a:extLst>
                <a:ext uri="{FF2B5EF4-FFF2-40B4-BE49-F238E27FC236}">
                  <a16:creationId xmlns:a16="http://schemas.microsoft.com/office/drawing/2014/main" id="{1CB14ADD-D14F-B94E-F0B3-A749CC1330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152"/>
              <a:ext cx="1035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3" name="Text Box 8">
            <a:extLst>
              <a:ext uri="{FF2B5EF4-FFF2-40B4-BE49-F238E27FC236}">
                <a16:creationId xmlns:a16="http://schemas.microsoft.com/office/drawing/2014/main" id="{8241187A-83DC-E850-C384-7943F6B79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4868863"/>
            <a:ext cx="3444875" cy="17399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800" b="1">
                <a:solidFill>
                  <a:schemeClr val="bg1"/>
                </a:solidFill>
              </a:rPr>
              <a:t>Radares meteorologicos</a:t>
            </a:r>
            <a:r>
              <a:rPr lang="es-CL" altLang="en-US" sz="1800">
                <a:solidFill>
                  <a:schemeClr val="bg1"/>
                </a:solidFill>
              </a:rPr>
              <a:t>: emplean disperción de microndas por hidrometeoros y efecto doppler para determinar precipitación y viento.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800">
                <a:solidFill>
                  <a:schemeClr val="bg1"/>
                </a:solidFill>
              </a:rPr>
              <a:t>(US$ 300.000)</a:t>
            </a: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30724" name="Text Box 10">
            <a:extLst>
              <a:ext uri="{FF2B5EF4-FFF2-40B4-BE49-F238E27FC236}">
                <a16:creationId xmlns:a16="http://schemas.microsoft.com/office/drawing/2014/main" id="{405E83B3-F63D-2957-1873-134E6C72B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0"/>
            <a:ext cx="32575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2000" b="1"/>
              <a:t>Percepción remota: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2000" b="1"/>
              <a:t>plataformas en superficie</a:t>
            </a:r>
            <a:endParaRPr lang="en-US" altLang="en-US" sz="2000" b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>
            <a:extLst>
              <a:ext uri="{FF2B5EF4-FFF2-40B4-BE49-F238E27FC236}">
                <a16:creationId xmlns:a16="http://schemas.microsoft.com/office/drawing/2014/main" id="{94F6ED7B-8F74-7EE7-8EA5-948F5BDA5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5800"/>
            <a:ext cx="86106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400" b="1"/>
              <a:t>Percepción Remota: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400" b="1"/>
              <a:t>Plataformas satelitales</a:t>
            </a:r>
            <a:endParaRPr lang="es-E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1800"/>
              <a:t>Radiómetros y radares en orbita nos permiten conocer variables atmosféricas a una escala global y con resolución de mesoescala. Particularmente bienvenidos donde datos superficiales / radiosondas son escasos (e.g., Pacifico sur).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1800"/>
              <a:t>Primeros satélites meteorológicos (TIROS) datan de los 50’, pero desde los años 90’ hay un aumento increíble de la capacidad y diversidad de “satélites ambientales”.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1800"/>
              <a:t>Los ejemplos mas notables son:</a:t>
            </a:r>
          </a:p>
        </p:txBody>
      </p:sp>
      <p:grpSp>
        <p:nvGrpSpPr>
          <p:cNvPr id="31747" name="Group 13">
            <a:extLst>
              <a:ext uri="{FF2B5EF4-FFF2-40B4-BE49-F238E27FC236}">
                <a16:creationId xmlns:a16="http://schemas.microsoft.com/office/drawing/2014/main" id="{B34BEBC3-86A6-2965-FF81-D7625C88D5F1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4486275"/>
            <a:ext cx="5429250" cy="1381125"/>
            <a:chOff x="1056" y="1872"/>
            <a:chExt cx="3420" cy="870"/>
          </a:xfrm>
        </p:grpSpPr>
        <p:pic>
          <p:nvPicPr>
            <p:cNvPr id="31751" name="Picture 14" descr="goes">
              <a:extLst>
                <a:ext uri="{FF2B5EF4-FFF2-40B4-BE49-F238E27FC236}">
                  <a16:creationId xmlns:a16="http://schemas.microsoft.com/office/drawing/2014/main" id="{9C3A58D0-FBB3-F4C1-A29D-C98B202601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872"/>
              <a:ext cx="1344" cy="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2" name="Picture 15" descr="trmm">
              <a:extLst>
                <a:ext uri="{FF2B5EF4-FFF2-40B4-BE49-F238E27FC236}">
                  <a16:creationId xmlns:a16="http://schemas.microsoft.com/office/drawing/2014/main" id="{CF03E75A-1865-8B03-B422-F454B7C1DA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1872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3" name="Picture 16" descr="qscat">
              <a:extLst>
                <a:ext uri="{FF2B5EF4-FFF2-40B4-BE49-F238E27FC236}">
                  <a16:creationId xmlns:a16="http://schemas.microsoft.com/office/drawing/2014/main" id="{510384F9-47DF-5198-41DE-244ABF5718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1872"/>
              <a:ext cx="828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8" name="Text Box 17">
            <a:extLst>
              <a:ext uri="{FF2B5EF4-FFF2-40B4-BE49-F238E27FC236}">
                <a16:creationId xmlns:a16="http://schemas.microsoft.com/office/drawing/2014/main" id="{C2C2A0D3-0B65-AC59-AB64-E8EFE4E07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5954713"/>
            <a:ext cx="917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2000" b="1"/>
              <a:t>GOES</a:t>
            </a:r>
            <a:endParaRPr lang="en-US" altLang="en-US" sz="2000" b="1"/>
          </a:p>
        </p:txBody>
      </p:sp>
      <p:sp>
        <p:nvSpPr>
          <p:cNvPr id="31749" name="Text Box 18">
            <a:extLst>
              <a:ext uri="{FF2B5EF4-FFF2-40B4-BE49-F238E27FC236}">
                <a16:creationId xmlns:a16="http://schemas.microsoft.com/office/drawing/2014/main" id="{BF0BACEC-6E88-5638-F5CC-0363D61E3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943600"/>
            <a:ext cx="946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2000" b="1"/>
              <a:t>TRMM</a:t>
            </a:r>
            <a:endParaRPr lang="en-US" altLang="en-US" sz="2000" b="1"/>
          </a:p>
        </p:txBody>
      </p:sp>
      <p:sp>
        <p:nvSpPr>
          <p:cNvPr id="31750" name="Text Box 19">
            <a:extLst>
              <a:ext uri="{FF2B5EF4-FFF2-40B4-BE49-F238E27FC236}">
                <a16:creationId xmlns:a16="http://schemas.microsoft.com/office/drawing/2014/main" id="{E1F4059F-A028-2B6E-5F13-28BA13E1A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943600"/>
            <a:ext cx="1255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2000" b="1"/>
              <a:t>Quikscat</a:t>
            </a:r>
            <a:endParaRPr lang="en-US" altLang="en-US" sz="2000" b="1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0" descr="wmo-20030226_01">
            <a:extLst>
              <a:ext uri="{FF2B5EF4-FFF2-40B4-BE49-F238E27FC236}">
                <a16:creationId xmlns:a16="http://schemas.microsoft.com/office/drawing/2014/main" id="{E518F161-8E19-6701-E8E9-45B256CC3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08063"/>
            <a:ext cx="6019800" cy="501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11">
            <a:extLst>
              <a:ext uri="{FF2B5EF4-FFF2-40B4-BE49-F238E27FC236}">
                <a16:creationId xmlns:a16="http://schemas.microsoft.com/office/drawing/2014/main" id="{1E79E003-79B4-76E8-F55D-94C2A079A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791200"/>
            <a:ext cx="6019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1800"/>
              <a:t>...pero hay muchos mas...</a:t>
            </a:r>
            <a:endParaRPr lang="en-US" altLang="en-US" sz="1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TRMM_BONNIE1">
            <a:extLst>
              <a:ext uri="{FF2B5EF4-FFF2-40B4-BE49-F238E27FC236}">
                <a16:creationId xmlns:a16="http://schemas.microsoft.com/office/drawing/2014/main" id="{A02CE08E-3CB4-07C2-2AD2-39F527AF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9718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6" descr="r2A25">
            <a:extLst>
              <a:ext uri="{FF2B5EF4-FFF2-40B4-BE49-F238E27FC236}">
                <a16:creationId xmlns:a16="http://schemas.microsoft.com/office/drawing/2014/main" id="{91AC847D-41BF-7161-D10D-232B29BB8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447800"/>
            <a:ext cx="39560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7">
            <a:extLst>
              <a:ext uri="{FF2B5EF4-FFF2-40B4-BE49-F238E27FC236}">
                <a16:creationId xmlns:a16="http://schemas.microsoft.com/office/drawing/2014/main" id="{24A83F22-8966-BBF3-CEFB-CC7BA09D3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660400"/>
            <a:ext cx="5794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2000" b="1"/>
              <a:t>TRMM: Tropical Rainfall Measurement Mission</a:t>
            </a:r>
            <a:endParaRPr lang="en-US" altLang="en-US" sz="2000" b="1"/>
          </a:p>
        </p:txBody>
      </p:sp>
      <p:sp>
        <p:nvSpPr>
          <p:cNvPr id="33797" name="Text Box 8">
            <a:extLst>
              <a:ext uri="{FF2B5EF4-FFF2-40B4-BE49-F238E27FC236}">
                <a16:creationId xmlns:a16="http://schemas.microsoft.com/office/drawing/2014/main" id="{C13E6BE2-DDB9-EAB8-DE2A-E85925FF4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524000"/>
            <a:ext cx="4495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800" b="1"/>
              <a:t>Radar (microondas) a bordo del satelite de orbita polar permite cuantificar el numero y tamaño de los hidrometeoros </a:t>
            </a:r>
            <a:endParaRPr lang="en-US" altLang="en-US" sz="1800" b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WMBas23">
            <a:extLst>
              <a:ext uri="{FF2B5EF4-FFF2-40B4-BE49-F238E27FC236}">
                <a16:creationId xmlns:a16="http://schemas.microsoft.com/office/drawing/2014/main" id="{6DDCCF16-7329-9927-8C23-8AD9FD78F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636838"/>
            <a:ext cx="388620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 descr="floyd_trmm_quickscat">
            <a:extLst>
              <a:ext uri="{FF2B5EF4-FFF2-40B4-BE49-F238E27FC236}">
                <a16:creationId xmlns:a16="http://schemas.microsoft.com/office/drawing/2014/main" id="{4026AB42-55BC-57AA-86D5-10A89104E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42862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5">
            <a:extLst>
              <a:ext uri="{FF2B5EF4-FFF2-40B4-BE49-F238E27FC236}">
                <a16:creationId xmlns:a16="http://schemas.microsoft.com/office/drawing/2014/main" id="{201CECD6-CA7B-B75E-7065-827784FD5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660400"/>
            <a:ext cx="4752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2000" b="1"/>
              <a:t>QuikSCAT (seawind) y otras misiones</a:t>
            </a:r>
            <a:endParaRPr lang="en-US" altLang="en-US" sz="2000" b="1"/>
          </a:p>
        </p:txBody>
      </p:sp>
      <p:sp>
        <p:nvSpPr>
          <p:cNvPr id="34821" name="Text Box 6">
            <a:extLst>
              <a:ext uri="{FF2B5EF4-FFF2-40B4-BE49-F238E27FC236}">
                <a16:creationId xmlns:a16="http://schemas.microsoft.com/office/drawing/2014/main" id="{227468B6-0D37-2599-048B-07D6C8C2E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447800"/>
            <a:ext cx="4343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800" b="1"/>
              <a:t>Scaterometer (mide rugosidad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800" b="1"/>
              <a:t>en superficie del mar) a bordo del satelite de orbita polar permite estimar viento en superficie </a:t>
            </a:r>
            <a:endParaRPr lang="en-US" altLang="en-US" sz="1800" b="1"/>
          </a:p>
        </p:txBody>
      </p:sp>
      <p:sp>
        <p:nvSpPr>
          <p:cNvPr id="34822" name="Text Box 7">
            <a:extLst>
              <a:ext uri="{FF2B5EF4-FFF2-40B4-BE49-F238E27FC236}">
                <a16:creationId xmlns:a16="http://schemas.microsoft.com/office/drawing/2014/main" id="{B207B3FF-25E2-CA12-43D7-B4D44967D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800" y="6040438"/>
            <a:ext cx="4857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hlinkClick r:id="rId4"/>
              </a:rPr>
              <a:t>http://manati.orbit.nesdis.noaa.gov/quikscat/</a:t>
            </a: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http://www.ssmi.com/qscat/qscat_browse.html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52EE-23BF-CC4B-91A4-2C5F6C202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188CB-A0CE-7145-8ACC-B0CB2976E2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EA4219-9033-CE4B-AD77-D11590978C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4E436F-C5E5-6C46-87BB-097335B2E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39" y="1124309"/>
            <a:ext cx="4288291" cy="43185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0E3AB6-B03A-7C48-9EE5-17109DE9A76B}"/>
              </a:ext>
            </a:extLst>
          </p:cNvPr>
          <p:cNvSpPr/>
          <p:nvPr/>
        </p:nvSpPr>
        <p:spPr>
          <a:xfrm>
            <a:off x="1810679" y="1509597"/>
            <a:ext cx="13500" cy="3750991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DC63DF-E53C-0C46-A75D-16E86BD1094A}"/>
              </a:ext>
            </a:extLst>
          </p:cNvPr>
          <p:cNvSpPr/>
          <p:nvPr/>
        </p:nvSpPr>
        <p:spPr>
          <a:xfrm>
            <a:off x="2012009" y="1509597"/>
            <a:ext cx="13500" cy="3750991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B1CBE1-A605-CC4A-BE59-4E0C48E2D229}"/>
              </a:ext>
            </a:extLst>
          </p:cNvPr>
          <p:cNvSpPr/>
          <p:nvPr/>
        </p:nvSpPr>
        <p:spPr>
          <a:xfrm>
            <a:off x="2213339" y="1509597"/>
            <a:ext cx="13500" cy="3750991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B7E092-ABAC-9945-B813-3562B894AE9D}"/>
              </a:ext>
            </a:extLst>
          </p:cNvPr>
          <p:cNvSpPr/>
          <p:nvPr/>
        </p:nvSpPr>
        <p:spPr>
          <a:xfrm>
            <a:off x="2450642" y="1509597"/>
            <a:ext cx="13500" cy="3750991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D99B34-428F-6846-9573-4C5A65A0163E}"/>
              </a:ext>
            </a:extLst>
          </p:cNvPr>
          <p:cNvSpPr/>
          <p:nvPr/>
        </p:nvSpPr>
        <p:spPr>
          <a:xfrm>
            <a:off x="2610185" y="1509596"/>
            <a:ext cx="13500" cy="3750991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7901-E1B5-1844-A2EB-2F5999DF5A3A}"/>
              </a:ext>
            </a:extLst>
          </p:cNvPr>
          <p:cNvSpPr/>
          <p:nvPr/>
        </p:nvSpPr>
        <p:spPr>
          <a:xfrm>
            <a:off x="2811515" y="1509595"/>
            <a:ext cx="13500" cy="3750991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0AF2AA-CFE3-A94E-B6DA-360E65E8E7A9}"/>
              </a:ext>
            </a:extLst>
          </p:cNvPr>
          <p:cNvSpPr/>
          <p:nvPr/>
        </p:nvSpPr>
        <p:spPr>
          <a:xfrm>
            <a:off x="3184539" y="1509594"/>
            <a:ext cx="13500" cy="3750991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DF7036-09A0-BB44-87C1-F8EC9308ED85}"/>
              </a:ext>
            </a:extLst>
          </p:cNvPr>
          <p:cNvSpPr/>
          <p:nvPr/>
        </p:nvSpPr>
        <p:spPr>
          <a:xfrm>
            <a:off x="3477020" y="1509594"/>
            <a:ext cx="13500" cy="3750991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C7F1E7-0CFF-494C-877E-380158D66E19}"/>
              </a:ext>
            </a:extLst>
          </p:cNvPr>
          <p:cNvSpPr/>
          <p:nvPr/>
        </p:nvSpPr>
        <p:spPr>
          <a:xfrm>
            <a:off x="3538662" y="1509593"/>
            <a:ext cx="13500" cy="3750991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595E5-74DC-6C44-B35B-E6AE881320AA}"/>
              </a:ext>
            </a:extLst>
          </p:cNvPr>
          <p:cNvSpPr/>
          <p:nvPr/>
        </p:nvSpPr>
        <p:spPr>
          <a:xfrm>
            <a:off x="3581386" y="1509593"/>
            <a:ext cx="13500" cy="3750991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9BF6C7-694F-F448-902B-3E7A49FD9893}"/>
              </a:ext>
            </a:extLst>
          </p:cNvPr>
          <p:cNvSpPr/>
          <p:nvPr/>
        </p:nvSpPr>
        <p:spPr>
          <a:xfrm>
            <a:off x="3661157" y="1509592"/>
            <a:ext cx="13500" cy="3750991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5A8212-CDCB-F443-95E2-EC981A2E5D75}"/>
              </a:ext>
            </a:extLst>
          </p:cNvPr>
          <p:cNvSpPr/>
          <p:nvPr/>
        </p:nvSpPr>
        <p:spPr>
          <a:xfrm>
            <a:off x="3742826" y="1509592"/>
            <a:ext cx="13500" cy="3750991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9A7394-CEC3-6E49-91F2-7DA397C3A8D8}"/>
              </a:ext>
            </a:extLst>
          </p:cNvPr>
          <p:cNvSpPr/>
          <p:nvPr/>
        </p:nvSpPr>
        <p:spPr>
          <a:xfrm>
            <a:off x="3822384" y="1509591"/>
            <a:ext cx="13500" cy="3750991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B547D62-6D0C-8749-A342-57F88DF2EDCF}"/>
              </a:ext>
            </a:extLst>
          </p:cNvPr>
          <p:cNvSpPr/>
          <p:nvPr/>
        </p:nvSpPr>
        <p:spPr>
          <a:xfrm>
            <a:off x="3902369" y="1509591"/>
            <a:ext cx="13500" cy="3750991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F3656C-1E8D-8A4C-BFB2-BC8467255307}"/>
              </a:ext>
            </a:extLst>
          </p:cNvPr>
          <p:cNvSpPr/>
          <p:nvPr/>
        </p:nvSpPr>
        <p:spPr>
          <a:xfrm>
            <a:off x="3935669" y="1509590"/>
            <a:ext cx="13500" cy="3750991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F58515-4643-F441-B7A7-606CC1432750}"/>
              </a:ext>
            </a:extLst>
          </p:cNvPr>
          <p:cNvSpPr/>
          <p:nvPr/>
        </p:nvSpPr>
        <p:spPr>
          <a:xfrm>
            <a:off x="4027271" y="1509589"/>
            <a:ext cx="13500" cy="3750991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60F8F4-3EBF-8A48-9FD6-72210F44A63B}"/>
              </a:ext>
            </a:extLst>
          </p:cNvPr>
          <p:cNvSpPr txBox="1"/>
          <p:nvPr/>
        </p:nvSpPr>
        <p:spPr>
          <a:xfrm>
            <a:off x="1691236" y="1398132"/>
            <a:ext cx="300082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" dirty="0"/>
              <a:t>Blue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D83873-419B-F04F-8A4C-656DAFF77B0B}"/>
              </a:ext>
            </a:extLst>
          </p:cNvPr>
          <p:cNvSpPr txBox="1"/>
          <p:nvPr/>
        </p:nvSpPr>
        <p:spPr>
          <a:xfrm>
            <a:off x="1903219" y="1398093"/>
            <a:ext cx="290464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" dirty="0"/>
              <a:t>Red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A08C6B-9102-5C47-8586-0ACC44AABBF4}"/>
              </a:ext>
            </a:extLst>
          </p:cNvPr>
          <p:cNvSpPr txBox="1"/>
          <p:nvPr/>
        </p:nvSpPr>
        <p:spPr>
          <a:xfrm>
            <a:off x="2013603" y="1402318"/>
            <a:ext cx="460382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" dirty="0"/>
              <a:t>Vegetation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07FC53-3753-FC4D-97B5-A68C6B33891B}"/>
              </a:ext>
            </a:extLst>
          </p:cNvPr>
          <p:cNvSpPr txBox="1"/>
          <p:nvPr/>
        </p:nvSpPr>
        <p:spPr>
          <a:xfrm>
            <a:off x="2326706" y="1405429"/>
            <a:ext cx="338554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" dirty="0"/>
              <a:t>Cirrus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9E9F03-22B0-214F-A9D5-126E797BCC27}"/>
              </a:ext>
            </a:extLst>
          </p:cNvPr>
          <p:cNvSpPr txBox="1"/>
          <p:nvPr/>
        </p:nvSpPr>
        <p:spPr>
          <a:xfrm>
            <a:off x="2487053" y="1400356"/>
            <a:ext cx="421910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" dirty="0"/>
              <a:t>Snow/Ice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B4BCDA-A168-1D49-83CA-7031101DB8F6}"/>
              </a:ext>
            </a:extLst>
          </p:cNvPr>
          <p:cNvSpPr txBox="1"/>
          <p:nvPr/>
        </p:nvSpPr>
        <p:spPr>
          <a:xfrm rot="16200000">
            <a:off x="2470151" y="1858955"/>
            <a:ext cx="764953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" dirty="0"/>
              <a:t>Cloud Particle Size/Ice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B7AAA7-38BE-B04A-9AAF-D4809BFF48FE}"/>
              </a:ext>
            </a:extLst>
          </p:cNvPr>
          <p:cNvSpPr txBox="1"/>
          <p:nvPr/>
        </p:nvSpPr>
        <p:spPr>
          <a:xfrm rot="16200000">
            <a:off x="2884662" y="1858955"/>
            <a:ext cx="678391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" dirty="0"/>
              <a:t>Shortwave Window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10400AF-9E07-4644-829D-E3F953C98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867" y="1498310"/>
            <a:ext cx="2742154" cy="270246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A96502A-EE84-9E49-8B19-BC3638345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337" y="1610810"/>
            <a:ext cx="2680758" cy="27024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74A3171-3939-DE47-9610-FB13D98FE1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587" y="1723310"/>
            <a:ext cx="2644580" cy="27024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6F56937-41FA-7A45-83FD-8A815D605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81" y="1835810"/>
            <a:ext cx="2541342" cy="270246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EDFDEA8-AED0-2740-AAF8-24A2FF807E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21" y="1948310"/>
            <a:ext cx="2393715" cy="270246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71949A7-C2FE-9C4A-8453-2AD0B244C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556" y="2060810"/>
            <a:ext cx="2531515" cy="270246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7D60A3E-CDF3-E641-ADA3-3A7999ECF2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72" y="2173310"/>
            <a:ext cx="2644889" cy="27024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71EB6E6-4921-EC4D-8C6B-E35644031F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81" y="2285810"/>
            <a:ext cx="2547524" cy="270246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E3BC54D-A8D0-1F4A-8F8D-AC0ACC8299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38" y="2390647"/>
            <a:ext cx="2423964" cy="249525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C61EB9F-0603-344E-AD5D-0134A8465C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356" y="2503147"/>
            <a:ext cx="2594144" cy="249525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77A7846-EA48-9341-8C68-9D64161730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74" y="2615647"/>
            <a:ext cx="2676311" cy="249525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9D72AE7-48F3-9F4A-8206-1A1B8FD95C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42" y="2728147"/>
            <a:ext cx="2583904" cy="24952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98F4E77-C7CE-7B4E-9898-7EC961EBC69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84" y="2840647"/>
            <a:ext cx="2748399" cy="24952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8C1B074-7E32-AF46-9D2A-46322F169BD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637" y="2953147"/>
            <a:ext cx="2603319" cy="24952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B1E94B6-D206-AA46-827D-AF340B3DBE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228" y="3065647"/>
            <a:ext cx="2606303" cy="249525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2742DFDC-6A24-4846-914A-A8B6A25979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634" y="3178147"/>
            <a:ext cx="2537995" cy="249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0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C68BDCBD-1B1D-DEBD-D25C-0A818FBD6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38138"/>
            <a:ext cx="828675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AE24481C-A9C0-BCBA-7063-4E8A9B60E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908050"/>
            <a:ext cx="673417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4 CuadroTexto">
            <a:extLst>
              <a:ext uri="{FF2B5EF4-FFF2-40B4-BE49-F238E27FC236}">
                <a16:creationId xmlns:a16="http://schemas.microsoft.com/office/drawing/2014/main" id="{62661065-2923-E294-9766-1EE1855A2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333375"/>
            <a:ext cx="2024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</a:rPr>
              <a:t>Canal Infrarojo</a:t>
            </a:r>
          </a:p>
        </p:txBody>
      </p:sp>
      <p:sp>
        <p:nvSpPr>
          <p:cNvPr id="41988" name="5 CuadroTexto">
            <a:extLst>
              <a:ext uri="{FF2B5EF4-FFF2-40B4-BE49-F238E27FC236}">
                <a16:creationId xmlns:a16="http://schemas.microsoft.com/office/drawing/2014/main" id="{E406F2A6-9539-ABCA-B06A-5A93DB4D5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6237288"/>
            <a:ext cx="2878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</a:rPr>
              <a:t>Temperatura de brillo</a:t>
            </a:r>
          </a:p>
        </p:txBody>
      </p:sp>
      <p:cxnSp>
        <p:nvCxnSpPr>
          <p:cNvPr id="8" name="7 Conector recto de flecha">
            <a:extLst>
              <a:ext uri="{FF2B5EF4-FFF2-40B4-BE49-F238E27FC236}">
                <a16:creationId xmlns:a16="http://schemas.microsoft.com/office/drawing/2014/main" id="{4FD2F637-6257-E954-081E-B26BEBE7ED64}"/>
              </a:ext>
            </a:extLst>
          </p:cNvPr>
          <p:cNvCxnSpPr>
            <a:stCxn id="41988" idx="3"/>
          </p:cNvCxnSpPr>
          <p:nvPr/>
        </p:nvCxnSpPr>
        <p:spPr>
          <a:xfrm flipV="1">
            <a:off x="4210050" y="5805488"/>
            <a:ext cx="1370013" cy="6635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4 CuadroTexto">
            <a:extLst>
              <a:ext uri="{FF2B5EF4-FFF2-40B4-BE49-F238E27FC236}">
                <a16:creationId xmlns:a16="http://schemas.microsoft.com/office/drawing/2014/main" id="{B88214A8-B25D-0F04-29FC-43C8B4ED8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188913"/>
            <a:ext cx="2765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</a:rPr>
              <a:t>Canal Vapor de Agua</a:t>
            </a:r>
          </a:p>
        </p:txBody>
      </p:sp>
      <p:sp>
        <p:nvSpPr>
          <p:cNvPr id="43011" name="5 CuadroTexto">
            <a:extLst>
              <a:ext uri="{FF2B5EF4-FFF2-40B4-BE49-F238E27FC236}">
                <a16:creationId xmlns:a16="http://schemas.microsoft.com/office/drawing/2014/main" id="{39C5253E-69D5-368C-9C4A-6EBFB018AD00}"/>
              </a:ext>
            </a:extLst>
          </p:cNvPr>
          <p:cNvSpPr txBox="1">
            <a:spLocks noChangeArrowheads="1"/>
          </p:cNvSpPr>
          <p:nvPr/>
        </p:nvSpPr>
        <p:spPr bwMode="auto">
          <a:xfrm rot="1134324">
            <a:off x="2843213" y="2636838"/>
            <a:ext cx="884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Muy seco</a:t>
            </a:r>
          </a:p>
        </p:txBody>
      </p:sp>
      <p:sp>
        <p:nvSpPr>
          <p:cNvPr id="43012" name="6 CuadroTexto">
            <a:extLst>
              <a:ext uri="{FF2B5EF4-FFF2-40B4-BE49-F238E27FC236}">
                <a16:creationId xmlns:a16="http://schemas.microsoft.com/office/drawing/2014/main" id="{9759F320-C00E-EEF0-6128-2B79C8AF8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888" y="3779838"/>
            <a:ext cx="812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  <a:cs typeface="Calibri" panose="020F0502020204030204" pitchFamily="34" charset="0"/>
              </a:rPr>
              <a:t>Humedo</a:t>
            </a:r>
          </a:p>
        </p:txBody>
      </p:sp>
      <p:pic>
        <p:nvPicPr>
          <p:cNvPr id="43013" name="Picture 4">
            <a:extLst>
              <a:ext uri="{FF2B5EF4-FFF2-40B4-BE49-F238E27FC236}">
                <a16:creationId xmlns:a16="http://schemas.microsoft.com/office/drawing/2014/main" id="{C02C0923-0A4A-BA7F-4327-26AA58E4C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908050"/>
            <a:ext cx="675322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winds_goes8-00">
            <a:extLst>
              <a:ext uri="{FF2B5EF4-FFF2-40B4-BE49-F238E27FC236}">
                <a16:creationId xmlns:a16="http://schemas.microsoft.com/office/drawing/2014/main" id="{19DA90C0-649C-C8B2-B075-745A31ED7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28800"/>
            <a:ext cx="352425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>
            <a:extLst>
              <a:ext uri="{FF2B5EF4-FFF2-40B4-BE49-F238E27FC236}">
                <a16:creationId xmlns:a16="http://schemas.microsoft.com/office/drawing/2014/main" id="{8B3347AA-184F-B1FF-52AD-7C8E1579A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990600"/>
            <a:ext cx="662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800" b="1">
                <a:latin typeface="Calibri Light" panose="020F0302020204030204" pitchFamily="34" charset="0"/>
                <a:cs typeface="Calibri Light" panose="020F0302020204030204" pitchFamily="34" charset="0"/>
              </a:rPr>
              <a:t>Siguiendo los rasgos nubosos de GOES se puede inferir el campo de viento a distintos niveles...</a:t>
            </a:r>
            <a:endParaRPr lang="en-US" altLang="en-US" sz="1800" b="1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1510252" y="928666"/>
            <a:ext cx="7386098" cy="4613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s-ES" dirty="0"/>
              <a:t>Instruments </a:t>
            </a:r>
            <a:endParaRPr dirty="0"/>
          </a:p>
        </p:txBody>
      </p:sp>
      <p:sp>
        <p:nvSpPr>
          <p:cNvPr id="58" name="Google Shape;58;p3"/>
          <p:cNvSpPr txBox="1">
            <a:spLocks noGrp="1"/>
          </p:cNvSpPr>
          <p:nvPr>
            <p:ph type="body" idx="1"/>
          </p:nvPr>
        </p:nvSpPr>
        <p:spPr>
          <a:xfrm>
            <a:off x="5340351" y="5778104"/>
            <a:ext cx="3556000" cy="1781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EC9D80C-FC67-CA47-90B0-22A190D82BA6}"/>
              </a:ext>
            </a:extLst>
          </p:cNvPr>
          <p:cNvSpPr txBox="1"/>
          <p:nvPr/>
        </p:nvSpPr>
        <p:spPr>
          <a:xfrm>
            <a:off x="930068" y="4085987"/>
            <a:ext cx="340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>
                <a:latin typeface="+mj-lt"/>
                <a:cs typeface="Apple Chancery" panose="03020702040506060504" pitchFamily="66" charset="-79"/>
              </a:rPr>
              <a:t>Temperature</a:t>
            </a:r>
            <a:r>
              <a:rPr lang="es-CL" dirty="0">
                <a:latin typeface="+mj-lt"/>
                <a:cs typeface="Apple Chancery" panose="03020702040506060504" pitchFamily="66" charset="-79"/>
              </a:rPr>
              <a:t> &amp; </a:t>
            </a:r>
            <a:r>
              <a:rPr lang="es-CL" dirty="0" err="1">
                <a:latin typeface="+mj-lt"/>
                <a:cs typeface="Apple Chancery" panose="03020702040506060504" pitchFamily="66" charset="-79"/>
              </a:rPr>
              <a:t>Humidity</a:t>
            </a:r>
            <a:r>
              <a:rPr lang="es-CL" dirty="0">
                <a:latin typeface="+mj-lt"/>
                <a:cs typeface="Apple Chancery" panose="03020702040506060504" pitchFamily="66" charset="-79"/>
              </a:rPr>
              <a:t> @ 4 m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E964695-D4D2-284B-AD25-0BD521E8D9D6}"/>
              </a:ext>
            </a:extLst>
          </p:cNvPr>
          <p:cNvSpPr txBox="1"/>
          <p:nvPr/>
        </p:nvSpPr>
        <p:spPr>
          <a:xfrm>
            <a:off x="1238400" y="4514374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>
                <a:solidFill>
                  <a:srgbClr val="FF0000"/>
                </a:solidFill>
                <a:cs typeface="Apple Chancery" panose="03020702040506060504" pitchFamily="66" charset="-79"/>
              </a:rPr>
              <a:t>Datalogger</a:t>
            </a:r>
            <a:r>
              <a:rPr lang="es-CL" dirty="0">
                <a:solidFill>
                  <a:srgbClr val="FF0000"/>
                </a:solidFill>
                <a:cs typeface="Apple Chancery" panose="03020702040506060504" pitchFamily="66" charset="-79"/>
              </a:rPr>
              <a:t> CR1000</a:t>
            </a:r>
          </a:p>
          <a:p>
            <a:r>
              <a:rPr lang="es-CL" dirty="0" err="1">
                <a:latin typeface="+mj-lt"/>
                <a:cs typeface="Apple Chancery" panose="03020702040506060504" pitchFamily="66" charset="-79"/>
              </a:rPr>
              <a:t>Pressure</a:t>
            </a:r>
            <a:endParaRPr lang="es-CL" dirty="0">
              <a:latin typeface="+mj-lt"/>
              <a:cs typeface="Apple Chancery" panose="03020702040506060504" pitchFamily="66" charset="-79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6BAC268-E72C-D540-A993-F7CC29FC3461}"/>
              </a:ext>
            </a:extLst>
          </p:cNvPr>
          <p:cNvSpPr txBox="1"/>
          <p:nvPr/>
        </p:nvSpPr>
        <p:spPr>
          <a:xfrm>
            <a:off x="1572080" y="3708900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>
                <a:latin typeface="+mj-lt"/>
                <a:cs typeface="Apple Chancery" panose="03020702040506060504" pitchFamily="66" charset="-79"/>
              </a:rPr>
              <a:t>Wind</a:t>
            </a:r>
            <a:r>
              <a:rPr lang="es-CL" dirty="0">
                <a:latin typeface="+mj-lt"/>
                <a:cs typeface="Apple Chancery" panose="03020702040506060504" pitchFamily="66" charset="-79"/>
              </a:rPr>
              <a:t> @ 4m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C1B3307-7D74-0F4A-A4F4-31F33F05160A}"/>
              </a:ext>
            </a:extLst>
          </p:cNvPr>
          <p:cNvSpPr txBox="1"/>
          <p:nvPr/>
        </p:nvSpPr>
        <p:spPr>
          <a:xfrm>
            <a:off x="774499" y="2114680"/>
            <a:ext cx="340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>
                <a:latin typeface="+mj-lt"/>
                <a:cs typeface="Apple Chancery" panose="03020702040506060504" pitchFamily="66" charset="-79"/>
              </a:rPr>
              <a:t>Temperature</a:t>
            </a:r>
            <a:r>
              <a:rPr lang="es-CL" dirty="0">
                <a:latin typeface="+mj-lt"/>
                <a:cs typeface="Apple Chancery" panose="03020702040506060504" pitchFamily="66" charset="-79"/>
              </a:rPr>
              <a:t> &amp; </a:t>
            </a:r>
            <a:r>
              <a:rPr lang="es-CL" dirty="0" err="1">
                <a:latin typeface="+mj-lt"/>
                <a:cs typeface="Apple Chancery" panose="03020702040506060504" pitchFamily="66" charset="-79"/>
              </a:rPr>
              <a:t>Humidity</a:t>
            </a:r>
            <a:r>
              <a:rPr lang="es-CL" dirty="0">
                <a:latin typeface="+mj-lt"/>
                <a:cs typeface="Apple Chancery" panose="03020702040506060504" pitchFamily="66" charset="-79"/>
              </a:rPr>
              <a:t> @ 7 m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54E8BD4D-3DD6-9A42-9D3B-7918CA3515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20" t="7524" r="40809" b="7524"/>
          <a:stretch/>
        </p:blipFill>
        <p:spPr>
          <a:xfrm>
            <a:off x="3106206" y="1244237"/>
            <a:ext cx="2919494" cy="436952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8FD388AA-C6CA-EC4C-BBD2-DD89D1574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337" y="1421028"/>
            <a:ext cx="2542172" cy="4160861"/>
          </a:xfrm>
          <a:prstGeom prst="rect">
            <a:avLst/>
          </a:prstGeom>
        </p:spPr>
      </p:pic>
      <p:cxnSp>
        <p:nvCxnSpPr>
          <p:cNvPr id="18" name="Conector curvado 17">
            <a:extLst>
              <a:ext uri="{FF2B5EF4-FFF2-40B4-BE49-F238E27FC236}">
                <a16:creationId xmlns:a16="http://schemas.microsoft.com/office/drawing/2014/main" id="{3116AC75-FE2E-2544-85BA-52F73C4FB7B0}"/>
              </a:ext>
            </a:extLst>
          </p:cNvPr>
          <p:cNvCxnSpPr>
            <a:cxnSpLocks/>
          </p:cNvCxnSpPr>
          <p:nvPr/>
        </p:nvCxnSpPr>
        <p:spPr>
          <a:xfrm>
            <a:off x="3025178" y="2227062"/>
            <a:ext cx="955952" cy="384592"/>
          </a:xfrm>
          <a:prstGeom prst="curvedConnector3">
            <a:avLst/>
          </a:prstGeom>
          <a:ln w="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curvado 9">
            <a:extLst>
              <a:ext uri="{FF2B5EF4-FFF2-40B4-BE49-F238E27FC236}">
                <a16:creationId xmlns:a16="http://schemas.microsoft.com/office/drawing/2014/main" id="{4EAF7C80-A1E9-AA4A-84FF-EE1BCC367982}"/>
              </a:ext>
            </a:extLst>
          </p:cNvPr>
          <p:cNvCxnSpPr>
            <a:cxnSpLocks/>
            <a:stCxn id="4" idx="3"/>
          </p:cNvCxnSpPr>
          <p:nvPr/>
        </p:nvCxnSpPr>
        <p:spPr>
          <a:xfrm flipH="1" flipV="1">
            <a:off x="3945642" y="3776804"/>
            <a:ext cx="391192" cy="493849"/>
          </a:xfrm>
          <a:prstGeom prst="curvedConnector4">
            <a:avLst>
              <a:gd name="adj1" fmla="val -58437"/>
              <a:gd name="adj2" fmla="val 68697"/>
            </a:avLst>
          </a:prstGeom>
          <a:ln w="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curvado 13">
            <a:extLst>
              <a:ext uri="{FF2B5EF4-FFF2-40B4-BE49-F238E27FC236}">
                <a16:creationId xmlns:a16="http://schemas.microsoft.com/office/drawing/2014/main" id="{16F93865-B0F6-344C-ACE1-A80BD6AACF50}"/>
              </a:ext>
            </a:extLst>
          </p:cNvPr>
          <p:cNvCxnSpPr>
            <a:cxnSpLocks/>
          </p:cNvCxnSpPr>
          <p:nvPr/>
        </p:nvCxnSpPr>
        <p:spPr>
          <a:xfrm flipV="1">
            <a:off x="2756841" y="4349867"/>
            <a:ext cx="989552" cy="301544"/>
          </a:xfrm>
          <a:prstGeom prst="curvedConnector3">
            <a:avLst/>
          </a:prstGeom>
          <a:ln w="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curvado 20">
            <a:extLst>
              <a:ext uri="{FF2B5EF4-FFF2-40B4-BE49-F238E27FC236}">
                <a16:creationId xmlns:a16="http://schemas.microsoft.com/office/drawing/2014/main" id="{BEBB1225-CE5B-9F4F-A243-AD77290EC23E}"/>
              </a:ext>
            </a:extLst>
          </p:cNvPr>
          <p:cNvCxnSpPr>
            <a:cxnSpLocks/>
          </p:cNvCxnSpPr>
          <p:nvPr/>
        </p:nvCxnSpPr>
        <p:spPr>
          <a:xfrm flipV="1">
            <a:off x="2612497" y="3507199"/>
            <a:ext cx="1278241" cy="317118"/>
          </a:xfrm>
          <a:prstGeom prst="curvedConnector3">
            <a:avLst/>
          </a:prstGeom>
          <a:ln w="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2FF63F9-8881-0B4C-8847-FA1E986DBCDD}"/>
              </a:ext>
            </a:extLst>
          </p:cNvPr>
          <p:cNvSpPr txBox="1"/>
          <p:nvPr/>
        </p:nvSpPr>
        <p:spPr>
          <a:xfrm>
            <a:off x="930068" y="1560142"/>
            <a:ext cx="2204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>
                <a:latin typeface="+mj-lt"/>
                <a:cs typeface="Apple Chancery" panose="03020702040506060504" pitchFamily="66" charset="-79"/>
              </a:rPr>
              <a:t>Wind</a:t>
            </a:r>
            <a:r>
              <a:rPr lang="es-CL" dirty="0">
                <a:latin typeface="+mj-lt"/>
                <a:cs typeface="Apple Chancery" panose="03020702040506060504" pitchFamily="66" charset="-79"/>
              </a:rPr>
              <a:t> 10 m (Sonic </a:t>
            </a:r>
            <a:r>
              <a:rPr lang="es-CL" dirty="0" err="1">
                <a:latin typeface="+mj-lt"/>
                <a:cs typeface="Apple Chancery" panose="03020702040506060504" pitchFamily="66" charset="-79"/>
              </a:rPr>
              <a:t>anemometer</a:t>
            </a:r>
            <a:r>
              <a:rPr lang="es-CL" dirty="0">
                <a:latin typeface="+mj-lt"/>
                <a:cs typeface="Apple Chancery" panose="03020702040506060504" pitchFamily="66" charset="-79"/>
              </a:rPr>
              <a:t>)</a:t>
            </a:r>
          </a:p>
        </p:txBody>
      </p:sp>
      <p:cxnSp>
        <p:nvCxnSpPr>
          <p:cNvPr id="30" name="Conector curvado 29">
            <a:extLst>
              <a:ext uri="{FF2B5EF4-FFF2-40B4-BE49-F238E27FC236}">
                <a16:creationId xmlns:a16="http://schemas.microsoft.com/office/drawing/2014/main" id="{82173134-1288-D845-9634-56BACE73D55B}"/>
              </a:ext>
            </a:extLst>
          </p:cNvPr>
          <p:cNvCxnSpPr>
            <a:cxnSpLocks/>
          </p:cNvCxnSpPr>
          <p:nvPr/>
        </p:nvCxnSpPr>
        <p:spPr>
          <a:xfrm>
            <a:off x="3161710" y="1729684"/>
            <a:ext cx="1302848" cy="157709"/>
          </a:xfrm>
          <a:prstGeom prst="curvedConnector3">
            <a:avLst/>
          </a:prstGeom>
          <a:ln w="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8999AC1-A4A3-394F-864A-FC95F4ED69C6}"/>
              </a:ext>
            </a:extLst>
          </p:cNvPr>
          <p:cNvSpPr txBox="1"/>
          <p:nvPr/>
        </p:nvSpPr>
        <p:spPr>
          <a:xfrm>
            <a:off x="1366607" y="3046085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latin typeface="+mj-lt"/>
                <a:cs typeface="Apple Chancery" panose="03020702040506060504" pitchFamily="66" charset="-79"/>
              </a:rPr>
              <a:t>Snow </a:t>
            </a:r>
            <a:r>
              <a:rPr lang="es-CL" dirty="0" err="1">
                <a:latin typeface="+mj-lt"/>
                <a:cs typeface="Apple Chancery" panose="03020702040506060504" pitchFamily="66" charset="-79"/>
              </a:rPr>
              <a:t>height</a:t>
            </a:r>
            <a:r>
              <a:rPr lang="es-CL" dirty="0">
                <a:latin typeface="+mj-lt"/>
                <a:cs typeface="Apple Chancery" panose="03020702040506060504" pitchFamily="66" charset="-79"/>
              </a:rPr>
              <a:t> sensor</a:t>
            </a:r>
          </a:p>
        </p:txBody>
      </p:sp>
      <p:cxnSp>
        <p:nvCxnSpPr>
          <p:cNvPr id="33" name="Conector curvado 32">
            <a:extLst>
              <a:ext uri="{FF2B5EF4-FFF2-40B4-BE49-F238E27FC236}">
                <a16:creationId xmlns:a16="http://schemas.microsoft.com/office/drawing/2014/main" id="{520D0DCA-AC24-7642-9D17-9346EA8C0A4A}"/>
              </a:ext>
            </a:extLst>
          </p:cNvPr>
          <p:cNvCxnSpPr>
            <a:cxnSpLocks/>
          </p:cNvCxnSpPr>
          <p:nvPr/>
        </p:nvCxnSpPr>
        <p:spPr>
          <a:xfrm>
            <a:off x="2846974" y="3163686"/>
            <a:ext cx="980324" cy="9525"/>
          </a:xfrm>
          <a:prstGeom prst="curvedConnector3">
            <a:avLst/>
          </a:prstGeom>
          <a:ln w="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BE4DFF3E-EAE7-2342-9E85-193919AE50DC}"/>
              </a:ext>
            </a:extLst>
          </p:cNvPr>
          <p:cNvSpPr txBox="1"/>
          <p:nvPr/>
        </p:nvSpPr>
        <p:spPr>
          <a:xfrm>
            <a:off x="4928155" y="1256687"/>
            <a:ext cx="1458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 err="1">
                <a:solidFill>
                  <a:srgbClr val="FF0000"/>
                </a:solidFill>
                <a:cs typeface="Apple Chancery" panose="03020702040506060504" pitchFamily="66" charset="-79"/>
              </a:rPr>
              <a:t>Lightning</a:t>
            </a:r>
            <a:r>
              <a:rPr lang="es-CL" b="1" dirty="0">
                <a:solidFill>
                  <a:srgbClr val="FF0000"/>
                </a:solidFill>
                <a:cs typeface="Apple Chancery" panose="03020702040506060504" pitchFamily="66" charset="-79"/>
              </a:rPr>
              <a:t> </a:t>
            </a:r>
            <a:r>
              <a:rPr lang="es-CL" b="1" dirty="0" err="1">
                <a:solidFill>
                  <a:srgbClr val="FF0000"/>
                </a:solidFill>
                <a:cs typeface="Apple Chancery" panose="03020702040506060504" pitchFamily="66" charset="-79"/>
              </a:rPr>
              <a:t>rod</a:t>
            </a:r>
            <a:endParaRPr lang="es-CL" b="1" dirty="0">
              <a:solidFill>
                <a:srgbClr val="FF0000"/>
              </a:solidFill>
              <a:cs typeface="Apple Chancery" panose="03020702040506060504" pitchFamily="66" charset="-79"/>
            </a:endParaRPr>
          </a:p>
        </p:txBody>
      </p:sp>
      <p:cxnSp>
        <p:nvCxnSpPr>
          <p:cNvPr id="42" name="Conector curvado 41">
            <a:extLst>
              <a:ext uri="{FF2B5EF4-FFF2-40B4-BE49-F238E27FC236}">
                <a16:creationId xmlns:a16="http://schemas.microsoft.com/office/drawing/2014/main" id="{918D350C-4259-7F46-A6A9-3E6AA7075401}"/>
              </a:ext>
            </a:extLst>
          </p:cNvPr>
          <p:cNvCxnSpPr>
            <a:cxnSpLocks/>
          </p:cNvCxnSpPr>
          <p:nvPr/>
        </p:nvCxnSpPr>
        <p:spPr>
          <a:xfrm rot="10800000" flipV="1">
            <a:off x="4294540" y="1363059"/>
            <a:ext cx="624356" cy="457813"/>
          </a:xfrm>
          <a:prstGeom prst="curvedConnector3">
            <a:avLst/>
          </a:prstGeom>
          <a:ln w="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43">
            <a:extLst>
              <a:ext uri="{FF2B5EF4-FFF2-40B4-BE49-F238E27FC236}">
                <a16:creationId xmlns:a16="http://schemas.microsoft.com/office/drawing/2014/main" id="{2B7CBA20-EE8D-FB46-8E76-F7E6A13B0D38}"/>
              </a:ext>
            </a:extLst>
          </p:cNvPr>
          <p:cNvSpPr txBox="1"/>
          <p:nvPr/>
        </p:nvSpPr>
        <p:spPr>
          <a:xfrm>
            <a:off x="4851196" y="1721063"/>
            <a:ext cx="1458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rgbClr val="FF0000"/>
                </a:solidFill>
                <a:cs typeface="Apple Chancery" panose="03020702040506060504" pitchFamily="66" charset="-79"/>
              </a:rPr>
              <a:t>Solar Panel</a:t>
            </a:r>
          </a:p>
        </p:txBody>
      </p:sp>
      <p:cxnSp>
        <p:nvCxnSpPr>
          <p:cNvPr id="45" name="Conector curvado 44">
            <a:extLst>
              <a:ext uri="{FF2B5EF4-FFF2-40B4-BE49-F238E27FC236}">
                <a16:creationId xmlns:a16="http://schemas.microsoft.com/office/drawing/2014/main" id="{1DE28F68-D26D-6C4B-8A21-C11AD62B3041}"/>
              </a:ext>
            </a:extLst>
          </p:cNvPr>
          <p:cNvCxnSpPr>
            <a:cxnSpLocks/>
          </p:cNvCxnSpPr>
          <p:nvPr/>
        </p:nvCxnSpPr>
        <p:spPr>
          <a:xfrm rot="10800000" flipV="1">
            <a:off x="4310187" y="1887392"/>
            <a:ext cx="541009" cy="337841"/>
          </a:xfrm>
          <a:prstGeom prst="curvedConnector3">
            <a:avLst>
              <a:gd name="adj1" fmla="val 50000"/>
            </a:avLst>
          </a:prstGeom>
          <a:ln w="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C86C6859-CD53-474D-A059-867061C24C28}"/>
              </a:ext>
            </a:extLst>
          </p:cNvPr>
          <p:cNvSpPr txBox="1"/>
          <p:nvPr/>
        </p:nvSpPr>
        <p:spPr>
          <a:xfrm>
            <a:off x="7304962" y="112882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latin typeface="+mj-lt"/>
                <a:cs typeface="Apple Chancery" panose="03020702040506060504" pitchFamily="66" charset="-79"/>
              </a:rPr>
              <a:t>10 m </a:t>
            </a:r>
            <a:r>
              <a:rPr lang="es-CL" dirty="0" err="1">
                <a:latin typeface="+mj-lt"/>
                <a:cs typeface="Apple Chancery" panose="03020702040506060504" pitchFamily="66" charset="-79"/>
              </a:rPr>
              <a:t>tower</a:t>
            </a:r>
            <a:endParaRPr lang="es-CL" dirty="0">
              <a:latin typeface="+mj-lt"/>
              <a:cs typeface="Apple Chancery" panose="03020702040506060504" pitchFamily="66" charset="-79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CC0E94E-A86B-0C8F-D1A5-FAEE525AD33E}"/>
              </a:ext>
            </a:extLst>
          </p:cNvPr>
          <p:cNvSpPr txBox="1"/>
          <p:nvPr/>
        </p:nvSpPr>
        <p:spPr>
          <a:xfrm>
            <a:off x="516118" y="5226574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/>
              <a:t>January</a:t>
            </a:r>
            <a:r>
              <a:rPr lang="es-CL" dirty="0"/>
              <a:t> 2000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70A9ADB6-A0BA-83CC-22BF-535C830EB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196975"/>
            <a:ext cx="6099175" cy="4037013"/>
          </a:xfrm>
          <a:prstGeom prst="rect">
            <a:avLst/>
          </a:prstGeom>
          <a:noFill/>
          <a:ln w="9525">
            <a:solidFill>
              <a:srgbClr val="2929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2 Rectángulo">
            <a:extLst>
              <a:ext uri="{FF2B5EF4-FFF2-40B4-BE49-F238E27FC236}">
                <a16:creationId xmlns:a16="http://schemas.microsoft.com/office/drawing/2014/main" id="{1728FCE1-058D-5110-A2CB-3CE53BA0F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333375"/>
            <a:ext cx="54721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2400">
                <a:hlinkClick r:id="rId3"/>
              </a:rPr>
              <a:t>https://rammb-slider.cira.colostate.edu/</a:t>
            </a:r>
            <a:endParaRPr lang="es-CL" altLang="en-US" sz="2400"/>
          </a:p>
        </p:txBody>
      </p:sp>
      <p:pic>
        <p:nvPicPr>
          <p:cNvPr id="45060" name="Picture 3">
            <a:extLst>
              <a:ext uri="{FF2B5EF4-FFF2-40B4-BE49-F238E27FC236}">
                <a16:creationId xmlns:a16="http://schemas.microsoft.com/office/drawing/2014/main" id="{A7CAAEAC-607A-A713-2725-E98F219A2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2378075" cy="4211637"/>
          </a:xfrm>
          <a:prstGeom prst="rect">
            <a:avLst/>
          </a:prstGeom>
          <a:noFill/>
          <a:ln w="9525">
            <a:solidFill>
              <a:srgbClr val="2929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5 Conector recto de flecha">
            <a:extLst>
              <a:ext uri="{FF2B5EF4-FFF2-40B4-BE49-F238E27FC236}">
                <a16:creationId xmlns:a16="http://schemas.microsoft.com/office/drawing/2014/main" id="{108F5F37-51EF-F300-E3FA-CB9B1397B4E2}"/>
              </a:ext>
            </a:extLst>
          </p:cNvPr>
          <p:cNvCxnSpPr/>
          <p:nvPr/>
        </p:nvCxnSpPr>
        <p:spPr>
          <a:xfrm>
            <a:off x="2195513" y="2708275"/>
            <a:ext cx="1008062" cy="0"/>
          </a:xfrm>
          <a:prstGeom prst="straightConnector1">
            <a:avLst/>
          </a:prstGeom>
          <a:ln>
            <a:solidFill>
              <a:srgbClr val="29292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FF8071B-1370-FF2F-3FE3-D3C413723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913" y="116632"/>
            <a:ext cx="5810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29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A70A8D91-AD83-1D32-E177-248339E67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052513"/>
            <a:ext cx="7113587" cy="534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2 Rectángulo">
            <a:extLst>
              <a:ext uri="{FF2B5EF4-FFF2-40B4-BE49-F238E27FC236}">
                <a16:creationId xmlns:a16="http://schemas.microsoft.com/office/drawing/2014/main" id="{2E12CDA9-C426-6CFE-8F03-9B327F035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188913"/>
            <a:ext cx="39798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1800">
                <a:hlinkClick r:id="rId3"/>
              </a:rPr>
              <a:t>https://worldview.earthdata.nasa.gov/</a:t>
            </a:r>
            <a:endParaRPr lang="es-CL" altLang="en-US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1800"/>
              <a:t>Datos MODIS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E342DC0A-36AF-C183-C4F9-5A3FF5012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933450"/>
            <a:ext cx="6716712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>
            <a:extLst>
              <a:ext uri="{FF2B5EF4-FFF2-40B4-BE49-F238E27FC236}">
                <a16:creationId xmlns:a16="http://schemas.microsoft.com/office/drawing/2014/main" id="{F2E032F1-C3B1-7775-8309-98BE816E1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4919663"/>
            <a:ext cx="12954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>
            <a:extLst>
              <a:ext uri="{FF2B5EF4-FFF2-40B4-BE49-F238E27FC236}">
                <a16:creationId xmlns:a16="http://schemas.microsoft.com/office/drawing/2014/main" id="{402BDDC9-13C8-90D3-26FB-AAEEDB9DE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3697288"/>
            <a:ext cx="2508250" cy="2930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Forma libre">
            <a:extLst>
              <a:ext uri="{FF2B5EF4-FFF2-40B4-BE49-F238E27FC236}">
                <a16:creationId xmlns:a16="http://schemas.microsoft.com/office/drawing/2014/main" id="{A74CD1B3-98CE-2B44-9406-7E6E1B5EBA8F}"/>
              </a:ext>
            </a:extLst>
          </p:cNvPr>
          <p:cNvSpPr/>
          <p:nvPr/>
        </p:nvSpPr>
        <p:spPr>
          <a:xfrm>
            <a:off x="3509963" y="2165350"/>
            <a:ext cx="838200" cy="473075"/>
          </a:xfrm>
          <a:custGeom>
            <a:avLst/>
            <a:gdLst>
              <a:gd name="connsiteX0" fmla="*/ 121920 w 678180"/>
              <a:gd name="connsiteY0" fmla="*/ 140970 h 369570"/>
              <a:gd name="connsiteX1" fmla="*/ 41910 w 678180"/>
              <a:gd name="connsiteY1" fmla="*/ 152400 h 369570"/>
              <a:gd name="connsiteX2" fmla="*/ 0 w 678180"/>
              <a:gd name="connsiteY2" fmla="*/ 175260 h 369570"/>
              <a:gd name="connsiteX3" fmla="*/ 26670 w 678180"/>
              <a:gd name="connsiteY3" fmla="*/ 209550 h 369570"/>
              <a:gd name="connsiteX4" fmla="*/ 38100 w 678180"/>
              <a:gd name="connsiteY4" fmla="*/ 228600 h 369570"/>
              <a:gd name="connsiteX5" fmla="*/ 41910 w 678180"/>
              <a:gd name="connsiteY5" fmla="*/ 259080 h 369570"/>
              <a:gd name="connsiteX6" fmla="*/ 87630 w 678180"/>
              <a:gd name="connsiteY6" fmla="*/ 281940 h 369570"/>
              <a:gd name="connsiteX7" fmla="*/ 121920 w 678180"/>
              <a:gd name="connsiteY7" fmla="*/ 270510 h 369570"/>
              <a:gd name="connsiteX8" fmla="*/ 167640 w 678180"/>
              <a:gd name="connsiteY8" fmla="*/ 266700 h 369570"/>
              <a:gd name="connsiteX9" fmla="*/ 186690 w 678180"/>
              <a:gd name="connsiteY9" fmla="*/ 297180 h 369570"/>
              <a:gd name="connsiteX10" fmla="*/ 232410 w 678180"/>
              <a:gd name="connsiteY10" fmla="*/ 308610 h 369570"/>
              <a:gd name="connsiteX11" fmla="*/ 281940 w 678180"/>
              <a:gd name="connsiteY11" fmla="*/ 316230 h 369570"/>
              <a:gd name="connsiteX12" fmla="*/ 358140 w 678180"/>
              <a:gd name="connsiteY12" fmla="*/ 323850 h 369570"/>
              <a:gd name="connsiteX13" fmla="*/ 388620 w 678180"/>
              <a:gd name="connsiteY13" fmla="*/ 320040 h 369570"/>
              <a:gd name="connsiteX14" fmla="*/ 438150 w 678180"/>
              <a:gd name="connsiteY14" fmla="*/ 369570 h 369570"/>
              <a:gd name="connsiteX15" fmla="*/ 445770 w 678180"/>
              <a:gd name="connsiteY15" fmla="*/ 320040 h 369570"/>
              <a:gd name="connsiteX16" fmla="*/ 419100 w 678180"/>
              <a:gd name="connsiteY16" fmla="*/ 285750 h 369570"/>
              <a:gd name="connsiteX17" fmla="*/ 476250 w 678180"/>
              <a:gd name="connsiteY17" fmla="*/ 274320 h 369570"/>
              <a:gd name="connsiteX18" fmla="*/ 529590 w 678180"/>
              <a:gd name="connsiteY18" fmla="*/ 270510 h 369570"/>
              <a:gd name="connsiteX19" fmla="*/ 582930 w 678180"/>
              <a:gd name="connsiteY19" fmla="*/ 243840 h 369570"/>
              <a:gd name="connsiteX20" fmla="*/ 651510 w 678180"/>
              <a:gd name="connsiteY20" fmla="*/ 232410 h 369570"/>
              <a:gd name="connsiteX21" fmla="*/ 678180 w 678180"/>
              <a:gd name="connsiteY21" fmla="*/ 209550 h 369570"/>
              <a:gd name="connsiteX22" fmla="*/ 598170 w 678180"/>
              <a:gd name="connsiteY22" fmla="*/ 175260 h 369570"/>
              <a:gd name="connsiteX23" fmla="*/ 594360 w 678180"/>
              <a:gd name="connsiteY23" fmla="*/ 118110 h 369570"/>
              <a:gd name="connsiteX24" fmla="*/ 560070 w 678180"/>
              <a:gd name="connsiteY24" fmla="*/ 87630 h 369570"/>
              <a:gd name="connsiteX25" fmla="*/ 480060 w 678180"/>
              <a:gd name="connsiteY25" fmla="*/ 68580 h 369570"/>
              <a:gd name="connsiteX26" fmla="*/ 472440 w 678180"/>
              <a:gd name="connsiteY26" fmla="*/ 26670 h 369570"/>
              <a:gd name="connsiteX27" fmla="*/ 449580 w 678180"/>
              <a:gd name="connsiteY27" fmla="*/ 3810 h 369570"/>
              <a:gd name="connsiteX28" fmla="*/ 396240 w 678180"/>
              <a:gd name="connsiteY28" fmla="*/ 0 h 369570"/>
              <a:gd name="connsiteX29" fmla="*/ 361950 w 678180"/>
              <a:gd name="connsiteY29" fmla="*/ 26670 h 369570"/>
              <a:gd name="connsiteX30" fmla="*/ 342900 w 678180"/>
              <a:gd name="connsiteY30" fmla="*/ 64770 h 369570"/>
              <a:gd name="connsiteX31" fmla="*/ 323850 w 678180"/>
              <a:gd name="connsiteY31" fmla="*/ 106680 h 369570"/>
              <a:gd name="connsiteX32" fmla="*/ 232410 w 678180"/>
              <a:gd name="connsiteY32" fmla="*/ 114300 h 369570"/>
              <a:gd name="connsiteX33" fmla="*/ 182880 w 678180"/>
              <a:gd name="connsiteY33" fmla="*/ 102870 h 369570"/>
              <a:gd name="connsiteX34" fmla="*/ 121920 w 678180"/>
              <a:gd name="connsiteY34" fmla="*/ 140970 h 369570"/>
              <a:gd name="connsiteX0" fmla="*/ 121920 w 678180"/>
              <a:gd name="connsiteY0" fmla="*/ 140970 h 369570"/>
              <a:gd name="connsiteX1" fmla="*/ 41910 w 678180"/>
              <a:gd name="connsiteY1" fmla="*/ 152400 h 369570"/>
              <a:gd name="connsiteX2" fmla="*/ 0 w 678180"/>
              <a:gd name="connsiteY2" fmla="*/ 175260 h 369570"/>
              <a:gd name="connsiteX3" fmla="*/ 26670 w 678180"/>
              <a:gd name="connsiteY3" fmla="*/ 209550 h 369570"/>
              <a:gd name="connsiteX4" fmla="*/ 38100 w 678180"/>
              <a:gd name="connsiteY4" fmla="*/ 228600 h 369570"/>
              <a:gd name="connsiteX5" fmla="*/ 41910 w 678180"/>
              <a:gd name="connsiteY5" fmla="*/ 259080 h 369570"/>
              <a:gd name="connsiteX6" fmla="*/ 87630 w 678180"/>
              <a:gd name="connsiteY6" fmla="*/ 281940 h 369570"/>
              <a:gd name="connsiteX7" fmla="*/ 121920 w 678180"/>
              <a:gd name="connsiteY7" fmla="*/ 270510 h 369570"/>
              <a:gd name="connsiteX8" fmla="*/ 167640 w 678180"/>
              <a:gd name="connsiteY8" fmla="*/ 266700 h 369570"/>
              <a:gd name="connsiteX9" fmla="*/ 186690 w 678180"/>
              <a:gd name="connsiteY9" fmla="*/ 297180 h 369570"/>
              <a:gd name="connsiteX10" fmla="*/ 232410 w 678180"/>
              <a:gd name="connsiteY10" fmla="*/ 308610 h 369570"/>
              <a:gd name="connsiteX11" fmla="*/ 281940 w 678180"/>
              <a:gd name="connsiteY11" fmla="*/ 316230 h 369570"/>
              <a:gd name="connsiteX12" fmla="*/ 358140 w 678180"/>
              <a:gd name="connsiteY12" fmla="*/ 323850 h 369570"/>
              <a:gd name="connsiteX13" fmla="*/ 388620 w 678180"/>
              <a:gd name="connsiteY13" fmla="*/ 320040 h 369570"/>
              <a:gd name="connsiteX14" fmla="*/ 438150 w 678180"/>
              <a:gd name="connsiteY14" fmla="*/ 369570 h 369570"/>
              <a:gd name="connsiteX15" fmla="*/ 445770 w 678180"/>
              <a:gd name="connsiteY15" fmla="*/ 320040 h 369570"/>
              <a:gd name="connsiteX16" fmla="*/ 419100 w 678180"/>
              <a:gd name="connsiteY16" fmla="*/ 285750 h 369570"/>
              <a:gd name="connsiteX17" fmla="*/ 476250 w 678180"/>
              <a:gd name="connsiteY17" fmla="*/ 274320 h 369570"/>
              <a:gd name="connsiteX18" fmla="*/ 529590 w 678180"/>
              <a:gd name="connsiteY18" fmla="*/ 270510 h 369570"/>
              <a:gd name="connsiteX19" fmla="*/ 582930 w 678180"/>
              <a:gd name="connsiteY19" fmla="*/ 243840 h 369570"/>
              <a:gd name="connsiteX20" fmla="*/ 651510 w 678180"/>
              <a:gd name="connsiteY20" fmla="*/ 232410 h 369570"/>
              <a:gd name="connsiteX21" fmla="*/ 678180 w 678180"/>
              <a:gd name="connsiteY21" fmla="*/ 209550 h 369570"/>
              <a:gd name="connsiteX22" fmla="*/ 598170 w 678180"/>
              <a:gd name="connsiteY22" fmla="*/ 175260 h 369570"/>
              <a:gd name="connsiteX23" fmla="*/ 594360 w 678180"/>
              <a:gd name="connsiteY23" fmla="*/ 118110 h 369570"/>
              <a:gd name="connsiteX24" fmla="*/ 560070 w 678180"/>
              <a:gd name="connsiteY24" fmla="*/ 87630 h 369570"/>
              <a:gd name="connsiteX25" fmla="*/ 480060 w 678180"/>
              <a:gd name="connsiteY25" fmla="*/ 68580 h 369570"/>
              <a:gd name="connsiteX26" fmla="*/ 472440 w 678180"/>
              <a:gd name="connsiteY26" fmla="*/ 26670 h 369570"/>
              <a:gd name="connsiteX27" fmla="*/ 449580 w 678180"/>
              <a:gd name="connsiteY27" fmla="*/ 3810 h 369570"/>
              <a:gd name="connsiteX28" fmla="*/ 396240 w 678180"/>
              <a:gd name="connsiteY28" fmla="*/ 0 h 369570"/>
              <a:gd name="connsiteX29" fmla="*/ 361950 w 678180"/>
              <a:gd name="connsiteY29" fmla="*/ 26670 h 369570"/>
              <a:gd name="connsiteX30" fmla="*/ 342900 w 678180"/>
              <a:gd name="connsiteY30" fmla="*/ 64770 h 369570"/>
              <a:gd name="connsiteX31" fmla="*/ 274330 w 678180"/>
              <a:gd name="connsiteY31" fmla="*/ 126886 h 369570"/>
              <a:gd name="connsiteX32" fmla="*/ 232410 w 678180"/>
              <a:gd name="connsiteY32" fmla="*/ 114300 h 369570"/>
              <a:gd name="connsiteX33" fmla="*/ 182880 w 678180"/>
              <a:gd name="connsiteY33" fmla="*/ 102870 h 369570"/>
              <a:gd name="connsiteX34" fmla="*/ 121920 w 678180"/>
              <a:gd name="connsiteY34" fmla="*/ 140970 h 369570"/>
              <a:gd name="connsiteX0" fmla="*/ 121920 w 678180"/>
              <a:gd name="connsiteY0" fmla="*/ 140970 h 369570"/>
              <a:gd name="connsiteX1" fmla="*/ 41910 w 678180"/>
              <a:gd name="connsiteY1" fmla="*/ 152400 h 369570"/>
              <a:gd name="connsiteX2" fmla="*/ 0 w 678180"/>
              <a:gd name="connsiteY2" fmla="*/ 175260 h 369570"/>
              <a:gd name="connsiteX3" fmla="*/ 26670 w 678180"/>
              <a:gd name="connsiteY3" fmla="*/ 209550 h 369570"/>
              <a:gd name="connsiteX4" fmla="*/ 38100 w 678180"/>
              <a:gd name="connsiteY4" fmla="*/ 228600 h 369570"/>
              <a:gd name="connsiteX5" fmla="*/ 41910 w 678180"/>
              <a:gd name="connsiteY5" fmla="*/ 259080 h 369570"/>
              <a:gd name="connsiteX6" fmla="*/ 87630 w 678180"/>
              <a:gd name="connsiteY6" fmla="*/ 281940 h 369570"/>
              <a:gd name="connsiteX7" fmla="*/ 121920 w 678180"/>
              <a:gd name="connsiteY7" fmla="*/ 270510 h 369570"/>
              <a:gd name="connsiteX8" fmla="*/ 167640 w 678180"/>
              <a:gd name="connsiteY8" fmla="*/ 266700 h 369570"/>
              <a:gd name="connsiteX9" fmla="*/ 186690 w 678180"/>
              <a:gd name="connsiteY9" fmla="*/ 297180 h 369570"/>
              <a:gd name="connsiteX10" fmla="*/ 232410 w 678180"/>
              <a:gd name="connsiteY10" fmla="*/ 308610 h 369570"/>
              <a:gd name="connsiteX11" fmla="*/ 281940 w 678180"/>
              <a:gd name="connsiteY11" fmla="*/ 316230 h 369570"/>
              <a:gd name="connsiteX12" fmla="*/ 358140 w 678180"/>
              <a:gd name="connsiteY12" fmla="*/ 323850 h 369570"/>
              <a:gd name="connsiteX13" fmla="*/ 388620 w 678180"/>
              <a:gd name="connsiteY13" fmla="*/ 320040 h 369570"/>
              <a:gd name="connsiteX14" fmla="*/ 438150 w 678180"/>
              <a:gd name="connsiteY14" fmla="*/ 369570 h 369570"/>
              <a:gd name="connsiteX15" fmla="*/ 445770 w 678180"/>
              <a:gd name="connsiteY15" fmla="*/ 320040 h 369570"/>
              <a:gd name="connsiteX16" fmla="*/ 419100 w 678180"/>
              <a:gd name="connsiteY16" fmla="*/ 285750 h 369570"/>
              <a:gd name="connsiteX17" fmla="*/ 476250 w 678180"/>
              <a:gd name="connsiteY17" fmla="*/ 274320 h 369570"/>
              <a:gd name="connsiteX18" fmla="*/ 529590 w 678180"/>
              <a:gd name="connsiteY18" fmla="*/ 270510 h 369570"/>
              <a:gd name="connsiteX19" fmla="*/ 582930 w 678180"/>
              <a:gd name="connsiteY19" fmla="*/ 243840 h 369570"/>
              <a:gd name="connsiteX20" fmla="*/ 651510 w 678180"/>
              <a:gd name="connsiteY20" fmla="*/ 232410 h 369570"/>
              <a:gd name="connsiteX21" fmla="*/ 678180 w 678180"/>
              <a:gd name="connsiteY21" fmla="*/ 209550 h 369570"/>
              <a:gd name="connsiteX22" fmla="*/ 598170 w 678180"/>
              <a:gd name="connsiteY22" fmla="*/ 175260 h 369570"/>
              <a:gd name="connsiteX23" fmla="*/ 594360 w 678180"/>
              <a:gd name="connsiteY23" fmla="*/ 118110 h 369570"/>
              <a:gd name="connsiteX24" fmla="*/ 560070 w 678180"/>
              <a:gd name="connsiteY24" fmla="*/ 87630 h 369570"/>
              <a:gd name="connsiteX25" fmla="*/ 480060 w 678180"/>
              <a:gd name="connsiteY25" fmla="*/ 68580 h 369570"/>
              <a:gd name="connsiteX26" fmla="*/ 472440 w 678180"/>
              <a:gd name="connsiteY26" fmla="*/ 26670 h 369570"/>
              <a:gd name="connsiteX27" fmla="*/ 449580 w 678180"/>
              <a:gd name="connsiteY27" fmla="*/ 3810 h 369570"/>
              <a:gd name="connsiteX28" fmla="*/ 396240 w 678180"/>
              <a:gd name="connsiteY28" fmla="*/ 0 h 369570"/>
              <a:gd name="connsiteX29" fmla="*/ 361950 w 678180"/>
              <a:gd name="connsiteY29" fmla="*/ 26670 h 369570"/>
              <a:gd name="connsiteX30" fmla="*/ 360235 w 678180"/>
              <a:gd name="connsiteY30" fmla="*/ 86439 h 369570"/>
              <a:gd name="connsiteX31" fmla="*/ 274330 w 678180"/>
              <a:gd name="connsiteY31" fmla="*/ 126886 h 369570"/>
              <a:gd name="connsiteX32" fmla="*/ 232410 w 678180"/>
              <a:gd name="connsiteY32" fmla="*/ 114300 h 369570"/>
              <a:gd name="connsiteX33" fmla="*/ 182880 w 678180"/>
              <a:gd name="connsiteY33" fmla="*/ 102870 h 369570"/>
              <a:gd name="connsiteX34" fmla="*/ 121920 w 678180"/>
              <a:gd name="connsiteY34" fmla="*/ 140970 h 369570"/>
              <a:gd name="connsiteX0" fmla="*/ 121920 w 678180"/>
              <a:gd name="connsiteY0" fmla="*/ 140970 h 369570"/>
              <a:gd name="connsiteX1" fmla="*/ 41910 w 678180"/>
              <a:gd name="connsiteY1" fmla="*/ 152400 h 369570"/>
              <a:gd name="connsiteX2" fmla="*/ 0 w 678180"/>
              <a:gd name="connsiteY2" fmla="*/ 175260 h 369570"/>
              <a:gd name="connsiteX3" fmla="*/ 26670 w 678180"/>
              <a:gd name="connsiteY3" fmla="*/ 209550 h 369570"/>
              <a:gd name="connsiteX4" fmla="*/ 38100 w 678180"/>
              <a:gd name="connsiteY4" fmla="*/ 228600 h 369570"/>
              <a:gd name="connsiteX5" fmla="*/ 41910 w 678180"/>
              <a:gd name="connsiteY5" fmla="*/ 259080 h 369570"/>
              <a:gd name="connsiteX6" fmla="*/ 87630 w 678180"/>
              <a:gd name="connsiteY6" fmla="*/ 281940 h 369570"/>
              <a:gd name="connsiteX7" fmla="*/ 121920 w 678180"/>
              <a:gd name="connsiteY7" fmla="*/ 270510 h 369570"/>
              <a:gd name="connsiteX8" fmla="*/ 167640 w 678180"/>
              <a:gd name="connsiteY8" fmla="*/ 266700 h 369570"/>
              <a:gd name="connsiteX9" fmla="*/ 186690 w 678180"/>
              <a:gd name="connsiteY9" fmla="*/ 297180 h 369570"/>
              <a:gd name="connsiteX10" fmla="*/ 232410 w 678180"/>
              <a:gd name="connsiteY10" fmla="*/ 308610 h 369570"/>
              <a:gd name="connsiteX11" fmla="*/ 281940 w 678180"/>
              <a:gd name="connsiteY11" fmla="*/ 316230 h 369570"/>
              <a:gd name="connsiteX12" fmla="*/ 340806 w 678180"/>
              <a:gd name="connsiteY12" fmla="*/ 349851 h 369570"/>
              <a:gd name="connsiteX13" fmla="*/ 388620 w 678180"/>
              <a:gd name="connsiteY13" fmla="*/ 320040 h 369570"/>
              <a:gd name="connsiteX14" fmla="*/ 438150 w 678180"/>
              <a:gd name="connsiteY14" fmla="*/ 369570 h 369570"/>
              <a:gd name="connsiteX15" fmla="*/ 445770 w 678180"/>
              <a:gd name="connsiteY15" fmla="*/ 320040 h 369570"/>
              <a:gd name="connsiteX16" fmla="*/ 419100 w 678180"/>
              <a:gd name="connsiteY16" fmla="*/ 285750 h 369570"/>
              <a:gd name="connsiteX17" fmla="*/ 476250 w 678180"/>
              <a:gd name="connsiteY17" fmla="*/ 274320 h 369570"/>
              <a:gd name="connsiteX18" fmla="*/ 529590 w 678180"/>
              <a:gd name="connsiteY18" fmla="*/ 270510 h 369570"/>
              <a:gd name="connsiteX19" fmla="*/ 582930 w 678180"/>
              <a:gd name="connsiteY19" fmla="*/ 243840 h 369570"/>
              <a:gd name="connsiteX20" fmla="*/ 651510 w 678180"/>
              <a:gd name="connsiteY20" fmla="*/ 232410 h 369570"/>
              <a:gd name="connsiteX21" fmla="*/ 678180 w 678180"/>
              <a:gd name="connsiteY21" fmla="*/ 209550 h 369570"/>
              <a:gd name="connsiteX22" fmla="*/ 598170 w 678180"/>
              <a:gd name="connsiteY22" fmla="*/ 175260 h 369570"/>
              <a:gd name="connsiteX23" fmla="*/ 594360 w 678180"/>
              <a:gd name="connsiteY23" fmla="*/ 118110 h 369570"/>
              <a:gd name="connsiteX24" fmla="*/ 560070 w 678180"/>
              <a:gd name="connsiteY24" fmla="*/ 87630 h 369570"/>
              <a:gd name="connsiteX25" fmla="*/ 480060 w 678180"/>
              <a:gd name="connsiteY25" fmla="*/ 68580 h 369570"/>
              <a:gd name="connsiteX26" fmla="*/ 472440 w 678180"/>
              <a:gd name="connsiteY26" fmla="*/ 26670 h 369570"/>
              <a:gd name="connsiteX27" fmla="*/ 449580 w 678180"/>
              <a:gd name="connsiteY27" fmla="*/ 3810 h 369570"/>
              <a:gd name="connsiteX28" fmla="*/ 396240 w 678180"/>
              <a:gd name="connsiteY28" fmla="*/ 0 h 369570"/>
              <a:gd name="connsiteX29" fmla="*/ 361950 w 678180"/>
              <a:gd name="connsiteY29" fmla="*/ 26670 h 369570"/>
              <a:gd name="connsiteX30" fmla="*/ 360235 w 678180"/>
              <a:gd name="connsiteY30" fmla="*/ 86439 h 369570"/>
              <a:gd name="connsiteX31" fmla="*/ 274330 w 678180"/>
              <a:gd name="connsiteY31" fmla="*/ 126886 h 369570"/>
              <a:gd name="connsiteX32" fmla="*/ 232410 w 678180"/>
              <a:gd name="connsiteY32" fmla="*/ 114300 h 369570"/>
              <a:gd name="connsiteX33" fmla="*/ 182880 w 678180"/>
              <a:gd name="connsiteY33" fmla="*/ 102870 h 369570"/>
              <a:gd name="connsiteX34" fmla="*/ 121920 w 678180"/>
              <a:gd name="connsiteY34" fmla="*/ 140970 h 369570"/>
              <a:gd name="connsiteX0" fmla="*/ 121920 w 678180"/>
              <a:gd name="connsiteY0" fmla="*/ 140970 h 369570"/>
              <a:gd name="connsiteX1" fmla="*/ 41910 w 678180"/>
              <a:gd name="connsiteY1" fmla="*/ 152400 h 369570"/>
              <a:gd name="connsiteX2" fmla="*/ 0 w 678180"/>
              <a:gd name="connsiteY2" fmla="*/ 175260 h 369570"/>
              <a:gd name="connsiteX3" fmla="*/ 26670 w 678180"/>
              <a:gd name="connsiteY3" fmla="*/ 209550 h 369570"/>
              <a:gd name="connsiteX4" fmla="*/ 38100 w 678180"/>
              <a:gd name="connsiteY4" fmla="*/ 228600 h 369570"/>
              <a:gd name="connsiteX5" fmla="*/ 41910 w 678180"/>
              <a:gd name="connsiteY5" fmla="*/ 259080 h 369570"/>
              <a:gd name="connsiteX6" fmla="*/ 87630 w 678180"/>
              <a:gd name="connsiteY6" fmla="*/ 281940 h 369570"/>
              <a:gd name="connsiteX7" fmla="*/ 121920 w 678180"/>
              <a:gd name="connsiteY7" fmla="*/ 270510 h 369570"/>
              <a:gd name="connsiteX8" fmla="*/ 167640 w 678180"/>
              <a:gd name="connsiteY8" fmla="*/ 266700 h 369570"/>
              <a:gd name="connsiteX9" fmla="*/ 186690 w 678180"/>
              <a:gd name="connsiteY9" fmla="*/ 297180 h 369570"/>
              <a:gd name="connsiteX10" fmla="*/ 232410 w 678180"/>
              <a:gd name="connsiteY10" fmla="*/ 308610 h 369570"/>
              <a:gd name="connsiteX11" fmla="*/ 281940 w 678180"/>
              <a:gd name="connsiteY11" fmla="*/ 316230 h 369570"/>
              <a:gd name="connsiteX12" fmla="*/ 340806 w 678180"/>
              <a:gd name="connsiteY12" fmla="*/ 349851 h 369570"/>
              <a:gd name="connsiteX13" fmla="*/ 375619 w 678180"/>
              <a:gd name="connsiteY13" fmla="*/ 367710 h 369570"/>
              <a:gd name="connsiteX14" fmla="*/ 438150 w 678180"/>
              <a:gd name="connsiteY14" fmla="*/ 369570 h 369570"/>
              <a:gd name="connsiteX15" fmla="*/ 445770 w 678180"/>
              <a:gd name="connsiteY15" fmla="*/ 320040 h 369570"/>
              <a:gd name="connsiteX16" fmla="*/ 419100 w 678180"/>
              <a:gd name="connsiteY16" fmla="*/ 285750 h 369570"/>
              <a:gd name="connsiteX17" fmla="*/ 476250 w 678180"/>
              <a:gd name="connsiteY17" fmla="*/ 274320 h 369570"/>
              <a:gd name="connsiteX18" fmla="*/ 529590 w 678180"/>
              <a:gd name="connsiteY18" fmla="*/ 270510 h 369570"/>
              <a:gd name="connsiteX19" fmla="*/ 582930 w 678180"/>
              <a:gd name="connsiteY19" fmla="*/ 243840 h 369570"/>
              <a:gd name="connsiteX20" fmla="*/ 651510 w 678180"/>
              <a:gd name="connsiteY20" fmla="*/ 232410 h 369570"/>
              <a:gd name="connsiteX21" fmla="*/ 678180 w 678180"/>
              <a:gd name="connsiteY21" fmla="*/ 209550 h 369570"/>
              <a:gd name="connsiteX22" fmla="*/ 598170 w 678180"/>
              <a:gd name="connsiteY22" fmla="*/ 175260 h 369570"/>
              <a:gd name="connsiteX23" fmla="*/ 594360 w 678180"/>
              <a:gd name="connsiteY23" fmla="*/ 118110 h 369570"/>
              <a:gd name="connsiteX24" fmla="*/ 560070 w 678180"/>
              <a:gd name="connsiteY24" fmla="*/ 87630 h 369570"/>
              <a:gd name="connsiteX25" fmla="*/ 480060 w 678180"/>
              <a:gd name="connsiteY25" fmla="*/ 68580 h 369570"/>
              <a:gd name="connsiteX26" fmla="*/ 472440 w 678180"/>
              <a:gd name="connsiteY26" fmla="*/ 26670 h 369570"/>
              <a:gd name="connsiteX27" fmla="*/ 449580 w 678180"/>
              <a:gd name="connsiteY27" fmla="*/ 3810 h 369570"/>
              <a:gd name="connsiteX28" fmla="*/ 396240 w 678180"/>
              <a:gd name="connsiteY28" fmla="*/ 0 h 369570"/>
              <a:gd name="connsiteX29" fmla="*/ 361950 w 678180"/>
              <a:gd name="connsiteY29" fmla="*/ 26670 h 369570"/>
              <a:gd name="connsiteX30" fmla="*/ 360235 w 678180"/>
              <a:gd name="connsiteY30" fmla="*/ 86439 h 369570"/>
              <a:gd name="connsiteX31" fmla="*/ 274330 w 678180"/>
              <a:gd name="connsiteY31" fmla="*/ 126886 h 369570"/>
              <a:gd name="connsiteX32" fmla="*/ 232410 w 678180"/>
              <a:gd name="connsiteY32" fmla="*/ 114300 h 369570"/>
              <a:gd name="connsiteX33" fmla="*/ 182880 w 678180"/>
              <a:gd name="connsiteY33" fmla="*/ 102870 h 369570"/>
              <a:gd name="connsiteX34" fmla="*/ 121920 w 678180"/>
              <a:gd name="connsiteY34" fmla="*/ 140970 h 369570"/>
              <a:gd name="connsiteX0" fmla="*/ 121920 w 678180"/>
              <a:gd name="connsiteY0" fmla="*/ 140970 h 417240"/>
              <a:gd name="connsiteX1" fmla="*/ 41910 w 678180"/>
              <a:gd name="connsiteY1" fmla="*/ 152400 h 417240"/>
              <a:gd name="connsiteX2" fmla="*/ 0 w 678180"/>
              <a:gd name="connsiteY2" fmla="*/ 175260 h 417240"/>
              <a:gd name="connsiteX3" fmla="*/ 26670 w 678180"/>
              <a:gd name="connsiteY3" fmla="*/ 209550 h 417240"/>
              <a:gd name="connsiteX4" fmla="*/ 38100 w 678180"/>
              <a:gd name="connsiteY4" fmla="*/ 228600 h 417240"/>
              <a:gd name="connsiteX5" fmla="*/ 41910 w 678180"/>
              <a:gd name="connsiteY5" fmla="*/ 259080 h 417240"/>
              <a:gd name="connsiteX6" fmla="*/ 87630 w 678180"/>
              <a:gd name="connsiteY6" fmla="*/ 281940 h 417240"/>
              <a:gd name="connsiteX7" fmla="*/ 121920 w 678180"/>
              <a:gd name="connsiteY7" fmla="*/ 270510 h 417240"/>
              <a:gd name="connsiteX8" fmla="*/ 167640 w 678180"/>
              <a:gd name="connsiteY8" fmla="*/ 266700 h 417240"/>
              <a:gd name="connsiteX9" fmla="*/ 186690 w 678180"/>
              <a:gd name="connsiteY9" fmla="*/ 297180 h 417240"/>
              <a:gd name="connsiteX10" fmla="*/ 232410 w 678180"/>
              <a:gd name="connsiteY10" fmla="*/ 308610 h 417240"/>
              <a:gd name="connsiteX11" fmla="*/ 281940 w 678180"/>
              <a:gd name="connsiteY11" fmla="*/ 316230 h 417240"/>
              <a:gd name="connsiteX12" fmla="*/ 340806 w 678180"/>
              <a:gd name="connsiteY12" fmla="*/ 349851 h 417240"/>
              <a:gd name="connsiteX13" fmla="*/ 375619 w 678180"/>
              <a:gd name="connsiteY13" fmla="*/ 367710 h 417240"/>
              <a:gd name="connsiteX14" fmla="*/ 464152 w 678180"/>
              <a:gd name="connsiteY14" fmla="*/ 417240 h 417240"/>
              <a:gd name="connsiteX15" fmla="*/ 445770 w 678180"/>
              <a:gd name="connsiteY15" fmla="*/ 320040 h 417240"/>
              <a:gd name="connsiteX16" fmla="*/ 419100 w 678180"/>
              <a:gd name="connsiteY16" fmla="*/ 285750 h 417240"/>
              <a:gd name="connsiteX17" fmla="*/ 476250 w 678180"/>
              <a:gd name="connsiteY17" fmla="*/ 274320 h 417240"/>
              <a:gd name="connsiteX18" fmla="*/ 529590 w 678180"/>
              <a:gd name="connsiteY18" fmla="*/ 270510 h 417240"/>
              <a:gd name="connsiteX19" fmla="*/ 582930 w 678180"/>
              <a:gd name="connsiteY19" fmla="*/ 243840 h 417240"/>
              <a:gd name="connsiteX20" fmla="*/ 651510 w 678180"/>
              <a:gd name="connsiteY20" fmla="*/ 232410 h 417240"/>
              <a:gd name="connsiteX21" fmla="*/ 678180 w 678180"/>
              <a:gd name="connsiteY21" fmla="*/ 209550 h 417240"/>
              <a:gd name="connsiteX22" fmla="*/ 598170 w 678180"/>
              <a:gd name="connsiteY22" fmla="*/ 175260 h 417240"/>
              <a:gd name="connsiteX23" fmla="*/ 594360 w 678180"/>
              <a:gd name="connsiteY23" fmla="*/ 118110 h 417240"/>
              <a:gd name="connsiteX24" fmla="*/ 560070 w 678180"/>
              <a:gd name="connsiteY24" fmla="*/ 87630 h 417240"/>
              <a:gd name="connsiteX25" fmla="*/ 480060 w 678180"/>
              <a:gd name="connsiteY25" fmla="*/ 68580 h 417240"/>
              <a:gd name="connsiteX26" fmla="*/ 472440 w 678180"/>
              <a:gd name="connsiteY26" fmla="*/ 26670 h 417240"/>
              <a:gd name="connsiteX27" fmla="*/ 449580 w 678180"/>
              <a:gd name="connsiteY27" fmla="*/ 3810 h 417240"/>
              <a:gd name="connsiteX28" fmla="*/ 396240 w 678180"/>
              <a:gd name="connsiteY28" fmla="*/ 0 h 417240"/>
              <a:gd name="connsiteX29" fmla="*/ 361950 w 678180"/>
              <a:gd name="connsiteY29" fmla="*/ 26670 h 417240"/>
              <a:gd name="connsiteX30" fmla="*/ 360235 w 678180"/>
              <a:gd name="connsiteY30" fmla="*/ 86439 h 417240"/>
              <a:gd name="connsiteX31" fmla="*/ 274330 w 678180"/>
              <a:gd name="connsiteY31" fmla="*/ 126886 h 417240"/>
              <a:gd name="connsiteX32" fmla="*/ 232410 w 678180"/>
              <a:gd name="connsiteY32" fmla="*/ 114300 h 417240"/>
              <a:gd name="connsiteX33" fmla="*/ 182880 w 678180"/>
              <a:gd name="connsiteY33" fmla="*/ 102870 h 417240"/>
              <a:gd name="connsiteX34" fmla="*/ 121920 w 678180"/>
              <a:gd name="connsiteY34" fmla="*/ 140970 h 417240"/>
              <a:gd name="connsiteX0" fmla="*/ 121920 w 678180"/>
              <a:gd name="connsiteY0" fmla="*/ 140970 h 417240"/>
              <a:gd name="connsiteX1" fmla="*/ 41910 w 678180"/>
              <a:gd name="connsiteY1" fmla="*/ 152400 h 417240"/>
              <a:gd name="connsiteX2" fmla="*/ 0 w 678180"/>
              <a:gd name="connsiteY2" fmla="*/ 175260 h 417240"/>
              <a:gd name="connsiteX3" fmla="*/ 26670 w 678180"/>
              <a:gd name="connsiteY3" fmla="*/ 209550 h 417240"/>
              <a:gd name="connsiteX4" fmla="*/ 38100 w 678180"/>
              <a:gd name="connsiteY4" fmla="*/ 228600 h 417240"/>
              <a:gd name="connsiteX5" fmla="*/ 41910 w 678180"/>
              <a:gd name="connsiteY5" fmla="*/ 259080 h 417240"/>
              <a:gd name="connsiteX6" fmla="*/ 87630 w 678180"/>
              <a:gd name="connsiteY6" fmla="*/ 281940 h 417240"/>
              <a:gd name="connsiteX7" fmla="*/ 121920 w 678180"/>
              <a:gd name="connsiteY7" fmla="*/ 270510 h 417240"/>
              <a:gd name="connsiteX8" fmla="*/ 167640 w 678180"/>
              <a:gd name="connsiteY8" fmla="*/ 266700 h 417240"/>
              <a:gd name="connsiteX9" fmla="*/ 186690 w 678180"/>
              <a:gd name="connsiteY9" fmla="*/ 297180 h 417240"/>
              <a:gd name="connsiteX10" fmla="*/ 232410 w 678180"/>
              <a:gd name="connsiteY10" fmla="*/ 308610 h 417240"/>
              <a:gd name="connsiteX11" fmla="*/ 281940 w 678180"/>
              <a:gd name="connsiteY11" fmla="*/ 316230 h 417240"/>
              <a:gd name="connsiteX12" fmla="*/ 340806 w 678180"/>
              <a:gd name="connsiteY12" fmla="*/ 349851 h 417240"/>
              <a:gd name="connsiteX13" fmla="*/ 375619 w 678180"/>
              <a:gd name="connsiteY13" fmla="*/ 367710 h 417240"/>
              <a:gd name="connsiteX14" fmla="*/ 464152 w 678180"/>
              <a:gd name="connsiteY14" fmla="*/ 417240 h 417240"/>
              <a:gd name="connsiteX15" fmla="*/ 471772 w 678180"/>
              <a:gd name="connsiteY15" fmla="*/ 337374 h 417240"/>
              <a:gd name="connsiteX16" fmla="*/ 419100 w 678180"/>
              <a:gd name="connsiteY16" fmla="*/ 285750 h 417240"/>
              <a:gd name="connsiteX17" fmla="*/ 476250 w 678180"/>
              <a:gd name="connsiteY17" fmla="*/ 274320 h 417240"/>
              <a:gd name="connsiteX18" fmla="*/ 529590 w 678180"/>
              <a:gd name="connsiteY18" fmla="*/ 270510 h 417240"/>
              <a:gd name="connsiteX19" fmla="*/ 582930 w 678180"/>
              <a:gd name="connsiteY19" fmla="*/ 243840 h 417240"/>
              <a:gd name="connsiteX20" fmla="*/ 651510 w 678180"/>
              <a:gd name="connsiteY20" fmla="*/ 232410 h 417240"/>
              <a:gd name="connsiteX21" fmla="*/ 678180 w 678180"/>
              <a:gd name="connsiteY21" fmla="*/ 209550 h 417240"/>
              <a:gd name="connsiteX22" fmla="*/ 598170 w 678180"/>
              <a:gd name="connsiteY22" fmla="*/ 175260 h 417240"/>
              <a:gd name="connsiteX23" fmla="*/ 594360 w 678180"/>
              <a:gd name="connsiteY23" fmla="*/ 118110 h 417240"/>
              <a:gd name="connsiteX24" fmla="*/ 560070 w 678180"/>
              <a:gd name="connsiteY24" fmla="*/ 87630 h 417240"/>
              <a:gd name="connsiteX25" fmla="*/ 480060 w 678180"/>
              <a:gd name="connsiteY25" fmla="*/ 68580 h 417240"/>
              <a:gd name="connsiteX26" fmla="*/ 472440 w 678180"/>
              <a:gd name="connsiteY26" fmla="*/ 26670 h 417240"/>
              <a:gd name="connsiteX27" fmla="*/ 449580 w 678180"/>
              <a:gd name="connsiteY27" fmla="*/ 3810 h 417240"/>
              <a:gd name="connsiteX28" fmla="*/ 396240 w 678180"/>
              <a:gd name="connsiteY28" fmla="*/ 0 h 417240"/>
              <a:gd name="connsiteX29" fmla="*/ 361950 w 678180"/>
              <a:gd name="connsiteY29" fmla="*/ 26670 h 417240"/>
              <a:gd name="connsiteX30" fmla="*/ 360235 w 678180"/>
              <a:gd name="connsiteY30" fmla="*/ 86439 h 417240"/>
              <a:gd name="connsiteX31" fmla="*/ 274330 w 678180"/>
              <a:gd name="connsiteY31" fmla="*/ 126886 h 417240"/>
              <a:gd name="connsiteX32" fmla="*/ 232410 w 678180"/>
              <a:gd name="connsiteY32" fmla="*/ 114300 h 417240"/>
              <a:gd name="connsiteX33" fmla="*/ 182880 w 678180"/>
              <a:gd name="connsiteY33" fmla="*/ 102870 h 417240"/>
              <a:gd name="connsiteX34" fmla="*/ 121920 w 678180"/>
              <a:gd name="connsiteY34" fmla="*/ 140970 h 417240"/>
              <a:gd name="connsiteX0" fmla="*/ 121920 w 678180"/>
              <a:gd name="connsiteY0" fmla="*/ 140970 h 417240"/>
              <a:gd name="connsiteX1" fmla="*/ 41910 w 678180"/>
              <a:gd name="connsiteY1" fmla="*/ 152400 h 417240"/>
              <a:gd name="connsiteX2" fmla="*/ 0 w 678180"/>
              <a:gd name="connsiteY2" fmla="*/ 175260 h 417240"/>
              <a:gd name="connsiteX3" fmla="*/ 26670 w 678180"/>
              <a:gd name="connsiteY3" fmla="*/ 209550 h 417240"/>
              <a:gd name="connsiteX4" fmla="*/ 38100 w 678180"/>
              <a:gd name="connsiteY4" fmla="*/ 228600 h 417240"/>
              <a:gd name="connsiteX5" fmla="*/ 41910 w 678180"/>
              <a:gd name="connsiteY5" fmla="*/ 259080 h 417240"/>
              <a:gd name="connsiteX6" fmla="*/ 87630 w 678180"/>
              <a:gd name="connsiteY6" fmla="*/ 281940 h 417240"/>
              <a:gd name="connsiteX7" fmla="*/ 121920 w 678180"/>
              <a:gd name="connsiteY7" fmla="*/ 270510 h 417240"/>
              <a:gd name="connsiteX8" fmla="*/ 167640 w 678180"/>
              <a:gd name="connsiteY8" fmla="*/ 266700 h 417240"/>
              <a:gd name="connsiteX9" fmla="*/ 186690 w 678180"/>
              <a:gd name="connsiteY9" fmla="*/ 297180 h 417240"/>
              <a:gd name="connsiteX10" fmla="*/ 232410 w 678180"/>
              <a:gd name="connsiteY10" fmla="*/ 308610 h 417240"/>
              <a:gd name="connsiteX11" fmla="*/ 281940 w 678180"/>
              <a:gd name="connsiteY11" fmla="*/ 316230 h 417240"/>
              <a:gd name="connsiteX12" fmla="*/ 340806 w 678180"/>
              <a:gd name="connsiteY12" fmla="*/ 349851 h 417240"/>
              <a:gd name="connsiteX13" fmla="*/ 375619 w 678180"/>
              <a:gd name="connsiteY13" fmla="*/ 367710 h 417240"/>
              <a:gd name="connsiteX14" fmla="*/ 464152 w 678180"/>
              <a:gd name="connsiteY14" fmla="*/ 417240 h 417240"/>
              <a:gd name="connsiteX15" fmla="*/ 471772 w 678180"/>
              <a:gd name="connsiteY15" fmla="*/ 337374 h 417240"/>
              <a:gd name="connsiteX16" fmla="*/ 466770 w 678180"/>
              <a:gd name="connsiteY16" fmla="*/ 311752 h 417240"/>
              <a:gd name="connsiteX17" fmla="*/ 476250 w 678180"/>
              <a:gd name="connsiteY17" fmla="*/ 274320 h 417240"/>
              <a:gd name="connsiteX18" fmla="*/ 529590 w 678180"/>
              <a:gd name="connsiteY18" fmla="*/ 270510 h 417240"/>
              <a:gd name="connsiteX19" fmla="*/ 582930 w 678180"/>
              <a:gd name="connsiteY19" fmla="*/ 243840 h 417240"/>
              <a:gd name="connsiteX20" fmla="*/ 651510 w 678180"/>
              <a:gd name="connsiteY20" fmla="*/ 232410 h 417240"/>
              <a:gd name="connsiteX21" fmla="*/ 678180 w 678180"/>
              <a:gd name="connsiteY21" fmla="*/ 209550 h 417240"/>
              <a:gd name="connsiteX22" fmla="*/ 598170 w 678180"/>
              <a:gd name="connsiteY22" fmla="*/ 175260 h 417240"/>
              <a:gd name="connsiteX23" fmla="*/ 594360 w 678180"/>
              <a:gd name="connsiteY23" fmla="*/ 118110 h 417240"/>
              <a:gd name="connsiteX24" fmla="*/ 560070 w 678180"/>
              <a:gd name="connsiteY24" fmla="*/ 87630 h 417240"/>
              <a:gd name="connsiteX25" fmla="*/ 480060 w 678180"/>
              <a:gd name="connsiteY25" fmla="*/ 68580 h 417240"/>
              <a:gd name="connsiteX26" fmla="*/ 472440 w 678180"/>
              <a:gd name="connsiteY26" fmla="*/ 26670 h 417240"/>
              <a:gd name="connsiteX27" fmla="*/ 449580 w 678180"/>
              <a:gd name="connsiteY27" fmla="*/ 3810 h 417240"/>
              <a:gd name="connsiteX28" fmla="*/ 396240 w 678180"/>
              <a:gd name="connsiteY28" fmla="*/ 0 h 417240"/>
              <a:gd name="connsiteX29" fmla="*/ 361950 w 678180"/>
              <a:gd name="connsiteY29" fmla="*/ 26670 h 417240"/>
              <a:gd name="connsiteX30" fmla="*/ 360235 w 678180"/>
              <a:gd name="connsiteY30" fmla="*/ 86439 h 417240"/>
              <a:gd name="connsiteX31" fmla="*/ 274330 w 678180"/>
              <a:gd name="connsiteY31" fmla="*/ 126886 h 417240"/>
              <a:gd name="connsiteX32" fmla="*/ 232410 w 678180"/>
              <a:gd name="connsiteY32" fmla="*/ 114300 h 417240"/>
              <a:gd name="connsiteX33" fmla="*/ 182880 w 678180"/>
              <a:gd name="connsiteY33" fmla="*/ 102870 h 417240"/>
              <a:gd name="connsiteX34" fmla="*/ 121920 w 678180"/>
              <a:gd name="connsiteY34" fmla="*/ 140970 h 417240"/>
              <a:gd name="connsiteX0" fmla="*/ 121920 w 678180"/>
              <a:gd name="connsiteY0" fmla="*/ 140970 h 417240"/>
              <a:gd name="connsiteX1" fmla="*/ 41910 w 678180"/>
              <a:gd name="connsiteY1" fmla="*/ 152400 h 417240"/>
              <a:gd name="connsiteX2" fmla="*/ 0 w 678180"/>
              <a:gd name="connsiteY2" fmla="*/ 175260 h 417240"/>
              <a:gd name="connsiteX3" fmla="*/ 26670 w 678180"/>
              <a:gd name="connsiteY3" fmla="*/ 209550 h 417240"/>
              <a:gd name="connsiteX4" fmla="*/ 38100 w 678180"/>
              <a:gd name="connsiteY4" fmla="*/ 228600 h 417240"/>
              <a:gd name="connsiteX5" fmla="*/ 41910 w 678180"/>
              <a:gd name="connsiteY5" fmla="*/ 259080 h 417240"/>
              <a:gd name="connsiteX6" fmla="*/ 87630 w 678180"/>
              <a:gd name="connsiteY6" fmla="*/ 281940 h 417240"/>
              <a:gd name="connsiteX7" fmla="*/ 121920 w 678180"/>
              <a:gd name="connsiteY7" fmla="*/ 270510 h 417240"/>
              <a:gd name="connsiteX8" fmla="*/ 167640 w 678180"/>
              <a:gd name="connsiteY8" fmla="*/ 266700 h 417240"/>
              <a:gd name="connsiteX9" fmla="*/ 186690 w 678180"/>
              <a:gd name="connsiteY9" fmla="*/ 297180 h 417240"/>
              <a:gd name="connsiteX10" fmla="*/ 232410 w 678180"/>
              <a:gd name="connsiteY10" fmla="*/ 308610 h 417240"/>
              <a:gd name="connsiteX11" fmla="*/ 281940 w 678180"/>
              <a:gd name="connsiteY11" fmla="*/ 316230 h 417240"/>
              <a:gd name="connsiteX12" fmla="*/ 310471 w 678180"/>
              <a:gd name="connsiteY12" fmla="*/ 362852 h 417240"/>
              <a:gd name="connsiteX13" fmla="*/ 375619 w 678180"/>
              <a:gd name="connsiteY13" fmla="*/ 367710 h 417240"/>
              <a:gd name="connsiteX14" fmla="*/ 464152 w 678180"/>
              <a:gd name="connsiteY14" fmla="*/ 417240 h 417240"/>
              <a:gd name="connsiteX15" fmla="*/ 471772 w 678180"/>
              <a:gd name="connsiteY15" fmla="*/ 337374 h 417240"/>
              <a:gd name="connsiteX16" fmla="*/ 466770 w 678180"/>
              <a:gd name="connsiteY16" fmla="*/ 311752 h 417240"/>
              <a:gd name="connsiteX17" fmla="*/ 476250 w 678180"/>
              <a:gd name="connsiteY17" fmla="*/ 274320 h 417240"/>
              <a:gd name="connsiteX18" fmla="*/ 529590 w 678180"/>
              <a:gd name="connsiteY18" fmla="*/ 270510 h 417240"/>
              <a:gd name="connsiteX19" fmla="*/ 582930 w 678180"/>
              <a:gd name="connsiteY19" fmla="*/ 243840 h 417240"/>
              <a:gd name="connsiteX20" fmla="*/ 651510 w 678180"/>
              <a:gd name="connsiteY20" fmla="*/ 232410 h 417240"/>
              <a:gd name="connsiteX21" fmla="*/ 678180 w 678180"/>
              <a:gd name="connsiteY21" fmla="*/ 209550 h 417240"/>
              <a:gd name="connsiteX22" fmla="*/ 598170 w 678180"/>
              <a:gd name="connsiteY22" fmla="*/ 175260 h 417240"/>
              <a:gd name="connsiteX23" fmla="*/ 594360 w 678180"/>
              <a:gd name="connsiteY23" fmla="*/ 118110 h 417240"/>
              <a:gd name="connsiteX24" fmla="*/ 560070 w 678180"/>
              <a:gd name="connsiteY24" fmla="*/ 87630 h 417240"/>
              <a:gd name="connsiteX25" fmla="*/ 480060 w 678180"/>
              <a:gd name="connsiteY25" fmla="*/ 68580 h 417240"/>
              <a:gd name="connsiteX26" fmla="*/ 472440 w 678180"/>
              <a:gd name="connsiteY26" fmla="*/ 26670 h 417240"/>
              <a:gd name="connsiteX27" fmla="*/ 449580 w 678180"/>
              <a:gd name="connsiteY27" fmla="*/ 3810 h 417240"/>
              <a:gd name="connsiteX28" fmla="*/ 396240 w 678180"/>
              <a:gd name="connsiteY28" fmla="*/ 0 h 417240"/>
              <a:gd name="connsiteX29" fmla="*/ 361950 w 678180"/>
              <a:gd name="connsiteY29" fmla="*/ 26670 h 417240"/>
              <a:gd name="connsiteX30" fmla="*/ 360235 w 678180"/>
              <a:gd name="connsiteY30" fmla="*/ 86439 h 417240"/>
              <a:gd name="connsiteX31" fmla="*/ 274330 w 678180"/>
              <a:gd name="connsiteY31" fmla="*/ 126886 h 417240"/>
              <a:gd name="connsiteX32" fmla="*/ 232410 w 678180"/>
              <a:gd name="connsiteY32" fmla="*/ 114300 h 417240"/>
              <a:gd name="connsiteX33" fmla="*/ 182880 w 678180"/>
              <a:gd name="connsiteY33" fmla="*/ 102870 h 417240"/>
              <a:gd name="connsiteX34" fmla="*/ 121920 w 678180"/>
              <a:gd name="connsiteY34" fmla="*/ 140970 h 417240"/>
              <a:gd name="connsiteX0" fmla="*/ 121920 w 678180"/>
              <a:gd name="connsiteY0" fmla="*/ 168956 h 445226"/>
              <a:gd name="connsiteX1" fmla="*/ 41910 w 678180"/>
              <a:gd name="connsiteY1" fmla="*/ 180386 h 445226"/>
              <a:gd name="connsiteX2" fmla="*/ 0 w 678180"/>
              <a:gd name="connsiteY2" fmla="*/ 203246 h 445226"/>
              <a:gd name="connsiteX3" fmla="*/ 26670 w 678180"/>
              <a:gd name="connsiteY3" fmla="*/ 237536 h 445226"/>
              <a:gd name="connsiteX4" fmla="*/ 38100 w 678180"/>
              <a:gd name="connsiteY4" fmla="*/ 256586 h 445226"/>
              <a:gd name="connsiteX5" fmla="*/ 41910 w 678180"/>
              <a:gd name="connsiteY5" fmla="*/ 287066 h 445226"/>
              <a:gd name="connsiteX6" fmla="*/ 87630 w 678180"/>
              <a:gd name="connsiteY6" fmla="*/ 309926 h 445226"/>
              <a:gd name="connsiteX7" fmla="*/ 121920 w 678180"/>
              <a:gd name="connsiteY7" fmla="*/ 298496 h 445226"/>
              <a:gd name="connsiteX8" fmla="*/ 167640 w 678180"/>
              <a:gd name="connsiteY8" fmla="*/ 294686 h 445226"/>
              <a:gd name="connsiteX9" fmla="*/ 186690 w 678180"/>
              <a:gd name="connsiteY9" fmla="*/ 325166 h 445226"/>
              <a:gd name="connsiteX10" fmla="*/ 232410 w 678180"/>
              <a:gd name="connsiteY10" fmla="*/ 336596 h 445226"/>
              <a:gd name="connsiteX11" fmla="*/ 281940 w 678180"/>
              <a:gd name="connsiteY11" fmla="*/ 344216 h 445226"/>
              <a:gd name="connsiteX12" fmla="*/ 310471 w 678180"/>
              <a:gd name="connsiteY12" fmla="*/ 390838 h 445226"/>
              <a:gd name="connsiteX13" fmla="*/ 375619 w 678180"/>
              <a:gd name="connsiteY13" fmla="*/ 395696 h 445226"/>
              <a:gd name="connsiteX14" fmla="*/ 464152 w 678180"/>
              <a:gd name="connsiteY14" fmla="*/ 445226 h 445226"/>
              <a:gd name="connsiteX15" fmla="*/ 471772 w 678180"/>
              <a:gd name="connsiteY15" fmla="*/ 365360 h 445226"/>
              <a:gd name="connsiteX16" fmla="*/ 466770 w 678180"/>
              <a:gd name="connsiteY16" fmla="*/ 339738 h 445226"/>
              <a:gd name="connsiteX17" fmla="*/ 476250 w 678180"/>
              <a:gd name="connsiteY17" fmla="*/ 302306 h 445226"/>
              <a:gd name="connsiteX18" fmla="*/ 529590 w 678180"/>
              <a:gd name="connsiteY18" fmla="*/ 298496 h 445226"/>
              <a:gd name="connsiteX19" fmla="*/ 582930 w 678180"/>
              <a:gd name="connsiteY19" fmla="*/ 271826 h 445226"/>
              <a:gd name="connsiteX20" fmla="*/ 651510 w 678180"/>
              <a:gd name="connsiteY20" fmla="*/ 260396 h 445226"/>
              <a:gd name="connsiteX21" fmla="*/ 678180 w 678180"/>
              <a:gd name="connsiteY21" fmla="*/ 237536 h 445226"/>
              <a:gd name="connsiteX22" fmla="*/ 598170 w 678180"/>
              <a:gd name="connsiteY22" fmla="*/ 203246 h 445226"/>
              <a:gd name="connsiteX23" fmla="*/ 594360 w 678180"/>
              <a:gd name="connsiteY23" fmla="*/ 146096 h 445226"/>
              <a:gd name="connsiteX24" fmla="*/ 560070 w 678180"/>
              <a:gd name="connsiteY24" fmla="*/ 115616 h 445226"/>
              <a:gd name="connsiteX25" fmla="*/ 480060 w 678180"/>
              <a:gd name="connsiteY25" fmla="*/ 96566 h 445226"/>
              <a:gd name="connsiteX26" fmla="*/ 528467 w 678180"/>
              <a:gd name="connsiteY26" fmla="*/ 0 h 445226"/>
              <a:gd name="connsiteX27" fmla="*/ 449580 w 678180"/>
              <a:gd name="connsiteY27" fmla="*/ 31796 h 445226"/>
              <a:gd name="connsiteX28" fmla="*/ 396240 w 678180"/>
              <a:gd name="connsiteY28" fmla="*/ 27986 h 445226"/>
              <a:gd name="connsiteX29" fmla="*/ 361950 w 678180"/>
              <a:gd name="connsiteY29" fmla="*/ 54656 h 445226"/>
              <a:gd name="connsiteX30" fmla="*/ 360235 w 678180"/>
              <a:gd name="connsiteY30" fmla="*/ 114425 h 445226"/>
              <a:gd name="connsiteX31" fmla="*/ 274330 w 678180"/>
              <a:gd name="connsiteY31" fmla="*/ 154872 h 445226"/>
              <a:gd name="connsiteX32" fmla="*/ 232410 w 678180"/>
              <a:gd name="connsiteY32" fmla="*/ 142286 h 445226"/>
              <a:gd name="connsiteX33" fmla="*/ 182880 w 678180"/>
              <a:gd name="connsiteY33" fmla="*/ 130856 h 445226"/>
              <a:gd name="connsiteX34" fmla="*/ 121920 w 678180"/>
              <a:gd name="connsiteY34" fmla="*/ 168956 h 445226"/>
              <a:gd name="connsiteX0" fmla="*/ 121920 w 678180"/>
              <a:gd name="connsiteY0" fmla="*/ 183407 h 459677"/>
              <a:gd name="connsiteX1" fmla="*/ 41910 w 678180"/>
              <a:gd name="connsiteY1" fmla="*/ 194837 h 459677"/>
              <a:gd name="connsiteX2" fmla="*/ 0 w 678180"/>
              <a:gd name="connsiteY2" fmla="*/ 217697 h 459677"/>
              <a:gd name="connsiteX3" fmla="*/ 26670 w 678180"/>
              <a:gd name="connsiteY3" fmla="*/ 251987 h 459677"/>
              <a:gd name="connsiteX4" fmla="*/ 38100 w 678180"/>
              <a:gd name="connsiteY4" fmla="*/ 271037 h 459677"/>
              <a:gd name="connsiteX5" fmla="*/ 41910 w 678180"/>
              <a:gd name="connsiteY5" fmla="*/ 301517 h 459677"/>
              <a:gd name="connsiteX6" fmla="*/ 87630 w 678180"/>
              <a:gd name="connsiteY6" fmla="*/ 324377 h 459677"/>
              <a:gd name="connsiteX7" fmla="*/ 121920 w 678180"/>
              <a:gd name="connsiteY7" fmla="*/ 312947 h 459677"/>
              <a:gd name="connsiteX8" fmla="*/ 167640 w 678180"/>
              <a:gd name="connsiteY8" fmla="*/ 309137 h 459677"/>
              <a:gd name="connsiteX9" fmla="*/ 186690 w 678180"/>
              <a:gd name="connsiteY9" fmla="*/ 339617 h 459677"/>
              <a:gd name="connsiteX10" fmla="*/ 232410 w 678180"/>
              <a:gd name="connsiteY10" fmla="*/ 351047 h 459677"/>
              <a:gd name="connsiteX11" fmla="*/ 281940 w 678180"/>
              <a:gd name="connsiteY11" fmla="*/ 358667 h 459677"/>
              <a:gd name="connsiteX12" fmla="*/ 310471 w 678180"/>
              <a:gd name="connsiteY12" fmla="*/ 405289 h 459677"/>
              <a:gd name="connsiteX13" fmla="*/ 375619 w 678180"/>
              <a:gd name="connsiteY13" fmla="*/ 410147 h 459677"/>
              <a:gd name="connsiteX14" fmla="*/ 464152 w 678180"/>
              <a:gd name="connsiteY14" fmla="*/ 459677 h 459677"/>
              <a:gd name="connsiteX15" fmla="*/ 471772 w 678180"/>
              <a:gd name="connsiteY15" fmla="*/ 379811 h 459677"/>
              <a:gd name="connsiteX16" fmla="*/ 466770 w 678180"/>
              <a:gd name="connsiteY16" fmla="*/ 354189 h 459677"/>
              <a:gd name="connsiteX17" fmla="*/ 476250 w 678180"/>
              <a:gd name="connsiteY17" fmla="*/ 316757 h 459677"/>
              <a:gd name="connsiteX18" fmla="*/ 529590 w 678180"/>
              <a:gd name="connsiteY18" fmla="*/ 312947 h 459677"/>
              <a:gd name="connsiteX19" fmla="*/ 582930 w 678180"/>
              <a:gd name="connsiteY19" fmla="*/ 286277 h 459677"/>
              <a:gd name="connsiteX20" fmla="*/ 651510 w 678180"/>
              <a:gd name="connsiteY20" fmla="*/ 274847 h 459677"/>
              <a:gd name="connsiteX21" fmla="*/ 678180 w 678180"/>
              <a:gd name="connsiteY21" fmla="*/ 251987 h 459677"/>
              <a:gd name="connsiteX22" fmla="*/ 598170 w 678180"/>
              <a:gd name="connsiteY22" fmla="*/ 217697 h 459677"/>
              <a:gd name="connsiteX23" fmla="*/ 594360 w 678180"/>
              <a:gd name="connsiteY23" fmla="*/ 160547 h 459677"/>
              <a:gd name="connsiteX24" fmla="*/ 560070 w 678180"/>
              <a:gd name="connsiteY24" fmla="*/ 130067 h 459677"/>
              <a:gd name="connsiteX25" fmla="*/ 480060 w 678180"/>
              <a:gd name="connsiteY25" fmla="*/ 111017 h 459677"/>
              <a:gd name="connsiteX26" fmla="*/ 528467 w 678180"/>
              <a:gd name="connsiteY26" fmla="*/ 14451 h 459677"/>
              <a:gd name="connsiteX27" fmla="*/ 469591 w 678180"/>
              <a:gd name="connsiteY27" fmla="*/ 0 h 459677"/>
              <a:gd name="connsiteX28" fmla="*/ 396240 w 678180"/>
              <a:gd name="connsiteY28" fmla="*/ 42437 h 459677"/>
              <a:gd name="connsiteX29" fmla="*/ 361950 w 678180"/>
              <a:gd name="connsiteY29" fmla="*/ 69107 h 459677"/>
              <a:gd name="connsiteX30" fmla="*/ 360235 w 678180"/>
              <a:gd name="connsiteY30" fmla="*/ 128876 h 459677"/>
              <a:gd name="connsiteX31" fmla="*/ 274330 w 678180"/>
              <a:gd name="connsiteY31" fmla="*/ 169323 h 459677"/>
              <a:gd name="connsiteX32" fmla="*/ 232410 w 678180"/>
              <a:gd name="connsiteY32" fmla="*/ 156737 h 459677"/>
              <a:gd name="connsiteX33" fmla="*/ 182880 w 678180"/>
              <a:gd name="connsiteY33" fmla="*/ 145307 h 459677"/>
              <a:gd name="connsiteX34" fmla="*/ 121920 w 678180"/>
              <a:gd name="connsiteY34" fmla="*/ 183407 h 459677"/>
              <a:gd name="connsiteX0" fmla="*/ 121920 w 678180"/>
              <a:gd name="connsiteY0" fmla="*/ 183407 h 459677"/>
              <a:gd name="connsiteX1" fmla="*/ 41910 w 678180"/>
              <a:gd name="connsiteY1" fmla="*/ 194837 h 459677"/>
              <a:gd name="connsiteX2" fmla="*/ 0 w 678180"/>
              <a:gd name="connsiteY2" fmla="*/ 217697 h 459677"/>
              <a:gd name="connsiteX3" fmla="*/ 26670 w 678180"/>
              <a:gd name="connsiteY3" fmla="*/ 251987 h 459677"/>
              <a:gd name="connsiteX4" fmla="*/ 38100 w 678180"/>
              <a:gd name="connsiteY4" fmla="*/ 271037 h 459677"/>
              <a:gd name="connsiteX5" fmla="*/ 41910 w 678180"/>
              <a:gd name="connsiteY5" fmla="*/ 301517 h 459677"/>
              <a:gd name="connsiteX6" fmla="*/ 87630 w 678180"/>
              <a:gd name="connsiteY6" fmla="*/ 324377 h 459677"/>
              <a:gd name="connsiteX7" fmla="*/ 121920 w 678180"/>
              <a:gd name="connsiteY7" fmla="*/ 312947 h 459677"/>
              <a:gd name="connsiteX8" fmla="*/ 167640 w 678180"/>
              <a:gd name="connsiteY8" fmla="*/ 309137 h 459677"/>
              <a:gd name="connsiteX9" fmla="*/ 186690 w 678180"/>
              <a:gd name="connsiteY9" fmla="*/ 339617 h 459677"/>
              <a:gd name="connsiteX10" fmla="*/ 232410 w 678180"/>
              <a:gd name="connsiteY10" fmla="*/ 351047 h 459677"/>
              <a:gd name="connsiteX11" fmla="*/ 281940 w 678180"/>
              <a:gd name="connsiteY11" fmla="*/ 358667 h 459677"/>
              <a:gd name="connsiteX12" fmla="*/ 310471 w 678180"/>
              <a:gd name="connsiteY12" fmla="*/ 405289 h 459677"/>
              <a:gd name="connsiteX13" fmla="*/ 375619 w 678180"/>
              <a:gd name="connsiteY13" fmla="*/ 410147 h 459677"/>
              <a:gd name="connsiteX14" fmla="*/ 464152 w 678180"/>
              <a:gd name="connsiteY14" fmla="*/ 459677 h 459677"/>
              <a:gd name="connsiteX15" fmla="*/ 471772 w 678180"/>
              <a:gd name="connsiteY15" fmla="*/ 379811 h 459677"/>
              <a:gd name="connsiteX16" fmla="*/ 466770 w 678180"/>
              <a:gd name="connsiteY16" fmla="*/ 354189 h 459677"/>
              <a:gd name="connsiteX17" fmla="*/ 476250 w 678180"/>
              <a:gd name="connsiteY17" fmla="*/ 316757 h 459677"/>
              <a:gd name="connsiteX18" fmla="*/ 529590 w 678180"/>
              <a:gd name="connsiteY18" fmla="*/ 312947 h 459677"/>
              <a:gd name="connsiteX19" fmla="*/ 582930 w 678180"/>
              <a:gd name="connsiteY19" fmla="*/ 286277 h 459677"/>
              <a:gd name="connsiteX20" fmla="*/ 651510 w 678180"/>
              <a:gd name="connsiteY20" fmla="*/ 274847 h 459677"/>
              <a:gd name="connsiteX21" fmla="*/ 678180 w 678180"/>
              <a:gd name="connsiteY21" fmla="*/ 251987 h 459677"/>
              <a:gd name="connsiteX22" fmla="*/ 598170 w 678180"/>
              <a:gd name="connsiteY22" fmla="*/ 217697 h 459677"/>
              <a:gd name="connsiteX23" fmla="*/ 594360 w 678180"/>
              <a:gd name="connsiteY23" fmla="*/ 160547 h 459677"/>
              <a:gd name="connsiteX24" fmla="*/ 560070 w 678180"/>
              <a:gd name="connsiteY24" fmla="*/ 130067 h 459677"/>
              <a:gd name="connsiteX25" fmla="*/ 480060 w 678180"/>
              <a:gd name="connsiteY25" fmla="*/ 111017 h 459677"/>
              <a:gd name="connsiteX26" fmla="*/ 534111 w 678180"/>
              <a:gd name="connsiteY26" fmla="*/ 67663 h 459677"/>
              <a:gd name="connsiteX27" fmla="*/ 528467 w 678180"/>
              <a:gd name="connsiteY27" fmla="*/ 14451 h 459677"/>
              <a:gd name="connsiteX28" fmla="*/ 469591 w 678180"/>
              <a:gd name="connsiteY28" fmla="*/ 0 h 459677"/>
              <a:gd name="connsiteX29" fmla="*/ 396240 w 678180"/>
              <a:gd name="connsiteY29" fmla="*/ 42437 h 459677"/>
              <a:gd name="connsiteX30" fmla="*/ 361950 w 678180"/>
              <a:gd name="connsiteY30" fmla="*/ 69107 h 459677"/>
              <a:gd name="connsiteX31" fmla="*/ 360235 w 678180"/>
              <a:gd name="connsiteY31" fmla="*/ 128876 h 459677"/>
              <a:gd name="connsiteX32" fmla="*/ 274330 w 678180"/>
              <a:gd name="connsiteY32" fmla="*/ 169323 h 459677"/>
              <a:gd name="connsiteX33" fmla="*/ 232410 w 678180"/>
              <a:gd name="connsiteY33" fmla="*/ 156737 h 459677"/>
              <a:gd name="connsiteX34" fmla="*/ 182880 w 678180"/>
              <a:gd name="connsiteY34" fmla="*/ 145307 h 459677"/>
              <a:gd name="connsiteX35" fmla="*/ 121920 w 678180"/>
              <a:gd name="connsiteY35" fmla="*/ 183407 h 459677"/>
              <a:gd name="connsiteX0" fmla="*/ 121920 w 678180"/>
              <a:gd name="connsiteY0" fmla="*/ 183407 h 459677"/>
              <a:gd name="connsiteX1" fmla="*/ 41910 w 678180"/>
              <a:gd name="connsiteY1" fmla="*/ 194837 h 459677"/>
              <a:gd name="connsiteX2" fmla="*/ 0 w 678180"/>
              <a:gd name="connsiteY2" fmla="*/ 217697 h 459677"/>
              <a:gd name="connsiteX3" fmla="*/ 26670 w 678180"/>
              <a:gd name="connsiteY3" fmla="*/ 251987 h 459677"/>
              <a:gd name="connsiteX4" fmla="*/ 38100 w 678180"/>
              <a:gd name="connsiteY4" fmla="*/ 271037 h 459677"/>
              <a:gd name="connsiteX5" fmla="*/ 41910 w 678180"/>
              <a:gd name="connsiteY5" fmla="*/ 301517 h 459677"/>
              <a:gd name="connsiteX6" fmla="*/ 87630 w 678180"/>
              <a:gd name="connsiteY6" fmla="*/ 324377 h 459677"/>
              <a:gd name="connsiteX7" fmla="*/ 121920 w 678180"/>
              <a:gd name="connsiteY7" fmla="*/ 312947 h 459677"/>
              <a:gd name="connsiteX8" fmla="*/ 167640 w 678180"/>
              <a:gd name="connsiteY8" fmla="*/ 309137 h 459677"/>
              <a:gd name="connsiteX9" fmla="*/ 186690 w 678180"/>
              <a:gd name="connsiteY9" fmla="*/ 339617 h 459677"/>
              <a:gd name="connsiteX10" fmla="*/ 232410 w 678180"/>
              <a:gd name="connsiteY10" fmla="*/ 351047 h 459677"/>
              <a:gd name="connsiteX11" fmla="*/ 281940 w 678180"/>
              <a:gd name="connsiteY11" fmla="*/ 358667 h 459677"/>
              <a:gd name="connsiteX12" fmla="*/ 310471 w 678180"/>
              <a:gd name="connsiteY12" fmla="*/ 405289 h 459677"/>
              <a:gd name="connsiteX13" fmla="*/ 375619 w 678180"/>
              <a:gd name="connsiteY13" fmla="*/ 410147 h 459677"/>
              <a:gd name="connsiteX14" fmla="*/ 464152 w 678180"/>
              <a:gd name="connsiteY14" fmla="*/ 459677 h 459677"/>
              <a:gd name="connsiteX15" fmla="*/ 471772 w 678180"/>
              <a:gd name="connsiteY15" fmla="*/ 379811 h 459677"/>
              <a:gd name="connsiteX16" fmla="*/ 466770 w 678180"/>
              <a:gd name="connsiteY16" fmla="*/ 354189 h 459677"/>
              <a:gd name="connsiteX17" fmla="*/ 476250 w 678180"/>
              <a:gd name="connsiteY17" fmla="*/ 316757 h 459677"/>
              <a:gd name="connsiteX18" fmla="*/ 529590 w 678180"/>
              <a:gd name="connsiteY18" fmla="*/ 312947 h 459677"/>
              <a:gd name="connsiteX19" fmla="*/ 582930 w 678180"/>
              <a:gd name="connsiteY19" fmla="*/ 286277 h 459677"/>
              <a:gd name="connsiteX20" fmla="*/ 651510 w 678180"/>
              <a:gd name="connsiteY20" fmla="*/ 274847 h 459677"/>
              <a:gd name="connsiteX21" fmla="*/ 678180 w 678180"/>
              <a:gd name="connsiteY21" fmla="*/ 251987 h 459677"/>
              <a:gd name="connsiteX22" fmla="*/ 598170 w 678180"/>
              <a:gd name="connsiteY22" fmla="*/ 217697 h 459677"/>
              <a:gd name="connsiteX23" fmla="*/ 594360 w 678180"/>
              <a:gd name="connsiteY23" fmla="*/ 160547 h 459677"/>
              <a:gd name="connsiteX24" fmla="*/ 560070 w 678180"/>
              <a:gd name="connsiteY24" fmla="*/ 130067 h 459677"/>
              <a:gd name="connsiteX25" fmla="*/ 526107 w 678180"/>
              <a:gd name="connsiteY25" fmla="*/ 109706 h 459677"/>
              <a:gd name="connsiteX26" fmla="*/ 480060 w 678180"/>
              <a:gd name="connsiteY26" fmla="*/ 111017 h 459677"/>
              <a:gd name="connsiteX27" fmla="*/ 534111 w 678180"/>
              <a:gd name="connsiteY27" fmla="*/ 67663 h 459677"/>
              <a:gd name="connsiteX28" fmla="*/ 528467 w 678180"/>
              <a:gd name="connsiteY28" fmla="*/ 14451 h 459677"/>
              <a:gd name="connsiteX29" fmla="*/ 469591 w 678180"/>
              <a:gd name="connsiteY29" fmla="*/ 0 h 459677"/>
              <a:gd name="connsiteX30" fmla="*/ 396240 w 678180"/>
              <a:gd name="connsiteY30" fmla="*/ 42437 h 459677"/>
              <a:gd name="connsiteX31" fmla="*/ 361950 w 678180"/>
              <a:gd name="connsiteY31" fmla="*/ 69107 h 459677"/>
              <a:gd name="connsiteX32" fmla="*/ 360235 w 678180"/>
              <a:gd name="connsiteY32" fmla="*/ 128876 h 459677"/>
              <a:gd name="connsiteX33" fmla="*/ 274330 w 678180"/>
              <a:gd name="connsiteY33" fmla="*/ 169323 h 459677"/>
              <a:gd name="connsiteX34" fmla="*/ 232410 w 678180"/>
              <a:gd name="connsiteY34" fmla="*/ 156737 h 459677"/>
              <a:gd name="connsiteX35" fmla="*/ 182880 w 678180"/>
              <a:gd name="connsiteY35" fmla="*/ 145307 h 459677"/>
              <a:gd name="connsiteX36" fmla="*/ 121920 w 678180"/>
              <a:gd name="connsiteY36" fmla="*/ 183407 h 459677"/>
              <a:gd name="connsiteX0" fmla="*/ 121920 w 714198"/>
              <a:gd name="connsiteY0" fmla="*/ 183407 h 459677"/>
              <a:gd name="connsiteX1" fmla="*/ 41910 w 714198"/>
              <a:gd name="connsiteY1" fmla="*/ 194837 h 459677"/>
              <a:gd name="connsiteX2" fmla="*/ 0 w 714198"/>
              <a:gd name="connsiteY2" fmla="*/ 217697 h 459677"/>
              <a:gd name="connsiteX3" fmla="*/ 26670 w 714198"/>
              <a:gd name="connsiteY3" fmla="*/ 251987 h 459677"/>
              <a:gd name="connsiteX4" fmla="*/ 38100 w 714198"/>
              <a:gd name="connsiteY4" fmla="*/ 271037 h 459677"/>
              <a:gd name="connsiteX5" fmla="*/ 41910 w 714198"/>
              <a:gd name="connsiteY5" fmla="*/ 301517 h 459677"/>
              <a:gd name="connsiteX6" fmla="*/ 87630 w 714198"/>
              <a:gd name="connsiteY6" fmla="*/ 324377 h 459677"/>
              <a:gd name="connsiteX7" fmla="*/ 121920 w 714198"/>
              <a:gd name="connsiteY7" fmla="*/ 312947 h 459677"/>
              <a:gd name="connsiteX8" fmla="*/ 167640 w 714198"/>
              <a:gd name="connsiteY8" fmla="*/ 309137 h 459677"/>
              <a:gd name="connsiteX9" fmla="*/ 186690 w 714198"/>
              <a:gd name="connsiteY9" fmla="*/ 339617 h 459677"/>
              <a:gd name="connsiteX10" fmla="*/ 232410 w 714198"/>
              <a:gd name="connsiteY10" fmla="*/ 351047 h 459677"/>
              <a:gd name="connsiteX11" fmla="*/ 281940 w 714198"/>
              <a:gd name="connsiteY11" fmla="*/ 358667 h 459677"/>
              <a:gd name="connsiteX12" fmla="*/ 310471 w 714198"/>
              <a:gd name="connsiteY12" fmla="*/ 405289 h 459677"/>
              <a:gd name="connsiteX13" fmla="*/ 375619 w 714198"/>
              <a:gd name="connsiteY13" fmla="*/ 410147 h 459677"/>
              <a:gd name="connsiteX14" fmla="*/ 464152 w 714198"/>
              <a:gd name="connsiteY14" fmla="*/ 459677 h 459677"/>
              <a:gd name="connsiteX15" fmla="*/ 471772 w 714198"/>
              <a:gd name="connsiteY15" fmla="*/ 379811 h 459677"/>
              <a:gd name="connsiteX16" fmla="*/ 466770 w 714198"/>
              <a:gd name="connsiteY16" fmla="*/ 354189 h 459677"/>
              <a:gd name="connsiteX17" fmla="*/ 476250 w 714198"/>
              <a:gd name="connsiteY17" fmla="*/ 316757 h 459677"/>
              <a:gd name="connsiteX18" fmla="*/ 529590 w 714198"/>
              <a:gd name="connsiteY18" fmla="*/ 312947 h 459677"/>
              <a:gd name="connsiteX19" fmla="*/ 582930 w 714198"/>
              <a:gd name="connsiteY19" fmla="*/ 286277 h 459677"/>
              <a:gd name="connsiteX20" fmla="*/ 651510 w 714198"/>
              <a:gd name="connsiteY20" fmla="*/ 274847 h 459677"/>
              <a:gd name="connsiteX21" fmla="*/ 714198 w 714198"/>
              <a:gd name="connsiteY21" fmla="*/ 256192 h 459677"/>
              <a:gd name="connsiteX22" fmla="*/ 598170 w 714198"/>
              <a:gd name="connsiteY22" fmla="*/ 217697 h 459677"/>
              <a:gd name="connsiteX23" fmla="*/ 594360 w 714198"/>
              <a:gd name="connsiteY23" fmla="*/ 160547 h 459677"/>
              <a:gd name="connsiteX24" fmla="*/ 560070 w 714198"/>
              <a:gd name="connsiteY24" fmla="*/ 130067 h 459677"/>
              <a:gd name="connsiteX25" fmla="*/ 526107 w 714198"/>
              <a:gd name="connsiteY25" fmla="*/ 109706 h 459677"/>
              <a:gd name="connsiteX26" fmla="*/ 480060 w 714198"/>
              <a:gd name="connsiteY26" fmla="*/ 111017 h 459677"/>
              <a:gd name="connsiteX27" fmla="*/ 534111 w 714198"/>
              <a:gd name="connsiteY27" fmla="*/ 67663 h 459677"/>
              <a:gd name="connsiteX28" fmla="*/ 528467 w 714198"/>
              <a:gd name="connsiteY28" fmla="*/ 14451 h 459677"/>
              <a:gd name="connsiteX29" fmla="*/ 469591 w 714198"/>
              <a:gd name="connsiteY29" fmla="*/ 0 h 459677"/>
              <a:gd name="connsiteX30" fmla="*/ 396240 w 714198"/>
              <a:gd name="connsiteY30" fmla="*/ 42437 h 459677"/>
              <a:gd name="connsiteX31" fmla="*/ 361950 w 714198"/>
              <a:gd name="connsiteY31" fmla="*/ 69107 h 459677"/>
              <a:gd name="connsiteX32" fmla="*/ 360235 w 714198"/>
              <a:gd name="connsiteY32" fmla="*/ 128876 h 459677"/>
              <a:gd name="connsiteX33" fmla="*/ 274330 w 714198"/>
              <a:gd name="connsiteY33" fmla="*/ 169323 h 459677"/>
              <a:gd name="connsiteX34" fmla="*/ 232410 w 714198"/>
              <a:gd name="connsiteY34" fmla="*/ 156737 h 459677"/>
              <a:gd name="connsiteX35" fmla="*/ 182880 w 714198"/>
              <a:gd name="connsiteY35" fmla="*/ 145307 h 459677"/>
              <a:gd name="connsiteX36" fmla="*/ 121920 w 714198"/>
              <a:gd name="connsiteY36" fmla="*/ 183407 h 459677"/>
              <a:gd name="connsiteX0" fmla="*/ 121920 w 714198"/>
              <a:gd name="connsiteY0" fmla="*/ 183407 h 459677"/>
              <a:gd name="connsiteX1" fmla="*/ 41910 w 714198"/>
              <a:gd name="connsiteY1" fmla="*/ 194837 h 459677"/>
              <a:gd name="connsiteX2" fmla="*/ 0 w 714198"/>
              <a:gd name="connsiteY2" fmla="*/ 217697 h 459677"/>
              <a:gd name="connsiteX3" fmla="*/ 26670 w 714198"/>
              <a:gd name="connsiteY3" fmla="*/ 251987 h 459677"/>
              <a:gd name="connsiteX4" fmla="*/ 38100 w 714198"/>
              <a:gd name="connsiteY4" fmla="*/ 271037 h 459677"/>
              <a:gd name="connsiteX5" fmla="*/ 41910 w 714198"/>
              <a:gd name="connsiteY5" fmla="*/ 301517 h 459677"/>
              <a:gd name="connsiteX6" fmla="*/ 87630 w 714198"/>
              <a:gd name="connsiteY6" fmla="*/ 324377 h 459677"/>
              <a:gd name="connsiteX7" fmla="*/ 121920 w 714198"/>
              <a:gd name="connsiteY7" fmla="*/ 312947 h 459677"/>
              <a:gd name="connsiteX8" fmla="*/ 167640 w 714198"/>
              <a:gd name="connsiteY8" fmla="*/ 309137 h 459677"/>
              <a:gd name="connsiteX9" fmla="*/ 186690 w 714198"/>
              <a:gd name="connsiteY9" fmla="*/ 339617 h 459677"/>
              <a:gd name="connsiteX10" fmla="*/ 232410 w 714198"/>
              <a:gd name="connsiteY10" fmla="*/ 351047 h 459677"/>
              <a:gd name="connsiteX11" fmla="*/ 281940 w 714198"/>
              <a:gd name="connsiteY11" fmla="*/ 358667 h 459677"/>
              <a:gd name="connsiteX12" fmla="*/ 310471 w 714198"/>
              <a:gd name="connsiteY12" fmla="*/ 405289 h 459677"/>
              <a:gd name="connsiteX13" fmla="*/ 375619 w 714198"/>
              <a:gd name="connsiteY13" fmla="*/ 410147 h 459677"/>
              <a:gd name="connsiteX14" fmla="*/ 464152 w 714198"/>
              <a:gd name="connsiteY14" fmla="*/ 459677 h 459677"/>
              <a:gd name="connsiteX15" fmla="*/ 471772 w 714198"/>
              <a:gd name="connsiteY15" fmla="*/ 379811 h 459677"/>
              <a:gd name="connsiteX16" fmla="*/ 466770 w 714198"/>
              <a:gd name="connsiteY16" fmla="*/ 354189 h 459677"/>
              <a:gd name="connsiteX17" fmla="*/ 476250 w 714198"/>
              <a:gd name="connsiteY17" fmla="*/ 316757 h 459677"/>
              <a:gd name="connsiteX18" fmla="*/ 529590 w 714198"/>
              <a:gd name="connsiteY18" fmla="*/ 312947 h 459677"/>
              <a:gd name="connsiteX19" fmla="*/ 582930 w 714198"/>
              <a:gd name="connsiteY19" fmla="*/ 286277 h 459677"/>
              <a:gd name="connsiteX20" fmla="*/ 651510 w 714198"/>
              <a:gd name="connsiteY20" fmla="*/ 274847 h 459677"/>
              <a:gd name="connsiteX21" fmla="*/ 714198 w 714198"/>
              <a:gd name="connsiteY21" fmla="*/ 256192 h 459677"/>
              <a:gd name="connsiteX22" fmla="*/ 662172 w 714198"/>
              <a:gd name="connsiteY22" fmla="*/ 219018 h 459677"/>
              <a:gd name="connsiteX23" fmla="*/ 598170 w 714198"/>
              <a:gd name="connsiteY23" fmla="*/ 217697 h 459677"/>
              <a:gd name="connsiteX24" fmla="*/ 594360 w 714198"/>
              <a:gd name="connsiteY24" fmla="*/ 160547 h 459677"/>
              <a:gd name="connsiteX25" fmla="*/ 560070 w 714198"/>
              <a:gd name="connsiteY25" fmla="*/ 130067 h 459677"/>
              <a:gd name="connsiteX26" fmla="*/ 526107 w 714198"/>
              <a:gd name="connsiteY26" fmla="*/ 109706 h 459677"/>
              <a:gd name="connsiteX27" fmla="*/ 480060 w 714198"/>
              <a:gd name="connsiteY27" fmla="*/ 111017 h 459677"/>
              <a:gd name="connsiteX28" fmla="*/ 534111 w 714198"/>
              <a:gd name="connsiteY28" fmla="*/ 67663 h 459677"/>
              <a:gd name="connsiteX29" fmla="*/ 528467 w 714198"/>
              <a:gd name="connsiteY29" fmla="*/ 14451 h 459677"/>
              <a:gd name="connsiteX30" fmla="*/ 469591 w 714198"/>
              <a:gd name="connsiteY30" fmla="*/ 0 h 459677"/>
              <a:gd name="connsiteX31" fmla="*/ 396240 w 714198"/>
              <a:gd name="connsiteY31" fmla="*/ 42437 h 459677"/>
              <a:gd name="connsiteX32" fmla="*/ 361950 w 714198"/>
              <a:gd name="connsiteY32" fmla="*/ 69107 h 459677"/>
              <a:gd name="connsiteX33" fmla="*/ 360235 w 714198"/>
              <a:gd name="connsiteY33" fmla="*/ 128876 h 459677"/>
              <a:gd name="connsiteX34" fmla="*/ 274330 w 714198"/>
              <a:gd name="connsiteY34" fmla="*/ 169323 h 459677"/>
              <a:gd name="connsiteX35" fmla="*/ 232410 w 714198"/>
              <a:gd name="connsiteY35" fmla="*/ 156737 h 459677"/>
              <a:gd name="connsiteX36" fmla="*/ 182880 w 714198"/>
              <a:gd name="connsiteY36" fmla="*/ 145307 h 459677"/>
              <a:gd name="connsiteX37" fmla="*/ 121920 w 714198"/>
              <a:gd name="connsiteY37" fmla="*/ 183407 h 459677"/>
              <a:gd name="connsiteX0" fmla="*/ 121920 w 714198"/>
              <a:gd name="connsiteY0" fmla="*/ 183407 h 459677"/>
              <a:gd name="connsiteX1" fmla="*/ 41910 w 714198"/>
              <a:gd name="connsiteY1" fmla="*/ 194837 h 459677"/>
              <a:gd name="connsiteX2" fmla="*/ 0 w 714198"/>
              <a:gd name="connsiteY2" fmla="*/ 217697 h 459677"/>
              <a:gd name="connsiteX3" fmla="*/ 26670 w 714198"/>
              <a:gd name="connsiteY3" fmla="*/ 251987 h 459677"/>
              <a:gd name="connsiteX4" fmla="*/ 38100 w 714198"/>
              <a:gd name="connsiteY4" fmla="*/ 271037 h 459677"/>
              <a:gd name="connsiteX5" fmla="*/ 41910 w 714198"/>
              <a:gd name="connsiteY5" fmla="*/ 301517 h 459677"/>
              <a:gd name="connsiteX6" fmla="*/ 87630 w 714198"/>
              <a:gd name="connsiteY6" fmla="*/ 324377 h 459677"/>
              <a:gd name="connsiteX7" fmla="*/ 121920 w 714198"/>
              <a:gd name="connsiteY7" fmla="*/ 312947 h 459677"/>
              <a:gd name="connsiteX8" fmla="*/ 167640 w 714198"/>
              <a:gd name="connsiteY8" fmla="*/ 309137 h 459677"/>
              <a:gd name="connsiteX9" fmla="*/ 186690 w 714198"/>
              <a:gd name="connsiteY9" fmla="*/ 339617 h 459677"/>
              <a:gd name="connsiteX10" fmla="*/ 232410 w 714198"/>
              <a:gd name="connsiteY10" fmla="*/ 351047 h 459677"/>
              <a:gd name="connsiteX11" fmla="*/ 281940 w 714198"/>
              <a:gd name="connsiteY11" fmla="*/ 358667 h 459677"/>
              <a:gd name="connsiteX12" fmla="*/ 310471 w 714198"/>
              <a:gd name="connsiteY12" fmla="*/ 405289 h 459677"/>
              <a:gd name="connsiteX13" fmla="*/ 375619 w 714198"/>
              <a:gd name="connsiteY13" fmla="*/ 410147 h 459677"/>
              <a:gd name="connsiteX14" fmla="*/ 464152 w 714198"/>
              <a:gd name="connsiteY14" fmla="*/ 459677 h 459677"/>
              <a:gd name="connsiteX15" fmla="*/ 506096 w 714198"/>
              <a:gd name="connsiteY15" fmla="*/ 425028 h 459677"/>
              <a:gd name="connsiteX16" fmla="*/ 471772 w 714198"/>
              <a:gd name="connsiteY16" fmla="*/ 379811 h 459677"/>
              <a:gd name="connsiteX17" fmla="*/ 466770 w 714198"/>
              <a:gd name="connsiteY17" fmla="*/ 354189 h 459677"/>
              <a:gd name="connsiteX18" fmla="*/ 476250 w 714198"/>
              <a:gd name="connsiteY18" fmla="*/ 316757 h 459677"/>
              <a:gd name="connsiteX19" fmla="*/ 529590 w 714198"/>
              <a:gd name="connsiteY19" fmla="*/ 312947 h 459677"/>
              <a:gd name="connsiteX20" fmla="*/ 582930 w 714198"/>
              <a:gd name="connsiteY20" fmla="*/ 286277 h 459677"/>
              <a:gd name="connsiteX21" fmla="*/ 651510 w 714198"/>
              <a:gd name="connsiteY21" fmla="*/ 274847 h 459677"/>
              <a:gd name="connsiteX22" fmla="*/ 714198 w 714198"/>
              <a:gd name="connsiteY22" fmla="*/ 256192 h 459677"/>
              <a:gd name="connsiteX23" fmla="*/ 662172 w 714198"/>
              <a:gd name="connsiteY23" fmla="*/ 219018 h 459677"/>
              <a:gd name="connsiteX24" fmla="*/ 598170 w 714198"/>
              <a:gd name="connsiteY24" fmla="*/ 217697 h 459677"/>
              <a:gd name="connsiteX25" fmla="*/ 594360 w 714198"/>
              <a:gd name="connsiteY25" fmla="*/ 160547 h 459677"/>
              <a:gd name="connsiteX26" fmla="*/ 560070 w 714198"/>
              <a:gd name="connsiteY26" fmla="*/ 130067 h 459677"/>
              <a:gd name="connsiteX27" fmla="*/ 526107 w 714198"/>
              <a:gd name="connsiteY27" fmla="*/ 109706 h 459677"/>
              <a:gd name="connsiteX28" fmla="*/ 480060 w 714198"/>
              <a:gd name="connsiteY28" fmla="*/ 111017 h 459677"/>
              <a:gd name="connsiteX29" fmla="*/ 534111 w 714198"/>
              <a:gd name="connsiteY29" fmla="*/ 67663 h 459677"/>
              <a:gd name="connsiteX30" fmla="*/ 528467 w 714198"/>
              <a:gd name="connsiteY30" fmla="*/ 14451 h 459677"/>
              <a:gd name="connsiteX31" fmla="*/ 469591 w 714198"/>
              <a:gd name="connsiteY31" fmla="*/ 0 h 459677"/>
              <a:gd name="connsiteX32" fmla="*/ 396240 w 714198"/>
              <a:gd name="connsiteY32" fmla="*/ 42437 h 459677"/>
              <a:gd name="connsiteX33" fmla="*/ 361950 w 714198"/>
              <a:gd name="connsiteY33" fmla="*/ 69107 h 459677"/>
              <a:gd name="connsiteX34" fmla="*/ 360235 w 714198"/>
              <a:gd name="connsiteY34" fmla="*/ 128876 h 459677"/>
              <a:gd name="connsiteX35" fmla="*/ 274330 w 714198"/>
              <a:gd name="connsiteY35" fmla="*/ 169323 h 459677"/>
              <a:gd name="connsiteX36" fmla="*/ 232410 w 714198"/>
              <a:gd name="connsiteY36" fmla="*/ 156737 h 459677"/>
              <a:gd name="connsiteX37" fmla="*/ 182880 w 714198"/>
              <a:gd name="connsiteY37" fmla="*/ 145307 h 459677"/>
              <a:gd name="connsiteX38" fmla="*/ 121920 w 714198"/>
              <a:gd name="connsiteY38" fmla="*/ 183407 h 459677"/>
              <a:gd name="connsiteX0" fmla="*/ 121920 w 714198"/>
              <a:gd name="connsiteY0" fmla="*/ 183407 h 459677"/>
              <a:gd name="connsiteX1" fmla="*/ 41910 w 714198"/>
              <a:gd name="connsiteY1" fmla="*/ 194837 h 459677"/>
              <a:gd name="connsiteX2" fmla="*/ 0 w 714198"/>
              <a:gd name="connsiteY2" fmla="*/ 217697 h 459677"/>
              <a:gd name="connsiteX3" fmla="*/ 26670 w 714198"/>
              <a:gd name="connsiteY3" fmla="*/ 251987 h 459677"/>
              <a:gd name="connsiteX4" fmla="*/ 38100 w 714198"/>
              <a:gd name="connsiteY4" fmla="*/ 271037 h 459677"/>
              <a:gd name="connsiteX5" fmla="*/ 41910 w 714198"/>
              <a:gd name="connsiteY5" fmla="*/ 301517 h 459677"/>
              <a:gd name="connsiteX6" fmla="*/ 87630 w 714198"/>
              <a:gd name="connsiteY6" fmla="*/ 324377 h 459677"/>
              <a:gd name="connsiteX7" fmla="*/ 121920 w 714198"/>
              <a:gd name="connsiteY7" fmla="*/ 312947 h 459677"/>
              <a:gd name="connsiteX8" fmla="*/ 167640 w 714198"/>
              <a:gd name="connsiteY8" fmla="*/ 309137 h 459677"/>
              <a:gd name="connsiteX9" fmla="*/ 186690 w 714198"/>
              <a:gd name="connsiteY9" fmla="*/ 339617 h 459677"/>
              <a:gd name="connsiteX10" fmla="*/ 232410 w 714198"/>
              <a:gd name="connsiteY10" fmla="*/ 351047 h 459677"/>
              <a:gd name="connsiteX11" fmla="*/ 281940 w 714198"/>
              <a:gd name="connsiteY11" fmla="*/ 358667 h 459677"/>
              <a:gd name="connsiteX12" fmla="*/ 310471 w 714198"/>
              <a:gd name="connsiteY12" fmla="*/ 405289 h 459677"/>
              <a:gd name="connsiteX13" fmla="*/ 375619 w 714198"/>
              <a:gd name="connsiteY13" fmla="*/ 410147 h 459677"/>
              <a:gd name="connsiteX14" fmla="*/ 464152 w 714198"/>
              <a:gd name="connsiteY14" fmla="*/ 459677 h 459677"/>
              <a:gd name="connsiteX15" fmla="*/ 506096 w 714198"/>
              <a:gd name="connsiteY15" fmla="*/ 425028 h 459677"/>
              <a:gd name="connsiteX16" fmla="*/ 471772 w 714198"/>
              <a:gd name="connsiteY16" fmla="*/ 379811 h 459677"/>
              <a:gd name="connsiteX17" fmla="*/ 466770 w 714198"/>
              <a:gd name="connsiteY17" fmla="*/ 354189 h 459677"/>
              <a:gd name="connsiteX18" fmla="*/ 476250 w 714198"/>
              <a:gd name="connsiteY18" fmla="*/ 316757 h 459677"/>
              <a:gd name="connsiteX19" fmla="*/ 529590 w 714198"/>
              <a:gd name="connsiteY19" fmla="*/ 312947 h 459677"/>
              <a:gd name="connsiteX20" fmla="*/ 582930 w 714198"/>
              <a:gd name="connsiteY20" fmla="*/ 286277 h 459677"/>
              <a:gd name="connsiteX21" fmla="*/ 651510 w 714198"/>
              <a:gd name="connsiteY21" fmla="*/ 274847 h 459677"/>
              <a:gd name="connsiteX22" fmla="*/ 714198 w 714198"/>
              <a:gd name="connsiteY22" fmla="*/ 256192 h 459677"/>
              <a:gd name="connsiteX23" fmla="*/ 662172 w 714198"/>
              <a:gd name="connsiteY23" fmla="*/ 219018 h 459677"/>
              <a:gd name="connsiteX24" fmla="*/ 598170 w 714198"/>
              <a:gd name="connsiteY24" fmla="*/ 217697 h 459677"/>
              <a:gd name="connsiteX25" fmla="*/ 594360 w 714198"/>
              <a:gd name="connsiteY25" fmla="*/ 160547 h 459677"/>
              <a:gd name="connsiteX26" fmla="*/ 560070 w 714198"/>
              <a:gd name="connsiteY26" fmla="*/ 130067 h 459677"/>
              <a:gd name="connsiteX27" fmla="*/ 526107 w 714198"/>
              <a:gd name="connsiteY27" fmla="*/ 109706 h 459677"/>
              <a:gd name="connsiteX28" fmla="*/ 480060 w 714198"/>
              <a:gd name="connsiteY28" fmla="*/ 111017 h 459677"/>
              <a:gd name="connsiteX29" fmla="*/ 534111 w 714198"/>
              <a:gd name="connsiteY29" fmla="*/ 67663 h 459677"/>
              <a:gd name="connsiteX30" fmla="*/ 528467 w 714198"/>
              <a:gd name="connsiteY30" fmla="*/ 14451 h 459677"/>
              <a:gd name="connsiteX31" fmla="*/ 469591 w 714198"/>
              <a:gd name="connsiteY31" fmla="*/ 0 h 459677"/>
              <a:gd name="connsiteX32" fmla="*/ 414052 w 714198"/>
              <a:gd name="connsiteY32" fmla="*/ 4599 h 459677"/>
              <a:gd name="connsiteX33" fmla="*/ 396240 w 714198"/>
              <a:gd name="connsiteY33" fmla="*/ 42437 h 459677"/>
              <a:gd name="connsiteX34" fmla="*/ 361950 w 714198"/>
              <a:gd name="connsiteY34" fmla="*/ 69107 h 459677"/>
              <a:gd name="connsiteX35" fmla="*/ 360235 w 714198"/>
              <a:gd name="connsiteY35" fmla="*/ 128876 h 459677"/>
              <a:gd name="connsiteX36" fmla="*/ 274330 w 714198"/>
              <a:gd name="connsiteY36" fmla="*/ 169323 h 459677"/>
              <a:gd name="connsiteX37" fmla="*/ 232410 w 714198"/>
              <a:gd name="connsiteY37" fmla="*/ 156737 h 459677"/>
              <a:gd name="connsiteX38" fmla="*/ 182880 w 714198"/>
              <a:gd name="connsiteY38" fmla="*/ 145307 h 459677"/>
              <a:gd name="connsiteX39" fmla="*/ 121920 w 714198"/>
              <a:gd name="connsiteY39" fmla="*/ 183407 h 459677"/>
              <a:gd name="connsiteX0" fmla="*/ 121920 w 714198"/>
              <a:gd name="connsiteY0" fmla="*/ 183407 h 459677"/>
              <a:gd name="connsiteX1" fmla="*/ 41910 w 714198"/>
              <a:gd name="connsiteY1" fmla="*/ 194837 h 459677"/>
              <a:gd name="connsiteX2" fmla="*/ 0 w 714198"/>
              <a:gd name="connsiteY2" fmla="*/ 217697 h 459677"/>
              <a:gd name="connsiteX3" fmla="*/ 26670 w 714198"/>
              <a:gd name="connsiteY3" fmla="*/ 251987 h 459677"/>
              <a:gd name="connsiteX4" fmla="*/ 38100 w 714198"/>
              <a:gd name="connsiteY4" fmla="*/ 271037 h 459677"/>
              <a:gd name="connsiteX5" fmla="*/ 41910 w 714198"/>
              <a:gd name="connsiteY5" fmla="*/ 301517 h 459677"/>
              <a:gd name="connsiteX6" fmla="*/ 87630 w 714198"/>
              <a:gd name="connsiteY6" fmla="*/ 324377 h 459677"/>
              <a:gd name="connsiteX7" fmla="*/ 121920 w 714198"/>
              <a:gd name="connsiteY7" fmla="*/ 312947 h 459677"/>
              <a:gd name="connsiteX8" fmla="*/ 167640 w 714198"/>
              <a:gd name="connsiteY8" fmla="*/ 309137 h 459677"/>
              <a:gd name="connsiteX9" fmla="*/ 186690 w 714198"/>
              <a:gd name="connsiteY9" fmla="*/ 339617 h 459677"/>
              <a:gd name="connsiteX10" fmla="*/ 232410 w 714198"/>
              <a:gd name="connsiteY10" fmla="*/ 351047 h 459677"/>
              <a:gd name="connsiteX11" fmla="*/ 281940 w 714198"/>
              <a:gd name="connsiteY11" fmla="*/ 358667 h 459677"/>
              <a:gd name="connsiteX12" fmla="*/ 310471 w 714198"/>
              <a:gd name="connsiteY12" fmla="*/ 405289 h 459677"/>
              <a:gd name="connsiteX13" fmla="*/ 375619 w 714198"/>
              <a:gd name="connsiteY13" fmla="*/ 410147 h 459677"/>
              <a:gd name="connsiteX14" fmla="*/ 464152 w 714198"/>
              <a:gd name="connsiteY14" fmla="*/ 459677 h 459677"/>
              <a:gd name="connsiteX15" fmla="*/ 506096 w 714198"/>
              <a:gd name="connsiteY15" fmla="*/ 425028 h 459677"/>
              <a:gd name="connsiteX16" fmla="*/ 471772 w 714198"/>
              <a:gd name="connsiteY16" fmla="*/ 379811 h 459677"/>
              <a:gd name="connsiteX17" fmla="*/ 466770 w 714198"/>
              <a:gd name="connsiteY17" fmla="*/ 354189 h 459677"/>
              <a:gd name="connsiteX18" fmla="*/ 476250 w 714198"/>
              <a:gd name="connsiteY18" fmla="*/ 316757 h 459677"/>
              <a:gd name="connsiteX19" fmla="*/ 529590 w 714198"/>
              <a:gd name="connsiteY19" fmla="*/ 312947 h 459677"/>
              <a:gd name="connsiteX20" fmla="*/ 582930 w 714198"/>
              <a:gd name="connsiteY20" fmla="*/ 286277 h 459677"/>
              <a:gd name="connsiteX21" fmla="*/ 651510 w 714198"/>
              <a:gd name="connsiteY21" fmla="*/ 274847 h 459677"/>
              <a:gd name="connsiteX22" fmla="*/ 714198 w 714198"/>
              <a:gd name="connsiteY22" fmla="*/ 256192 h 459677"/>
              <a:gd name="connsiteX23" fmla="*/ 662172 w 714198"/>
              <a:gd name="connsiteY23" fmla="*/ 219018 h 459677"/>
              <a:gd name="connsiteX24" fmla="*/ 598170 w 714198"/>
              <a:gd name="connsiteY24" fmla="*/ 217697 h 459677"/>
              <a:gd name="connsiteX25" fmla="*/ 594360 w 714198"/>
              <a:gd name="connsiteY25" fmla="*/ 160547 h 459677"/>
              <a:gd name="connsiteX26" fmla="*/ 560070 w 714198"/>
              <a:gd name="connsiteY26" fmla="*/ 130067 h 459677"/>
              <a:gd name="connsiteX27" fmla="*/ 526107 w 714198"/>
              <a:gd name="connsiteY27" fmla="*/ 109706 h 459677"/>
              <a:gd name="connsiteX28" fmla="*/ 480060 w 714198"/>
              <a:gd name="connsiteY28" fmla="*/ 111017 h 459677"/>
              <a:gd name="connsiteX29" fmla="*/ 534111 w 714198"/>
              <a:gd name="connsiteY29" fmla="*/ 67663 h 459677"/>
              <a:gd name="connsiteX30" fmla="*/ 528467 w 714198"/>
              <a:gd name="connsiteY30" fmla="*/ 14451 h 459677"/>
              <a:gd name="connsiteX31" fmla="*/ 469591 w 714198"/>
              <a:gd name="connsiteY31" fmla="*/ 0 h 459677"/>
              <a:gd name="connsiteX32" fmla="*/ 414052 w 714198"/>
              <a:gd name="connsiteY32" fmla="*/ 4599 h 459677"/>
              <a:gd name="connsiteX33" fmla="*/ 396240 w 714198"/>
              <a:gd name="connsiteY33" fmla="*/ 42437 h 459677"/>
              <a:gd name="connsiteX34" fmla="*/ 381960 w 714198"/>
              <a:gd name="connsiteY34" fmla="*/ 90129 h 459677"/>
              <a:gd name="connsiteX35" fmla="*/ 360235 w 714198"/>
              <a:gd name="connsiteY35" fmla="*/ 128876 h 459677"/>
              <a:gd name="connsiteX36" fmla="*/ 274330 w 714198"/>
              <a:gd name="connsiteY36" fmla="*/ 169323 h 459677"/>
              <a:gd name="connsiteX37" fmla="*/ 232410 w 714198"/>
              <a:gd name="connsiteY37" fmla="*/ 156737 h 459677"/>
              <a:gd name="connsiteX38" fmla="*/ 182880 w 714198"/>
              <a:gd name="connsiteY38" fmla="*/ 145307 h 459677"/>
              <a:gd name="connsiteX39" fmla="*/ 121920 w 714198"/>
              <a:gd name="connsiteY39" fmla="*/ 183407 h 45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14198" h="459677">
                <a:moveTo>
                  <a:pt x="121920" y="183407"/>
                </a:moveTo>
                <a:lnTo>
                  <a:pt x="41910" y="194837"/>
                </a:lnTo>
                <a:lnTo>
                  <a:pt x="0" y="217697"/>
                </a:lnTo>
                <a:lnTo>
                  <a:pt x="26670" y="251987"/>
                </a:lnTo>
                <a:lnTo>
                  <a:pt x="38100" y="271037"/>
                </a:lnTo>
                <a:lnTo>
                  <a:pt x="41910" y="301517"/>
                </a:lnTo>
                <a:lnTo>
                  <a:pt x="87630" y="324377"/>
                </a:lnTo>
                <a:lnTo>
                  <a:pt x="121920" y="312947"/>
                </a:lnTo>
                <a:lnTo>
                  <a:pt x="167640" y="309137"/>
                </a:lnTo>
                <a:lnTo>
                  <a:pt x="186690" y="339617"/>
                </a:lnTo>
                <a:lnTo>
                  <a:pt x="232410" y="351047"/>
                </a:lnTo>
                <a:lnTo>
                  <a:pt x="281940" y="358667"/>
                </a:lnTo>
                <a:lnTo>
                  <a:pt x="310471" y="405289"/>
                </a:lnTo>
                <a:lnTo>
                  <a:pt x="375619" y="410147"/>
                </a:lnTo>
                <a:lnTo>
                  <a:pt x="464152" y="459677"/>
                </a:lnTo>
                <a:lnTo>
                  <a:pt x="506096" y="425028"/>
                </a:lnTo>
                <a:lnTo>
                  <a:pt x="471772" y="379811"/>
                </a:lnTo>
                <a:lnTo>
                  <a:pt x="466770" y="354189"/>
                </a:lnTo>
                <a:lnTo>
                  <a:pt x="476250" y="316757"/>
                </a:lnTo>
                <a:lnTo>
                  <a:pt x="529590" y="312947"/>
                </a:lnTo>
                <a:lnTo>
                  <a:pt x="582930" y="286277"/>
                </a:lnTo>
                <a:lnTo>
                  <a:pt x="651510" y="274847"/>
                </a:lnTo>
                <a:lnTo>
                  <a:pt x="714198" y="256192"/>
                </a:lnTo>
                <a:lnTo>
                  <a:pt x="662172" y="219018"/>
                </a:lnTo>
                <a:lnTo>
                  <a:pt x="598170" y="217697"/>
                </a:lnTo>
                <a:lnTo>
                  <a:pt x="594360" y="160547"/>
                </a:lnTo>
                <a:lnTo>
                  <a:pt x="560070" y="130067"/>
                </a:lnTo>
                <a:lnTo>
                  <a:pt x="526107" y="109706"/>
                </a:lnTo>
                <a:lnTo>
                  <a:pt x="480060" y="111017"/>
                </a:lnTo>
                <a:lnTo>
                  <a:pt x="534111" y="67663"/>
                </a:lnTo>
                <a:lnTo>
                  <a:pt x="528467" y="14451"/>
                </a:lnTo>
                <a:lnTo>
                  <a:pt x="469591" y="0"/>
                </a:lnTo>
                <a:lnTo>
                  <a:pt x="414052" y="4599"/>
                </a:lnTo>
                <a:lnTo>
                  <a:pt x="396240" y="42437"/>
                </a:lnTo>
                <a:lnTo>
                  <a:pt x="381960" y="90129"/>
                </a:lnTo>
                <a:cubicBezTo>
                  <a:pt x="381388" y="110052"/>
                  <a:pt x="360807" y="108953"/>
                  <a:pt x="360235" y="128876"/>
                </a:cubicBezTo>
                <a:lnTo>
                  <a:pt x="274330" y="169323"/>
                </a:lnTo>
                <a:lnTo>
                  <a:pt x="232410" y="156737"/>
                </a:lnTo>
                <a:lnTo>
                  <a:pt x="182880" y="145307"/>
                </a:lnTo>
                <a:lnTo>
                  <a:pt x="121920" y="183407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>
              <a:solidFill>
                <a:prstClr val="white"/>
              </a:solidFill>
            </a:endParaRPr>
          </a:p>
        </p:txBody>
      </p:sp>
      <p:sp>
        <p:nvSpPr>
          <p:cNvPr id="47110" name="7 CuadroTexto">
            <a:extLst>
              <a:ext uri="{FF2B5EF4-FFF2-40B4-BE49-F238E27FC236}">
                <a16:creationId xmlns:a16="http://schemas.microsoft.com/office/drawing/2014/main" id="{39088222-4817-493D-47D0-76E87E4C7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3641725"/>
            <a:ext cx="5159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33.5°S</a:t>
            </a:r>
          </a:p>
        </p:txBody>
      </p:sp>
      <p:cxnSp>
        <p:nvCxnSpPr>
          <p:cNvPr id="10" name="9 Conector recto">
            <a:extLst>
              <a:ext uri="{FF2B5EF4-FFF2-40B4-BE49-F238E27FC236}">
                <a16:creationId xmlns:a16="http://schemas.microsoft.com/office/drawing/2014/main" id="{32818A29-E11B-EE04-F0C0-384632F55452}"/>
              </a:ext>
            </a:extLst>
          </p:cNvPr>
          <p:cNvCxnSpPr/>
          <p:nvPr/>
        </p:nvCxnSpPr>
        <p:spPr>
          <a:xfrm flipV="1">
            <a:off x="1843088" y="3619500"/>
            <a:ext cx="128587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C7DA4E39-0C14-1F54-D549-894C153D5F95}"/>
              </a:ext>
            </a:extLst>
          </p:cNvPr>
          <p:cNvCxnSpPr/>
          <p:nvPr/>
        </p:nvCxnSpPr>
        <p:spPr>
          <a:xfrm flipV="1">
            <a:off x="3414713" y="5170488"/>
            <a:ext cx="128587" cy="714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3" name="14 CuadroTexto">
            <a:extLst>
              <a:ext uri="{FF2B5EF4-FFF2-40B4-BE49-F238E27FC236}">
                <a16:creationId xmlns:a16="http://schemas.microsoft.com/office/drawing/2014/main" id="{2A7AE043-7C2D-A2CE-3C75-89C13937D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075" y="5192713"/>
            <a:ext cx="5159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34.5°S</a:t>
            </a:r>
          </a:p>
        </p:txBody>
      </p:sp>
      <p:sp>
        <p:nvSpPr>
          <p:cNvPr id="47114" name="15 CuadroTexto">
            <a:extLst>
              <a:ext uri="{FF2B5EF4-FFF2-40B4-BE49-F238E27FC236}">
                <a16:creationId xmlns:a16="http://schemas.microsoft.com/office/drawing/2014/main" id="{C2ED0DC9-1E1E-F9AC-A188-F023482D1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6213" y="1570038"/>
            <a:ext cx="5175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70.5°S</a:t>
            </a:r>
          </a:p>
        </p:txBody>
      </p: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ABC8060E-7298-C535-6619-334973A50A5D}"/>
              </a:ext>
            </a:extLst>
          </p:cNvPr>
          <p:cNvCxnSpPr/>
          <p:nvPr/>
        </p:nvCxnSpPr>
        <p:spPr>
          <a:xfrm>
            <a:off x="2990850" y="1774825"/>
            <a:ext cx="114300" cy="73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6" name="19 CuadroTexto">
            <a:extLst>
              <a:ext uri="{FF2B5EF4-FFF2-40B4-BE49-F238E27FC236}">
                <a16:creationId xmlns:a16="http://schemas.microsoft.com/office/drawing/2014/main" id="{9EAF11D5-8663-F1B6-DC25-97EC38965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738" y="4659313"/>
            <a:ext cx="1876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Temperatura Superficial [K]</a:t>
            </a:r>
          </a:p>
        </p:txBody>
      </p:sp>
      <p:sp>
        <p:nvSpPr>
          <p:cNvPr id="47117" name="20 CuadroTexto">
            <a:extLst>
              <a:ext uri="{FF2B5EF4-FFF2-40B4-BE49-F238E27FC236}">
                <a16:creationId xmlns:a16="http://schemas.microsoft.com/office/drawing/2014/main" id="{341637AA-3FE5-1BD4-3BD7-55B045B44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988" y="2284413"/>
            <a:ext cx="7207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Santiago</a:t>
            </a:r>
          </a:p>
        </p:txBody>
      </p:sp>
      <p:cxnSp>
        <p:nvCxnSpPr>
          <p:cNvPr id="23" name="22 Conector angular">
            <a:extLst>
              <a:ext uri="{FF2B5EF4-FFF2-40B4-BE49-F238E27FC236}">
                <a16:creationId xmlns:a16="http://schemas.microsoft.com/office/drawing/2014/main" id="{9D219E8C-D224-89D6-E634-55430EBC1DB9}"/>
              </a:ext>
            </a:extLst>
          </p:cNvPr>
          <p:cNvCxnSpPr/>
          <p:nvPr/>
        </p:nvCxnSpPr>
        <p:spPr>
          <a:xfrm rot="16200000" flipH="1">
            <a:off x="2654300" y="1547813"/>
            <a:ext cx="828675" cy="644525"/>
          </a:xfrm>
          <a:prstGeom prst="bentConnector3">
            <a:avLst>
              <a:gd name="adj1" fmla="val 617"/>
            </a:avLst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angular">
            <a:extLst>
              <a:ext uri="{FF2B5EF4-FFF2-40B4-BE49-F238E27FC236}">
                <a16:creationId xmlns:a16="http://schemas.microsoft.com/office/drawing/2014/main" id="{C13FB5F6-603D-F4D2-8FB4-12AE948659A2}"/>
              </a:ext>
            </a:extLst>
          </p:cNvPr>
          <p:cNvCxnSpPr/>
          <p:nvPr/>
        </p:nvCxnSpPr>
        <p:spPr>
          <a:xfrm rot="5400000">
            <a:off x="4623594" y="1559719"/>
            <a:ext cx="830263" cy="644525"/>
          </a:xfrm>
          <a:prstGeom prst="bentConnector3">
            <a:avLst>
              <a:gd name="adj1" fmla="val 617"/>
            </a:avLst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>
            <a:extLst>
              <a:ext uri="{FF2B5EF4-FFF2-40B4-BE49-F238E27FC236}">
                <a16:creationId xmlns:a16="http://schemas.microsoft.com/office/drawing/2014/main" id="{F6E61AB9-94B2-B074-E587-B03A3B7C3A5A}"/>
              </a:ext>
            </a:extLst>
          </p:cNvPr>
          <p:cNvCxnSpPr/>
          <p:nvPr/>
        </p:nvCxnSpPr>
        <p:spPr>
          <a:xfrm flipH="1">
            <a:off x="4089400" y="3160713"/>
            <a:ext cx="1588" cy="279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21" name="39 CuadroTexto">
            <a:extLst>
              <a:ext uri="{FF2B5EF4-FFF2-40B4-BE49-F238E27FC236}">
                <a16:creationId xmlns:a16="http://schemas.microsoft.com/office/drawing/2014/main" id="{5C967AAF-2851-F975-48F6-F7008918C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3900" y="1230313"/>
            <a:ext cx="792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Posa fría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 Lampa</a:t>
            </a:r>
          </a:p>
        </p:txBody>
      </p:sp>
      <p:sp>
        <p:nvSpPr>
          <p:cNvPr id="47122" name="40 CuadroTexto">
            <a:extLst>
              <a:ext uri="{FF2B5EF4-FFF2-40B4-BE49-F238E27FC236}">
                <a16:creationId xmlns:a16="http://schemas.microsoft.com/office/drawing/2014/main" id="{8BE29CB7-41F6-B751-98A9-8887FCF09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75" y="1184275"/>
            <a:ext cx="1204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Zona Cálida del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Cajón del Maipo</a:t>
            </a:r>
          </a:p>
        </p:txBody>
      </p:sp>
      <p:sp>
        <p:nvSpPr>
          <p:cNvPr id="47123" name="41 CuadroTexto">
            <a:extLst>
              <a:ext uri="{FF2B5EF4-FFF2-40B4-BE49-F238E27FC236}">
                <a16:creationId xmlns:a16="http://schemas.microsoft.com/office/drawing/2014/main" id="{BB391536-6F3B-1665-D654-C4D36A30B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7438" y="2644775"/>
            <a:ext cx="804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Altos de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12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Cantillana</a:t>
            </a:r>
          </a:p>
        </p:txBody>
      </p:sp>
      <p:sp>
        <p:nvSpPr>
          <p:cNvPr id="45" name="44 CuadroTexto">
            <a:extLst>
              <a:ext uri="{FF2B5EF4-FFF2-40B4-BE49-F238E27FC236}">
                <a16:creationId xmlns:a16="http://schemas.microsoft.com/office/drawing/2014/main" id="{C3D130DA-9F92-07C5-5D7D-9E352C7DB443}"/>
              </a:ext>
            </a:extLst>
          </p:cNvPr>
          <p:cNvSpPr txBox="1"/>
          <p:nvPr/>
        </p:nvSpPr>
        <p:spPr>
          <a:xfrm>
            <a:off x="2995613" y="144463"/>
            <a:ext cx="2781300" cy="83026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dirty="0">
                <a:solidFill>
                  <a:prstClr val="black"/>
                </a:solidFill>
                <a:latin typeface="Calibri"/>
                <a:cs typeface="Arial" pitchFamily="34" charset="0"/>
              </a:rPr>
              <a:t>MODIS-LST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dirty="0">
                <a:solidFill>
                  <a:prstClr val="black"/>
                </a:solidFill>
                <a:latin typeface="Calibri"/>
                <a:cs typeface="Arial" pitchFamily="34" charset="0"/>
              </a:rPr>
              <a:t>17-06-2007 05:15 HL</a:t>
            </a:r>
          </a:p>
        </p:txBody>
      </p:sp>
      <p:cxnSp>
        <p:nvCxnSpPr>
          <p:cNvPr id="47" name="46 Conector recto de flecha">
            <a:extLst>
              <a:ext uri="{FF2B5EF4-FFF2-40B4-BE49-F238E27FC236}">
                <a16:creationId xmlns:a16="http://schemas.microsoft.com/office/drawing/2014/main" id="{43FF6893-317C-E4DB-C137-6F1FFDF688A3}"/>
              </a:ext>
            </a:extLst>
          </p:cNvPr>
          <p:cNvCxnSpPr/>
          <p:nvPr/>
        </p:nvCxnSpPr>
        <p:spPr>
          <a:xfrm flipV="1">
            <a:off x="1041400" y="2074863"/>
            <a:ext cx="0" cy="60007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26" name="47 CuadroTexto">
            <a:extLst>
              <a:ext uri="{FF2B5EF4-FFF2-40B4-BE49-F238E27FC236}">
                <a16:creationId xmlns:a16="http://schemas.microsoft.com/office/drawing/2014/main" id="{32DBC7C9-3C3F-9660-9884-9779E33D0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3" y="2024063"/>
            <a:ext cx="495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CL" altLang="en-US" sz="8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4000 m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s-CL" altLang="en-US" sz="8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s-CL" altLang="en-US" sz="8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s-CL" altLang="en-US" sz="8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CL" altLang="en-US" sz="8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100 m</a:t>
            </a:r>
            <a:endParaRPr lang="es-CL" altLang="en-US" sz="20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50 Conector recto de flecha">
            <a:extLst>
              <a:ext uri="{FF2B5EF4-FFF2-40B4-BE49-F238E27FC236}">
                <a16:creationId xmlns:a16="http://schemas.microsoft.com/office/drawing/2014/main" id="{3626A9EF-CA9D-DBD2-C945-B243598E61DA}"/>
              </a:ext>
            </a:extLst>
          </p:cNvPr>
          <p:cNvCxnSpPr/>
          <p:nvPr/>
        </p:nvCxnSpPr>
        <p:spPr>
          <a:xfrm flipH="1" flipV="1">
            <a:off x="2608263" y="3530600"/>
            <a:ext cx="211137" cy="22066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28" name="51 CuadroTexto">
            <a:extLst>
              <a:ext uri="{FF2B5EF4-FFF2-40B4-BE49-F238E27FC236}">
                <a16:creationId xmlns:a16="http://schemas.microsoft.com/office/drawing/2014/main" id="{0D3D2A24-FD08-4C32-C5C7-DDE2810205D5}"/>
              </a:ext>
            </a:extLst>
          </p:cNvPr>
          <p:cNvSpPr txBox="1">
            <a:spLocks noChangeArrowheads="1"/>
          </p:cNvSpPr>
          <p:nvPr/>
        </p:nvSpPr>
        <p:spPr bwMode="auto">
          <a:xfrm rot="-2076360">
            <a:off x="2692400" y="3716338"/>
            <a:ext cx="422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800">
                <a:solidFill>
                  <a:srgbClr val="FFFFFF"/>
                </a:solidFill>
                <a:latin typeface="Lucida Calligraphy" panose="03010101010101010101" pitchFamily="66" charset="77"/>
                <a:cs typeface="Arial" panose="020B0604020202020204" pitchFamily="34" charset="0"/>
              </a:rPr>
              <a:t>N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BFAAF79D-A672-40FE-70AB-EC13D8494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84313"/>
            <a:ext cx="7993062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4 CuadroTexto">
            <a:extLst>
              <a:ext uri="{FF2B5EF4-FFF2-40B4-BE49-F238E27FC236}">
                <a16:creationId xmlns:a16="http://schemas.microsoft.com/office/drawing/2014/main" id="{1FC4F71F-B52C-6FB0-603B-72598FDA9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333375"/>
            <a:ext cx="67325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</a:rPr>
              <a:t>Detección de grandes incendios: Anomalias térmicas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</a:rPr>
              <a:t>Pixel Satelite MODIS: 250 m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2EB875E-2BDE-0A55-04E1-CE3D7D7E2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357313"/>
            <a:ext cx="7388225" cy="5259387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FA2740C-8663-1409-D21B-43D325773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438" y="133350"/>
            <a:ext cx="3556000" cy="3179763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4 Rectángulo">
            <a:extLst>
              <a:ext uri="{FF2B5EF4-FFF2-40B4-BE49-F238E27FC236}">
                <a16:creationId xmlns:a16="http://schemas.microsoft.com/office/drawing/2014/main" id="{9607BB24-C19D-3B5F-2FDF-1CF795532473}"/>
              </a:ext>
            </a:extLst>
          </p:cNvPr>
          <p:cNvSpPr/>
          <p:nvPr/>
        </p:nvSpPr>
        <p:spPr>
          <a:xfrm>
            <a:off x="6700838" y="1525588"/>
            <a:ext cx="288925" cy="20320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2A0DB660-99C6-B2F9-C6AC-EE72CF8C4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549275"/>
            <a:ext cx="5757863" cy="578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DFA0DA8E-930D-0F3C-1626-265249809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60350"/>
            <a:ext cx="5903913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Elipse">
            <a:extLst>
              <a:ext uri="{FF2B5EF4-FFF2-40B4-BE49-F238E27FC236}">
                <a16:creationId xmlns:a16="http://schemas.microsoft.com/office/drawing/2014/main" id="{F3BD33E4-BE35-99A2-D90B-CA23653F848E}"/>
              </a:ext>
            </a:extLst>
          </p:cNvPr>
          <p:cNvSpPr/>
          <p:nvPr/>
        </p:nvSpPr>
        <p:spPr>
          <a:xfrm>
            <a:off x="2411413" y="6308725"/>
            <a:ext cx="865187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1A4D1936-F34E-D7AA-6AD3-D377F496B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52513"/>
            <a:ext cx="6551613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Elipse">
            <a:extLst>
              <a:ext uri="{FF2B5EF4-FFF2-40B4-BE49-F238E27FC236}">
                <a16:creationId xmlns:a16="http://schemas.microsoft.com/office/drawing/2014/main" id="{4D4FC324-953F-35AC-717D-D655BBB90157}"/>
              </a:ext>
            </a:extLst>
          </p:cNvPr>
          <p:cNvSpPr/>
          <p:nvPr/>
        </p:nvSpPr>
        <p:spPr>
          <a:xfrm>
            <a:off x="3492500" y="2781300"/>
            <a:ext cx="1079500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557AEADB-1507-6D0A-8182-7ECA0E6CC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92150"/>
            <a:ext cx="64643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Elipse">
            <a:extLst>
              <a:ext uri="{FF2B5EF4-FFF2-40B4-BE49-F238E27FC236}">
                <a16:creationId xmlns:a16="http://schemas.microsoft.com/office/drawing/2014/main" id="{A4A98623-F19A-27F1-100D-6095DC641746}"/>
              </a:ext>
            </a:extLst>
          </p:cNvPr>
          <p:cNvSpPr/>
          <p:nvPr/>
        </p:nvSpPr>
        <p:spPr>
          <a:xfrm>
            <a:off x="4500563" y="2781300"/>
            <a:ext cx="863600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3 Elipse">
            <a:extLst>
              <a:ext uri="{FF2B5EF4-FFF2-40B4-BE49-F238E27FC236}">
                <a16:creationId xmlns:a16="http://schemas.microsoft.com/office/drawing/2014/main" id="{1B15F70C-EC96-BA19-1B87-BF468A120DC7}"/>
              </a:ext>
            </a:extLst>
          </p:cNvPr>
          <p:cNvSpPr/>
          <p:nvPr/>
        </p:nvSpPr>
        <p:spPr>
          <a:xfrm>
            <a:off x="3635375" y="2781300"/>
            <a:ext cx="865188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3253" name="4 CuadroTexto">
            <a:extLst>
              <a:ext uri="{FF2B5EF4-FFF2-40B4-BE49-F238E27FC236}">
                <a16:creationId xmlns:a16="http://schemas.microsoft.com/office/drawing/2014/main" id="{ED8489CB-0034-48A7-6808-B4BA10CEF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6165850"/>
            <a:ext cx="7212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Luego se reciben dos e-mails. El segundo tiene el enlace a los datos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1425873" y="959644"/>
            <a:ext cx="7386098" cy="4613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s-ES" dirty="0"/>
              <a:t>Instruments:  Solar and Lunar </a:t>
            </a:r>
            <a:r>
              <a:rPr lang="es-ES" dirty="0" err="1"/>
              <a:t>Sun</a:t>
            </a:r>
            <a:r>
              <a:rPr lang="es-ES" dirty="0"/>
              <a:t> </a:t>
            </a:r>
            <a:r>
              <a:rPr lang="es-ES" dirty="0" err="1"/>
              <a:t>photometer</a:t>
            </a:r>
            <a:r>
              <a:rPr lang="es-ES" dirty="0"/>
              <a:t> </a:t>
            </a:r>
            <a:endParaRPr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5340351" y="5778104"/>
            <a:ext cx="3556000" cy="1781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25AE09-B532-634E-8C2A-237EEF0F9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08" y="1856490"/>
            <a:ext cx="2614613" cy="34861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2AC595C-AC4A-CA40-8EE2-035CD7BA7D70}"/>
              </a:ext>
            </a:extLst>
          </p:cNvPr>
          <p:cNvSpPr txBox="1"/>
          <p:nvPr/>
        </p:nvSpPr>
        <p:spPr>
          <a:xfrm>
            <a:off x="3464382" y="1856491"/>
            <a:ext cx="2787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  <a:p>
            <a:r>
              <a:rPr lang="es-CL" dirty="0"/>
              <a:t>Aerosol </a:t>
            </a:r>
            <a:r>
              <a:rPr lang="es-CL" dirty="0" err="1"/>
              <a:t>optical</a:t>
            </a:r>
            <a:r>
              <a:rPr lang="es-CL" dirty="0"/>
              <a:t> </a:t>
            </a:r>
            <a:r>
              <a:rPr lang="es-CL" dirty="0" err="1"/>
              <a:t>thickness</a:t>
            </a:r>
            <a:r>
              <a:rPr lang="es-CL" dirty="0"/>
              <a:t> </a:t>
            </a:r>
          </a:p>
          <a:p>
            <a:r>
              <a:rPr lang="es-CL" dirty="0" err="1"/>
              <a:t>Ångström</a:t>
            </a:r>
            <a:r>
              <a:rPr lang="es-CL" dirty="0"/>
              <a:t> </a:t>
            </a:r>
            <a:r>
              <a:rPr lang="es-CL" dirty="0" err="1"/>
              <a:t>coefficient</a:t>
            </a:r>
            <a:r>
              <a:rPr lang="es-CL" dirty="0"/>
              <a:t> </a:t>
            </a:r>
          </a:p>
          <a:p>
            <a:r>
              <a:rPr lang="es-CL" dirty="0" err="1"/>
              <a:t>Precipitable</a:t>
            </a:r>
            <a:r>
              <a:rPr lang="es-CL" dirty="0"/>
              <a:t> </a:t>
            </a:r>
            <a:r>
              <a:rPr lang="es-CL" dirty="0" err="1"/>
              <a:t>water</a:t>
            </a:r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F647318-E064-3840-9404-CA16351FE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299" y="2393874"/>
            <a:ext cx="3694093" cy="277057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4" name="Object 1">
            <a:extLst>
              <a:ext uri="{FF2B5EF4-FFF2-40B4-BE49-F238E27FC236}">
                <a16:creationId xmlns:a16="http://schemas.microsoft.com/office/drawing/2014/main" id="{A96945F3-BEDA-59DF-4326-1F7428BD86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3525" y="600075"/>
          <a:ext cx="8616950" cy="565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8616950" imgH="5657850" progId="Paint.Picture">
                  <p:embed/>
                </p:oleObj>
              </mc:Choice>
              <mc:Fallback>
                <p:oleObj name="Bitmap Image" r:id="rId2" imgW="8616950" imgH="565785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600075"/>
                        <a:ext cx="8616950" cy="565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ABB7E35A-0033-71C8-33B2-8CF82B941200}"/>
              </a:ext>
            </a:extLst>
          </p:cNvPr>
          <p:cNvSpPr/>
          <p:nvPr/>
        </p:nvSpPr>
        <p:spPr>
          <a:xfrm>
            <a:off x="5508625" y="2133600"/>
            <a:ext cx="3371850" cy="2232025"/>
          </a:xfrm>
          <a:prstGeom prst="wedgeEllipseCallout">
            <a:avLst>
              <a:gd name="adj1" fmla="val -75211"/>
              <a:gd name="adj2" fmla="val 62901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dirty="0"/>
              <a:t>Aquí esta las imágenes de GOES 16 y 17. 15 canales, NC, full disk. 10 minute…</a:t>
            </a:r>
            <a:r>
              <a:rPr lang="es-ES_tradnl" dirty="0" err="1"/>
              <a:t>lot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data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54EF6294-1268-BAD1-59D3-109D6A91D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857250"/>
            <a:ext cx="62134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Box 3">
            <a:extLst>
              <a:ext uri="{FF2B5EF4-FFF2-40B4-BE49-F238E27FC236}">
                <a16:creationId xmlns:a16="http://schemas.microsoft.com/office/drawing/2014/main" id="{0DAF898C-5EC4-E581-ACBA-50065FBBD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8" y="930275"/>
            <a:ext cx="1974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n-US" sz="1800">
                <a:solidFill>
                  <a:schemeClr val="bg1"/>
                </a:solidFill>
              </a:rPr>
              <a:t>26 Apr 2022 04:27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6C405178-BD66-E4BB-95AD-A33354267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857250"/>
            <a:ext cx="62134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2">
            <a:extLst>
              <a:ext uri="{FF2B5EF4-FFF2-40B4-BE49-F238E27FC236}">
                <a16:creationId xmlns:a16="http://schemas.microsoft.com/office/drawing/2014/main" id="{BE893BE8-2AEB-DBB5-D99D-697411BEE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8" y="930275"/>
            <a:ext cx="1974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n-US" sz="1800">
                <a:solidFill>
                  <a:schemeClr val="bg1"/>
                </a:solidFill>
              </a:rPr>
              <a:t>26 Apr 2022 04:27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8D492250-1125-4B85-689E-8D90032C1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857250"/>
            <a:ext cx="592613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2">
            <a:extLst>
              <a:ext uri="{FF2B5EF4-FFF2-40B4-BE49-F238E27FC236}">
                <a16:creationId xmlns:a16="http://schemas.microsoft.com/office/drawing/2014/main" id="{77804E5B-4AF0-7802-F369-C6F4B72CF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8" y="930275"/>
            <a:ext cx="1974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n-US" sz="1800">
                <a:solidFill>
                  <a:schemeClr val="bg1"/>
                </a:solidFill>
              </a:rPr>
              <a:t>26 Apr 2022 14:07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E047C550-0A41-2B69-22C2-CB8D9CE3F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857250"/>
            <a:ext cx="592613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2">
            <a:extLst>
              <a:ext uri="{FF2B5EF4-FFF2-40B4-BE49-F238E27FC236}">
                <a16:creationId xmlns:a16="http://schemas.microsoft.com/office/drawing/2014/main" id="{9B85395E-F1A7-A4E5-6929-BDA1869A4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8" y="930275"/>
            <a:ext cx="1974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n-US" sz="1800">
                <a:solidFill>
                  <a:schemeClr val="bg1"/>
                </a:solidFill>
              </a:rPr>
              <a:t>26 Apr 2022 14:07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204184D4-A440-76F7-1FA2-21D4EF2A6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857250"/>
            <a:ext cx="592613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2">
            <a:extLst>
              <a:ext uri="{FF2B5EF4-FFF2-40B4-BE49-F238E27FC236}">
                <a16:creationId xmlns:a16="http://schemas.microsoft.com/office/drawing/2014/main" id="{DE46F79B-5BE7-E37D-FD2A-EBA903E40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8" y="930275"/>
            <a:ext cx="1974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n-US" sz="1800">
                <a:solidFill>
                  <a:schemeClr val="bg1"/>
                </a:solidFill>
              </a:rPr>
              <a:t>26 Apr 2022 14:07</a:t>
            </a:r>
          </a:p>
        </p:txBody>
      </p:sp>
      <p:graphicFrame>
        <p:nvGraphicFramePr>
          <p:cNvPr id="59396" name="Object 3">
            <a:extLst>
              <a:ext uri="{FF2B5EF4-FFF2-40B4-BE49-F238E27FC236}">
                <a16:creationId xmlns:a16="http://schemas.microsoft.com/office/drawing/2014/main" id="{8B3000D1-1A3D-BA09-FF3F-AA47E18AFA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08825" y="3222625"/>
          <a:ext cx="1531938" cy="172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4349750" imgH="5822950" progId="Paint.Picture">
                  <p:embed/>
                </p:oleObj>
              </mc:Choice>
              <mc:Fallback>
                <p:oleObj name="Bitmap Image" r:id="rId3" imgW="4349750" imgH="5822950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8825" y="3222625"/>
                        <a:ext cx="1531938" cy="172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CDB688-36D7-B159-20AB-9D40F8C6BF3D}"/>
              </a:ext>
            </a:extLst>
          </p:cNvPr>
          <p:cNvCxnSpPr/>
          <p:nvPr/>
        </p:nvCxnSpPr>
        <p:spPr>
          <a:xfrm flipV="1">
            <a:off x="5135563" y="3095625"/>
            <a:ext cx="958850" cy="1181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4A258E-EC5F-DDDD-D4A9-70E742888846}"/>
              </a:ext>
            </a:extLst>
          </p:cNvPr>
          <p:cNvCxnSpPr/>
          <p:nvPr/>
        </p:nvCxnSpPr>
        <p:spPr>
          <a:xfrm flipV="1">
            <a:off x="7435850" y="3549650"/>
            <a:ext cx="958850" cy="1181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CC4103A-7326-5C92-2B38-E5C789105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91440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BF3901-17D6-634D-82C8-BCC0B4A56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Instruments: Snow and Rain gauge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C05968B-1B4E-984C-B9D9-D016EBE4A9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C31F0AD-AEBA-A54B-9AB8-8C47F56ED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49" y="1638881"/>
            <a:ext cx="2941027" cy="392136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8232CF6-70D2-C64B-B0CD-D80D5EFFADFD}"/>
              </a:ext>
            </a:extLst>
          </p:cNvPr>
          <p:cNvSpPr txBox="1"/>
          <p:nvPr/>
        </p:nvSpPr>
        <p:spPr>
          <a:xfrm>
            <a:off x="4741310" y="1175745"/>
            <a:ext cx="58913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Snow-Rain gauge (</a:t>
            </a:r>
            <a:r>
              <a:rPr lang="es-CL" dirty="0" err="1"/>
              <a:t>Weighting</a:t>
            </a:r>
            <a:r>
              <a:rPr lang="es-CL" dirty="0"/>
              <a:t> gauge)</a:t>
            </a:r>
          </a:p>
          <a:p>
            <a:endParaRPr lang="es-CL" dirty="0"/>
          </a:p>
          <a:p>
            <a:r>
              <a:rPr lang="es-CL" dirty="0"/>
              <a:t>Adler </a:t>
            </a:r>
            <a:r>
              <a:rPr lang="es-CL" dirty="0" err="1"/>
              <a:t>shield</a:t>
            </a:r>
            <a:r>
              <a:rPr lang="es-CL" dirty="0"/>
              <a:t> to </a:t>
            </a:r>
            <a:r>
              <a:rPr lang="es-CL" dirty="0" err="1"/>
              <a:t>avoid</a:t>
            </a:r>
            <a:r>
              <a:rPr lang="es-CL" dirty="0"/>
              <a:t> </a:t>
            </a:r>
            <a:r>
              <a:rPr lang="es-CL" dirty="0" err="1"/>
              <a:t>undercatch</a:t>
            </a:r>
            <a:r>
              <a:rPr lang="es-CL" dirty="0"/>
              <a:t> of </a:t>
            </a:r>
            <a:r>
              <a:rPr lang="es-CL" dirty="0" err="1"/>
              <a:t>snow</a:t>
            </a:r>
            <a:r>
              <a:rPr lang="es-CL" dirty="0"/>
              <a:t> </a:t>
            </a:r>
            <a:r>
              <a:rPr lang="es-CL" dirty="0" err="1"/>
              <a:t>by</a:t>
            </a:r>
            <a:r>
              <a:rPr lang="es-CL" dirty="0"/>
              <a:t> </a:t>
            </a:r>
            <a:r>
              <a:rPr lang="es-CL" dirty="0" err="1"/>
              <a:t>flow</a:t>
            </a:r>
            <a:r>
              <a:rPr lang="es-CL" dirty="0"/>
              <a:t> </a:t>
            </a:r>
            <a:r>
              <a:rPr lang="es-CL" dirty="0" err="1"/>
              <a:t>around</a:t>
            </a:r>
            <a:endParaRPr lang="es-CL" dirty="0"/>
          </a:p>
          <a:p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instrument</a:t>
            </a:r>
            <a:r>
              <a:rPr lang="es-CL" dirty="0"/>
              <a:t> </a:t>
            </a:r>
          </a:p>
          <a:p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670E8AE-F4E8-B84E-8F83-CB0F0F8DA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846" y="1971790"/>
            <a:ext cx="2941028" cy="165432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0A3CA8F-055E-A34E-A636-8F5EBAC8E2CB}"/>
              </a:ext>
            </a:extLst>
          </p:cNvPr>
          <p:cNvSpPr txBox="1"/>
          <p:nvPr/>
        </p:nvSpPr>
        <p:spPr>
          <a:xfrm>
            <a:off x="5072626" y="3812478"/>
            <a:ext cx="3980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/>
              <a:t>Measuring</a:t>
            </a:r>
            <a:r>
              <a:rPr lang="es-CL" dirty="0"/>
              <a:t> </a:t>
            </a:r>
            <a:r>
              <a:rPr lang="es-CL" dirty="0" err="1"/>
              <a:t>snow</a:t>
            </a:r>
            <a:r>
              <a:rPr lang="es-CL" dirty="0"/>
              <a:t> </a:t>
            </a:r>
            <a:r>
              <a:rPr lang="es-CL" dirty="0" err="1"/>
              <a:t>is</a:t>
            </a:r>
            <a:r>
              <a:rPr lang="es-CL" dirty="0"/>
              <a:t> </a:t>
            </a:r>
            <a:r>
              <a:rPr lang="es-CL" dirty="0" err="1"/>
              <a:t>hard</a:t>
            </a:r>
            <a:r>
              <a:rPr lang="es-CL" dirty="0"/>
              <a:t> !</a:t>
            </a:r>
          </a:p>
          <a:p>
            <a:r>
              <a:rPr lang="es-CL" dirty="0" err="1"/>
              <a:t>Measuring</a:t>
            </a:r>
            <a:r>
              <a:rPr lang="es-CL" dirty="0"/>
              <a:t> </a:t>
            </a:r>
            <a:r>
              <a:rPr lang="es-CL" dirty="0" err="1"/>
              <a:t>snow</a:t>
            </a:r>
            <a:r>
              <a:rPr lang="es-CL" dirty="0"/>
              <a:t> at 3700 m </a:t>
            </a:r>
            <a:r>
              <a:rPr lang="es-CL" dirty="0" err="1"/>
              <a:t>is</a:t>
            </a:r>
            <a:r>
              <a:rPr lang="es-CL" dirty="0"/>
              <a:t> </a:t>
            </a:r>
            <a:r>
              <a:rPr lang="es-CL" dirty="0" err="1"/>
              <a:t>harder</a:t>
            </a:r>
            <a:r>
              <a:rPr lang="es-CL" dirty="0"/>
              <a:t>!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1661D03-76EB-0709-745C-43F0E69C09D0}"/>
              </a:ext>
            </a:extLst>
          </p:cNvPr>
          <p:cNvSpPr txBox="1"/>
          <p:nvPr/>
        </p:nvSpPr>
        <p:spPr>
          <a:xfrm>
            <a:off x="5340351" y="901701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/>
              <a:t>Proper</a:t>
            </a:r>
            <a:r>
              <a:rPr lang="es-CL" dirty="0"/>
              <a:t> data </a:t>
            </a:r>
            <a:r>
              <a:rPr lang="es-CL" dirty="0" err="1"/>
              <a:t>since</a:t>
            </a:r>
            <a:r>
              <a:rPr lang="es-CL" dirty="0"/>
              <a:t> 2022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3745EF9-B3F0-B201-A858-1223204FE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469" y="4218257"/>
            <a:ext cx="2281991" cy="16801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33CC08C-0D45-3031-DDBA-18F591D24FAB}"/>
              </a:ext>
            </a:extLst>
          </p:cNvPr>
          <p:cNvSpPr txBox="1"/>
          <p:nvPr/>
        </p:nvSpPr>
        <p:spPr>
          <a:xfrm>
            <a:off x="7418460" y="4717527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Pierre et al. 2019</a:t>
            </a:r>
          </a:p>
        </p:txBody>
      </p:sp>
    </p:spTree>
    <p:extLst>
      <p:ext uri="{BB962C8B-B14F-4D97-AF65-F5344CB8AC3E}">
        <p14:creationId xmlns:p14="http://schemas.microsoft.com/office/powerpoint/2010/main" val="2276139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9C9AE1-71E9-C279-62CF-5B3693FAB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34FAA90-189D-428A-A0AE-30B4477A7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16" y="164634"/>
            <a:ext cx="5540152" cy="328563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774DACF-4390-3DDB-48A2-CA80E5D53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32" y="3398092"/>
            <a:ext cx="7772400" cy="308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85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602" name="Group 82">
            <a:extLst>
              <a:ext uri="{FF2B5EF4-FFF2-40B4-BE49-F238E27FC236}">
                <a16:creationId xmlns:a16="http://schemas.microsoft.com/office/drawing/2014/main" id="{5F69B02F-83B0-85C3-78D8-29894CBB1A02}"/>
              </a:ext>
            </a:extLst>
          </p:cNvPr>
          <p:cNvGraphicFramePr>
            <a:graphicFrameLocks noGrp="1"/>
          </p:cNvGraphicFramePr>
          <p:nvPr/>
        </p:nvGraphicFramePr>
        <p:xfrm>
          <a:off x="468313" y="836613"/>
          <a:ext cx="8208962" cy="4889501"/>
        </p:xfrm>
        <a:graphic>
          <a:graphicData uri="http://schemas.openxmlformats.org/drawingml/2006/table">
            <a:tbl>
              <a:tblPr/>
              <a:tblGrid>
                <a:gridCol w="8208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839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Calibri Light" pitchFamily="34" charset="0"/>
                        </a:rPr>
                        <a:t>Estaciones Sinópticas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cs typeface="Calibri Ligh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Calibri Light" pitchFamily="34" charset="0"/>
                        </a:rPr>
                        <a:t>Reportan cada 6 horas (00, 06, 12, 18 UTC) y algunas cada 3 horas, empleando GTS y el código sinóptico internacional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cs typeface="Calibri Ligh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Calibri Light" pitchFamily="34" charset="0"/>
                        </a:rPr>
                        <a:t>Cobertura del cielo - Estado del Cielo - Altura de Nubes Presión (reducida a nivel mar)  Temperatura - T. Punto de rocío- Viento (</a:t>
                      </a:r>
                      <a:r>
                        <a:rPr kumimoji="0" lang="es-ES_tradnl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Calibri Light" pitchFamily="34" charset="0"/>
                        </a:rPr>
                        <a:t>ff,dd</a:t>
                      </a:r>
                      <a:r>
                        <a:rPr kumimoji="0" lang="es-ES_trad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Calibri Light" pitchFamily="34" charset="0"/>
                        </a:rPr>
                        <a:t>) - Monto precipitación - Tipo precipitación Fenómenos especiales</a:t>
                      </a:r>
                      <a:endParaRPr kumimoji="0" lang="es-ES_tradn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cs typeface="Calibri Light" pitchFamily="34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98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Calibri Light" pitchFamily="34" charset="0"/>
                        </a:rPr>
                        <a:t>Estaciones Climatológicas</a:t>
                      </a:r>
                      <a:endParaRPr kumimoji="0" lang="es-ES_tradnl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cs typeface="Calibri Ligh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Calibri Light" pitchFamily="34" charset="0"/>
                        </a:rPr>
                        <a:t>1er Orden: registros autográficos u observaciones horarias de presión, temperatura, humedad, viento, brillo solar y precipitación, junto a observaciones de tipo y cobertura de nubes.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cs typeface="Calibri Ligh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Calibri Light" pitchFamily="34" charset="0"/>
                        </a:rPr>
                        <a:t>2do Orden: Observaciones de presión, temperatura, humedad, viento, nubes y tiempo presente, hechas al menos 2 veces al día a horas fijas, en las cuales además se registran las temperaturas extremas diarias, precipitación diaria y horas de sol</a:t>
                      </a:r>
                      <a:endParaRPr kumimoji="0" lang="es-ES_tradnl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cs typeface="Calibri Light" pitchFamily="34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56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Calibri Light" pitchFamily="34" charset="0"/>
                        </a:rPr>
                        <a:t>Otras Estaciones: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Calibri Light" pitchFamily="34" charset="0"/>
                        </a:rPr>
                        <a:t>Calidad del aire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Calibri Light" pitchFamily="34" charset="0"/>
                        </a:rPr>
                        <a:t>Hidrometeorológicas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Calibri Light" pitchFamily="34" charset="0"/>
                        </a:rPr>
                        <a:t>Empresas Mineras, Energía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cs typeface="Calibri Light" pitchFamily="34" charset="0"/>
                        </a:rPr>
                        <a:t>Agrometeorologicas</a:t>
                      </a:r>
                      <a:endParaRPr kumimoji="0" lang="es-ES_tradnl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cs typeface="Calibri Light" pitchFamily="34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204" name="Text Box 83">
            <a:extLst>
              <a:ext uri="{FF2B5EF4-FFF2-40B4-BE49-F238E27FC236}">
                <a16:creationId xmlns:a16="http://schemas.microsoft.com/office/drawing/2014/main" id="{E0200654-F5A0-5CFB-979B-DF797CF3E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88913"/>
            <a:ext cx="4956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800" b="1">
                <a:latin typeface="Calibri Light" panose="020F0302020204030204" pitchFamily="34" charset="0"/>
                <a:cs typeface="Calibri Light" panose="020F0302020204030204" pitchFamily="34" charset="0"/>
              </a:rPr>
              <a:t>Tipos de estaciones meteorológicas según aplicación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AB735B-879B-2816-5331-F0666AB97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1196975"/>
            <a:ext cx="7883525" cy="43354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32BCBFD-42F3-6B9D-36A5-44C1038B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" y="4017963"/>
            <a:ext cx="3887788" cy="2595562"/>
          </a:xfrm>
          <a:prstGeom prst="rect">
            <a:avLst/>
          </a:prstGeom>
          <a:noFill/>
          <a:ln w="9525">
            <a:solidFill>
              <a:srgbClr val="292929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24207</TotalTime>
  <Words>1233</Words>
  <Application>Microsoft Macintosh PowerPoint</Application>
  <PresentationFormat>Presentación en pantalla (4:3)</PresentationFormat>
  <Paragraphs>219</Paragraphs>
  <Slides>56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4" baseType="lpstr">
      <vt:lpstr>Arial</vt:lpstr>
      <vt:lpstr>Calibri</vt:lpstr>
      <vt:lpstr>Calibri Light</vt:lpstr>
      <vt:lpstr>Symbol</vt:lpstr>
      <vt:lpstr>Lucida Calligraphy</vt:lpstr>
      <vt:lpstr>Diseño predeterminado</vt:lpstr>
      <vt:lpstr>Tema de Office</vt:lpstr>
      <vt:lpstr>Paintbrush Picture</vt:lpstr>
      <vt:lpstr>Presentación de PowerPoint</vt:lpstr>
      <vt:lpstr>Presentación de PowerPoint</vt:lpstr>
      <vt:lpstr>Presentación de PowerPoint</vt:lpstr>
      <vt:lpstr>Instruments </vt:lpstr>
      <vt:lpstr>Instruments:  Solar and Lunar Sun photometer </vt:lpstr>
      <vt:lpstr>Instruments: Snow and Rain gauge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U. de Chile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U. de Chile</dc:creator>
  <cp:lastModifiedBy>Roberto Rondanelli</cp:lastModifiedBy>
  <cp:revision>115</cp:revision>
  <dcterms:created xsi:type="dcterms:W3CDTF">2005-02-28T19:46:14Z</dcterms:created>
  <dcterms:modified xsi:type="dcterms:W3CDTF">2023-08-09T14:04:27Z</dcterms:modified>
</cp:coreProperties>
</file>