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473" r:id="rId3"/>
    <p:sldId id="474" r:id="rId4"/>
    <p:sldId id="470" r:id="rId5"/>
    <p:sldId id="471" r:id="rId6"/>
    <p:sldId id="484" r:id="rId7"/>
    <p:sldId id="295" r:id="rId8"/>
    <p:sldId id="311" r:id="rId9"/>
    <p:sldId id="312" r:id="rId10"/>
    <p:sldId id="279" r:id="rId11"/>
    <p:sldId id="261" r:id="rId12"/>
    <p:sldId id="476" r:id="rId13"/>
    <p:sldId id="477" r:id="rId14"/>
    <p:sldId id="478" r:id="rId15"/>
    <p:sldId id="479" r:id="rId16"/>
    <p:sldId id="266" r:id="rId17"/>
    <p:sldId id="292" r:id="rId18"/>
    <p:sldId id="300" r:id="rId19"/>
    <p:sldId id="299" r:id="rId20"/>
    <p:sldId id="282" r:id="rId21"/>
    <p:sldId id="294" r:id="rId22"/>
    <p:sldId id="288" r:id="rId23"/>
    <p:sldId id="283" r:id="rId24"/>
    <p:sldId id="468" r:id="rId25"/>
    <p:sldId id="281" r:id="rId26"/>
    <p:sldId id="469" r:id="rId27"/>
    <p:sldId id="475" r:id="rId28"/>
    <p:sldId id="275" r:id="rId29"/>
    <p:sldId id="276" r:id="rId30"/>
    <p:sldId id="278" r:id="rId31"/>
    <p:sldId id="297" r:id="rId32"/>
    <p:sldId id="485" r:id="rId33"/>
    <p:sldId id="459" r:id="rId34"/>
    <p:sldId id="472" r:id="rId35"/>
    <p:sldId id="259" r:id="rId36"/>
    <p:sldId id="262" r:id="rId37"/>
    <p:sldId id="481" r:id="rId38"/>
    <p:sldId id="258" r:id="rId39"/>
    <p:sldId id="268" r:id="rId40"/>
    <p:sldId id="269" r:id="rId41"/>
    <p:sldId id="270" r:id="rId42"/>
    <p:sldId id="271" r:id="rId43"/>
    <p:sldId id="272" r:id="rId44"/>
    <p:sldId id="480" r:id="rId4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4"/>
    <p:restoredTop sz="94679"/>
  </p:normalViewPr>
  <p:slideViewPr>
    <p:cSldViewPr snapToGrid="0">
      <p:cViewPr>
        <p:scale>
          <a:sx n="153" d="100"/>
          <a:sy n="153" d="100"/>
        </p:scale>
        <p:origin x="288"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0:07.948"/>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0:19.916"/>
    </inkml:context>
    <inkml:brush xml:id="br0">
      <inkml:brushProperty name="width" value="0.05" units="cm"/>
      <inkml:brushProperty name="height" value="0.05" units="cm"/>
    </inkml:brush>
  </inkml:definitions>
  <inkml:trace contextRef="#ctx0" brushRef="#br0">0 492 24575,'5'-3'0,"-1"1"0,-1 0 0,0 1 0,-1-1 0,1 1 0,-2 0 0,1 0 0,1 0 0,-3-1 0,3 1 0,-2 0 0,1-1 0,1 2 0,-3-3 0,3 3 0,-1-3 0,1 2 0,-1-2 0,1 1 0,-1 0 0,1 1 0,-2-2 0,2 3 0,-1-3 0,1 3 0,-3-3 0,3 3 0,-2-3 0,2 3 0,-1-3 0,1 3 0,-2-1 0,1-1 0,1 2 0,-2-1 0,1-1 0,1 2 0,-2-1 0,2 1 0,-1-2 0,1 2 0,-2-2 0,2 1 0,0 1 0,0-2 0,1 1 0,-1 1 0,0-2 0,0 2 0,-2-1 0,2 1 0,-1-2 0,1 2 0,0-1 0,0 0 0,0 0 0,0 1 0,0 0 0,0 0 0,0-1 0,0 0 0,0 0 0,0 1 0,1-1 0,-1 0 0,0 0 0,0 1 0,0-1 0,0 0 0,0 0 0,0 0 0,0 0 0,0 0 0,-2 0 0,2 0 0,-1 0 0,1 1 0,0 0 0,-1-1 0,0 0 0,0 0 0,1 1 0,-1-2 0,1 2 0,-2-1 0,3-1 0,-1 2 0,0-1 0,0 1 0,0-2 0,0 2 0,0-1 0,0-1 0,0 2 0,0-2 0,-1 1 0,1 1 0,-1-3 0,1 3 0,0-3 0,0 3 0,0-2 0,0 1 0,0 1 0,-1-2 0,1 2 0,-1-1 0,1 1 0,-1-2 0,-1 1 0,2 1 0,-1-2 0,1 2 0,0-1 0,0 1 0,0-2 0,-2 1 0,2 1 0,-1-2 0,1 2 0,0-1 0,0 1 0,0-2 0,0 1 0,0 1 0,0-2 0,0 1 0,0 1 0,0-2 0,0 2 0,0-1 0,0 0 0,1-1 0,-1 1 0,0 0 0,0 0 0,0 0 0,0-2 0,2 3 0,-2-3 0,4 3 0,-4-3 0,4 3 0,-4-3 0,2 3 0,0-3 0,-2 3 0,4-3 0,-4 2 0,2-2 0,0 3 0,-2-3 0,2 3 0,0-2 0,-2 1 0,2 1 0,-2-2 0,0 1 0,2 1 0,-2-2 0,2 1 0,-2 1 0,2-2 0,-2 1 0,2 0 0,-2 0 0,0 1 0,1 0 0,-1-1 0,0 0 0,0 0 0,0 1 0,0-1 0,0 0 0,0 0 0,0 0 0,0 0 0,0 0 0,-1 0 0,1 0 0,-2 0 0,1 0 0,0 0 0,0-1 0,1 1 0,-2-1 0,2 1 0,-2-1 0,2 0 0,0-1 0,0 2 0,0-2 0,0 1 0,0 1 0,-1-2 0,0 3 0,0-3 0,1 3 0,-1-3 0,0 3 0,-1-3 0,1 2 0,-1-1 0,1 1 0,0-1 0,1 1 0,0-1 0,0 1 0,-1-1 0,1 1 0,-2 0 0,2 0 0,0 0 0,-1-1 0,1 1 0,-2 0 0,1-1 0,1 2 0,-1-1 0,1 1 0,0-2 0,0 2 0,-1-1 0,1 1 0,-1-1 0,1 0 0,-2 0 0,2-1 0,1 2 0,-1-3 0,0 3 0,0-1 0,0-1 0,0 2 0,0-1 0,0-1 0,0 2 0,0-1 0,0 1 0,0-2 0,1 2 0,-1-3 0,0 3 0,0-2 0,0 1 0,0 1 0,0-3 0,0 3 0,0-2 0,0 1 0,0 0 0,0-1 0,0 1 0,0 0 0,0 1 0,0-1 0,0 0 0,0 0 0,0 1 0,-1-1 0,1 0 0,-2 0 0,1 0 0,1 0 0,-1 0 0,1 0 0,0 0 0,0-2 0,0 3 0,0-3 0,0 3 0,0-1 0,-1-1 0,0 2 0,0-1 0,0-1 0,0 2 0,0-2 0,0 1 0,0 1 0,0-3 0,1 3 0,0-3 0,0 3 0,-2-3 0,2 3 0,-2-2 0,1 1 0,1 1 0,-2-2 0,1 1 0,1 1 0,-2-2 0,1 1 0,1 1 0,-2-2 0,2 2 0,0 0 0,0 0 0,0 0 0,-1-1 0,0 0 0,0 0 0,1 1 0,0-1 0,0 0 0,0 0 0,0 1 0,-1-1 0,1 0 0,-1 0 0,1 1 0,0-2 0,0 2 0,0-1 0,0-1 0,0 2 0,0-3 0,0 3 0,2-1 0,-1-1 0,0 2 0,-1-2 0,2 1 0,-1 1 0,0-2 0,1 1 0,-1 0 0,0 0 0,1-1 0,-1 2 0,2-2 0,-2 1 0,2 1 0,-1-2 0,0 1 0,0 0 0,-2 0 0,0 1 0,0-1 0,1 0 0,-1 0 0,0 1 0,0 0 0,0 0 0,0 0 0,0 0 0,0 0 0,0 0 0,0 0 0,0 0 0,0 0 0,0 0 0,0 0 0,0 0 0,0 0 0,0 0 0,0 0 0,0 0 0,0 0 0,0 0 0,0 0 0,0 0 0,0 0 0,-2 1 0,2 0 0,-2 0 0,1 0 0,0 0 0,0 0 0,1-1 0,0 0 0,0 0 0,0 0 0,0 0 0,0 0 0,0 0 0,0 0 0,0 0 0,0 0 0,-1 0 0,1 0 0,0 0 0,0 0 0,0 0 0,0 0 0,0 0 0,0 0 0,0 0 0,0 0 0,0 0 0,0 0 0,0 0 0,0 0 0,0 0 0,0 0 0,0 0 0,0 0 0,0 0 0,0-1 0,0 0 0,0 0 0,-1-1 0,0 2 0,0-1 0,1 1 0,-1-2 0,1 2 0,-2-1 0,3 1 0,-3-2 0,2 2 0,-1-1 0,1-1 0,0 2 0,0-3 0,0 3 0,0-1 0,0 1 0,0 0 0,-2-2 0,2 2 0,-1-2 0,0 1 0,0 1 0,0-2 0,0 1 0,1 1 0,-2-2 0,1 1 0,1 1 0,-2-2 0,3 1 0,-1 0 0,0 0 0,0 0 0,0 0 0,-2-1 0,2 1 0,-1 0 0,1 0 0,0 0 0,0-1 0,-1 0 0,1 1 0,-1-2 0,1 3 0,-1-3 0,1 1 0,-1 1 0,0-2 0,1 3 0,-3-3 0,3 3 0,-3-3 0,3 3 0,-3-3 0,3 3 0,-1-3 0,1 3 0,0-1 0,-2-1 0,2 2 0,-3-3 0,3 3 0,-1-3 0,1 3 0,-2-3 0,2 3 0,-3-3 0,3 3 0,-1-3 0,1 3 0,-2-3 0,2 3 0,-1-2 0,-1 1 0,2 1 0,-1-2 0,-1 1 0,2 1 0,-1-2 0,1 2 0,-2-1 0,2 1 0,-1-2 0,1 2 0,0-1 0,0 1 0,0-2 0,0 2 0,-2-1 0,2 1 0,-1-2 0,-1 1 0,2 1 0,-1-2 0,1 1 0,0 1 0,-1-2 0,0 1 0,1 1 0,-2-2 0,2 2 0,-1-1 0,-1 1 0,-1-2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0:36.920"/>
    </inkml:context>
    <inkml:brush xml:id="br0">
      <inkml:brushProperty name="width" value="0.05" units="cm"/>
      <inkml:brushProperty name="height" value="0.05" units="cm"/>
    </inkml:brush>
  </inkml:definitions>
  <inkml:trace contextRef="#ctx0" brushRef="#br0">1 19 24575,'8'0'0,"1"0"0,0 0 0,2 0 0,-2 0 0,2-1 0,1 0 0,-1-4 0,0 4 0,0-2 0,1 1 0,-3 2 0,0-3 0,-2 2 0,-1 0 0,1 1 0,-2 0 0,2 0 0,-4 0 0,2 0 0,-2 0 0,0 0 0,0 0 0,0 0 0,0 0 0,1 0 0,-2 0 0,2 0 0,-2 0 0,1 0 0,-1 1 0,-1 1 0,-1 1 0,0 0 0,0 0 0,0 0 0,0 0 0,0 0 0,0 0 0,0-2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4:08.534"/>
    </inkml:context>
    <inkml:brush xml:id="br0">
      <inkml:brushProperty name="width" value="0.05" units="cm"/>
      <inkml:brushProperty name="height" value="0.05" units="cm"/>
    </inkml:brush>
  </inkml:definitions>
  <inkml:trace contextRef="#ctx0" brushRef="#br0">0 893 24575,'4'-4'0,"3"-2"0,-2 1 0,5 1 0,2-7 0,2 5 0,1-4 0,0 0 0,-1 4 0,6-5 0,-6 3 0,5-3 0,-6 0 0,4 0 0,-1 0 0,0 1 0,1-1 0,-3-3 0,1 3 0,-1-2 0,3-1 0,0 2 0,3-2 0,-2-1 0,2 3 0,1-5 0,0 1 0,1 1 0,2-1 0,-3 2 0,3 1 0,1-2 0,-1 0 0,4 2 0,-3-3 0,3 4 0,-3-3 0,-2 2 0,2-2 0,-5 4 0,0 2 0,-4-2 0,-2 3 0,2-2 0,-6 2 0,3-2 0,-3 4 0,3-1 0,-3 2 0,3 0 0,-3-2 0,0 1 0,3-1 0,-5 2 0,4 0 0,-4 0 0,2 0 0,0 0 0,-3 0 0,2 0 0,-1 1 0,0-1 0,1 0 0,-2 2 0,3-1 0,-2 2 0,1-3 0,-1 0 0,-1 2 0,3-1 0,-5 1 0,4-2 0,-4 1 0,4-1 0,-1 0 0,-1 0 0,3 0 0,-3 3 0,3-3 0,-2 3 0,1-1 0,-1-1 0,-1 3 0,0-3 0,0 4 0,-2-4 0,2 1 0,-3 1 0,3-3 0,-2 3 0,2-1 0,-2-1 0,-1 2 0,1-3 0,-1 3 0,1-2 0,-1 1 0,1 1 0,-1-2 0,1 3 0,-1-3 0,1 4 0,-3-4 0,2 3 0,-1-1 0,1 0 0,1 2 0,-1-2 0,0 2 0,1 0 0,-1 0 0,1-2 0,-1 2 0,1-2 0,-1 2 0,0-2 0,1 1 0,-1-3 0,0 4 0,1-4 0,-1 3 0,-2-2 0,2 2 0,-1-3 0,1 4 0,-1-4 0,1 4 0,-2-4 0,3 3 0,-1-1 0,1 0 0,-1 0 0,1-1 0,-1-1 0,0 2 0,1-1 0,-1-1 0,1 2 0,-1-1 0,0 1 0,1 0 0,-1 2 0,0-2 0,1 2 0,-3-2 0,2 2 0,-2-2 0,2 2 0,0 0 0,1 0 0,-3-2 0,2 1 0,-2-1 0,3 0 0,-1 2 0,0-2 0,0 0 0,1 2 0,-1-4 0,0 3 0,0-2 0,0 2 0,0-3 0,1 4 0,-1-4 0,1 3 0,-1-3 0,1 2 0,-1-3 0,1 3 0,-1-2 0,1 3 0,-1-1 0,1 0 0,-1 2 0,1-2 0,-3 0 0,2 1 0,-1-1 0,1 2 0,0 0 0,0 0 0,0 0 0,-1-4 0,1 3 0,-2-3 0,0 4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5:09.890"/>
    </inkml:context>
    <inkml:brush xml:id="br0">
      <inkml:brushProperty name="width" value="0.05" units="cm"/>
      <inkml:brushProperty name="height" value="0.05" units="cm"/>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9:14.435"/>
    </inkml:context>
    <inkml:brush xml:id="br0">
      <inkml:brushProperty name="width" value="0.05" units="cm"/>
      <inkml:brushProperty name="height" value="0.05" units="cm"/>
    </inkml:brush>
  </inkml:definitions>
  <inkml:trace contextRef="#ctx0" brushRef="#br0">1 150 24575,'2'-3'0,"2"0"0,-1-3 0,2 5 0,-1-11 0,2 11 0,3-8 0,-2 6 0,2-1 0,-3-1 0,0 1 0,0 1 0,0-2 0,0 4 0,0-4 0,0 4 0,0-4 0,0 4 0,-1-1 0,1-1 0,0 3 0,0-3 0,0 0 0,0 3 0,-1-3 0,-1 0 0,1 3 0,-2-3 0,0 0 0,3 3 0,-3-3 0,3 1 0,0 1 0,-1-2 0,1 1 0,0 1 0,0-4 0,0 4 0,0-1 0,0 2 0,-1 0 0,1-3 0,0 2 0,0-1 0,0 2 0,-1 0 0,1 0 0,0 0 0,0 0 0,0 0 0,0-3 0,0 3 0,0-3 0,0 3 0,0 0 0,0 0 0,0 0 0,0 0 0,0 0 0,0 0 0,0 0 0,-1 0 0,1 0 0,0 0 0,0 0 0,0 0 0,0 0 0,-1 0 0,1 0 0,0 0 0,-1 0 0,1 0 0,0 0 0,0 0 0,0 0 0,-1 0 0,1 0 0,0 0 0,0 0 0,-1 0 0,1 0 0,0 0 0,-1 0 0,1 0 0,0 0 0,0 0 0,-1 0 0,1 0 0,-1 0 0,1 0 0,-1 0 0,1 0 0,-1 0 0,1 0 0,-1 0 0,1 0 0,0 0 0,-3-3 0,2 3 0,-2-3 0,0 0 0,2 3 0,-2-3 0,3 1 0,0 1 0,-1-2 0,-1 1 0,0 1 0,0-1 0,1 2 0,1 0 0,0 0 0,0 0 0,0 0 0,0 0 0,-1 0 0,1 0 0,-1 0 0,1 0 0,-1 0 0,1 0 0,-1 0 0,1 0 0,-1 0 0,1 0 0,-1 0 0,1 0 0,-3 3 0,2-3 0,-2 3 0,1-1 0,1 2 0,-2-1 0,3 2 0,-3-2 0,-1 2 0,-2 1 0,0-1 0,0 1 0,-6-3 0,5 2 0,-5-2 0,6 3 0,0-3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654A9-A982-4049-A3FC-D899D7F5ADA0}" type="datetimeFigureOut">
              <a:rPr lang="es-CL" smtClean="0"/>
              <a:t>12-10-23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C448-1502-D343-B603-EFA4B7767B30}" type="slidenum">
              <a:rPr lang="es-CL" smtClean="0"/>
              <a:t>‹Nº›</a:t>
            </a:fld>
            <a:endParaRPr lang="es-CL"/>
          </a:p>
        </p:txBody>
      </p:sp>
    </p:spTree>
    <p:extLst>
      <p:ext uri="{BB962C8B-B14F-4D97-AF65-F5344CB8AC3E}">
        <p14:creationId xmlns:p14="http://schemas.microsoft.com/office/powerpoint/2010/main" val="8835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982EE-A1B3-4432-9620-6BBA5D188A9B}" type="slidenum">
              <a:rPr lang="es-CL" smtClean="0"/>
              <a:pPr/>
              <a:t>23</a:t>
            </a:fld>
            <a:endParaRPr lang="es-CL"/>
          </a:p>
        </p:txBody>
      </p:sp>
    </p:spTree>
    <p:extLst>
      <p:ext uri="{BB962C8B-B14F-4D97-AF65-F5344CB8AC3E}">
        <p14:creationId xmlns:p14="http://schemas.microsoft.com/office/powerpoint/2010/main" val="376116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8E679-BD24-4F37-8F34-DDC007595D57}" type="slidenum">
              <a:rPr lang="en-US" smtClean="0"/>
              <a:pPr/>
              <a:t>26</a:t>
            </a:fld>
            <a:endParaRPr lang="en-US"/>
          </a:p>
        </p:txBody>
      </p:sp>
    </p:spTree>
    <p:extLst>
      <p:ext uri="{BB962C8B-B14F-4D97-AF65-F5344CB8AC3E}">
        <p14:creationId xmlns:p14="http://schemas.microsoft.com/office/powerpoint/2010/main" val="159440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FD70C-B35A-AC64-D5CE-85B0B29FE9CC}"/>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D1CDEBFA-A5E7-16DF-23C5-CCB51D2737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7BE5AFF3-F519-84AE-0E11-7ACD936B790C}"/>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5" name="Marcador de pie de página 4">
            <a:extLst>
              <a:ext uri="{FF2B5EF4-FFF2-40B4-BE49-F238E27FC236}">
                <a16:creationId xmlns:a16="http://schemas.microsoft.com/office/drawing/2014/main" id="{4262479A-59DE-0A85-415D-03EEE32517F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25794F1-7A3A-AF2F-EFDA-A363B10BC5CB}"/>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379929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9AB35-3D30-CEF5-C698-677CFA17510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9FEB6BE6-5E6B-2668-DC39-F70F7C5415D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2A0498FC-0676-C07A-0D4E-5C14A8A424BF}"/>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5" name="Marcador de pie de página 4">
            <a:extLst>
              <a:ext uri="{FF2B5EF4-FFF2-40B4-BE49-F238E27FC236}">
                <a16:creationId xmlns:a16="http://schemas.microsoft.com/office/drawing/2014/main" id="{20BDEEA0-991B-A329-9975-C85548FF5FA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BD46B34-9BAD-A172-49F8-00E472679560}"/>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3060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E72BFA4-F682-BB0B-C1B6-57FF36B3E59F}"/>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FF678DE6-62FD-7EE0-42FF-A9F89FE0B10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2D4B7247-05E3-B956-2C61-3772E04EAEC3}"/>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5" name="Marcador de pie de página 4">
            <a:extLst>
              <a:ext uri="{FF2B5EF4-FFF2-40B4-BE49-F238E27FC236}">
                <a16:creationId xmlns:a16="http://schemas.microsoft.com/office/drawing/2014/main" id="{4EFE8194-4ECF-89FA-03CE-F0686119C9D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A6EB34B-BB6A-A592-039F-CA7418B93CFE}"/>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504933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0E11E-89A3-05D8-9E56-A7B10E4BA79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448F8505-5F04-4E2F-3E52-28444C3EF97D}"/>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C4B165E3-A324-5CFA-051C-8C88550C58F8}"/>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5" name="Marcador de pie de página 4">
            <a:extLst>
              <a:ext uri="{FF2B5EF4-FFF2-40B4-BE49-F238E27FC236}">
                <a16:creationId xmlns:a16="http://schemas.microsoft.com/office/drawing/2014/main" id="{C3597E5F-793D-0464-5A84-5472C8642C1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14EF341-DC66-D4F5-D55D-6DD493DDCEFC}"/>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924513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B2837-8162-9ABA-90DC-1931FFA2B09A}"/>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5DFD54BA-EC7B-F0AF-51C0-106321B457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D4E25D90-2418-C133-91F7-D0E710B244E3}"/>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5" name="Marcador de pie de página 4">
            <a:extLst>
              <a:ext uri="{FF2B5EF4-FFF2-40B4-BE49-F238E27FC236}">
                <a16:creationId xmlns:a16="http://schemas.microsoft.com/office/drawing/2014/main" id="{6D9664EC-1B0F-534B-38F4-2E6A8ADA2F7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AB93004-D6CC-1A89-F6B7-DB1953BAD528}"/>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906702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21D19-A762-2085-0F80-B2CEF49B7406}"/>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87B9142-0DBF-38D7-4D8E-AE5EF780C8F8}"/>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0D7A2A91-820E-0C6D-4F3F-0119577FB142}"/>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C7F44C63-C03B-DB45-AA02-6A2C09ACD23B}"/>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6" name="Marcador de pie de página 5">
            <a:extLst>
              <a:ext uri="{FF2B5EF4-FFF2-40B4-BE49-F238E27FC236}">
                <a16:creationId xmlns:a16="http://schemas.microsoft.com/office/drawing/2014/main" id="{68869297-A510-EA58-E5DB-17F2EB9CD8F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0C9C605-4E8B-98EB-2B0D-EB67C6B8F210}"/>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415066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6A364C-C0BA-7194-89F7-578505561E3E}"/>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60AF271-DC39-B8FB-D2C8-FFF539BAA4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5458588E-A51F-7556-FE61-D8F455735FED}"/>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418E967E-D71C-CEE4-7AA6-18F61151A8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E3BEBB0-1E47-5403-9A96-6A48C42F0636}"/>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E5CE2DEF-F44D-88F6-DA49-15E56A1EF602}"/>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8" name="Marcador de pie de página 7">
            <a:extLst>
              <a:ext uri="{FF2B5EF4-FFF2-40B4-BE49-F238E27FC236}">
                <a16:creationId xmlns:a16="http://schemas.microsoft.com/office/drawing/2014/main" id="{710F5DE1-AB83-3147-47C6-484BB985417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00C069B2-6F85-7D64-38C7-22ED348E3736}"/>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46682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D18D23-842D-C514-B6D3-4DC81D3A35C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6FD2D1E0-FFEF-8696-B2C7-8143D3EDF32A}"/>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4" name="Marcador de pie de página 3">
            <a:extLst>
              <a:ext uri="{FF2B5EF4-FFF2-40B4-BE49-F238E27FC236}">
                <a16:creationId xmlns:a16="http://schemas.microsoft.com/office/drawing/2014/main" id="{BFC1B68D-6D42-8F8D-7279-C9BA800C4AC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C14A1D8C-0FE9-23FB-303A-695F3C7CE036}"/>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143649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2395CC-51A7-50C2-973A-8CDF842217E5}"/>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3" name="Marcador de pie de página 2">
            <a:extLst>
              <a:ext uri="{FF2B5EF4-FFF2-40B4-BE49-F238E27FC236}">
                <a16:creationId xmlns:a16="http://schemas.microsoft.com/office/drawing/2014/main" id="{69DD47DE-DAE3-336B-8F09-FDB8CC5A0571}"/>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4A6DB6C-295C-E511-F915-ADA6C446F38C}"/>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2249869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E7A1A1-E248-63BC-7FD3-92D2B38E7DB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69458773-41A3-CA7D-012B-7CC831572D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38F189FD-D517-59F4-754E-0E881F649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30E125D-F1E8-B727-5670-8B783AB18CD2}"/>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6" name="Marcador de pie de página 5">
            <a:extLst>
              <a:ext uri="{FF2B5EF4-FFF2-40B4-BE49-F238E27FC236}">
                <a16:creationId xmlns:a16="http://schemas.microsoft.com/office/drawing/2014/main" id="{1947082D-F631-DAEB-89A3-4CD40B375F1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2C5E3E2-8DF6-7FD8-CD38-67A6EC809B57}"/>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443220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63275C-7935-ECD3-ECB0-E55B52D014F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DC1A43A8-CF5D-7C18-1781-A35A5AEFA8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5825AB99-4461-13FF-FD21-B7CB0ABBF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93D5EC2-EE47-CA2D-EB7A-0D473F53E470}"/>
              </a:ext>
            </a:extLst>
          </p:cNvPr>
          <p:cNvSpPr>
            <a:spLocks noGrp="1"/>
          </p:cNvSpPr>
          <p:nvPr>
            <p:ph type="dt" sz="half" idx="10"/>
          </p:nvPr>
        </p:nvSpPr>
        <p:spPr/>
        <p:txBody>
          <a:bodyPr/>
          <a:lstStyle/>
          <a:p>
            <a:fld id="{F667BBC0-561F-1349-AB30-FFC41C4FE7E1}" type="datetimeFigureOut">
              <a:rPr lang="es-CL" smtClean="0"/>
              <a:t>12-10-23</a:t>
            </a:fld>
            <a:endParaRPr lang="es-CL"/>
          </a:p>
        </p:txBody>
      </p:sp>
      <p:sp>
        <p:nvSpPr>
          <p:cNvPr id="6" name="Marcador de pie de página 5">
            <a:extLst>
              <a:ext uri="{FF2B5EF4-FFF2-40B4-BE49-F238E27FC236}">
                <a16:creationId xmlns:a16="http://schemas.microsoft.com/office/drawing/2014/main" id="{BBBE9053-E525-2CC7-86F9-061DEB39B9C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27E3DC9E-0CDF-6BBA-EDFF-AF4D25731426}"/>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2992798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58E391E-359B-3A3D-8D31-BAC8209864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E1485189-71A6-CE73-0EEC-531F64CD8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3F303A8F-C968-80ED-A40C-8F4DE5DFC8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67BBC0-561F-1349-AB30-FFC41C4FE7E1}" type="datetimeFigureOut">
              <a:rPr lang="es-CL" smtClean="0"/>
              <a:t>12-10-23</a:t>
            </a:fld>
            <a:endParaRPr lang="es-CL"/>
          </a:p>
        </p:txBody>
      </p:sp>
      <p:sp>
        <p:nvSpPr>
          <p:cNvPr id="5" name="Marcador de pie de página 4">
            <a:extLst>
              <a:ext uri="{FF2B5EF4-FFF2-40B4-BE49-F238E27FC236}">
                <a16:creationId xmlns:a16="http://schemas.microsoft.com/office/drawing/2014/main" id="{D157F579-A912-41C2-4479-A1DC599836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AA72445D-3BB5-C945-3FEF-95903F764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D8493-5DBC-164C-A90B-150641F2107D}" type="slidenum">
              <a:rPr lang="es-CL" smtClean="0"/>
              <a:t>‹Nº›</a:t>
            </a:fld>
            <a:endParaRPr lang="es-CL"/>
          </a:p>
        </p:txBody>
      </p:sp>
    </p:spTree>
    <p:extLst>
      <p:ext uri="{BB962C8B-B14F-4D97-AF65-F5344CB8AC3E}">
        <p14:creationId xmlns:p14="http://schemas.microsoft.com/office/powerpoint/2010/main" val="85090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wmf"/></Relationships>
</file>

<file path=ppt/slides/_rels/slide26.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39.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38.wmf"/><Relationship Id="rId4" Type="http://schemas.openxmlformats.org/officeDocument/2006/relationships/image" Target="../media/image35.wmf"/><Relationship Id="rId9"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image" Target="../media/image42.tif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5.xml"/><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image" Target="../media/image65.tiff"/><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4.xml"/><Relationship Id="rId5" Type="http://schemas.openxmlformats.org/officeDocument/2006/relationships/image" Target="../media/image67.png"/><Relationship Id="rId15" Type="http://schemas.openxmlformats.org/officeDocument/2006/relationships/image" Target="../media/image72.png"/><Relationship Id="rId10" Type="http://schemas.openxmlformats.org/officeDocument/2006/relationships/image" Target="../media/image70.jpeg"/><Relationship Id="rId4" Type="http://schemas.openxmlformats.org/officeDocument/2006/relationships/customXml" Target="../ink/ink1.xml"/><Relationship Id="rId9" Type="http://schemas.openxmlformats.org/officeDocument/2006/relationships/image" Target="../media/image69.png"/><Relationship Id="rId14" Type="http://schemas.openxmlformats.org/officeDocument/2006/relationships/customXml" Target="../ink/ink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hyperlink" Target="http://hyperphysics.phy-astr.gsu.edu/hbase/mod3.html" TargetMode="External"/><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690921-17DA-B4C4-781C-8A490F8F61D6}"/>
              </a:ext>
            </a:extLst>
          </p:cNvPr>
          <p:cNvSpPr>
            <a:spLocks noGrp="1"/>
          </p:cNvSpPr>
          <p:nvPr>
            <p:ph type="ctrTitle"/>
          </p:nvPr>
        </p:nvSpPr>
        <p:spPr/>
        <p:txBody>
          <a:bodyPr/>
          <a:lstStyle/>
          <a:p>
            <a:r>
              <a:rPr lang="es-CL" dirty="0"/>
              <a:t>Efecto Invernadero Terrestre</a:t>
            </a:r>
          </a:p>
        </p:txBody>
      </p:sp>
      <p:sp>
        <p:nvSpPr>
          <p:cNvPr id="3" name="Subtítulo 2">
            <a:extLst>
              <a:ext uri="{FF2B5EF4-FFF2-40B4-BE49-F238E27FC236}">
                <a16:creationId xmlns:a16="http://schemas.microsoft.com/office/drawing/2014/main" id="{AC7382A8-7F04-3AE4-B427-615F7677559A}"/>
              </a:ext>
            </a:extLst>
          </p:cNvPr>
          <p:cNvSpPr>
            <a:spLocks noGrp="1"/>
          </p:cNvSpPr>
          <p:nvPr>
            <p:ph type="subTitle" idx="1"/>
          </p:nvPr>
        </p:nvSpPr>
        <p:spPr/>
        <p:txBody>
          <a:bodyPr/>
          <a:lstStyle/>
          <a:p>
            <a:r>
              <a:rPr lang="es-CL" dirty="0"/>
              <a:t>Roberto Rondanelli</a:t>
            </a:r>
          </a:p>
          <a:p>
            <a:r>
              <a:rPr lang="es-CL" dirty="0"/>
              <a:t>Universidad de Chile </a:t>
            </a:r>
          </a:p>
          <a:p>
            <a:r>
              <a:rPr lang="es-CL" dirty="0"/>
              <a:t>Sistema Climático, GF3004, Primavera 2023</a:t>
            </a:r>
          </a:p>
        </p:txBody>
      </p:sp>
    </p:spTree>
    <p:extLst>
      <p:ext uri="{BB962C8B-B14F-4D97-AF65-F5344CB8AC3E}">
        <p14:creationId xmlns:p14="http://schemas.microsoft.com/office/powerpoint/2010/main" val="386352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El CO2, el Metano y otros gases son gases invernadero. </a:t>
            </a:r>
            <a:endParaRPr lang="es-CL" dirty="0"/>
          </a:p>
        </p:txBody>
      </p:sp>
      <p:sp>
        <p:nvSpPr>
          <p:cNvPr id="3" name="2 Marcador de contenido"/>
          <p:cNvSpPr>
            <a:spLocks noGrp="1"/>
          </p:cNvSpPr>
          <p:nvPr>
            <p:ph idx="1"/>
          </p:nvPr>
        </p:nvSpPr>
        <p:spPr>
          <a:xfrm>
            <a:off x="2207568" y="1772817"/>
            <a:ext cx="8229600" cy="4525963"/>
          </a:xfrm>
        </p:spPr>
        <p:txBody>
          <a:bodyPr/>
          <a:lstStyle/>
          <a:p>
            <a:endParaRPr lang="es-MX" dirty="0"/>
          </a:p>
        </p:txBody>
      </p:sp>
      <p:pic>
        <p:nvPicPr>
          <p:cNvPr id="20482" name="Picture 2" descr="http://www.ucar.edu/learn/images/carbon.gif"/>
          <p:cNvPicPr>
            <a:picLocks noChangeAspect="1" noChangeArrowheads="1" noCrop="1"/>
          </p:cNvPicPr>
          <p:nvPr/>
        </p:nvPicPr>
        <p:blipFill>
          <a:blip r:embed="rId2" cstate="print"/>
          <a:srcRect/>
          <a:stretch>
            <a:fillRect/>
          </a:stretch>
        </p:blipFill>
        <p:spPr bwMode="auto">
          <a:xfrm>
            <a:off x="2207568" y="2420889"/>
            <a:ext cx="3048000" cy="2286001"/>
          </a:xfrm>
          <a:prstGeom prst="rect">
            <a:avLst/>
          </a:prstGeom>
          <a:noFill/>
        </p:spPr>
      </p:pic>
      <p:pic>
        <p:nvPicPr>
          <p:cNvPr id="20484" name="Picture 4" descr="http://noconsensus.files.wordpress.com/2010/04/image0011.gif"/>
          <p:cNvPicPr>
            <a:picLocks noChangeAspect="1" noChangeArrowheads="1"/>
          </p:cNvPicPr>
          <p:nvPr/>
        </p:nvPicPr>
        <p:blipFill>
          <a:blip r:embed="rId3" cstate="print"/>
          <a:srcRect/>
          <a:stretch>
            <a:fillRect/>
          </a:stretch>
        </p:blipFill>
        <p:spPr bwMode="auto">
          <a:xfrm>
            <a:off x="5807969" y="1484784"/>
            <a:ext cx="4562475" cy="4467226"/>
          </a:xfrm>
          <a:prstGeom prst="rect">
            <a:avLst/>
          </a:prstGeom>
          <a:noFill/>
        </p:spPr>
      </p:pic>
    </p:spTree>
    <p:extLst>
      <p:ext uri="{BB962C8B-B14F-4D97-AF65-F5344CB8AC3E}">
        <p14:creationId xmlns:p14="http://schemas.microsoft.com/office/powerpoint/2010/main" val="2310717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39E857-D3B6-C242-A1B5-091227523166}"/>
              </a:ext>
            </a:extLst>
          </p:cNvPr>
          <p:cNvPicPr>
            <a:picLocks noChangeAspect="1"/>
          </p:cNvPicPr>
          <p:nvPr/>
        </p:nvPicPr>
        <p:blipFill rotWithShape="1">
          <a:blip r:embed="rId2"/>
          <a:srcRect l="17606" t="12120"/>
          <a:stretch/>
        </p:blipFill>
        <p:spPr>
          <a:xfrm>
            <a:off x="1866902" y="417735"/>
            <a:ext cx="4070073" cy="2713169"/>
          </a:xfrm>
          <a:prstGeom prst="rect">
            <a:avLst/>
          </a:prstGeom>
        </p:spPr>
      </p:pic>
      <p:sp>
        <p:nvSpPr>
          <p:cNvPr id="9" name="Footer Placeholder 8">
            <a:extLst>
              <a:ext uri="{FF2B5EF4-FFF2-40B4-BE49-F238E27FC236}">
                <a16:creationId xmlns:a16="http://schemas.microsoft.com/office/drawing/2014/main" id="{D134680C-912B-3A44-A501-151015A09AD0}"/>
              </a:ext>
            </a:extLst>
          </p:cNvPr>
          <p:cNvSpPr>
            <a:spLocks noGrp="1"/>
          </p:cNvSpPr>
          <p:nvPr>
            <p:ph type="ftr" sz="quarter" idx="11"/>
          </p:nvPr>
        </p:nvSpPr>
        <p:spPr>
          <a:xfrm>
            <a:off x="1866901" y="6356351"/>
            <a:ext cx="4070073" cy="365125"/>
          </a:xfrm>
        </p:spPr>
        <p:txBody>
          <a:bodyPr vert="horz" lIns="91440" tIns="45720" rIns="91440" bIns="45720" rtlCol="0" anchor="ctr">
            <a:normAutofit/>
          </a:bodyPr>
          <a:lstStyle/>
          <a:p>
            <a:pPr algn="l">
              <a:spcAft>
                <a:spcPts val="600"/>
              </a:spcAft>
            </a:pPr>
            <a:r>
              <a:rPr lang="en-US" kern="1200" dirty="0">
                <a:solidFill>
                  <a:schemeClr val="tx1">
                    <a:tint val="75000"/>
                  </a:schemeClr>
                </a:solidFill>
                <a:latin typeface="+mn-lt"/>
                <a:ea typeface="+mn-ea"/>
                <a:cs typeface="+mn-cs"/>
              </a:rPr>
              <a:t>Paso 1</a:t>
            </a:r>
          </a:p>
        </p:txBody>
      </p:sp>
      <p:pic>
        <p:nvPicPr>
          <p:cNvPr id="8" name="Picture 7">
            <a:extLst>
              <a:ext uri="{FF2B5EF4-FFF2-40B4-BE49-F238E27FC236}">
                <a16:creationId xmlns:a16="http://schemas.microsoft.com/office/drawing/2014/main" id="{27AA656C-5BE3-2F42-B35E-6E95A232D98D}"/>
              </a:ext>
            </a:extLst>
          </p:cNvPr>
          <p:cNvPicPr>
            <a:picLocks noChangeAspect="1"/>
          </p:cNvPicPr>
          <p:nvPr/>
        </p:nvPicPr>
        <p:blipFill rotWithShape="1">
          <a:blip r:embed="rId3"/>
          <a:srcRect l="16516" t="12120"/>
          <a:stretch/>
        </p:blipFill>
        <p:spPr>
          <a:xfrm>
            <a:off x="1866901" y="3672504"/>
            <a:ext cx="4070073" cy="2677745"/>
          </a:xfrm>
          <a:prstGeom prst="rect">
            <a:avLst/>
          </a:prstGeom>
        </p:spPr>
      </p:pic>
      <p:pic>
        <p:nvPicPr>
          <p:cNvPr id="11" name="Picture 2" descr="C:\Users\Ale\Desktop\presentacion antofagasta\Atmospheric_Transmission.png">
            <a:extLst>
              <a:ext uri="{FF2B5EF4-FFF2-40B4-BE49-F238E27FC236}">
                <a16:creationId xmlns:a16="http://schemas.microsoft.com/office/drawing/2014/main" id="{3A4B20E8-2C1A-4D4E-98F2-575162CC7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026" y="1306281"/>
            <a:ext cx="4070073" cy="410082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9F4A95A3-C9B0-FD47-AF04-59B19C73EF9F}"/>
              </a:ext>
            </a:extLst>
          </p:cNvPr>
          <p:cNvCxnSpPr>
            <a:cxnSpLocks/>
          </p:cNvCxnSpPr>
          <p:nvPr/>
        </p:nvCxnSpPr>
        <p:spPr>
          <a:xfrm flipV="1">
            <a:off x="4498703" y="3717811"/>
            <a:ext cx="4558546" cy="105691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33DCFFF-9313-B44E-BD8F-5B2F0D5C5B1F}"/>
              </a:ext>
            </a:extLst>
          </p:cNvPr>
          <p:cNvCxnSpPr>
            <a:cxnSpLocks/>
          </p:cNvCxnSpPr>
          <p:nvPr/>
        </p:nvCxnSpPr>
        <p:spPr>
          <a:xfrm>
            <a:off x="5158154" y="1085045"/>
            <a:ext cx="4025704" cy="263276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44165A-67AD-144E-BCBF-C04323408576}"/>
              </a:ext>
            </a:extLst>
          </p:cNvPr>
          <p:cNvPicPr>
            <a:picLocks noChangeAspect="1"/>
          </p:cNvPicPr>
          <p:nvPr/>
        </p:nvPicPr>
        <p:blipFill>
          <a:blip r:embed="rId2"/>
          <a:stretch>
            <a:fillRect/>
          </a:stretch>
        </p:blipFill>
        <p:spPr>
          <a:xfrm>
            <a:off x="2993572" y="652947"/>
            <a:ext cx="6960198" cy="5552107"/>
          </a:xfrm>
          <a:prstGeom prst="rect">
            <a:avLst/>
          </a:prstGeom>
        </p:spPr>
      </p:pic>
      <p:sp>
        <p:nvSpPr>
          <p:cNvPr id="6" name="TextBox 5">
            <a:extLst>
              <a:ext uri="{FF2B5EF4-FFF2-40B4-BE49-F238E27FC236}">
                <a16:creationId xmlns:a16="http://schemas.microsoft.com/office/drawing/2014/main" id="{C2AFDFB6-F52E-9449-85C3-E9C0CE0023FD}"/>
              </a:ext>
            </a:extLst>
          </p:cNvPr>
          <p:cNvSpPr txBox="1"/>
          <p:nvPr/>
        </p:nvSpPr>
        <p:spPr>
          <a:xfrm>
            <a:off x="5540829" y="6340352"/>
            <a:ext cx="2343911" cy="369332"/>
          </a:xfrm>
          <a:prstGeom prst="rect">
            <a:avLst/>
          </a:prstGeom>
          <a:noFill/>
        </p:spPr>
        <p:txBody>
          <a:bodyPr wrap="none" rtlCol="0">
            <a:spAutoFit/>
          </a:bodyPr>
          <a:lstStyle/>
          <a:p>
            <a:r>
              <a:rPr lang="en-US" dirty="0"/>
              <a:t>Zhong and Haigh, 2013</a:t>
            </a:r>
          </a:p>
        </p:txBody>
      </p:sp>
    </p:spTree>
    <p:extLst>
      <p:ext uri="{BB962C8B-B14F-4D97-AF65-F5344CB8AC3E}">
        <p14:creationId xmlns:p14="http://schemas.microsoft.com/office/powerpoint/2010/main" val="3698009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618A30-BFF1-624E-8843-FDA1846FAA73}"/>
              </a:ext>
            </a:extLst>
          </p:cNvPr>
          <p:cNvPicPr>
            <a:picLocks noChangeAspect="1"/>
          </p:cNvPicPr>
          <p:nvPr/>
        </p:nvPicPr>
        <p:blipFill>
          <a:blip r:embed="rId2"/>
          <a:stretch>
            <a:fillRect/>
          </a:stretch>
        </p:blipFill>
        <p:spPr>
          <a:xfrm>
            <a:off x="1524000" y="557788"/>
            <a:ext cx="9144000" cy="4142224"/>
          </a:xfrm>
          <a:prstGeom prst="rect">
            <a:avLst/>
          </a:prstGeom>
        </p:spPr>
      </p:pic>
      <p:sp>
        <p:nvSpPr>
          <p:cNvPr id="6" name="TextBox 5">
            <a:extLst>
              <a:ext uri="{FF2B5EF4-FFF2-40B4-BE49-F238E27FC236}">
                <a16:creationId xmlns:a16="http://schemas.microsoft.com/office/drawing/2014/main" id="{11321CA7-72EA-3E4C-A40B-4905521677CF}"/>
              </a:ext>
            </a:extLst>
          </p:cNvPr>
          <p:cNvSpPr txBox="1"/>
          <p:nvPr/>
        </p:nvSpPr>
        <p:spPr>
          <a:xfrm>
            <a:off x="4430487" y="5158849"/>
            <a:ext cx="2343911" cy="369332"/>
          </a:xfrm>
          <a:prstGeom prst="rect">
            <a:avLst/>
          </a:prstGeom>
          <a:noFill/>
        </p:spPr>
        <p:txBody>
          <a:bodyPr wrap="none" rtlCol="0">
            <a:spAutoFit/>
          </a:bodyPr>
          <a:lstStyle/>
          <a:p>
            <a:r>
              <a:rPr lang="en-US" dirty="0"/>
              <a:t>Zhong and Haigh, 2013</a:t>
            </a:r>
          </a:p>
        </p:txBody>
      </p:sp>
    </p:spTree>
    <p:extLst>
      <p:ext uri="{BB962C8B-B14F-4D97-AF65-F5344CB8AC3E}">
        <p14:creationId xmlns:p14="http://schemas.microsoft.com/office/powerpoint/2010/main" val="1929011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A07E-2329-E442-8955-5A7808ED6231}"/>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3B7F9D8-C996-D34F-B643-2B713C920B21}"/>
              </a:ext>
            </a:extLst>
          </p:cNvPr>
          <p:cNvSpPr>
            <a:spLocks noGrp="1"/>
          </p:cNvSpPr>
          <p:nvPr>
            <p:ph type="ftr" sz="quarter" idx="11"/>
          </p:nvPr>
        </p:nvSpPr>
        <p:spPr/>
        <p:txBody>
          <a:bodyPr/>
          <a:lstStyle/>
          <a:p>
            <a:pPr>
              <a:defRPr/>
            </a:pPr>
            <a:r>
              <a:rPr lang="es-CL"/>
              <a:t>LGK Clase FACSO 7/9-2017</a:t>
            </a:r>
          </a:p>
        </p:txBody>
      </p:sp>
      <p:pic>
        <p:nvPicPr>
          <p:cNvPr id="5" name="Picture 4">
            <a:extLst>
              <a:ext uri="{FF2B5EF4-FFF2-40B4-BE49-F238E27FC236}">
                <a16:creationId xmlns:a16="http://schemas.microsoft.com/office/drawing/2014/main" id="{5BDCB7FD-3F5D-9143-9ACF-34CB74172162}"/>
              </a:ext>
            </a:extLst>
          </p:cNvPr>
          <p:cNvPicPr>
            <a:picLocks noChangeAspect="1"/>
          </p:cNvPicPr>
          <p:nvPr/>
        </p:nvPicPr>
        <p:blipFill>
          <a:blip r:embed="rId2"/>
          <a:stretch>
            <a:fillRect/>
          </a:stretch>
        </p:blipFill>
        <p:spPr>
          <a:xfrm>
            <a:off x="1758892" y="0"/>
            <a:ext cx="8909108" cy="6858000"/>
          </a:xfrm>
          <a:prstGeom prst="rect">
            <a:avLst/>
          </a:prstGeom>
        </p:spPr>
      </p:pic>
    </p:spTree>
    <p:extLst>
      <p:ext uri="{BB962C8B-B14F-4D97-AF65-F5344CB8AC3E}">
        <p14:creationId xmlns:p14="http://schemas.microsoft.com/office/powerpoint/2010/main" val="2015589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802C-AD9F-A244-8624-4D99F230CF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16E43B-ABBE-484E-9FF6-0DDFEE81A03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D64F8FB-93A6-2145-A4F4-748E5E352B08}"/>
              </a:ext>
            </a:extLst>
          </p:cNvPr>
          <p:cNvPicPr>
            <a:picLocks noChangeAspect="1"/>
          </p:cNvPicPr>
          <p:nvPr/>
        </p:nvPicPr>
        <p:blipFill>
          <a:blip r:embed="rId2"/>
          <a:stretch>
            <a:fillRect/>
          </a:stretch>
        </p:blipFill>
        <p:spPr>
          <a:xfrm>
            <a:off x="2152651" y="1646237"/>
            <a:ext cx="7957751" cy="3786792"/>
          </a:xfrm>
          <a:prstGeom prst="rect">
            <a:avLst/>
          </a:prstGeom>
        </p:spPr>
      </p:pic>
      <p:sp>
        <p:nvSpPr>
          <p:cNvPr id="6" name="TextBox 5">
            <a:extLst>
              <a:ext uri="{FF2B5EF4-FFF2-40B4-BE49-F238E27FC236}">
                <a16:creationId xmlns:a16="http://schemas.microsoft.com/office/drawing/2014/main" id="{DA9414ED-F8FF-1E45-AE57-BDD0DBC4584C}"/>
              </a:ext>
            </a:extLst>
          </p:cNvPr>
          <p:cNvSpPr txBox="1"/>
          <p:nvPr/>
        </p:nvSpPr>
        <p:spPr>
          <a:xfrm>
            <a:off x="4691744" y="5612417"/>
            <a:ext cx="2343911" cy="369332"/>
          </a:xfrm>
          <a:prstGeom prst="rect">
            <a:avLst/>
          </a:prstGeom>
          <a:noFill/>
        </p:spPr>
        <p:txBody>
          <a:bodyPr wrap="none" rtlCol="0">
            <a:spAutoFit/>
          </a:bodyPr>
          <a:lstStyle/>
          <a:p>
            <a:r>
              <a:rPr lang="en-US" dirty="0"/>
              <a:t>Zhong and Haigh, 2013</a:t>
            </a:r>
          </a:p>
        </p:txBody>
      </p:sp>
    </p:spTree>
    <p:extLst>
      <p:ext uri="{BB962C8B-B14F-4D97-AF65-F5344CB8AC3E}">
        <p14:creationId xmlns:p14="http://schemas.microsoft.com/office/powerpoint/2010/main" val="86535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El CO2 ha aumentado fuertemente desde la revolución industrial y por lo tanto es de origen </a:t>
            </a:r>
            <a:r>
              <a:rPr lang="es-MX" dirty="0" err="1"/>
              <a:t>antropogénico</a:t>
            </a:r>
            <a:endParaRPr lang="es-CL" dirty="0"/>
          </a:p>
        </p:txBody>
      </p:sp>
      <p:pic>
        <p:nvPicPr>
          <p:cNvPr id="5" name="Picture 4">
            <a:extLst>
              <a:ext uri="{FF2B5EF4-FFF2-40B4-BE49-F238E27FC236}">
                <a16:creationId xmlns:a16="http://schemas.microsoft.com/office/drawing/2014/main" id="{976F166F-8B3B-1045-BA44-38684B1DCDC5}"/>
              </a:ext>
            </a:extLst>
          </p:cNvPr>
          <p:cNvPicPr>
            <a:picLocks noChangeAspect="1"/>
          </p:cNvPicPr>
          <p:nvPr/>
        </p:nvPicPr>
        <p:blipFill>
          <a:blip r:embed="rId2"/>
          <a:stretch>
            <a:fillRect/>
          </a:stretch>
        </p:blipFill>
        <p:spPr>
          <a:xfrm>
            <a:off x="6250707" y="1347010"/>
            <a:ext cx="3845232" cy="2307140"/>
          </a:xfrm>
          <a:prstGeom prst="rect">
            <a:avLst/>
          </a:prstGeom>
        </p:spPr>
      </p:pic>
      <p:pic>
        <p:nvPicPr>
          <p:cNvPr id="7" name="Picture 6">
            <a:extLst>
              <a:ext uri="{FF2B5EF4-FFF2-40B4-BE49-F238E27FC236}">
                <a16:creationId xmlns:a16="http://schemas.microsoft.com/office/drawing/2014/main" id="{74F138FB-AF9C-7846-84B0-47974065B415}"/>
              </a:ext>
            </a:extLst>
          </p:cNvPr>
          <p:cNvPicPr>
            <a:picLocks noChangeAspect="1"/>
          </p:cNvPicPr>
          <p:nvPr/>
        </p:nvPicPr>
        <p:blipFill>
          <a:blip r:embed="rId3"/>
          <a:stretch>
            <a:fillRect/>
          </a:stretch>
        </p:blipFill>
        <p:spPr>
          <a:xfrm>
            <a:off x="6516398" y="3677607"/>
            <a:ext cx="3359135" cy="2307139"/>
          </a:xfrm>
          <a:prstGeom prst="rect">
            <a:avLst/>
          </a:prstGeom>
        </p:spPr>
      </p:pic>
      <p:sp>
        <p:nvSpPr>
          <p:cNvPr id="8" name="Rectangle 7">
            <a:extLst>
              <a:ext uri="{FF2B5EF4-FFF2-40B4-BE49-F238E27FC236}">
                <a16:creationId xmlns:a16="http://schemas.microsoft.com/office/drawing/2014/main" id="{27A0A237-23ED-004E-B8CB-B4D17BEC0416}"/>
              </a:ext>
            </a:extLst>
          </p:cNvPr>
          <p:cNvSpPr/>
          <p:nvPr/>
        </p:nvSpPr>
        <p:spPr>
          <a:xfrm>
            <a:off x="7003312" y="6089499"/>
            <a:ext cx="2632602" cy="369332"/>
          </a:xfrm>
          <a:prstGeom prst="rect">
            <a:avLst/>
          </a:prstGeom>
        </p:spPr>
        <p:txBody>
          <a:bodyPr wrap="square">
            <a:spAutoFit/>
          </a:bodyPr>
          <a:lstStyle/>
          <a:p>
            <a:r>
              <a:rPr lang="en-US" sz="600" dirty="0">
                <a:solidFill>
                  <a:srgbClr val="222222"/>
                </a:solidFill>
                <a:latin typeface="Lora"/>
              </a:rPr>
              <a:t> Foster, G. L. </a:t>
            </a:r>
            <a:r>
              <a:rPr lang="en-US" sz="600" i="1" dirty="0">
                <a:solidFill>
                  <a:srgbClr val="222222"/>
                </a:solidFill>
                <a:latin typeface="Lora"/>
              </a:rPr>
              <a:t>et al</a:t>
            </a:r>
            <a:r>
              <a:rPr lang="en-US" sz="600" dirty="0">
                <a:solidFill>
                  <a:srgbClr val="222222"/>
                </a:solidFill>
                <a:latin typeface="Lora"/>
              </a:rPr>
              <a:t>. Future climate forcing potentially without precedent in the last 420 million years. </a:t>
            </a:r>
            <a:r>
              <a:rPr lang="en-US" sz="600" i="1" dirty="0">
                <a:solidFill>
                  <a:srgbClr val="222222"/>
                </a:solidFill>
                <a:latin typeface="Lora"/>
              </a:rPr>
              <a:t>Nat. </a:t>
            </a:r>
            <a:r>
              <a:rPr lang="en-US" sz="600" i="1" dirty="0" err="1">
                <a:solidFill>
                  <a:srgbClr val="222222"/>
                </a:solidFill>
                <a:latin typeface="Lora"/>
              </a:rPr>
              <a:t>Commun</a:t>
            </a:r>
            <a:r>
              <a:rPr lang="en-US" sz="600" i="1" dirty="0">
                <a:solidFill>
                  <a:srgbClr val="222222"/>
                </a:solidFill>
                <a:latin typeface="Lora"/>
              </a:rPr>
              <a:t>.</a:t>
            </a:r>
            <a:r>
              <a:rPr lang="en-US" sz="600" dirty="0">
                <a:solidFill>
                  <a:srgbClr val="222222"/>
                </a:solidFill>
                <a:latin typeface="Lora"/>
              </a:rPr>
              <a:t> </a:t>
            </a:r>
            <a:r>
              <a:rPr lang="en-US" sz="600" b="1" dirty="0">
                <a:solidFill>
                  <a:srgbClr val="222222"/>
                </a:solidFill>
                <a:latin typeface="Lora"/>
              </a:rPr>
              <a:t>8,</a:t>
            </a:r>
            <a:r>
              <a:rPr lang="en-US" sz="600" dirty="0">
                <a:solidFill>
                  <a:srgbClr val="222222"/>
                </a:solidFill>
                <a:latin typeface="Lora"/>
              </a:rPr>
              <a:t> 14845 </a:t>
            </a:r>
            <a:r>
              <a:rPr lang="en-US" sz="600" dirty="0" err="1">
                <a:solidFill>
                  <a:srgbClr val="222222"/>
                </a:solidFill>
                <a:latin typeface="Lora"/>
              </a:rPr>
              <a:t>doi</a:t>
            </a:r>
            <a:r>
              <a:rPr lang="en-US" sz="600" dirty="0">
                <a:solidFill>
                  <a:srgbClr val="222222"/>
                </a:solidFill>
                <a:latin typeface="Lora"/>
              </a:rPr>
              <a:t>: 10.1038/ncomms14845 (2017).</a:t>
            </a:r>
            <a:endParaRPr lang="en-US" sz="600" dirty="0"/>
          </a:p>
        </p:txBody>
      </p:sp>
    </p:spTree>
    <p:extLst>
      <p:ext uri="{BB962C8B-B14F-4D97-AF65-F5344CB8AC3E}">
        <p14:creationId xmlns:p14="http://schemas.microsoft.com/office/powerpoint/2010/main" val="281991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2. El CO</a:t>
            </a:r>
            <a:r>
              <a:rPr lang="es-MX" baseline="-25000" dirty="0"/>
              <a:t>2</a:t>
            </a:r>
            <a:r>
              <a:rPr lang="es-MX" dirty="0"/>
              <a:t> ha aumentado fuertemente desde la revolución industrial y por lo tanto es de origen antropogénico</a:t>
            </a:r>
            <a:endParaRPr lang="es-CL" dirty="0"/>
          </a:p>
        </p:txBody>
      </p:sp>
      <p:pic>
        <p:nvPicPr>
          <p:cNvPr id="7" name="Picture 6">
            <a:extLst>
              <a:ext uri="{FF2B5EF4-FFF2-40B4-BE49-F238E27FC236}">
                <a16:creationId xmlns:a16="http://schemas.microsoft.com/office/drawing/2014/main" id="{74F138FB-AF9C-7846-84B0-47974065B415}"/>
              </a:ext>
            </a:extLst>
          </p:cNvPr>
          <p:cNvPicPr>
            <a:picLocks noChangeAspect="1"/>
          </p:cNvPicPr>
          <p:nvPr/>
        </p:nvPicPr>
        <p:blipFill>
          <a:blip r:embed="rId2"/>
          <a:stretch>
            <a:fillRect/>
          </a:stretch>
        </p:blipFill>
        <p:spPr>
          <a:xfrm>
            <a:off x="6444179" y="4265476"/>
            <a:ext cx="3084617" cy="2118593"/>
          </a:xfrm>
          <a:prstGeom prst="rect">
            <a:avLst/>
          </a:prstGeom>
        </p:spPr>
      </p:pic>
      <p:sp>
        <p:nvSpPr>
          <p:cNvPr id="8" name="Rectangle 7">
            <a:extLst>
              <a:ext uri="{FF2B5EF4-FFF2-40B4-BE49-F238E27FC236}">
                <a16:creationId xmlns:a16="http://schemas.microsoft.com/office/drawing/2014/main" id="{27A0A237-23ED-004E-B8CB-B4D17BEC0416}"/>
              </a:ext>
            </a:extLst>
          </p:cNvPr>
          <p:cNvSpPr/>
          <p:nvPr/>
        </p:nvSpPr>
        <p:spPr>
          <a:xfrm>
            <a:off x="6418937" y="6396336"/>
            <a:ext cx="3510136" cy="461665"/>
          </a:xfrm>
          <a:prstGeom prst="rect">
            <a:avLst/>
          </a:prstGeom>
        </p:spPr>
        <p:txBody>
          <a:bodyPr wrap="square">
            <a:spAutoFit/>
          </a:bodyPr>
          <a:lstStyle/>
          <a:p>
            <a:r>
              <a:rPr lang="en-US" sz="800" dirty="0">
                <a:solidFill>
                  <a:srgbClr val="222222"/>
                </a:solidFill>
                <a:latin typeface="Lora"/>
              </a:rPr>
              <a:t> Foster, G. L. </a:t>
            </a:r>
            <a:r>
              <a:rPr lang="en-US" sz="800" i="1" dirty="0">
                <a:solidFill>
                  <a:srgbClr val="222222"/>
                </a:solidFill>
                <a:latin typeface="Lora"/>
              </a:rPr>
              <a:t>et al</a:t>
            </a:r>
            <a:r>
              <a:rPr lang="en-US" sz="800" dirty="0">
                <a:solidFill>
                  <a:srgbClr val="222222"/>
                </a:solidFill>
                <a:latin typeface="Lora"/>
              </a:rPr>
              <a:t>. Future climate forcing potentially without precedent in the last 420 million years. </a:t>
            </a:r>
            <a:r>
              <a:rPr lang="en-US" sz="800" i="1" dirty="0">
                <a:solidFill>
                  <a:srgbClr val="222222"/>
                </a:solidFill>
                <a:latin typeface="Lora"/>
              </a:rPr>
              <a:t>Nat. </a:t>
            </a:r>
            <a:r>
              <a:rPr lang="en-US" sz="800" i="1" dirty="0" err="1">
                <a:solidFill>
                  <a:srgbClr val="222222"/>
                </a:solidFill>
                <a:latin typeface="Lora"/>
              </a:rPr>
              <a:t>Commun</a:t>
            </a:r>
            <a:r>
              <a:rPr lang="en-US" sz="800" i="1" dirty="0">
                <a:solidFill>
                  <a:srgbClr val="222222"/>
                </a:solidFill>
                <a:latin typeface="Lora"/>
              </a:rPr>
              <a:t>.</a:t>
            </a:r>
            <a:r>
              <a:rPr lang="en-US" sz="800" dirty="0">
                <a:solidFill>
                  <a:srgbClr val="222222"/>
                </a:solidFill>
                <a:latin typeface="Lora"/>
              </a:rPr>
              <a:t> </a:t>
            </a:r>
            <a:r>
              <a:rPr lang="en-US" sz="800" b="1" dirty="0">
                <a:solidFill>
                  <a:srgbClr val="222222"/>
                </a:solidFill>
                <a:latin typeface="Lora"/>
              </a:rPr>
              <a:t>8,</a:t>
            </a:r>
            <a:r>
              <a:rPr lang="en-US" sz="800" dirty="0">
                <a:solidFill>
                  <a:srgbClr val="222222"/>
                </a:solidFill>
                <a:latin typeface="Lora"/>
              </a:rPr>
              <a:t> 14845 </a:t>
            </a:r>
            <a:r>
              <a:rPr lang="en-US" sz="800" dirty="0" err="1">
                <a:solidFill>
                  <a:srgbClr val="222222"/>
                </a:solidFill>
                <a:latin typeface="Lora"/>
              </a:rPr>
              <a:t>doi</a:t>
            </a:r>
            <a:r>
              <a:rPr lang="en-US" sz="800" dirty="0">
                <a:solidFill>
                  <a:srgbClr val="222222"/>
                </a:solidFill>
                <a:latin typeface="Lora"/>
              </a:rPr>
              <a:t>: 10.1038/ncomms14845 (2017).</a:t>
            </a:r>
            <a:endParaRPr lang="en-US" sz="800" dirty="0"/>
          </a:p>
        </p:txBody>
      </p:sp>
      <p:pic>
        <p:nvPicPr>
          <p:cNvPr id="1028" name="Picture 4" descr="CO2 Annual Growth Rates for Mauna Loa">
            <a:extLst>
              <a:ext uri="{FF2B5EF4-FFF2-40B4-BE49-F238E27FC236}">
                <a16:creationId xmlns:a16="http://schemas.microsoft.com/office/drawing/2014/main" id="{B771DFCA-B209-C380-5817-A32DF7047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247" y="4301208"/>
            <a:ext cx="3491880" cy="209512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2F37836B-4072-5B40-143B-7283F5A86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159" y="1838299"/>
            <a:ext cx="4322906" cy="2279565"/>
          </a:xfrm>
          <a:prstGeom prst="rect">
            <a:avLst/>
          </a:prstGeom>
        </p:spPr>
      </p:pic>
      <p:pic>
        <p:nvPicPr>
          <p:cNvPr id="3" name="Picture 5">
            <a:extLst>
              <a:ext uri="{FF2B5EF4-FFF2-40B4-BE49-F238E27FC236}">
                <a16:creationId xmlns:a16="http://schemas.microsoft.com/office/drawing/2014/main" id="{70222C35-1E27-9304-107C-ADBFB13FB251}"/>
              </a:ext>
            </a:extLst>
          </p:cNvPr>
          <p:cNvPicPr>
            <a:picLocks noChangeAspect="1"/>
          </p:cNvPicPr>
          <p:nvPr/>
        </p:nvPicPr>
        <p:blipFill>
          <a:blip r:embed="rId5"/>
          <a:stretch>
            <a:fillRect/>
          </a:stretch>
        </p:blipFill>
        <p:spPr>
          <a:xfrm>
            <a:off x="6350277" y="1838299"/>
            <a:ext cx="3647455" cy="2188473"/>
          </a:xfrm>
          <a:prstGeom prst="rect">
            <a:avLst/>
          </a:prstGeom>
        </p:spPr>
      </p:pic>
    </p:spTree>
    <p:extLst>
      <p:ext uri="{BB962C8B-B14F-4D97-AF65-F5344CB8AC3E}">
        <p14:creationId xmlns:p14="http://schemas.microsoft.com/office/powerpoint/2010/main" val="4237082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B96D65-5409-46FE-2B96-C420B9BCAC5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7A5B2AF4-4371-0858-4B59-4DFB9F64D13B}"/>
              </a:ext>
            </a:extLst>
          </p:cNvPr>
          <p:cNvSpPr>
            <a:spLocks noGrp="1"/>
          </p:cNvSpPr>
          <p:nvPr>
            <p:ph idx="1"/>
          </p:nvPr>
        </p:nvSpPr>
        <p:spPr/>
        <p:txBody>
          <a:bodyPr/>
          <a:lstStyle/>
          <a:p>
            <a:endParaRPr lang="es-CL"/>
          </a:p>
        </p:txBody>
      </p:sp>
      <p:pic>
        <p:nvPicPr>
          <p:cNvPr id="2050" name="Picture 2" descr="Details are in the caption following the image">
            <a:extLst>
              <a:ext uri="{FF2B5EF4-FFF2-40B4-BE49-F238E27FC236}">
                <a16:creationId xmlns:a16="http://schemas.microsoft.com/office/drawing/2014/main" id="{2DD4E451-2CA1-520D-B530-0E18FAC1E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453" y="1858579"/>
            <a:ext cx="7705095" cy="342106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3489D22-FE5E-A917-1778-A2F94ADD1422}"/>
              </a:ext>
            </a:extLst>
          </p:cNvPr>
          <p:cNvSpPr txBox="1"/>
          <p:nvPr/>
        </p:nvSpPr>
        <p:spPr>
          <a:xfrm>
            <a:off x="3359696" y="5559422"/>
            <a:ext cx="4572000" cy="461665"/>
          </a:xfrm>
          <a:prstGeom prst="rect">
            <a:avLst/>
          </a:prstGeom>
          <a:noFill/>
        </p:spPr>
        <p:txBody>
          <a:bodyPr wrap="square">
            <a:spAutoFit/>
          </a:bodyPr>
          <a:lstStyle/>
          <a:p>
            <a:r>
              <a:rPr lang="es-CL" sz="800" dirty="0"/>
              <a:t>Graven, H., Keeling, R. F., &amp; </a:t>
            </a:r>
            <a:r>
              <a:rPr lang="es-CL" sz="800" dirty="0" err="1"/>
              <a:t>Rogelj</a:t>
            </a:r>
            <a:r>
              <a:rPr lang="es-CL" sz="800" dirty="0"/>
              <a:t>, J. (2020). </a:t>
            </a:r>
            <a:r>
              <a:rPr lang="es-CL" sz="800" dirty="0" err="1"/>
              <a:t>Changes</a:t>
            </a:r>
            <a:r>
              <a:rPr lang="es-CL" sz="800" dirty="0"/>
              <a:t> </a:t>
            </a:r>
            <a:r>
              <a:rPr lang="es-CL" sz="800" dirty="0" err="1"/>
              <a:t>to</a:t>
            </a:r>
            <a:r>
              <a:rPr lang="es-CL" sz="800" dirty="0"/>
              <a:t> </a:t>
            </a:r>
            <a:r>
              <a:rPr lang="es-CL" sz="800" dirty="0" err="1"/>
              <a:t>carbon</a:t>
            </a:r>
            <a:r>
              <a:rPr lang="es-CL" sz="800" dirty="0"/>
              <a:t> </a:t>
            </a:r>
            <a:r>
              <a:rPr lang="es-CL" sz="800" dirty="0" err="1"/>
              <a:t>isotopes</a:t>
            </a:r>
            <a:r>
              <a:rPr lang="es-CL" sz="800" dirty="0"/>
              <a:t> in </a:t>
            </a:r>
            <a:r>
              <a:rPr lang="es-CL" sz="800" dirty="0" err="1"/>
              <a:t>atmospheric</a:t>
            </a:r>
            <a:r>
              <a:rPr lang="es-CL" sz="800" dirty="0"/>
              <a:t> CO2 </a:t>
            </a:r>
            <a:r>
              <a:rPr lang="es-CL" sz="800" dirty="0" err="1"/>
              <a:t>over</a:t>
            </a:r>
            <a:r>
              <a:rPr lang="es-CL" sz="800" dirty="0"/>
              <a:t> </a:t>
            </a:r>
            <a:r>
              <a:rPr lang="es-CL" sz="800" dirty="0" err="1"/>
              <a:t>the</a:t>
            </a:r>
            <a:r>
              <a:rPr lang="es-CL" sz="800" dirty="0"/>
              <a:t> industrial era and </a:t>
            </a:r>
            <a:r>
              <a:rPr lang="es-CL" sz="800" dirty="0" err="1"/>
              <a:t>into</a:t>
            </a:r>
            <a:r>
              <a:rPr lang="es-CL" sz="800" dirty="0"/>
              <a:t> </a:t>
            </a:r>
            <a:r>
              <a:rPr lang="es-CL" sz="800" dirty="0" err="1"/>
              <a:t>the</a:t>
            </a:r>
            <a:r>
              <a:rPr lang="es-CL" sz="800" dirty="0"/>
              <a:t> future. Global </a:t>
            </a:r>
            <a:r>
              <a:rPr lang="es-CL" sz="800" dirty="0" err="1"/>
              <a:t>Biogeochemical</a:t>
            </a:r>
            <a:r>
              <a:rPr lang="es-CL" sz="800" dirty="0"/>
              <a:t> </a:t>
            </a:r>
            <a:r>
              <a:rPr lang="es-CL" sz="800" dirty="0" err="1"/>
              <a:t>Cycles</a:t>
            </a:r>
            <a:r>
              <a:rPr lang="es-CL" sz="800" dirty="0"/>
              <a:t>, 34, e2019GB006170. https://</a:t>
            </a:r>
            <a:r>
              <a:rPr lang="es-CL" sz="800" dirty="0" err="1"/>
              <a:t>doi.org</a:t>
            </a:r>
            <a:r>
              <a:rPr lang="es-CL" sz="800" dirty="0"/>
              <a:t>/10.1029/2019GB006170</a:t>
            </a:r>
          </a:p>
        </p:txBody>
      </p:sp>
    </p:spTree>
    <p:extLst>
      <p:ext uri="{BB962C8B-B14F-4D97-AF65-F5344CB8AC3E}">
        <p14:creationId xmlns:p14="http://schemas.microsoft.com/office/powerpoint/2010/main" val="189565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tails are in the caption following the image">
            <a:extLst>
              <a:ext uri="{FF2B5EF4-FFF2-40B4-BE49-F238E27FC236}">
                <a16:creationId xmlns:a16="http://schemas.microsoft.com/office/drawing/2014/main" id="{D22E97CC-193D-1427-0381-5CFD7DDD4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055" y="253746"/>
            <a:ext cx="4518511" cy="55172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1">
            <a:extLst>
              <a:ext uri="{FF2B5EF4-FFF2-40B4-BE49-F238E27FC236}">
                <a16:creationId xmlns:a16="http://schemas.microsoft.com/office/drawing/2014/main" id="{8AF3E90D-3D0D-27A2-5196-A04AE44C9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5" y="404665"/>
            <a:ext cx="3400835" cy="510834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23FB37D-05DA-16BD-A9D3-85C3D73B9152}"/>
              </a:ext>
            </a:extLst>
          </p:cNvPr>
          <p:cNvSpPr txBox="1"/>
          <p:nvPr/>
        </p:nvSpPr>
        <p:spPr>
          <a:xfrm>
            <a:off x="6312024" y="6028944"/>
            <a:ext cx="4572000" cy="892552"/>
          </a:xfrm>
          <a:prstGeom prst="rect">
            <a:avLst/>
          </a:prstGeom>
          <a:noFill/>
        </p:spPr>
        <p:txBody>
          <a:bodyPr wrap="square">
            <a:spAutoFit/>
          </a:bodyPr>
          <a:lstStyle/>
          <a:p>
            <a:pPr algn="l"/>
            <a:r>
              <a:rPr lang="es-CL" sz="800" dirty="0">
                <a:solidFill>
                  <a:srgbClr val="222222"/>
                </a:solidFill>
                <a:latin typeface="-apple-system"/>
              </a:rPr>
              <a:t>Hare, V.J., Loftus, E., Jeffrey, A. </a:t>
            </a:r>
            <a:r>
              <a:rPr lang="es-CL" sz="800" i="1" dirty="0">
                <a:solidFill>
                  <a:srgbClr val="222222"/>
                </a:solidFill>
                <a:latin typeface="-apple-system"/>
              </a:rPr>
              <a:t>et al.</a:t>
            </a:r>
            <a:r>
              <a:rPr lang="es-CL" sz="800" dirty="0">
                <a:solidFill>
                  <a:srgbClr val="222222"/>
                </a:solidFill>
                <a:latin typeface="-apple-system"/>
              </a:rPr>
              <a:t> </a:t>
            </a:r>
            <a:r>
              <a:rPr lang="es-CL" sz="800" dirty="0" err="1">
                <a:solidFill>
                  <a:srgbClr val="222222"/>
                </a:solidFill>
                <a:latin typeface="-apple-system"/>
              </a:rPr>
              <a:t>Atmospheric</a:t>
            </a:r>
            <a:r>
              <a:rPr lang="es-CL" sz="800" dirty="0">
                <a:solidFill>
                  <a:srgbClr val="222222"/>
                </a:solidFill>
                <a:latin typeface="-apple-system"/>
              </a:rPr>
              <a:t> CO</a:t>
            </a:r>
            <a:r>
              <a:rPr lang="es-CL" sz="800" baseline="-25000" dirty="0">
                <a:solidFill>
                  <a:srgbClr val="222222"/>
                </a:solidFill>
                <a:latin typeface="-apple-system"/>
              </a:rPr>
              <a:t>2</a:t>
            </a:r>
            <a:r>
              <a:rPr lang="es-CL" sz="800" dirty="0">
                <a:solidFill>
                  <a:srgbClr val="222222"/>
                </a:solidFill>
                <a:latin typeface="-apple-system"/>
              </a:rPr>
              <a:t> </a:t>
            </a:r>
            <a:r>
              <a:rPr lang="es-CL" sz="800" dirty="0" err="1">
                <a:solidFill>
                  <a:srgbClr val="222222"/>
                </a:solidFill>
                <a:latin typeface="-apple-system"/>
              </a:rPr>
              <a:t>effect</a:t>
            </a:r>
            <a:r>
              <a:rPr lang="es-CL" sz="800" dirty="0">
                <a:solidFill>
                  <a:srgbClr val="222222"/>
                </a:solidFill>
                <a:latin typeface="-apple-system"/>
              </a:rPr>
              <a:t> </a:t>
            </a:r>
            <a:r>
              <a:rPr lang="es-CL" sz="800" dirty="0" err="1">
                <a:solidFill>
                  <a:srgbClr val="222222"/>
                </a:solidFill>
                <a:latin typeface="-apple-system"/>
              </a:rPr>
              <a:t>on</a:t>
            </a:r>
            <a:r>
              <a:rPr lang="es-CL" sz="800" dirty="0">
                <a:solidFill>
                  <a:srgbClr val="222222"/>
                </a:solidFill>
                <a:latin typeface="-apple-system"/>
              </a:rPr>
              <a:t> </a:t>
            </a:r>
            <a:r>
              <a:rPr lang="es-CL" sz="800" dirty="0" err="1">
                <a:solidFill>
                  <a:srgbClr val="222222"/>
                </a:solidFill>
                <a:latin typeface="-apple-system"/>
              </a:rPr>
              <a:t>stable</a:t>
            </a:r>
            <a:r>
              <a:rPr lang="es-CL" sz="800" dirty="0">
                <a:solidFill>
                  <a:srgbClr val="222222"/>
                </a:solidFill>
                <a:latin typeface="-apple-system"/>
              </a:rPr>
              <a:t> </a:t>
            </a:r>
            <a:r>
              <a:rPr lang="es-CL" sz="800" dirty="0" err="1">
                <a:solidFill>
                  <a:srgbClr val="222222"/>
                </a:solidFill>
                <a:latin typeface="-apple-system"/>
              </a:rPr>
              <a:t>carbon</a:t>
            </a:r>
            <a:r>
              <a:rPr lang="es-CL" sz="800" dirty="0">
                <a:solidFill>
                  <a:srgbClr val="222222"/>
                </a:solidFill>
                <a:latin typeface="-apple-system"/>
              </a:rPr>
              <a:t> </a:t>
            </a:r>
            <a:r>
              <a:rPr lang="es-CL" sz="800" dirty="0" err="1">
                <a:solidFill>
                  <a:srgbClr val="222222"/>
                </a:solidFill>
                <a:latin typeface="-apple-system"/>
              </a:rPr>
              <a:t>isotope</a:t>
            </a:r>
            <a:r>
              <a:rPr lang="es-CL" sz="800" dirty="0">
                <a:solidFill>
                  <a:srgbClr val="222222"/>
                </a:solidFill>
                <a:latin typeface="-apple-system"/>
              </a:rPr>
              <a:t> </a:t>
            </a:r>
            <a:r>
              <a:rPr lang="es-CL" sz="800" dirty="0" err="1">
                <a:solidFill>
                  <a:srgbClr val="222222"/>
                </a:solidFill>
                <a:latin typeface="-apple-system"/>
              </a:rPr>
              <a:t>composition</a:t>
            </a:r>
            <a:r>
              <a:rPr lang="es-CL" sz="800" dirty="0">
                <a:solidFill>
                  <a:srgbClr val="222222"/>
                </a:solidFill>
                <a:latin typeface="-apple-system"/>
              </a:rPr>
              <a:t> </a:t>
            </a:r>
            <a:r>
              <a:rPr lang="es-CL" sz="800" dirty="0" err="1">
                <a:solidFill>
                  <a:srgbClr val="222222"/>
                </a:solidFill>
                <a:latin typeface="-apple-system"/>
              </a:rPr>
              <a:t>of</a:t>
            </a:r>
            <a:r>
              <a:rPr lang="es-CL" sz="800" dirty="0">
                <a:solidFill>
                  <a:srgbClr val="222222"/>
                </a:solidFill>
                <a:latin typeface="-apple-system"/>
              </a:rPr>
              <a:t> </a:t>
            </a:r>
            <a:r>
              <a:rPr lang="es-CL" sz="800" dirty="0" err="1">
                <a:solidFill>
                  <a:srgbClr val="222222"/>
                </a:solidFill>
                <a:latin typeface="-apple-system"/>
              </a:rPr>
              <a:t>terrestrial</a:t>
            </a:r>
            <a:r>
              <a:rPr lang="es-CL" sz="800" dirty="0">
                <a:solidFill>
                  <a:srgbClr val="222222"/>
                </a:solidFill>
                <a:latin typeface="-apple-system"/>
              </a:rPr>
              <a:t> </a:t>
            </a:r>
            <a:r>
              <a:rPr lang="es-CL" sz="800" dirty="0" err="1">
                <a:solidFill>
                  <a:srgbClr val="222222"/>
                </a:solidFill>
                <a:latin typeface="-apple-system"/>
              </a:rPr>
              <a:t>fossil</a:t>
            </a:r>
            <a:r>
              <a:rPr lang="es-CL" sz="800" dirty="0">
                <a:solidFill>
                  <a:srgbClr val="222222"/>
                </a:solidFill>
                <a:latin typeface="-apple-system"/>
              </a:rPr>
              <a:t> archives. </a:t>
            </a:r>
            <a:r>
              <a:rPr lang="es-CL" sz="800" i="1" dirty="0" err="1">
                <a:solidFill>
                  <a:srgbClr val="222222"/>
                </a:solidFill>
                <a:latin typeface="-apple-system"/>
              </a:rPr>
              <a:t>Nat</a:t>
            </a:r>
            <a:r>
              <a:rPr lang="es-CL" sz="800" i="1" dirty="0">
                <a:solidFill>
                  <a:srgbClr val="222222"/>
                </a:solidFill>
                <a:latin typeface="-apple-system"/>
              </a:rPr>
              <a:t> </a:t>
            </a:r>
            <a:r>
              <a:rPr lang="es-CL" sz="800" i="1" dirty="0" err="1">
                <a:solidFill>
                  <a:srgbClr val="222222"/>
                </a:solidFill>
                <a:latin typeface="-apple-system"/>
              </a:rPr>
              <a:t>Commun</a:t>
            </a:r>
            <a:r>
              <a:rPr lang="es-CL" sz="800" dirty="0">
                <a:solidFill>
                  <a:srgbClr val="222222"/>
                </a:solidFill>
                <a:latin typeface="-apple-system"/>
              </a:rPr>
              <a:t> </a:t>
            </a:r>
            <a:r>
              <a:rPr lang="es-CL" sz="800" b="1" dirty="0">
                <a:solidFill>
                  <a:srgbClr val="222222"/>
                </a:solidFill>
                <a:latin typeface="-apple-system"/>
              </a:rPr>
              <a:t>9</a:t>
            </a:r>
            <a:r>
              <a:rPr lang="es-CL" sz="800" dirty="0">
                <a:solidFill>
                  <a:srgbClr val="222222"/>
                </a:solidFill>
                <a:latin typeface="-apple-system"/>
              </a:rPr>
              <a:t>, 252 (2018). https://</a:t>
            </a:r>
            <a:r>
              <a:rPr lang="es-CL" sz="800" dirty="0" err="1">
                <a:solidFill>
                  <a:srgbClr val="222222"/>
                </a:solidFill>
                <a:latin typeface="-apple-system"/>
              </a:rPr>
              <a:t>doi.org</a:t>
            </a:r>
            <a:r>
              <a:rPr lang="es-CL" sz="800" dirty="0">
                <a:solidFill>
                  <a:srgbClr val="222222"/>
                </a:solidFill>
                <a:latin typeface="-apple-system"/>
              </a:rPr>
              <a:t>/10.1038/s41467-017-02691-x</a:t>
            </a:r>
          </a:p>
          <a:p>
            <a:br>
              <a:rPr lang="es-CL" dirty="0"/>
            </a:br>
            <a:endParaRPr lang="es-CL" dirty="0"/>
          </a:p>
        </p:txBody>
      </p:sp>
      <p:sp>
        <p:nvSpPr>
          <p:cNvPr id="7" name="CuadroTexto 6">
            <a:extLst>
              <a:ext uri="{FF2B5EF4-FFF2-40B4-BE49-F238E27FC236}">
                <a16:creationId xmlns:a16="http://schemas.microsoft.com/office/drawing/2014/main" id="{9852A3C8-2012-6742-6A80-3FE3F85D9EC0}"/>
              </a:ext>
            </a:extLst>
          </p:cNvPr>
          <p:cNvSpPr txBox="1"/>
          <p:nvPr/>
        </p:nvSpPr>
        <p:spPr>
          <a:xfrm>
            <a:off x="1919536" y="6077631"/>
            <a:ext cx="4682358" cy="461665"/>
          </a:xfrm>
          <a:prstGeom prst="rect">
            <a:avLst/>
          </a:prstGeom>
          <a:noFill/>
        </p:spPr>
        <p:txBody>
          <a:bodyPr wrap="square">
            <a:spAutoFit/>
          </a:bodyPr>
          <a:lstStyle/>
          <a:p>
            <a:r>
              <a:rPr lang="es-CL" sz="800" dirty="0"/>
              <a:t>Graven, H., Keeling, R. F., &amp; </a:t>
            </a:r>
            <a:r>
              <a:rPr lang="es-CL" sz="800" dirty="0" err="1"/>
              <a:t>Rogelj</a:t>
            </a:r>
            <a:r>
              <a:rPr lang="es-CL" sz="800" dirty="0"/>
              <a:t>, J. (2020). </a:t>
            </a:r>
            <a:r>
              <a:rPr lang="es-CL" sz="800" dirty="0" err="1"/>
              <a:t>Changes</a:t>
            </a:r>
            <a:r>
              <a:rPr lang="es-CL" sz="800" dirty="0"/>
              <a:t> </a:t>
            </a:r>
            <a:r>
              <a:rPr lang="es-CL" sz="800" dirty="0" err="1"/>
              <a:t>to</a:t>
            </a:r>
            <a:r>
              <a:rPr lang="es-CL" sz="800" dirty="0"/>
              <a:t> </a:t>
            </a:r>
            <a:r>
              <a:rPr lang="es-CL" sz="800" dirty="0" err="1"/>
              <a:t>carbon</a:t>
            </a:r>
            <a:r>
              <a:rPr lang="es-CL" sz="800" dirty="0"/>
              <a:t> </a:t>
            </a:r>
            <a:r>
              <a:rPr lang="es-CL" sz="800" dirty="0" err="1"/>
              <a:t>isotopes</a:t>
            </a:r>
            <a:r>
              <a:rPr lang="es-CL" sz="800" dirty="0"/>
              <a:t> in </a:t>
            </a:r>
            <a:r>
              <a:rPr lang="es-CL" sz="800" dirty="0" err="1"/>
              <a:t>atmospheric</a:t>
            </a:r>
            <a:r>
              <a:rPr lang="es-CL" sz="800" dirty="0"/>
              <a:t> CO2 </a:t>
            </a:r>
            <a:r>
              <a:rPr lang="es-CL" sz="800" dirty="0" err="1"/>
              <a:t>over</a:t>
            </a:r>
            <a:r>
              <a:rPr lang="es-CL" sz="800" dirty="0"/>
              <a:t> </a:t>
            </a:r>
            <a:r>
              <a:rPr lang="es-CL" sz="800" dirty="0" err="1"/>
              <a:t>the</a:t>
            </a:r>
            <a:r>
              <a:rPr lang="es-CL" sz="800" dirty="0"/>
              <a:t> industrial era and </a:t>
            </a:r>
            <a:r>
              <a:rPr lang="es-CL" sz="800" dirty="0" err="1"/>
              <a:t>into</a:t>
            </a:r>
            <a:r>
              <a:rPr lang="es-CL" sz="800" dirty="0"/>
              <a:t> </a:t>
            </a:r>
            <a:r>
              <a:rPr lang="es-CL" sz="800" dirty="0" err="1"/>
              <a:t>the</a:t>
            </a:r>
            <a:r>
              <a:rPr lang="es-CL" sz="800" dirty="0"/>
              <a:t> future. Global </a:t>
            </a:r>
            <a:r>
              <a:rPr lang="es-CL" sz="800" dirty="0" err="1"/>
              <a:t>Biogeochemical</a:t>
            </a:r>
            <a:r>
              <a:rPr lang="es-CL" sz="800" dirty="0"/>
              <a:t> </a:t>
            </a:r>
            <a:r>
              <a:rPr lang="es-CL" sz="800" dirty="0" err="1"/>
              <a:t>Cycles</a:t>
            </a:r>
            <a:r>
              <a:rPr lang="es-CL" sz="800" dirty="0"/>
              <a:t>, 34, e2019GB006170. https://</a:t>
            </a:r>
            <a:r>
              <a:rPr lang="es-CL" sz="800" dirty="0" err="1"/>
              <a:t>doi.org</a:t>
            </a:r>
            <a:r>
              <a:rPr lang="es-CL" sz="800" dirty="0"/>
              <a:t>/10.1029/2019GB006170</a:t>
            </a:r>
          </a:p>
        </p:txBody>
      </p:sp>
    </p:spTree>
    <p:extLst>
      <p:ext uri="{BB962C8B-B14F-4D97-AF65-F5344CB8AC3E}">
        <p14:creationId xmlns:p14="http://schemas.microsoft.com/office/powerpoint/2010/main" val="3234784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B1A6-CA22-1F4D-AECC-415D19250980}"/>
              </a:ext>
            </a:extLst>
          </p:cNvPr>
          <p:cNvSpPr>
            <a:spLocks noGrp="1"/>
          </p:cNvSpPr>
          <p:nvPr>
            <p:ph type="title"/>
          </p:nvPr>
        </p:nvSpPr>
        <p:spPr>
          <a:xfrm>
            <a:off x="6943201" y="2077874"/>
            <a:ext cx="3340589" cy="2809812"/>
          </a:xfrm>
        </p:spPr>
        <p:txBody>
          <a:bodyPr vert="horz" lIns="91440" tIns="45720" rIns="91440" bIns="45720" rtlCol="0" anchor="b">
            <a:normAutofit/>
          </a:bodyPr>
          <a:lstStyle/>
          <a:p>
            <a:r>
              <a:rPr lang="en-US" sz="3300" dirty="0" err="1"/>
              <a:t>Todos</a:t>
            </a:r>
            <a:r>
              <a:rPr lang="en-US" sz="3300" dirty="0"/>
              <a:t> </a:t>
            </a:r>
            <a:r>
              <a:rPr lang="en-US" sz="3300" dirty="0" err="1"/>
              <a:t>los</a:t>
            </a:r>
            <a:r>
              <a:rPr lang="en-US" sz="3300" dirty="0"/>
              <a:t> </a:t>
            </a:r>
            <a:r>
              <a:rPr lang="en-US" sz="3300" dirty="0" err="1"/>
              <a:t>cuerpos</a:t>
            </a:r>
            <a:r>
              <a:rPr lang="en-US" sz="3300" dirty="0"/>
              <a:t> </a:t>
            </a:r>
            <a:r>
              <a:rPr lang="en-US" sz="3300" dirty="0" err="1"/>
              <a:t>emiten</a:t>
            </a:r>
            <a:r>
              <a:rPr lang="en-US" sz="3300" dirty="0"/>
              <a:t> </a:t>
            </a:r>
            <a:r>
              <a:rPr lang="en-US" sz="3300" dirty="0" err="1"/>
              <a:t>radiación</a:t>
            </a:r>
            <a:r>
              <a:rPr lang="en-US" sz="3300" dirty="0"/>
              <a:t> </a:t>
            </a:r>
            <a:r>
              <a:rPr lang="en-US" sz="3300" dirty="0" err="1"/>
              <a:t>electromagnética</a:t>
            </a:r>
            <a:r>
              <a:rPr lang="en-US" sz="3300" dirty="0"/>
              <a:t> y la </a:t>
            </a:r>
            <a:r>
              <a:rPr lang="en-US" sz="3300" dirty="0" err="1"/>
              <a:t>emisión</a:t>
            </a:r>
            <a:r>
              <a:rPr lang="en-US" sz="3300" dirty="0"/>
              <a:t> </a:t>
            </a:r>
            <a:r>
              <a:rPr lang="en-US" sz="3300" dirty="0" err="1"/>
              <a:t>es</a:t>
            </a:r>
            <a:r>
              <a:rPr lang="en-US" sz="3300" dirty="0"/>
              <a:t> </a:t>
            </a:r>
            <a:r>
              <a:rPr lang="en-US" sz="3300" dirty="0" err="1"/>
              <a:t>proporcional</a:t>
            </a:r>
            <a:r>
              <a:rPr lang="en-US" sz="3300" dirty="0"/>
              <a:t> a la </a:t>
            </a:r>
            <a:r>
              <a:rPr lang="en-US" sz="3300" dirty="0" err="1"/>
              <a:t>temperatura</a:t>
            </a:r>
            <a:endParaRPr lang="en-US" sz="3300" dirty="0"/>
          </a:p>
        </p:txBody>
      </p:sp>
      <p:pic>
        <p:nvPicPr>
          <p:cNvPr id="6" name="Picture 5">
            <a:extLst>
              <a:ext uri="{FF2B5EF4-FFF2-40B4-BE49-F238E27FC236}">
                <a16:creationId xmlns:a16="http://schemas.microsoft.com/office/drawing/2014/main" id="{B94CD60D-A2E0-3E47-A1A5-E40B83CE9F2C}"/>
              </a:ext>
            </a:extLst>
          </p:cNvPr>
          <p:cNvPicPr>
            <a:picLocks noChangeAspect="1"/>
          </p:cNvPicPr>
          <p:nvPr/>
        </p:nvPicPr>
        <p:blipFill rotWithShape="1">
          <a:blip r:embed="rId2"/>
          <a:srcRect l="28952" r="21636" b="-3"/>
          <a:stretch/>
        </p:blipFill>
        <p:spPr>
          <a:xfrm>
            <a:off x="1524021"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7" name="Picture 6">
            <a:extLst>
              <a:ext uri="{FF2B5EF4-FFF2-40B4-BE49-F238E27FC236}">
                <a16:creationId xmlns:a16="http://schemas.microsoft.com/office/drawing/2014/main" id="{5F6203E7-EC91-1146-AD27-8195594F30C2}"/>
              </a:ext>
            </a:extLst>
          </p:cNvPr>
          <p:cNvPicPr>
            <a:picLocks noChangeAspect="1"/>
          </p:cNvPicPr>
          <p:nvPr/>
        </p:nvPicPr>
        <p:blipFill>
          <a:blip r:embed="rId3"/>
          <a:stretch>
            <a:fillRect/>
          </a:stretch>
        </p:blipFill>
        <p:spPr>
          <a:xfrm>
            <a:off x="6795096" y="171398"/>
            <a:ext cx="3352121" cy="1792995"/>
          </a:xfrm>
          <a:prstGeom prst="rect">
            <a:avLst/>
          </a:prstGeom>
        </p:spPr>
      </p:pic>
      <p:sp>
        <p:nvSpPr>
          <p:cNvPr id="3" name="TextBox 2">
            <a:extLst>
              <a:ext uri="{FF2B5EF4-FFF2-40B4-BE49-F238E27FC236}">
                <a16:creationId xmlns:a16="http://schemas.microsoft.com/office/drawing/2014/main" id="{DF25099D-52BE-6C47-80DE-671294D0363C}"/>
              </a:ext>
            </a:extLst>
          </p:cNvPr>
          <p:cNvSpPr txBox="1"/>
          <p:nvPr/>
        </p:nvSpPr>
        <p:spPr>
          <a:xfrm>
            <a:off x="6795096" y="5114650"/>
            <a:ext cx="3197243" cy="923330"/>
          </a:xfrm>
          <a:prstGeom prst="rect">
            <a:avLst/>
          </a:prstGeom>
          <a:noFill/>
        </p:spPr>
        <p:txBody>
          <a:bodyPr wrap="square" rtlCol="0">
            <a:spAutoFit/>
          </a:bodyPr>
          <a:lstStyle/>
          <a:p>
            <a:r>
              <a:rPr lang="en-US" dirty="0" err="1"/>
              <a:t>Partes</a:t>
            </a:r>
            <a:r>
              <a:rPr lang="en-US" dirty="0"/>
              <a:t> </a:t>
            </a:r>
            <a:r>
              <a:rPr lang="en-US" dirty="0" err="1"/>
              <a:t>frías</a:t>
            </a:r>
            <a:r>
              <a:rPr lang="en-US" dirty="0"/>
              <a:t> </a:t>
            </a:r>
            <a:r>
              <a:rPr lang="en-US" dirty="0" err="1"/>
              <a:t>lucen</a:t>
            </a:r>
            <a:r>
              <a:rPr lang="en-US" dirty="0"/>
              <a:t> </a:t>
            </a:r>
            <a:r>
              <a:rPr lang="en-US" dirty="0" err="1"/>
              <a:t>azules</a:t>
            </a:r>
            <a:r>
              <a:rPr lang="en-US" dirty="0"/>
              <a:t> y </a:t>
            </a:r>
            <a:r>
              <a:rPr lang="en-US" dirty="0" err="1"/>
              <a:t>verdes</a:t>
            </a:r>
            <a:r>
              <a:rPr lang="en-US" dirty="0"/>
              <a:t>, </a:t>
            </a:r>
            <a:r>
              <a:rPr lang="en-US" dirty="0" err="1"/>
              <a:t>partes</a:t>
            </a:r>
            <a:r>
              <a:rPr lang="en-US" dirty="0"/>
              <a:t> </a:t>
            </a:r>
            <a:r>
              <a:rPr lang="en-US" dirty="0" err="1"/>
              <a:t>cálidas</a:t>
            </a:r>
            <a:r>
              <a:rPr lang="en-US" dirty="0"/>
              <a:t>  </a:t>
            </a:r>
            <a:r>
              <a:rPr lang="en-US" dirty="0" err="1"/>
              <a:t>lucen</a:t>
            </a:r>
            <a:r>
              <a:rPr lang="en-US" dirty="0"/>
              <a:t> </a:t>
            </a:r>
            <a:r>
              <a:rPr lang="en-US" dirty="0" err="1"/>
              <a:t>rojas</a:t>
            </a:r>
            <a:r>
              <a:rPr lang="en-US" dirty="0"/>
              <a:t> </a:t>
            </a:r>
            <a:r>
              <a:rPr lang="en-US" dirty="0" err="1"/>
              <a:t>en</a:t>
            </a:r>
            <a:r>
              <a:rPr lang="en-US" dirty="0"/>
              <a:t> </a:t>
            </a:r>
            <a:r>
              <a:rPr lang="en-US" dirty="0" err="1"/>
              <a:t>una</a:t>
            </a:r>
            <a:r>
              <a:rPr lang="en-US" dirty="0"/>
              <a:t> </a:t>
            </a:r>
            <a:r>
              <a:rPr lang="en-US" dirty="0" err="1"/>
              <a:t>cámara</a:t>
            </a:r>
            <a:r>
              <a:rPr lang="en-US" dirty="0"/>
              <a:t> </a:t>
            </a:r>
            <a:r>
              <a:rPr lang="en-US" dirty="0" err="1"/>
              <a:t>infrarroja</a:t>
            </a:r>
            <a:r>
              <a:rPr lang="en-US" dirty="0"/>
              <a:t>.</a:t>
            </a:r>
          </a:p>
        </p:txBody>
      </p:sp>
    </p:spTree>
    <p:extLst>
      <p:ext uri="{BB962C8B-B14F-4D97-AF65-F5344CB8AC3E}">
        <p14:creationId xmlns:p14="http://schemas.microsoft.com/office/powerpoint/2010/main" val="1033865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 </a:t>
            </a:r>
            <a:r>
              <a:rPr lang="en-US" dirty="0" err="1"/>
              <a:t>calentamiento</a:t>
            </a:r>
            <a:r>
              <a:rPr lang="en-US" dirty="0"/>
              <a:t> del </a:t>
            </a:r>
            <a:r>
              <a:rPr lang="en-US" dirty="0" err="1"/>
              <a:t>planeta</a:t>
            </a:r>
            <a:r>
              <a:rPr lang="en-US" dirty="0"/>
              <a:t> no </a:t>
            </a:r>
            <a:r>
              <a:rPr lang="en-US" dirty="0" err="1"/>
              <a:t>tiene</a:t>
            </a:r>
            <a:r>
              <a:rPr lang="en-US" dirty="0"/>
              <a:t> </a:t>
            </a:r>
            <a:r>
              <a:rPr lang="en-US" dirty="0" err="1"/>
              <a:t>precedentes</a:t>
            </a:r>
            <a:r>
              <a:rPr lang="en-US" dirty="0"/>
              <a:t> en el </a:t>
            </a:r>
            <a:r>
              <a:rPr lang="en-US" dirty="0" err="1"/>
              <a:t>último</a:t>
            </a:r>
            <a:r>
              <a:rPr lang="en-US" dirty="0"/>
              <a:t> </a:t>
            </a:r>
            <a:r>
              <a:rPr lang="en-US" dirty="0" err="1"/>
              <a:t>milenio</a:t>
            </a:r>
            <a:r>
              <a:rPr lang="en-US" dirty="0"/>
              <a:t> </a:t>
            </a:r>
          </a:p>
        </p:txBody>
      </p:sp>
      <p:pic>
        <p:nvPicPr>
          <p:cNvPr id="5" name="Picture 4">
            <a:extLst>
              <a:ext uri="{FF2B5EF4-FFF2-40B4-BE49-F238E27FC236}">
                <a16:creationId xmlns:a16="http://schemas.microsoft.com/office/drawing/2014/main" id="{5E2AF63D-1141-C44D-B062-B3D1E3ADB1BD}"/>
              </a:ext>
            </a:extLst>
          </p:cNvPr>
          <p:cNvPicPr>
            <a:picLocks noChangeAspect="1"/>
          </p:cNvPicPr>
          <p:nvPr/>
        </p:nvPicPr>
        <p:blipFill>
          <a:blip r:embed="rId2"/>
          <a:stretch>
            <a:fillRect/>
          </a:stretch>
        </p:blipFill>
        <p:spPr>
          <a:xfrm>
            <a:off x="2592753" y="1616530"/>
            <a:ext cx="7450827" cy="4261757"/>
          </a:xfrm>
          <a:prstGeom prst="rect">
            <a:avLst/>
          </a:prstGeom>
        </p:spPr>
      </p:pic>
    </p:spTree>
    <p:extLst>
      <p:ext uri="{BB962C8B-B14F-4D97-AF65-F5344CB8AC3E}">
        <p14:creationId xmlns:p14="http://schemas.microsoft.com/office/powerpoint/2010/main" val="3221674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909F2-9929-9544-9D63-BC3A7C43252D}"/>
              </a:ext>
            </a:extLst>
          </p:cNvPr>
          <p:cNvPicPr>
            <a:picLocks noChangeAspect="1"/>
          </p:cNvPicPr>
          <p:nvPr/>
        </p:nvPicPr>
        <p:blipFill>
          <a:blip r:embed="rId2"/>
          <a:stretch>
            <a:fillRect/>
          </a:stretch>
        </p:blipFill>
        <p:spPr>
          <a:xfrm>
            <a:off x="2340430" y="1111572"/>
            <a:ext cx="8047423" cy="4634856"/>
          </a:xfrm>
          <a:prstGeom prst="rect">
            <a:avLst/>
          </a:prstGeom>
        </p:spPr>
      </p:pic>
    </p:spTree>
    <p:extLst>
      <p:ext uri="{BB962C8B-B14F-4D97-AF65-F5344CB8AC3E}">
        <p14:creationId xmlns:p14="http://schemas.microsoft.com/office/powerpoint/2010/main" val="1261788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951DD6-D6D5-4249-A5FA-0D50989C1EF6}"/>
              </a:ext>
            </a:extLst>
          </p:cNvPr>
          <p:cNvPicPr>
            <a:picLocks noChangeAspect="1"/>
          </p:cNvPicPr>
          <p:nvPr/>
        </p:nvPicPr>
        <p:blipFill>
          <a:blip r:embed="rId2"/>
          <a:stretch>
            <a:fillRect/>
          </a:stretch>
        </p:blipFill>
        <p:spPr>
          <a:xfrm>
            <a:off x="2801634" y="1106742"/>
            <a:ext cx="6588732" cy="2121030"/>
          </a:xfrm>
          <a:prstGeom prst="rect">
            <a:avLst/>
          </a:prstGeom>
        </p:spPr>
      </p:pic>
      <p:sp>
        <p:nvSpPr>
          <p:cNvPr id="6" name="TextBox 5">
            <a:extLst>
              <a:ext uri="{FF2B5EF4-FFF2-40B4-BE49-F238E27FC236}">
                <a16:creationId xmlns:a16="http://schemas.microsoft.com/office/drawing/2014/main" id="{E5FCA7AA-AA65-DE40-AB6D-9529B331D6F1}"/>
              </a:ext>
            </a:extLst>
          </p:cNvPr>
          <p:cNvSpPr txBox="1"/>
          <p:nvPr/>
        </p:nvSpPr>
        <p:spPr>
          <a:xfrm>
            <a:off x="3827749" y="3367990"/>
            <a:ext cx="4014753" cy="300082"/>
          </a:xfrm>
          <a:prstGeom prst="rect">
            <a:avLst/>
          </a:prstGeom>
          <a:noFill/>
        </p:spPr>
        <p:txBody>
          <a:bodyPr wrap="none" rtlCol="0">
            <a:spAutoFit/>
          </a:bodyPr>
          <a:lstStyle/>
          <a:p>
            <a:r>
              <a:rPr lang="en-US" sz="1350" dirty="0"/>
              <a:t>Glenn Fergus, Wikipedia, Geologic temperature record</a:t>
            </a:r>
          </a:p>
        </p:txBody>
      </p:sp>
      <p:pic>
        <p:nvPicPr>
          <p:cNvPr id="8" name="Picture 7">
            <a:extLst>
              <a:ext uri="{FF2B5EF4-FFF2-40B4-BE49-F238E27FC236}">
                <a16:creationId xmlns:a16="http://schemas.microsoft.com/office/drawing/2014/main" id="{6551EE86-783B-854B-AB33-483130A779E6}"/>
              </a:ext>
            </a:extLst>
          </p:cNvPr>
          <p:cNvPicPr>
            <a:picLocks noChangeAspect="1"/>
          </p:cNvPicPr>
          <p:nvPr/>
        </p:nvPicPr>
        <p:blipFill rotWithShape="1">
          <a:blip r:embed="rId3"/>
          <a:srcRect b="50076"/>
          <a:stretch/>
        </p:blipFill>
        <p:spPr>
          <a:xfrm>
            <a:off x="3395701" y="3861050"/>
            <a:ext cx="5083235" cy="1742987"/>
          </a:xfrm>
          <a:prstGeom prst="rect">
            <a:avLst/>
          </a:prstGeom>
        </p:spPr>
      </p:pic>
    </p:spTree>
    <p:extLst>
      <p:ext uri="{BB962C8B-B14F-4D97-AF65-F5344CB8AC3E}">
        <p14:creationId xmlns:p14="http://schemas.microsoft.com/office/powerpoint/2010/main" val="3386901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L" dirty="0"/>
              <a:t>¿Es el calentamiento global producto de la acción humana? </a:t>
            </a:r>
          </a:p>
        </p:txBody>
      </p:sp>
      <p:sp>
        <p:nvSpPr>
          <p:cNvPr id="3" name="2 Marcador de contenido"/>
          <p:cNvSpPr>
            <a:spLocks noGrp="1"/>
          </p:cNvSpPr>
          <p:nvPr>
            <p:ph idx="1"/>
          </p:nvPr>
        </p:nvSpPr>
        <p:spPr/>
        <p:txBody>
          <a:bodyPr/>
          <a:lstStyle/>
          <a:p>
            <a:endParaRPr lang="es-CL" dirty="0"/>
          </a:p>
        </p:txBody>
      </p:sp>
      <p:pic>
        <p:nvPicPr>
          <p:cNvPr id="38914" name="Picture 2" descr="http://www.washingtonpost.com/wp-dyn/content/photo/2007/10/12/PH2007101200674.jpg"/>
          <p:cNvPicPr>
            <a:picLocks noChangeAspect="1" noChangeArrowheads="1"/>
          </p:cNvPicPr>
          <p:nvPr/>
        </p:nvPicPr>
        <p:blipFill>
          <a:blip r:embed="rId3" cstate="print"/>
          <a:srcRect/>
          <a:stretch>
            <a:fillRect/>
          </a:stretch>
        </p:blipFill>
        <p:spPr bwMode="auto">
          <a:xfrm>
            <a:off x="3827750" y="2186862"/>
            <a:ext cx="4006747" cy="2868266"/>
          </a:xfrm>
          <a:prstGeom prst="rect">
            <a:avLst/>
          </a:prstGeom>
          <a:noFill/>
        </p:spPr>
      </p:pic>
    </p:spTree>
    <p:extLst>
      <p:ext uri="{BB962C8B-B14F-4D97-AF65-F5344CB8AC3E}">
        <p14:creationId xmlns:p14="http://schemas.microsoft.com/office/powerpoint/2010/main" val="1108544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Modelos</a:t>
            </a:r>
            <a:r>
              <a:rPr lang="en-US" dirty="0"/>
              <a:t> simples de balance de </a:t>
            </a:r>
            <a:r>
              <a:rPr lang="en-US" dirty="0" err="1"/>
              <a:t>energía</a:t>
            </a:r>
            <a:endParaRPr lang="en-US" dirty="0"/>
          </a:p>
        </p:txBody>
      </p:sp>
      <p:sp>
        <p:nvSpPr>
          <p:cNvPr id="3" name="Content Placeholder 2"/>
          <p:cNvSpPr>
            <a:spLocks noGrp="1"/>
          </p:cNvSpPr>
          <p:nvPr>
            <p:ph idx="1"/>
          </p:nvPr>
        </p:nvSpPr>
        <p:spPr/>
        <p:txBody>
          <a:bodyPr>
            <a:normAutofit lnSpcReduction="10000"/>
          </a:bodyPr>
          <a:lstStyle/>
          <a:p>
            <a:r>
              <a:rPr lang="en-US" dirty="0" err="1"/>
              <a:t>Proveen</a:t>
            </a:r>
            <a:r>
              <a:rPr lang="en-US" dirty="0"/>
              <a:t> de </a:t>
            </a:r>
            <a:r>
              <a:rPr lang="en-US" dirty="0" err="1"/>
              <a:t>una</a:t>
            </a:r>
            <a:r>
              <a:rPr lang="en-US" dirty="0"/>
              <a:t> </a:t>
            </a:r>
            <a:r>
              <a:rPr lang="en-US" dirty="0" err="1"/>
              <a:t>manera</a:t>
            </a:r>
            <a:r>
              <a:rPr lang="en-US" dirty="0"/>
              <a:t> de </a:t>
            </a:r>
            <a:r>
              <a:rPr lang="en-US" dirty="0" err="1"/>
              <a:t>entender</a:t>
            </a:r>
            <a:r>
              <a:rPr lang="en-US" dirty="0"/>
              <a:t> el </a:t>
            </a:r>
            <a:r>
              <a:rPr lang="en-US" dirty="0" err="1"/>
              <a:t>comportamiento</a:t>
            </a:r>
            <a:r>
              <a:rPr lang="en-US" dirty="0"/>
              <a:t> del </a:t>
            </a:r>
            <a:r>
              <a:rPr lang="en-US" dirty="0" err="1"/>
              <a:t>clima,usualmente</a:t>
            </a:r>
            <a:r>
              <a:rPr lang="en-US" dirty="0"/>
              <a:t> </a:t>
            </a:r>
            <a:r>
              <a:rPr lang="en-US" dirty="0" err="1"/>
              <a:t>reduciendo</a:t>
            </a:r>
            <a:r>
              <a:rPr lang="en-US" dirty="0"/>
              <a:t> las </a:t>
            </a:r>
            <a:r>
              <a:rPr lang="en-US" dirty="0" err="1"/>
              <a:t>dimensiones</a:t>
            </a:r>
            <a:r>
              <a:rPr lang="en-US" dirty="0"/>
              <a:t> del </a:t>
            </a:r>
            <a:r>
              <a:rPr lang="en-US" dirty="0" err="1"/>
              <a:t>problema</a:t>
            </a:r>
            <a:r>
              <a:rPr lang="en-US" dirty="0"/>
              <a:t> real.</a:t>
            </a:r>
          </a:p>
          <a:p>
            <a:r>
              <a:rPr lang="en-US" dirty="0"/>
              <a:t>Held (2005) y </a:t>
            </a:r>
            <a:r>
              <a:rPr lang="en-US" dirty="0" err="1"/>
              <a:t>otros</a:t>
            </a:r>
            <a:r>
              <a:rPr lang="en-US" dirty="0"/>
              <a:t> </a:t>
            </a:r>
            <a:r>
              <a:rPr lang="en-US" dirty="0" err="1"/>
              <a:t>proponen</a:t>
            </a:r>
            <a:r>
              <a:rPr lang="en-US" dirty="0"/>
              <a:t> que </a:t>
            </a:r>
            <a:r>
              <a:rPr lang="en-US" dirty="0" err="1"/>
              <a:t>los</a:t>
            </a:r>
            <a:r>
              <a:rPr lang="en-US" dirty="0"/>
              <a:t> </a:t>
            </a:r>
            <a:r>
              <a:rPr lang="en-US" dirty="0" err="1"/>
              <a:t>modelos</a:t>
            </a:r>
            <a:r>
              <a:rPr lang="en-US" dirty="0"/>
              <a:t> simples son </a:t>
            </a:r>
            <a:r>
              <a:rPr lang="en-US" dirty="0" err="1"/>
              <a:t>una</a:t>
            </a:r>
            <a:r>
              <a:rPr lang="en-US" dirty="0"/>
              <a:t> </a:t>
            </a:r>
            <a:r>
              <a:rPr lang="en-US" dirty="0" err="1"/>
              <a:t>manera</a:t>
            </a:r>
            <a:r>
              <a:rPr lang="en-US" dirty="0"/>
              <a:t> de </a:t>
            </a:r>
            <a:r>
              <a:rPr lang="en-US" dirty="0" err="1"/>
              <a:t>acortar</a:t>
            </a:r>
            <a:r>
              <a:rPr lang="en-US" dirty="0"/>
              <a:t> la </a:t>
            </a:r>
            <a:r>
              <a:rPr lang="en-US" dirty="0" err="1"/>
              <a:t>brecha</a:t>
            </a:r>
            <a:r>
              <a:rPr lang="en-US" dirty="0"/>
              <a:t> entre la </a:t>
            </a:r>
            <a:r>
              <a:rPr lang="en-US" dirty="0" err="1"/>
              <a:t>simulación</a:t>
            </a:r>
            <a:r>
              <a:rPr lang="en-US" dirty="0"/>
              <a:t> (</a:t>
            </a:r>
            <a:r>
              <a:rPr lang="en-US" dirty="0" err="1"/>
              <a:t>por</a:t>
            </a:r>
            <a:r>
              <a:rPr lang="en-US" dirty="0"/>
              <a:t> </a:t>
            </a:r>
            <a:r>
              <a:rPr lang="en-US" dirty="0" err="1"/>
              <a:t>ejemplo</a:t>
            </a:r>
            <a:r>
              <a:rPr lang="en-US" dirty="0"/>
              <a:t>, el </a:t>
            </a:r>
            <a:r>
              <a:rPr lang="en-US" dirty="0" err="1"/>
              <a:t>uso</a:t>
            </a:r>
            <a:r>
              <a:rPr lang="en-US" dirty="0"/>
              <a:t> de un </a:t>
            </a:r>
            <a:r>
              <a:rPr lang="en-US" dirty="0" err="1"/>
              <a:t>modelo</a:t>
            </a:r>
            <a:r>
              <a:rPr lang="en-US" dirty="0"/>
              <a:t> de </a:t>
            </a:r>
            <a:r>
              <a:rPr lang="en-US" dirty="0" err="1"/>
              <a:t>circulación</a:t>
            </a:r>
            <a:r>
              <a:rPr lang="en-US" dirty="0"/>
              <a:t> general con </a:t>
            </a:r>
            <a:r>
              <a:rPr lang="en-US" dirty="0" err="1"/>
              <a:t>todos</a:t>
            </a:r>
            <a:r>
              <a:rPr lang="en-US" dirty="0"/>
              <a:t> </a:t>
            </a:r>
            <a:r>
              <a:rPr lang="en-US" dirty="0" err="1"/>
              <a:t>los</a:t>
            </a:r>
            <a:r>
              <a:rPr lang="en-US" dirty="0"/>
              <a:t> </a:t>
            </a:r>
            <a:r>
              <a:rPr lang="en-US" dirty="0" err="1"/>
              <a:t>procesos</a:t>
            </a:r>
            <a:r>
              <a:rPr lang="en-US" dirty="0"/>
              <a:t> </a:t>
            </a:r>
            <a:r>
              <a:rPr lang="en-US" dirty="0" err="1"/>
              <a:t>físicos</a:t>
            </a:r>
            <a:r>
              <a:rPr lang="en-US" dirty="0"/>
              <a:t>) y el </a:t>
            </a:r>
            <a:r>
              <a:rPr lang="en-US" dirty="0" err="1"/>
              <a:t>entendimiento</a:t>
            </a:r>
            <a:r>
              <a:rPr lang="en-US" dirty="0"/>
              <a:t> (que </a:t>
            </a:r>
            <a:r>
              <a:rPr lang="en-US" dirty="0" err="1"/>
              <a:t>muchas</a:t>
            </a:r>
            <a:r>
              <a:rPr lang="en-US" dirty="0"/>
              <a:t> </a:t>
            </a:r>
            <a:r>
              <a:rPr lang="en-US" dirty="0" err="1"/>
              <a:t>veces</a:t>
            </a:r>
            <a:r>
              <a:rPr lang="en-US" dirty="0"/>
              <a:t> no </a:t>
            </a:r>
            <a:r>
              <a:rPr lang="en-US" dirty="0" err="1"/>
              <a:t>ocurre</a:t>
            </a:r>
            <a:r>
              <a:rPr lang="en-US" dirty="0"/>
              <a:t> de </a:t>
            </a:r>
            <a:r>
              <a:rPr lang="en-US" dirty="0" err="1"/>
              <a:t>mirar</a:t>
            </a:r>
            <a:r>
              <a:rPr lang="en-US" dirty="0"/>
              <a:t> </a:t>
            </a:r>
            <a:r>
              <a:rPr lang="en-US" dirty="0" err="1"/>
              <a:t>estas</a:t>
            </a:r>
            <a:r>
              <a:rPr lang="en-US" dirty="0"/>
              <a:t> </a:t>
            </a:r>
            <a:r>
              <a:rPr lang="en-US" dirty="0" err="1"/>
              <a:t>simulaciones</a:t>
            </a:r>
            <a:r>
              <a:rPr lang="en-US" dirty="0"/>
              <a:t>)</a:t>
            </a:r>
          </a:p>
          <a:p>
            <a:r>
              <a:rPr lang="en-US" dirty="0"/>
              <a:t>Uno </a:t>
            </a:r>
            <a:r>
              <a:rPr lang="en-US" dirty="0" err="1"/>
              <a:t>puede</a:t>
            </a:r>
            <a:r>
              <a:rPr lang="en-US" dirty="0"/>
              <a:t> </a:t>
            </a:r>
            <a:r>
              <a:rPr lang="en-US" dirty="0" err="1"/>
              <a:t>construir</a:t>
            </a:r>
            <a:r>
              <a:rPr lang="en-US" dirty="0"/>
              <a:t> un </a:t>
            </a:r>
            <a:r>
              <a:rPr lang="en-US" dirty="0" err="1"/>
              <a:t>modelo</a:t>
            </a:r>
            <a:r>
              <a:rPr lang="en-US" dirty="0"/>
              <a:t> </a:t>
            </a:r>
            <a:r>
              <a:rPr lang="en-US" dirty="0" err="1"/>
              <a:t>complejo</a:t>
            </a:r>
            <a:r>
              <a:rPr lang="en-US" dirty="0"/>
              <a:t> </a:t>
            </a:r>
            <a:r>
              <a:rPr lang="en-US" dirty="0" err="1"/>
              <a:t>partiendo</a:t>
            </a:r>
            <a:r>
              <a:rPr lang="en-US" dirty="0"/>
              <a:t> de un </a:t>
            </a:r>
            <a:r>
              <a:rPr lang="en-US" dirty="0" err="1"/>
              <a:t>modelo</a:t>
            </a:r>
            <a:r>
              <a:rPr lang="en-US" dirty="0"/>
              <a:t> </a:t>
            </a:r>
            <a:r>
              <a:rPr lang="en-US" dirty="0" err="1"/>
              <a:t>idealizado</a:t>
            </a:r>
            <a:r>
              <a:rPr lang="en-US" dirty="0"/>
              <a:t>, </a:t>
            </a:r>
            <a:r>
              <a:rPr lang="en-US" dirty="0" err="1"/>
              <a:t>pero</a:t>
            </a:r>
            <a:r>
              <a:rPr lang="en-US" dirty="0"/>
              <a:t> </a:t>
            </a:r>
            <a:r>
              <a:rPr lang="en-US" dirty="0" err="1"/>
              <a:t>también</a:t>
            </a:r>
            <a:r>
              <a:rPr lang="en-US" dirty="0"/>
              <a:t> </a:t>
            </a:r>
            <a:r>
              <a:rPr lang="en-US" dirty="0" err="1"/>
              <a:t>uno</a:t>
            </a:r>
            <a:r>
              <a:rPr lang="en-US" dirty="0"/>
              <a:t> </a:t>
            </a:r>
            <a:r>
              <a:rPr lang="en-US" dirty="0" err="1"/>
              <a:t>puedo</a:t>
            </a:r>
            <a:r>
              <a:rPr lang="en-US" dirty="0"/>
              <a:t> </a:t>
            </a:r>
            <a:r>
              <a:rPr lang="en-US" dirty="0" err="1"/>
              <a:t>aprender</a:t>
            </a:r>
            <a:r>
              <a:rPr lang="en-US" dirty="0"/>
              <a:t> y </a:t>
            </a:r>
            <a:r>
              <a:rPr lang="en-US" dirty="0" err="1"/>
              <a:t>comprender</a:t>
            </a:r>
            <a:r>
              <a:rPr lang="en-US" dirty="0"/>
              <a:t> la </a:t>
            </a:r>
            <a:r>
              <a:rPr lang="en-US" dirty="0" err="1"/>
              <a:t>complejidad</a:t>
            </a:r>
            <a:r>
              <a:rPr lang="en-US" dirty="0"/>
              <a:t> de un </a:t>
            </a:r>
            <a:r>
              <a:rPr lang="en-US" dirty="0" err="1"/>
              <a:t>modelo</a:t>
            </a:r>
            <a:r>
              <a:rPr lang="en-US" dirty="0"/>
              <a:t> </a:t>
            </a:r>
            <a:r>
              <a:rPr lang="en-US" dirty="0" err="1"/>
              <a:t>más</a:t>
            </a:r>
            <a:r>
              <a:rPr lang="en-US" dirty="0"/>
              <a:t> </a:t>
            </a:r>
            <a:r>
              <a:rPr lang="en-US" dirty="0" err="1"/>
              <a:t>detallado</a:t>
            </a:r>
            <a:r>
              <a:rPr lang="en-US" dirty="0"/>
              <a:t> </a:t>
            </a:r>
            <a:r>
              <a:rPr lang="en-US" dirty="0" err="1"/>
              <a:t>estudiando</a:t>
            </a:r>
            <a:r>
              <a:rPr lang="en-US" dirty="0"/>
              <a:t> un </a:t>
            </a:r>
            <a:r>
              <a:rPr lang="en-US" dirty="0" err="1"/>
              <a:t>modelo</a:t>
            </a:r>
            <a:r>
              <a:rPr lang="en-US" dirty="0"/>
              <a:t> </a:t>
            </a:r>
            <a:r>
              <a:rPr lang="en-US" dirty="0" err="1"/>
              <a:t>simplificado</a:t>
            </a:r>
            <a:r>
              <a:rPr lang="en-US" dirty="0"/>
              <a:t>. </a:t>
            </a:r>
          </a:p>
        </p:txBody>
      </p:sp>
    </p:spTree>
    <p:extLst>
      <p:ext uri="{BB962C8B-B14F-4D97-AF65-F5344CB8AC3E}">
        <p14:creationId xmlns:p14="http://schemas.microsoft.com/office/powerpoint/2010/main" val="2913937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724" y="517281"/>
            <a:ext cx="7455877" cy="660888"/>
          </a:xfrm>
        </p:spPr>
        <p:txBody>
          <a:bodyPr>
            <a:normAutofit fontScale="90000"/>
          </a:bodyPr>
          <a:lstStyle/>
          <a:p>
            <a:r>
              <a:rPr lang="es-CL" dirty="0"/>
              <a:t>Balance radiativo promedio en el sistema climático</a:t>
            </a:r>
            <a:endParaRPr lang="en-US" dirty="0"/>
          </a:p>
        </p:txBody>
      </p:sp>
      <p:sp>
        <p:nvSpPr>
          <p:cNvPr id="3" name="Content Placeholder 2"/>
          <p:cNvSpPr>
            <a:spLocks noGrp="1"/>
          </p:cNvSpPr>
          <p:nvPr>
            <p:ph idx="1"/>
          </p:nvPr>
        </p:nvSpPr>
        <p:spPr>
          <a:xfrm>
            <a:off x="1875692" y="5117126"/>
            <a:ext cx="7596554" cy="1266093"/>
          </a:xfrm>
        </p:spPr>
        <p:txBody>
          <a:bodyPr/>
          <a:lstStyle/>
          <a:p>
            <a:r>
              <a:rPr lang="en-US" dirty="0"/>
              <a:t>Tope de la </a:t>
            </a:r>
            <a:r>
              <a:rPr lang="en-US" dirty="0" err="1"/>
              <a:t>atmósfera</a:t>
            </a:r>
            <a:endParaRPr lang="en-US" dirty="0"/>
          </a:p>
          <a:p>
            <a:r>
              <a:rPr lang="en-US" dirty="0" err="1"/>
              <a:t>Superficie</a:t>
            </a:r>
            <a:endParaRPr lang="en-US" dirty="0"/>
          </a:p>
        </p:txBody>
      </p:sp>
      <p:pic>
        <p:nvPicPr>
          <p:cNvPr id="30722" name="Picture 2"/>
          <p:cNvPicPr>
            <a:picLocks noChangeAspect="1" noChangeArrowheads="1"/>
          </p:cNvPicPr>
          <p:nvPr/>
        </p:nvPicPr>
        <p:blipFill>
          <a:blip r:embed="rId2" cstate="print"/>
          <a:srcRect/>
          <a:stretch>
            <a:fillRect/>
          </a:stretch>
        </p:blipFill>
        <p:spPr bwMode="auto">
          <a:xfrm>
            <a:off x="2368064" y="1318848"/>
            <a:ext cx="7277061" cy="3864219"/>
          </a:xfrm>
          <a:prstGeom prst="rect">
            <a:avLst/>
          </a:prstGeom>
          <a:noFill/>
          <a:ln w="9525">
            <a:noFill/>
            <a:miter lim="800000"/>
            <a:headEnd/>
            <a:tailEnd/>
          </a:ln>
          <a:effectLst/>
        </p:spPr>
      </p:pic>
      <p:graphicFrame>
        <p:nvGraphicFramePr>
          <p:cNvPr id="5" name="Object 4"/>
          <p:cNvGraphicFramePr>
            <a:graphicFrameLocks noChangeAspect="1"/>
          </p:cNvGraphicFramePr>
          <p:nvPr/>
        </p:nvGraphicFramePr>
        <p:xfrm>
          <a:off x="4370481" y="5109915"/>
          <a:ext cx="6120912" cy="914400"/>
        </p:xfrm>
        <a:graphic>
          <a:graphicData uri="http://schemas.openxmlformats.org/presentationml/2006/ole">
            <mc:AlternateContent xmlns:mc="http://schemas.openxmlformats.org/markup-compatibility/2006">
              <mc:Choice xmlns:v="urn:schemas-microsoft-com:vml" Requires="v">
                <p:oleObj name="Equation" r:id="rId3" imgW="3060360" imgH="457200" progId="Equation.3">
                  <p:embed/>
                </p:oleObj>
              </mc:Choice>
              <mc:Fallback>
                <p:oleObj name="Equation" r:id="rId3" imgW="3060360" imgH="4572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481" y="5109915"/>
                        <a:ext cx="6120912" cy="9144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extBox 5"/>
          <p:cNvSpPr txBox="1"/>
          <p:nvPr/>
        </p:nvSpPr>
        <p:spPr>
          <a:xfrm>
            <a:off x="8417171" y="5257802"/>
            <a:ext cx="1157689" cy="348109"/>
          </a:xfrm>
          <a:prstGeom prst="rect">
            <a:avLst/>
          </a:prstGeom>
          <a:noFill/>
        </p:spPr>
        <p:txBody>
          <a:bodyPr wrap="none" rtlCol="0">
            <a:spAutoFit/>
          </a:bodyPr>
          <a:lstStyle/>
          <a:p>
            <a:r>
              <a:rPr lang="en-US" sz="1662" dirty="0" err="1"/>
              <a:t>Liou</a:t>
            </a:r>
            <a:r>
              <a:rPr lang="en-US" sz="1662" dirty="0"/>
              <a:t> [2002]</a:t>
            </a:r>
          </a:p>
        </p:txBody>
      </p:sp>
    </p:spTree>
    <p:extLst>
      <p:ext uri="{BB962C8B-B14F-4D97-AF65-F5344CB8AC3E}">
        <p14:creationId xmlns:p14="http://schemas.microsoft.com/office/powerpoint/2010/main" val="2377261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723" y="263770"/>
            <a:ext cx="7596554" cy="1055077"/>
          </a:xfrm>
        </p:spPr>
        <p:txBody>
          <a:bodyPr>
            <a:normAutofit/>
          </a:bodyPr>
          <a:lstStyle/>
          <a:p>
            <a:r>
              <a:rPr lang="es-CL" sz="3692" dirty="0"/>
              <a:t>Modelo climático de orden cero</a:t>
            </a:r>
            <a:endParaRPr lang="en-US" sz="3692" dirty="0"/>
          </a:p>
        </p:txBody>
      </p:sp>
      <p:graphicFrame>
        <p:nvGraphicFramePr>
          <p:cNvPr id="4" name="Content Placeholder 3"/>
          <p:cNvGraphicFramePr>
            <a:graphicFrameLocks noGrp="1" noChangeAspect="1"/>
          </p:cNvGraphicFramePr>
          <p:nvPr>
            <p:ph idx="1"/>
          </p:nvPr>
        </p:nvGraphicFramePr>
        <p:xfrm>
          <a:off x="2649416" y="1603133"/>
          <a:ext cx="3165231" cy="1422889"/>
        </p:xfrm>
        <a:graphic>
          <a:graphicData uri="http://schemas.openxmlformats.org/presentationml/2006/ole">
            <mc:AlternateContent xmlns:mc="http://schemas.openxmlformats.org/markup-compatibility/2006">
              <mc:Choice xmlns:v="urn:schemas-microsoft-com:vml" Requires="v">
                <p:oleObj name="Equation" r:id="rId3" imgW="1638000" imgH="736560" progId="Equation.3">
                  <p:embed/>
                </p:oleObj>
              </mc:Choice>
              <mc:Fallback>
                <p:oleObj name="Equation" r:id="rId3" imgW="1638000" imgH="736560" progId="Equation.3">
                  <p:embed/>
                  <p:pic>
                    <p:nvPicPr>
                      <p:cNvPr id="4" name="Content Placeholder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416" y="1603133"/>
                        <a:ext cx="3165231" cy="142288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447693" y="1529862"/>
          <a:ext cx="422031" cy="2049864"/>
        </p:xfrm>
        <a:graphic>
          <a:graphicData uri="http://schemas.openxmlformats.org/presentationml/2006/ole">
            <mc:AlternateContent xmlns:mc="http://schemas.openxmlformats.org/markup-compatibility/2006">
              <mc:Choice xmlns:v="urn:schemas-microsoft-com:vml" Requires="v">
                <p:oleObj name="Equation" r:id="rId5" imgW="177480" imgH="863280" progId="Equation.3">
                  <p:embed/>
                </p:oleObj>
              </mc:Choice>
              <mc:Fallback>
                <p:oleObj name="Equation" r:id="rId5" imgW="177480" imgH="86328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7693" y="1529862"/>
                        <a:ext cx="422031" cy="204986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TextBox 6"/>
          <p:cNvSpPr txBox="1"/>
          <p:nvPr/>
        </p:nvSpPr>
        <p:spPr>
          <a:xfrm>
            <a:off x="6940062" y="1600202"/>
            <a:ext cx="2839560" cy="348109"/>
          </a:xfrm>
          <a:prstGeom prst="rect">
            <a:avLst/>
          </a:prstGeom>
          <a:noFill/>
        </p:spPr>
        <p:txBody>
          <a:bodyPr wrap="none" rtlCol="0">
            <a:spAutoFit/>
          </a:bodyPr>
          <a:lstStyle/>
          <a:p>
            <a:r>
              <a:rPr lang="en-US" sz="1662" dirty="0"/>
              <a:t>: </a:t>
            </a:r>
            <a:r>
              <a:rPr lang="en-US" sz="1662" dirty="0" err="1"/>
              <a:t>Constante</a:t>
            </a:r>
            <a:r>
              <a:rPr lang="en-US" sz="1662" dirty="0"/>
              <a:t> solar (1366 W/m2)</a:t>
            </a:r>
          </a:p>
        </p:txBody>
      </p:sp>
      <p:sp>
        <p:nvSpPr>
          <p:cNvPr id="8" name="TextBox 7"/>
          <p:cNvSpPr txBox="1"/>
          <p:nvPr/>
        </p:nvSpPr>
        <p:spPr>
          <a:xfrm>
            <a:off x="6940063" y="2162909"/>
            <a:ext cx="2537298" cy="348109"/>
          </a:xfrm>
          <a:prstGeom prst="rect">
            <a:avLst/>
          </a:prstGeom>
          <a:noFill/>
        </p:spPr>
        <p:txBody>
          <a:bodyPr wrap="none" rtlCol="0">
            <a:spAutoFit/>
          </a:bodyPr>
          <a:lstStyle/>
          <a:p>
            <a:r>
              <a:rPr lang="en-US" sz="1662" dirty="0"/>
              <a:t>:  Albedo </a:t>
            </a:r>
            <a:r>
              <a:rPr lang="en-US" sz="1662" dirty="0" err="1"/>
              <a:t>Planetario</a:t>
            </a:r>
            <a:r>
              <a:rPr lang="en-US" sz="1662" dirty="0"/>
              <a:t> (~ 0.3) </a:t>
            </a:r>
          </a:p>
        </p:txBody>
      </p:sp>
      <p:sp>
        <p:nvSpPr>
          <p:cNvPr id="9" name="TextBox 8"/>
          <p:cNvSpPr txBox="1"/>
          <p:nvPr/>
        </p:nvSpPr>
        <p:spPr>
          <a:xfrm>
            <a:off x="6940062" y="2655279"/>
            <a:ext cx="2169312" cy="348109"/>
          </a:xfrm>
          <a:prstGeom prst="rect">
            <a:avLst/>
          </a:prstGeom>
          <a:noFill/>
        </p:spPr>
        <p:txBody>
          <a:bodyPr wrap="none" rtlCol="0">
            <a:spAutoFit/>
          </a:bodyPr>
          <a:lstStyle/>
          <a:p>
            <a:r>
              <a:rPr lang="en-US" sz="1662" dirty="0"/>
              <a:t>:  </a:t>
            </a:r>
            <a:r>
              <a:rPr lang="en-US" sz="1662" dirty="0" err="1"/>
              <a:t>Temperatura</a:t>
            </a:r>
            <a:r>
              <a:rPr lang="en-US" sz="1662" dirty="0"/>
              <a:t> </a:t>
            </a:r>
            <a:r>
              <a:rPr lang="en-US" sz="1662" dirty="0" err="1"/>
              <a:t>efectiva</a:t>
            </a:r>
            <a:endParaRPr lang="en-US" sz="1662" dirty="0"/>
          </a:p>
        </p:txBody>
      </p:sp>
      <p:sp>
        <p:nvSpPr>
          <p:cNvPr id="10" name="TextBox 9"/>
          <p:cNvSpPr txBox="1"/>
          <p:nvPr/>
        </p:nvSpPr>
        <p:spPr>
          <a:xfrm>
            <a:off x="7010402" y="3147648"/>
            <a:ext cx="3026791" cy="348109"/>
          </a:xfrm>
          <a:prstGeom prst="rect">
            <a:avLst/>
          </a:prstGeom>
          <a:noFill/>
        </p:spPr>
        <p:txBody>
          <a:bodyPr wrap="none" rtlCol="0">
            <a:spAutoFit/>
          </a:bodyPr>
          <a:lstStyle/>
          <a:p>
            <a:r>
              <a:rPr lang="en-US" sz="1662" dirty="0"/>
              <a:t>: </a:t>
            </a:r>
            <a:r>
              <a:rPr lang="en-US" sz="1662" dirty="0" err="1"/>
              <a:t>Constante</a:t>
            </a:r>
            <a:r>
              <a:rPr lang="en-US" sz="1662" dirty="0"/>
              <a:t> de Stefan-Boltzmann</a:t>
            </a:r>
          </a:p>
        </p:txBody>
      </p:sp>
      <p:graphicFrame>
        <p:nvGraphicFramePr>
          <p:cNvPr id="13" name="Object 12"/>
          <p:cNvGraphicFramePr>
            <a:graphicFrameLocks noChangeAspect="1"/>
          </p:cNvGraphicFramePr>
          <p:nvPr/>
        </p:nvGraphicFramePr>
        <p:xfrm>
          <a:off x="6940062" y="3710355"/>
          <a:ext cx="2126273" cy="1078523"/>
        </p:xfrm>
        <a:graphic>
          <a:graphicData uri="http://schemas.openxmlformats.org/presentationml/2006/ole">
            <mc:AlternateContent xmlns:mc="http://schemas.openxmlformats.org/markup-compatibility/2006">
              <mc:Choice xmlns:v="urn:schemas-microsoft-com:vml" Requires="v">
                <p:oleObj name="Equation" r:id="rId7" imgW="799920" imgH="406080" progId="Equation.3">
                  <p:embed/>
                </p:oleObj>
              </mc:Choice>
              <mc:Fallback>
                <p:oleObj name="Equation" r:id="rId7" imgW="799920" imgH="406080" progId="Equation.3">
                  <p:embed/>
                  <p:pic>
                    <p:nvPicPr>
                      <p:cNvPr id="13"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0062" y="3710355"/>
                        <a:ext cx="2126273" cy="107852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2" name="Oval 11"/>
          <p:cNvSpPr/>
          <p:nvPr/>
        </p:nvSpPr>
        <p:spPr>
          <a:xfrm>
            <a:off x="3141784" y="4132384"/>
            <a:ext cx="1758462" cy="1758462"/>
          </a:xfrm>
          <a:prstGeom prst="ellipse">
            <a:avLst/>
          </a:prstGeom>
          <a:gradFill flip="none" rotWithShape="1">
            <a:gsLst>
              <a:gs pos="39999">
                <a:schemeClr val="tx2">
                  <a:lumMod val="50000"/>
                </a:schemeClr>
              </a:gs>
              <a:gs pos="70000">
                <a:srgbClr val="181CC7"/>
              </a:gs>
              <a:gs pos="88000">
                <a:srgbClr val="7005D4"/>
              </a:gs>
              <a:gs pos="100000">
                <a:srgbClr val="8C3D9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15" name="Straight Arrow Connector 14"/>
          <p:cNvCxnSpPr/>
          <p:nvPr/>
        </p:nvCxnSpPr>
        <p:spPr>
          <a:xfrm rot="10800000" flipV="1">
            <a:off x="4759572" y="4273063"/>
            <a:ext cx="98473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4900249" y="4413740"/>
            <a:ext cx="98473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V="1">
            <a:off x="5040926" y="4554417"/>
            <a:ext cx="98473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V="1">
            <a:off x="5181601" y="4765433"/>
            <a:ext cx="98473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5181601" y="4976449"/>
            <a:ext cx="98473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040924" y="5257802"/>
            <a:ext cx="98473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4900247" y="5539156"/>
            <a:ext cx="98473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4759570" y="5750172"/>
            <a:ext cx="98473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18756" y="4976365"/>
            <a:ext cx="1500732" cy="603883"/>
          </a:xfrm>
          <a:prstGeom prst="rect">
            <a:avLst/>
          </a:prstGeom>
          <a:noFill/>
        </p:spPr>
        <p:txBody>
          <a:bodyPr wrap="none" rtlCol="0">
            <a:spAutoFit/>
          </a:bodyPr>
          <a:lstStyle/>
          <a:p>
            <a:r>
              <a:rPr lang="es-CL" sz="1662" dirty="0"/>
              <a:t>Radiación solar</a:t>
            </a:r>
          </a:p>
          <a:p>
            <a:r>
              <a:rPr lang="es-CL" sz="1662" dirty="0"/>
              <a:t>incidente</a:t>
            </a:r>
            <a:endParaRPr lang="en-US" sz="1662" dirty="0"/>
          </a:p>
        </p:txBody>
      </p:sp>
      <p:cxnSp>
        <p:nvCxnSpPr>
          <p:cNvPr id="27" name="Curved Connector 26"/>
          <p:cNvCxnSpPr/>
          <p:nvPr/>
        </p:nvCxnSpPr>
        <p:spPr>
          <a:xfrm rot="10800000">
            <a:off x="2649417" y="5117124"/>
            <a:ext cx="492369" cy="211015"/>
          </a:xfrm>
          <a:prstGeom prst="curvedConnector3">
            <a:avLst>
              <a:gd name="adj1" fmla="val 5000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0800000">
            <a:off x="2930769" y="4202723"/>
            <a:ext cx="351692" cy="281354"/>
          </a:xfrm>
          <a:prstGeom prst="curvedConnector3">
            <a:avLst>
              <a:gd name="adj1" fmla="val 39859"/>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rot="10800000">
            <a:off x="2790092" y="4624754"/>
            <a:ext cx="351692" cy="281354"/>
          </a:xfrm>
          <a:prstGeom prst="curvedConnector3">
            <a:avLst>
              <a:gd name="adj1" fmla="val 39859"/>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10800000" flipV="1">
            <a:off x="3071446" y="5890847"/>
            <a:ext cx="351692" cy="211015"/>
          </a:xfrm>
          <a:prstGeom prst="curvedConnector3">
            <a:avLst>
              <a:gd name="adj1" fmla="val 5000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3458308" y="5996355"/>
            <a:ext cx="351692" cy="140677"/>
          </a:xfrm>
          <a:prstGeom prst="curvedConnector3">
            <a:avLst>
              <a:gd name="adj1" fmla="val 5338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10800000">
            <a:off x="3141785" y="3921369"/>
            <a:ext cx="351692" cy="281354"/>
          </a:xfrm>
          <a:prstGeom prst="curvedConnector3">
            <a:avLst>
              <a:gd name="adj1" fmla="val 39859"/>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rot="5400000" flipH="1" flipV="1">
            <a:off x="4372709" y="3815863"/>
            <a:ext cx="422031" cy="211015"/>
          </a:xfrm>
          <a:prstGeom prst="curvedConnector3">
            <a:avLst>
              <a:gd name="adj1" fmla="val 47183"/>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rot="10800000" flipV="1">
            <a:off x="2860431" y="5609493"/>
            <a:ext cx="351692" cy="140677"/>
          </a:xfrm>
          <a:prstGeom prst="curvedConnector3">
            <a:avLst>
              <a:gd name="adj1" fmla="val 5000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rot="10800000">
            <a:off x="3563816" y="3780692"/>
            <a:ext cx="351692" cy="281354"/>
          </a:xfrm>
          <a:prstGeom prst="curvedConnector3">
            <a:avLst>
              <a:gd name="adj1" fmla="val 39859"/>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V="1">
            <a:off x="3950678" y="3745524"/>
            <a:ext cx="422031" cy="211015"/>
          </a:xfrm>
          <a:prstGeom prst="curvedConnector3">
            <a:avLst>
              <a:gd name="adj1" fmla="val 5000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a:off x="4618893" y="5679831"/>
            <a:ext cx="422031" cy="281354"/>
          </a:xfrm>
          <a:prstGeom prst="curvedConnector3">
            <a:avLst>
              <a:gd name="adj1" fmla="val 1338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rot="5400000">
            <a:off x="4161692" y="5996355"/>
            <a:ext cx="351692" cy="140677"/>
          </a:xfrm>
          <a:prstGeom prst="curvedConnector3">
            <a:avLst>
              <a:gd name="adj1" fmla="val 5338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5400000">
            <a:off x="3810000" y="5996355"/>
            <a:ext cx="351692" cy="140677"/>
          </a:xfrm>
          <a:prstGeom prst="curvedConnector3">
            <a:avLst>
              <a:gd name="adj1" fmla="val 43239"/>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5400000" flipH="1" flipV="1">
            <a:off x="4829908" y="4132385"/>
            <a:ext cx="351692" cy="351692"/>
          </a:xfrm>
          <a:prstGeom prst="curvedConnector3">
            <a:avLst>
              <a:gd name="adj1" fmla="val 5000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a:off x="4900247" y="4906108"/>
            <a:ext cx="422031" cy="281354"/>
          </a:xfrm>
          <a:prstGeom prst="curvedConnector3">
            <a:avLst>
              <a:gd name="adj1" fmla="val 1338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Curved Connector 55"/>
          <p:cNvCxnSpPr/>
          <p:nvPr/>
        </p:nvCxnSpPr>
        <p:spPr>
          <a:xfrm>
            <a:off x="4829909" y="5398477"/>
            <a:ext cx="422031" cy="281354"/>
          </a:xfrm>
          <a:prstGeom prst="curvedConnector3">
            <a:avLst>
              <a:gd name="adj1" fmla="val 1338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0800000" flipV="1">
            <a:off x="8487509" y="5398479"/>
            <a:ext cx="98473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rot="16200000" flipV="1">
            <a:off x="9788770" y="5644662"/>
            <a:ext cx="703385" cy="351692"/>
          </a:xfrm>
          <a:prstGeom prst="curvedConnector3">
            <a:avLst>
              <a:gd name="adj1" fmla="val 5676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575248" y="5760464"/>
            <a:ext cx="1887633" cy="603883"/>
          </a:xfrm>
          <a:prstGeom prst="rect">
            <a:avLst/>
          </a:prstGeom>
          <a:noFill/>
        </p:spPr>
        <p:txBody>
          <a:bodyPr wrap="none" rtlCol="0">
            <a:spAutoFit/>
          </a:bodyPr>
          <a:lstStyle/>
          <a:p>
            <a:r>
              <a:rPr lang="en-US" sz="1662" dirty="0" err="1"/>
              <a:t>Radiación</a:t>
            </a:r>
            <a:r>
              <a:rPr lang="en-US" sz="1662" dirty="0"/>
              <a:t> </a:t>
            </a:r>
            <a:r>
              <a:rPr lang="en-US" sz="1662" dirty="0" err="1"/>
              <a:t>infrarroja</a:t>
            </a:r>
            <a:endParaRPr lang="en-US" sz="1662" dirty="0"/>
          </a:p>
          <a:p>
            <a:r>
              <a:rPr lang="en-US" sz="1662" dirty="0" err="1"/>
              <a:t>emergente</a:t>
            </a:r>
            <a:endParaRPr lang="en-US" sz="1662" dirty="0"/>
          </a:p>
        </p:txBody>
      </p:sp>
      <p:cxnSp>
        <p:nvCxnSpPr>
          <p:cNvPr id="70" name="Curved Connector 69"/>
          <p:cNvCxnSpPr/>
          <p:nvPr/>
        </p:nvCxnSpPr>
        <p:spPr>
          <a:xfrm rot="5400000" flipH="1" flipV="1">
            <a:off x="4583724" y="3956540"/>
            <a:ext cx="422031" cy="211015"/>
          </a:xfrm>
          <a:prstGeom prst="curvedConnector3">
            <a:avLst>
              <a:gd name="adj1" fmla="val 47183"/>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Curved Connector 70"/>
          <p:cNvCxnSpPr/>
          <p:nvPr/>
        </p:nvCxnSpPr>
        <p:spPr>
          <a:xfrm flipV="1">
            <a:off x="4970586" y="4624755"/>
            <a:ext cx="422031" cy="140677"/>
          </a:xfrm>
          <a:prstGeom prst="curvedConnector3">
            <a:avLst>
              <a:gd name="adj1" fmla="val 5000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3" name="Object 72"/>
          <p:cNvGraphicFramePr>
            <a:graphicFrameLocks noChangeAspect="1"/>
          </p:cNvGraphicFramePr>
          <p:nvPr/>
        </p:nvGraphicFramePr>
        <p:xfrm>
          <a:off x="8487510" y="4835770"/>
          <a:ext cx="1613877" cy="492369"/>
        </p:xfrm>
        <a:graphic>
          <a:graphicData uri="http://schemas.openxmlformats.org/presentationml/2006/ole">
            <mc:AlternateContent xmlns:mc="http://schemas.openxmlformats.org/markup-compatibility/2006">
              <mc:Choice xmlns:v="urn:schemas-microsoft-com:vml" Requires="v">
                <p:oleObj name="Equation" r:id="rId9" imgW="749160" imgH="228600" progId="Equation.3">
                  <p:embed/>
                </p:oleObj>
              </mc:Choice>
              <mc:Fallback>
                <p:oleObj name="Equation" r:id="rId9" imgW="749160" imgH="228600" progId="Equation.3">
                  <p:embed/>
                  <p:pic>
                    <p:nvPicPr>
                      <p:cNvPr id="73" name="Object 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7510" y="4835770"/>
                        <a:ext cx="1613877" cy="49236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2534" name="Object 6"/>
          <p:cNvGraphicFramePr>
            <a:graphicFrameLocks noChangeAspect="1"/>
          </p:cNvGraphicFramePr>
          <p:nvPr/>
        </p:nvGraphicFramePr>
        <p:xfrm>
          <a:off x="8768862" y="5679832"/>
          <a:ext cx="1311519" cy="546589"/>
        </p:xfrm>
        <a:graphic>
          <a:graphicData uri="http://schemas.openxmlformats.org/presentationml/2006/ole">
            <mc:AlternateContent xmlns:mc="http://schemas.openxmlformats.org/markup-compatibility/2006">
              <mc:Choice xmlns:v="urn:schemas-microsoft-com:vml" Requires="v">
                <p:oleObj name="Equation" r:id="rId11" imgW="609480" imgH="253800" progId="Equation.3">
                  <p:embed/>
                </p:oleObj>
              </mc:Choice>
              <mc:Fallback>
                <p:oleObj name="Equation" r:id="rId11" imgW="609480" imgH="253800" progId="Equation.3">
                  <p:embed/>
                  <p:pic>
                    <p:nvPicPr>
                      <p:cNvPr id="22534"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8862" y="5679832"/>
                        <a:ext cx="1311519" cy="54658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84287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C6A090-6B11-AA4A-82DE-B017E03929BE}"/>
              </a:ext>
            </a:extLst>
          </p:cNvPr>
          <p:cNvPicPr>
            <a:picLocks noChangeAspect="1"/>
          </p:cNvPicPr>
          <p:nvPr/>
        </p:nvPicPr>
        <p:blipFill rotWithShape="1">
          <a:blip r:embed="rId2"/>
          <a:srcRect l="4821" t="24285" r="4821" b="18533"/>
          <a:stretch/>
        </p:blipFill>
        <p:spPr>
          <a:xfrm>
            <a:off x="2307771" y="816430"/>
            <a:ext cx="8262256" cy="2941183"/>
          </a:xfrm>
          <a:prstGeom prst="rect">
            <a:avLst/>
          </a:prstGeom>
        </p:spPr>
      </p:pic>
      <p:graphicFrame>
        <p:nvGraphicFramePr>
          <p:cNvPr id="7" name="Table 6">
            <a:extLst>
              <a:ext uri="{FF2B5EF4-FFF2-40B4-BE49-F238E27FC236}">
                <a16:creationId xmlns:a16="http://schemas.microsoft.com/office/drawing/2014/main" id="{DE44E89E-FD5A-7A44-8925-99784EAAC1D4}"/>
              </a:ext>
            </a:extLst>
          </p:cNvPr>
          <p:cNvGraphicFramePr>
            <a:graphicFrameLocks noGrp="1"/>
          </p:cNvGraphicFramePr>
          <p:nvPr/>
        </p:nvGraphicFramePr>
        <p:xfrm>
          <a:off x="2454234" y="3780478"/>
          <a:ext cx="7652660" cy="3790668"/>
        </p:xfrm>
        <a:graphic>
          <a:graphicData uri="http://schemas.openxmlformats.org/drawingml/2006/table">
            <a:tbl>
              <a:tblPr firstRow="1" bandRow="1">
                <a:tableStyleId>{5C22544A-7EE6-4342-B048-85BDC9FD1C3A}</a:tableStyleId>
              </a:tblPr>
              <a:tblGrid>
                <a:gridCol w="1913165">
                  <a:extLst>
                    <a:ext uri="{9D8B030D-6E8A-4147-A177-3AD203B41FA5}">
                      <a16:colId xmlns:a16="http://schemas.microsoft.com/office/drawing/2014/main" val="1031196305"/>
                    </a:ext>
                  </a:extLst>
                </a:gridCol>
                <a:gridCol w="1913165">
                  <a:extLst>
                    <a:ext uri="{9D8B030D-6E8A-4147-A177-3AD203B41FA5}">
                      <a16:colId xmlns:a16="http://schemas.microsoft.com/office/drawing/2014/main" val="4039420928"/>
                    </a:ext>
                  </a:extLst>
                </a:gridCol>
                <a:gridCol w="1913165">
                  <a:extLst>
                    <a:ext uri="{9D8B030D-6E8A-4147-A177-3AD203B41FA5}">
                      <a16:colId xmlns:a16="http://schemas.microsoft.com/office/drawing/2014/main" val="95639398"/>
                    </a:ext>
                  </a:extLst>
                </a:gridCol>
                <a:gridCol w="1913165">
                  <a:extLst>
                    <a:ext uri="{9D8B030D-6E8A-4147-A177-3AD203B41FA5}">
                      <a16:colId xmlns:a16="http://schemas.microsoft.com/office/drawing/2014/main" val="2024595836"/>
                    </a:ext>
                  </a:extLst>
                </a:gridCol>
              </a:tblGrid>
              <a:tr h="475575">
                <a:tc>
                  <a:txBody>
                    <a:bodyPr/>
                    <a:lstStyle/>
                    <a:p>
                      <a:endParaRPr lang="en-US" dirty="0"/>
                    </a:p>
                  </a:txBody>
                  <a:tcPr/>
                </a:tc>
                <a:tc>
                  <a:txBody>
                    <a:bodyPr/>
                    <a:lstStyle/>
                    <a:p>
                      <a:r>
                        <a:rPr lang="en-US" dirty="0"/>
                        <a:t>Venus </a:t>
                      </a:r>
                    </a:p>
                  </a:txBody>
                  <a:tcPr/>
                </a:tc>
                <a:tc>
                  <a:txBody>
                    <a:bodyPr/>
                    <a:lstStyle/>
                    <a:p>
                      <a:r>
                        <a:rPr lang="en-US" dirty="0"/>
                        <a:t>Tierra</a:t>
                      </a:r>
                    </a:p>
                  </a:txBody>
                  <a:tcPr/>
                </a:tc>
                <a:tc>
                  <a:txBody>
                    <a:bodyPr/>
                    <a:lstStyle/>
                    <a:p>
                      <a:r>
                        <a:rPr lang="en-US" dirty="0" err="1"/>
                        <a:t>Marte</a:t>
                      </a:r>
                      <a:endParaRPr lang="en-US" dirty="0"/>
                    </a:p>
                  </a:txBody>
                  <a:tcPr/>
                </a:tc>
                <a:extLst>
                  <a:ext uri="{0D108BD9-81ED-4DB2-BD59-A6C34878D82A}">
                    <a16:rowId xmlns:a16="http://schemas.microsoft.com/office/drawing/2014/main" val="1115527616"/>
                  </a:ext>
                </a:extLst>
              </a:tr>
              <a:tr h="475575">
                <a:tc>
                  <a:txBody>
                    <a:bodyPr/>
                    <a:lstStyle/>
                    <a:p>
                      <a:r>
                        <a:rPr lang="en-US" dirty="0" err="1"/>
                        <a:t>Temperatura</a:t>
                      </a:r>
                      <a:r>
                        <a:rPr lang="en-US" dirty="0"/>
                        <a:t> Superficial</a:t>
                      </a:r>
                    </a:p>
                  </a:txBody>
                  <a:tcPr/>
                </a:tc>
                <a:tc>
                  <a:txBody>
                    <a:bodyPr/>
                    <a:lstStyle/>
                    <a:p>
                      <a:r>
                        <a:rPr lang="en-US" dirty="0"/>
                        <a:t>737 K</a:t>
                      </a:r>
                    </a:p>
                  </a:txBody>
                  <a:tcPr/>
                </a:tc>
                <a:tc>
                  <a:txBody>
                    <a:bodyPr/>
                    <a:lstStyle/>
                    <a:p>
                      <a:r>
                        <a:rPr lang="en-US" dirty="0"/>
                        <a:t>288 K</a:t>
                      </a:r>
                    </a:p>
                  </a:txBody>
                  <a:tcPr/>
                </a:tc>
                <a:tc>
                  <a:txBody>
                    <a:bodyPr/>
                    <a:lstStyle/>
                    <a:p>
                      <a:r>
                        <a:rPr lang="en-US" dirty="0"/>
                        <a:t>215 K</a:t>
                      </a:r>
                    </a:p>
                  </a:txBody>
                  <a:tcPr/>
                </a:tc>
                <a:extLst>
                  <a:ext uri="{0D108BD9-81ED-4DB2-BD59-A6C34878D82A}">
                    <a16:rowId xmlns:a16="http://schemas.microsoft.com/office/drawing/2014/main" val="519518417"/>
                  </a:ext>
                </a:extLst>
              </a:tr>
              <a:tr h="475575">
                <a:tc>
                  <a:txBody>
                    <a:bodyPr/>
                    <a:lstStyle/>
                    <a:p>
                      <a:r>
                        <a:rPr lang="en-US" dirty="0"/>
                        <a:t>Albedo </a:t>
                      </a:r>
                      <a:r>
                        <a:rPr lang="en-US" dirty="0" err="1"/>
                        <a:t>Planetario</a:t>
                      </a:r>
                      <a:endParaRPr lang="en-US" dirty="0"/>
                    </a:p>
                  </a:txBody>
                  <a:tcPr/>
                </a:tc>
                <a:tc>
                  <a:txBody>
                    <a:bodyPr/>
                    <a:lstStyle/>
                    <a:p>
                      <a:r>
                        <a:rPr lang="en-US" dirty="0"/>
                        <a:t>0.76</a:t>
                      </a:r>
                    </a:p>
                  </a:txBody>
                  <a:tcPr/>
                </a:tc>
                <a:tc>
                  <a:txBody>
                    <a:bodyPr/>
                    <a:lstStyle/>
                    <a:p>
                      <a:r>
                        <a:rPr lang="en-US" dirty="0"/>
                        <a:t>0.3</a:t>
                      </a:r>
                    </a:p>
                  </a:txBody>
                  <a:tcPr/>
                </a:tc>
                <a:tc>
                  <a:txBody>
                    <a:bodyPr/>
                    <a:lstStyle/>
                    <a:p>
                      <a:r>
                        <a:rPr lang="en-US" dirty="0"/>
                        <a:t>0.25</a:t>
                      </a:r>
                    </a:p>
                  </a:txBody>
                  <a:tcPr/>
                </a:tc>
                <a:extLst>
                  <a:ext uri="{0D108BD9-81ED-4DB2-BD59-A6C34878D82A}">
                    <a16:rowId xmlns:a16="http://schemas.microsoft.com/office/drawing/2014/main" val="3201641926"/>
                  </a:ext>
                </a:extLst>
              </a:tr>
              <a:tr h="475575">
                <a:tc>
                  <a:txBody>
                    <a:bodyPr/>
                    <a:lstStyle/>
                    <a:p>
                      <a:r>
                        <a:rPr lang="en-US" dirty="0" err="1"/>
                        <a:t>Presión</a:t>
                      </a:r>
                      <a:r>
                        <a:rPr lang="en-US" dirty="0"/>
                        <a:t> Superficial</a:t>
                      </a:r>
                    </a:p>
                  </a:txBody>
                  <a:tcPr/>
                </a:tc>
                <a:tc>
                  <a:txBody>
                    <a:bodyPr/>
                    <a:lstStyle/>
                    <a:p>
                      <a:r>
                        <a:rPr lang="en-US" dirty="0"/>
                        <a:t>93 </a:t>
                      </a:r>
                      <a:r>
                        <a:rPr lang="en-US" dirty="0" err="1"/>
                        <a:t>Atmósferas</a:t>
                      </a:r>
                      <a:r>
                        <a:rPr lang="en-US" dirty="0"/>
                        <a:t> (93000 </a:t>
                      </a:r>
                      <a:r>
                        <a:rPr lang="en-US" dirty="0" err="1"/>
                        <a:t>hPa</a:t>
                      </a:r>
                      <a:r>
                        <a:rPr lang="en-US" dirty="0"/>
                        <a:t>)</a:t>
                      </a:r>
                    </a:p>
                  </a:txBody>
                  <a:tcPr/>
                </a:tc>
                <a:tc>
                  <a:txBody>
                    <a:bodyPr/>
                    <a:lstStyle/>
                    <a:p>
                      <a:r>
                        <a:rPr lang="en-US" dirty="0"/>
                        <a:t>1013 </a:t>
                      </a:r>
                      <a:r>
                        <a:rPr lang="en-US" dirty="0" err="1"/>
                        <a:t>hPa</a:t>
                      </a:r>
                      <a:endParaRPr lang="en-US" dirty="0"/>
                    </a:p>
                  </a:txBody>
                  <a:tcPr/>
                </a:tc>
                <a:tc>
                  <a:txBody>
                    <a:bodyPr/>
                    <a:lstStyle/>
                    <a:p>
                      <a:r>
                        <a:rPr lang="en-US" dirty="0"/>
                        <a:t>6 -10 </a:t>
                      </a:r>
                      <a:r>
                        <a:rPr lang="en-US" dirty="0" err="1"/>
                        <a:t>hPa</a:t>
                      </a:r>
                      <a:endParaRPr lang="en-US" dirty="0"/>
                    </a:p>
                  </a:txBody>
                  <a:tcPr/>
                </a:tc>
                <a:extLst>
                  <a:ext uri="{0D108BD9-81ED-4DB2-BD59-A6C34878D82A}">
                    <a16:rowId xmlns:a16="http://schemas.microsoft.com/office/drawing/2014/main" val="3661226592"/>
                  </a:ext>
                </a:extLst>
              </a:tr>
              <a:tr h="475575">
                <a:tc>
                  <a:txBody>
                    <a:bodyPr/>
                    <a:lstStyle/>
                    <a:p>
                      <a:r>
                        <a:rPr lang="en-US" dirty="0" err="1"/>
                        <a:t>Composición</a:t>
                      </a:r>
                      <a:endParaRPr lang="en-US" dirty="0"/>
                    </a:p>
                  </a:txBody>
                  <a:tcPr/>
                </a:tc>
                <a:tc>
                  <a:txBody>
                    <a:bodyPr/>
                    <a:lstStyle/>
                    <a:p>
                      <a:r>
                        <a:rPr lang="en-US" dirty="0"/>
                        <a:t>CO2 (97 %), N2 (3%), </a:t>
                      </a:r>
                    </a:p>
                    <a:p>
                      <a:r>
                        <a:rPr lang="en-US" dirty="0"/>
                        <a:t>SO2, </a:t>
                      </a:r>
                      <a:r>
                        <a:rPr lang="en-US" dirty="0" err="1"/>
                        <a:t>Ar</a:t>
                      </a:r>
                      <a:r>
                        <a:rPr lang="en-US" dirty="0"/>
                        <a:t>, H2O</a:t>
                      </a:r>
                    </a:p>
                  </a:txBody>
                  <a:tcPr/>
                </a:tc>
                <a:tc>
                  <a:txBody>
                    <a:bodyPr/>
                    <a:lstStyle/>
                    <a:p>
                      <a:r>
                        <a:rPr lang="en-US" dirty="0"/>
                        <a:t>N2 (80%), O2 (20%), H20,CO2, O3, </a:t>
                      </a:r>
                      <a:r>
                        <a:rPr lang="en-US" dirty="0" err="1"/>
                        <a:t>Ar</a:t>
                      </a:r>
                      <a:endParaRPr lang="en-US" dirty="0"/>
                    </a:p>
                  </a:txBody>
                  <a:tcPr/>
                </a:tc>
                <a:tc>
                  <a:txBody>
                    <a:bodyPr/>
                    <a:lstStyle/>
                    <a:p>
                      <a:r>
                        <a:rPr lang="en-US" dirty="0"/>
                        <a:t>CO2 (95%), N2 (2%), </a:t>
                      </a:r>
                      <a:r>
                        <a:rPr lang="en-US" dirty="0" err="1"/>
                        <a:t>Ar</a:t>
                      </a:r>
                      <a:r>
                        <a:rPr lang="en-US" dirty="0"/>
                        <a:t> (2%)</a:t>
                      </a:r>
                    </a:p>
                  </a:txBody>
                  <a:tcPr/>
                </a:tc>
                <a:extLst>
                  <a:ext uri="{0D108BD9-81ED-4DB2-BD59-A6C34878D82A}">
                    <a16:rowId xmlns:a16="http://schemas.microsoft.com/office/drawing/2014/main" val="284550429"/>
                  </a:ext>
                </a:extLst>
              </a:tr>
              <a:tr h="644958">
                <a:tc>
                  <a:txBody>
                    <a:bodyPr/>
                    <a:lstStyle/>
                    <a:p>
                      <a:r>
                        <a:rPr lang="en-US" dirty="0" err="1"/>
                        <a:t>Temperatura</a:t>
                      </a:r>
                      <a:r>
                        <a:rPr lang="en-US" dirty="0"/>
                        <a:t> </a:t>
                      </a:r>
                      <a:r>
                        <a:rPr lang="en-US" dirty="0" err="1"/>
                        <a:t>Efectiva</a:t>
                      </a:r>
                      <a:endParaRPr lang="en-US" dirty="0"/>
                    </a:p>
                  </a:txBody>
                  <a:tcPr/>
                </a:tc>
                <a:tc>
                  <a:txBody>
                    <a:bodyPr/>
                    <a:lstStyle/>
                    <a:p>
                      <a:r>
                        <a:rPr lang="en-US" dirty="0"/>
                        <a:t>229 K</a:t>
                      </a:r>
                    </a:p>
                  </a:txBody>
                  <a:tcPr/>
                </a:tc>
                <a:tc>
                  <a:txBody>
                    <a:bodyPr/>
                    <a:lstStyle/>
                    <a:p>
                      <a:r>
                        <a:rPr lang="en-US" dirty="0"/>
                        <a:t>255 K</a:t>
                      </a:r>
                    </a:p>
                  </a:txBody>
                  <a:tcPr/>
                </a:tc>
                <a:tc>
                  <a:txBody>
                    <a:bodyPr/>
                    <a:lstStyle/>
                    <a:p>
                      <a:r>
                        <a:rPr lang="en-US" dirty="0"/>
                        <a:t>210 K</a:t>
                      </a:r>
                    </a:p>
                  </a:txBody>
                  <a:tcPr/>
                </a:tc>
                <a:extLst>
                  <a:ext uri="{0D108BD9-81ED-4DB2-BD59-A6C34878D82A}">
                    <a16:rowId xmlns:a16="http://schemas.microsoft.com/office/drawing/2014/main" val="1338292342"/>
                  </a:ext>
                </a:extLst>
              </a:tr>
            </a:tbl>
          </a:graphicData>
        </a:graphic>
      </p:graphicFrame>
      <p:pic>
        <p:nvPicPr>
          <p:cNvPr id="8" name="Picture 7">
            <a:extLst>
              <a:ext uri="{FF2B5EF4-FFF2-40B4-BE49-F238E27FC236}">
                <a16:creationId xmlns:a16="http://schemas.microsoft.com/office/drawing/2014/main" id="{BB396536-A0A1-454C-BD17-428740403DC6}"/>
              </a:ext>
            </a:extLst>
          </p:cNvPr>
          <p:cNvPicPr>
            <a:picLocks noChangeAspect="1"/>
          </p:cNvPicPr>
          <p:nvPr/>
        </p:nvPicPr>
        <p:blipFill>
          <a:blip r:embed="rId3"/>
          <a:stretch>
            <a:fillRect/>
          </a:stretch>
        </p:blipFill>
        <p:spPr>
          <a:xfrm>
            <a:off x="2471056" y="1"/>
            <a:ext cx="816429" cy="816429"/>
          </a:xfrm>
          <a:prstGeom prst="rect">
            <a:avLst/>
          </a:prstGeom>
        </p:spPr>
      </p:pic>
      <p:pic>
        <p:nvPicPr>
          <p:cNvPr id="9" name="Picture 8">
            <a:extLst>
              <a:ext uri="{FF2B5EF4-FFF2-40B4-BE49-F238E27FC236}">
                <a16:creationId xmlns:a16="http://schemas.microsoft.com/office/drawing/2014/main" id="{299F1C9B-BC7F-2544-A188-A22416FF21B2}"/>
              </a:ext>
            </a:extLst>
          </p:cNvPr>
          <p:cNvPicPr>
            <a:picLocks noChangeAspect="1"/>
          </p:cNvPicPr>
          <p:nvPr/>
        </p:nvPicPr>
        <p:blipFill>
          <a:blip r:embed="rId4"/>
          <a:stretch>
            <a:fillRect/>
          </a:stretch>
        </p:blipFill>
        <p:spPr>
          <a:xfrm>
            <a:off x="5872351" y="1"/>
            <a:ext cx="816429" cy="612866"/>
          </a:xfrm>
          <a:prstGeom prst="rect">
            <a:avLst/>
          </a:prstGeom>
        </p:spPr>
      </p:pic>
      <p:pic>
        <p:nvPicPr>
          <p:cNvPr id="10" name="Picture 9">
            <a:extLst>
              <a:ext uri="{FF2B5EF4-FFF2-40B4-BE49-F238E27FC236}">
                <a16:creationId xmlns:a16="http://schemas.microsoft.com/office/drawing/2014/main" id="{D3079E35-7C2C-784B-8DE3-4EC87A75D45A}"/>
              </a:ext>
            </a:extLst>
          </p:cNvPr>
          <p:cNvPicPr>
            <a:picLocks noChangeAspect="1"/>
          </p:cNvPicPr>
          <p:nvPr/>
        </p:nvPicPr>
        <p:blipFill>
          <a:blip r:embed="rId5"/>
          <a:stretch>
            <a:fillRect/>
          </a:stretch>
        </p:blipFill>
        <p:spPr>
          <a:xfrm>
            <a:off x="8708572" y="0"/>
            <a:ext cx="816430" cy="816430"/>
          </a:xfrm>
          <a:prstGeom prst="rect">
            <a:avLst/>
          </a:prstGeom>
        </p:spPr>
      </p:pic>
    </p:spTree>
    <p:extLst>
      <p:ext uri="{BB962C8B-B14F-4D97-AF65-F5344CB8AC3E}">
        <p14:creationId xmlns:p14="http://schemas.microsoft.com/office/powerpoint/2010/main" val="4162452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4160" y="365127"/>
            <a:ext cx="7235190" cy="1082674"/>
          </a:xfrm>
        </p:spPr>
        <p:txBody>
          <a:bodyPr>
            <a:normAutofit fontScale="90000"/>
          </a:bodyPr>
          <a:lstStyle/>
          <a:p>
            <a:r>
              <a:rPr lang="en-US" dirty="0"/>
              <a:t>Si </a:t>
            </a:r>
            <a:r>
              <a:rPr lang="en-US" dirty="0" err="1"/>
              <a:t>uno</a:t>
            </a:r>
            <a:r>
              <a:rPr lang="en-US" dirty="0"/>
              <a:t> </a:t>
            </a:r>
            <a:r>
              <a:rPr lang="en-US" dirty="0" err="1"/>
              <a:t>trata</a:t>
            </a:r>
            <a:r>
              <a:rPr lang="en-US" dirty="0"/>
              <a:t> a la </a:t>
            </a:r>
            <a:r>
              <a:rPr lang="en-US" dirty="0" err="1"/>
              <a:t>atmósfera</a:t>
            </a:r>
            <a:r>
              <a:rPr lang="en-US" dirty="0"/>
              <a:t> </a:t>
            </a:r>
            <a:r>
              <a:rPr lang="en-US" dirty="0" err="1"/>
              <a:t>como</a:t>
            </a:r>
            <a:r>
              <a:rPr lang="en-US" dirty="0"/>
              <a:t> </a:t>
            </a:r>
            <a:r>
              <a:rPr lang="en-US" dirty="0" err="1"/>
              <a:t>una</a:t>
            </a:r>
            <a:r>
              <a:rPr lang="en-US" dirty="0"/>
              <a:t> </a:t>
            </a:r>
            <a:r>
              <a:rPr lang="en-US" dirty="0" err="1"/>
              <a:t>serie</a:t>
            </a:r>
            <a:r>
              <a:rPr lang="en-US" dirty="0"/>
              <a:t> de </a:t>
            </a:r>
            <a:r>
              <a:rPr lang="en-US" dirty="0" err="1"/>
              <a:t>capas</a:t>
            </a:r>
            <a:r>
              <a:rPr lang="en-US" dirty="0"/>
              <a:t> </a:t>
            </a:r>
            <a:r>
              <a:rPr lang="en-US" dirty="0" err="1"/>
              <a:t>opacas</a:t>
            </a:r>
            <a:r>
              <a:rPr lang="en-US" dirty="0"/>
              <a:t> a la </a:t>
            </a:r>
            <a:r>
              <a:rPr lang="en-US" dirty="0" err="1"/>
              <a:t>radiación</a:t>
            </a:r>
            <a:r>
              <a:rPr lang="en-US" dirty="0"/>
              <a:t> </a:t>
            </a:r>
            <a:r>
              <a:rPr lang="en-US" dirty="0" err="1"/>
              <a:t>infrarroja</a:t>
            </a:r>
            <a:r>
              <a:rPr lang="en-US" dirty="0"/>
              <a:t> </a:t>
            </a:r>
          </a:p>
        </p:txBody>
      </p:sp>
      <p:sp>
        <p:nvSpPr>
          <p:cNvPr id="4" name="Rectangle 3"/>
          <p:cNvSpPr/>
          <p:nvPr/>
        </p:nvSpPr>
        <p:spPr>
          <a:xfrm>
            <a:off x="3048000" y="2362200"/>
            <a:ext cx="5867400" cy="914400"/>
          </a:xfrm>
          <a:prstGeom prst="rect">
            <a:avLst/>
          </a:prstGeom>
          <a:solidFill>
            <a:schemeClr val="bg1">
              <a:lumMod val="5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048000" y="3276600"/>
            <a:ext cx="5867400" cy="914400"/>
          </a:xfrm>
          <a:prstGeom prst="rect">
            <a:avLst/>
          </a:prstGeom>
          <a:solidFill>
            <a:schemeClr val="bg1">
              <a:lumMod val="5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rot="16200000" flipH="1">
            <a:off x="3123406" y="2362200"/>
            <a:ext cx="457994" cy="794"/>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2" cstate="print"/>
          <a:srcRect/>
          <a:stretch>
            <a:fillRect/>
          </a:stretch>
        </p:blipFill>
        <p:spPr bwMode="auto">
          <a:xfrm>
            <a:off x="3505201" y="1676401"/>
            <a:ext cx="752475" cy="466725"/>
          </a:xfrm>
          <a:prstGeom prst="rect">
            <a:avLst/>
          </a:prstGeom>
          <a:noFill/>
          <a:ln w="9525">
            <a:noFill/>
            <a:miter lim="800000"/>
            <a:headEnd/>
            <a:tailEnd/>
          </a:ln>
        </p:spPr>
      </p:pic>
      <p:pic>
        <p:nvPicPr>
          <p:cNvPr id="10" name="Picture 2"/>
          <p:cNvPicPr>
            <a:picLocks noChangeAspect="1" noChangeArrowheads="1"/>
          </p:cNvPicPr>
          <p:nvPr/>
        </p:nvPicPr>
        <p:blipFill>
          <a:blip r:embed="rId2" cstate="print"/>
          <a:srcRect/>
          <a:stretch>
            <a:fillRect/>
          </a:stretch>
        </p:blipFill>
        <p:spPr bwMode="auto">
          <a:xfrm>
            <a:off x="3514726" y="2590801"/>
            <a:ext cx="752475" cy="466725"/>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srcRect/>
          <a:stretch>
            <a:fillRect/>
          </a:stretch>
        </p:blipFill>
        <p:spPr bwMode="auto">
          <a:xfrm>
            <a:off x="3505201" y="3505201"/>
            <a:ext cx="752475" cy="466725"/>
          </a:xfrm>
          <a:prstGeom prst="rect">
            <a:avLst/>
          </a:prstGeom>
          <a:noFill/>
          <a:ln w="9525">
            <a:noFill/>
            <a:miter lim="800000"/>
            <a:headEnd/>
            <a:tailEnd/>
          </a:ln>
        </p:spPr>
      </p:pic>
      <p:cxnSp>
        <p:nvCxnSpPr>
          <p:cNvPr id="12" name="Straight Arrow Connector 11"/>
          <p:cNvCxnSpPr/>
          <p:nvPr/>
        </p:nvCxnSpPr>
        <p:spPr>
          <a:xfrm rot="16200000" flipH="1">
            <a:off x="3124200" y="3200400"/>
            <a:ext cx="457994" cy="794"/>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3124200" y="4114800"/>
            <a:ext cx="457994" cy="794"/>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86400" y="2438401"/>
            <a:ext cx="393056" cy="584775"/>
          </a:xfrm>
          <a:prstGeom prst="rect">
            <a:avLst/>
          </a:prstGeom>
          <a:noFill/>
        </p:spPr>
        <p:txBody>
          <a:bodyPr wrap="none" rtlCol="0">
            <a:spAutoFit/>
          </a:bodyPr>
          <a:lstStyle/>
          <a:p>
            <a:r>
              <a:rPr lang="en-US" sz="3200" dirty="0"/>
              <a:t>2</a:t>
            </a:r>
          </a:p>
        </p:txBody>
      </p:sp>
      <p:sp>
        <p:nvSpPr>
          <p:cNvPr id="15" name="TextBox 14"/>
          <p:cNvSpPr txBox="1"/>
          <p:nvPr/>
        </p:nvSpPr>
        <p:spPr>
          <a:xfrm>
            <a:off x="5486400" y="3352801"/>
            <a:ext cx="304800" cy="584775"/>
          </a:xfrm>
          <a:prstGeom prst="rect">
            <a:avLst/>
          </a:prstGeom>
          <a:noFill/>
        </p:spPr>
        <p:txBody>
          <a:bodyPr wrap="square" rtlCol="0">
            <a:spAutoFit/>
          </a:bodyPr>
          <a:lstStyle/>
          <a:p>
            <a:r>
              <a:rPr lang="en-US" sz="3200" dirty="0"/>
              <a:t>1</a:t>
            </a:r>
          </a:p>
        </p:txBody>
      </p:sp>
      <p:cxnSp>
        <p:nvCxnSpPr>
          <p:cNvPr id="16" name="Straight Arrow Connector 15"/>
          <p:cNvCxnSpPr/>
          <p:nvPr/>
        </p:nvCxnSpPr>
        <p:spPr>
          <a:xfrm rot="5400000" flipH="1" flipV="1">
            <a:off x="6325394" y="2285206"/>
            <a:ext cx="457200" cy="1588"/>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6325394" y="3199606"/>
            <a:ext cx="457200" cy="1588"/>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6325394" y="4114006"/>
            <a:ext cx="457200" cy="1588"/>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a:blip r:embed="rId3" cstate="print"/>
          <a:srcRect t="25397"/>
          <a:stretch>
            <a:fillRect/>
          </a:stretch>
        </p:blipFill>
        <p:spPr bwMode="auto">
          <a:xfrm>
            <a:off x="6629401" y="2743201"/>
            <a:ext cx="752475" cy="447675"/>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6629401" y="1676400"/>
            <a:ext cx="866775" cy="552450"/>
          </a:xfrm>
          <a:prstGeom prst="rect">
            <a:avLst/>
          </a:prstGeom>
          <a:noFill/>
          <a:ln w="9525">
            <a:noFill/>
            <a:miter lim="800000"/>
            <a:headEnd/>
            <a:tailEnd/>
          </a:ln>
        </p:spPr>
      </p:pic>
      <p:cxnSp>
        <p:nvCxnSpPr>
          <p:cNvPr id="22" name="Straight Arrow Connector 21"/>
          <p:cNvCxnSpPr/>
          <p:nvPr/>
        </p:nvCxnSpPr>
        <p:spPr>
          <a:xfrm rot="16200000" flipH="1">
            <a:off x="7696200" y="3200400"/>
            <a:ext cx="457994" cy="794"/>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4"/>
          <p:cNvPicPr>
            <a:picLocks noChangeAspect="1" noChangeArrowheads="1"/>
          </p:cNvPicPr>
          <p:nvPr/>
        </p:nvPicPr>
        <p:blipFill>
          <a:blip r:embed="rId4" cstate="print"/>
          <a:srcRect t="13793"/>
          <a:stretch>
            <a:fillRect/>
          </a:stretch>
        </p:blipFill>
        <p:spPr bwMode="auto">
          <a:xfrm>
            <a:off x="8001001" y="2743200"/>
            <a:ext cx="866775" cy="476250"/>
          </a:xfrm>
          <a:prstGeom prst="rect">
            <a:avLst/>
          </a:prstGeom>
          <a:noFill/>
          <a:ln w="9525">
            <a:noFill/>
            <a:miter lim="800000"/>
            <a:headEnd/>
            <a:tailEnd/>
          </a:ln>
        </p:spPr>
      </p:pic>
      <p:cxnSp>
        <p:nvCxnSpPr>
          <p:cNvPr id="25" name="Straight Arrow Connector 24"/>
          <p:cNvCxnSpPr/>
          <p:nvPr/>
        </p:nvCxnSpPr>
        <p:spPr>
          <a:xfrm rot="16200000" flipH="1">
            <a:off x="7696200" y="4114800"/>
            <a:ext cx="457994" cy="794"/>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p:nvPicPr>
        <p:blipFill>
          <a:blip r:embed="rId3" cstate="print"/>
          <a:srcRect t="25397"/>
          <a:stretch>
            <a:fillRect/>
          </a:stretch>
        </p:blipFill>
        <p:spPr bwMode="auto">
          <a:xfrm>
            <a:off x="8077201" y="3657601"/>
            <a:ext cx="752475" cy="447675"/>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b="22581"/>
          <a:stretch>
            <a:fillRect/>
          </a:stretch>
        </p:blipFill>
        <p:spPr bwMode="auto">
          <a:xfrm>
            <a:off x="6705600" y="3657600"/>
            <a:ext cx="742950" cy="457200"/>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5029200" y="4953000"/>
            <a:ext cx="3429000" cy="1447488"/>
          </a:xfrm>
          <a:prstGeom prst="rect">
            <a:avLst/>
          </a:prstGeom>
          <a:noFill/>
          <a:ln w="9525">
            <a:noFill/>
            <a:miter lim="800000"/>
            <a:headEnd/>
            <a:tailEnd/>
          </a:ln>
        </p:spPr>
      </p:pic>
      <p:sp>
        <p:nvSpPr>
          <p:cNvPr id="30" name="TextBox 29"/>
          <p:cNvSpPr txBox="1"/>
          <p:nvPr/>
        </p:nvSpPr>
        <p:spPr>
          <a:xfrm>
            <a:off x="1512475" y="5178077"/>
            <a:ext cx="3985450" cy="461665"/>
          </a:xfrm>
          <a:prstGeom prst="rect">
            <a:avLst/>
          </a:prstGeom>
          <a:noFill/>
        </p:spPr>
        <p:txBody>
          <a:bodyPr wrap="none" rtlCol="0">
            <a:spAutoFit/>
          </a:bodyPr>
          <a:lstStyle/>
          <a:p>
            <a:r>
              <a:rPr lang="en-US" sz="2400" dirty="0"/>
              <a:t>Para </a:t>
            </a:r>
            <a:r>
              <a:rPr lang="en-US" sz="2400" dirty="0" err="1"/>
              <a:t>una</a:t>
            </a:r>
            <a:r>
              <a:rPr lang="en-US" sz="2400" dirty="0"/>
              <a:t> </a:t>
            </a:r>
            <a:r>
              <a:rPr lang="en-US" sz="2400" dirty="0" err="1"/>
              <a:t>atmósfera</a:t>
            </a:r>
            <a:r>
              <a:rPr lang="en-US" sz="2400" dirty="0"/>
              <a:t> de 2 </a:t>
            </a:r>
            <a:r>
              <a:rPr lang="en-US" sz="2400" dirty="0" err="1"/>
              <a:t>capas</a:t>
            </a:r>
            <a:endParaRPr lang="en-US" sz="2400" dirty="0"/>
          </a:p>
        </p:txBody>
      </p:sp>
      <p:sp>
        <p:nvSpPr>
          <p:cNvPr id="31" name="TextBox 30"/>
          <p:cNvSpPr txBox="1"/>
          <p:nvPr/>
        </p:nvSpPr>
        <p:spPr>
          <a:xfrm>
            <a:off x="1468938" y="5673867"/>
            <a:ext cx="3991862" cy="461665"/>
          </a:xfrm>
          <a:prstGeom prst="rect">
            <a:avLst/>
          </a:prstGeom>
          <a:noFill/>
        </p:spPr>
        <p:txBody>
          <a:bodyPr wrap="none" rtlCol="0">
            <a:spAutoFit/>
          </a:bodyPr>
          <a:lstStyle/>
          <a:p>
            <a:r>
              <a:rPr lang="en-US" sz="2400" dirty="0"/>
              <a:t>Para </a:t>
            </a:r>
            <a:r>
              <a:rPr lang="en-US" sz="2400" dirty="0" err="1"/>
              <a:t>una</a:t>
            </a:r>
            <a:r>
              <a:rPr lang="en-US" sz="2400" dirty="0"/>
              <a:t> </a:t>
            </a:r>
            <a:r>
              <a:rPr lang="en-US" sz="2400" dirty="0" err="1"/>
              <a:t>atmósfera</a:t>
            </a:r>
            <a:r>
              <a:rPr lang="en-US" sz="2400" dirty="0"/>
              <a:t> de n </a:t>
            </a:r>
            <a:r>
              <a:rPr lang="en-US" sz="2400" dirty="0" err="1"/>
              <a:t>capas</a:t>
            </a:r>
            <a:endParaRPr lang="en-US" sz="2400" dirty="0"/>
          </a:p>
        </p:txBody>
      </p:sp>
    </p:spTree>
    <p:extLst>
      <p:ext uri="{BB962C8B-B14F-4D97-AF65-F5344CB8AC3E}">
        <p14:creationId xmlns:p14="http://schemas.microsoft.com/office/powerpoint/2010/main" val="4042577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001879" cy="782637"/>
          </a:xfrm>
        </p:spPr>
        <p:txBody>
          <a:bodyPr>
            <a:normAutofit/>
          </a:bodyPr>
          <a:lstStyle/>
          <a:p>
            <a:r>
              <a:rPr lang="es-ES" sz="2400" dirty="0"/>
              <a:t>Uno puede ir aún más allá y hacer una simulación completa de la estructura vertical de la atmósfera.</a:t>
            </a:r>
            <a:endParaRPr lang="en-US" sz="2400" dirty="0"/>
          </a:p>
        </p:txBody>
      </p:sp>
      <p:pic>
        <p:nvPicPr>
          <p:cNvPr id="25602" name="Picture 2"/>
          <p:cNvPicPr>
            <a:picLocks noChangeAspect="1" noChangeArrowheads="1"/>
          </p:cNvPicPr>
          <p:nvPr/>
        </p:nvPicPr>
        <p:blipFill>
          <a:blip r:embed="rId2" cstate="print"/>
          <a:srcRect/>
          <a:stretch>
            <a:fillRect/>
          </a:stretch>
        </p:blipFill>
        <p:spPr bwMode="auto">
          <a:xfrm>
            <a:off x="1905001" y="1147764"/>
            <a:ext cx="5414459" cy="4460653"/>
          </a:xfrm>
          <a:prstGeom prst="rect">
            <a:avLst/>
          </a:prstGeom>
          <a:noFill/>
          <a:ln w="9525">
            <a:noFill/>
            <a:miter lim="800000"/>
            <a:headEnd/>
            <a:tailEnd/>
          </a:ln>
        </p:spPr>
      </p:pic>
      <p:sp>
        <p:nvSpPr>
          <p:cNvPr id="6" name="TextBox 5"/>
          <p:cNvSpPr txBox="1"/>
          <p:nvPr/>
        </p:nvSpPr>
        <p:spPr>
          <a:xfrm>
            <a:off x="1905000" y="6477000"/>
            <a:ext cx="4108176" cy="369332"/>
          </a:xfrm>
          <a:prstGeom prst="rect">
            <a:avLst/>
          </a:prstGeom>
          <a:noFill/>
        </p:spPr>
        <p:txBody>
          <a:bodyPr wrap="none" rtlCol="0">
            <a:spAutoFit/>
          </a:bodyPr>
          <a:lstStyle/>
          <a:p>
            <a:r>
              <a:rPr lang="es-CL" dirty="0"/>
              <a:t>Adaptado de Manabe and Strickler </a:t>
            </a:r>
            <a:r>
              <a:rPr lang="en-US" dirty="0"/>
              <a:t>[1964]</a:t>
            </a:r>
          </a:p>
        </p:txBody>
      </p:sp>
      <p:pic>
        <p:nvPicPr>
          <p:cNvPr id="4" name="Picture 3">
            <a:extLst>
              <a:ext uri="{FF2B5EF4-FFF2-40B4-BE49-F238E27FC236}">
                <a16:creationId xmlns:a16="http://schemas.microsoft.com/office/drawing/2014/main" id="{F5F612A1-8915-6345-AA3A-FDEFEF180063}"/>
              </a:ext>
            </a:extLst>
          </p:cNvPr>
          <p:cNvPicPr>
            <a:picLocks noChangeAspect="1"/>
          </p:cNvPicPr>
          <p:nvPr/>
        </p:nvPicPr>
        <p:blipFill>
          <a:blip r:embed="rId3"/>
          <a:stretch>
            <a:fillRect/>
          </a:stretch>
        </p:blipFill>
        <p:spPr>
          <a:xfrm>
            <a:off x="6604237" y="1930400"/>
            <a:ext cx="3949201" cy="3012303"/>
          </a:xfrm>
          <a:prstGeom prst="rect">
            <a:avLst/>
          </a:prstGeom>
        </p:spPr>
      </p:pic>
    </p:spTree>
    <p:extLst>
      <p:ext uri="{BB962C8B-B14F-4D97-AF65-F5344CB8AC3E}">
        <p14:creationId xmlns:p14="http://schemas.microsoft.com/office/powerpoint/2010/main" val="352411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2A40FD-9059-7145-9DF9-4A6FA4EDC6AF}"/>
              </a:ext>
            </a:extLst>
          </p:cNvPr>
          <p:cNvSpPr txBox="1"/>
          <p:nvPr/>
        </p:nvSpPr>
        <p:spPr>
          <a:xfrm>
            <a:off x="2699658" y="283029"/>
            <a:ext cx="6585857" cy="1569660"/>
          </a:xfrm>
          <a:prstGeom prst="rect">
            <a:avLst/>
          </a:prstGeom>
          <a:noFill/>
        </p:spPr>
        <p:txBody>
          <a:bodyPr wrap="square" rtlCol="0">
            <a:spAutoFit/>
          </a:bodyPr>
          <a:lstStyle/>
          <a:p>
            <a:r>
              <a:rPr lang="es-ES_tradnl" sz="2400" dirty="0"/>
              <a:t>Si aumentamos la temperatura de un cuerpo, este comenzará a emitir radiación más energética, haciendo posible incluso distinguir su “temperatura” a simple vista. </a:t>
            </a:r>
          </a:p>
        </p:txBody>
      </p:sp>
      <p:pic>
        <p:nvPicPr>
          <p:cNvPr id="8" name="Picture 7">
            <a:extLst>
              <a:ext uri="{FF2B5EF4-FFF2-40B4-BE49-F238E27FC236}">
                <a16:creationId xmlns:a16="http://schemas.microsoft.com/office/drawing/2014/main" id="{90DCF8ED-EB7D-304C-A22A-9B4B31ED2C41}"/>
              </a:ext>
            </a:extLst>
          </p:cNvPr>
          <p:cNvPicPr>
            <a:picLocks noChangeAspect="1"/>
          </p:cNvPicPr>
          <p:nvPr/>
        </p:nvPicPr>
        <p:blipFill>
          <a:blip r:embed="rId2"/>
          <a:stretch>
            <a:fillRect/>
          </a:stretch>
        </p:blipFill>
        <p:spPr>
          <a:xfrm>
            <a:off x="2125291" y="2186443"/>
            <a:ext cx="7413171" cy="4169909"/>
          </a:xfrm>
          <a:prstGeom prst="rect">
            <a:avLst/>
          </a:prstGeom>
        </p:spPr>
      </p:pic>
      <p:sp>
        <p:nvSpPr>
          <p:cNvPr id="9" name="TextBox 8">
            <a:extLst>
              <a:ext uri="{FF2B5EF4-FFF2-40B4-BE49-F238E27FC236}">
                <a16:creationId xmlns:a16="http://schemas.microsoft.com/office/drawing/2014/main" id="{3EDD8A57-ADFC-4741-81BA-C01B0CBB9E2E}"/>
              </a:ext>
            </a:extLst>
          </p:cNvPr>
          <p:cNvSpPr txBox="1"/>
          <p:nvPr/>
        </p:nvSpPr>
        <p:spPr>
          <a:xfrm>
            <a:off x="3951515" y="2732314"/>
            <a:ext cx="949491" cy="369332"/>
          </a:xfrm>
          <a:prstGeom prst="rect">
            <a:avLst/>
          </a:prstGeom>
          <a:noFill/>
        </p:spPr>
        <p:txBody>
          <a:bodyPr wrap="none" rtlCol="0">
            <a:spAutoFit/>
          </a:bodyPr>
          <a:lstStyle/>
          <a:p>
            <a:r>
              <a:rPr lang="es-ES_tradnl" dirty="0">
                <a:solidFill>
                  <a:srgbClr val="FFFF00"/>
                </a:solidFill>
              </a:rPr>
              <a:t>Caliente</a:t>
            </a:r>
          </a:p>
        </p:txBody>
      </p:sp>
      <p:sp>
        <p:nvSpPr>
          <p:cNvPr id="10" name="TextBox 9">
            <a:extLst>
              <a:ext uri="{FF2B5EF4-FFF2-40B4-BE49-F238E27FC236}">
                <a16:creationId xmlns:a16="http://schemas.microsoft.com/office/drawing/2014/main" id="{EDBFFBC3-1898-FB4D-A077-61D566529F61}"/>
              </a:ext>
            </a:extLst>
          </p:cNvPr>
          <p:cNvSpPr txBox="1"/>
          <p:nvPr/>
        </p:nvSpPr>
        <p:spPr>
          <a:xfrm>
            <a:off x="8567058" y="2993571"/>
            <a:ext cx="960519" cy="369332"/>
          </a:xfrm>
          <a:prstGeom prst="rect">
            <a:avLst/>
          </a:prstGeom>
          <a:noFill/>
        </p:spPr>
        <p:txBody>
          <a:bodyPr wrap="none" rtlCol="0">
            <a:spAutoFit/>
          </a:bodyPr>
          <a:lstStyle/>
          <a:p>
            <a:r>
              <a:rPr lang="es-ES_tradnl" dirty="0">
                <a:solidFill>
                  <a:schemeClr val="accent1"/>
                </a:solidFill>
              </a:rPr>
              <a:t>Más frío</a:t>
            </a:r>
          </a:p>
        </p:txBody>
      </p:sp>
    </p:spTree>
    <p:extLst>
      <p:ext uri="{BB962C8B-B14F-4D97-AF65-F5344CB8AC3E}">
        <p14:creationId xmlns:p14="http://schemas.microsoft.com/office/powerpoint/2010/main" val="244585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cstate="print"/>
          <a:srcRect b="3226"/>
          <a:stretch>
            <a:fillRect/>
          </a:stretch>
        </p:blipFill>
        <p:spPr bwMode="auto">
          <a:xfrm>
            <a:off x="1524000" y="1"/>
            <a:ext cx="9144000" cy="6877051"/>
          </a:xfrm>
          <a:prstGeom prst="rect">
            <a:avLst/>
          </a:prstGeom>
          <a:noFill/>
          <a:ln w="9525" algn="ctr">
            <a:noFill/>
            <a:miter lim="800000"/>
            <a:headEnd/>
            <a:tailEnd/>
          </a:ln>
        </p:spPr>
      </p:pic>
      <p:sp>
        <p:nvSpPr>
          <p:cNvPr id="5" name="Rectangle 4"/>
          <p:cNvSpPr/>
          <p:nvPr/>
        </p:nvSpPr>
        <p:spPr>
          <a:xfrm>
            <a:off x="2190750" y="1997839"/>
            <a:ext cx="7848600" cy="2862322"/>
          </a:xfrm>
          <a:prstGeom prst="rect">
            <a:avLst/>
          </a:prstGeom>
          <a:solidFill>
            <a:schemeClr val="tx2">
              <a:lumMod val="20000"/>
              <a:lumOff val="80000"/>
              <a:alpha val="63000"/>
            </a:schemeClr>
          </a:solidFill>
        </p:spPr>
        <p:txBody>
          <a:bodyPr wrap="square">
            <a:spAutoFit/>
          </a:bodyPr>
          <a:lstStyle/>
          <a:p>
            <a:pPr algn="ctr"/>
            <a:r>
              <a:rPr lang="en-US" sz="3600" dirty="0">
                <a:solidFill>
                  <a:srgbClr val="FF0000"/>
                </a:solidFill>
              </a:rPr>
              <a:t>El </a:t>
            </a:r>
            <a:r>
              <a:rPr lang="en-US" sz="3600" dirty="0" err="1">
                <a:solidFill>
                  <a:srgbClr val="FF0000"/>
                </a:solidFill>
              </a:rPr>
              <a:t>calor</a:t>
            </a:r>
            <a:r>
              <a:rPr lang="en-US" sz="3600" dirty="0">
                <a:solidFill>
                  <a:srgbClr val="FF0000"/>
                </a:solidFill>
              </a:rPr>
              <a:t> no solo se </a:t>
            </a:r>
            <a:r>
              <a:rPr lang="en-US" sz="3600" dirty="0" err="1">
                <a:solidFill>
                  <a:srgbClr val="FF0000"/>
                </a:solidFill>
              </a:rPr>
              <a:t>redistribuye</a:t>
            </a:r>
            <a:r>
              <a:rPr lang="en-US" sz="3600" dirty="0">
                <a:solidFill>
                  <a:srgbClr val="FF0000"/>
                </a:solidFill>
              </a:rPr>
              <a:t> </a:t>
            </a:r>
            <a:r>
              <a:rPr lang="en-US" sz="3600" dirty="0" err="1">
                <a:solidFill>
                  <a:srgbClr val="FF0000"/>
                </a:solidFill>
              </a:rPr>
              <a:t>en</a:t>
            </a:r>
            <a:r>
              <a:rPr lang="en-US" sz="3600" dirty="0">
                <a:solidFill>
                  <a:srgbClr val="FF0000"/>
                </a:solidFill>
              </a:rPr>
              <a:t> la </a:t>
            </a:r>
            <a:r>
              <a:rPr lang="en-US" sz="3600" dirty="0" err="1">
                <a:solidFill>
                  <a:srgbClr val="FF0000"/>
                </a:solidFill>
              </a:rPr>
              <a:t>atmósfera</a:t>
            </a:r>
            <a:r>
              <a:rPr lang="en-US" sz="3600" dirty="0">
                <a:solidFill>
                  <a:srgbClr val="FF0000"/>
                </a:solidFill>
              </a:rPr>
              <a:t> </a:t>
            </a:r>
            <a:r>
              <a:rPr lang="en-US" sz="3600" dirty="0" err="1">
                <a:solidFill>
                  <a:srgbClr val="FF0000"/>
                </a:solidFill>
              </a:rPr>
              <a:t>por</a:t>
            </a:r>
            <a:r>
              <a:rPr lang="en-US" sz="3600" dirty="0">
                <a:solidFill>
                  <a:srgbClr val="FF0000"/>
                </a:solidFill>
              </a:rPr>
              <a:t> </a:t>
            </a:r>
            <a:r>
              <a:rPr lang="en-US" sz="3600" dirty="0" err="1">
                <a:solidFill>
                  <a:srgbClr val="FF0000"/>
                </a:solidFill>
              </a:rPr>
              <a:t>efecto</a:t>
            </a:r>
            <a:r>
              <a:rPr lang="en-US" sz="3600" dirty="0">
                <a:solidFill>
                  <a:srgbClr val="FF0000"/>
                </a:solidFill>
              </a:rPr>
              <a:t> de la </a:t>
            </a:r>
            <a:r>
              <a:rPr lang="en-US" sz="3600" dirty="0" err="1">
                <a:solidFill>
                  <a:srgbClr val="FF0000"/>
                </a:solidFill>
              </a:rPr>
              <a:t>radiación</a:t>
            </a:r>
            <a:r>
              <a:rPr lang="en-US" sz="3600" dirty="0">
                <a:solidFill>
                  <a:srgbClr val="FF0000"/>
                </a:solidFill>
              </a:rPr>
              <a:t>, </a:t>
            </a:r>
            <a:r>
              <a:rPr lang="en-US" sz="3600" dirty="0" err="1">
                <a:solidFill>
                  <a:srgbClr val="FF0000"/>
                </a:solidFill>
              </a:rPr>
              <a:t>sino</a:t>
            </a:r>
            <a:r>
              <a:rPr lang="en-US" sz="3600" dirty="0">
                <a:solidFill>
                  <a:srgbClr val="FF0000"/>
                </a:solidFill>
              </a:rPr>
              <a:t> que la </a:t>
            </a:r>
            <a:r>
              <a:rPr lang="en-US" sz="3600" dirty="0" err="1">
                <a:solidFill>
                  <a:srgbClr val="FF0000"/>
                </a:solidFill>
              </a:rPr>
              <a:t>convección</a:t>
            </a:r>
            <a:r>
              <a:rPr lang="en-US" sz="3600" dirty="0">
                <a:solidFill>
                  <a:srgbClr val="FF0000"/>
                </a:solidFill>
              </a:rPr>
              <a:t> (</a:t>
            </a:r>
            <a:r>
              <a:rPr lang="en-US" sz="3600" dirty="0" err="1">
                <a:solidFill>
                  <a:srgbClr val="FF0000"/>
                </a:solidFill>
              </a:rPr>
              <a:t>transporte</a:t>
            </a:r>
            <a:r>
              <a:rPr lang="en-US" sz="3600" dirty="0">
                <a:solidFill>
                  <a:srgbClr val="FF0000"/>
                </a:solidFill>
              </a:rPr>
              <a:t> de </a:t>
            </a:r>
            <a:r>
              <a:rPr lang="en-US" sz="3600" dirty="0" err="1">
                <a:solidFill>
                  <a:srgbClr val="FF0000"/>
                </a:solidFill>
              </a:rPr>
              <a:t>calor</a:t>
            </a:r>
            <a:r>
              <a:rPr lang="en-US" sz="3600" dirty="0">
                <a:solidFill>
                  <a:srgbClr val="FF0000"/>
                </a:solidFill>
              </a:rPr>
              <a:t> </a:t>
            </a:r>
            <a:r>
              <a:rPr lang="en-US" sz="3600" dirty="0" err="1">
                <a:solidFill>
                  <a:srgbClr val="FF0000"/>
                </a:solidFill>
              </a:rPr>
              <a:t>por</a:t>
            </a:r>
            <a:r>
              <a:rPr lang="en-US" sz="3600" dirty="0">
                <a:solidFill>
                  <a:srgbClr val="FF0000"/>
                </a:solidFill>
              </a:rPr>
              <a:t> </a:t>
            </a:r>
            <a:r>
              <a:rPr lang="en-US" sz="3600" dirty="0" err="1">
                <a:solidFill>
                  <a:srgbClr val="FF0000"/>
                </a:solidFill>
              </a:rPr>
              <a:t>transferencia</a:t>
            </a:r>
            <a:r>
              <a:rPr lang="en-US" sz="3600" dirty="0">
                <a:solidFill>
                  <a:srgbClr val="FF0000"/>
                </a:solidFill>
              </a:rPr>
              <a:t> de masa) </a:t>
            </a:r>
            <a:r>
              <a:rPr lang="en-US" sz="3600" dirty="0" err="1">
                <a:solidFill>
                  <a:srgbClr val="FF0000"/>
                </a:solidFill>
              </a:rPr>
              <a:t>es</a:t>
            </a:r>
            <a:r>
              <a:rPr lang="en-US" sz="3600" dirty="0">
                <a:solidFill>
                  <a:srgbClr val="FF0000"/>
                </a:solidFill>
              </a:rPr>
              <a:t> </a:t>
            </a:r>
            <a:r>
              <a:rPr lang="en-US" sz="3600" dirty="0" err="1">
                <a:solidFill>
                  <a:srgbClr val="FF0000"/>
                </a:solidFill>
              </a:rPr>
              <a:t>importante</a:t>
            </a:r>
            <a:r>
              <a:rPr lang="en-US" sz="3600" dirty="0">
                <a:solidFill>
                  <a:srgbClr val="FF0000"/>
                </a:solidFill>
              </a:rPr>
              <a:t>. </a:t>
            </a:r>
            <a:endParaRPr lang="es-CL" sz="3600" dirty="0">
              <a:solidFill>
                <a:srgbClr val="FF0000"/>
              </a:solidFill>
            </a:endParaRPr>
          </a:p>
        </p:txBody>
      </p:sp>
    </p:spTree>
    <p:extLst>
      <p:ext uri="{BB962C8B-B14F-4D97-AF65-F5344CB8AC3E}">
        <p14:creationId xmlns:p14="http://schemas.microsoft.com/office/powerpoint/2010/main" val="9308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a:t>Gradiente vertical adiabático seco</a:t>
            </a:r>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1872344" y="1766890"/>
            <a:ext cx="4953000" cy="253518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6328045" y="2209800"/>
            <a:ext cx="4339955" cy="3733800"/>
          </a:xfrm>
          <a:prstGeom prst="rect">
            <a:avLst/>
          </a:prstGeom>
          <a:noFill/>
          <a:ln w="9525">
            <a:noFill/>
            <a:miter lim="800000"/>
            <a:headEnd/>
            <a:tailEnd/>
          </a:ln>
        </p:spPr>
      </p:pic>
      <p:sp>
        <p:nvSpPr>
          <p:cNvPr id="7" name="TextBox 6"/>
          <p:cNvSpPr txBox="1"/>
          <p:nvPr/>
        </p:nvSpPr>
        <p:spPr>
          <a:xfrm>
            <a:off x="6248400" y="6019800"/>
            <a:ext cx="4161076" cy="369332"/>
          </a:xfrm>
          <a:prstGeom prst="rect">
            <a:avLst/>
          </a:prstGeom>
          <a:noFill/>
        </p:spPr>
        <p:txBody>
          <a:bodyPr wrap="none" rtlCol="0">
            <a:spAutoFit/>
          </a:bodyPr>
          <a:lstStyle/>
          <a:p>
            <a:r>
              <a:rPr lang="es-CL" dirty="0"/>
              <a:t>Adaptado  de Manabe and Strickler </a:t>
            </a:r>
            <a:r>
              <a:rPr lang="en-US" dirty="0"/>
              <a:t>[1964]</a:t>
            </a:r>
          </a:p>
        </p:txBody>
      </p:sp>
    </p:spTree>
    <p:extLst>
      <p:ext uri="{BB962C8B-B14F-4D97-AF65-F5344CB8AC3E}">
        <p14:creationId xmlns:p14="http://schemas.microsoft.com/office/powerpoint/2010/main" val="4229939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Sensibilidad Climática y Realimentaciones </a:t>
            </a:r>
            <a:endParaRPr lang="es-CL" dirty="0"/>
          </a:p>
        </p:txBody>
      </p:sp>
      <p:sp>
        <p:nvSpPr>
          <p:cNvPr id="3" name="2 Marcador de contenido"/>
          <p:cNvSpPr>
            <a:spLocks noGrp="1"/>
          </p:cNvSpPr>
          <p:nvPr>
            <p:ph idx="1"/>
          </p:nvPr>
        </p:nvSpPr>
        <p:spPr>
          <a:xfrm>
            <a:off x="2450758" y="1841954"/>
            <a:ext cx="7588593" cy="4351338"/>
          </a:xfrm>
        </p:spPr>
        <p:txBody>
          <a:bodyPr/>
          <a:lstStyle/>
          <a:p>
            <a:r>
              <a:rPr lang="es-MX" dirty="0"/>
              <a:t>El sistema climático puede ser modelado como un sistema que responde a una perturbación       </a:t>
            </a:r>
            <a:r>
              <a:rPr lang="es-MX" dirty="0">
                <a:sym typeface="Symbol"/>
              </a:rPr>
              <a:t>    en el balance </a:t>
            </a:r>
            <a:r>
              <a:rPr lang="es-MX" dirty="0" err="1">
                <a:sym typeface="Symbol"/>
              </a:rPr>
              <a:t>radiativo</a:t>
            </a:r>
            <a:r>
              <a:rPr lang="es-MX" dirty="0">
                <a:sym typeface="Symbol"/>
              </a:rPr>
              <a:t> terrestre. </a:t>
            </a:r>
          </a:p>
          <a:p>
            <a:endParaRPr lang="es-CL" dirty="0"/>
          </a:p>
        </p:txBody>
      </p:sp>
      <p:pic>
        <p:nvPicPr>
          <p:cNvPr id="1026" name="Picture 2"/>
          <p:cNvPicPr>
            <a:picLocks noChangeAspect="1" noChangeArrowheads="1"/>
          </p:cNvPicPr>
          <p:nvPr/>
        </p:nvPicPr>
        <p:blipFill>
          <a:blip r:embed="rId2" cstate="print"/>
          <a:srcRect/>
          <a:stretch>
            <a:fillRect/>
          </a:stretch>
        </p:blipFill>
        <p:spPr bwMode="auto">
          <a:xfrm>
            <a:off x="4745850" y="3271806"/>
            <a:ext cx="3038792" cy="222925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317170" y="5748841"/>
            <a:ext cx="461767" cy="444451"/>
          </a:xfrm>
          <a:prstGeom prst="rect">
            <a:avLst/>
          </a:prstGeom>
          <a:noFill/>
          <a:ln w="9525">
            <a:noFill/>
            <a:miter lim="800000"/>
            <a:headEnd/>
            <a:tailEnd/>
          </a:ln>
        </p:spPr>
      </p:pic>
    </p:spTree>
    <p:extLst>
      <p:ext uri="{BB962C8B-B14F-4D97-AF65-F5344CB8AC3E}">
        <p14:creationId xmlns:p14="http://schemas.microsoft.com/office/powerpoint/2010/main" val="1951274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65D7-80E6-8149-8F26-1CCCB97A9F38}"/>
              </a:ext>
            </a:extLst>
          </p:cNvPr>
          <p:cNvSpPr>
            <a:spLocks noGrp="1"/>
          </p:cNvSpPr>
          <p:nvPr>
            <p:ph type="title"/>
          </p:nvPr>
        </p:nvSpPr>
        <p:spPr/>
        <p:txBody>
          <a:bodyPr/>
          <a:lstStyle/>
          <a:p>
            <a:endParaRPr lang="en-US"/>
          </a:p>
        </p:txBody>
      </p:sp>
      <p:pic>
        <p:nvPicPr>
          <p:cNvPr id="3074" name="Picture 2" descr="Figure AR6 WG1 | Climate Change 2021: The Physical Science Basis">
            <a:extLst>
              <a:ext uri="{FF2B5EF4-FFF2-40B4-BE49-F238E27FC236}">
                <a16:creationId xmlns:a16="http://schemas.microsoft.com/office/drawing/2014/main" id="{14DD99F0-7D8C-7268-0B2B-BE26BF389E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950" y="570706"/>
            <a:ext cx="8896350" cy="344806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A7C0D3E-8F38-EEA8-7E10-283733441639}"/>
              </a:ext>
            </a:extLst>
          </p:cNvPr>
          <p:cNvSpPr txBox="1"/>
          <p:nvPr/>
        </p:nvSpPr>
        <p:spPr>
          <a:xfrm>
            <a:off x="2905125" y="4438650"/>
            <a:ext cx="1035861" cy="369332"/>
          </a:xfrm>
          <a:prstGeom prst="rect">
            <a:avLst/>
          </a:prstGeom>
          <a:noFill/>
        </p:spPr>
        <p:txBody>
          <a:bodyPr wrap="none" rtlCol="0">
            <a:spAutoFit/>
          </a:bodyPr>
          <a:lstStyle/>
          <a:p>
            <a:r>
              <a:rPr lang="es-CL" dirty="0"/>
              <a:t>AR6 IPCC</a:t>
            </a:r>
          </a:p>
        </p:txBody>
      </p:sp>
    </p:spTree>
    <p:extLst>
      <p:ext uri="{BB962C8B-B14F-4D97-AF65-F5344CB8AC3E}">
        <p14:creationId xmlns:p14="http://schemas.microsoft.com/office/powerpoint/2010/main" val="2340908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190B-A156-D14B-A879-AA39242CE746}"/>
              </a:ext>
            </a:extLst>
          </p:cNvPr>
          <p:cNvSpPr>
            <a:spLocks noGrp="1"/>
          </p:cNvSpPr>
          <p:nvPr>
            <p:ph type="title"/>
          </p:nvPr>
        </p:nvSpPr>
        <p:spPr>
          <a:xfrm>
            <a:off x="2140137" y="640264"/>
            <a:ext cx="4653738" cy="1344975"/>
          </a:xfrm>
        </p:spPr>
        <p:txBody>
          <a:bodyPr vert="horz" lIns="91440" tIns="45720" rIns="91440" bIns="45720" rtlCol="0" anchor="ctr">
            <a:normAutofit/>
          </a:bodyPr>
          <a:lstStyle/>
          <a:p>
            <a:r>
              <a:rPr lang="en-US" sz="3500" dirty="0" err="1"/>
              <a:t>Algunas</a:t>
            </a:r>
            <a:r>
              <a:rPr lang="en-US" sz="3500" dirty="0"/>
              <a:t> </a:t>
            </a:r>
            <a:r>
              <a:rPr lang="en-US" sz="3500" dirty="0" err="1"/>
              <a:t>explicaciones</a:t>
            </a:r>
            <a:r>
              <a:rPr lang="en-US" sz="3500" dirty="0"/>
              <a:t> ”simples"</a:t>
            </a:r>
          </a:p>
        </p:txBody>
      </p:sp>
      <p:sp>
        <p:nvSpPr>
          <p:cNvPr id="4" name="TextBox 3">
            <a:extLst>
              <a:ext uri="{FF2B5EF4-FFF2-40B4-BE49-F238E27FC236}">
                <a16:creationId xmlns:a16="http://schemas.microsoft.com/office/drawing/2014/main" id="{D9E18D5D-F970-DF45-8628-992EF3552B81}"/>
              </a:ext>
            </a:extLst>
          </p:cNvPr>
          <p:cNvSpPr txBox="1"/>
          <p:nvPr/>
        </p:nvSpPr>
        <p:spPr>
          <a:xfrm>
            <a:off x="2140136" y="2121763"/>
            <a:ext cx="4653738" cy="362691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100" dirty="0"/>
              <a:t>Planet Earth is warm enough to sustain life thanks to gases in the planet’s atmosphere that hold heat. These gases are called </a:t>
            </a:r>
            <a:r>
              <a:rPr lang="en-US" sz="2100" i="1" dirty="0"/>
              <a:t>greenhouse gases </a:t>
            </a:r>
            <a:r>
              <a:rPr lang="en-US" sz="2100" dirty="0"/>
              <a:t>because they act just like a greenhouse — </a:t>
            </a:r>
            <a:r>
              <a:rPr lang="en-US" sz="2100" dirty="0">
                <a:highlight>
                  <a:srgbClr val="FFFF00"/>
                </a:highlight>
              </a:rPr>
              <a:t>trapping the heat inside the planet’s atmosphere</a:t>
            </a:r>
            <a:r>
              <a:rPr lang="en-US" sz="2100" dirty="0"/>
              <a:t>, making the average temperature on Earth 59 degrees Fahrenheit (15 degrees Celsius). (Global Warming for Dummies)</a:t>
            </a:r>
          </a:p>
        </p:txBody>
      </p:sp>
      <p:pic>
        <p:nvPicPr>
          <p:cNvPr id="1026" name="Picture 2" descr="Cartoon Earth inside a greenhouse">
            <a:extLst>
              <a:ext uri="{FF2B5EF4-FFF2-40B4-BE49-F238E27FC236}">
                <a16:creationId xmlns:a16="http://schemas.microsoft.com/office/drawing/2014/main" id="{F2B1C9EB-A58B-0D4D-8F54-2E729D3E85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74" r="1691" b="-3"/>
          <a:stretch/>
        </p:blipFill>
        <p:spPr bwMode="auto">
          <a:xfrm>
            <a:off x="7396164" y="306909"/>
            <a:ext cx="303180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rawing shows Earth, surrounded by atmosphere containing greenhouse gases, and Sun shining through. Labels say 'During the day, when the sun's energy reaches Earth's atmosphere, most of it goes right through. Some bounces off, back into space. At night, most of the Sun's energy escapes back into space. But some is trapped inside the atmosphere by the greenhouse gases, further warming Earth.">
            <a:extLst>
              <a:ext uri="{FF2B5EF4-FFF2-40B4-BE49-F238E27FC236}">
                <a16:creationId xmlns:a16="http://schemas.microsoft.com/office/drawing/2014/main" id="{63E5CD37-004D-6F4A-BE04-1EFF4D911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2" r="-1" b="4814"/>
          <a:stretch/>
        </p:blipFill>
        <p:spPr bwMode="auto">
          <a:xfrm>
            <a:off x="7396164" y="2828925"/>
            <a:ext cx="3031807" cy="338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81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5EDEE8B-1CBA-CD4E-B732-45C38B0A4243}"/>
              </a:ext>
            </a:extLst>
          </p:cNvPr>
          <p:cNvSpPr>
            <a:spLocks noChangeArrowheads="1"/>
          </p:cNvSpPr>
          <p:nvPr/>
        </p:nvSpPr>
        <p:spPr bwMode="auto">
          <a:xfrm>
            <a:off x="2164359" y="1"/>
            <a:ext cx="6643024" cy="229293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dirty="0"/>
              <a:t>  </a:t>
            </a:r>
            <a:endParaRPr lang="en-US" altLang="en-US" sz="5500" b="1" dirty="0">
              <a:solidFill>
                <a:srgbClr val="222222"/>
              </a:solidFill>
              <a:latin typeface="Short Stack"/>
            </a:endParaRPr>
          </a:p>
          <a:p>
            <a:pPr>
              <a:spcAft>
                <a:spcPts val="600"/>
              </a:spcAft>
            </a:pPr>
            <a:r>
              <a:rPr lang="en-US" altLang="en-US" sz="1500" b="1" dirty="0">
                <a:solidFill>
                  <a:srgbClr val="222222"/>
                </a:solidFill>
                <a:latin typeface="Short Stack"/>
              </a:rPr>
              <a:t>How is Earth a greenhouse?</a:t>
            </a:r>
          </a:p>
          <a:p>
            <a:pPr>
              <a:spcAft>
                <a:spcPts val="600"/>
              </a:spcAft>
            </a:pPr>
            <a:r>
              <a:rPr lang="en-US" altLang="en-US" sz="1200" dirty="0">
                <a:solidFill>
                  <a:srgbClr val="222222"/>
                </a:solidFill>
                <a:cs typeface="Arial" panose="020B0604020202020204" pitchFamily="34" charset="0"/>
              </a:rPr>
              <a:t>Earth's atmosphere </a:t>
            </a:r>
            <a:r>
              <a:rPr lang="en-US" altLang="en-US" sz="1200" dirty="0">
                <a:solidFill>
                  <a:srgbClr val="222222"/>
                </a:solidFill>
                <a:highlight>
                  <a:srgbClr val="FFFF00"/>
                </a:highlight>
                <a:cs typeface="Arial" panose="020B0604020202020204" pitchFamily="34" charset="0"/>
              </a:rPr>
              <a:t>does the same thing </a:t>
            </a:r>
            <a:r>
              <a:rPr lang="en-US" altLang="en-US" sz="1200" dirty="0">
                <a:solidFill>
                  <a:srgbClr val="222222"/>
                </a:solidFill>
                <a:cs typeface="Arial" panose="020B0604020202020204" pitchFamily="34" charset="0"/>
              </a:rPr>
              <a:t>as the greenhouse. Gases in the atmosphere such as carbon dioxide do what the roof of a greenhouse does. During the day, the Sun shines through the atmosphere. Earth's surface warms up in the sunlight. At night, Earth's surface cools, releasing the heat back into the air. </a:t>
            </a:r>
            <a:r>
              <a:rPr lang="en-US" altLang="en-US" sz="1200" dirty="0">
                <a:solidFill>
                  <a:srgbClr val="222222"/>
                </a:solidFill>
                <a:highlight>
                  <a:srgbClr val="FFFF00"/>
                </a:highlight>
                <a:cs typeface="Arial" panose="020B0604020202020204" pitchFamily="34" charset="0"/>
              </a:rPr>
              <a:t>But some of the heat is trapped by the greenhouse gases in the atmosphere.</a:t>
            </a:r>
            <a:r>
              <a:rPr lang="en-US" altLang="en-US" sz="1200" dirty="0">
                <a:solidFill>
                  <a:srgbClr val="222222"/>
                </a:solidFill>
                <a:cs typeface="Arial" panose="020B0604020202020204" pitchFamily="34" charset="0"/>
              </a:rPr>
              <a:t> That's what keeps our Earth a warm and cozy 59 degrees Fahrenheit, on average. (NASA for KIDS)</a:t>
            </a:r>
            <a:endParaRPr lang="en-US" altLang="en-US" sz="800" dirty="0"/>
          </a:p>
          <a:p>
            <a:pPr>
              <a:spcAft>
                <a:spcPts val="600"/>
              </a:spcAft>
            </a:pPr>
            <a:r>
              <a:rPr lang="en-US" altLang="en-US" sz="1200" dirty="0">
                <a:solidFill>
                  <a:srgbClr val="222222"/>
                </a:solidFill>
                <a:cs typeface="Arial" panose="020B0604020202020204" pitchFamily="34" charset="0"/>
              </a:rPr>
              <a:t>  </a:t>
            </a:r>
            <a:endParaRPr lang="en-US" altLang="en-US" sz="27600" dirty="0">
              <a:solidFill>
                <a:srgbClr val="222222"/>
              </a:solidFill>
              <a:cs typeface="Arial" panose="020B0604020202020204" pitchFamily="34" charset="0"/>
            </a:endParaRPr>
          </a:p>
          <a:p>
            <a:pPr>
              <a:spcAft>
                <a:spcPts val="600"/>
              </a:spcAft>
            </a:pPr>
            <a:r>
              <a:rPr lang="en-US" altLang="en-US" sz="900" i="1" dirty="0">
                <a:solidFill>
                  <a:srgbClr val="05414E"/>
                </a:solidFill>
                <a:cs typeface="Arial" panose="020B0604020202020204" pitchFamily="34" charset="0"/>
              </a:rPr>
              <a:t>Greenhouse effect of Earth's atmosphere keeps some of the Sun's energy from escaping back into space at night.</a:t>
            </a:r>
            <a:endParaRPr lang="en-US" altLang="en-US" sz="1200" dirty="0">
              <a:solidFill>
                <a:srgbClr val="222222"/>
              </a:solidFill>
              <a:cs typeface="Arial" panose="020B0604020202020204" pitchFamily="34" charset="0"/>
            </a:endParaRPr>
          </a:p>
        </p:txBody>
      </p:sp>
      <p:pic>
        <p:nvPicPr>
          <p:cNvPr id="5" name="Picture 4">
            <a:extLst>
              <a:ext uri="{FF2B5EF4-FFF2-40B4-BE49-F238E27FC236}">
                <a16:creationId xmlns:a16="http://schemas.microsoft.com/office/drawing/2014/main" id="{9E68E427-C2F7-E44D-A7A9-B719E3BDDE32}"/>
              </a:ext>
            </a:extLst>
          </p:cNvPr>
          <p:cNvPicPr>
            <a:picLocks noChangeAspect="1"/>
          </p:cNvPicPr>
          <p:nvPr/>
        </p:nvPicPr>
        <p:blipFill>
          <a:blip r:embed="rId2"/>
          <a:stretch>
            <a:fillRect/>
          </a:stretch>
        </p:blipFill>
        <p:spPr>
          <a:xfrm>
            <a:off x="2729070" y="2746679"/>
            <a:ext cx="6025351" cy="3130053"/>
          </a:xfrm>
          <a:prstGeom prst="rect">
            <a:avLst/>
          </a:prstGeom>
        </p:spPr>
      </p:pic>
      <p:sp>
        <p:nvSpPr>
          <p:cNvPr id="2" name="Oval 1">
            <a:extLst>
              <a:ext uri="{FF2B5EF4-FFF2-40B4-BE49-F238E27FC236}">
                <a16:creationId xmlns:a16="http://schemas.microsoft.com/office/drawing/2014/main" id="{A2F01419-1431-CD43-AB8F-1B1C8C3EE108}"/>
              </a:ext>
            </a:extLst>
          </p:cNvPr>
          <p:cNvSpPr/>
          <p:nvPr/>
        </p:nvSpPr>
        <p:spPr>
          <a:xfrm>
            <a:off x="3156858" y="4680857"/>
            <a:ext cx="2111828" cy="8490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0666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134918" y="1214755"/>
            <a:ext cx="5922169" cy="4314825"/>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6041995" y="2726922"/>
            <a:ext cx="280551" cy="270030"/>
          </a:xfrm>
          <a:prstGeom prst="rect">
            <a:avLst/>
          </a:prstGeom>
          <a:noFill/>
          <a:ln w="9525">
            <a:noFill/>
            <a:miter lim="800000"/>
            <a:headEnd/>
            <a:tailEnd/>
          </a:ln>
        </p:spPr>
      </p:pic>
      <p:sp>
        <p:nvSpPr>
          <p:cNvPr id="4" name="CuadroTexto 3">
            <a:extLst>
              <a:ext uri="{FF2B5EF4-FFF2-40B4-BE49-F238E27FC236}">
                <a16:creationId xmlns:a16="http://schemas.microsoft.com/office/drawing/2014/main" id="{87566268-6858-6943-9BC7-3D10F1BBE064}"/>
              </a:ext>
            </a:extLst>
          </p:cNvPr>
          <p:cNvSpPr txBox="1"/>
          <p:nvPr/>
        </p:nvSpPr>
        <p:spPr>
          <a:xfrm>
            <a:off x="5294309" y="4383157"/>
            <a:ext cx="1603383" cy="646331"/>
          </a:xfrm>
          <a:prstGeom prst="rect">
            <a:avLst/>
          </a:prstGeom>
          <a:solidFill>
            <a:schemeClr val="bg1"/>
          </a:solidFill>
        </p:spPr>
        <p:txBody>
          <a:bodyPr wrap="square" rtlCol="0">
            <a:spAutoFit/>
          </a:bodyPr>
          <a:lstStyle/>
          <a:p>
            <a:r>
              <a:rPr lang="es-CL" dirty="0"/>
              <a:t>CO</a:t>
            </a:r>
            <a:r>
              <a:rPr lang="es-CL" baseline="-25000" dirty="0"/>
              <a:t>2  </a:t>
            </a:r>
            <a:r>
              <a:rPr lang="es-CL" dirty="0"/>
              <a:t>560 ppm </a:t>
            </a:r>
          </a:p>
          <a:p>
            <a:pPr algn="ctr"/>
            <a:r>
              <a:rPr lang="es-CL" baseline="-25000" dirty="0" err="1"/>
              <a:t>transiente</a:t>
            </a:r>
            <a:r>
              <a:rPr lang="es-CL" baseline="-25000" dirty="0"/>
              <a:t> </a:t>
            </a:r>
            <a:endParaRPr lang="es-CL" dirty="0"/>
          </a:p>
        </p:txBody>
      </p:sp>
      <p:sp>
        <p:nvSpPr>
          <p:cNvPr id="7" name="CuadroTexto 6">
            <a:extLst>
              <a:ext uri="{FF2B5EF4-FFF2-40B4-BE49-F238E27FC236}">
                <a16:creationId xmlns:a16="http://schemas.microsoft.com/office/drawing/2014/main" id="{5B8088FB-4232-FA4F-A0E5-399BCEC00612}"/>
              </a:ext>
            </a:extLst>
          </p:cNvPr>
          <p:cNvSpPr txBox="1"/>
          <p:nvPr/>
        </p:nvSpPr>
        <p:spPr>
          <a:xfrm>
            <a:off x="3348846" y="4383156"/>
            <a:ext cx="1603383" cy="830997"/>
          </a:xfrm>
          <a:prstGeom prst="rect">
            <a:avLst/>
          </a:prstGeom>
          <a:solidFill>
            <a:schemeClr val="bg1"/>
          </a:solidFill>
        </p:spPr>
        <p:txBody>
          <a:bodyPr wrap="square" rtlCol="0">
            <a:spAutoFit/>
          </a:bodyPr>
          <a:lstStyle/>
          <a:p>
            <a:r>
              <a:rPr lang="es-CL" dirty="0"/>
              <a:t>CO</a:t>
            </a:r>
            <a:r>
              <a:rPr lang="es-CL" baseline="-25000" dirty="0"/>
              <a:t>2  </a:t>
            </a:r>
            <a:r>
              <a:rPr lang="es-CL" dirty="0"/>
              <a:t>280 ppm </a:t>
            </a:r>
          </a:p>
          <a:p>
            <a:pPr algn="ctr"/>
            <a:r>
              <a:rPr lang="es-CL" baseline="-25000" dirty="0"/>
              <a:t>Equilibrio</a:t>
            </a:r>
          </a:p>
          <a:p>
            <a:pPr algn="ctr"/>
            <a:r>
              <a:rPr lang="es-CL" baseline="-25000" dirty="0"/>
              <a:t>preindustrial </a:t>
            </a:r>
            <a:endParaRPr lang="es-CL" dirty="0"/>
          </a:p>
        </p:txBody>
      </p:sp>
      <p:sp>
        <p:nvSpPr>
          <p:cNvPr id="8" name="CuadroTexto 7">
            <a:extLst>
              <a:ext uri="{FF2B5EF4-FFF2-40B4-BE49-F238E27FC236}">
                <a16:creationId xmlns:a16="http://schemas.microsoft.com/office/drawing/2014/main" id="{663A635C-9E00-954A-99E5-4ED62DA41AAF}"/>
              </a:ext>
            </a:extLst>
          </p:cNvPr>
          <p:cNvSpPr txBox="1"/>
          <p:nvPr/>
        </p:nvSpPr>
        <p:spPr>
          <a:xfrm>
            <a:off x="7273705" y="4383157"/>
            <a:ext cx="1603383" cy="830997"/>
          </a:xfrm>
          <a:prstGeom prst="rect">
            <a:avLst/>
          </a:prstGeom>
          <a:solidFill>
            <a:schemeClr val="bg1"/>
          </a:solidFill>
        </p:spPr>
        <p:txBody>
          <a:bodyPr wrap="square" rtlCol="0">
            <a:spAutoFit/>
          </a:bodyPr>
          <a:lstStyle/>
          <a:p>
            <a:r>
              <a:rPr lang="es-CL" dirty="0"/>
              <a:t>CO</a:t>
            </a:r>
            <a:r>
              <a:rPr lang="es-CL" baseline="-25000" dirty="0"/>
              <a:t>2  </a:t>
            </a:r>
            <a:r>
              <a:rPr lang="es-CL" dirty="0"/>
              <a:t>560 ppm </a:t>
            </a:r>
          </a:p>
          <a:p>
            <a:pPr algn="ctr"/>
            <a:r>
              <a:rPr lang="es-CL" baseline="-25000" dirty="0"/>
              <a:t>Equilibrio </a:t>
            </a:r>
          </a:p>
          <a:p>
            <a:pPr algn="ctr"/>
            <a:r>
              <a:rPr lang="es-CL" baseline="-25000" dirty="0"/>
              <a:t>futuro</a:t>
            </a:r>
            <a:endParaRPr lang="es-CL" dirty="0"/>
          </a:p>
        </p:txBody>
      </p:sp>
      <p:sp>
        <p:nvSpPr>
          <p:cNvPr id="9" name="Rectángulo 8">
            <a:extLst>
              <a:ext uri="{FF2B5EF4-FFF2-40B4-BE49-F238E27FC236}">
                <a16:creationId xmlns:a16="http://schemas.microsoft.com/office/drawing/2014/main" id="{6A162C49-BDEB-A84F-B479-FCC330183CA3}"/>
              </a:ext>
            </a:extLst>
          </p:cNvPr>
          <p:cNvSpPr/>
          <p:nvPr/>
        </p:nvSpPr>
        <p:spPr>
          <a:xfrm>
            <a:off x="3641035" y="2335697"/>
            <a:ext cx="1073426" cy="1789043"/>
          </a:xfrm>
          <a:prstGeom prst="rect">
            <a:avLst/>
          </a:prstGeom>
          <a:gradFill>
            <a:gsLst>
              <a:gs pos="26000">
                <a:schemeClr val="accent1">
                  <a:lumMod val="45000"/>
                  <a:lumOff val="55000"/>
                  <a:alpha val="0"/>
                </a:schemeClr>
              </a:gs>
              <a:gs pos="45000">
                <a:schemeClr val="accent1">
                  <a:lumMod val="45000"/>
                  <a:lumOff val="55000"/>
                  <a:alpha val="0"/>
                </a:schemeClr>
              </a:gs>
              <a:gs pos="83000">
                <a:schemeClr val="accent1">
                  <a:lumMod val="45000"/>
                  <a:lumOff val="55000"/>
                  <a:alpha val="48000"/>
                </a:schemeClr>
              </a:gs>
              <a:gs pos="100000">
                <a:schemeClr val="accent1">
                  <a:lumMod val="30000"/>
                  <a:lumOff val="70000"/>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66BE3C3C-79C4-1B41-88CD-23E9629B812D}"/>
              </a:ext>
            </a:extLst>
          </p:cNvPr>
          <p:cNvSpPr/>
          <p:nvPr/>
        </p:nvSpPr>
        <p:spPr>
          <a:xfrm>
            <a:off x="5599042" y="2366509"/>
            <a:ext cx="1073426" cy="1789043"/>
          </a:xfrm>
          <a:prstGeom prst="rect">
            <a:avLst/>
          </a:prstGeom>
          <a:gradFill>
            <a:gsLst>
              <a:gs pos="26000">
                <a:schemeClr val="accent1">
                  <a:lumMod val="45000"/>
                  <a:lumOff val="55000"/>
                  <a:alpha val="8142"/>
                </a:schemeClr>
              </a:gs>
              <a:gs pos="45000">
                <a:schemeClr val="accent1">
                  <a:lumMod val="45000"/>
                  <a:lumOff val="55000"/>
                  <a:alpha val="0"/>
                </a:schemeClr>
              </a:gs>
              <a:gs pos="83000">
                <a:schemeClr val="accent1">
                  <a:lumMod val="45000"/>
                  <a:lumOff val="55000"/>
                  <a:alpha val="73605"/>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3C1147B7-280F-7045-A2E6-0F812AAB37EF}"/>
              </a:ext>
            </a:extLst>
          </p:cNvPr>
          <p:cNvSpPr/>
          <p:nvPr/>
        </p:nvSpPr>
        <p:spPr>
          <a:xfrm>
            <a:off x="7477539" y="2366509"/>
            <a:ext cx="1073426" cy="1789043"/>
          </a:xfrm>
          <a:prstGeom prst="rect">
            <a:avLst/>
          </a:prstGeom>
          <a:gradFill>
            <a:gsLst>
              <a:gs pos="26000">
                <a:schemeClr val="accent1">
                  <a:lumMod val="45000"/>
                  <a:lumOff val="55000"/>
                  <a:alpha val="8142"/>
                </a:schemeClr>
              </a:gs>
              <a:gs pos="45000">
                <a:schemeClr val="accent1">
                  <a:lumMod val="45000"/>
                  <a:lumOff val="55000"/>
                  <a:alpha val="0"/>
                </a:schemeClr>
              </a:gs>
              <a:gs pos="83000">
                <a:schemeClr val="accent1">
                  <a:lumMod val="45000"/>
                  <a:lumOff val="55000"/>
                  <a:alpha val="73605"/>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22877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6F1F-DE7B-A140-97E7-8A90149F3405}"/>
              </a:ext>
            </a:extLst>
          </p:cNvPr>
          <p:cNvSpPr>
            <a:spLocks noGrp="1"/>
          </p:cNvSpPr>
          <p:nvPr>
            <p:ph type="title"/>
          </p:nvPr>
        </p:nvSpPr>
        <p:spPr/>
        <p:txBody>
          <a:bodyPr/>
          <a:lstStyle/>
          <a:p>
            <a:r>
              <a:rPr lang="en-US" dirty="0"/>
              <a:t>Anti-</a:t>
            </a:r>
            <a:r>
              <a:rPr lang="en-US" dirty="0" err="1"/>
              <a:t>invernadero</a:t>
            </a:r>
            <a:r>
              <a:rPr lang="en-US" dirty="0"/>
              <a:t> </a:t>
            </a:r>
            <a:r>
              <a:rPr lang="en-US" dirty="0" err="1"/>
              <a:t>en</a:t>
            </a:r>
            <a:r>
              <a:rPr lang="en-US" dirty="0"/>
              <a:t> </a:t>
            </a:r>
            <a:r>
              <a:rPr lang="en-US" dirty="0" err="1"/>
              <a:t>Antártica</a:t>
            </a:r>
            <a:endParaRPr lang="en-US" dirty="0"/>
          </a:p>
        </p:txBody>
      </p:sp>
      <p:pic>
        <p:nvPicPr>
          <p:cNvPr id="7" name="Content Placeholder 6">
            <a:extLst>
              <a:ext uri="{FF2B5EF4-FFF2-40B4-BE49-F238E27FC236}">
                <a16:creationId xmlns:a16="http://schemas.microsoft.com/office/drawing/2014/main" id="{A5A2CB1D-6566-D84A-9A41-576ECD75B413}"/>
              </a:ext>
            </a:extLst>
          </p:cNvPr>
          <p:cNvPicPr>
            <a:picLocks noGrp="1" noChangeAspect="1"/>
          </p:cNvPicPr>
          <p:nvPr>
            <p:ph idx="1"/>
          </p:nvPr>
        </p:nvPicPr>
        <p:blipFill>
          <a:blip r:embed="rId2"/>
          <a:stretch>
            <a:fillRect/>
          </a:stretch>
        </p:blipFill>
        <p:spPr>
          <a:xfrm>
            <a:off x="6222059" y="1149328"/>
            <a:ext cx="3939755" cy="4871358"/>
          </a:xfrm>
          <a:prstGeom prst="rect">
            <a:avLst/>
          </a:prstGeom>
        </p:spPr>
      </p:pic>
      <p:pic>
        <p:nvPicPr>
          <p:cNvPr id="5" name="Picture 4">
            <a:extLst>
              <a:ext uri="{FF2B5EF4-FFF2-40B4-BE49-F238E27FC236}">
                <a16:creationId xmlns:a16="http://schemas.microsoft.com/office/drawing/2014/main" id="{FA513462-A55F-1F4A-B2A7-85AB832B00AF}"/>
              </a:ext>
            </a:extLst>
          </p:cNvPr>
          <p:cNvPicPr>
            <a:picLocks noChangeAspect="1"/>
          </p:cNvPicPr>
          <p:nvPr/>
        </p:nvPicPr>
        <p:blipFill>
          <a:blip r:embed="rId3"/>
          <a:stretch>
            <a:fillRect/>
          </a:stretch>
        </p:blipFill>
        <p:spPr>
          <a:xfrm>
            <a:off x="2450758" y="1175388"/>
            <a:ext cx="3468569" cy="5339258"/>
          </a:xfrm>
          <a:prstGeom prst="rect">
            <a:avLst/>
          </a:prstGeom>
        </p:spPr>
      </p:pic>
      <p:sp>
        <p:nvSpPr>
          <p:cNvPr id="6" name="TextBox 5">
            <a:extLst>
              <a:ext uri="{FF2B5EF4-FFF2-40B4-BE49-F238E27FC236}">
                <a16:creationId xmlns:a16="http://schemas.microsoft.com/office/drawing/2014/main" id="{DDD980E0-3214-E24B-9D4E-A55CC27661AE}"/>
              </a:ext>
            </a:extLst>
          </p:cNvPr>
          <p:cNvSpPr txBox="1"/>
          <p:nvPr/>
        </p:nvSpPr>
        <p:spPr>
          <a:xfrm>
            <a:off x="7339280" y="362195"/>
            <a:ext cx="1699889" cy="369332"/>
          </a:xfrm>
          <a:prstGeom prst="rect">
            <a:avLst/>
          </a:prstGeom>
          <a:noFill/>
        </p:spPr>
        <p:txBody>
          <a:bodyPr wrap="none" rtlCol="0">
            <a:spAutoFit/>
          </a:bodyPr>
          <a:lstStyle/>
          <a:p>
            <a:r>
              <a:rPr lang="en-US" dirty="0" err="1"/>
              <a:t>Sejas</a:t>
            </a:r>
            <a:r>
              <a:rPr lang="en-US" dirty="0"/>
              <a:t> et al, 2018</a:t>
            </a:r>
          </a:p>
        </p:txBody>
      </p:sp>
    </p:spTree>
    <p:extLst>
      <p:ext uri="{BB962C8B-B14F-4D97-AF65-F5344CB8AC3E}">
        <p14:creationId xmlns:p14="http://schemas.microsoft.com/office/powerpoint/2010/main" val="1161788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Realimentaciones</a:t>
            </a:r>
          </a:p>
        </p:txBody>
      </p:sp>
      <p:sp>
        <p:nvSpPr>
          <p:cNvPr id="3" name="2 Marcador de contenido"/>
          <p:cNvSpPr>
            <a:spLocks noGrp="1"/>
          </p:cNvSpPr>
          <p:nvPr>
            <p:ph idx="1"/>
          </p:nvPr>
        </p:nvSpPr>
        <p:spPr/>
        <p:txBody>
          <a:bodyPr/>
          <a:lstStyle/>
          <a:p>
            <a:endParaRPr lang="es-CL" dirty="0"/>
          </a:p>
        </p:txBody>
      </p:sp>
      <p:pic>
        <p:nvPicPr>
          <p:cNvPr id="2052" name="Picture 4" descr="goes.jpg (320×320)"/>
          <p:cNvPicPr>
            <a:picLocks noChangeAspect="1" noChangeArrowheads="1"/>
          </p:cNvPicPr>
          <p:nvPr/>
        </p:nvPicPr>
        <p:blipFill>
          <a:blip r:embed="rId2" cstate="print"/>
          <a:srcRect/>
          <a:stretch>
            <a:fillRect/>
          </a:stretch>
        </p:blipFill>
        <p:spPr bwMode="auto">
          <a:xfrm>
            <a:off x="6896100" y="1862828"/>
            <a:ext cx="2286000" cy="2286001"/>
          </a:xfrm>
          <a:prstGeom prst="rect">
            <a:avLst/>
          </a:prstGeom>
          <a:noFill/>
        </p:spPr>
      </p:pic>
      <p:pic>
        <p:nvPicPr>
          <p:cNvPr id="4" name="Picture 3">
            <a:extLst>
              <a:ext uri="{FF2B5EF4-FFF2-40B4-BE49-F238E27FC236}">
                <a16:creationId xmlns:a16="http://schemas.microsoft.com/office/drawing/2014/main" id="{9E710B41-3739-4E4E-B10B-891CD6FCA7C7}"/>
              </a:ext>
            </a:extLst>
          </p:cNvPr>
          <p:cNvPicPr>
            <a:picLocks noChangeAspect="1"/>
          </p:cNvPicPr>
          <p:nvPr/>
        </p:nvPicPr>
        <p:blipFill rotWithShape="1">
          <a:blip r:embed="rId3"/>
          <a:srcRect r="43104"/>
          <a:stretch/>
        </p:blipFill>
        <p:spPr>
          <a:xfrm>
            <a:off x="3179678" y="1812736"/>
            <a:ext cx="3356129" cy="3290450"/>
          </a:xfrm>
          <a:prstGeom prst="rect">
            <a:avLst/>
          </a:prstGeom>
        </p:spPr>
      </p:pic>
      <p:sp>
        <p:nvSpPr>
          <p:cNvPr id="5" name="TextBox 4">
            <a:extLst>
              <a:ext uri="{FF2B5EF4-FFF2-40B4-BE49-F238E27FC236}">
                <a16:creationId xmlns:a16="http://schemas.microsoft.com/office/drawing/2014/main" id="{943D96C4-2916-B247-9AB8-5D9A514E7516}"/>
              </a:ext>
            </a:extLst>
          </p:cNvPr>
          <p:cNvSpPr txBox="1"/>
          <p:nvPr/>
        </p:nvSpPr>
        <p:spPr>
          <a:xfrm>
            <a:off x="4151785" y="5096884"/>
            <a:ext cx="1301190" cy="300082"/>
          </a:xfrm>
          <a:prstGeom prst="rect">
            <a:avLst/>
          </a:prstGeom>
          <a:noFill/>
        </p:spPr>
        <p:txBody>
          <a:bodyPr wrap="none" rtlCol="0">
            <a:spAutoFit/>
          </a:bodyPr>
          <a:lstStyle/>
          <a:p>
            <a:r>
              <a:rPr lang="en-US" sz="1350" dirty="0"/>
              <a:t>IPCC, AR5, 2014</a:t>
            </a:r>
          </a:p>
        </p:txBody>
      </p:sp>
    </p:spTree>
    <p:extLst>
      <p:ext uri="{BB962C8B-B14F-4D97-AF65-F5344CB8AC3E}">
        <p14:creationId xmlns:p14="http://schemas.microsoft.com/office/powerpoint/2010/main" val="677095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D07A21D-823C-DE43-A909-5FD516D13A36}"/>
              </a:ext>
            </a:extLst>
          </p:cNvPr>
          <p:cNvPicPr>
            <a:picLocks noChangeAspect="1"/>
          </p:cNvPicPr>
          <p:nvPr/>
        </p:nvPicPr>
        <p:blipFill>
          <a:blip r:embed="rId2"/>
          <a:stretch>
            <a:fillRect/>
          </a:stretch>
        </p:blipFill>
        <p:spPr>
          <a:xfrm>
            <a:off x="4509677" y="365125"/>
            <a:ext cx="7522317" cy="5385908"/>
          </a:xfrm>
          <a:prstGeom prst="rect">
            <a:avLst/>
          </a:prstGeom>
        </p:spPr>
      </p:pic>
      <p:sp>
        <p:nvSpPr>
          <p:cNvPr id="8" name="Oval 7">
            <a:extLst>
              <a:ext uri="{FF2B5EF4-FFF2-40B4-BE49-F238E27FC236}">
                <a16:creationId xmlns:a16="http://schemas.microsoft.com/office/drawing/2014/main" id="{8C14B589-A812-724D-BE0C-165DD0949628}"/>
              </a:ext>
            </a:extLst>
          </p:cNvPr>
          <p:cNvSpPr/>
          <p:nvPr/>
        </p:nvSpPr>
        <p:spPr>
          <a:xfrm>
            <a:off x="5123892" y="1882545"/>
            <a:ext cx="108012"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a:p>
            <a:pPr algn="ctr"/>
            <a:endParaRPr lang="en-US" sz="1350" dirty="0"/>
          </a:p>
        </p:txBody>
      </p:sp>
      <p:pic>
        <p:nvPicPr>
          <p:cNvPr id="4100" name="Picture 4" descr="The Global Carbon Budget | Climate Central">
            <a:extLst>
              <a:ext uri="{FF2B5EF4-FFF2-40B4-BE49-F238E27FC236}">
                <a16:creationId xmlns:a16="http://schemas.microsoft.com/office/drawing/2014/main" id="{9C6B5FDF-BEDF-3DD0-4C8A-C2894889E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628"/>
            <a:ext cx="4381194" cy="24650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7" name="Entrada de lápiz 6">
                <a:extLst>
                  <a:ext uri="{FF2B5EF4-FFF2-40B4-BE49-F238E27FC236}">
                    <a16:creationId xmlns:a16="http://schemas.microsoft.com/office/drawing/2014/main" id="{8B79B4B9-AAEE-18BF-C7D8-6B27B8A1B343}"/>
                  </a:ext>
                </a:extLst>
              </p14:cNvPr>
              <p14:cNvContentPartPr/>
              <p14:nvPr/>
            </p14:nvContentPartPr>
            <p14:xfrm>
              <a:off x="5939287" y="3404303"/>
              <a:ext cx="360" cy="360"/>
            </p14:xfrm>
          </p:contentPart>
        </mc:Choice>
        <mc:Fallback>
          <p:pic>
            <p:nvPicPr>
              <p:cNvPr id="7" name="Entrada de lápiz 6">
                <a:extLst>
                  <a:ext uri="{FF2B5EF4-FFF2-40B4-BE49-F238E27FC236}">
                    <a16:creationId xmlns:a16="http://schemas.microsoft.com/office/drawing/2014/main" id="{8B79B4B9-AAEE-18BF-C7D8-6B27B8A1B343}"/>
                  </a:ext>
                </a:extLst>
              </p:cNvPr>
              <p:cNvPicPr/>
              <p:nvPr/>
            </p:nvPicPr>
            <p:blipFill>
              <a:blip r:embed="rId5"/>
              <a:stretch>
                <a:fillRect/>
              </a:stretch>
            </p:blipFill>
            <p:spPr>
              <a:xfrm>
                <a:off x="5930287" y="3395663"/>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Entrada de lápiz 8">
                <a:extLst>
                  <a:ext uri="{FF2B5EF4-FFF2-40B4-BE49-F238E27FC236}">
                    <a16:creationId xmlns:a16="http://schemas.microsoft.com/office/drawing/2014/main" id="{39673CC2-BC5E-CDC2-1A90-BCF0D5D0BA45}"/>
                  </a:ext>
                </a:extLst>
              </p14:cNvPr>
              <p14:cNvContentPartPr/>
              <p14:nvPr/>
            </p14:nvContentPartPr>
            <p14:xfrm>
              <a:off x="6597129" y="3159465"/>
              <a:ext cx="500400" cy="177120"/>
            </p14:xfrm>
          </p:contentPart>
        </mc:Choice>
        <mc:Fallback>
          <p:pic>
            <p:nvPicPr>
              <p:cNvPr id="9" name="Entrada de lápiz 8">
                <a:extLst>
                  <a:ext uri="{FF2B5EF4-FFF2-40B4-BE49-F238E27FC236}">
                    <a16:creationId xmlns:a16="http://schemas.microsoft.com/office/drawing/2014/main" id="{39673CC2-BC5E-CDC2-1A90-BCF0D5D0BA45}"/>
                  </a:ext>
                </a:extLst>
              </p:cNvPr>
              <p:cNvPicPr/>
              <p:nvPr/>
            </p:nvPicPr>
            <p:blipFill>
              <a:blip r:embed="rId7"/>
              <a:stretch>
                <a:fillRect/>
              </a:stretch>
            </p:blipFill>
            <p:spPr>
              <a:xfrm>
                <a:off x="6588129" y="3150465"/>
                <a:ext cx="51804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Entrada de lápiz 9">
                <a:extLst>
                  <a:ext uri="{FF2B5EF4-FFF2-40B4-BE49-F238E27FC236}">
                    <a16:creationId xmlns:a16="http://schemas.microsoft.com/office/drawing/2014/main" id="{9268275A-7E0C-A56A-108F-A1BBE95C24C3}"/>
                  </a:ext>
                </a:extLst>
              </p14:cNvPr>
              <p14:cNvContentPartPr/>
              <p14:nvPr/>
            </p14:nvContentPartPr>
            <p14:xfrm>
              <a:off x="4110276" y="3684335"/>
              <a:ext cx="74520" cy="10080"/>
            </p14:xfrm>
          </p:contentPart>
        </mc:Choice>
        <mc:Fallback>
          <p:pic>
            <p:nvPicPr>
              <p:cNvPr id="10" name="Entrada de lápiz 9">
                <a:extLst>
                  <a:ext uri="{FF2B5EF4-FFF2-40B4-BE49-F238E27FC236}">
                    <a16:creationId xmlns:a16="http://schemas.microsoft.com/office/drawing/2014/main" id="{9268275A-7E0C-A56A-108F-A1BBE95C24C3}"/>
                  </a:ext>
                </a:extLst>
              </p:cNvPr>
              <p:cNvPicPr/>
              <p:nvPr/>
            </p:nvPicPr>
            <p:blipFill>
              <a:blip r:embed="rId9"/>
              <a:stretch>
                <a:fillRect/>
              </a:stretch>
            </p:blipFill>
            <p:spPr>
              <a:xfrm>
                <a:off x="4101636" y="3675695"/>
                <a:ext cx="92160" cy="27720"/>
              </a:xfrm>
              <a:prstGeom prst="rect">
                <a:avLst/>
              </a:prstGeom>
            </p:spPr>
          </p:pic>
        </mc:Fallback>
      </mc:AlternateContent>
      <p:pic>
        <p:nvPicPr>
          <p:cNvPr id="4102" name="Picture 6" descr="Global carbon emissions at record levels with no signs of shrinking, new data shows. Humanity has a monumental task ahead">
            <a:extLst>
              <a:ext uri="{FF2B5EF4-FFF2-40B4-BE49-F238E27FC236}">
                <a16:creationId xmlns:a16="http://schemas.microsoft.com/office/drawing/2014/main" id="{E44E1031-59FD-CB83-C69C-CFD62D4EF1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90" y="3732849"/>
            <a:ext cx="4044605" cy="22801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1">
            <p14:nvContentPartPr>
              <p14:cNvPr id="16" name="Entrada de lápiz 15">
                <a:extLst>
                  <a:ext uri="{FF2B5EF4-FFF2-40B4-BE49-F238E27FC236}">
                    <a16:creationId xmlns:a16="http://schemas.microsoft.com/office/drawing/2014/main" id="{1E66F266-3381-BC16-53F8-61D5CE883FA6}"/>
                  </a:ext>
                </a:extLst>
              </p14:cNvPr>
              <p14:cNvContentPartPr/>
              <p14:nvPr/>
            </p14:nvContentPartPr>
            <p14:xfrm>
              <a:off x="6767507" y="2885444"/>
              <a:ext cx="567720" cy="321840"/>
            </p14:xfrm>
          </p:contentPart>
        </mc:Choice>
        <mc:Fallback>
          <p:pic>
            <p:nvPicPr>
              <p:cNvPr id="16" name="Entrada de lápiz 15">
                <a:extLst>
                  <a:ext uri="{FF2B5EF4-FFF2-40B4-BE49-F238E27FC236}">
                    <a16:creationId xmlns:a16="http://schemas.microsoft.com/office/drawing/2014/main" id="{1E66F266-3381-BC16-53F8-61D5CE883FA6}"/>
                  </a:ext>
                </a:extLst>
              </p:cNvPr>
              <p:cNvPicPr/>
              <p:nvPr/>
            </p:nvPicPr>
            <p:blipFill>
              <a:blip r:embed="rId12"/>
              <a:stretch>
                <a:fillRect/>
              </a:stretch>
            </p:blipFill>
            <p:spPr>
              <a:xfrm>
                <a:off x="6758507" y="2876804"/>
                <a:ext cx="585360" cy="3394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7" name="Entrada de lápiz 16">
                <a:extLst>
                  <a:ext uri="{FF2B5EF4-FFF2-40B4-BE49-F238E27FC236}">
                    <a16:creationId xmlns:a16="http://schemas.microsoft.com/office/drawing/2014/main" id="{8235EA1E-AA84-4F44-20D8-9742CC348B9F}"/>
                  </a:ext>
                </a:extLst>
              </p14:cNvPr>
              <p14:cNvContentPartPr/>
              <p14:nvPr/>
            </p14:nvContentPartPr>
            <p14:xfrm>
              <a:off x="1305557" y="1448002"/>
              <a:ext cx="360" cy="360"/>
            </p14:xfrm>
          </p:contentPart>
        </mc:Choice>
        <mc:Fallback>
          <p:pic>
            <p:nvPicPr>
              <p:cNvPr id="17" name="Entrada de lápiz 16">
                <a:extLst>
                  <a:ext uri="{FF2B5EF4-FFF2-40B4-BE49-F238E27FC236}">
                    <a16:creationId xmlns:a16="http://schemas.microsoft.com/office/drawing/2014/main" id="{8235EA1E-AA84-4F44-20D8-9742CC348B9F}"/>
                  </a:ext>
                </a:extLst>
              </p:cNvPr>
              <p:cNvPicPr/>
              <p:nvPr/>
            </p:nvPicPr>
            <p:blipFill>
              <a:blip r:embed="rId5"/>
              <a:stretch>
                <a:fillRect/>
              </a:stretch>
            </p:blipFill>
            <p:spPr>
              <a:xfrm>
                <a:off x="1296917" y="1439362"/>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9" name="Entrada de lápiz 18">
                <a:extLst>
                  <a:ext uri="{FF2B5EF4-FFF2-40B4-BE49-F238E27FC236}">
                    <a16:creationId xmlns:a16="http://schemas.microsoft.com/office/drawing/2014/main" id="{B5AFBC03-F432-D664-25CB-35476124E77A}"/>
                  </a:ext>
                </a:extLst>
              </p14:cNvPr>
              <p14:cNvContentPartPr/>
              <p14:nvPr/>
            </p14:nvContentPartPr>
            <p14:xfrm>
              <a:off x="7351102" y="2861149"/>
              <a:ext cx="264960" cy="54360"/>
            </p14:xfrm>
          </p:contentPart>
        </mc:Choice>
        <mc:Fallback>
          <p:pic>
            <p:nvPicPr>
              <p:cNvPr id="19" name="Entrada de lápiz 18">
                <a:extLst>
                  <a:ext uri="{FF2B5EF4-FFF2-40B4-BE49-F238E27FC236}">
                    <a16:creationId xmlns:a16="http://schemas.microsoft.com/office/drawing/2014/main" id="{B5AFBC03-F432-D664-25CB-35476124E77A}"/>
                  </a:ext>
                </a:extLst>
              </p:cNvPr>
              <p:cNvPicPr/>
              <p:nvPr/>
            </p:nvPicPr>
            <p:blipFill>
              <a:blip r:embed="rId15"/>
              <a:stretch>
                <a:fillRect/>
              </a:stretch>
            </p:blipFill>
            <p:spPr>
              <a:xfrm>
                <a:off x="7342462" y="2852149"/>
                <a:ext cx="282600" cy="72000"/>
              </a:xfrm>
              <a:prstGeom prst="rect">
                <a:avLst/>
              </a:prstGeom>
            </p:spPr>
          </p:pic>
        </mc:Fallback>
      </mc:AlternateContent>
    </p:spTree>
    <p:extLst>
      <p:ext uri="{BB962C8B-B14F-4D97-AF65-F5344CB8AC3E}">
        <p14:creationId xmlns:p14="http://schemas.microsoft.com/office/powerpoint/2010/main" val="76727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A2309-A530-954A-ADFF-B23E3EC1B10B}"/>
              </a:ext>
            </a:extLst>
          </p:cNvPr>
          <p:cNvPicPr>
            <a:picLocks noChangeAspect="1"/>
          </p:cNvPicPr>
          <p:nvPr/>
        </p:nvPicPr>
        <p:blipFill rotWithShape="1">
          <a:blip r:embed="rId2"/>
          <a:srcRect r="-3" b="-3"/>
          <a:stretch/>
        </p:blipFill>
        <p:spPr>
          <a:xfrm>
            <a:off x="4272664" y="256448"/>
            <a:ext cx="4985637" cy="3739230"/>
          </a:xfrm>
          <a:prstGeom prst="rect">
            <a:avLst/>
          </a:prstGeom>
        </p:spPr>
      </p:pic>
      <p:sp>
        <p:nvSpPr>
          <p:cNvPr id="4" name="Footer Placeholder 3">
            <a:extLst>
              <a:ext uri="{FF2B5EF4-FFF2-40B4-BE49-F238E27FC236}">
                <a16:creationId xmlns:a16="http://schemas.microsoft.com/office/drawing/2014/main" id="{1F6157BB-E6C3-2244-A1EC-353E076ABCD0}"/>
              </a:ext>
            </a:extLst>
          </p:cNvPr>
          <p:cNvSpPr>
            <a:spLocks noGrp="1"/>
          </p:cNvSpPr>
          <p:nvPr>
            <p:ph type="ftr" sz="quarter" idx="11"/>
          </p:nvPr>
        </p:nvSpPr>
        <p:spPr>
          <a:xfrm>
            <a:off x="4552950" y="6356351"/>
            <a:ext cx="30861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Paso 1</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F47FE2A-F621-F24D-9810-3D9ED74DF0C7}"/>
                  </a:ext>
                </a:extLst>
              </p:cNvPr>
              <p:cNvSpPr txBox="1"/>
              <p:nvPr/>
            </p:nvSpPr>
            <p:spPr>
              <a:xfrm>
                <a:off x="4133992" y="3974527"/>
                <a:ext cx="5262979" cy="2862322"/>
              </a:xfrm>
              <a:prstGeom prst="rect">
                <a:avLst/>
              </a:prstGeom>
              <a:noFill/>
            </p:spPr>
            <p:txBody>
              <a:bodyPr wrap="none" rtlCol="0">
                <a:spAutoFit/>
              </a:bodyPr>
              <a:lstStyle/>
              <a:p>
                <a:r>
                  <a:rPr lang="es-ES_tradnl" sz="3600" dirty="0"/>
                  <a:t>Un cuerpo emite radiación </a:t>
                </a:r>
              </a:p>
              <a:p>
                <a:r>
                  <a:rPr lang="es-ES_tradnl" sz="3600" dirty="0"/>
                  <a:t>de acuerdo a la ley de </a:t>
                </a:r>
              </a:p>
              <a:p>
                <a:r>
                  <a:rPr lang="es-ES_tradnl" sz="3600" dirty="0"/>
                  <a:t>Stefan-</a:t>
                </a:r>
                <a:r>
                  <a:rPr lang="es-ES_tradnl" sz="3600" dirty="0" err="1"/>
                  <a:t>Boltzman</a:t>
                </a:r>
                <a:endParaRPr lang="es-ES_tradnl" sz="3600" dirty="0"/>
              </a:p>
              <a:p>
                <a:endParaRPr lang="es-ES_tradnl" sz="3600" dirty="0"/>
              </a:p>
              <a:p>
                <a:pPr/>
                <a14:m>
                  <m:oMathPara xmlns:m="http://schemas.openxmlformats.org/officeDocument/2006/math">
                    <m:oMathParaPr>
                      <m:jc m:val="centerGroup"/>
                    </m:oMathParaPr>
                    <m:oMath xmlns:m="http://schemas.openxmlformats.org/officeDocument/2006/math">
                      <m:r>
                        <a:rPr lang="es-ES" sz="3600" i="1">
                          <a:latin typeface="Cambria Math" panose="02040503050406030204" pitchFamily="18" charset="0"/>
                        </a:rPr>
                        <m:t>𝐹</m:t>
                      </m:r>
                      <m:r>
                        <a:rPr lang="es-ES" sz="3600" i="1">
                          <a:latin typeface="Cambria Math" panose="02040503050406030204" pitchFamily="18" charset="0"/>
                          <a:ea typeface="Cambria Math" panose="02040503050406030204" pitchFamily="18" charset="0"/>
                        </a:rPr>
                        <m:t>=</m:t>
                      </m:r>
                      <m:r>
                        <a:rPr lang="es-ES" sz="3600" i="1">
                          <a:latin typeface="Cambria Math" panose="02040503050406030204" pitchFamily="18" charset="0"/>
                          <a:ea typeface="Cambria Math" panose="02040503050406030204" pitchFamily="18" charset="0"/>
                        </a:rPr>
                        <m:t>𝜎</m:t>
                      </m:r>
                      <m:sSup>
                        <m:sSupPr>
                          <m:ctrlPr>
                            <a:rPr lang="es-ES" sz="3600" i="1">
                              <a:latin typeface="Cambria Math" panose="02040503050406030204" pitchFamily="18" charset="0"/>
                              <a:ea typeface="Cambria Math" panose="02040503050406030204" pitchFamily="18" charset="0"/>
                            </a:rPr>
                          </m:ctrlPr>
                        </m:sSupPr>
                        <m:e>
                          <m:r>
                            <a:rPr lang="es-ES" sz="3600" i="1">
                              <a:latin typeface="Cambria Math" panose="02040503050406030204" pitchFamily="18" charset="0"/>
                              <a:ea typeface="Cambria Math" panose="02040503050406030204" pitchFamily="18" charset="0"/>
                            </a:rPr>
                            <m:t>𝑇</m:t>
                          </m:r>
                        </m:e>
                        <m:sup>
                          <m:r>
                            <a:rPr lang="es-ES" sz="3600" i="1">
                              <a:latin typeface="Cambria Math" panose="02040503050406030204" pitchFamily="18" charset="0"/>
                              <a:ea typeface="Cambria Math" panose="02040503050406030204" pitchFamily="18" charset="0"/>
                            </a:rPr>
                            <m:t>4</m:t>
                          </m:r>
                        </m:sup>
                      </m:sSup>
                    </m:oMath>
                  </m:oMathPara>
                </a14:m>
                <a:endParaRPr lang="es-ES_tradnl" sz="3600" dirty="0"/>
              </a:p>
            </p:txBody>
          </p:sp>
        </mc:Choice>
        <mc:Fallback>
          <p:sp>
            <p:nvSpPr>
              <p:cNvPr id="6" name="TextBox 5">
                <a:extLst>
                  <a:ext uri="{FF2B5EF4-FFF2-40B4-BE49-F238E27FC236}">
                    <a16:creationId xmlns:a16="http://schemas.microsoft.com/office/drawing/2014/main" id="{BF47FE2A-F621-F24D-9810-3D9ED74DF0C7}"/>
                  </a:ext>
                </a:extLst>
              </p:cNvPr>
              <p:cNvSpPr txBox="1">
                <a:spLocks noRot="1" noChangeAspect="1" noMove="1" noResize="1" noEditPoints="1" noAdjustHandles="1" noChangeArrowheads="1" noChangeShapeType="1" noTextEdit="1"/>
              </p:cNvSpPr>
              <p:nvPr/>
            </p:nvSpPr>
            <p:spPr>
              <a:xfrm>
                <a:off x="4133992" y="3974527"/>
                <a:ext cx="5262979" cy="2862322"/>
              </a:xfrm>
              <a:prstGeom prst="rect">
                <a:avLst/>
              </a:prstGeom>
              <a:blipFill>
                <a:blip r:embed="rId3"/>
                <a:stretch>
                  <a:fillRect l="-3373" t="-3084" r="-2651"/>
                </a:stretch>
              </a:blipFill>
            </p:spPr>
            <p:txBody>
              <a:bodyPr/>
              <a:lstStyle/>
              <a:p>
                <a:r>
                  <a:rPr lang="es-CL">
                    <a:noFill/>
                  </a:rPr>
                  <a:t> </a:t>
                </a:r>
              </a:p>
            </p:txBody>
          </p:sp>
        </mc:Fallback>
      </mc:AlternateContent>
    </p:spTree>
    <p:extLst>
      <p:ext uri="{BB962C8B-B14F-4D97-AF65-F5344CB8AC3E}">
        <p14:creationId xmlns:p14="http://schemas.microsoft.com/office/powerpoint/2010/main" val="3352212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3682899" y="1001940"/>
            <a:ext cx="5256293" cy="1837078"/>
          </a:xfrm>
          <a:prstGeom prst="rect">
            <a:avLst/>
          </a:prstGeom>
          <a:noFill/>
          <a:ln w="9525">
            <a:noFill/>
            <a:miter lim="800000"/>
            <a:headEnd/>
            <a:tailEnd/>
          </a:ln>
        </p:spPr>
      </p:pic>
      <p:pic>
        <p:nvPicPr>
          <p:cNvPr id="7" name="Picture 2" descr="C:\Users\Roberto\AppData\Local\Temp\Rar$DR19.768\CH18\figure 18-03.jpg"/>
          <p:cNvPicPr>
            <a:picLocks noGrp="1" noChangeAspect="1" noChangeArrowheads="1"/>
          </p:cNvPicPr>
          <p:nvPr>
            <p:ph idx="1"/>
          </p:nvPr>
        </p:nvPicPr>
        <p:blipFill>
          <a:blip r:embed="rId3" cstate="print"/>
          <a:srcRect/>
          <a:stretch>
            <a:fillRect/>
          </a:stretch>
        </p:blipFill>
        <p:spPr bwMode="auto">
          <a:xfrm>
            <a:off x="4205066" y="3131651"/>
            <a:ext cx="4544820" cy="2713907"/>
          </a:xfrm>
          <a:prstGeom prst="rect">
            <a:avLst/>
          </a:prstGeom>
          <a:noFill/>
        </p:spPr>
      </p:pic>
      <p:sp>
        <p:nvSpPr>
          <p:cNvPr id="5" name="TextBox 4"/>
          <p:cNvSpPr txBox="1"/>
          <p:nvPr/>
        </p:nvSpPr>
        <p:spPr>
          <a:xfrm>
            <a:off x="2785601" y="1920478"/>
            <a:ext cx="1356590" cy="300082"/>
          </a:xfrm>
          <a:prstGeom prst="rect">
            <a:avLst/>
          </a:prstGeom>
          <a:noFill/>
        </p:spPr>
        <p:txBody>
          <a:bodyPr wrap="none" rtlCol="0">
            <a:spAutoFit/>
          </a:bodyPr>
          <a:lstStyle/>
          <a:p>
            <a:r>
              <a:rPr lang="es-CL" sz="1350" dirty="0" err="1"/>
              <a:t>Schwartz</a:t>
            </a:r>
            <a:r>
              <a:rPr lang="es-CL" sz="1350" dirty="0"/>
              <a:t> [2008] </a:t>
            </a:r>
            <a:endParaRPr lang="en-US" sz="1350" dirty="0"/>
          </a:p>
        </p:txBody>
      </p:sp>
      <p:sp>
        <p:nvSpPr>
          <p:cNvPr id="6" name="TextBox 5"/>
          <p:cNvSpPr txBox="1"/>
          <p:nvPr/>
        </p:nvSpPr>
        <p:spPr>
          <a:xfrm>
            <a:off x="2838451" y="3152001"/>
            <a:ext cx="1402948" cy="300082"/>
          </a:xfrm>
          <a:prstGeom prst="rect">
            <a:avLst/>
          </a:prstGeom>
          <a:noFill/>
        </p:spPr>
        <p:txBody>
          <a:bodyPr wrap="none" rtlCol="0">
            <a:spAutoFit/>
          </a:bodyPr>
          <a:lstStyle/>
          <a:p>
            <a:r>
              <a:rPr lang="es-CL" sz="1350" dirty="0" err="1"/>
              <a:t>Ruddiman</a:t>
            </a:r>
            <a:r>
              <a:rPr lang="es-CL" sz="1350" dirty="0"/>
              <a:t> </a:t>
            </a:r>
            <a:r>
              <a:rPr lang="en-US" sz="1350" dirty="0"/>
              <a:t>[2008]</a:t>
            </a:r>
          </a:p>
        </p:txBody>
      </p:sp>
    </p:spTree>
    <p:extLst>
      <p:ext uri="{BB962C8B-B14F-4D97-AF65-F5344CB8AC3E}">
        <p14:creationId xmlns:p14="http://schemas.microsoft.com/office/powerpoint/2010/main" val="646022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cstate="print"/>
          <a:srcRect b="42323"/>
          <a:stretch/>
        </p:blipFill>
        <p:spPr bwMode="auto">
          <a:xfrm>
            <a:off x="2940636" y="354085"/>
            <a:ext cx="6310729" cy="5045963"/>
          </a:xfrm>
          <a:prstGeom prst="rect">
            <a:avLst/>
          </a:prstGeom>
          <a:noFill/>
          <a:ln w="9525">
            <a:noFill/>
            <a:miter lim="800000"/>
            <a:headEnd/>
            <a:tailEnd/>
          </a:ln>
        </p:spPr>
      </p:pic>
      <p:sp>
        <p:nvSpPr>
          <p:cNvPr id="5" name="TextBox 4"/>
          <p:cNvSpPr txBox="1"/>
          <p:nvPr/>
        </p:nvSpPr>
        <p:spPr>
          <a:xfrm>
            <a:off x="7780876" y="5585893"/>
            <a:ext cx="1486625" cy="300082"/>
          </a:xfrm>
          <a:prstGeom prst="rect">
            <a:avLst/>
          </a:prstGeom>
          <a:noFill/>
        </p:spPr>
        <p:txBody>
          <a:bodyPr wrap="none" rtlCol="0">
            <a:spAutoFit/>
          </a:bodyPr>
          <a:lstStyle/>
          <a:p>
            <a:r>
              <a:rPr lang="es-CL" sz="1350" dirty="0" err="1"/>
              <a:t>Knutti</a:t>
            </a:r>
            <a:r>
              <a:rPr lang="es-CL" sz="1350" dirty="0"/>
              <a:t> et al [2008] </a:t>
            </a:r>
            <a:endParaRPr lang="en-US" sz="1350" dirty="0"/>
          </a:p>
        </p:txBody>
      </p:sp>
    </p:spTree>
    <p:extLst>
      <p:ext uri="{BB962C8B-B14F-4D97-AF65-F5344CB8AC3E}">
        <p14:creationId xmlns:p14="http://schemas.microsoft.com/office/powerpoint/2010/main" val="2168304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7" name="Picture 3"/>
          <p:cNvPicPr>
            <a:picLocks noChangeAspect="1" noChangeArrowheads="1"/>
          </p:cNvPicPr>
          <p:nvPr/>
        </p:nvPicPr>
        <p:blipFill>
          <a:blip r:embed="rId2" cstate="print"/>
          <a:srcRect/>
          <a:stretch>
            <a:fillRect/>
          </a:stretch>
        </p:blipFill>
        <p:spPr bwMode="auto">
          <a:xfrm>
            <a:off x="2291444" y="38673"/>
            <a:ext cx="5092939" cy="6496458"/>
          </a:xfrm>
          <a:prstGeom prst="rect">
            <a:avLst/>
          </a:prstGeom>
          <a:noFill/>
          <a:ln w="9525">
            <a:noFill/>
            <a:miter lim="800000"/>
            <a:headEnd/>
            <a:tailEnd/>
          </a:ln>
        </p:spPr>
      </p:pic>
      <p:sp>
        <p:nvSpPr>
          <p:cNvPr id="5" name="TextBox 4"/>
          <p:cNvSpPr txBox="1"/>
          <p:nvPr/>
        </p:nvSpPr>
        <p:spPr>
          <a:xfrm>
            <a:off x="7878199" y="5535234"/>
            <a:ext cx="1486625" cy="300082"/>
          </a:xfrm>
          <a:prstGeom prst="rect">
            <a:avLst/>
          </a:prstGeom>
          <a:noFill/>
        </p:spPr>
        <p:txBody>
          <a:bodyPr wrap="none" rtlCol="0">
            <a:spAutoFit/>
          </a:bodyPr>
          <a:lstStyle/>
          <a:p>
            <a:r>
              <a:rPr lang="es-CL" sz="1350" dirty="0" err="1"/>
              <a:t>Knutti</a:t>
            </a:r>
            <a:r>
              <a:rPr lang="es-CL" sz="1350" dirty="0"/>
              <a:t> et al [2008] </a:t>
            </a:r>
            <a:endParaRPr lang="en-US" sz="1350" dirty="0"/>
          </a:p>
        </p:txBody>
      </p:sp>
    </p:spTree>
    <p:extLst>
      <p:ext uri="{BB962C8B-B14F-4D97-AF65-F5344CB8AC3E}">
        <p14:creationId xmlns:p14="http://schemas.microsoft.com/office/powerpoint/2010/main" val="2897049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3" name="Picture 3"/>
          <p:cNvPicPr>
            <a:picLocks noChangeAspect="1" noChangeArrowheads="1"/>
          </p:cNvPicPr>
          <p:nvPr/>
        </p:nvPicPr>
        <p:blipFill>
          <a:blip r:embed="rId2" cstate="print"/>
          <a:srcRect/>
          <a:stretch>
            <a:fillRect/>
          </a:stretch>
        </p:blipFill>
        <p:spPr bwMode="auto">
          <a:xfrm>
            <a:off x="4765899" y="810823"/>
            <a:ext cx="5600715" cy="5236355"/>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2450757" y="2596242"/>
            <a:ext cx="2642404" cy="954202"/>
          </a:xfrm>
          <a:prstGeom prst="rect">
            <a:avLst/>
          </a:prstGeom>
          <a:noFill/>
          <a:ln w="9525">
            <a:noFill/>
            <a:miter lim="800000"/>
            <a:headEnd/>
            <a:tailEnd/>
          </a:ln>
        </p:spPr>
      </p:pic>
      <p:sp>
        <p:nvSpPr>
          <p:cNvPr id="6" name="TextBox 5"/>
          <p:cNvSpPr txBox="1"/>
          <p:nvPr/>
        </p:nvSpPr>
        <p:spPr>
          <a:xfrm>
            <a:off x="5352688" y="6220198"/>
            <a:ext cx="1486625" cy="300082"/>
          </a:xfrm>
          <a:prstGeom prst="rect">
            <a:avLst/>
          </a:prstGeom>
          <a:noFill/>
        </p:spPr>
        <p:txBody>
          <a:bodyPr wrap="none" rtlCol="0">
            <a:spAutoFit/>
          </a:bodyPr>
          <a:lstStyle/>
          <a:p>
            <a:r>
              <a:rPr lang="es-CL" sz="1350" dirty="0" err="1"/>
              <a:t>Knutti</a:t>
            </a:r>
            <a:r>
              <a:rPr lang="es-CL" sz="1350" dirty="0"/>
              <a:t> et al [2008] </a:t>
            </a:r>
            <a:endParaRPr lang="en-US" sz="1350" dirty="0"/>
          </a:p>
        </p:txBody>
      </p:sp>
    </p:spTree>
    <p:extLst>
      <p:ext uri="{BB962C8B-B14F-4D97-AF65-F5344CB8AC3E}">
        <p14:creationId xmlns:p14="http://schemas.microsoft.com/office/powerpoint/2010/main" val="2751280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F354-F269-A24C-8D70-F56D2D1841BC}"/>
              </a:ext>
            </a:extLst>
          </p:cNvPr>
          <p:cNvSpPr>
            <a:spLocks noGrp="1"/>
          </p:cNvSpPr>
          <p:nvPr>
            <p:ph type="title"/>
          </p:nvPr>
        </p:nvSpPr>
        <p:spPr/>
        <p:txBody>
          <a:bodyPr/>
          <a:lstStyle/>
          <a:p>
            <a:r>
              <a:rPr lang="en-US" dirty="0" err="1"/>
              <a:t>Referencias</a:t>
            </a:r>
            <a:r>
              <a:rPr lang="en-US" dirty="0"/>
              <a:t> para mayor </a:t>
            </a:r>
            <a:r>
              <a:rPr lang="en-US" dirty="0" err="1"/>
              <a:t>profundidad</a:t>
            </a:r>
            <a:endParaRPr lang="en-US" dirty="0"/>
          </a:p>
        </p:txBody>
      </p:sp>
      <p:sp>
        <p:nvSpPr>
          <p:cNvPr id="3" name="Content Placeholder 2">
            <a:extLst>
              <a:ext uri="{FF2B5EF4-FFF2-40B4-BE49-F238E27FC236}">
                <a16:creationId xmlns:a16="http://schemas.microsoft.com/office/drawing/2014/main" id="{3959A0AE-9D5B-C843-B316-FC8D5A88B775}"/>
              </a:ext>
            </a:extLst>
          </p:cNvPr>
          <p:cNvSpPr>
            <a:spLocks noGrp="1"/>
          </p:cNvSpPr>
          <p:nvPr>
            <p:ph idx="1"/>
          </p:nvPr>
        </p:nvSpPr>
        <p:spPr/>
        <p:txBody>
          <a:bodyPr/>
          <a:lstStyle/>
          <a:p>
            <a:r>
              <a:rPr lang="en-US" dirty="0"/>
              <a:t>Trenberth and </a:t>
            </a:r>
            <a:r>
              <a:rPr lang="en-US" dirty="0" err="1"/>
              <a:t>Fasullo</a:t>
            </a:r>
            <a:r>
              <a:rPr lang="en-US" dirty="0"/>
              <a:t>, 2012</a:t>
            </a:r>
          </a:p>
          <a:p>
            <a:r>
              <a:rPr lang="en-US" dirty="0" err="1"/>
              <a:t>Sejas</a:t>
            </a:r>
            <a:r>
              <a:rPr lang="en-US" dirty="0"/>
              <a:t> et al, 2018</a:t>
            </a:r>
          </a:p>
          <a:p>
            <a:r>
              <a:rPr lang="en-US" dirty="0" err="1"/>
              <a:t>Pierrehumbert</a:t>
            </a:r>
            <a:r>
              <a:rPr lang="en-US"/>
              <a:t>, 2011</a:t>
            </a:r>
          </a:p>
          <a:p>
            <a:endParaRPr lang="en-US" dirty="0"/>
          </a:p>
          <a:p>
            <a:endParaRPr lang="en-US" dirty="0"/>
          </a:p>
        </p:txBody>
      </p:sp>
      <p:sp>
        <p:nvSpPr>
          <p:cNvPr id="4" name="Footer Placeholder 3">
            <a:extLst>
              <a:ext uri="{FF2B5EF4-FFF2-40B4-BE49-F238E27FC236}">
                <a16:creationId xmlns:a16="http://schemas.microsoft.com/office/drawing/2014/main" id="{FE7303B2-8C02-2C4C-BBB0-3990920A52DD}"/>
              </a:ext>
            </a:extLst>
          </p:cNvPr>
          <p:cNvSpPr>
            <a:spLocks noGrp="1"/>
          </p:cNvSpPr>
          <p:nvPr>
            <p:ph type="ftr" sz="quarter" idx="11"/>
          </p:nvPr>
        </p:nvSpPr>
        <p:spPr/>
        <p:txBody>
          <a:bodyPr/>
          <a:lstStyle/>
          <a:p>
            <a:pPr>
              <a:defRPr/>
            </a:pPr>
            <a:r>
              <a:rPr lang="es-CL"/>
              <a:t>LGK Clase FACSO 7/9-2017</a:t>
            </a:r>
          </a:p>
        </p:txBody>
      </p:sp>
    </p:spTree>
    <p:extLst>
      <p:ext uri="{BB962C8B-B14F-4D97-AF65-F5344CB8AC3E}">
        <p14:creationId xmlns:p14="http://schemas.microsoft.com/office/powerpoint/2010/main" val="3952452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35235B-1446-8E47-9E83-86245921DEB4}"/>
              </a:ext>
            </a:extLst>
          </p:cNvPr>
          <p:cNvPicPr>
            <a:picLocks noChangeAspect="1"/>
          </p:cNvPicPr>
          <p:nvPr/>
        </p:nvPicPr>
        <p:blipFill>
          <a:blip r:embed="rId2"/>
          <a:stretch>
            <a:fillRect/>
          </a:stretch>
        </p:blipFill>
        <p:spPr>
          <a:xfrm>
            <a:off x="2070406" y="1458686"/>
            <a:ext cx="8597595" cy="4719864"/>
          </a:xfrm>
          <a:prstGeom prst="rect">
            <a:avLst/>
          </a:prstGeom>
        </p:spPr>
      </p:pic>
      <p:sp>
        <p:nvSpPr>
          <p:cNvPr id="6" name="TextBox 5">
            <a:extLst>
              <a:ext uri="{FF2B5EF4-FFF2-40B4-BE49-F238E27FC236}">
                <a16:creationId xmlns:a16="http://schemas.microsoft.com/office/drawing/2014/main" id="{97EAA2E3-45B5-A440-963B-D826141976A4}"/>
              </a:ext>
            </a:extLst>
          </p:cNvPr>
          <p:cNvSpPr txBox="1"/>
          <p:nvPr/>
        </p:nvSpPr>
        <p:spPr>
          <a:xfrm>
            <a:off x="4855029" y="478971"/>
            <a:ext cx="2784021" cy="830997"/>
          </a:xfrm>
          <a:prstGeom prst="rect">
            <a:avLst/>
          </a:prstGeom>
          <a:noFill/>
        </p:spPr>
        <p:txBody>
          <a:bodyPr wrap="square" rtlCol="0">
            <a:spAutoFit/>
          </a:bodyPr>
          <a:lstStyle/>
          <a:p>
            <a:r>
              <a:rPr lang="es-ES_tradnl" sz="2400" dirty="0"/>
              <a:t>Ley de </a:t>
            </a:r>
            <a:r>
              <a:rPr lang="es-ES_tradnl" sz="2400" dirty="0" err="1"/>
              <a:t>Wien</a:t>
            </a:r>
            <a:r>
              <a:rPr lang="es-ES_tradnl" sz="2400" dirty="0"/>
              <a:t> y función de Planck  </a:t>
            </a:r>
          </a:p>
        </p:txBody>
      </p:sp>
    </p:spTree>
    <p:extLst>
      <p:ext uri="{BB962C8B-B14F-4D97-AF65-F5344CB8AC3E}">
        <p14:creationId xmlns:p14="http://schemas.microsoft.com/office/powerpoint/2010/main" val="2503967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CF403FD-D49A-FB49-B2BC-E0BF27A95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75607"/>
            <a:ext cx="9144000" cy="5306786"/>
          </a:xfrm>
          <a:prstGeom prst="rect">
            <a:avLst/>
          </a:prstGeom>
        </p:spPr>
      </p:pic>
    </p:spTree>
    <p:extLst>
      <p:ext uri="{BB962C8B-B14F-4D97-AF65-F5344CB8AC3E}">
        <p14:creationId xmlns:p14="http://schemas.microsoft.com/office/powerpoint/2010/main" val="188307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dirty="0"/>
          </a:p>
        </p:txBody>
      </p:sp>
      <p:pic>
        <p:nvPicPr>
          <p:cNvPr id="19458" name="Picture 2"/>
          <p:cNvPicPr>
            <a:picLocks noChangeAspect="1" noChangeArrowheads="1"/>
          </p:cNvPicPr>
          <p:nvPr/>
        </p:nvPicPr>
        <p:blipFill>
          <a:blip r:embed="rId2" cstate="print"/>
          <a:srcRect/>
          <a:stretch>
            <a:fillRect/>
          </a:stretch>
        </p:blipFill>
        <p:spPr bwMode="auto">
          <a:xfrm>
            <a:off x="1524001" y="719421"/>
            <a:ext cx="5096095" cy="5406742"/>
          </a:xfrm>
          <a:prstGeom prst="rect">
            <a:avLst/>
          </a:prstGeom>
          <a:noFill/>
          <a:ln w="9525">
            <a:noFill/>
            <a:miter lim="800000"/>
            <a:headEnd/>
            <a:tailEnd/>
          </a:ln>
        </p:spPr>
      </p:pic>
      <p:sp>
        <p:nvSpPr>
          <p:cNvPr id="5" name="4 CuadroTexto"/>
          <p:cNvSpPr txBox="1"/>
          <p:nvPr/>
        </p:nvSpPr>
        <p:spPr>
          <a:xfrm>
            <a:off x="3036278" y="5756831"/>
            <a:ext cx="1157689" cy="369332"/>
          </a:xfrm>
          <a:prstGeom prst="rect">
            <a:avLst/>
          </a:prstGeom>
          <a:noFill/>
        </p:spPr>
        <p:txBody>
          <a:bodyPr wrap="none" rtlCol="0">
            <a:spAutoFit/>
          </a:bodyPr>
          <a:lstStyle/>
          <a:p>
            <a:r>
              <a:rPr lang="es-MX" dirty="0" err="1"/>
              <a:t>Liou</a:t>
            </a:r>
            <a:r>
              <a:rPr lang="es-MX" dirty="0"/>
              <a:t>, 2002</a:t>
            </a:r>
            <a:endParaRPr lang="es-CL" dirty="0"/>
          </a:p>
        </p:txBody>
      </p:sp>
      <p:pic>
        <p:nvPicPr>
          <p:cNvPr id="19460" name="Picture 4" descr="http://thenerdiestshirts.com/images/zoom/nerd-pride-shirt-black.gif"/>
          <p:cNvPicPr>
            <a:picLocks noChangeAspect="1" noChangeArrowheads="1"/>
          </p:cNvPicPr>
          <p:nvPr/>
        </p:nvPicPr>
        <p:blipFill>
          <a:blip r:embed="rId3" cstate="print"/>
          <a:srcRect t="3799" b="47463"/>
          <a:stretch>
            <a:fillRect/>
          </a:stretch>
        </p:blipFill>
        <p:spPr bwMode="auto">
          <a:xfrm>
            <a:off x="6337245" y="928467"/>
            <a:ext cx="4098638" cy="1997614"/>
          </a:xfrm>
          <a:prstGeom prst="rect">
            <a:avLst/>
          </a:prstGeom>
          <a:noFill/>
        </p:spPr>
      </p:pic>
      <p:pic>
        <p:nvPicPr>
          <p:cNvPr id="4" name="Picture 3">
            <a:extLst>
              <a:ext uri="{FF2B5EF4-FFF2-40B4-BE49-F238E27FC236}">
                <a16:creationId xmlns:a16="http://schemas.microsoft.com/office/drawing/2014/main" id="{59A69A00-BDF2-3E42-A6BE-ABC534DF0F44}"/>
              </a:ext>
            </a:extLst>
          </p:cNvPr>
          <p:cNvPicPr>
            <a:picLocks noChangeAspect="1"/>
          </p:cNvPicPr>
          <p:nvPr/>
        </p:nvPicPr>
        <p:blipFill>
          <a:blip r:embed="rId4"/>
          <a:stretch>
            <a:fillRect/>
          </a:stretch>
        </p:blipFill>
        <p:spPr>
          <a:xfrm>
            <a:off x="6539132" y="3135128"/>
            <a:ext cx="3364914" cy="2624633"/>
          </a:xfrm>
          <a:prstGeom prst="rect">
            <a:avLst/>
          </a:prstGeom>
        </p:spPr>
      </p:pic>
    </p:spTree>
    <p:extLst>
      <p:ext uri="{BB962C8B-B14F-4D97-AF65-F5344CB8AC3E}">
        <p14:creationId xmlns:p14="http://schemas.microsoft.com/office/powerpoint/2010/main" val="58908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e\Desktop\presentacion antofagasta\rad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956" y="752056"/>
            <a:ext cx="8301044" cy="535388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92540136-2488-C246-87D4-363F978985B8}"/>
              </a:ext>
            </a:extLst>
          </p:cNvPr>
          <p:cNvSpPr/>
          <p:nvPr/>
        </p:nvSpPr>
        <p:spPr>
          <a:xfrm>
            <a:off x="4544786" y="105725"/>
            <a:ext cx="4572000" cy="646331"/>
          </a:xfrm>
          <a:prstGeom prst="rect">
            <a:avLst/>
          </a:prstGeom>
        </p:spPr>
        <p:txBody>
          <a:bodyPr>
            <a:spAutoFit/>
          </a:bodyPr>
          <a:lstStyle/>
          <a:p>
            <a:r>
              <a:rPr lang="en-US" dirty="0">
                <a:hlinkClick r:id="rId3"/>
              </a:rPr>
              <a:t>http://hyperphysics.phy-astr.gsu.edu/hbase/mod3.html</a:t>
            </a:r>
            <a:endParaRPr lang="en-US" dirty="0"/>
          </a:p>
        </p:txBody>
      </p:sp>
    </p:spTree>
    <p:extLst>
      <p:ext uri="{BB962C8B-B14F-4D97-AF65-F5344CB8AC3E}">
        <p14:creationId xmlns:p14="http://schemas.microsoft.com/office/powerpoint/2010/main" val="3800383378"/>
      </p:ext>
    </p:extLst>
  </p:cSld>
  <p:clrMapOvr>
    <a:masterClrMapping/>
  </p:clrMapOvr>
  <p:timing>
    <p:tnLst>
      <p:par>
        <p:cT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55CE7A-D27B-A84E-B18C-BF6ED6D309C5}"/>
              </a:ext>
            </a:extLst>
          </p:cNvPr>
          <p:cNvPicPr>
            <a:picLocks noChangeAspect="1"/>
          </p:cNvPicPr>
          <p:nvPr/>
        </p:nvPicPr>
        <p:blipFill>
          <a:blip r:embed="rId2"/>
          <a:stretch>
            <a:fillRect/>
          </a:stretch>
        </p:blipFill>
        <p:spPr>
          <a:xfrm>
            <a:off x="1839500" y="1722066"/>
            <a:ext cx="8128000" cy="4572000"/>
          </a:xfrm>
          <a:prstGeom prst="rect">
            <a:avLst/>
          </a:prstGeom>
        </p:spPr>
      </p:pic>
      <p:sp>
        <p:nvSpPr>
          <p:cNvPr id="7" name="Rectangle 6">
            <a:extLst>
              <a:ext uri="{FF2B5EF4-FFF2-40B4-BE49-F238E27FC236}">
                <a16:creationId xmlns:a16="http://schemas.microsoft.com/office/drawing/2014/main" id="{2644B168-BD52-7F42-85E0-3EF4D85AF90F}"/>
              </a:ext>
            </a:extLst>
          </p:cNvPr>
          <p:cNvSpPr/>
          <p:nvPr/>
        </p:nvSpPr>
        <p:spPr>
          <a:xfrm>
            <a:off x="5216770" y="1378634"/>
            <a:ext cx="3186333"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a:extLst>
              <a:ext uri="{FF2B5EF4-FFF2-40B4-BE49-F238E27FC236}">
                <a16:creationId xmlns:a16="http://schemas.microsoft.com/office/drawing/2014/main" id="{D61F53E9-338D-5D4D-91EF-81D5B1960B87}"/>
              </a:ext>
            </a:extLst>
          </p:cNvPr>
          <p:cNvSpPr/>
          <p:nvPr/>
        </p:nvSpPr>
        <p:spPr>
          <a:xfrm>
            <a:off x="2382130" y="5062079"/>
            <a:ext cx="3186333"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TextBox 11">
            <a:extLst>
              <a:ext uri="{FF2B5EF4-FFF2-40B4-BE49-F238E27FC236}">
                <a16:creationId xmlns:a16="http://schemas.microsoft.com/office/drawing/2014/main" id="{5432C85F-5AF6-EB42-A4B5-9C2DA596D3AE}"/>
              </a:ext>
            </a:extLst>
          </p:cNvPr>
          <p:cNvSpPr txBox="1"/>
          <p:nvPr/>
        </p:nvSpPr>
        <p:spPr>
          <a:xfrm>
            <a:off x="2607214" y="563934"/>
            <a:ext cx="7227748" cy="923330"/>
          </a:xfrm>
          <a:prstGeom prst="rect">
            <a:avLst/>
          </a:prstGeom>
          <a:noFill/>
        </p:spPr>
        <p:txBody>
          <a:bodyPr wrap="none" rtlCol="0">
            <a:spAutoFit/>
          </a:bodyPr>
          <a:lstStyle/>
          <a:p>
            <a:r>
              <a:rPr lang="es-ES_tradnl" dirty="0"/>
              <a:t>Un fotón infrarrojo hace vibrar una molécula de gas invernadero. </a:t>
            </a:r>
          </a:p>
          <a:p>
            <a:r>
              <a:rPr lang="es-ES_tradnl" dirty="0"/>
              <a:t>La molécula mayormente traspasa su energía a otra molécula circundante,</a:t>
            </a:r>
          </a:p>
          <a:p>
            <a:r>
              <a:rPr lang="es-ES_tradnl" dirty="0"/>
              <a:t>Aumentando la temperatura de la distribución total de moléculas en el gas. </a:t>
            </a:r>
          </a:p>
        </p:txBody>
      </p:sp>
    </p:spTree>
    <p:extLst>
      <p:ext uri="{BB962C8B-B14F-4D97-AF65-F5344CB8AC3E}">
        <p14:creationId xmlns:p14="http://schemas.microsoft.com/office/powerpoint/2010/main" val="29453694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1104</Words>
  <Application>Microsoft Macintosh PowerPoint</Application>
  <PresentationFormat>Panorámica</PresentationFormat>
  <Paragraphs>123</Paragraphs>
  <Slides>44</Slides>
  <Notes>2</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53" baseType="lpstr">
      <vt:lpstr>-apple-system</vt:lpstr>
      <vt:lpstr>Arial</vt:lpstr>
      <vt:lpstr>Calibri</vt:lpstr>
      <vt:lpstr>Calibri Light</vt:lpstr>
      <vt:lpstr>Cambria Math</vt:lpstr>
      <vt:lpstr>Lora</vt:lpstr>
      <vt:lpstr>Short Stack</vt:lpstr>
      <vt:lpstr>Tema de Office</vt:lpstr>
      <vt:lpstr>Equation</vt:lpstr>
      <vt:lpstr>Efecto Invernadero Terrestre</vt:lpstr>
      <vt:lpstr>Todos los cuerpos emiten radiación electromagnética y la emisión es proporcional a la temperatura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CO2, el Metano y otros gases son gases invernadero. </vt:lpstr>
      <vt:lpstr>Presentación de PowerPoint</vt:lpstr>
      <vt:lpstr>Presentación de PowerPoint</vt:lpstr>
      <vt:lpstr>Presentación de PowerPoint</vt:lpstr>
      <vt:lpstr>Presentación de PowerPoint</vt:lpstr>
      <vt:lpstr>Presentación de PowerPoint</vt:lpstr>
      <vt:lpstr>El CO2 ha aumentado fuertemente desde la revolución industrial y por lo tanto es de origen antropogénico</vt:lpstr>
      <vt:lpstr>2. El CO2 ha aumentado fuertemente desde la revolución industrial y por lo tanto es de origen antropogénico</vt:lpstr>
      <vt:lpstr>Presentación de PowerPoint</vt:lpstr>
      <vt:lpstr>Presentación de PowerPoint</vt:lpstr>
      <vt:lpstr>El calentamiento del planeta no tiene precedentes en el último milenio </vt:lpstr>
      <vt:lpstr>Presentación de PowerPoint</vt:lpstr>
      <vt:lpstr>Presentación de PowerPoint</vt:lpstr>
      <vt:lpstr>¿Es el calentamiento global producto de la acción humana? </vt:lpstr>
      <vt:lpstr>Modelos simples de balance de energía</vt:lpstr>
      <vt:lpstr>Balance radiativo promedio en el sistema climático</vt:lpstr>
      <vt:lpstr>Modelo climático de orden cero</vt:lpstr>
      <vt:lpstr>Presentación de PowerPoint</vt:lpstr>
      <vt:lpstr>Si uno trata a la atmósfera como una serie de capas opacas a la radiación infrarroja </vt:lpstr>
      <vt:lpstr>Uno puede ir aún más allá y hacer una simulación completa de la estructura vertical de la atmósfera.</vt:lpstr>
      <vt:lpstr>Presentación de PowerPoint</vt:lpstr>
      <vt:lpstr>Gradiente vertical adiabático seco</vt:lpstr>
      <vt:lpstr>Sensibilidad Climática y Realimentaciones </vt:lpstr>
      <vt:lpstr>Presentación de PowerPoint</vt:lpstr>
      <vt:lpstr>Algunas explicaciones ”simples"</vt:lpstr>
      <vt:lpstr>Presentación de PowerPoint</vt:lpstr>
      <vt:lpstr>Presentación de PowerPoint</vt:lpstr>
      <vt:lpstr>Anti-invernadero en Antártica</vt:lpstr>
      <vt:lpstr>Realimentaciones</vt:lpstr>
      <vt:lpstr>Presentación de PowerPoint</vt:lpstr>
      <vt:lpstr>Presentación de PowerPoint</vt:lpstr>
      <vt:lpstr>Presentación de PowerPoint</vt:lpstr>
      <vt:lpstr>Presentación de PowerPoint</vt:lpstr>
      <vt:lpstr>Presentación de PowerPoint</vt:lpstr>
      <vt:lpstr>Referencias para mayor profundidad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Efecto Invernadero Terrestre</dc:title>
  <dc:creator>Roberto Rondanelli</dc:creator>
  <cp:lastModifiedBy>Roberto Rondanelli</cp:lastModifiedBy>
  <cp:revision>2</cp:revision>
  <dcterms:created xsi:type="dcterms:W3CDTF">2023-10-12T14:11:28Z</dcterms:created>
  <dcterms:modified xsi:type="dcterms:W3CDTF">2023-10-12T15:01:16Z</dcterms:modified>
</cp:coreProperties>
</file>