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71" r:id="rId4"/>
    <p:sldId id="276" r:id="rId5"/>
    <p:sldId id="272" r:id="rId6"/>
    <p:sldId id="275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73" r:id="rId16"/>
    <p:sldId id="266" r:id="rId17"/>
    <p:sldId id="267" r:id="rId18"/>
    <p:sldId id="274" r:id="rId19"/>
    <p:sldId id="268" r:id="rId20"/>
    <p:sldId id="269" r:id="rId21"/>
    <p:sldId id="270" r:id="rId22"/>
    <p:sldId id="277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/>
    <p:restoredTop sz="97155"/>
  </p:normalViewPr>
  <p:slideViewPr>
    <p:cSldViewPr snapToGrid="0">
      <p:cViewPr varScale="1">
        <p:scale>
          <a:sx n="160" d="100"/>
          <a:sy n="160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EF0DF-0555-9150-80FB-6EEFA9CBB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67B321-201C-9DB5-B9BB-29013E23C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FCB4B7-B2B2-B31B-AC4F-C5AEC117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488-B217-BE4D-BBF8-1BEE08DD2675}" type="datetimeFigureOut">
              <a:rPr lang="es-CL" smtClean="0"/>
              <a:t>14-08-23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B26AB-C522-3F7D-7063-72C33EA9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DE69C-7446-F61C-E542-1C7D2358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823-8C34-2E43-9C39-0B7A36BC46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457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B166C-A500-E9B1-82AD-EF55551D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69D1B0-1C8F-B6DA-CFF7-5FEDC921B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230AB6-03B4-5598-8A01-0921E6717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488-B217-BE4D-BBF8-1BEE08DD2675}" type="datetimeFigureOut">
              <a:rPr lang="es-CL" smtClean="0"/>
              <a:t>14-08-23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3A4CD2-DA05-F2DC-4699-E577ABAA3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CF9A62-D45D-07B5-9FE3-934BC9BD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823-8C34-2E43-9C39-0B7A36BC46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642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995C4D-598C-E27A-91BE-DBEA14DC8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FC9E21-F32B-D149-9C40-CEF3C408B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2E0E25-5B88-A29E-5308-57CBD83E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488-B217-BE4D-BBF8-1BEE08DD2675}" type="datetimeFigureOut">
              <a:rPr lang="es-CL" smtClean="0"/>
              <a:t>14-08-23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20C1C-F422-DDC3-1EDB-40DC33E6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7DC474-84A5-1882-FC08-B458565F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823-8C34-2E43-9C39-0B7A36BC46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099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9E1D0-CDCD-2955-53DE-F47D8231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D76128-F90E-CC02-A463-AFB552C39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40DCD9-B525-1B21-E4E5-499393BD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488-B217-BE4D-BBF8-1BEE08DD2675}" type="datetimeFigureOut">
              <a:rPr lang="es-CL" smtClean="0"/>
              <a:t>14-08-23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D272E5-29B4-5E0C-5DCD-1921FBD9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DECD12-2F67-F05E-1396-29249E55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823-8C34-2E43-9C39-0B7A36BC46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385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21E8F-42A4-F0A1-6799-C8B426997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B5DE41-BC3A-CFC9-B590-259BF3964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BB60F0-C8DC-37A3-00C8-FE3EC964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488-B217-BE4D-BBF8-1BEE08DD2675}" type="datetimeFigureOut">
              <a:rPr lang="es-CL" smtClean="0"/>
              <a:t>14-08-23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16E0A6-2AAA-7C6D-D551-7610BCAB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219099-38F4-C007-0390-6EA614F34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823-8C34-2E43-9C39-0B7A36BC46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018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A1F9F-97C8-823C-5331-FC0B67C5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9A6F0D-0662-77FD-3922-80DBAB6F2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67329A-E930-3689-1A22-64FF6D02C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D77DA3-80A0-0B0A-D754-26F26A25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488-B217-BE4D-BBF8-1BEE08DD2675}" type="datetimeFigureOut">
              <a:rPr lang="es-CL" smtClean="0"/>
              <a:t>14-08-23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CA22E7-8F27-AF64-E123-C365169A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56D417-8885-7D29-6CE7-CCD1516E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823-8C34-2E43-9C39-0B7A36BC46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947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EADDF7-8B7A-3C61-7A41-E699362E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8A8073-A053-F64B-4372-0084EB296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C02B81-8363-4AC0-CCE4-E3B666A93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329F73-2CB7-FEA0-13BD-F642EC7F8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8D857B-87E2-BD87-4187-B389FB93A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8A81A0F-046D-5053-C409-310066F5B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488-B217-BE4D-BBF8-1BEE08DD2675}" type="datetimeFigureOut">
              <a:rPr lang="es-CL" smtClean="0"/>
              <a:t>14-08-23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74B325-1F19-7ABB-CF9C-A8120945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411DEF-75D2-233A-D025-9D0F062CA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823-8C34-2E43-9C39-0B7A36BC46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496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0A9E2-5457-7EBA-6834-60428346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93BFE8-C2AB-887C-184A-333E6D26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488-B217-BE4D-BBF8-1BEE08DD2675}" type="datetimeFigureOut">
              <a:rPr lang="es-CL" smtClean="0"/>
              <a:t>14-08-23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6E79BD-9B8A-BAAE-2F87-64810656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80E7891-9A36-756F-CFE3-2429AD7B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823-8C34-2E43-9C39-0B7A36BC46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1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C23A17-A59B-5D5E-486E-D712A565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488-B217-BE4D-BBF8-1BEE08DD2675}" type="datetimeFigureOut">
              <a:rPr lang="es-CL" smtClean="0"/>
              <a:t>14-08-23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77C05E-D4E6-2FDE-C09A-8353530A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36CC57-3D08-968A-7AED-2A71EF29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823-8C34-2E43-9C39-0B7A36BC46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611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884ED-AEA1-618D-E810-15D4EE14C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95CE3-78A8-E316-9E82-2BB1D413E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BC1389-ABF8-952A-F6AF-93EB2DAE6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7CB105-7C83-9746-2C01-7959E7322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488-B217-BE4D-BBF8-1BEE08DD2675}" type="datetimeFigureOut">
              <a:rPr lang="es-CL" smtClean="0"/>
              <a:t>14-08-23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185722-48DD-A171-ED46-D30ECE87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D1F926-8DCE-F6D6-D360-FBDCED9F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823-8C34-2E43-9C39-0B7A36BC46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74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8BCD8-9DE2-F92D-5FDE-B0016EE6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9035DA8-F24D-71DC-F40D-D59E176A2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3F4A16-71A8-78A8-859B-8D711ED7A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C45DD6-1150-4914-3E53-DC861D989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D488-B217-BE4D-BBF8-1BEE08DD2675}" type="datetimeFigureOut">
              <a:rPr lang="es-CL" smtClean="0"/>
              <a:t>14-08-23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F749C6-CDDE-FB00-16D7-FAF85938F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4150EB-D175-CF11-4307-5D5C45B9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03823-8C34-2E43-9C39-0B7A36BC46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709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C86F30-5E7A-A2F5-60DB-2D8F63AA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189FFB-2679-3EFC-82F5-304420DB3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11B449-BDA4-55D0-BD53-515814DEF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D488-B217-BE4D-BBF8-1BEE08DD2675}" type="datetimeFigureOut">
              <a:rPr lang="es-CL" smtClean="0"/>
              <a:t>14-08-23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A2F4B6-D77E-39D8-CEA2-C4EADE1B4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43CBE3-8E71-75B5-6E90-9E201610A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03823-8C34-2E43-9C39-0B7A36BC46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005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FAF19-A008-44C9-1A70-B60A8626E9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Componentes del sistema climático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08A4D0-8A94-6FA4-18D5-B4DA4DB9D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Roberto Rondanelli GF3004</a:t>
            </a:r>
          </a:p>
        </p:txBody>
      </p:sp>
    </p:spTree>
    <p:extLst>
      <p:ext uri="{BB962C8B-B14F-4D97-AF65-F5344CB8AC3E}">
        <p14:creationId xmlns:p14="http://schemas.microsoft.com/office/powerpoint/2010/main" val="32546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3.1 - Earth's Climate Systems - Virgilio's Climate Change project">
            <a:extLst>
              <a:ext uri="{FF2B5EF4-FFF2-40B4-BE49-F238E27FC236}">
                <a16:creationId xmlns:a16="http://schemas.microsoft.com/office/drawing/2014/main" id="{71A1E59E-D033-E0CE-23A5-870032E3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5" y="1046394"/>
            <a:ext cx="43180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4F50BF1-1F16-6B84-6026-C3E558722614}"/>
              </a:ext>
            </a:extLst>
          </p:cNvPr>
          <p:cNvSpPr/>
          <p:nvPr/>
        </p:nvSpPr>
        <p:spPr>
          <a:xfrm>
            <a:off x="1956370" y="2351115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362B67F-B52D-CADD-B717-8EADB16DCEA1}"/>
              </a:ext>
            </a:extLst>
          </p:cNvPr>
          <p:cNvSpPr/>
          <p:nvPr/>
        </p:nvSpPr>
        <p:spPr>
          <a:xfrm>
            <a:off x="2035995" y="1046394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BF30DE9-675D-CDF1-9E00-24D023C09BC6}"/>
              </a:ext>
            </a:extLst>
          </p:cNvPr>
          <p:cNvSpPr/>
          <p:nvPr/>
        </p:nvSpPr>
        <p:spPr>
          <a:xfrm>
            <a:off x="841909" y="1944336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7BC0F3D-3A6A-D6FB-B208-35B7029CA157}"/>
              </a:ext>
            </a:extLst>
          </p:cNvPr>
          <p:cNvSpPr/>
          <p:nvPr/>
        </p:nvSpPr>
        <p:spPr>
          <a:xfrm>
            <a:off x="1209777" y="3438276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29A0A38-E8FC-D1C4-486E-982374A3FC66}"/>
              </a:ext>
            </a:extLst>
          </p:cNvPr>
          <p:cNvSpPr/>
          <p:nvPr/>
        </p:nvSpPr>
        <p:spPr>
          <a:xfrm>
            <a:off x="2702963" y="3385858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077AC0A-386F-33A5-DD07-1D7F9DD604CD}"/>
              </a:ext>
            </a:extLst>
          </p:cNvPr>
          <p:cNvSpPr txBox="1"/>
          <p:nvPr/>
        </p:nvSpPr>
        <p:spPr>
          <a:xfrm>
            <a:off x="6657654" y="193542"/>
            <a:ext cx="33202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Biósfera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Vegetación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Animales terrestres y marinos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Fotosíntesis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EBAD5BA-1B8A-0AAE-F2BA-E8CF0ED7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01" y="1955564"/>
            <a:ext cx="5527790" cy="41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01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3.1 - Earth's Climate Systems - Virgilio's Climate Change project">
            <a:extLst>
              <a:ext uri="{FF2B5EF4-FFF2-40B4-BE49-F238E27FC236}">
                <a16:creationId xmlns:a16="http://schemas.microsoft.com/office/drawing/2014/main" id="{C9EFC718-3F23-CEA0-DBD0-E00802B35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12" y="779266"/>
            <a:ext cx="43180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BDA9DDF-5BC4-3F69-54DF-A9CC141B769C}"/>
              </a:ext>
            </a:extLst>
          </p:cNvPr>
          <p:cNvSpPr/>
          <p:nvPr/>
        </p:nvSpPr>
        <p:spPr>
          <a:xfrm>
            <a:off x="2541997" y="2084084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3A33F1D-D2AF-E3E4-5475-0215397DD3B4}"/>
              </a:ext>
            </a:extLst>
          </p:cNvPr>
          <p:cNvSpPr/>
          <p:nvPr/>
        </p:nvSpPr>
        <p:spPr>
          <a:xfrm>
            <a:off x="1450368" y="1677256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237CF04-01CE-AE4B-D2F1-59A9A58A91EF}"/>
              </a:ext>
            </a:extLst>
          </p:cNvPr>
          <p:cNvSpPr/>
          <p:nvPr/>
        </p:nvSpPr>
        <p:spPr>
          <a:xfrm>
            <a:off x="3736082" y="1674687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989573A-9676-EDB8-B1AA-EAFF2A5647FA}"/>
              </a:ext>
            </a:extLst>
          </p:cNvPr>
          <p:cNvSpPr/>
          <p:nvPr/>
        </p:nvSpPr>
        <p:spPr>
          <a:xfrm>
            <a:off x="2593225" y="798244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6D3D781-7B17-9A0A-0F55-E3204B9EE629}"/>
              </a:ext>
            </a:extLst>
          </p:cNvPr>
          <p:cNvSpPr/>
          <p:nvPr/>
        </p:nvSpPr>
        <p:spPr>
          <a:xfrm>
            <a:off x="3227797" y="3084244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36F8429-B2FB-B40D-E6E5-24D535484237}"/>
              </a:ext>
            </a:extLst>
          </p:cNvPr>
          <p:cNvSpPr txBox="1"/>
          <p:nvPr/>
        </p:nvSpPr>
        <p:spPr>
          <a:xfrm>
            <a:off x="5843425" y="1017142"/>
            <a:ext cx="456429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Hidrósfera: Océanos, mares, ríos </a:t>
            </a:r>
            <a:endParaRPr lang="es-CL" b="0" dirty="0">
              <a:effectLst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br>
              <a:rPr lang="es-CL" b="0" dirty="0">
                <a:effectLst/>
              </a:rPr>
            </a:br>
            <a:r>
              <a:rPr lang="es-CL" b="0" dirty="0">
                <a:effectLst/>
              </a:rPr>
              <a:t>	    </a:t>
            </a:r>
            <a:r>
              <a:rPr lang="es-C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Termorregulación</a:t>
            </a:r>
            <a:endParaRPr lang="es-C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    Ciclo del agua</a:t>
            </a:r>
            <a:endParaRPr lang="es-CL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Circulación oceánica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Sumidero de carbono</a:t>
            </a:r>
            <a:endParaRPr lang="es-CL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C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Interacción con otros subsistemas</a:t>
            </a:r>
            <a:br>
              <a:rPr lang="es-CL" dirty="0"/>
            </a:br>
            <a:endParaRPr lang="es-CL" dirty="0"/>
          </a:p>
        </p:txBody>
      </p:sp>
      <p:pic>
        <p:nvPicPr>
          <p:cNvPr id="5122" name="Picture 2" descr="Qué influencia podría ejercer el océano Pacífico en la propagación del  coronavirus en Chile? - La Tercera">
            <a:extLst>
              <a:ext uri="{FF2B5EF4-FFF2-40B4-BE49-F238E27FC236}">
                <a16:creationId xmlns:a16="http://schemas.microsoft.com/office/drawing/2014/main" id="{EA7424EF-043C-6C0C-5791-549D6B1BB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45" y="3429000"/>
            <a:ext cx="4569432" cy="3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3.1 - Earth's Climate Systems - Virgilio's Climate Change project">
            <a:extLst>
              <a:ext uri="{FF2B5EF4-FFF2-40B4-BE49-F238E27FC236}">
                <a16:creationId xmlns:a16="http://schemas.microsoft.com/office/drawing/2014/main" id="{54BAE484-7517-1DBA-8DF9-96097E3E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2" y="1138862"/>
            <a:ext cx="43180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B0C0CB4-64B0-167F-4F44-4018ED0490D7}"/>
              </a:ext>
            </a:extLst>
          </p:cNvPr>
          <p:cNvSpPr/>
          <p:nvPr/>
        </p:nvSpPr>
        <p:spPr>
          <a:xfrm>
            <a:off x="630861" y="1990047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F41DE16-6553-15F3-AEF5-5D3D74467A2C}"/>
              </a:ext>
            </a:extLst>
          </p:cNvPr>
          <p:cNvSpPr/>
          <p:nvPr/>
        </p:nvSpPr>
        <p:spPr>
          <a:xfrm>
            <a:off x="1787916" y="1138862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0AD5CA6-193E-86D2-209D-9512F5114333}"/>
              </a:ext>
            </a:extLst>
          </p:cNvPr>
          <p:cNvSpPr/>
          <p:nvPr/>
        </p:nvSpPr>
        <p:spPr>
          <a:xfrm>
            <a:off x="2944971" y="1990046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F51EF61-4941-8B3B-837E-0F559415FFB6}"/>
              </a:ext>
            </a:extLst>
          </p:cNvPr>
          <p:cNvSpPr/>
          <p:nvPr/>
        </p:nvSpPr>
        <p:spPr>
          <a:xfrm>
            <a:off x="1750887" y="2478640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AECA5B-D0AC-A35F-A6BA-D384B5425C32}"/>
              </a:ext>
            </a:extLst>
          </p:cNvPr>
          <p:cNvSpPr/>
          <p:nvPr/>
        </p:nvSpPr>
        <p:spPr>
          <a:xfrm>
            <a:off x="1015140" y="3466457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192302B-444E-54B8-633F-A6868721B018}"/>
              </a:ext>
            </a:extLst>
          </p:cNvPr>
          <p:cNvSpPr txBox="1"/>
          <p:nvPr/>
        </p:nvSpPr>
        <p:spPr>
          <a:xfrm>
            <a:off x="5425401" y="250787"/>
            <a:ext cx="609771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 atmósfera es la envoltura gaseosa que rodea la Tierra y se extiende desde la superficie del planeta hasta el espacio exterior. Está compuesta por una mezcla de gases, partículas en suspensión y gotas de agua. Su interacción con el sistema climático es fundamental por las siguientes razones:</a:t>
            </a:r>
            <a:endParaRPr lang="es-CL" b="0" dirty="0">
              <a:effectLst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Efecto invernadero</a:t>
            </a:r>
            <a:endParaRPr lang="es-CL" sz="180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Transporte y redistribución de calor</a:t>
            </a:r>
            <a:endParaRPr lang="es-CL" sz="180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Ciclo del agua</a:t>
            </a:r>
            <a:endParaRPr lang="es-CL" sz="180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Interacción con la radiación solar</a:t>
            </a:r>
            <a:endParaRPr lang="es-C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Circulación atmosférica</a:t>
            </a:r>
            <a:endParaRPr lang="es-CL" sz="180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Intercambio de gases</a:t>
            </a:r>
            <a:endParaRPr lang="es-CL" sz="180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Aerosoles y partículas</a:t>
            </a:r>
            <a:br>
              <a:rPr lang="es-CL" dirty="0"/>
            </a:br>
            <a:endParaRPr lang="es-CL" dirty="0"/>
          </a:p>
        </p:txBody>
      </p:sp>
      <p:pic>
        <p:nvPicPr>
          <p:cNvPr id="6146" name="Picture 2" descr="Earth's Atmosphere from ISS | Center for Science Education">
            <a:extLst>
              <a:ext uri="{FF2B5EF4-FFF2-40B4-BE49-F238E27FC236}">
                <a16:creationId xmlns:a16="http://schemas.microsoft.com/office/drawing/2014/main" id="{5839AFD8-13A4-1AB3-792F-B61DD9FE0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01" y="4095391"/>
            <a:ext cx="4769193" cy="25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9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48384-57C0-C9BC-76B7-46906C5A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9C5E1A9-B1D7-76FC-9197-95737F784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742" y="293206"/>
            <a:ext cx="8574360" cy="612775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F54FDC1-9401-9E2C-A1C5-3D91A31A0CD8}"/>
              </a:ext>
            </a:extLst>
          </p:cNvPr>
          <p:cNvSpPr txBox="1"/>
          <p:nvPr/>
        </p:nvSpPr>
        <p:spPr>
          <a:xfrm>
            <a:off x="5691883" y="642095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IPCC</a:t>
            </a:r>
          </a:p>
        </p:txBody>
      </p:sp>
    </p:spTree>
    <p:extLst>
      <p:ext uri="{BB962C8B-B14F-4D97-AF65-F5344CB8AC3E}">
        <p14:creationId xmlns:p14="http://schemas.microsoft.com/office/powerpoint/2010/main" val="232196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0AAC2A5-D476-2A9C-46B9-630966404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98" y="377789"/>
            <a:ext cx="9221056" cy="56144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980BB0-E2C0-9530-464C-09F4D004177F}"/>
              </a:ext>
            </a:extLst>
          </p:cNvPr>
          <p:cNvSpPr txBox="1"/>
          <p:nvPr/>
        </p:nvSpPr>
        <p:spPr>
          <a:xfrm>
            <a:off x="2219218" y="5992221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Ruddiman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3930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86B3A-B3ED-6A46-4FB3-A5905781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EBC310-7ADA-4A11-74CB-1648D4460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B32E79-C300-C147-6C85-203034E98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22" t="9611" r="28078" b="31518"/>
          <a:stretch/>
        </p:blipFill>
        <p:spPr>
          <a:xfrm>
            <a:off x="1292886" y="-202257"/>
            <a:ext cx="8894338" cy="72625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DC3FE7C-0985-EF12-2829-DDE2F52CEB4A}"/>
              </a:ext>
            </a:extLst>
          </p:cNvPr>
          <p:cNvSpPr txBox="1"/>
          <p:nvPr/>
        </p:nvSpPr>
        <p:spPr>
          <a:xfrm>
            <a:off x="4848465" y="2869223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Intercepción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AFAA5A-30D9-5BB8-188F-1BCE473DFFE8}"/>
              </a:ext>
            </a:extLst>
          </p:cNvPr>
          <p:cNvSpPr txBox="1"/>
          <p:nvPr/>
        </p:nvSpPr>
        <p:spPr>
          <a:xfrm>
            <a:off x="2409064" y="1044357"/>
            <a:ext cx="1976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Fotosíntesis</a:t>
            </a:r>
          </a:p>
          <a:p>
            <a:r>
              <a:rPr lang="es-CL" dirty="0"/>
              <a:t>Evapotranspiración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E3E11D-4387-6252-A2FC-F647879B41CC}"/>
              </a:ext>
            </a:extLst>
          </p:cNvPr>
          <p:cNvSpPr txBox="1"/>
          <p:nvPr/>
        </p:nvSpPr>
        <p:spPr>
          <a:xfrm>
            <a:off x="7149101" y="1756803"/>
            <a:ext cx="1400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Precipitación</a:t>
            </a:r>
          </a:p>
          <a:p>
            <a:r>
              <a:rPr lang="es-CL" dirty="0"/>
              <a:t>Sublimación</a:t>
            </a:r>
          </a:p>
          <a:p>
            <a:r>
              <a:rPr lang="es-CL" dirty="0"/>
              <a:t>Temperatura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ADF49D-E329-94A5-9BE6-57D226F99086}"/>
              </a:ext>
            </a:extLst>
          </p:cNvPr>
          <p:cNvSpPr txBox="1"/>
          <p:nvPr/>
        </p:nvSpPr>
        <p:spPr>
          <a:xfrm>
            <a:off x="5883442" y="3816628"/>
            <a:ext cx="360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Hundimiento de los campos de hielo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AA96F44-6DA2-BF08-C9B2-1879D645F6BD}"/>
              </a:ext>
            </a:extLst>
          </p:cNvPr>
          <p:cNvSpPr txBox="1"/>
          <p:nvPr/>
        </p:nvSpPr>
        <p:spPr>
          <a:xfrm>
            <a:off x="4117711" y="3985996"/>
            <a:ext cx="183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Arrecifes de Coral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DB4EAB-E648-CA12-93B6-2D7574DC5752}"/>
              </a:ext>
            </a:extLst>
          </p:cNvPr>
          <p:cNvSpPr txBox="1"/>
          <p:nvPr/>
        </p:nvSpPr>
        <p:spPr>
          <a:xfrm>
            <a:off x="7800345" y="4387162"/>
            <a:ext cx="206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Formación de aguas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328B99-F28A-E011-C978-9D7A255D0EB9}"/>
              </a:ext>
            </a:extLst>
          </p:cNvPr>
          <p:cNvSpPr txBox="1"/>
          <p:nvPr/>
        </p:nvSpPr>
        <p:spPr>
          <a:xfrm>
            <a:off x="1500391" y="4110163"/>
            <a:ext cx="2617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Nutrientes</a:t>
            </a:r>
          </a:p>
          <a:p>
            <a:r>
              <a:rPr lang="es-CL" dirty="0"/>
              <a:t>Control de la temperatura</a:t>
            </a:r>
          </a:p>
          <a:p>
            <a:r>
              <a:rPr lang="es-CL" dirty="0"/>
              <a:t>Reflectividad del suelo</a:t>
            </a:r>
          </a:p>
        </p:txBody>
      </p:sp>
    </p:spTree>
    <p:extLst>
      <p:ext uri="{BB962C8B-B14F-4D97-AF65-F5344CB8AC3E}">
        <p14:creationId xmlns:p14="http://schemas.microsoft.com/office/powerpoint/2010/main" val="214625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7CF74-6055-10BF-94C3-59EE8336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F9AC0AA-4B2A-4222-6142-CEED06A6F9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699" y="265140"/>
            <a:ext cx="3333108" cy="5591608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0B78138-1AD6-1F0B-BCFD-6E37816269A4}"/>
              </a:ext>
            </a:extLst>
          </p:cNvPr>
          <p:cNvSpPr txBox="1"/>
          <p:nvPr/>
        </p:nvSpPr>
        <p:spPr>
          <a:xfrm>
            <a:off x="2147299" y="622352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Ruddiman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614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1D6B9-06B6-0922-F966-4C36BE357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3E13EC9-8187-847D-20F5-276E4ACE9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225" y="469436"/>
            <a:ext cx="6544695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C6594A7-1B17-7F0A-A8C6-803302F6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65" y="271358"/>
            <a:ext cx="3165297" cy="604211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CAF1311-F10C-D49A-1EEE-90AC6C38ADE4}"/>
              </a:ext>
            </a:extLst>
          </p:cNvPr>
          <p:cNvSpPr txBox="1"/>
          <p:nvPr/>
        </p:nvSpPr>
        <p:spPr>
          <a:xfrm>
            <a:off x="2219218" y="5992221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Ruddiman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77134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C75EF0-185C-96C5-310B-BAFB1C9C8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90" y="317744"/>
            <a:ext cx="4673600" cy="5486400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EAE52638-4687-57FF-A8D0-AC600BC0B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77" y="729822"/>
            <a:ext cx="63500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84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30A74-7444-3F16-9815-E014F2C1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CBB3A7D-6981-5090-1B39-694BF58FE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971" y="674919"/>
            <a:ext cx="4736962" cy="556078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AEFE65-C8DA-1CAE-137E-1CA40BEC6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380" y="161604"/>
            <a:ext cx="4826000" cy="52197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07D3ECF-B6C9-1C13-84CF-E3D59E95980F}"/>
              </a:ext>
            </a:extLst>
          </p:cNvPr>
          <p:cNvSpPr txBox="1"/>
          <p:nvPr/>
        </p:nvSpPr>
        <p:spPr>
          <a:xfrm>
            <a:off x="2250040" y="6183081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Ruddiman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2755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F8E91-8EB9-01B4-39EB-3F8EC7F8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Tiempo y el Clima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8F39F3-5315-C050-E8DB-1755CCC9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El tiempo es el estado de la atmósfera en un momento y lugar determinado. </a:t>
            </a:r>
          </a:p>
          <a:p>
            <a:r>
              <a:rPr lang="es-CL" dirty="0"/>
              <a:t>El Clima se refiere a la condición media de un lugar determinado (usualmente la temperatura de la superficie, la precipitación, la cobertura de hielo o nieve, la velocidad y dirección del viento, la radiación solar incidente, etc.) Esta condición media se define en base a un promedio (usualmente y por convención de 30 años). </a:t>
            </a:r>
          </a:p>
        </p:txBody>
      </p:sp>
    </p:spTree>
    <p:extLst>
      <p:ext uri="{BB962C8B-B14F-4D97-AF65-F5344CB8AC3E}">
        <p14:creationId xmlns:p14="http://schemas.microsoft.com/office/powerpoint/2010/main" val="3811422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ECC45-513B-38B6-FE15-E33005DF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459C171-E522-803E-4E5E-217DFF9BE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67" y="606326"/>
            <a:ext cx="5887004" cy="4499929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C109A8-66F1-8C53-FA18-DC16B9E72EB8}"/>
              </a:ext>
            </a:extLst>
          </p:cNvPr>
          <p:cNvSpPr txBox="1"/>
          <p:nvPr/>
        </p:nvSpPr>
        <p:spPr>
          <a:xfrm>
            <a:off x="2219218" y="5992221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Ruddiman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66648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E20822-7871-50E6-DF9C-D70CBA7C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13" y="365125"/>
            <a:ext cx="3593611" cy="592460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93A86C-CA28-79F5-9AC1-0CC8D10E6DFE}"/>
              </a:ext>
            </a:extLst>
          </p:cNvPr>
          <p:cNvSpPr txBox="1"/>
          <p:nvPr/>
        </p:nvSpPr>
        <p:spPr>
          <a:xfrm>
            <a:off x="4768551" y="193422"/>
            <a:ext cx="59180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/>
                </a:solidFill>
              </a:rPr>
              <a:t>La combustión genera gases de efecto invernadero que calientan la atmósfera y a su vez emiten partículas que oscurecen la nieve y que al derretirse disminuyen el albedo terrestre y por lo tanto aumentan la temperatura de la tierra.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/>
                </a:solidFill>
              </a:rPr>
              <a:t>Al aumentar la temperatura producto del aumento de CO2 se produce un aumento de la evaporación y de la concentración atmosférica de H20, que es también un gas de efecto invernadero y que por lo tanto aumenta la respuesta inicial al aumento de CO2.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C00000"/>
                </a:solidFill>
              </a:rPr>
              <a:t>Un aumento inicial de CO2 produce un aumento en la productividad de la biósfera que a su vez reduce el cambio inicial de CO2.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C00000"/>
                </a:solidFill>
              </a:rPr>
              <a:t>Si aumenta la oferta de un bien se reduce su precio y eso aumenta la demanda que a su vez aumenta el precio.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/>
                </a:solidFill>
              </a:rPr>
              <a:t>La inestabilidad atmosférica es un ejemplo de realimentación positiva. Un cambio inicial en la posición de una parcela de aire se amplifica debido a la inestabilidad. (</a:t>
            </a:r>
            <a:r>
              <a:rPr lang="es-CL" dirty="0">
                <a:solidFill>
                  <a:srgbClr val="C00000"/>
                </a:solidFill>
              </a:rPr>
              <a:t>y al revés con la estabilidad)</a:t>
            </a:r>
            <a:endParaRPr lang="es-CL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/>
                </a:solidFill>
              </a:rPr>
              <a:t>Ante un aumento de la precipitación aumenta la vegetación y al aumentar la vegetación aumenta la evapotranspiración que a su vez puede aumentar la precipitación.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6A76C4-24CB-F979-91F6-2BDED48F503E}"/>
              </a:ext>
            </a:extLst>
          </p:cNvPr>
          <p:cNvSpPr txBox="1"/>
          <p:nvPr/>
        </p:nvSpPr>
        <p:spPr>
          <a:xfrm>
            <a:off x="2137025" y="6197704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Ruddiman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47369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03F5A9B-DEE3-546D-DB87-3FA9BD3A41E6}"/>
              </a:ext>
            </a:extLst>
          </p:cNvPr>
          <p:cNvSpPr txBox="1"/>
          <p:nvPr/>
        </p:nvSpPr>
        <p:spPr>
          <a:xfrm>
            <a:off x="1065475" y="739471"/>
            <a:ext cx="94700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accent1"/>
                </a:solidFill>
              </a:rPr>
              <a:t>Un aumento inicial de la concentración de CO2, produce un aumento de la temperatura que a su vez genera</a:t>
            </a:r>
          </a:p>
          <a:p>
            <a:r>
              <a:rPr lang="es-CL" dirty="0">
                <a:solidFill>
                  <a:schemeClr val="accent1"/>
                </a:solidFill>
              </a:rPr>
              <a:t>Una pérdida de la capacidad del océano de absorber CO2 y por lo tanto más CO2 permanece en la atmósfera.</a:t>
            </a:r>
          </a:p>
          <a:p>
            <a:endParaRPr lang="es-CL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C00000"/>
                </a:solidFill>
              </a:rPr>
              <a:t>Un aumento de la temperatura del planeta (por cualquier forzante) genera un aumento de la radiación infrarroja </a:t>
            </a:r>
          </a:p>
          <a:p>
            <a:r>
              <a:rPr lang="es-CL" dirty="0">
                <a:solidFill>
                  <a:srgbClr val="C00000"/>
                </a:solidFill>
              </a:rPr>
              <a:t>Emergente del planeta al espacio (sigma*T^4) y entonces el planeta se enfría más rápidamente (realimentación de Planck)</a:t>
            </a:r>
            <a:r>
              <a:rPr lang="es-CL" dirty="0">
                <a:solidFill>
                  <a:schemeClr val="accent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>
              <a:solidFill>
                <a:schemeClr val="accent1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5901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ecast Image">
            <a:extLst>
              <a:ext uri="{FF2B5EF4-FFF2-40B4-BE49-F238E27FC236}">
                <a16:creationId xmlns:a16="http://schemas.microsoft.com/office/drawing/2014/main" id="{D692ED0A-EC7E-5965-C1EB-F95404F4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86" y="921219"/>
            <a:ext cx="5168115" cy="37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05249B0D-EFD8-8A64-DCED-B848D19D3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3" y="921219"/>
            <a:ext cx="5168115" cy="39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8CDB07-6A1F-643B-2F25-BCFB615C6812}"/>
              </a:ext>
            </a:extLst>
          </p:cNvPr>
          <p:cNvSpPr txBox="1"/>
          <p:nvPr/>
        </p:nvSpPr>
        <p:spPr>
          <a:xfrm>
            <a:off x="1140431" y="421240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Clima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E513AD-FFAC-37B3-28EB-76FA48D0531D}"/>
              </a:ext>
            </a:extLst>
          </p:cNvPr>
          <p:cNvSpPr txBox="1"/>
          <p:nvPr/>
        </p:nvSpPr>
        <p:spPr>
          <a:xfrm>
            <a:off x="6748408" y="431245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Tiempo</a:t>
            </a:r>
          </a:p>
        </p:txBody>
      </p:sp>
    </p:spTree>
    <p:extLst>
      <p:ext uri="{BB962C8B-B14F-4D97-AF65-F5344CB8AC3E}">
        <p14:creationId xmlns:p14="http://schemas.microsoft.com/office/powerpoint/2010/main" val="343637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FD21D-6F5A-A8D4-B9E6-4F62ACC63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C0D8A2-20F3-12EC-4F20-7C3FD4ADF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 descr="Forecast Image">
            <a:extLst>
              <a:ext uri="{FF2B5EF4-FFF2-40B4-BE49-F238E27FC236}">
                <a16:creationId xmlns:a16="http://schemas.microsoft.com/office/drawing/2014/main" id="{F54215B7-8255-1A1F-830A-BC4C56796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0"/>
            <a:ext cx="9537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18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32E8EF5-7A45-06B4-A364-71A7C531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17" y="1279511"/>
            <a:ext cx="5272873" cy="40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7F807C-AE8C-F210-9170-ABF9FA645BF1}"/>
              </a:ext>
            </a:extLst>
          </p:cNvPr>
          <p:cNvSpPr txBox="1"/>
          <p:nvPr/>
        </p:nvSpPr>
        <p:spPr>
          <a:xfrm>
            <a:off x="1160979" y="678094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Clima</a:t>
            </a:r>
          </a:p>
        </p:txBody>
      </p:sp>
      <p:pic>
        <p:nvPicPr>
          <p:cNvPr id="8196" name="Picture 4" descr="Forecast Image">
            <a:extLst>
              <a:ext uri="{FF2B5EF4-FFF2-40B4-BE49-F238E27FC236}">
                <a16:creationId xmlns:a16="http://schemas.microsoft.com/office/drawing/2014/main" id="{FB2FC21A-A1BA-4560-A310-5F303004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97" y="1433762"/>
            <a:ext cx="5153079" cy="372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65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recast Image">
            <a:extLst>
              <a:ext uri="{FF2B5EF4-FFF2-40B4-BE49-F238E27FC236}">
                <a16:creationId xmlns:a16="http://schemas.microsoft.com/office/drawing/2014/main" id="{AB21B425-1D94-20D7-4A57-99FF6EEDD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0"/>
            <a:ext cx="950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0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3.1 - Earth's Climate Systems - Virgilio's Climate Change project">
            <a:extLst>
              <a:ext uri="{FF2B5EF4-FFF2-40B4-BE49-F238E27FC236}">
                <a16:creationId xmlns:a16="http://schemas.microsoft.com/office/drawing/2014/main" id="{457C354B-AFF2-1A30-7EBA-BCD0989A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1282700"/>
            <a:ext cx="43180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BA4731-5A82-0223-6AA9-5025C20A6F82}"/>
              </a:ext>
            </a:extLst>
          </p:cNvPr>
          <p:cNvSpPr txBox="1"/>
          <p:nvPr/>
        </p:nvSpPr>
        <p:spPr>
          <a:xfrm>
            <a:off x="5177062" y="647272"/>
            <a:ext cx="183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Sistema Climático</a:t>
            </a:r>
          </a:p>
        </p:txBody>
      </p:sp>
    </p:spTree>
    <p:extLst>
      <p:ext uri="{BB962C8B-B14F-4D97-AF65-F5344CB8AC3E}">
        <p14:creationId xmlns:p14="http://schemas.microsoft.com/office/powerpoint/2010/main" val="357815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3.1 - Earth's Climate Systems - Virgilio's Climate Change project">
            <a:extLst>
              <a:ext uri="{FF2B5EF4-FFF2-40B4-BE49-F238E27FC236}">
                <a16:creationId xmlns:a16="http://schemas.microsoft.com/office/drawing/2014/main" id="{C388BD0D-BF94-4423-4C7E-4AF1504D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20" y="923105"/>
            <a:ext cx="43180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DA756B4F-56E4-4785-9D13-13CA795AEF22}"/>
              </a:ext>
            </a:extLst>
          </p:cNvPr>
          <p:cNvSpPr/>
          <p:nvPr/>
        </p:nvSpPr>
        <p:spPr>
          <a:xfrm>
            <a:off x="1065087" y="1818525"/>
            <a:ext cx="1832225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29C0077-4552-B4BD-78FE-42B91F386F76}"/>
              </a:ext>
            </a:extLst>
          </p:cNvPr>
          <p:cNvSpPr/>
          <p:nvPr/>
        </p:nvSpPr>
        <p:spPr>
          <a:xfrm>
            <a:off x="2214080" y="2196956"/>
            <a:ext cx="1832225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7A37C23-F07F-1C71-F744-028974C99960}"/>
              </a:ext>
            </a:extLst>
          </p:cNvPr>
          <p:cNvSpPr/>
          <p:nvPr/>
        </p:nvSpPr>
        <p:spPr>
          <a:xfrm>
            <a:off x="3431139" y="1763658"/>
            <a:ext cx="1832225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77F0BBA-FA5B-BA1C-344F-D25619CF79A0}"/>
              </a:ext>
            </a:extLst>
          </p:cNvPr>
          <p:cNvSpPr/>
          <p:nvPr/>
        </p:nvSpPr>
        <p:spPr>
          <a:xfrm>
            <a:off x="1480477" y="3327900"/>
            <a:ext cx="1832225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2E44E9F-D4DF-4217-F94C-6C539F72F077}"/>
              </a:ext>
            </a:extLst>
          </p:cNvPr>
          <p:cNvSpPr/>
          <p:nvPr/>
        </p:nvSpPr>
        <p:spPr>
          <a:xfrm>
            <a:off x="2972155" y="3273033"/>
            <a:ext cx="1832225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7DF191D-215F-CE7F-A6B6-111FBF91BA13}"/>
              </a:ext>
            </a:extLst>
          </p:cNvPr>
          <p:cNvSpPr txBox="1"/>
          <p:nvPr/>
        </p:nvSpPr>
        <p:spPr>
          <a:xfrm>
            <a:off x="6530224" y="421242"/>
            <a:ext cx="35596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Litósfera o tierra sólida</a:t>
            </a:r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Tectónica de placas y subducción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Meteorización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Alzamiento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Expansión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Volcanismo</a:t>
            </a:r>
          </a:p>
        </p:txBody>
      </p:sp>
      <p:pic>
        <p:nvPicPr>
          <p:cNvPr id="2052" name="Picture 4" descr="Licancabur Volcano | 22.83 S, 67.88 W summit elevation 6017 … | Flickr">
            <a:extLst>
              <a:ext uri="{FF2B5EF4-FFF2-40B4-BE49-F238E27FC236}">
                <a16:creationId xmlns:a16="http://schemas.microsoft.com/office/drawing/2014/main" id="{1E981482-0B59-FEC5-8D89-EA12456B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411" y="2943473"/>
            <a:ext cx="5237502" cy="349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8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3.1 - Earth's Climate Systems - Virgilio's Climate Change project">
            <a:extLst>
              <a:ext uri="{FF2B5EF4-FFF2-40B4-BE49-F238E27FC236}">
                <a16:creationId xmlns:a16="http://schemas.microsoft.com/office/drawing/2014/main" id="{941AEAA8-388D-B5F0-C062-69CAD102F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69" y="1108040"/>
            <a:ext cx="431800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D225D489-E737-314E-C25C-DE0B3A5083C4}"/>
              </a:ext>
            </a:extLst>
          </p:cNvPr>
          <p:cNvSpPr/>
          <p:nvPr/>
        </p:nvSpPr>
        <p:spPr>
          <a:xfrm>
            <a:off x="2210656" y="1128490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5173514-2836-0741-35F1-160BD8E80BE5}"/>
              </a:ext>
            </a:extLst>
          </p:cNvPr>
          <p:cNvSpPr/>
          <p:nvPr/>
        </p:nvSpPr>
        <p:spPr>
          <a:xfrm>
            <a:off x="3305139" y="1928073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F7BE016-0586-B724-6CC5-D8FC675B4574}"/>
              </a:ext>
            </a:extLst>
          </p:cNvPr>
          <p:cNvSpPr/>
          <p:nvPr/>
        </p:nvSpPr>
        <p:spPr>
          <a:xfrm>
            <a:off x="2210655" y="2467011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39FFC3-80B2-7D72-0587-0A6D360EE386}"/>
              </a:ext>
            </a:extLst>
          </p:cNvPr>
          <p:cNvSpPr/>
          <p:nvPr/>
        </p:nvSpPr>
        <p:spPr>
          <a:xfrm>
            <a:off x="1489753" y="3499921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C5892C1-EDDD-24ED-D7C4-EF671CE9A336}"/>
              </a:ext>
            </a:extLst>
          </p:cNvPr>
          <p:cNvSpPr/>
          <p:nvPr/>
        </p:nvSpPr>
        <p:spPr>
          <a:xfrm>
            <a:off x="2928417" y="3520371"/>
            <a:ext cx="1929829" cy="190071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835D565-5504-559A-F7B2-3E1E6EC2459C}"/>
              </a:ext>
            </a:extLst>
          </p:cNvPr>
          <p:cNvSpPr txBox="1"/>
          <p:nvPr/>
        </p:nvSpPr>
        <p:spPr>
          <a:xfrm>
            <a:off x="6256962" y="234043"/>
            <a:ext cx="45539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err="1"/>
              <a:t>Criósfera</a:t>
            </a:r>
            <a:endParaRPr lang="es-CL" dirty="0"/>
          </a:p>
          <a:p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Mantos de hielo en Antártica y Groenlandia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Campos de hielo Patagónicos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Nieve y glaciares en las montañas.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Permafrost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  <p:pic>
        <p:nvPicPr>
          <p:cNvPr id="3074" name="Picture 2" descr="Cerro El Plomo - Andeshandbook">
            <a:extLst>
              <a:ext uri="{FF2B5EF4-FFF2-40B4-BE49-F238E27FC236}">
                <a16:creationId xmlns:a16="http://schemas.microsoft.com/office/drawing/2014/main" id="{671B9758-463B-07C9-5AB3-2D077D06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29" y="2364724"/>
            <a:ext cx="5005509" cy="375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5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553</Words>
  <Application>Microsoft Macintosh PowerPoint</Application>
  <PresentationFormat>Panorámica</PresentationFormat>
  <Paragraphs>70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Componentes del sistema climático</vt:lpstr>
      <vt:lpstr>El Tiempo y el Clima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Componentes del sistema climático</dc:title>
  <dc:creator>Roberto Rondanelli</dc:creator>
  <cp:lastModifiedBy>Roberto Rondanelli</cp:lastModifiedBy>
  <cp:revision>7</cp:revision>
  <dcterms:created xsi:type="dcterms:W3CDTF">2023-08-10T15:28:05Z</dcterms:created>
  <dcterms:modified xsi:type="dcterms:W3CDTF">2023-08-14T15:28:49Z</dcterms:modified>
</cp:coreProperties>
</file>