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7" r:id="rId3"/>
    <p:sldId id="318" r:id="rId4"/>
    <p:sldId id="319" r:id="rId5"/>
    <p:sldId id="320" r:id="rId6"/>
    <p:sldId id="321" r:id="rId7"/>
    <p:sldId id="322" r:id="rId8"/>
    <p:sldId id="323" r:id="rId9"/>
    <p:sldId id="324" r:id="rId10"/>
    <p:sldId id="325" r:id="rId11"/>
    <p:sldId id="326" r:id="rId12"/>
    <p:sldId id="343" r:id="rId13"/>
    <p:sldId id="365" r:id="rId14"/>
    <p:sldId id="344" r:id="rId15"/>
    <p:sldId id="351" r:id="rId16"/>
    <p:sldId id="352" r:id="rId17"/>
    <p:sldId id="353" r:id="rId18"/>
    <p:sldId id="354" r:id="rId19"/>
    <p:sldId id="355" r:id="rId20"/>
    <p:sldId id="356" r:id="rId21"/>
    <p:sldId id="301" r:id="rId22"/>
    <p:sldId id="302" r:id="rId23"/>
    <p:sldId id="357" r:id="rId24"/>
    <p:sldId id="358" r:id="rId25"/>
    <p:sldId id="359" r:id="rId26"/>
    <p:sldId id="360" r:id="rId27"/>
    <p:sldId id="361" r:id="rId28"/>
    <p:sldId id="362" r:id="rId29"/>
    <p:sldId id="363" r:id="rId30"/>
    <p:sldId id="3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3096CC-F777-44CA-8F1A-FB823B6012B0}" type="datetimeFigureOut">
              <a:rPr lang="en-US" smtClean="0"/>
              <a:pPr/>
              <a:t>9/28/23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FD8C4-15DC-426A-AE6C-6710B14B67B2}"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53925-936F-4956-87E7-26C579728F5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10401-8150-47A6-9663-A3891D78A5E8}"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10401-8150-47A6-9663-A3891D78A5E8}"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10401-8150-47A6-9663-A3891D78A5E8}"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10401-8150-47A6-9663-A3891D78A5E8}"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10401-8150-47A6-9663-A3891D78A5E8}"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10401-8150-47A6-9663-A3891D78A5E8}"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10401-8150-47A6-9663-A3891D78A5E8}" type="datetimeFigureOut">
              <a:rPr lang="en-US" smtClean="0"/>
              <a:pPr/>
              <a:t>9/28/23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10401-8150-47A6-9663-A3891D78A5E8}" type="datetimeFigureOut">
              <a:rPr lang="en-US" smtClean="0"/>
              <a:pPr/>
              <a:t>9/28/23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10401-8150-47A6-9663-A3891D78A5E8}" type="datetimeFigureOut">
              <a:rPr lang="en-US" smtClean="0"/>
              <a:pPr/>
              <a:t>9/28/23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10401-8150-47A6-9663-A3891D78A5E8}"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10401-8150-47A6-9663-A3891D78A5E8}"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D91AC-EF5C-4F7A-8FA2-DCEA3871A9F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10401-8150-47A6-9663-A3891D78A5E8}" type="datetimeFigureOut">
              <a:rPr lang="en-US" smtClean="0"/>
              <a:pPr/>
              <a:t>9/28/23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D91AC-EF5C-4F7A-8FA2-DCEA3871A9F4}"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cosmographica.com/gallery/portfolio2007/content/bin/images/large/442_CoolEarlyEart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lstStyle/>
          <a:p>
            <a:r>
              <a:rPr lang="en-US" dirty="0" err="1">
                <a:solidFill>
                  <a:schemeClr val="bg1"/>
                </a:solidFill>
              </a:rPr>
              <a:t>Atm</a:t>
            </a:r>
            <a:r>
              <a:rPr lang="es-CL" dirty="0" err="1">
                <a:solidFill>
                  <a:schemeClr val="bg1"/>
                </a:solidFill>
              </a:rPr>
              <a:t>ósfera</a:t>
            </a:r>
            <a:r>
              <a:rPr lang="es-CL" dirty="0">
                <a:solidFill>
                  <a:schemeClr val="bg1"/>
                </a:solidFill>
              </a:rPr>
              <a:t> y Océanos Primitivos</a:t>
            </a:r>
            <a:endParaRPr lang="en-US" dirty="0">
              <a:solidFill>
                <a:schemeClr val="bg1"/>
              </a:solidFill>
            </a:endParaRPr>
          </a:p>
        </p:txBody>
      </p:sp>
      <p:sp>
        <p:nvSpPr>
          <p:cNvPr id="3" name="Subtitle 2"/>
          <p:cNvSpPr>
            <a:spLocks noGrp="1"/>
          </p:cNvSpPr>
          <p:nvPr>
            <p:ph type="subTitle" idx="1"/>
          </p:nvPr>
        </p:nvSpPr>
        <p:spPr/>
        <p:txBody>
          <a:bodyPr/>
          <a:lstStyle/>
          <a:p>
            <a:r>
              <a:rPr lang="es-CL" dirty="0">
                <a:solidFill>
                  <a:schemeClr val="bg1"/>
                </a:solidFill>
              </a:rPr>
              <a:t>GF3004</a:t>
            </a:r>
            <a:r>
              <a:rPr lang="en-US" dirty="0">
                <a:solidFill>
                  <a:schemeClr val="bg1"/>
                </a:solidFill>
              </a:rPr>
              <a:t>, </a:t>
            </a:r>
            <a:r>
              <a:rPr lang="en-US" dirty="0" err="1">
                <a:solidFill>
                  <a:schemeClr val="bg1"/>
                </a:solidFill>
              </a:rPr>
              <a:t>Sistema</a:t>
            </a:r>
            <a:r>
              <a:rPr lang="en-US" dirty="0">
                <a:solidFill>
                  <a:schemeClr val="bg1"/>
                </a:solidFill>
              </a:rPr>
              <a:t> </a:t>
            </a:r>
            <a:r>
              <a:rPr lang="en-US" dirty="0" err="1">
                <a:solidFill>
                  <a:schemeClr val="bg1"/>
                </a:solidFill>
              </a:rPr>
              <a:t>Climático</a:t>
            </a:r>
            <a:r>
              <a:rPr lang="en-US" dirty="0">
                <a:solidFill>
                  <a:schemeClr val="bg1"/>
                </a:solidFill>
              </a:rPr>
              <a:t> </a:t>
            </a:r>
          </a:p>
          <a:p>
            <a:r>
              <a:rPr lang="es-CL" dirty="0">
                <a:solidFill>
                  <a:schemeClr val="bg1"/>
                </a:solidFill>
              </a:rPr>
              <a:t>Roberto </a:t>
            </a:r>
            <a:r>
              <a:rPr lang="es-CL" dirty="0" err="1">
                <a:solidFill>
                  <a:schemeClr val="bg1"/>
                </a:solidFill>
              </a:rPr>
              <a:t>Rondanelli</a:t>
            </a:r>
            <a:endParaRPr lang="es-CL"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943100" y="1004888"/>
            <a:ext cx="5257800" cy="48482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Atmósfera Primitiva Secundaria</a:t>
            </a:r>
            <a:endParaRPr lang="es-CL" dirty="0"/>
          </a:p>
        </p:txBody>
      </p:sp>
      <p:pic>
        <p:nvPicPr>
          <p:cNvPr id="47109" name="Picture 5"/>
          <p:cNvPicPr>
            <a:picLocks noChangeAspect="1" noChangeArrowheads="1"/>
          </p:cNvPicPr>
          <p:nvPr/>
        </p:nvPicPr>
        <p:blipFill>
          <a:blip r:embed="rId2" cstate="print"/>
          <a:srcRect/>
          <a:stretch>
            <a:fillRect/>
          </a:stretch>
        </p:blipFill>
        <p:spPr bwMode="auto">
          <a:xfrm>
            <a:off x="360697" y="1219200"/>
            <a:ext cx="4887578" cy="5638800"/>
          </a:xfrm>
          <a:prstGeom prst="rect">
            <a:avLst/>
          </a:prstGeom>
          <a:noFill/>
          <a:ln w="9525">
            <a:noFill/>
            <a:miter lim="800000"/>
            <a:headEnd/>
            <a:tailEnd/>
          </a:ln>
        </p:spPr>
      </p:pic>
      <p:sp>
        <p:nvSpPr>
          <p:cNvPr id="8" name="7 CuadroTexto"/>
          <p:cNvSpPr txBox="1"/>
          <p:nvPr/>
        </p:nvSpPr>
        <p:spPr>
          <a:xfrm>
            <a:off x="5562600" y="6324600"/>
            <a:ext cx="1521570" cy="369332"/>
          </a:xfrm>
          <a:prstGeom prst="rect">
            <a:avLst/>
          </a:prstGeom>
          <a:noFill/>
        </p:spPr>
        <p:txBody>
          <a:bodyPr wrap="none" rtlCol="0">
            <a:spAutoFit/>
          </a:bodyPr>
          <a:lstStyle/>
          <a:p>
            <a:r>
              <a:rPr lang="es-MX" dirty="0" err="1"/>
              <a:t>Kasting</a:t>
            </a:r>
            <a:r>
              <a:rPr lang="es-MX" dirty="0"/>
              <a:t> (1993)</a:t>
            </a:r>
            <a:endParaRPr lang="es-CL" dirty="0"/>
          </a:p>
        </p:txBody>
      </p:sp>
      <p:pic>
        <p:nvPicPr>
          <p:cNvPr id="47111" name="Picture 7" descr="http://www.krakatau-tour.com/site/images/stories/krakatau%20volcano.jpg"/>
          <p:cNvPicPr>
            <a:picLocks noChangeAspect="1" noChangeArrowheads="1"/>
          </p:cNvPicPr>
          <p:nvPr/>
        </p:nvPicPr>
        <p:blipFill>
          <a:blip r:embed="rId3" cstate="print"/>
          <a:srcRect/>
          <a:stretch>
            <a:fillRect/>
          </a:stretch>
        </p:blipFill>
        <p:spPr bwMode="auto">
          <a:xfrm>
            <a:off x="5410200" y="1524000"/>
            <a:ext cx="3200400" cy="21359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C30C5DE3-4A9E-D142-90E9-E64E919EC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14401"/>
            <a:ext cx="479615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8B5DAF6-F582-365F-B40F-1D4A56496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740" y="914401"/>
            <a:ext cx="3652612" cy="3962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B04176-CD09-4461-90D4-45DF99BEF05D}"/>
              </a:ext>
            </a:extLst>
          </p:cNvPr>
          <p:cNvSpPr txBox="1"/>
          <p:nvPr/>
        </p:nvSpPr>
        <p:spPr>
          <a:xfrm>
            <a:off x="1219200" y="609600"/>
            <a:ext cx="3408754" cy="369332"/>
          </a:xfrm>
          <a:prstGeom prst="rect">
            <a:avLst/>
          </a:prstGeom>
          <a:noFill/>
        </p:spPr>
        <p:txBody>
          <a:bodyPr wrap="none" rtlCol="0">
            <a:spAutoFit/>
          </a:bodyPr>
          <a:lstStyle/>
          <a:p>
            <a:r>
              <a:rPr lang="es-CL" dirty="0"/>
              <a:t>Co-Evolución del Oxígeno y la Vida</a:t>
            </a:r>
          </a:p>
        </p:txBody>
      </p:sp>
      <p:pic>
        <p:nvPicPr>
          <p:cNvPr id="1028" name="Picture 4">
            <a:extLst>
              <a:ext uri="{FF2B5EF4-FFF2-40B4-BE49-F238E27FC236}">
                <a16:creationId xmlns:a16="http://schemas.microsoft.com/office/drawing/2014/main" id="{663C54D2-2BFA-0A45-F8DE-DE60E30E3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0565"/>
            <a:ext cx="5211763" cy="474795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6B326B6-4419-BD15-6C83-2EE7A4E6A395}"/>
              </a:ext>
            </a:extLst>
          </p:cNvPr>
          <p:cNvSpPr txBox="1"/>
          <p:nvPr/>
        </p:nvSpPr>
        <p:spPr>
          <a:xfrm>
            <a:off x="3179438" y="6207426"/>
            <a:ext cx="2785121" cy="369332"/>
          </a:xfrm>
          <a:prstGeom prst="rect">
            <a:avLst/>
          </a:prstGeom>
          <a:noFill/>
        </p:spPr>
        <p:txBody>
          <a:bodyPr wrap="none" rtlCol="0">
            <a:spAutoFit/>
          </a:bodyPr>
          <a:lstStyle/>
          <a:p>
            <a:r>
              <a:rPr lang="es-CL" dirty="0" err="1"/>
              <a:t>Govindjee</a:t>
            </a:r>
            <a:r>
              <a:rPr lang="es-CL" dirty="0"/>
              <a:t> &amp; </a:t>
            </a:r>
            <a:r>
              <a:rPr lang="es-CL" dirty="0" err="1"/>
              <a:t>Shevela</a:t>
            </a:r>
            <a:r>
              <a:rPr lang="es-CL" dirty="0"/>
              <a:t> (2011)</a:t>
            </a:r>
          </a:p>
        </p:txBody>
      </p:sp>
      <p:pic>
        <p:nvPicPr>
          <p:cNvPr id="5" name="Imagen 4">
            <a:extLst>
              <a:ext uri="{FF2B5EF4-FFF2-40B4-BE49-F238E27FC236}">
                <a16:creationId xmlns:a16="http://schemas.microsoft.com/office/drawing/2014/main" id="{71E75F50-6AED-B36C-D860-E1B10AFC6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119" y="2133600"/>
            <a:ext cx="3245342" cy="3685034"/>
          </a:xfrm>
          <a:prstGeom prst="rect">
            <a:avLst/>
          </a:prstGeom>
        </p:spPr>
      </p:pic>
    </p:spTree>
    <p:extLst>
      <p:ext uri="{BB962C8B-B14F-4D97-AF65-F5344CB8AC3E}">
        <p14:creationId xmlns:p14="http://schemas.microsoft.com/office/powerpoint/2010/main" val="330571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a:extLst>
              <a:ext uri="{FF2B5EF4-FFF2-40B4-BE49-F238E27FC236}">
                <a16:creationId xmlns:a16="http://schemas.microsoft.com/office/drawing/2014/main" id="{EBE8B0A4-D7C7-AB4B-BC33-F6D37A3F6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467" y="1214439"/>
            <a:ext cx="6340078" cy="2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3">
            <a:extLst>
              <a:ext uri="{FF2B5EF4-FFF2-40B4-BE49-F238E27FC236}">
                <a16:creationId xmlns:a16="http://schemas.microsoft.com/office/drawing/2014/main" id="{19B93588-844A-784F-9F5E-B90128DE4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785" y="3969545"/>
            <a:ext cx="4266009" cy="18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a:extLst>
              <a:ext uri="{FF2B5EF4-FFF2-40B4-BE49-F238E27FC236}">
                <a16:creationId xmlns:a16="http://schemas.microsoft.com/office/drawing/2014/main" id="{D00F0C47-CEBC-9B47-B59E-47B2BAFBE93B}"/>
              </a:ext>
            </a:extLst>
          </p:cNvPr>
          <p:cNvCxnSpPr/>
          <p:nvPr/>
        </p:nvCxnSpPr>
        <p:spPr>
          <a:xfrm flipH="1">
            <a:off x="4842273" y="3537347"/>
            <a:ext cx="701278" cy="594122"/>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496BD-F029-D24F-ACAE-7A8AB6157B35}"/>
              </a:ext>
            </a:extLst>
          </p:cNvPr>
          <p:cNvPicPr>
            <a:picLocks noChangeAspect="1"/>
          </p:cNvPicPr>
          <p:nvPr/>
        </p:nvPicPr>
        <p:blipFill>
          <a:blip r:embed="rId2"/>
          <a:stretch>
            <a:fillRect/>
          </a:stretch>
        </p:blipFill>
        <p:spPr>
          <a:xfrm>
            <a:off x="1447800" y="533400"/>
            <a:ext cx="6678716" cy="4814888"/>
          </a:xfrm>
          <a:prstGeom prst="rect">
            <a:avLst/>
          </a:prstGeom>
        </p:spPr>
      </p:pic>
      <p:sp>
        <p:nvSpPr>
          <p:cNvPr id="3" name="TextBox 2">
            <a:extLst>
              <a:ext uri="{FF2B5EF4-FFF2-40B4-BE49-F238E27FC236}">
                <a16:creationId xmlns:a16="http://schemas.microsoft.com/office/drawing/2014/main" id="{8F49BF89-61E2-974D-93FF-7850065138EA}"/>
              </a:ext>
            </a:extLst>
          </p:cNvPr>
          <p:cNvSpPr txBox="1"/>
          <p:nvPr/>
        </p:nvSpPr>
        <p:spPr>
          <a:xfrm>
            <a:off x="2897814" y="5348288"/>
            <a:ext cx="4158462" cy="715581"/>
          </a:xfrm>
          <a:prstGeom prst="rect">
            <a:avLst/>
          </a:prstGeom>
          <a:noFill/>
        </p:spPr>
        <p:txBody>
          <a:bodyPr wrap="square" rtlCol="0">
            <a:spAutoFit/>
          </a:bodyPr>
          <a:lstStyle/>
          <a:p>
            <a:r>
              <a:rPr lang="en-US" sz="1350" b="1" dirty="0"/>
              <a:t>Atmospheric </a:t>
            </a:r>
            <a:r>
              <a:rPr lang="en-US" sz="1350" b="1" dirty="0" err="1"/>
              <a:t>Chemistry,Lagzi</a:t>
            </a:r>
            <a:r>
              <a:rPr lang="en-US" sz="1350" b="1" dirty="0"/>
              <a:t>, </a:t>
            </a:r>
            <a:r>
              <a:rPr lang="en-US" sz="1350" b="1" dirty="0" err="1"/>
              <a:t>Mészáros</a:t>
            </a:r>
            <a:r>
              <a:rPr lang="en-US" sz="1350" b="1" dirty="0"/>
              <a:t>, </a:t>
            </a:r>
            <a:r>
              <a:rPr lang="en-US" sz="1350" b="1" dirty="0" err="1"/>
              <a:t>Gelybó</a:t>
            </a:r>
            <a:r>
              <a:rPr lang="en-US" sz="1350" b="1" dirty="0"/>
              <a:t>, </a:t>
            </a:r>
            <a:r>
              <a:rPr lang="en-US" sz="1350" b="1" dirty="0" err="1"/>
              <a:t>Leelőssy</a:t>
            </a:r>
            <a:r>
              <a:rPr lang="en-US" sz="1350" b="1" dirty="0"/>
              <a:t>, 2013</a:t>
            </a:r>
          </a:p>
          <a:p>
            <a:endParaRPr lang="en-US" sz="1350" dirty="0"/>
          </a:p>
        </p:txBody>
      </p:sp>
    </p:spTree>
    <p:extLst>
      <p:ext uri="{BB962C8B-B14F-4D97-AF65-F5344CB8AC3E}">
        <p14:creationId xmlns:p14="http://schemas.microsoft.com/office/powerpoint/2010/main" val="386047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s-CL" dirty="0"/>
              <a:t>Sol joven débil</a:t>
            </a:r>
            <a:endParaRPr lang="en-US" dirty="0"/>
          </a:p>
        </p:txBody>
      </p:sp>
      <p:sp>
        <p:nvSpPr>
          <p:cNvPr id="3" name="Content Placeholder 2"/>
          <p:cNvSpPr>
            <a:spLocks noGrp="1"/>
          </p:cNvSpPr>
          <p:nvPr>
            <p:ph idx="1"/>
          </p:nvPr>
        </p:nvSpPr>
        <p:spPr>
          <a:xfrm>
            <a:off x="381000" y="1143000"/>
            <a:ext cx="8229600" cy="3352800"/>
          </a:xfrm>
        </p:spPr>
        <p:txBody>
          <a:bodyPr>
            <a:normAutofit fontScale="70000" lnSpcReduction="20000"/>
          </a:bodyPr>
          <a:lstStyle/>
          <a:p>
            <a:r>
              <a:rPr lang="es-CL" dirty="0"/>
              <a:t>El sol es una estrella en la secuencia principal y el </a:t>
            </a:r>
            <a:r>
              <a:rPr lang="es-CL" b="1" dirty="0"/>
              <a:t>modelo estándar </a:t>
            </a:r>
            <a:r>
              <a:rPr lang="es-CL" dirty="0"/>
              <a:t>de evolución estelar indica un aumento en cerca del 40 % de la luminosidad (y por lo tanto de la constante solar) desde el comienzo del sistema solar (4.56 mil millones de años atrás) </a:t>
            </a:r>
          </a:p>
          <a:p>
            <a:r>
              <a:rPr lang="es-CL" dirty="0"/>
              <a:t>Inicialmente el sol posee una composición química homogénea (H</a:t>
            </a:r>
            <a:r>
              <a:rPr lang="es-CL" baseline="-25000" dirty="0"/>
              <a:t>2</a:t>
            </a:r>
            <a:r>
              <a:rPr lang="es-CL" dirty="0"/>
              <a:t>)</a:t>
            </a:r>
          </a:p>
          <a:p>
            <a:r>
              <a:rPr lang="es-CL" dirty="0"/>
              <a:t>El sol está en equilibrio térmico e hidrostático</a:t>
            </a:r>
          </a:p>
          <a:p>
            <a:r>
              <a:rPr lang="es-CL" dirty="0"/>
              <a:t>La masa del sol permanece constante para efectos prácticos.</a:t>
            </a:r>
          </a:p>
          <a:p>
            <a:r>
              <a:rPr lang="es-CL" dirty="0"/>
              <a:t>Al convertirse el H</a:t>
            </a:r>
            <a:r>
              <a:rPr lang="es-CL" baseline="-25000" dirty="0"/>
              <a:t>2</a:t>
            </a:r>
            <a:r>
              <a:rPr lang="es-CL" dirty="0"/>
              <a:t> en He al interior del núcleo, la densidad aumenta, la temperatura y por consiguiente la cinética de las reacciones termonucleares. </a:t>
            </a:r>
          </a:p>
          <a:p>
            <a:pPr>
              <a:buNone/>
            </a:pPr>
            <a:endParaRPr lang="es-CL" dirty="0"/>
          </a:p>
          <a:p>
            <a:pPr>
              <a:buNone/>
            </a:pPr>
            <a:endParaRPr lang="en-US" dirty="0"/>
          </a:p>
        </p:txBody>
      </p:sp>
      <p:pic>
        <p:nvPicPr>
          <p:cNvPr id="16386" name="Picture 2" descr="http://www.cartage.org.lb/en/themes/sciences/Astronomy/Thestars/energyproduct/Proton-ProtonChain/pp-chain.gif"/>
          <p:cNvPicPr>
            <a:picLocks noChangeAspect="1" noChangeArrowheads="1"/>
          </p:cNvPicPr>
          <p:nvPr/>
        </p:nvPicPr>
        <p:blipFill>
          <a:blip r:embed="rId2" cstate="print"/>
          <a:srcRect/>
          <a:stretch>
            <a:fillRect/>
          </a:stretch>
        </p:blipFill>
        <p:spPr bwMode="auto">
          <a:xfrm>
            <a:off x="4953000" y="4343400"/>
            <a:ext cx="3352800" cy="1885951"/>
          </a:xfrm>
          <a:prstGeom prst="rect">
            <a:avLst/>
          </a:prstGeom>
          <a:noFill/>
        </p:spPr>
      </p:pic>
      <p:pic>
        <p:nvPicPr>
          <p:cNvPr id="16388" name="Picture 4" descr="http://www.abiertohastaelamanecer.ws/fp-content/images/sun.gif"/>
          <p:cNvPicPr>
            <a:picLocks noChangeAspect="1" noChangeArrowheads="1"/>
          </p:cNvPicPr>
          <p:nvPr/>
        </p:nvPicPr>
        <p:blipFill>
          <a:blip r:embed="rId3" cstate="print"/>
          <a:srcRect/>
          <a:stretch>
            <a:fillRect/>
          </a:stretch>
        </p:blipFill>
        <p:spPr bwMode="auto">
          <a:xfrm>
            <a:off x="1295400" y="4267200"/>
            <a:ext cx="2209800" cy="2209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strVal val="#ppt_w*0.70"/>
                                          </p:val>
                                        </p:tav>
                                        <p:tav tm="100000">
                                          <p:val>
                                            <p:strVal val="#ppt_w"/>
                                          </p:val>
                                        </p:tav>
                                      </p:tavLst>
                                    </p:anim>
                                    <p:anim calcmode="lin" valueType="num">
                                      <p:cBhvr>
                                        <p:cTn id="8" dur="1000" fill="hold"/>
                                        <p:tgtEl>
                                          <p:spTgt spid="16388"/>
                                        </p:tgtEl>
                                        <p:attrNameLst>
                                          <p:attrName>ppt_h</p:attrName>
                                        </p:attrNameLst>
                                      </p:cBhvr>
                                      <p:tavLst>
                                        <p:tav tm="0">
                                          <p:val>
                                            <p:strVal val="#ppt_h"/>
                                          </p:val>
                                        </p:tav>
                                        <p:tav tm="100000">
                                          <p:val>
                                            <p:strVal val="#ppt_h"/>
                                          </p:val>
                                        </p:tav>
                                      </p:tavLst>
                                    </p:anim>
                                    <p:animEffect transition="in" filter="fade">
                                      <p:cBhvr>
                                        <p:cTn id="9" dur="1000"/>
                                        <p:tgtEl>
                                          <p:spTgt spid="1638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6386"/>
                                        </p:tgtEl>
                                        <p:attrNameLst>
                                          <p:attrName>style.visibility</p:attrName>
                                        </p:attrNameLst>
                                      </p:cBhvr>
                                      <p:to>
                                        <p:strVal val="visible"/>
                                      </p:to>
                                    </p:set>
                                    <p:animEffect transition="in" filter="box(in)">
                                      <p:cBhvr>
                                        <p:cTn id="3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Evidencia</a:t>
            </a:r>
            <a:r>
              <a:rPr lang="en-US" dirty="0"/>
              <a:t> Geol</a:t>
            </a:r>
            <a:r>
              <a:rPr lang="es-CL" dirty="0" err="1"/>
              <a:t>ógica</a:t>
            </a:r>
            <a:endParaRPr lang="en-US" dirty="0"/>
          </a:p>
        </p:txBody>
      </p:sp>
      <p:sp>
        <p:nvSpPr>
          <p:cNvPr id="3" name="Content Placeholder 2"/>
          <p:cNvSpPr>
            <a:spLocks noGrp="1"/>
          </p:cNvSpPr>
          <p:nvPr>
            <p:ph idx="1"/>
          </p:nvPr>
        </p:nvSpPr>
        <p:spPr>
          <a:xfrm>
            <a:off x="4419600" y="1219201"/>
            <a:ext cx="4038600" cy="3505199"/>
          </a:xfrm>
        </p:spPr>
        <p:txBody>
          <a:bodyPr>
            <a:normAutofit fontScale="85000" lnSpcReduction="20000"/>
          </a:bodyPr>
          <a:lstStyle/>
          <a:p>
            <a:r>
              <a:rPr lang="es-CL" dirty="0"/>
              <a:t>En la historia de la tierra, las glaciaciones están prácticamente ausentes del registro. En efecto, la primera glaciación de que se tiene evidencia ocurrió ~ 2.9 </a:t>
            </a:r>
            <a:r>
              <a:rPr lang="es-CL" dirty="0" err="1"/>
              <a:t>Ga.</a:t>
            </a:r>
            <a:r>
              <a:rPr lang="es-CL" dirty="0"/>
              <a:t>  (nótese que la ausencia de evidencia, no es evidencia de “ausencia</a:t>
            </a:r>
            <a:r>
              <a:rPr lang="en-US" dirty="0"/>
              <a:t>”</a:t>
            </a:r>
            <a:r>
              <a:rPr lang="es-CL" dirty="0"/>
              <a:t>)</a:t>
            </a:r>
          </a:p>
          <a:p>
            <a:pPr>
              <a:buNone/>
            </a:pPr>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0" y="825202"/>
            <a:ext cx="4800600" cy="5523098"/>
          </a:xfrm>
          <a:prstGeom prst="rect">
            <a:avLst/>
          </a:prstGeom>
          <a:noFill/>
          <a:ln w="9525">
            <a:noFill/>
            <a:miter lim="800000"/>
            <a:headEnd/>
            <a:tailEnd/>
          </a:ln>
          <a:effectLst/>
        </p:spPr>
      </p:pic>
      <p:sp>
        <p:nvSpPr>
          <p:cNvPr id="6" name="TextBox 5"/>
          <p:cNvSpPr txBox="1"/>
          <p:nvPr/>
        </p:nvSpPr>
        <p:spPr>
          <a:xfrm>
            <a:off x="381000" y="6248400"/>
            <a:ext cx="2180405" cy="369332"/>
          </a:xfrm>
          <a:prstGeom prst="rect">
            <a:avLst/>
          </a:prstGeom>
          <a:noFill/>
        </p:spPr>
        <p:txBody>
          <a:bodyPr wrap="none" rtlCol="0">
            <a:spAutoFit/>
          </a:bodyPr>
          <a:lstStyle/>
          <a:p>
            <a:r>
              <a:rPr lang="en-US" dirty="0" err="1"/>
              <a:t>Kasting</a:t>
            </a:r>
            <a:r>
              <a:rPr lang="en-US" dirty="0"/>
              <a:t> &amp; Ono (2006)</a:t>
            </a:r>
          </a:p>
        </p:txBody>
      </p:sp>
      <p:sp>
        <p:nvSpPr>
          <p:cNvPr id="12" name="Rectangle 11"/>
          <p:cNvSpPr/>
          <p:nvPr/>
        </p:nvSpPr>
        <p:spPr>
          <a:xfrm>
            <a:off x="762000" y="4343400"/>
            <a:ext cx="3657600" cy="228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 y="3733800"/>
            <a:ext cx="3657600" cy="228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1981200"/>
            <a:ext cx="4114800" cy="228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28600" y="3352800"/>
            <a:ext cx="2819400"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200" y="3200400"/>
            <a:ext cx="1447800" cy="369332"/>
          </a:xfrm>
          <a:prstGeom prst="rect">
            <a:avLst/>
          </a:prstGeom>
          <a:noFill/>
        </p:spPr>
        <p:txBody>
          <a:bodyPr wrap="square" rtlCol="0">
            <a:spAutoFit/>
          </a:bodyPr>
          <a:lstStyle/>
          <a:p>
            <a:r>
              <a:rPr lang="es-CL" dirty="0" err="1"/>
              <a:t>Ts</a:t>
            </a:r>
            <a:r>
              <a:rPr lang="en-US" dirty="0"/>
              <a:t>= 273  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Evidencia Geológica</a:t>
            </a:r>
            <a:endParaRPr lang="en-US" dirty="0"/>
          </a:p>
        </p:txBody>
      </p:sp>
      <p:pic>
        <p:nvPicPr>
          <p:cNvPr id="32770" name="Picture 2"/>
          <p:cNvPicPr>
            <a:picLocks noChangeAspect="1" noChangeArrowheads="1"/>
          </p:cNvPicPr>
          <p:nvPr/>
        </p:nvPicPr>
        <p:blipFill>
          <a:blip r:embed="rId2" cstate="print"/>
          <a:srcRect r="17364"/>
          <a:stretch>
            <a:fillRect/>
          </a:stretch>
        </p:blipFill>
        <p:spPr bwMode="auto">
          <a:xfrm>
            <a:off x="228600" y="1066800"/>
            <a:ext cx="4419600" cy="5207879"/>
          </a:xfrm>
          <a:prstGeom prst="rect">
            <a:avLst/>
          </a:prstGeom>
          <a:noFill/>
          <a:ln w="9525">
            <a:noFill/>
            <a:miter lim="800000"/>
            <a:headEnd/>
            <a:tailEnd/>
          </a:ln>
          <a:effectLst/>
        </p:spPr>
      </p:pic>
      <p:cxnSp>
        <p:nvCxnSpPr>
          <p:cNvPr id="10" name="Straight Connector 9"/>
          <p:cNvCxnSpPr/>
          <p:nvPr/>
        </p:nvCxnSpPr>
        <p:spPr>
          <a:xfrm rot="5400000">
            <a:off x="2134394" y="3656806"/>
            <a:ext cx="502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773" name="Picture 5" descr="see caption"/>
          <p:cNvPicPr>
            <a:picLocks noChangeAspect="1" noChangeArrowheads="1"/>
          </p:cNvPicPr>
          <p:nvPr/>
        </p:nvPicPr>
        <p:blipFill>
          <a:blip r:embed="rId3" cstate="print"/>
          <a:srcRect/>
          <a:stretch>
            <a:fillRect/>
          </a:stretch>
        </p:blipFill>
        <p:spPr bwMode="auto">
          <a:xfrm>
            <a:off x="5791200" y="1219200"/>
            <a:ext cx="2076450" cy="1666875"/>
          </a:xfrm>
          <a:prstGeom prst="rect">
            <a:avLst/>
          </a:prstGeom>
          <a:noFill/>
        </p:spPr>
      </p:pic>
      <p:cxnSp>
        <p:nvCxnSpPr>
          <p:cNvPr id="13" name="Straight Arrow Connector 12"/>
          <p:cNvCxnSpPr/>
          <p:nvPr/>
        </p:nvCxnSpPr>
        <p:spPr>
          <a:xfrm rot="10800000" flipV="1">
            <a:off x="5105400" y="20574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1" y="3048000"/>
            <a:ext cx="3124200" cy="923330"/>
          </a:xfrm>
          <a:prstGeom prst="rect">
            <a:avLst/>
          </a:prstGeom>
          <a:noFill/>
        </p:spPr>
        <p:txBody>
          <a:bodyPr wrap="square" rtlCol="0">
            <a:spAutoFit/>
          </a:bodyPr>
          <a:lstStyle/>
          <a:p>
            <a:r>
              <a:rPr lang="es-CL" dirty="0"/>
              <a:t>Contenido isotópico de zircones revela contacto con agua líquida.</a:t>
            </a:r>
            <a:endParaRPr lang="en-US" dirty="0"/>
          </a:p>
        </p:txBody>
      </p:sp>
      <p:sp>
        <p:nvSpPr>
          <p:cNvPr id="18" name="TextBox 17"/>
          <p:cNvSpPr txBox="1"/>
          <p:nvPr/>
        </p:nvSpPr>
        <p:spPr>
          <a:xfrm>
            <a:off x="1447800" y="6400800"/>
            <a:ext cx="1267783" cy="369332"/>
          </a:xfrm>
          <a:prstGeom prst="rect">
            <a:avLst/>
          </a:prstGeom>
          <a:noFill/>
        </p:spPr>
        <p:txBody>
          <a:bodyPr wrap="none" rtlCol="0">
            <a:spAutoFit/>
          </a:bodyPr>
          <a:lstStyle/>
          <a:p>
            <a:r>
              <a:rPr lang="es-CL" dirty="0" err="1"/>
              <a:t>Pinti</a:t>
            </a:r>
            <a:r>
              <a:rPr lang="es-CL" dirty="0"/>
              <a:t> (2005)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box(in)">
                                      <p:cBhvr>
                                        <p:cTn id="12"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057400" y="117120"/>
            <a:ext cx="5029200" cy="4150080"/>
          </a:xfrm>
          <a:prstGeom prst="rect">
            <a:avLst/>
          </a:prstGeom>
          <a:ln w="9525">
            <a:noFill/>
            <a:miter lim="800000"/>
            <a:headEnd/>
            <a:tailEnd/>
          </a:ln>
          <a:effectLst/>
        </p:spPr>
      </p:pic>
      <p:sp>
        <p:nvSpPr>
          <p:cNvPr id="3" name="TextBox 2"/>
          <p:cNvSpPr txBox="1"/>
          <p:nvPr/>
        </p:nvSpPr>
        <p:spPr>
          <a:xfrm>
            <a:off x="2819400" y="4191000"/>
            <a:ext cx="3632276" cy="369332"/>
          </a:xfrm>
          <a:prstGeom prst="rect">
            <a:avLst/>
          </a:prstGeom>
          <a:noFill/>
        </p:spPr>
        <p:txBody>
          <a:bodyPr wrap="none" rtlCol="0">
            <a:spAutoFit/>
          </a:bodyPr>
          <a:lstStyle/>
          <a:p>
            <a:r>
              <a:rPr lang="es-CL" dirty="0"/>
              <a:t>Ga (Miles de millones de años atrás) </a:t>
            </a:r>
            <a:endParaRPr lang="en-US" dirty="0"/>
          </a:p>
        </p:txBody>
      </p:sp>
      <p:sp>
        <p:nvSpPr>
          <p:cNvPr id="4" name="TextBox 3"/>
          <p:cNvSpPr txBox="1"/>
          <p:nvPr/>
        </p:nvSpPr>
        <p:spPr>
          <a:xfrm rot="16200000">
            <a:off x="5662999" y="1576001"/>
            <a:ext cx="3124201" cy="276999"/>
          </a:xfrm>
          <a:prstGeom prst="rect">
            <a:avLst/>
          </a:prstGeom>
          <a:noFill/>
        </p:spPr>
        <p:txBody>
          <a:bodyPr wrap="square" rtlCol="0">
            <a:spAutoFit/>
          </a:bodyPr>
          <a:lstStyle/>
          <a:p>
            <a:r>
              <a:rPr lang="es-CL" sz="1200" dirty="0" err="1"/>
              <a:t>Luminosity</a:t>
            </a:r>
            <a:r>
              <a:rPr lang="es-CL" sz="1200" dirty="0"/>
              <a:t> </a:t>
            </a:r>
            <a:r>
              <a:rPr lang="es-CL" sz="1200" dirty="0" err="1"/>
              <a:t>relative</a:t>
            </a:r>
            <a:r>
              <a:rPr lang="es-CL" sz="1200" dirty="0"/>
              <a:t> </a:t>
            </a:r>
            <a:r>
              <a:rPr lang="es-CL" sz="1200" dirty="0" err="1"/>
              <a:t>to</a:t>
            </a:r>
            <a:r>
              <a:rPr lang="es-CL" sz="1200" dirty="0"/>
              <a:t> </a:t>
            </a:r>
            <a:r>
              <a:rPr lang="es-CL" sz="1200" dirty="0" err="1"/>
              <a:t>present</a:t>
            </a:r>
            <a:endParaRPr lang="en-US" sz="1200" dirty="0"/>
          </a:p>
        </p:txBody>
      </p:sp>
      <p:sp>
        <p:nvSpPr>
          <p:cNvPr id="5" name="TextBox 4"/>
          <p:cNvSpPr txBox="1"/>
          <p:nvPr/>
        </p:nvSpPr>
        <p:spPr>
          <a:xfrm rot="16200000">
            <a:off x="1266029" y="2239170"/>
            <a:ext cx="1859740" cy="276999"/>
          </a:xfrm>
          <a:prstGeom prst="rect">
            <a:avLst/>
          </a:prstGeom>
          <a:noFill/>
        </p:spPr>
        <p:txBody>
          <a:bodyPr wrap="none" rtlCol="0">
            <a:spAutoFit/>
          </a:bodyPr>
          <a:lstStyle/>
          <a:p>
            <a:r>
              <a:rPr lang="en-US" sz="1200" dirty="0"/>
              <a:t>Mean surface temperature</a:t>
            </a:r>
          </a:p>
        </p:txBody>
      </p:sp>
      <p:cxnSp>
        <p:nvCxnSpPr>
          <p:cNvPr id="10" name="Straight Arrow Connector 9"/>
          <p:cNvCxnSpPr/>
          <p:nvPr/>
        </p:nvCxnSpPr>
        <p:spPr>
          <a:xfrm rot="5400000">
            <a:off x="3771106" y="13327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1524000"/>
            <a:ext cx="4038600" cy="1588"/>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6515894" y="28567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144294" y="9517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553494" y="15613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80407" y="838200"/>
            <a:ext cx="572593" cy="381000"/>
          </a:xfrm>
          <a:prstGeom prst="rect">
            <a:avLst/>
          </a:prstGeom>
          <a:noFill/>
        </p:spPr>
        <p:txBody>
          <a:bodyPr wrap="square" rtlCol="0">
            <a:spAutoFit/>
          </a:bodyPr>
          <a:lstStyle/>
          <a:p>
            <a:r>
              <a:rPr lang="en-US" dirty="0">
                <a:latin typeface="Symbol" pitchFamily="18" charset="2"/>
              </a:rPr>
              <a:t>a=0</a:t>
            </a:r>
          </a:p>
        </p:txBody>
      </p:sp>
      <p:sp>
        <p:nvSpPr>
          <p:cNvPr id="26" name="TextBox 25"/>
          <p:cNvSpPr txBox="1"/>
          <p:nvPr/>
        </p:nvSpPr>
        <p:spPr>
          <a:xfrm>
            <a:off x="6172200" y="1066800"/>
            <a:ext cx="745717" cy="369332"/>
          </a:xfrm>
          <a:prstGeom prst="rect">
            <a:avLst/>
          </a:prstGeom>
          <a:noFill/>
        </p:spPr>
        <p:txBody>
          <a:bodyPr wrap="none" rtlCol="0">
            <a:spAutoFit/>
          </a:bodyPr>
          <a:lstStyle/>
          <a:p>
            <a:r>
              <a:rPr lang="en-US" dirty="0">
                <a:latin typeface="Symbol" pitchFamily="18" charset="2"/>
              </a:rPr>
              <a:t>a=0.3</a:t>
            </a:r>
          </a:p>
        </p:txBody>
      </p:sp>
      <p:cxnSp>
        <p:nvCxnSpPr>
          <p:cNvPr id="28" name="Straight Arrow Connector 27"/>
          <p:cNvCxnSpPr/>
          <p:nvPr/>
        </p:nvCxnSpPr>
        <p:spPr>
          <a:xfrm>
            <a:off x="4114800" y="914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43600" y="10668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483" name="Picture 3"/>
          <p:cNvPicPr>
            <a:picLocks noChangeAspect="1" noChangeArrowheads="1"/>
          </p:cNvPicPr>
          <p:nvPr/>
        </p:nvPicPr>
        <p:blipFill>
          <a:blip r:embed="rId3" cstate="print">
            <a:duotone>
              <a:prstClr val="black"/>
              <a:schemeClr val="accent3">
                <a:tint val="45000"/>
                <a:satMod val="400000"/>
              </a:schemeClr>
            </a:duotone>
            <a:lum bright="20000"/>
          </a:blip>
          <a:srcRect l="2500" t="4199" b="13914"/>
          <a:stretch>
            <a:fillRect/>
          </a:stretch>
        </p:blipFill>
        <p:spPr bwMode="auto">
          <a:xfrm>
            <a:off x="1828800" y="3810000"/>
            <a:ext cx="5943600" cy="2971800"/>
          </a:xfrm>
          <a:prstGeom prst="rect">
            <a:avLst/>
          </a:prstGeom>
          <a:noFill/>
          <a:ln w="9525">
            <a:noFill/>
            <a:miter lim="800000"/>
            <a:headEnd/>
            <a:tailEnd/>
          </a:ln>
          <a:effectLst/>
        </p:spPr>
      </p:pic>
      <p:sp>
        <p:nvSpPr>
          <p:cNvPr id="32" name="TextBox 31"/>
          <p:cNvSpPr txBox="1"/>
          <p:nvPr/>
        </p:nvSpPr>
        <p:spPr>
          <a:xfrm>
            <a:off x="304800" y="6019800"/>
            <a:ext cx="1982017" cy="369332"/>
          </a:xfrm>
          <a:prstGeom prst="rect">
            <a:avLst/>
          </a:prstGeom>
          <a:noFill/>
        </p:spPr>
        <p:txBody>
          <a:bodyPr wrap="none" rtlCol="0">
            <a:spAutoFit/>
          </a:bodyPr>
          <a:lstStyle/>
          <a:p>
            <a:r>
              <a:rPr lang="es-CL" dirty="0" err="1"/>
              <a:t>Kasting</a:t>
            </a:r>
            <a:r>
              <a:rPr lang="es-CL" dirty="0"/>
              <a:t> et al (1988)</a:t>
            </a:r>
            <a:endParaRPr lang="en-US" dirty="0"/>
          </a:p>
        </p:txBody>
      </p:sp>
      <p:graphicFrame>
        <p:nvGraphicFramePr>
          <p:cNvPr id="15361" name="Content Placeholder 3"/>
          <p:cNvGraphicFramePr>
            <a:graphicFrameLocks noChangeAspect="1"/>
          </p:cNvGraphicFramePr>
          <p:nvPr/>
        </p:nvGraphicFramePr>
        <p:xfrm>
          <a:off x="228599" y="457200"/>
          <a:ext cx="2204247" cy="990599"/>
        </p:xfrm>
        <a:graphic>
          <a:graphicData uri="http://schemas.openxmlformats.org/presentationml/2006/ole">
            <mc:AlternateContent xmlns:mc="http://schemas.openxmlformats.org/markup-compatibility/2006">
              <mc:Choice xmlns:v="urn:schemas-microsoft-com:vml" Requires="v">
                <p:oleObj name="Equation" r:id="rId4" imgW="1638000" imgH="736560" progId="Equation.3">
                  <p:embed/>
                </p:oleObj>
              </mc:Choice>
              <mc:Fallback>
                <p:oleObj name="Equation" r:id="rId4" imgW="1638000" imgH="736560" progId="Equation.3">
                  <p:embed/>
                  <p:pic>
                    <p:nvPicPr>
                      <p:cNvPr id="15361"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57200"/>
                        <a:ext cx="2204247" cy="990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Preguntas</a:t>
            </a:r>
            <a:endParaRPr lang="es-CL" dirty="0"/>
          </a:p>
        </p:txBody>
      </p:sp>
      <p:sp>
        <p:nvSpPr>
          <p:cNvPr id="3" name="2 Marcador de contenido"/>
          <p:cNvSpPr>
            <a:spLocks noGrp="1"/>
          </p:cNvSpPr>
          <p:nvPr>
            <p:ph idx="1"/>
          </p:nvPr>
        </p:nvSpPr>
        <p:spPr/>
        <p:txBody>
          <a:bodyPr>
            <a:normAutofit fontScale="92500"/>
          </a:bodyPr>
          <a:lstStyle/>
          <a:p>
            <a:r>
              <a:rPr lang="es-MX" dirty="0"/>
              <a:t>¿Cuándo se formaron los océanos, la atmósfera?</a:t>
            </a:r>
          </a:p>
          <a:p>
            <a:r>
              <a:rPr lang="es-MX" dirty="0"/>
              <a:t>¿Cómo llegó el agua al planeta?</a:t>
            </a:r>
          </a:p>
          <a:p>
            <a:r>
              <a:rPr lang="es-MX" dirty="0"/>
              <a:t>¿Cuál era la composición de la atmósfera primitiva?</a:t>
            </a:r>
          </a:p>
          <a:p>
            <a:r>
              <a:rPr lang="es-MX" dirty="0"/>
              <a:t>¿Cuánto tiempo le tomó a la atmósfera alcanzar su composición presente?</a:t>
            </a:r>
          </a:p>
          <a:p>
            <a:r>
              <a:rPr lang="es-MX" dirty="0"/>
              <a:t>Dada la composición inicial del océano y de la atmósfera, era posible prever que la vida surgiría?</a:t>
            </a:r>
          </a:p>
          <a:p>
            <a:endParaRPr lang="es-MX" dirty="0"/>
          </a:p>
          <a:p>
            <a:pPr>
              <a:buNone/>
            </a:pPr>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a:t>Algunas de las soluciones propuestas a la paradoja
</a:t>
            </a:r>
            <a:endParaRPr lang="en-US" dirty="0"/>
          </a:p>
        </p:txBody>
      </p:sp>
      <p:sp>
        <p:nvSpPr>
          <p:cNvPr id="3" name="Content Placeholder 2"/>
          <p:cNvSpPr>
            <a:spLocks noGrp="1"/>
          </p:cNvSpPr>
          <p:nvPr>
            <p:ph idx="1"/>
          </p:nvPr>
        </p:nvSpPr>
        <p:spPr>
          <a:xfrm>
            <a:off x="457200" y="2133600"/>
            <a:ext cx="4648200" cy="3763963"/>
          </a:xfrm>
        </p:spPr>
        <p:txBody>
          <a:bodyPr>
            <a:normAutofit fontScale="62500" lnSpcReduction="20000"/>
          </a:bodyPr>
          <a:lstStyle/>
          <a:p>
            <a:r>
              <a:rPr lang="en-US" dirty="0"/>
              <a:t>Sagan y Mullen (1972) </a:t>
            </a:r>
            <a:r>
              <a:rPr lang="en-US" dirty="0" err="1"/>
              <a:t>propusieron</a:t>
            </a:r>
            <a:r>
              <a:rPr lang="en-US" dirty="0"/>
              <a:t> </a:t>
            </a:r>
            <a:r>
              <a:rPr lang="en-US" dirty="0" err="1"/>
              <a:t>inicialmente</a:t>
            </a:r>
            <a:r>
              <a:rPr lang="en-US" dirty="0"/>
              <a:t> NH3 (Sin embargo, Kuhn y </a:t>
            </a:r>
            <a:r>
              <a:rPr lang="en-US" dirty="0" err="1"/>
              <a:t>Atreya</a:t>
            </a:r>
            <a:r>
              <a:rPr lang="en-US" dirty="0"/>
              <a:t> (1979) </a:t>
            </a:r>
            <a:r>
              <a:rPr lang="en-US" dirty="0" err="1"/>
              <a:t>calcularon</a:t>
            </a:r>
            <a:r>
              <a:rPr lang="en-US" dirty="0"/>
              <a:t> un </a:t>
            </a:r>
            <a:r>
              <a:rPr lang="en-US" dirty="0" err="1"/>
              <a:t>tiempo</a:t>
            </a:r>
            <a:r>
              <a:rPr lang="en-US" dirty="0"/>
              <a:t> de </a:t>
            </a:r>
            <a:r>
              <a:rPr lang="en-US" dirty="0" err="1"/>
              <a:t>vida</a:t>
            </a:r>
            <a:r>
              <a:rPr lang="en-US" dirty="0"/>
              <a:t> </a:t>
            </a:r>
            <a:r>
              <a:rPr lang="en-US" dirty="0" err="1"/>
              <a:t>muy</a:t>
            </a:r>
            <a:r>
              <a:rPr lang="en-US" dirty="0"/>
              <a:t> </a:t>
            </a:r>
            <a:r>
              <a:rPr lang="en-US" dirty="0" err="1"/>
              <a:t>corto</a:t>
            </a:r>
            <a:r>
              <a:rPr lang="en-US" dirty="0"/>
              <a:t> </a:t>
            </a:r>
            <a:r>
              <a:rPr lang="en-US" dirty="0" err="1"/>
              <a:t>en</a:t>
            </a:r>
            <a:r>
              <a:rPr lang="en-US" dirty="0"/>
              <a:t> </a:t>
            </a:r>
            <a:r>
              <a:rPr lang="en-US" dirty="0" err="1"/>
              <a:t>condiciones</a:t>
            </a:r>
            <a:r>
              <a:rPr lang="en-US" dirty="0"/>
              <a:t> de la </a:t>
            </a:r>
            <a:r>
              <a:rPr lang="en-US" dirty="0" err="1"/>
              <a:t>atmósfera</a:t>
            </a:r>
            <a:r>
              <a:rPr lang="en-US" dirty="0"/>
              <a:t> </a:t>
            </a:r>
            <a:r>
              <a:rPr lang="en-US" dirty="0" err="1"/>
              <a:t>temprana</a:t>
            </a:r>
            <a:r>
              <a:rPr lang="en-US" dirty="0"/>
              <a:t>)
Sagan y </a:t>
            </a:r>
            <a:r>
              <a:rPr lang="en-US" dirty="0" err="1"/>
              <a:t>Chyba</a:t>
            </a:r>
            <a:r>
              <a:rPr lang="en-US" dirty="0"/>
              <a:t> (1997) </a:t>
            </a:r>
            <a:r>
              <a:rPr lang="en-US" dirty="0" err="1"/>
              <a:t>propusieron</a:t>
            </a:r>
            <a:r>
              <a:rPr lang="en-US" dirty="0"/>
              <a:t> que la </a:t>
            </a:r>
            <a:r>
              <a:rPr lang="en-US" dirty="0" err="1"/>
              <a:t>neblina</a:t>
            </a:r>
            <a:r>
              <a:rPr lang="en-US" dirty="0"/>
              <a:t> </a:t>
            </a:r>
            <a:r>
              <a:rPr lang="en-US" dirty="0" err="1"/>
              <a:t>orgánica</a:t>
            </a:r>
            <a:r>
              <a:rPr lang="en-US" dirty="0"/>
              <a:t> </a:t>
            </a:r>
            <a:r>
              <a:rPr lang="en-US" dirty="0" err="1"/>
              <a:t>podría</a:t>
            </a:r>
            <a:r>
              <a:rPr lang="en-US" dirty="0"/>
              <a:t> "</a:t>
            </a:r>
            <a:r>
              <a:rPr lang="en-US" dirty="0" err="1"/>
              <a:t>proteger</a:t>
            </a:r>
            <a:r>
              <a:rPr lang="en-US" dirty="0"/>
              <a:t>" </a:t>
            </a:r>
            <a:r>
              <a:rPr lang="en-US" dirty="0" err="1"/>
              <a:t>el</a:t>
            </a:r>
            <a:r>
              <a:rPr lang="en-US" dirty="0"/>
              <a:t> </a:t>
            </a:r>
            <a:r>
              <a:rPr lang="en-US" dirty="0" err="1"/>
              <a:t>amoníaco</a:t>
            </a:r>
            <a:r>
              <a:rPr lang="en-US" dirty="0"/>
              <a:t> de la </a:t>
            </a:r>
            <a:r>
              <a:rPr lang="en-US" dirty="0" err="1"/>
              <a:t>fotólisis</a:t>
            </a:r>
            <a:r>
              <a:rPr lang="en-US" dirty="0"/>
              <a:t> UV.
</a:t>
            </a:r>
            <a:r>
              <a:rPr lang="en-US" dirty="0" err="1"/>
              <a:t>Todavía</a:t>
            </a:r>
            <a:r>
              <a:rPr lang="en-US" dirty="0"/>
              <a:t> es </a:t>
            </a:r>
            <a:r>
              <a:rPr lang="en-US" dirty="0" err="1"/>
              <a:t>posible</a:t>
            </a:r>
            <a:r>
              <a:rPr lang="en-US" dirty="0"/>
              <a:t> </a:t>
            </a:r>
            <a:r>
              <a:rPr lang="en-US" dirty="0" err="1"/>
              <a:t>según</a:t>
            </a:r>
            <a:r>
              <a:rPr lang="en-US" dirty="0"/>
              <a:t> </a:t>
            </a:r>
            <a:r>
              <a:rPr lang="en-US" dirty="0" err="1"/>
              <a:t>Chyba</a:t>
            </a:r>
            <a:r>
              <a:rPr lang="en-US" dirty="0"/>
              <a:t> (2010) y Wolf y Toon (2010)
</a:t>
            </a:r>
          </a:p>
        </p:txBody>
      </p:sp>
      <p:pic>
        <p:nvPicPr>
          <p:cNvPr id="14337" name="Picture 1"/>
          <p:cNvPicPr>
            <a:picLocks noChangeAspect="1" noChangeArrowheads="1"/>
          </p:cNvPicPr>
          <p:nvPr/>
        </p:nvPicPr>
        <p:blipFill>
          <a:blip r:embed="rId2" cstate="print"/>
          <a:srcRect/>
          <a:stretch>
            <a:fillRect/>
          </a:stretch>
        </p:blipFill>
        <p:spPr bwMode="auto">
          <a:xfrm>
            <a:off x="4953000" y="1905000"/>
            <a:ext cx="3971925" cy="3943350"/>
          </a:xfrm>
          <a:prstGeom prst="rect">
            <a:avLst/>
          </a:prstGeom>
          <a:noFill/>
          <a:ln w="9525">
            <a:noFill/>
            <a:miter lim="800000"/>
            <a:headEnd/>
            <a:tailEnd/>
          </a:ln>
        </p:spPr>
      </p:pic>
      <p:sp>
        <p:nvSpPr>
          <p:cNvPr id="5" name="TextBox 4"/>
          <p:cNvSpPr txBox="1"/>
          <p:nvPr/>
        </p:nvSpPr>
        <p:spPr>
          <a:xfrm>
            <a:off x="6096000" y="6096000"/>
            <a:ext cx="1447800" cy="369332"/>
          </a:xfrm>
          <a:prstGeom prst="rect">
            <a:avLst/>
          </a:prstGeom>
          <a:noFill/>
        </p:spPr>
        <p:txBody>
          <a:bodyPr wrap="square" rtlCol="0">
            <a:spAutoFit/>
          </a:bodyPr>
          <a:lstStyle/>
          <a:p>
            <a:r>
              <a:rPr lang="en-US" dirty="0" err="1"/>
              <a:t>Chyba</a:t>
            </a:r>
            <a:r>
              <a:rPr lang="en-US" dirty="0"/>
              <a:t>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Otras posibles soluciones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Metano</a:t>
            </a:r>
            <a:r>
              <a:rPr lang="en-US" dirty="0"/>
              <a:t> </a:t>
            </a:r>
            <a:r>
              <a:rPr lang="en-US" dirty="0" err="1"/>
              <a:t>en</a:t>
            </a:r>
            <a:r>
              <a:rPr lang="en-US" dirty="0"/>
              <a:t> </a:t>
            </a:r>
            <a:r>
              <a:rPr lang="en-US" dirty="0" err="1"/>
              <a:t>una</a:t>
            </a:r>
            <a:r>
              <a:rPr lang="en-US" dirty="0"/>
              <a:t> </a:t>
            </a:r>
            <a:r>
              <a:rPr lang="en-US" dirty="0" err="1"/>
              <a:t>atmósfera</a:t>
            </a:r>
            <a:r>
              <a:rPr lang="en-US" dirty="0"/>
              <a:t> </a:t>
            </a:r>
            <a:r>
              <a:rPr lang="en-US" dirty="0" err="1"/>
              <a:t>anóxica</a:t>
            </a:r>
            <a:r>
              <a:rPr lang="en-US" dirty="0"/>
              <a:t> (Sin embargo, se </a:t>
            </a:r>
            <a:r>
              <a:rPr lang="en-US" dirty="0" err="1"/>
              <a:t>requieren</a:t>
            </a:r>
            <a:r>
              <a:rPr lang="en-US" dirty="0"/>
              <a:t> </a:t>
            </a:r>
            <a:r>
              <a:rPr lang="en-US" dirty="0" err="1"/>
              <a:t>concentraciones</a:t>
            </a:r>
            <a:r>
              <a:rPr lang="en-US" dirty="0"/>
              <a:t> </a:t>
            </a:r>
            <a:r>
              <a:rPr lang="en-US" dirty="0" err="1"/>
              <a:t>relativamente</a:t>
            </a:r>
            <a:r>
              <a:rPr lang="en-US" dirty="0"/>
              <a:t> </a:t>
            </a:r>
            <a:r>
              <a:rPr lang="en-US" dirty="0" err="1"/>
              <a:t>grandes</a:t>
            </a:r>
            <a:r>
              <a:rPr lang="en-US" dirty="0"/>
              <a:t>, </a:t>
            </a:r>
            <a:r>
              <a:rPr lang="en-US" dirty="0" err="1"/>
              <a:t>presencia</a:t>
            </a:r>
            <a:r>
              <a:rPr lang="en-US" dirty="0"/>
              <a:t> de </a:t>
            </a:r>
            <a:r>
              <a:rPr lang="en-US" dirty="0" err="1"/>
              <a:t>una</a:t>
            </a:r>
            <a:r>
              <a:rPr lang="en-US" dirty="0"/>
              <a:t> </a:t>
            </a:r>
            <a:r>
              <a:rPr lang="en-US" dirty="0" err="1"/>
              <a:t>neblina</a:t>
            </a:r>
            <a:r>
              <a:rPr lang="en-US" dirty="0"/>
              <a:t> </a:t>
            </a:r>
            <a:r>
              <a:rPr lang="en-US" dirty="0" err="1"/>
              <a:t>orgánica</a:t>
            </a:r>
            <a:r>
              <a:rPr lang="en-US" dirty="0"/>
              <a:t>).
Un sol </a:t>
            </a:r>
            <a:r>
              <a:rPr lang="en-US" dirty="0" err="1"/>
              <a:t>temprano</a:t>
            </a:r>
            <a:r>
              <a:rPr lang="en-US" dirty="0"/>
              <a:t> </a:t>
            </a:r>
            <a:r>
              <a:rPr lang="en-US" dirty="0" err="1"/>
              <a:t>más</a:t>
            </a:r>
            <a:r>
              <a:rPr lang="en-US" dirty="0"/>
              <a:t> </a:t>
            </a:r>
            <a:r>
              <a:rPr lang="en-US" dirty="0" err="1"/>
              <a:t>masivo</a:t>
            </a:r>
            <a:r>
              <a:rPr lang="en-US" dirty="0"/>
              <a:t> (No hay </a:t>
            </a:r>
            <a:r>
              <a:rPr lang="en-US" dirty="0" err="1"/>
              <a:t>evidencia</a:t>
            </a:r>
            <a:r>
              <a:rPr lang="en-US" dirty="0"/>
              <a:t> de la </a:t>
            </a:r>
            <a:r>
              <a:rPr lang="en-US" dirty="0" err="1"/>
              <a:t>pérdida</a:t>
            </a:r>
            <a:r>
              <a:rPr lang="en-US" dirty="0"/>
              <a:t> de masa </a:t>
            </a:r>
            <a:r>
              <a:rPr lang="en-US" dirty="0" err="1"/>
              <a:t>requerida</a:t>
            </a:r>
            <a:r>
              <a:rPr lang="en-US" dirty="0"/>
              <a:t> y la </a:t>
            </a:r>
            <a:r>
              <a:rPr lang="en-US" dirty="0" err="1"/>
              <a:t>escala</a:t>
            </a:r>
            <a:r>
              <a:rPr lang="en-US" dirty="0"/>
              <a:t> de </a:t>
            </a:r>
            <a:r>
              <a:rPr lang="en-US" dirty="0" err="1"/>
              <a:t>tiempo</a:t>
            </a:r>
            <a:r>
              <a:rPr lang="en-US" dirty="0"/>
              <a:t> de </a:t>
            </a:r>
            <a:r>
              <a:rPr lang="en-US" dirty="0" err="1"/>
              <a:t>los</a:t>
            </a:r>
            <a:r>
              <a:rPr lang="en-US" dirty="0"/>
              <a:t> </a:t>
            </a:r>
            <a:r>
              <a:rPr lang="en-US" dirty="0" err="1"/>
              <a:t>análogos</a:t>
            </a:r>
            <a:r>
              <a:rPr lang="en-US" dirty="0"/>
              <a:t> </a:t>
            </a:r>
            <a:r>
              <a:rPr lang="en-US" dirty="0" err="1"/>
              <a:t>solares</a:t>
            </a:r>
            <a:r>
              <a:rPr lang="en-US" dirty="0"/>
              <a:t> </a:t>
            </a:r>
            <a:r>
              <a:rPr lang="en-US" dirty="0" err="1"/>
              <a:t>observados</a:t>
            </a:r>
            <a:r>
              <a:rPr lang="en-US" dirty="0"/>
              <a:t>).
</a:t>
            </a:r>
            <a:r>
              <a:rPr lang="en-US" dirty="0" err="1"/>
              <a:t>También</a:t>
            </a:r>
            <a:r>
              <a:rPr lang="en-US" dirty="0"/>
              <a:t> hay </a:t>
            </a:r>
            <a:r>
              <a:rPr lang="en-US" dirty="0" err="1"/>
              <a:t>soluciones</a:t>
            </a:r>
            <a:r>
              <a:rPr lang="en-US" dirty="0"/>
              <a:t> </a:t>
            </a:r>
            <a:r>
              <a:rPr lang="en-US" dirty="0" err="1"/>
              <a:t>relacionadas</a:t>
            </a:r>
            <a:r>
              <a:rPr lang="en-US" dirty="0"/>
              <a:t> con </a:t>
            </a:r>
            <a:r>
              <a:rPr lang="en-US" dirty="0" err="1"/>
              <a:t>cambios</a:t>
            </a:r>
            <a:r>
              <a:rPr lang="en-US" dirty="0"/>
              <a:t> </a:t>
            </a:r>
            <a:r>
              <a:rPr lang="en-US" dirty="0" err="1"/>
              <a:t>en</a:t>
            </a:r>
            <a:r>
              <a:rPr lang="en-US" dirty="0"/>
              <a:t> la </a:t>
            </a:r>
            <a:r>
              <a:rPr lang="en-US" dirty="0" err="1"/>
              <a:t>inclinación</a:t>
            </a:r>
            <a:r>
              <a:rPr lang="en-US" dirty="0"/>
              <a:t> de la tierra, la </a:t>
            </a:r>
            <a:r>
              <a:rPr lang="en-US" dirty="0" err="1"/>
              <a:t>velocidad</a:t>
            </a:r>
            <a:r>
              <a:rPr lang="en-US" dirty="0"/>
              <a:t> de </a:t>
            </a:r>
            <a:r>
              <a:rPr lang="en-US" dirty="0" err="1"/>
              <a:t>rotación</a:t>
            </a:r>
            <a:r>
              <a:rPr lang="en-US" dirty="0"/>
              <a:t> y, </a:t>
            </a:r>
            <a:r>
              <a:rPr lang="en-US" dirty="0" err="1"/>
              <a:t>recientemente</a:t>
            </a:r>
            <a:r>
              <a:rPr lang="en-US" dirty="0"/>
              <a:t>, </a:t>
            </a:r>
            <a:r>
              <a:rPr lang="en-US" dirty="0" err="1"/>
              <a:t>una</a:t>
            </a:r>
            <a:r>
              <a:rPr lang="en-US" dirty="0"/>
              <a:t> masa </a:t>
            </a:r>
            <a:r>
              <a:rPr lang="en-US" dirty="0" err="1"/>
              <a:t>atmosférica</a:t>
            </a:r>
            <a:r>
              <a:rPr lang="en-US" dirty="0"/>
              <a:t> </a:t>
            </a:r>
            <a:r>
              <a:rPr lang="en-US" dirty="0" err="1"/>
              <a:t>relativamente</a:t>
            </a:r>
            <a:r>
              <a:rPr lang="en-US" dirty="0"/>
              <a:t> </a:t>
            </a:r>
            <a:r>
              <a:rPr lang="en-US" dirty="0" err="1"/>
              <a:t>grande</a:t>
            </a: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303"/>
            <a:ext cx="8229600" cy="1143000"/>
          </a:xfrm>
        </p:spPr>
        <p:txBody>
          <a:bodyPr>
            <a:normAutofit fontScale="90000"/>
          </a:bodyPr>
          <a:lstStyle/>
          <a:p>
            <a:r>
              <a:rPr lang="en-US" sz="3200" dirty="0"/>
              <a:t>El </a:t>
            </a:r>
            <a:r>
              <a:rPr lang="en-US" sz="3200" dirty="0" err="1"/>
              <a:t>ciclo</a:t>
            </a:r>
            <a:r>
              <a:rPr lang="en-US" sz="3200" dirty="0"/>
              <a:t> de </a:t>
            </a:r>
            <a:r>
              <a:rPr lang="en-US" sz="3200" dirty="0" err="1"/>
              <a:t>meteorización</a:t>
            </a:r>
            <a:r>
              <a:rPr lang="en-US" sz="3200" dirty="0"/>
              <a:t> del CO2 </a:t>
            </a:r>
            <a:r>
              <a:rPr lang="en-US" sz="3200" dirty="0" err="1"/>
              <a:t>podría</a:t>
            </a:r>
            <a:r>
              <a:rPr lang="en-US" sz="3200" dirty="0"/>
              <a:t> </a:t>
            </a:r>
            <a:r>
              <a:rPr lang="en-US" sz="3200" dirty="0" err="1"/>
              <a:t>actuar</a:t>
            </a:r>
            <a:r>
              <a:rPr lang="en-US" sz="3200" dirty="0"/>
              <a:t> </a:t>
            </a:r>
            <a:r>
              <a:rPr lang="en-US" sz="3200" dirty="0" err="1"/>
              <a:t>como</a:t>
            </a:r>
            <a:r>
              <a:rPr lang="en-US" sz="3200" dirty="0"/>
              <a:t> </a:t>
            </a:r>
            <a:r>
              <a:rPr lang="en-US" sz="3200" dirty="0" err="1"/>
              <a:t>una</a:t>
            </a:r>
            <a:r>
              <a:rPr lang="en-US" sz="3200" dirty="0"/>
              <a:t> </a:t>
            </a:r>
            <a:r>
              <a:rPr lang="en-US" sz="3200" dirty="0" err="1"/>
              <a:t>retroalimentación</a:t>
            </a:r>
            <a:r>
              <a:rPr lang="en-US" sz="3200" dirty="0"/>
              <a:t> </a:t>
            </a:r>
            <a:r>
              <a:rPr lang="en-US" sz="3200" dirty="0" err="1"/>
              <a:t>negativa</a:t>
            </a:r>
            <a:r>
              <a:rPr lang="en-US" sz="3200" dirty="0"/>
              <a:t> [Walker et al, 1981]. 
</a:t>
            </a:r>
          </a:p>
        </p:txBody>
      </p:sp>
      <p:pic>
        <p:nvPicPr>
          <p:cNvPr id="22530" name="Picture 2"/>
          <p:cNvPicPr>
            <a:picLocks noGrp="1" noChangeAspect="1" noChangeArrowheads="1"/>
          </p:cNvPicPr>
          <p:nvPr>
            <p:ph idx="1"/>
          </p:nvPr>
        </p:nvPicPr>
        <p:blipFill>
          <a:blip r:embed="rId2" cstate="print"/>
          <a:srcRect/>
          <a:stretch>
            <a:fillRect/>
          </a:stretch>
        </p:blipFill>
        <p:spPr bwMode="auto">
          <a:xfrm>
            <a:off x="1295400" y="1066800"/>
            <a:ext cx="6748437" cy="4876800"/>
          </a:xfrm>
          <a:prstGeom prst="rect">
            <a:avLst/>
          </a:prstGeom>
          <a:noFill/>
          <a:ln w="9525">
            <a:noFill/>
            <a:miter lim="800000"/>
            <a:headEnd/>
            <a:tailEnd/>
          </a:ln>
          <a:effectLst/>
        </p:spPr>
      </p:pic>
      <p:sp>
        <p:nvSpPr>
          <p:cNvPr id="5" name="Rectangle 4"/>
          <p:cNvSpPr/>
          <p:nvPr/>
        </p:nvSpPr>
        <p:spPr>
          <a:xfrm>
            <a:off x="1447800" y="1066800"/>
            <a:ext cx="1447800" cy="16002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2819400"/>
            <a:ext cx="1905000" cy="12192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3276600"/>
            <a:ext cx="2133600" cy="990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400" y="4114800"/>
            <a:ext cx="2133600" cy="990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1600200"/>
            <a:ext cx="2133600" cy="9906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191000"/>
            <a:ext cx="1905000" cy="923330"/>
          </a:xfrm>
          <a:prstGeom prst="rect">
            <a:avLst/>
          </a:prstGeom>
          <a:noFill/>
        </p:spPr>
        <p:txBody>
          <a:bodyPr wrap="square" rtlCol="0">
            <a:spAutoFit/>
          </a:bodyPr>
          <a:lstStyle/>
          <a:p>
            <a:r>
              <a:rPr lang="es-CL"/>
              <a:t>Depende de la temperatura 
</a:t>
            </a:r>
            <a:endParaRPr lang="en-US" dirty="0"/>
          </a:p>
        </p:txBody>
      </p:sp>
      <p:cxnSp>
        <p:nvCxnSpPr>
          <p:cNvPr id="12" name="Straight Arrow Connector 11"/>
          <p:cNvCxnSpPr>
            <a:endCxn id="5" idx="1"/>
          </p:cNvCxnSpPr>
          <p:nvPr/>
        </p:nvCxnSpPr>
        <p:spPr>
          <a:xfrm rot="5400000" flipH="1" flipV="1">
            <a:off x="-209550" y="2609850"/>
            <a:ext cx="24003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90600" y="38100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62484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Sin embargo hay “</a:t>
            </a:r>
            <a:r>
              <a:rPr lang="en-US" dirty="0" err="1"/>
              <a:t>Restricciones</a:t>
            </a:r>
            <a:r>
              <a:rPr lang="en-US" dirty="0"/>
              <a:t>” </a:t>
            </a:r>
            <a:r>
              <a:rPr lang="es-CL" dirty="0"/>
              <a:t>geológicas a la concentración de CO2</a:t>
            </a:r>
            <a:endParaRPr lang="en-US" dirty="0"/>
          </a:p>
        </p:txBody>
      </p:sp>
      <p:pic>
        <p:nvPicPr>
          <p:cNvPr id="15362" name="Picture 2"/>
          <p:cNvPicPr>
            <a:picLocks noChangeAspect="1" noChangeArrowheads="1"/>
          </p:cNvPicPr>
          <p:nvPr/>
        </p:nvPicPr>
        <p:blipFill>
          <a:blip r:embed="rId2" cstate="print"/>
          <a:srcRect l="3727" t="29814" r="27330" b="18012"/>
          <a:stretch>
            <a:fillRect/>
          </a:stretch>
        </p:blipFill>
        <p:spPr bwMode="auto">
          <a:xfrm>
            <a:off x="838200" y="1524000"/>
            <a:ext cx="7088777" cy="3352800"/>
          </a:xfrm>
          <a:prstGeom prst="rect">
            <a:avLst/>
          </a:prstGeom>
          <a:noFill/>
          <a:ln w="9525">
            <a:noFill/>
            <a:miter lim="800000"/>
            <a:headEnd/>
            <a:tailEnd/>
          </a:ln>
          <a:effectLst/>
        </p:spPr>
      </p:pic>
      <p:sp>
        <p:nvSpPr>
          <p:cNvPr id="5" name="TextBox 4"/>
          <p:cNvSpPr txBox="1"/>
          <p:nvPr/>
        </p:nvSpPr>
        <p:spPr>
          <a:xfrm>
            <a:off x="5181600" y="2971800"/>
            <a:ext cx="1702774" cy="369332"/>
          </a:xfrm>
          <a:prstGeom prst="rect">
            <a:avLst/>
          </a:prstGeom>
          <a:noFill/>
        </p:spPr>
        <p:txBody>
          <a:bodyPr wrap="none" rtlCol="0">
            <a:spAutoFit/>
          </a:bodyPr>
          <a:lstStyle/>
          <a:p>
            <a:r>
              <a:rPr lang="es-CL" dirty="0" err="1"/>
              <a:t>Rollinson</a:t>
            </a:r>
            <a:r>
              <a:rPr lang="es-CL" dirty="0"/>
              <a:t> (2007)</a:t>
            </a:r>
            <a:endParaRPr lang="en-US" dirty="0"/>
          </a:p>
        </p:txBody>
      </p:sp>
      <p:sp>
        <p:nvSpPr>
          <p:cNvPr id="7" name="TextBox 6"/>
          <p:cNvSpPr txBox="1"/>
          <p:nvPr/>
        </p:nvSpPr>
        <p:spPr>
          <a:xfrm>
            <a:off x="5562600" y="4114800"/>
            <a:ext cx="2362200" cy="923330"/>
          </a:xfrm>
          <a:prstGeom prst="rect">
            <a:avLst/>
          </a:prstGeom>
          <a:noFill/>
        </p:spPr>
        <p:txBody>
          <a:bodyPr wrap="square" rtlCol="0">
            <a:spAutoFit/>
          </a:bodyPr>
          <a:lstStyle/>
          <a:p>
            <a:r>
              <a:rPr lang="es-CL" dirty="0"/>
              <a:t>Ausencia de FeCO</a:t>
            </a:r>
            <a:r>
              <a:rPr lang="es-CL" baseline="-25000" dirty="0"/>
              <a:t>3</a:t>
            </a:r>
            <a:r>
              <a:rPr lang="es-CL" dirty="0"/>
              <a:t> en paleosuelos </a:t>
            </a:r>
            <a:r>
              <a:rPr lang="es-CL" dirty="0" err="1"/>
              <a:t>Rye</a:t>
            </a:r>
            <a:r>
              <a:rPr lang="es-CL" dirty="0"/>
              <a:t> et al (1995)</a:t>
            </a:r>
            <a:endParaRPr lang="en-US" dirty="0"/>
          </a:p>
        </p:txBody>
      </p:sp>
      <p:cxnSp>
        <p:nvCxnSpPr>
          <p:cNvPr id="9" name="Straight Arrow Connector 8"/>
          <p:cNvCxnSpPr/>
          <p:nvPr/>
        </p:nvCxnSpPr>
        <p:spPr>
          <a:xfrm rot="10800000">
            <a:off x="2971800" y="3124200"/>
            <a:ext cx="2514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143E6-1094-5913-07ED-46FDEC46EB1F}"/>
              </a:ext>
            </a:extLst>
          </p:cNvPr>
          <p:cNvSpPr>
            <a:spLocks noGrp="1"/>
          </p:cNvSpPr>
          <p:nvPr>
            <p:ph type="title"/>
          </p:nvPr>
        </p:nvSpPr>
        <p:spPr/>
        <p:txBody>
          <a:bodyPr/>
          <a:lstStyle/>
          <a:p>
            <a:r>
              <a:rPr lang="es-CL" dirty="0"/>
              <a:t>Multitud de posibles soluciones</a:t>
            </a:r>
          </a:p>
        </p:txBody>
      </p:sp>
      <p:sp>
        <p:nvSpPr>
          <p:cNvPr id="3" name="Marcador de contenido 2">
            <a:extLst>
              <a:ext uri="{FF2B5EF4-FFF2-40B4-BE49-F238E27FC236}">
                <a16:creationId xmlns:a16="http://schemas.microsoft.com/office/drawing/2014/main" id="{300DA2AF-4EA1-3A72-0490-8920F636A361}"/>
              </a:ext>
            </a:extLst>
          </p:cNvPr>
          <p:cNvSpPr>
            <a:spLocks noGrp="1"/>
          </p:cNvSpPr>
          <p:nvPr>
            <p:ph idx="1"/>
          </p:nvPr>
        </p:nvSpPr>
        <p:spPr>
          <a:xfrm>
            <a:off x="31531" y="1295400"/>
            <a:ext cx="4419600" cy="3581400"/>
          </a:xfrm>
        </p:spPr>
        <p:txBody>
          <a:bodyPr>
            <a:normAutofit fontScale="92500" lnSpcReduction="20000"/>
          </a:bodyPr>
          <a:lstStyle/>
          <a:p>
            <a:r>
              <a:rPr lang="es-CL" dirty="0"/>
              <a:t>Cambios en la nubosidad pueden ayudar a resolver la paradoja, por ejemplo, un aumento de las nubes tipo cirrus al disminuir la temperatura produce un clima mucho más estable en el largo plazo. </a:t>
            </a:r>
          </a:p>
        </p:txBody>
      </p:sp>
      <p:pic>
        <p:nvPicPr>
          <p:cNvPr id="2050" name="Picture 2" descr="figure 5">
            <a:extLst>
              <a:ext uri="{FF2B5EF4-FFF2-40B4-BE49-F238E27FC236}">
                <a16:creationId xmlns:a16="http://schemas.microsoft.com/office/drawing/2014/main" id="{2B62B654-F3E6-9C3E-AD47-E3D6DDBA5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509092"/>
            <a:ext cx="6746875" cy="224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0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Grp="1" noChangeAspect="1" noChangeArrowheads="1"/>
          </p:cNvPicPr>
          <p:nvPr>
            <p:ph idx="1"/>
          </p:nvPr>
        </p:nvPicPr>
        <p:blipFill>
          <a:blip r:embed="rId2" cstate="print"/>
          <a:srcRect/>
          <a:stretch>
            <a:fillRect/>
          </a:stretch>
        </p:blipFill>
        <p:spPr bwMode="auto">
          <a:xfrm>
            <a:off x="1419225" y="255954"/>
            <a:ext cx="5362575" cy="5903158"/>
          </a:xfrm>
          <a:prstGeom prst="rect">
            <a:avLst/>
          </a:prstGeom>
          <a:noFill/>
          <a:ln w="9525">
            <a:noFill/>
            <a:miter lim="800000"/>
            <a:headEnd/>
            <a:tailEnd/>
          </a:ln>
          <a:effectLst/>
        </p:spPr>
      </p:pic>
      <p:sp>
        <p:nvSpPr>
          <p:cNvPr id="5" name="Oval 4"/>
          <p:cNvSpPr/>
          <p:nvPr/>
        </p:nvSpPr>
        <p:spPr>
          <a:xfrm>
            <a:off x="5223642" y="4419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 name="Straight Arrow Connector 6"/>
          <p:cNvCxnSpPr/>
          <p:nvPr/>
        </p:nvCxnSpPr>
        <p:spPr>
          <a:xfrm rot="10800000">
            <a:off x="3352800" y="4495800"/>
            <a:ext cx="1828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2209006" y="3708564"/>
            <a:ext cx="1526382"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3" cstate="print"/>
          <a:srcRect/>
          <a:stretch>
            <a:fillRect/>
          </a:stretch>
        </p:blipFill>
        <p:spPr bwMode="auto">
          <a:xfrm>
            <a:off x="6781800" y="1600200"/>
            <a:ext cx="942975" cy="590550"/>
          </a:xfrm>
          <a:prstGeom prst="rect">
            <a:avLst/>
          </a:prstGeom>
          <a:noFill/>
          <a:ln w="9525">
            <a:noFill/>
            <a:miter lim="800000"/>
            <a:headEnd/>
            <a:tailEnd/>
          </a:ln>
          <a:effectLst/>
        </p:spPr>
      </p:pic>
      <p:sp>
        <p:nvSpPr>
          <p:cNvPr id="15" name="TextBox 14"/>
          <p:cNvSpPr txBox="1"/>
          <p:nvPr/>
        </p:nvSpPr>
        <p:spPr>
          <a:xfrm>
            <a:off x="6629400" y="2438400"/>
            <a:ext cx="2514601" cy="1200329"/>
          </a:xfrm>
          <a:prstGeom prst="rect">
            <a:avLst/>
          </a:prstGeom>
          <a:noFill/>
        </p:spPr>
        <p:txBody>
          <a:bodyPr wrap="square" rtlCol="0">
            <a:spAutoFit/>
          </a:bodyPr>
          <a:lstStyle/>
          <a:p>
            <a:r>
              <a:rPr lang="en-US" dirty="0"/>
              <a:t>El </a:t>
            </a:r>
            <a:r>
              <a:rPr lang="en-US" dirty="0" err="1"/>
              <a:t>parámetro</a:t>
            </a:r>
            <a:r>
              <a:rPr lang="en-US" dirty="0"/>
              <a:t> </a:t>
            </a:r>
            <a:r>
              <a:rPr lang="en-US" dirty="0">
                <a:latin typeface="Symbol" pitchFamily="18" charset="2"/>
              </a:rPr>
              <a:t>g </a:t>
            </a:r>
            <a:r>
              <a:rPr lang="en-US" dirty="0">
                <a:latin typeface="+mj-lt"/>
              </a:rPr>
              <a:t>da </a:t>
            </a:r>
            <a:r>
              <a:rPr lang="en-US" dirty="0" err="1">
                <a:latin typeface="+mj-lt"/>
              </a:rPr>
              <a:t>implícitamente</a:t>
            </a:r>
            <a:r>
              <a:rPr lang="en-US" dirty="0">
                <a:latin typeface="+mj-lt"/>
              </a:rPr>
              <a:t> la </a:t>
            </a:r>
            <a:r>
              <a:rPr lang="en-US" dirty="0" err="1">
                <a:latin typeface="+mj-lt"/>
              </a:rPr>
              <a:t>magnitud</a:t>
            </a:r>
            <a:r>
              <a:rPr lang="en-US" dirty="0">
                <a:latin typeface="+mj-lt"/>
              </a:rPr>
              <a:t> de la </a:t>
            </a:r>
            <a:r>
              <a:rPr lang="en-US" dirty="0" err="1">
                <a:latin typeface="+mj-lt"/>
              </a:rPr>
              <a:t>retroalimentación</a:t>
            </a:r>
            <a:r>
              <a:rPr lang="en-US" dirty="0">
                <a:latin typeface="+mj-l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rcRect t="-7127" b="-7127"/>
          <a:stretch>
            <a:fillRect/>
          </a:stretch>
        </p:blipFill>
        <p:spPr>
          <a:xfrm>
            <a:off x="1110444" y="-225293"/>
            <a:ext cx="6923112" cy="3807445"/>
          </a:xfrm>
        </p:spPr>
      </p:pic>
      <p:pic>
        <p:nvPicPr>
          <p:cNvPr id="5" name="Imagen 4"/>
          <p:cNvPicPr>
            <a:picLocks noChangeAspect="1"/>
          </p:cNvPicPr>
          <p:nvPr/>
        </p:nvPicPr>
        <p:blipFill>
          <a:blip r:embed="rId3"/>
          <a:stretch>
            <a:fillRect/>
          </a:stretch>
        </p:blipFill>
        <p:spPr>
          <a:xfrm>
            <a:off x="2590800" y="3397486"/>
            <a:ext cx="3738488" cy="3440376"/>
          </a:xfrm>
          <a:prstGeom prst="rect">
            <a:avLst/>
          </a:prstGeom>
        </p:spPr>
      </p:pic>
      <p:sp>
        <p:nvSpPr>
          <p:cNvPr id="6" name="CuadroTexto 5"/>
          <p:cNvSpPr txBox="1"/>
          <p:nvPr/>
        </p:nvSpPr>
        <p:spPr>
          <a:xfrm>
            <a:off x="487352" y="3397486"/>
            <a:ext cx="2916183" cy="369332"/>
          </a:xfrm>
          <a:prstGeom prst="rect">
            <a:avLst/>
          </a:prstGeom>
          <a:noFill/>
        </p:spPr>
        <p:txBody>
          <a:bodyPr wrap="none" rtlCol="0">
            <a:spAutoFit/>
          </a:bodyPr>
          <a:lstStyle/>
          <a:p>
            <a:r>
              <a:rPr lang="es-ES" dirty="0" err="1"/>
              <a:t>Mauritsen</a:t>
            </a:r>
            <a:r>
              <a:rPr lang="es-ES" dirty="0"/>
              <a:t> and Stevens, 2014</a:t>
            </a:r>
          </a:p>
        </p:txBody>
      </p:sp>
    </p:spTree>
    <p:extLst>
      <p:ext uri="{BB962C8B-B14F-4D97-AF65-F5344CB8AC3E}">
        <p14:creationId xmlns:p14="http://schemas.microsoft.com/office/powerpoint/2010/main" val="1330272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a:t>Renovado interés en explorar soluciones de nubes a la paradoja
</a:t>
            </a:r>
            <a:endParaRPr lang="en-US" dirty="0"/>
          </a:p>
        </p:txBody>
      </p:sp>
      <p:sp>
        <p:nvSpPr>
          <p:cNvPr id="3" name="Content Placeholder 2"/>
          <p:cNvSpPr>
            <a:spLocks noGrp="1"/>
          </p:cNvSpPr>
          <p:nvPr>
            <p:ph idx="1"/>
          </p:nvPr>
        </p:nvSpPr>
        <p:spPr>
          <a:xfrm>
            <a:off x="152400" y="1600200"/>
            <a:ext cx="3962400" cy="4525963"/>
          </a:xfrm>
        </p:spPr>
        <p:txBody>
          <a:bodyPr>
            <a:normAutofit fontScale="85000" lnSpcReduction="10000"/>
          </a:bodyPr>
          <a:lstStyle/>
          <a:p>
            <a:r>
              <a:rPr lang="es-CL" dirty="0" err="1"/>
              <a:t>Rosing</a:t>
            </a:r>
            <a:r>
              <a:rPr lang="es-CL" dirty="0"/>
              <a:t> et al (2010) cambios en el albedo debido a la reducción del área continental y las nubes formadas por gotas más grandes y menos abundantes.
La meteorización y el CO2 también son un problema para esta solución.</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4191000" y="1371600"/>
            <a:ext cx="4572000" cy="5284839"/>
          </a:xfrm>
          <a:prstGeom prst="rect">
            <a:avLst/>
          </a:prstGeom>
          <a:noFill/>
          <a:ln w="9525">
            <a:noFill/>
            <a:miter lim="800000"/>
            <a:headEnd/>
            <a:tailEnd/>
          </a:ln>
        </p:spPr>
      </p:pic>
    </p:spTree>
    <p:extLst>
      <p:ext uri="{BB962C8B-B14F-4D97-AF65-F5344CB8AC3E}">
        <p14:creationId xmlns:p14="http://schemas.microsoft.com/office/powerpoint/2010/main" val="2820007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11EB5-A84E-BAB2-0E33-D6AC0EFEFC8D}"/>
              </a:ext>
            </a:extLst>
          </p:cNvPr>
          <p:cNvSpPr>
            <a:spLocks noGrp="1"/>
          </p:cNvSpPr>
          <p:nvPr>
            <p:ph type="title"/>
          </p:nvPr>
        </p:nvSpPr>
        <p:spPr/>
        <p:txBody>
          <a:bodyPr/>
          <a:lstStyle/>
          <a:p>
            <a:r>
              <a:rPr lang="es-CL" dirty="0"/>
              <a:t>Ciclo Inorgánico del Carbono</a:t>
            </a:r>
          </a:p>
        </p:txBody>
      </p:sp>
      <p:pic>
        <p:nvPicPr>
          <p:cNvPr id="5" name="Imagen 4">
            <a:extLst>
              <a:ext uri="{FF2B5EF4-FFF2-40B4-BE49-F238E27FC236}">
                <a16:creationId xmlns:a16="http://schemas.microsoft.com/office/drawing/2014/main" id="{7FEE68E8-B400-5C5C-8BD1-6B883B03C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709"/>
            <a:ext cx="7772400" cy="5048143"/>
          </a:xfrm>
          <a:prstGeom prst="rect">
            <a:avLst/>
          </a:prstGeom>
        </p:spPr>
      </p:pic>
    </p:spTree>
    <p:extLst>
      <p:ext uri="{BB962C8B-B14F-4D97-AF65-F5344CB8AC3E}">
        <p14:creationId xmlns:p14="http://schemas.microsoft.com/office/powerpoint/2010/main" val="358106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955FC-BB3E-E841-C69A-91D3B4D48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857250"/>
            <a:ext cx="6985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4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Un poco de historia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05000" y="1371600"/>
            <a:ext cx="5153025" cy="50673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B982F-7491-E5AC-29CC-DFBA5ED9DA32}"/>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a16="http://schemas.microsoft.com/office/drawing/2014/main" id="{2419AF86-3BFE-4B46-BE88-E37B5F04CF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927" y="450107"/>
            <a:ext cx="4784145" cy="5383412"/>
          </a:xfrm>
        </p:spPr>
      </p:pic>
      <p:sp>
        <p:nvSpPr>
          <p:cNvPr id="7" name="CuadroTexto 6">
            <a:extLst>
              <a:ext uri="{FF2B5EF4-FFF2-40B4-BE49-F238E27FC236}">
                <a16:creationId xmlns:a16="http://schemas.microsoft.com/office/drawing/2014/main" id="{DC1AF93E-3AE2-7EA0-E552-23450A2AB974}"/>
              </a:ext>
            </a:extLst>
          </p:cNvPr>
          <p:cNvSpPr txBox="1"/>
          <p:nvPr/>
        </p:nvSpPr>
        <p:spPr>
          <a:xfrm>
            <a:off x="2179927" y="5943600"/>
            <a:ext cx="5387521" cy="461665"/>
          </a:xfrm>
          <a:prstGeom prst="rect">
            <a:avLst/>
          </a:prstGeom>
          <a:noFill/>
        </p:spPr>
        <p:txBody>
          <a:bodyPr wrap="square">
            <a:spAutoFit/>
          </a:bodyPr>
          <a:lstStyle/>
          <a:p>
            <a:r>
              <a:rPr lang="es-CL" sz="1200" dirty="0" err="1"/>
              <a:t>By</a:t>
            </a:r>
            <a:r>
              <a:rPr lang="es-CL" sz="1200" dirty="0"/>
              <a:t> </a:t>
            </a:r>
            <a:r>
              <a:rPr lang="es-CL" sz="1200" dirty="0" err="1"/>
              <a:t>Gretashum</a:t>
            </a:r>
            <a:r>
              <a:rPr lang="es-CL" sz="1200" dirty="0"/>
              <a:t> - </a:t>
            </a:r>
            <a:r>
              <a:rPr lang="es-CL" sz="1200" dirty="0" err="1"/>
              <a:t>Own</a:t>
            </a:r>
            <a:r>
              <a:rPr lang="es-CL" sz="1200" dirty="0"/>
              <a:t> </a:t>
            </a:r>
            <a:r>
              <a:rPr lang="es-CL" sz="1200" dirty="0" err="1"/>
              <a:t>work</a:t>
            </a:r>
            <a:r>
              <a:rPr lang="es-CL" sz="1200" dirty="0"/>
              <a:t>, CC BY-SA 4.0, https://</a:t>
            </a:r>
            <a:r>
              <a:rPr lang="es-CL" sz="1200" dirty="0" err="1"/>
              <a:t>commons.wikimedia.org</a:t>
            </a:r>
            <a:r>
              <a:rPr lang="es-CL" sz="1200" dirty="0"/>
              <a:t>/w/</a:t>
            </a:r>
            <a:r>
              <a:rPr lang="es-CL" sz="1200" dirty="0" err="1"/>
              <a:t>index.php?curid</a:t>
            </a:r>
            <a:r>
              <a:rPr lang="es-CL" sz="1200" dirty="0"/>
              <a:t>=79674633</a:t>
            </a:r>
          </a:p>
        </p:txBody>
      </p:sp>
    </p:spTree>
    <p:extLst>
      <p:ext uri="{BB962C8B-B14F-4D97-AF65-F5344CB8AC3E}">
        <p14:creationId xmlns:p14="http://schemas.microsoft.com/office/powerpoint/2010/main" val="173381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¿De dónde vino el agua?</a:t>
            </a:r>
            <a:endParaRPr lang="en-US" dirty="0"/>
          </a:p>
        </p:txBody>
      </p:sp>
      <p:sp>
        <p:nvSpPr>
          <p:cNvPr id="3" name="Content Placeholder 2"/>
          <p:cNvSpPr>
            <a:spLocks noGrp="1"/>
          </p:cNvSpPr>
          <p:nvPr>
            <p:ph idx="1"/>
          </p:nvPr>
        </p:nvSpPr>
        <p:spPr>
          <a:xfrm>
            <a:off x="1066800" y="1143000"/>
            <a:ext cx="7010400" cy="2209799"/>
          </a:xfrm>
        </p:spPr>
        <p:txBody>
          <a:bodyPr>
            <a:noAutofit/>
          </a:bodyPr>
          <a:lstStyle/>
          <a:p>
            <a:r>
              <a:rPr lang="es-CL" sz="2000" dirty="0"/>
              <a:t>La teoría más aceptada es que el agua de los océanos se originó en la acreción del planeta (o muy luego después de formado el planeta).  (Basada en observaciones de profundidad del océano en rocas del arcano</a:t>
            </a:r>
            <a:r>
              <a:rPr lang="en-US" sz="2000" dirty="0"/>
              <a:t>). </a:t>
            </a:r>
            <a:r>
              <a:rPr lang="en-US" sz="2000" dirty="0" err="1"/>
              <a:t>Vol</a:t>
            </a:r>
            <a:r>
              <a:rPr lang="es-CL" sz="2000" dirty="0" err="1"/>
              <a:t>átiles</a:t>
            </a:r>
            <a:r>
              <a:rPr lang="es-CL" sz="2000" dirty="0"/>
              <a:t> son atrapados durante la acreción del planeta al interior de la corteza, donde la roca es posteriormente “</a:t>
            </a:r>
            <a:r>
              <a:rPr lang="es-CL" sz="2000" dirty="0" err="1"/>
              <a:t>degasificada</a:t>
            </a:r>
            <a:r>
              <a:rPr lang="en-US" sz="2000" dirty="0"/>
              <a:t>” a </a:t>
            </a:r>
            <a:r>
              <a:rPr lang="en-US" sz="2000" dirty="0" err="1"/>
              <a:t>través</a:t>
            </a:r>
            <a:r>
              <a:rPr lang="en-US" sz="2000" dirty="0"/>
              <a:t> del </a:t>
            </a:r>
            <a:r>
              <a:rPr lang="en-US" sz="2000" dirty="0" err="1"/>
              <a:t>volcanismo</a:t>
            </a:r>
            <a:r>
              <a:rPr lang="en-US" sz="2000" dirty="0"/>
              <a:t>. </a:t>
            </a:r>
            <a:endParaRPr lang="es-CL" sz="2000" dirty="0"/>
          </a:p>
          <a:p>
            <a:r>
              <a:rPr lang="es-CL" sz="2000" dirty="0"/>
              <a:t>Teorías alternativas: el agua ha sido continuamente traída a la tierra por cometas o meteoritos.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2057400" y="4038600"/>
            <a:ext cx="4286250" cy="27241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dirty="0"/>
          </a:p>
        </p:txBody>
      </p:sp>
      <p:pic>
        <p:nvPicPr>
          <p:cNvPr id="45059" name="Picture 3"/>
          <p:cNvPicPr>
            <a:picLocks noChangeAspect="1" noChangeArrowheads="1"/>
          </p:cNvPicPr>
          <p:nvPr/>
        </p:nvPicPr>
        <p:blipFill>
          <a:blip r:embed="rId2" cstate="print"/>
          <a:srcRect/>
          <a:stretch>
            <a:fillRect/>
          </a:stretch>
        </p:blipFill>
        <p:spPr bwMode="auto">
          <a:xfrm>
            <a:off x="1085850" y="471488"/>
            <a:ext cx="6972300" cy="5915025"/>
          </a:xfrm>
          <a:prstGeom prst="rect">
            <a:avLst/>
          </a:prstGeom>
          <a:noFill/>
          <a:ln w="9525">
            <a:noFill/>
            <a:miter lim="800000"/>
            <a:headEnd/>
            <a:tailEnd/>
          </a:ln>
        </p:spPr>
      </p:pic>
      <p:sp>
        <p:nvSpPr>
          <p:cNvPr id="6" name="5 CuadroTexto"/>
          <p:cNvSpPr txBox="1"/>
          <p:nvPr/>
        </p:nvSpPr>
        <p:spPr>
          <a:xfrm>
            <a:off x="3886200" y="6248400"/>
            <a:ext cx="1184427" cy="369332"/>
          </a:xfrm>
          <a:prstGeom prst="rect">
            <a:avLst/>
          </a:prstGeom>
          <a:noFill/>
        </p:spPr>
        <p:txBody>
          <a:bodyPr wrap="none" rtlCol="0">
            <a:spAutoFit/>
          </a:bodyPr>
          <a:lstStyle/>
          <a:p>
            <a:r>
              <a:rPr lang="es-MX" dirty="0" err="1"/>
              <a:t>Pinti</a:t>
            </a:r>
            <a:r>
              <a:rPr lang="es-MX" dirty="0"/>
              <a:t>, 2005</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1" y="990600"/>
            <a:ext cx="5742344" cy="5410200"/>
          </a:xfrm>
          <a:prstGeom prst="rect">
            <a:avLst/>
          </a:prstGeom>
          <a:noFill/>
          <a:ln w="9525">
            <a:noFill/>
            <a:miter lim="800000"/>
            <a:headEnd/>
            <a:tailEnd/>
          </a:ln>
          <a:effectLst/>
        </p:spPr>
      </p:pic>
      <p:sp>
        <p:nvSpPr>
          <p:cNvPr id="6" name="TextBox 5"/>
          <p:cNvSpPr txBox="1"/>
          <p:nvPr/>
        </p:nvSpPr>
        <p:spPr>
          <a:xfrm>
            <a:off x="2133600" y="6324600"/>
            <a:ext cx="2895600" cy="369332"/>
          </a:xfrm>
          <a:prstGeom prst="rect">
            <a:avLst/>
          </a:prstGeom>
          <a:noFill/>
        </p:spPr>
        <p:txBody>
          <a:bodyPr wrap="square" rtlCol="0">
            <a:spAutoFit/>
          </a:bodyPr>
          <a:lstStyle/>
          <a:p>
            <a:r>
              <a:rPr lang="es-CL" dirty="0" err="1"/>
              <a:t>Kasting</a:t>
            </a:r>
            <a:r>
              <a:rPr lang="es-CL" dirty="0"/>
              <a:t> and </a:t>
            </a:r>
            <a:r>
              <a:rPr lang="es-CL" dirty="0" err="1"/>
              <a:t>Catling</a:t>
            </a:r>
            <a:r>
              <a:rPr lang="es-CL" dirty="0"/>
              <a:t> (2003) </a:t>
            </a:r>
            <a:endParaRPr lang="en-US" dirty="0"/>
          </a:p>
        </p:txBody>
      </p:sp>
      <p:pic>
        <p:nvPicPr>
          <p:cNvPr id="2053" name="Picture 5" descr="Moon_formation.jpg (203×213)"/>
          <p:cNvPicPr>
            <a:picLocks noChangeAspect="1" noChangeArrowheads="1"/>
          </p:cNvPicPr>
          <p:nvPr/>
        </p:nvPicPr>
        <p:blipFill>
          <a:blip r:embed="rId3" cstate="print"/>
          <a:srcRect/>
          <a:stretch>
            <a:fillRect/>
          </a:stretch>
        </p:blipFill>
        <p:spPr bwMode="auto">
          <a:xfrm>
            <a:off x="6553200" y="2619374"/>
            <a:ext cx="1933575" cy="2028826"/>
          </a:xfrm>
          <a:prstGeom prst="rect">
            <a:avLst/>
          </a:prstGeom>
          <a:noFill/>
        </p:spPr>
      </p:pic>
      <p:sp>
        <p:nvSpPr>
          <p:cNvPr id="5" name="Rectangle 4"/>
          <p:cNvSpPr/>
          <p:nvPr/>
        </p:nvSpPr>
        <p:spPr>
          <a:xfrm>
            <a:off x="914400" y="152400"/>
            <a:ext cx="7162800" cy="830997"/>
          </a:xfrm>
          <a:prstGeom prst="rect">
            <a:avLst/>
          </a:prstGeom>
        </p:spPr>
        <p:txBody>
          <a:bodyPr wrap="square">
            <a:spAutoFit/>
          </a:bodyPr>
          <a:lstStyle/>
          <a:p>
            <a:r>
              <a:rPr lang="es-CL" sz="2400" dirty="0"/>
              <a:t>¿La formación de la luna tiene efectos en el clima presente?</a:t>
            </a:r>
            <a:endParaRPr lang="en-US" sz="2400" dirty="0"/>
          </a:p>
        </p:txBody>
      </p:sp>
      <p:sp>
        <p:nvSpPr>
          <p:cNvPr id="7" name="TextBox 6"/>
          <p:cNvSpPr txBox="1"/>
          <p:nvPr/>
        </p:nvSpPr>
        <p:spPr>
          <a:xfrm>
            <a:off x="6858000" y="2057400"/>
            <a:ext cx="1007007" cy="369332"/>
          </a:xfrm>
          <a:prstGeom prst="rect">
            <a:avLst/>
          </a:prstGeom>
          <a:noFill/>
        </p:spPr>
        <p:txBody>
          <a:bodyPr wrap="none" rtlCol="0">
            <a:spAutoFit/>
          </a:bodyPr>
          <a:lstStyle/>
          <a:p>
            <a:r>
              <a:rPr lang="en-US" dirty="0"/>
              <a:t>~ </a:t>
            </a:r>
            <a:r>
              <a:rPr lang="es-CL" dirty="0"/>
              <a:t>4.5 Ga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Formación de los océanos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524000"/>
            <a:ext cx="5181600" cy="4734596"/>
          </a:xfrm>
          <a:prstGeom prst="rect">
            <a:avLst/>
          </a:prstGeom>
          <a:noFill/>
          <a:ln w="9525">
            <a:noFill/>
            <a:miter lim="800000"/>
            <a:headEnd/>
            <a:tailEnd/>
          </a:ln>
          <a:effectLst/>
        </p:spPr>
      </p:pic>
      <p:pic>
        <p:nvPicPr>
          <p:cNvPr id="5" name="Picture 5" descr="Moon_formation.jpg (203×213)"/>
          <p:cNvPicPr>
            <a:picLocks noChangeAspect="1" noChangeArrowheads="1"/>
          </p:cNvPicPr>
          <p:nvPr/>
        </p:nvPicPr>
        <p:blipFill>
          <a:blip r:embed="rId3" cstate="print"/>
          <a:srcRect/>
          <a:stretch>
            <a:fillRect/>
          </a:stretch>
        </p:blipFill>
        <p:spPr bwMode="auto">
          <a:xfrm>
            <a:off x="6172200" y="2514600"/>
            <a:ext cx="1933575" cy="2028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1785938" y="885825"/>
            <a:ext cx="5572125" cy="50863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914525" y="1023938"/>
            <a:ext cx="5314950" cy="48101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7372</TotalTime>
  <Words>804</Words>
  <Application>Microsoft Macintosh PowerPoint</Application>
  <PresentationFormat>Presentación en pantalla (4:3)</PresentationFormat>
  <Paragraphs>61</Paragraphs>
  <Slides>30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5" baseType="lpstr">
      <vt:lpstr>Arial</vt:lpstr>
      <vt:lpstr>Calibri</vt:lpstr>
      <vt:lpstr>Symbol</vt:lpstr>
      <vt:lpstr>Office Theme</vt:lpstr>
      <vt:lpstr>Equation</vt:lpstr>
      <vt:lpstr>Atmósfera y Océanos Primitivos</vt:lpstr>
      <vt:lpstr>Preguntas</vt:lpstr>
      <vt:lpstr>Un poco de historia ….</vt:lpstr>
      <vt:lpstr>¿De dónde vino el agua?</vt:lpstr>
      <vt:lpstr>Presentación de PowerPoint</vt:lpstr>
      <vt:lpstr>Presentación de PowerPoint</vt:lpstr>
      <vt:lpstr>Formación de los océanos</vt:lpstr>
      <vt:lpstr>Presentación de PowerPoint</vt:lpstr>
      <vt:lpstr>Presentación de PowerPoint</vt:lpstr>
      <vt:lpstr>Presentación de PowerPoint</vt:lpstr>
      <vt:lpstr>Atmósfera Primitiva Secundaria</vt:lpstr>
      <vt:lpstr>Presentación de PowerPoint</vt:lpstr>
      <vt:lpstr>Presentación de PowerPoint</vt:lpstr>
      <vt:lpstr>Presentación de PowerPoint</vt:lpstr>
      <vt:lpstr>Presentación de PowerPoint</vt:lpstr>
      <vt:lpstr>Sol joven débil</vt:lpstr>
      <vt:lpstr>Evidencia Geológica</vt:lpstr>
      <vt:lpstr>Evidencia Geológica</vt:lpstr>
      <vt:lpstr>Presentación de PowerPoint</vt:lpstr>
      <vt:lpstr>Algunas de las soluciones propuestas a la paradoja
</vt:lpstr>
      <vt:lpstr>Otras posibles soluciones 
</vt:lpstr>
      <vt:lpstr>El ciclo de meteorización del CO2 podría actuar como una retroalimentación negativa [Walker et al, 1981]. 
</vt:lpstr>
      <vt:lpstr>Sin embargo hay “Restricciones” geológicas a la concentración de CO2</vt:lpstr>
      <vt:lpstr>Multitud de posibles soluciones</vt:lpstr>
      <vt:lpstr>Presentación de PowerPoint</vt:lpstr>
      <vt:lpstr>Presentación de PowerPoint</vt:lpstr>
      <vt:lpstr>Renovado interés en explorar soluciones de nubes a la paradoja
</vt:lpstr>
      <vt:lpstr>Ciclo Inorgánico del Carbono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Atmósfera Primitiva</dc:title>
  <dc:creator>Roberto</dc:creator>
  <cp:lastModifiedBy>Roberto Rondanelli</cp:lastModifiedBy>
  <cp:revision>24</cp:revision>
  <dcterms:created xsi:type="dcterms:W3CDTF">2009-09-09T21:14:03Z</dcterms:created>
  <dcterms:modified xsi:type="dcterms:W3CDTF">2023-10-02T15:46:41Z</dcterms:modified>
</cp:coreProperties>
</file>