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41" r:id="rId3"/>
    <p:sldId id="260" r:id="rId4"/>
    <p:sldId id="263" r:id="rId5"/>
    <p:sldId id="261" r:id="rId6"/>
    <p:sldId id="442" r:id="rId7"/>
    <p:sldId id="443" r:id="rId8"/>
    <p:sldId id="444" r:id="rId9"/>
    <p:sldId id="451" r:id="rId10"/>
    <p:sldId id="452" r:id="rId11"/>
    <p:sldId id="449" r:id="rId12"/>
    <p:sldId id="450" r:id="rId13"/>
    <p:sldId id="445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212CC-0A07-8454-5DDF-C89131277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F51CE5-CD37-13D5-8CCF-998A51126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82C861-1399-F66C-1771-D8521D27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86E686-6785-E124-B5A3-D62D19B9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57DF6C-1F84-0551-C965-0B3E664B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878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2BF3B-0C2D-138B-CC23-8CCDB8E6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C5D9BF-BFCF-371F-6556-B6E311FFE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BB5443-E97B-9965-7410-33E18557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E17029-909E-182B-F122-B32BEF28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D007B6-0D5B-E7AE-761A-27A7119A2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372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E09FA4-A22A-FC27-1C93-788207E90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0BF18D-A6D3-B9F6-5709-0D123BC0C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C87B7A-160E-460C-1569-DAEF3CFD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809B3F-B168-C10D-BC98-663B232A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C578E2-3BC2-016E-0165-AD42A461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66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E6C12-A649-7C7B-972A-E592917D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E6123-51A2-14A4-31FB-850804EF7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D9D0F1-2F03-6B4B-78FD-E482A958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35C475-201A-EF5B-3622-8A45B5E8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E021D0-930F-4DF4-ADD5-06B39978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818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56A1C-D94E-36D2-9BDD-F0FF1937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C92C2D-4D84-9402-3CBD-352D5306D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8A28F1-1FCC-74CB-3DF0-42A68F80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5F1E26-719B-5149-7306-024389EB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F6DC76-1B66-0C72-27BA-D73A5985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265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D67A1-D602-F7B2-706E-E34F26E8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AF7206-29C4-874A-4A2F-26C0F0E9F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AFD7E4-27AD-EFF8-F40A-3593E0FAA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90AEF8-A062-EE41-B186-42764252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C11A42-9E33-D35D-A164-5A47C68F5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F8F638-ED24-818A-A38F-AB76B8AB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014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12D80-491C-EB0A-EBCE-B3777DF7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A47989-D962-95DF-C157-A9AA30E39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C5D2BE-9697-865E-2F2C-B826CC5CD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0A26B2-4D22-6717-2132-4218B9A6B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D2CE3F-01DC-C617-C985-3ACD77B3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F1B8AF4-D544-F9FA-89D5-21BD679C6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84A80BB-01E1-0BB3-B3AF-C9EFDE9D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F221BB-5CF4-BD72-B2D9-CDF7D1745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009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00147-31FC-B156-A297-D3A756372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2F7BD1-1105-73F2-5D97-F21907AD1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33EE83-E73F-F640-F2D4-4EFC0E46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7CCE951-6BE0-25D7-2B15-7FB206862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679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B864880-D119-C178-C7F7-168896A6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56FE362-2B89-D63E-AA2D-9C50EE16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9E4CC2-9544-8437-774B-EBBB5F6F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961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C7CFC-1E74-9FCF-33E3-ED886051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45B34A-ADB5-9F01-C0E1-FD86C3B24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D295F8-32F3-94AE-9B7B-7E0FBDB0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5A7B10-2C5A-6ACB-332B-9D22B7DD7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81A266-F564-792A-A5BC-B5A1D97BE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6FE41E-4E24-594E-4A7F-D03992FC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800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C645F-E2DC-3857-33D9-C8D75B8B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4DED0F-3318-F7CA-4F5C-B60EA7CE4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67E875-8D93-8A34-1636-D3BD2FF5F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CA7DF5-9194-F8D8-332A-9779D222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7B159D-E1A7-2F80-351E-5C4FCC67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FD0763-CE7A-7F42-FD84-453DA821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394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268F80-AC8A-B46F-7E08-9E0F909C2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1BCD0C-D533-93AE-401B-77912B680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27EFF1-1AE2-42E5-C401-116845082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F6D0E-284B-7047-80B7-159A73E5DED4}" type="datetimeFigureOut">
              <a:rPr lang="es-CL" smtClean="0"/>
              <a:t>14-08-23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B732F-F5A7-1919-EB50-F11550BE5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694E57-DF61-11CB-9E3D-3836500FD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087C2-8634-214C-9473-E96C99F255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484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2A60E-1197-B5D6-F02D-5B5F5859BC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La Atmósfera Terrestre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057BC4-3775-791E-4830-B4E737A28D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GF3004</a:t>
            </a:r>
          </a:p>
        </p:txBody>
      </p:sp>
    </p:spTree>
    <p:extLst>
      <p:ext uri="{BB962C8B-B14F-4D97-AF65-F5344CB8AC3E}">
        <p14:creationId xmlns:p14="http://schemas.microsoft.com/office/powerpoint/2010/main" val="1537114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A6A42-F307-9662-85D6-903E0FE5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A3F8FF-6706-CF75-1BAC-15D6932CE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FDA5D5-3A2F-B604-1F92-557E18BD8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0"/>
            <a:ext cx="895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64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A0AC2-672B-3F40-A9A8-F5B8C45FA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686" y="1394602"/>
            <a:ext cx="9010514" cy="43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C9C56-04B5-D449-AAD6-2BCF5859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D6E1D-9AD5-9343-86F1-B2729F426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04A73-8F27-8949-AD2B-785AB9918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633" y="1417638"/>
            <a:ext cx="8692734" cy="423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0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052" y="-116788"/>
            <a:ext cx="10515600" cy="1325563"/>
          </a:xfrm>
        </p:spPr>
        <p:txBody>
          <a:bodyPr/>
          <a:lstStyle/>
          <a:p>
            <a:pPr algn="ctr"/>
            <a:r>
              <a:rPr lang="es-CL" dirty="0"/>
              <a:t>Resumen de la circulación general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2398" y="4629001"/>
            <a:ext cx="4683615" cy="214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875" y="788839"/>
            <a:ext cx="4618073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0778D-EBF1-D54F-9274-4AD972A57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95" y="1062681"/>
            <a:ext cx="4398471" cy="57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41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26" y="1222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Composición y Estructura Vertical de la Atmósfera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49" y="3429000"/>
            <a:ext cx="3200400" cy="2895600"/>
          </a:xfrm>
          <a:solidFill>
            <a:srgbClr val="FFFF00"/>
          </a:solidFill>
        </p:spPr>
        <p:txBody>
          <a:bodyPr>
            <a:normAutofit fontScale="55000" lnSpcReduction="20000"/>
          </a:bodyPr>
          <a:lstStyle/>
          <a:p>
            <a:r>
              <a:rPr lang="es-CL" dirty="0"/>
              <a:t>Tropósfera contiene el 80% de la masa atmosférica. </a:t>
            </a:r>
          </a:p>
          <a:p>
            <a:r>
              <a:rPr lang="es-CL" dirty="0"/>
              <a:t>La estructura vertical de la atmósfera se explica principalmente por su composición (y por su efecto en la radiación ) y por la condición de borde en la superficie. La radiación solar incidente absorbida por la superficie es transportada en la tropósfera a través de movimientos </a:t>
            </a:r>
            <a:r>
              <a:rPr lang="es-CL" dirty="0" err="1"/>
              <a:t>convectivos</a:t>
            </a:r>
            <a:r>
              <a:rPr lang="es-CL" dirty="0"/>
              <a:t> (en la vertical).</a:t>
            </a:r>
          </a:p>
          <a:p>
            <a:endParaRPr lang="es-CL" dirty="0"/>
          </a:p>
          <a:p>
            <a:pPr>
              <a:buNone/>
            </a:pP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287162"/>
            <a:ext cx="468286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46903" y="1447800"/>
            <a:ext cx="4038600" cy="167639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3200" b="1" dirty="0">
                <a:solidFill>
                  <a:srgbClr val="C00000"/>
                </a:solidFill>
              </a:rPr>
              <a:t>Envoltura gaseosa de la tierra.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s-CL" sz="3200" b="1" dirty="0">
                <a:solidFill>
                  <a:srgbClr val="C00000"/>
                </a:solidFill>
              </a:rPr>
              <a:t>Composición (Presente … Siempre cambiando)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s-CL" sz="3200" b="1" dirty="0">
                <a:solidFill>
                  <a:srgbClr val="C00000"/>
                </a:solidFill>
              </a:rPr>
              <a:t>N</a:t>
            </a:r>
            <a:r>
              <a:rPr lang="es-CL" sz="3200" b="1" baseline="-25000" dirty="0">
                <a:solidFill>
                  <a:srgbClr val="C00000"/>
                </a:solidFill>
              </a:rPr>
              <a:t>2</a:t>
            </a:r>
            <a:r>
              <a:rPr lang="es-CL" sz="3200" b="1" dirty="0">
                <a:solidFill>
                  <a:srgbClr val="C00000"/>
                </a:solidFill>
              </a:rPr>
              <a:t>:    78%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s-CL" sz="3200" b="1" dirty="0">
                <a:solidFill>
                  <a:srgbClr val="C00000"/>
                </a:solidFill>
              </a:rPr>
              <a:t>O</a:t>
            </a:r>
            <a:r>
              <a:rPr lang="es-CL" sz="3200" b="1" baseline="-25000" dirty="0">
                <a:solidFill>
                  <a:srgbClr val="C00000"/>
                </a:solidFill>
              </a:rPr>
              <a:t>2</a:t>
            </a:r>
            <a:r>
              <a:rPr lang="en-US" sz="3200" b="1" dirty="0">
                <a:solidFill>
                  <a:srgbClr val="C00000"/>
                </a:solidFill>
              </a:rPr>
              <a:t>: 	21%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b="1" dirty="0" err="1">
                <a:solidFill>
                  <a:srgbClr val="C00000"/>
                </a:solidFill>
              </a:rPr>
              <a:t>Ar</a:t>
            </a:r>
            <a:r>
              <a:rPr lang="en-US" sz="3200" b="1" dirty="0">
                <a:solidFill>
                  <a:srgbClr val="C00000"/>
                </a:solidFill>
              </a:rPr>
              <a:t>: 	0.93%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H</a:t>
            </a:r>
            <a:r>
              <a:rPr lang="en-US" sz="3200" b="1" baseline="-25000" dirty="0">
                <a:solidFill>
                  <a:srgbClr val="C00000"/>
                </a:solidFill>
              </a:rPr>
              <a:t>2</a:t>
            </a:r>
            <a:r>
              <a:rPr lang="en-US" sz="3200" b="1" dirty="0">
                <a:solidFill>
                  <a:srgbClr val="C00000"/>
                </a:solidFill>
              </a:rPr>
              <a:t>0:   0-5%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CO</a:t>
            </a:r>
            <a:r>
              <a:rPr lang="en-US" sz="3200" b="1" baseline="-25000" dirty="0">
                <a:solidFill>
                  <a:srgbClr val="C00000"/>
                </a:solidFill>
              </a:rPr>
              <a:t>2</a:t>
            </a:r>
            <a:r>
              <a:rPr lang="en-US" sz="3200" b="1" dirty="0">
                <a:solidFill>
                  <a:srgbClr val="C00000"/>
                </a:solidFill>
              </a:rPr>
              <a:t>:   420 ppm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Ne, He, CH</a:t>
            </a:r>
            <a:r>
              <a:rPr lang="en-US" sz="3200" b="1" baseline="-25000" dirty="0">
                <a:solidFill>
                  <a:srgbClr val="C00000"/>
                </a:solidFill>
              </a:rPr>
              <a:t>4</a:t>
            </a:r>
            <a:r>
              <a:rPr lang="en-US" sz="3200" b="1" dirty="0">
                <a:solidFill>
                  <a:srgbClr val="C00000"/>
                </a:solidFill>
              </a:rPr>
              <a:t>, Kr, H</a:t>
            </a:r>
            <a:r>
              <a:rPr lang="en-US" sz="3200" b="1" baseline="-25000" dirty="0">
                <a:solidFill>
                  <a:srgbClr val="C00000"/>
                </a:solidFill>
              </a:rPr>
              <a:t>2</a:t>
            </a:r>
            <a:r>
              <a:rPr lang="en-US" sz="3200" b="1" dirty="0">
                <a:solidFill>
                  <a:srgbClr val="C00000"/>
                </a:solidFill>
              </a:rPr>
              <a:t> N</a:t>
            </a:r>
            <a:r>
              <a:rPr lang="en-US" sz="3200" b="1" baseline="-25000" dirty="0">
                <a:solidFill>
                  <a:srgbClr val="C00000"/>
                </a:solidFill>
              </a:rPr>
              <a:t>2</a:t>
            </a:r>
            <a:r>
              <a:rPr lang="en-US" sz="3200" b="1" dirty="0">
                <a:solidFill>
                  <a:srgbClr val="C00000"/>
                </a:solidFill>
              </a:rPr>
              <a:t>0, O</a:t>
            </a:r>
            <a:r>
              <a:rPr lang="en-US" sz="3200" b="1" baseline="-25000" dirty="0">
                <a:solidFill>
                  <a:srgbClr val="C00000"/>
                </a:solidFill>
              </a:rPr>
              <a:t>3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77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Temperatura Promedio Superficie</a:t>
            </a:r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32C1252-EDF9-E539-E9E1-0378BE3D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844" y="1562740"/>
            <a:ext cx="6708016" cy="51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86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s-CL" dirty="0"/>
              <a:t>Temperatura Promedio 500 </a:t>
            </a:r>
            <a:r>
              <a:rPr lang="es-CL" dirty="0" err="1"/>
              <a:t>mb</a:t>
            </a:r>
            <a:r>
              <a:rPr lang="es-CL" dirty="0"/>
              <a:t> (</a:t>
            </a:r>
            <a:r>
              <a:rPr lang="en-US" dirty="0"/>
              <a:t>~5 km)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9411D-12B8-5E4F-9071-0AF7CE42C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287162"/>
            <a:ext cx="6985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13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pPr algn="ctr"/>
            <a:r>
              <a:rPr lang="es-CL" dirty="0"/>
              <a:t>Vientos en Superficie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228" y="6488668"/>
            <a:ext cx="259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http://www.cdc.noaa.gov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C7B96-3A7D-0B40-8446-C9A2FA22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610" y="1247454"/>
            <a:ext cx="6985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0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Vientos en altura (</a:t>
            </a:r>
            <a:r>
              <a:rPr lang="en-US" dirty="0"/>
              <a:t>~ 10 km)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778D4-666E-0A4E-A883-390B9DF1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581" y="1512501"/>
            <a:ext cx="6985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1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F7D70-EF3E-E64A-98ED-5DAD9EDC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BF084-D21E-8E41-915E-0E1AF3362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3EAED-C43C-254B-83C1-73626877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009650"/>
            <a:ext cx="76581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9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FA74-7E1D-E445-A84A-506C782E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C9B2D-3D6E-B14C-BF65-F99C85FA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B0319-5F33-F54F-B33E-683C59A7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11" y="506896"/>
            <a:ext cx="8801993" cy="556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20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C92DD7-C2CC-12CA-D86B-D9363E466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2B5A58-4B60-26A9-8812-D149D9D5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931292-764F-D285-5AC2-54AECF2A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0"/>
            <a:ext cx="895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1142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159</Words>
  <Application>Microsoft Macintosh PowerPoint</Application>
  <PresentationFormat>Panorámica</PresentationFormat>
  <Paragraphs>19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La Atmósfera Terrestre</vt:lpstr>
      <vt:lpstr>Composición y Estructura Vertical de la Atmósfera</vt:lpstr>
      <vt:lpstr>Temperatura Promedio Superficie</vt:lpstr>
      <vt:lpstr>Temperatura Promedio 500 mb (~5 km)</vt:lpstr>
      <vt:lpstr>Vientos en Superficie</vt:lpstr>
      <vt:lpstr>Vientos en altura (~ 10 km)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Resumen de la circulación general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Atmósfera Terrestre</dc:title>
  <dc:creator>Roberto Rondanelli</dc:creator>
  <cp:lastModifiedBy>Roberto Rondanelli</cp:lastModifiedBy>
  <cp:revision>1</cp:revision>
  <dcterms:created xsi:type="dcterms:W3CDTF">2023-08-14T14:05:55Z</dcterms:created>
  <dcterms:modified xsi:type="dcterms:W3CDTF">2023-08-14T14:23:57Z</dcterms:modified>
</cp:coreProperties>
</file>