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8" r:id="rId3"/>
    <p:sldId id="259" r:id="rId4"/>
    <p:sldId id="262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A31A8-4FF9-41A3-5267-CF4FF25B4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AFB808-FDE9-D0EB-1E63-DB11C7560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1E3ACB-A794-6E12-EDE6-1F3D252E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5D476D-02A5-7E2E-693A-52AA8847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114ECF-6327-C7C3-38C5-0344EC30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729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9EEDB-27CB-B84F-0123-FEFE55AB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A6930-D30E-AF9B-5E9E-BEC010776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EE86B-400E-0FC6-0509-7D5C44F0C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D31484-1D3C-63F0-AC43-A0C84D6E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D7B76B-1B0C-346B-DE35-6E7DA8AD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504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A93D15-8DA8-77D2-C0F6-BE6BC21B0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3E0B03-54EB-38B5-3AFA-1F96E77F0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DA300-0923-6EDD-3FEF-8166108B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87DC4F-614C-0D1F-E808-EED603EE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0AD21D-A98A-BCBE-D08A-EF754004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427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A2C7D-C844-C991-3DB3-830BE75C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C6564B-0F26-6077-A6D3-39C6B676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043B4-7938-64B5-43CF-5F3F2BD2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AB50CB-B4E6-AF02-A24D-98E1908F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94EBB-CE33-A823-9706-2A072BF6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100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4E041-A13D-9B91-5C09-D1605F2B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E25D45-DD9A-26B0-E84F-69619FCFD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F08884-7D29-45B6-7503-D6909542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870C73-4133-A40E-5EB4-AC2B5707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AAE5F-2E2C-9A90-7E01-F439B07C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79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0A879-F38C-E9C9-0E03-DA606512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7939BD-961C-43D3-9C7D-FFA4B18AA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351E6-D964-66B6-7A1E-16CABD28A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229440-7022-C9CA-CE84-ADE6F520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43BB39-0A22-AAAA-10E4-E1BD2E80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5E7C56-2116-7F46-5A2F-082BADBA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760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42137-0E29-BED2-5E7D-F9C01456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B4D2F5-50CB-0178-525D-F46EF834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C51B3E-29C5-9121-8F23-4C472D2B7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ECBE97-0E02-1641-9E8C-FB16A283E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9A757C-F6C5-F310-1A3E-8D39075A2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FFEA51-E790-40C6-BA6C-420C3DF6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117717-7AEA-70DA-C942-2BCA1725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D8DB1F-43F9-5836-6BB2-C79DADA5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346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A58A4-CFF0-E5DB-7B78-43399CD0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F3EE11-FEC8-7F46-0B4A-6C0048BF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1D58B6-4E33-B90C-8972-7292C9B5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FEA262-5AD6-2AF7-40C1-42193AB9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620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C8ACC8-1121-7B87-E2EA-ABBB3293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905E69-DF78-4A15-53FA-9AAD0A32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CE3BB9-1913-D172-4319-37FEEC04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005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30236-0161-BAD0-98BF-76D7F63D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5C1D11-ADEA-80B1-8D9A-34FAB8F3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7CAA3A-7010-B019-0D7F-01CD7256E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490570-1A0B-20B5-BFBD-E37A5635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D88113-5A0B-0EDC-3206-DC3089C8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0C7A98-CFAD-BCF6-FD95-C1BE3585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813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5B2F5-9C43-2CF1-5439-853D0279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F8F859-BCE7-5475-F6D5-D8274C657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8DAF4-7BE5-29A2-22C9-D7EF41372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C9DB3B-B1FD-50CF-682B-6522AABD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254305-4257-9C69-B7C6-2BD2D618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E1A2BF-95CF-84F8-A7A9-F9F9E9FF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25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903277-BE4A-1192-B68B-87C0F526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445EE1-BBD2-F9B5-99CF-A5D9621BF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308711-C2FB-0C8A-57E4-ABCB40F84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Friday, September 22,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9790C-AD2B-1C24-D6E6-D2847AED2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0D0F4-EC1C-7656-D02A-054CD56E7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1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DB168-B33F-AA48-93BD-C68D36F3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451" y="246836"/>
            <a:ext cx="5503518" cy="2804400"/>
          </a:xfrm>
        </p:spPr>
        <p:txBody>
          <a:bodyPr>
            <a:normAutofit/>
          </a:bodyPr>
          <a:lstStyle/>
          <a:p>
            <a:r>
              <a:rPr lang="es-CL" dirty="0"/>
              <a:t>Aux #4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1BB023-4420-32E7-9B9B-B7BF74E2E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91" y="3017818"/>
            <a:ext cx="5015638" cy="1936800"/>
          </a:xfrm>
        </p:spPr>
        <p:txBody>
          <a:bodyPr>
            <a:normAutofit/>
          </a:bodyPr>
          <a:lstStyle/>
          <a:p>
            <a:r>
              <a:rPr lang="es-CL" dirty="0"/>
              <a:t>Matemáticas financieras</a:t>
            </a:r>
            <a:endParaRPr lang="en-US" dirty="0"/>
          </a:p>
        </p:txBody>
      </p:sp>
      <p:pic>
        <p:nvPicPr>
          <p:cNvPr id="4" name="Picture 3" descr="Patrón de pintura ondulada">
            <a:extLst>
              <a:ext uri="{FF2B5EF4-FFF2-40B4-BE49-F238E27FC236}">
                <a16:creationId xmlns:a16="http://schemas.microsoft.com/office/drawing/2014/main" id="{752E8DA9-1F98-3DD7-3053-3FEC2F945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60" r="4739" b="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E8ED469-FC98-F1C6-136C-CA509CF68286}"/>
              </a:ext>
            </a:extLst>
          </p:cNvPr>
          <p:cNvSpPr txBox="1"/>
          <p:nvPr/>
        </p:nvSpPr>
        <p:spPr>
          <a:xfrm>
            <a:off x="1110343" y="307910"/>
            <a:ext cx="485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Formulación y Evaluación de Proyectos</a:t>
            </a:r>
          </a:p>
          <a:p>
            <a:r>
              <a:rPr lang="es-CL" dirty="0"/>
              <a:t>EL4204-1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5160D2-5E36-FDDC-B795-CBEC7612B83E}"/>
              </a:ext>
            </a:extLst>
          </p:cNvPr>
          <p:cNvSpPr txBox="1"/>
          <p:nvPr/>
        </p:nvSpPr>
        <p:spPr>
          <a:xfrm>
            <a:off x="923730" y="4215954"/>
            <a:ext cx="6643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Profesor: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Andrés Caba</a:t>
            </a:r>
          </a:p>
          <a:p>
            <a:r>
              <a:rPr lang="es-CL" dirty="0"/>
              <a:t>Auxiliar: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Bruno </a:t>
            </a:r>
            <a:r>
              <a:rPr lang="es-CL" dirty="0" err="1"/>
              <a:t>Masserano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02C429-27D2-933E-5D62-746ED0992EB3}"/>
              </a:ext>
            </a:extLst>
          </p:cNvPr>
          <p:cNvSpPr txBox="1"/>
          <p:nvPr/>
        </p:nvSpPr>
        <p:spPr>
          <a:xfrm>
            <a:off x="4155233" y="4215954"/>
            <a:ext cx="6643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s-CL" sz="1800" kern="1200" dirty="0">
                <a:effectLst/>
                <a:latin typeface="Avenir Next LT Pro" panose="020B0504020202020204" pitchFamily="34" charset="0"/>
                <a:ea typeface="+mn-ea"/>
                <a:cs typeface="+mn-cs"/>
              </a:rPr>
              <a:t>Ayudantes: </a:t>
            </a:r>
            <a:endParaRPr lang="en-US" dirty="0">
              <a:effectLst/>
            </a:endParaRP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Alonso Martínez</a:t>
            </a: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Enzo Nahmias</a:t>
            </a: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Benjamín Brito</a:t>
            </a: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Cristobal </a:t>
            </a:r>
            <a:r>
              <a:rPr lang="en-US" sz="1800" b="0" i="0" kern="1200" dirty="0" err="1">
                <a:effectLst/>
                <a:latin typeface="Arial" panose="020B0604020202020204" pitchFamily="34" charset="0"/>
                <a:ea typeface="+mn-ea"/>
                <a:cs typeface="+mn-cs"/>
              </a:rPr>
              <a:t>Esser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Diego Morales </a:t>
            </a: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Pilar </a:t>
            </a:r>
            <a:r>
              <a:rPr lang="en-US" sz="1800" b="0" i="0" kern="1200" dirty="0" err="1">
                <a:effectLst/>
                <a:latin typeface="Arial" panose="020B0604020202020204" pitchFamily="34" charset="0"/>
                <a:ea typeface="+mn-ea"/>
                <a:cs typeface="+mn-cs"/>
              </a:rPr>
              <a:t>Nilo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700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DB168-B33F-AA48-93BD-C68D36F3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680" y="-123867"/>
            <a:ext cx="5503518" cy="2804400"/>
          </a:xfrm>
        </p:spPr>
        <p:txBody>
          <a:bodyPr>
            <a:normAutofit/>
          </a:bodyPr>
          <a:lstStyle/>
          <a:p>
            <a:r>
              <a:rPr lang="es-CL" dirty="0"/>
              <a:t>Conceptos: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1BB023-4420-32E7-9B9B-B7BF74E2E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3328" y="2938690"/>
            <a:ext cx="5015638" cy="221204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CL" dirty="0"/>
              <a:t>Inversiones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CL" dirty="0"/>
              <a:t>Anualidad</a:t>
            </a:r>
          </a:p>
          <a:p>
            <a:pPr algn="l"/>
            <a:r>
              <a:rPr lang="es-CL" dirty="0"/>
              <a:t>	Tasa de interés </a:t>
            </a:r>
          </a:p>
          <a:p>
            <a:pPr algn="l"/>
            <a:r>
              <a:rPr lang="es-CL" dirty="0"/>
              <a:t>	Periodos de gracia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CL" dirty="0"/>
              <a:t>Perpetuidad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CL" dirty="0"/>
              <a:t>Perpetuidad con crecimiento</a:t>
            </a:r>
          </a:p>
          <a:p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1F4C6E-6217-D15E-2DCB-D0C697638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990" y="1817227"/>
            <a:ext cx="2627453" cy="2627453"/>
          </a:xfrm>
          <a:prstGeom prst="rect">
            <a:avLst/>
          </a:prstGeom>
        </p:spPr>
      </p:pic>
      <p:pic>
        <p:nvPicPr>
          <p:cNvPr id="9" name="Imagen 8" descr="Mapa de colores&#10;&#10;Descripción generada automáticamente con confianza baja">
            <a:extLst>
              <a:ext uri="{FF2B5EF4-FFF2-40B4-BE49-F238E27FC236}">
                <a16:creationId xmlns:a16="http://schemas.microsoft.com/office/drawing/2014/main" id="{172A7783-CD01-6D6E-B20C-38F37729CB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5"/>
          <a:stretch/>
        </p:blipFill>
        <p:spPr>
          <a:xfrm>
            <a:off x="0" y="0"/>
            <a:ext cx="2362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8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DB168-B33F-AA48-93BD-C68D36F3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3659" y="-745540"/>
            <a:ext cx="5503518" cy="2804400"/>
          </a:xfrm>
        </p:spPr>
        <p:txBody>
          <a:bodyPr>
            <a:normAutofit/>
          </a:bodyPr>
          <a:lstStyle/>
          <a:p>
            <a:r>
              <a:rPr lang="es-CL" dirty="0"/>
              <a:t>Anualidad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1BB023-4420-32E7-9B9B-B7BF74E2E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1773" y="2521630"/>
            <a:ext cx="5047928" cy="1936800"/>
          </a:xfrm>
        </p:spPr>
        <p:txBody>
          <a:bodyPr>
            <a:normAutofit/>
          </a:bodyPr>
          <a:lstStyle/>
          <a:p>
            <a:pPr algn="l"/>
            <a:r>
              <a:rPr lang="es-MX" dirty="0">
                <a:solidFill>
                  <a:srgbClr val="212529"/>
                </a:solidFill>
                <a:latin typeface="system-ui"/>
              </a:rPr>
              <a:t>E</a:t>
            </a:r>
            <a:r>
              <a:rPr lang="es-MX" b="0" i="0" dirty="0">
                <a:solidFill>
                  <a:srgbClr val="212529"/>
                </a:solidFill>
                <a:effectLst/>
                <a:latin typeface="system-ui"/>
              </a:rPr>
              <a:t>s un ingreso o desembolso de dinero que se concreta cada determinado intervalo de tiempo</a:t>
            </a:r>
            <a:endParaRPr lang="en-US" dirty="0"/>
          </a:p>
        </p:txBody>
      </p:sp>
      <p:pic>
        <p:nvPicPr>
          <p:cNvPr id="7" name="Imagen 6" descr="Mapa de colores&#10;&#10;Descripción generada automáticamente con confianza baja">
            <a:extLst>
              <a:ext uri="{FF2B5EF4-FFF2-40B4-BE49-F238E27FC236}">
                <a16:creationId xmlns:a16="http://schemas.microsoft.com/office/drawing/2014/main" id="{B5017B18-6C69-5B48-490E-269945474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5"/>
          <a:stretch/>
        </p:blipFill>
        <p:spPr>
          <a:xfrm>
            <a:off x="0" y="0"/>
            <a:ext cx="2362304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E643B82-4657-0C3E-A747-5A4B5C588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73" y="4089654"/>
            <a:ext cx="6244505" cy="108422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7FEA1D-C638-9054-3E51-6E258CBC7F39}"/>
              </a:ext>
            </a:extLst>
          </p:cNvPr>
          <p:cNvSpPr txBox="1"/>
          <p:nvPr/>
        </p:nvSpPr>
        <p:spPr>
          <a:xfrm>
            <a:off x="3191773" y="5415112"/>
            <a:ext cx="3067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C: anualidad</a:t>
            </a:r>
          </a:p>
          <a:p>
            <a:r>
              <a:rPr lang="es-CL" sz="1400" dirty="0"/>
              <a:t>r: tasa de descuento</a:t>
            </a:r>
          </a:p>
          <a:p>
            <a:r>
              <a:rPr lang="es-CL" sz="1400" dirty="0"/>
              <a:t>n: # de periodos</a:t>
            </a:r>
            <a:endParaRPr lang="en-U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EA22E8-5BFE-2F75-6F64-AA9B06EC7AD0}"/>
              </a:ext>
            </a:extLst>
          </p:cNvPr>
          <p:cNvSpPr txBox="1"/>
          <p:nvPr/>
        </p:nvSpPr>
        <p:spPr>
          <a:xfrm>
            <a:off x="10218341" y="243068"/>
            <a:ext cx="1875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pagos</a:t>
            </a:r>
            <a:r>
              <a:rPr lang="en-US" dirty="0"/>
              <a:t> a </a:t>
            </a:r>
            <a:r>
              <a:rPr lang="en-US" dirty="0" err="1"/>
              <a:t>plazos</a:t>
            </a:r>
            <a:r>
              <a:rPr lang="en-US" dirty="0"/>
              <a:t>, </a:t>
            </a:r>
            <a:r>
              <a:rPr lang="en-US" dirty="0" err="1"/>
              <a:t>pensiones</a:t>
            </a:r>
            <a:r>
              <a:rPr lang="en-US" dirty="0"/>
              <a:t>, </a:t>
            </a:r>
            <a:r>
              <a:rPr lang="en-US" dirty="0" err="1"/>
              <a:t>pago</a:t>
            </a:r>
            <a:r>
              <a:rPr lang="en-US" dirty="0"/>
              <a:t> para </a:t>
            </a:r>
            <a:r>
              <a:rPr lang="en-US" dirty="0" err="1"/>
              <a:t>amortizar</a:t>
            </a:r>
            <a:r>
              <a:rPr lang="en-US" dirty="0"/>
              <a:t> </a:t>
            </a:r>
            <a:r>
              <a:rPr lang="en-US" dirty="0" err="1"/>
              <a:t>creditos</a:t>
            </a:r>
            <a:r>
              <a:rPr lang="en-US" dirty="0"/>
              <a:t> </a:t>
            </a:r>
            <a:r>
              <a:rPr lang="en-US" dirty="0" err="1"/>
              <a:t>hipotecarios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3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DB168-B33F-AA48-93BD-C68D36F3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3659" y="-745540"/>
            <a:ext cx="5503518" cy="2804400"/>
          </a:xfrm>
        </p:spPr>
        <p:txBody>
          <a:bodyPr>
            <a:normAutofit/>
          </a:bodyPr>
          <a:lstStyle/>
          <a:p>
            <a:r>
              <a:rPr lang="es-CL" dirty="0"/>
              <a:t>Anualidad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1BB023-4420-32E7-9B9B-B7BF74E2E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1773" y="2235396"/>
            <a:ext cx="6889776" cy="1936800"/>
          </a:xfrm>
        </p:spPr>
        <p:txBody>
          <a:bodyPr>
            <a:normAutofit/>
          </a:bodyPr>
          <a:lstStyle/>
          <a:p>
            <a:pPr algn="l"/>
            <a:r>
              <a:rPr lang="es-MX" dirty="0">
                <a:solidFill>
                  <a:srgbClr val="212529"/>
                </a:solidFill>
                <a:latin typeface="system-ui"/>
              </a:rPr>
              <a:t>Periodo de gracia: tiempo previo a pagar la anualidad</a:t>
            </a:r>
          </a:p>
          <a:p>
            <a:pPr algn="l"/>
            <a:r>
              <a:rPr lang="en-US" dirty="0">
                <a:solidFill>
                  <a:srgbClr val="212529"/>
                </a:solidFill>
                <a:latin typeface="system-ui"/>
              </a:rPr>
              <a:t>Esta </a:t>
            </a:r>
            <a:r>
              <a:rPr lang="en-US" dirty="0" err="1">
                <a:solidFill>
                  <a:srgbClr val="212529"/>
                </a:solidFill>
                <a:latin typeface="system-ui"/>
              </a:rPr>
              <a:t>ec.</a:t>
            </a:r>
            <a:r>
              <a:rPr lang="en-US" dirty="0">
                <a:solidFill>
                  <a:srgbClr val="212529"/>
                </a:solidFill>
                <a:latin typeface="system-ui"/>
              </a:rPr>
              <a:t> se </a:t>
            </a:r>
            <a:r>
              <a:rPr lang="en-US" dirty="0" err="1">
                <a:solidFill>
                  <a:srgbClr val="212529"/>
                </a:solidFill>
                <a:latin typeface="system-ui"/>
              </a:rPr>
              <a:t>puede</a:t>
            </a:r>
            <a:r>
              <a:rPr lang="en-US" dirty="0">
                <a:solidFill>
                  <a:srgbClr val="212529"/>
                </a:solidFill>
                <a:latin typeface="system-ui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system-ui"/>
              </a:rPr>
              <a:t>simplificar</a:t>
            </a:r>
            <a:r>
              <a:rPr lang="en-US" dirty="0">
                <a:solidFill>
                  <a:srgbClr val="212529"/>
                </a:solidFill>
                <a:latin typeface="system-ui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system-ui"/>
              </a:rPr>
              <a:t>pero</a:t>
            </a:r>
            <a:r>
              <a:rPr lang="en-US" dirty="0">
                <a:solidFill>
                  <a:srgbClr val="212529"/>
                </a:solidFill>
                <a:latin typeface="system-ui"/>
              </a:rPr>
              <a:t> de </a:t>
            </a:r>
            <a:r>
              <a:rPr lang="en-US" dirty="0" err="1">
                <a:solidFill>
                  <a:srgbClr val="212529"/>
                </a:solidFill>
                <a:latin typeface="system-ui"/>
              </a:rPr>
              <a:t>esta</a:t>
            </a:r>
            <a:r>
              <a:rPr lang="en-US" dirty="0">
                <a:solidFill>
                  <a:srgbClr val="212529"/>
                </a:solidFill>
                <a:latin typeface="system-ui"/>
              </a:rPr>
              <a:t> forma </a:t>
            </a:r>
            <a:r>
              <a:rPr lang="en-US" dirty="0" err="1">
                <a:solidFill>
                  <a:srgbClr val="212529"/>
                </a:solidFill>
                <a:latin typeface="system-ui"/>
              </a:rPr>
              <a:t>queda</a:t>
            </a:r>
            <a:r>
              <a:rPr lang="en-US" dirty="0">
                <a:solidFill>
                  <a:srgbClr val="212529"/>
                </a:solidFill>
                <a:latin typeface="system-ui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system-ui"/>
              </a:rPr>
              <a:t>más</a:t>
            </a:r>
            <a:r>
              <a:rPr lang="en-US" dirty="0">
                <a:solidFill>
                  <a:srgbClr val="212529"/>
                </a:solidFill>
                <a:latin typeface="system-ui"/>
              </a:rPr>
              <a:t> claro lo que </a:t>
            </a:r>
            <a:r>
              <a:rPr lang="en-US" dirty="0" err="1">
                <a:solidFill>
                  <a:srgbClr val="212529"/>
                </a:solidFill>
                <a:latin typeface="system-ui"/>
              </a:rPr>
              <a:t>representa</a:t>
            </a:r>
            <a:endParaRPr lang="es-MX" dirty="0">
              <a:solidFill>
                <a:srgbClr val="212529"/>
              </a:solidFill>
              <a:latin typeface="system-ui"/>
            </a:endParaRPr>
          </a:p>
        </p:txBody>
      </p:sp>
      <p:pic>
        <p:nvPicPr>
          <p:cNvPr id="7" name="Imagen 6" descr="Mapa de colores&#10;&#10;Descripción generada automáticamente con confianza baja">
            <a:extLst>
              <a:ext uri="{FF2B5EF4-FFF2-40B4-BE49-F238E27FC236}">
                <a16:creationId xmlns:a16="http://schemas.microsoft.com/office/drawing/2014/main" id="{B5017B18-6C69-5B48-490E-269945474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5"/>
          <a:stretch/>
        </p:blipFill>
        <p:spPr>
          <a:xfrm>
            <a:off x="0" y="0"/>
            <a:ext cx="2362304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7FEA1D-C638-9054-3E51-6E258CBC7F39}"/>
              </a:ext>
            </a:extLst>
          </p:cNvPr>
          <p:cNvSpPr txBox="1"/>
          <p:nvPr/>
        </p:nvSpPr>
        <p:spPr>
          <a:xfrm>
            <a:off x="3386095" y="5365800"/>
            <a:ext cx="3067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PG: periodos de gracia</a:t>
            </a:r>
            <a:endParaRPr lang="en-US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CCDA68-ECD5-2D9A-7D09-DAFB22EA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73" y="3826868"/>
            <a:ext cx="4369995" cy="9086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347852-381D-6736-1466-87A72E024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773" y="3826867"/>
            <a:ext cx="5073073" cy="908611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450F23D-F02A-D195-4E2B-2777066D917B}"/>
              </a:ext>
            </a:extLst>
          </p:cNvPr>
          <p:cNvCxnSpPr/>
          <p:nvPr/>
        </p:nvCxnSpPr>
        <p:spPr>
          <a:xfrm flipH="1" flipV="1">
            <a:off x="4879910" y="4655976"/>
            <a:ext cx="1216090" cy="142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laves 9">
            <a:extLst>
              <a:ext uri="{FF2B5EF4-FFF2-40B4-BE49-F238E27FC236}">
                <a16:creationId xmlns:a16="http://schemas.microsoft.com/office/drawing/2014/main" id="{0EFB5771-4056-F67B-FD80-6F015B7E0720}"/>
              </a:ext>
            </a:extLst>
          </p:cNvPr>
          <p:cNvSpPr/>
          <p:nvPr/>
        </p:nvSpPr>
        <p:spPr>
          <a:xfrm>
            <a:off x="3946849" y="3906800"/>
            <a:ext cx="2052735" cy="80757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E615168-2CF5-3C41-56B6-02885AE59676}"/>
              </a:ext>
            </a:extLst>
          </p:cNvPr>
          <p:cNvSpPr txBox="1"/>
          <p:nvPr/>
        </p:nvSpPr>
        <p:spPr>
          <a:xfrm>
            <a:off x="6096000" y="5806160"/>
            <a:ext cx="496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Representa el interés que se acumula en los periodos de gracia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1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DB168-B33F-AA48-93BD-C68D36F3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505" y="-1022755"/>
            <a:ext cx="5503518" cy="2804400"/>
          </a:xfrm>
        </p:spPr>
        <p:txBody>
          <a:bodyPr>
            <a:normAutofit/>
          </a:bodyPr>
          <a:lstStyle/>
          <a:p>
            <a:r>
              <a:rPr lang="es-CL" dirty="0"/>
              <a:t>Perpetuidad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1BB023-4420-32E7-9B9B-B7BF74E2E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4926" y="2017409"/>
            <a:ext cx="5015638" cy="1936800"/>
          </a:xfrm>
        </p:spPr>
        <p:txBody>
          <a:bodyPr>
            <a:normAutofit/>
          </a:bodyPr>
          <a:lstStyle/>
          <a:p>
            <a:pPr algn="l"/>
            <a:r>
              <a:rPr lang="es-CL" dirty="0"/>
              <a:t>Clásica: anualidad al infinito</a:t>
            </a:r>
            <a:endParaRPr lang="en-US" dirty="0"/>
          </a:p>
        </p:txBody>
      </p:sp>
      <p:pic>
        <p:nvPicPr>
          <p:cNvPr id="7" name="Imagen 6" descr="Mapa de colores&#10;&#10;Descripción generada automáticamente con confianza baja">
            <a:extLst>
              <a:ext uri="{FF2B5EF4-FFF2-40B4-BE49-F238E27FC236}">
                <a16:creationId xmlns:a16="http://schemas.microsoft.com/office/drawing/2014/main" id="{B5017B18-6C69-5B48-490E-269945474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5"/>
          <a:stretch/>
        </p:blipFill>
        <p:spPr>
          <a:xfrm>
            <a:off x="0" y="0"/>
            <a:ext cx="2362304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341D1A-4397-DA00-B497-68796E411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26" y="2597155"/>
            <a:ext cx="4435224" cy="777307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5C1FDCD-105C-9E41-A97D-C984D4DBA61C}"/>
              </a:ext>
            </a:extLst>
          </p:cNvPr>
          <p:cNvSpPr txBox="1">
            <a:spLocks/>
          </p:cNvSpPr>
          <p:nvPr/>
        </p:nvSpPr>
        <p:spPr>
          <a:xfrm>
            <a:off x="2914926" y="3662943"/>
            <a:ext cx="5015638" cy="193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dirty="0"/>
              <a:t>Con crecimiento: anualidad al infinito con la cuota cambiante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709F9A-CFB0-D52D-DFDE-3663B3BEA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378" y="4831042"/>
            <a:ext cx="2011854" cy="8535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D32E7D3-CCBD-EAB2-95CA-608FA38EC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568" y="4938433"/>
            <a:ext cx="2408129" cy="51820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4189612-8C5D-C87A-C609-EC2AA9F9C035}"/>
              </a:ext>
            </a:extLst>
          </p:cNvPr>
          <p:cNvSpPr txBox="1"/>
          <p:nvPr/>
        </p:nvSpPr>
        <p:spPr>
          <a:xfrm>
            <a:off x="3000568" y="5831737"/>
            <a:ext cx="3067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g: tasa de crecimiento de los flujos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096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DB168-B33F-AA48-93BD-C68D36F3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451" y="246836"/>
            <a:ext cx="5503518" cy="2804400"/>
          </a:xfrm>
        </p:spPr>
        <p:txBody>
          <a:bodyPr>
            <a:normAutofit/>
          </a:bodyPr>
          <a:lstStyle/>
          <a:p>
            <a:r>
              <a:rPr lang="es-CL" dirty="0"/>
              <a:t>Aux #4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1BB023-4420-32E7-9B9B-B7BF74E2E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91" y="3017818"/>
            <a:ext cx="5015638" cy="1936800"/>
          </a:xfrm>
        </p:spPr>
        <p:txBody>
          <a:bodyPr>
            <a:normAutofit/>
          </a:bodyPr>
          <a:lstStyle/>
          <a:p>
            <a:r>
              <a:rPr lang="es-CL" dirty="0"/>
              <a:t>Matemáticas financieras</a:t>
            </a:r>
            <a:endParaRPr lang="en-US" dirty="0"/>
          </a:p>
        </p:txBody>
      </p:sp>
      <p:pic>
        <p:nvPicPr>
          <p:cNvPr id="4" name="Picture 3" descr="Patrón de pintura ondulada">
            <a:extLst>
              <a:ext uri="{FF2B5EF4-FFF2-40B4-BE49-F238E27FC236}">
                <a16:creationId xmlns:a16="http://schemas.microsoft.com/office/drawing/2014/main" id="{752E8DA9-1F98-3DD7-3053-3FEC2F945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60" r="4739" b="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E8ED469-FC98-F1C6-136C-CA509CF68286}"/>
              </a:ext>
            </a:extLst>
          </p:cNvPr>
          <p:cNvSpPr txBox="1"/>
          <p:nvPr/>
        </p:nvSpPr>
        <p:spPr>
          <a:xfrm>
            <a:off x="1110343" y="307910"/>
            <a:ext cx="485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Formulación y Evaluación de Proyectos</a:t>
            </a:r>
          </a:p>
          <a:p>
            <a:r>
              <a:rPr lang="es-CL" dirty="0"/>
              <a:t>EL4204-1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5160D2-5E36-FDDC-B795-CBEC7612B83E}"/>
              </a:ext>
            </a:extLst>
          </p:cNvPr>
          <p:cNvSpPr txBox="1"/>
          <p:nvPr/>
        </p:nvSpPr>
        <p:spPr>
          <a:xfrm>
            <a:off x="923730" y="4215954"/>
            <a:ext cx="6643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Profesor: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Andrés Caba</a:t>
            </a:r>
          </a:p>
          <a:p>
            <a:r>
              <a:rPr lang="es-CL" dirty="0"/>
              <a:t>Auxiliar: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Bruno </a:t>
            </a:r>
            <a:r>
              <a:rPr lang="es-CL" dirty="0" err="1"/>
              <a:t>Masserano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02C429-27D2-933E-5D62-746ED0992EB3}"/>
              </a:ext>
            </a:extLst>
          </p:cNvPr>
          <p:cNvSpPr txBox="1"/>
          <p:nvPr/>
        </p:nvSpPr>
        <p:spPr>
          <a:xfrm>
            <a:off x="4155233" y="4215954"/>
            <a:ext cx="6643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s-CL" sz="1800" kern="1200" dirty="0">
                <a:effectLst/>
                <a:latin typeface="Avenir Next LT Pro" panose="020B0504020202020204" pitchFamily="34" charset="0"/>
                <a:ea typeface="+mn-ea"/>
                <a:cs typeface="+mn-cs"/>
              </a:rPr>
              <a:t>Ayudantes: </a:t>
            </a:r>
            <a:endParaRPr lang="en-US" dirty="0">
              <a:effectLst/>
            </a:endParaRP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Alonso Martínez</a:t>
            </a: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Enzo Nahmias</a:t>
            </a: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Benjamín Brito</a:t>
            </a: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Cristobal </a:t>
            </a:r>
            <a:r>
              <a:rPr lang="en-US" sz="1800" b="0" i="0" kern="1200" dirty="0" err="1">
                <a:effectLst/>
                <a:latin typeface="Arial" panose="020B0604020202020204" pitchFamily="34" charset="0"/>
                <a:ea typeface="+mn-ea"/>
                <a:cs typeface="+mn-cs"/>
              </a:rPr>
              <a:t>Esser</a:t>
            </a:r>
            <a:endParaRPr lang="en-US" dirty="0">
              <a:latin typeface="Arial" panose="020B0604020202020204" pitchFamily="34" charset="0"/>
            </a:endParaRP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Diego Morales </a:t>
            </a:r>
          </a:p>
          <a:p>
            <a:pPr marL="285750" indent="-2857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Pilar </a:t>
            </a:r>
            <a:r>
              <a:rPr lang="en-US" sz="1800" b="0" i="0" kern="1200" dirty="0" err="1">
                <a:effectLst/>
                <a:latin typeface="Arial" panose="020B0604020202020204" pitchFamily="34" charset="0"/>
                <a:ea typeface="+mn-ea"/>
                <a:cs typeface="+mn-cs"/>
              </a:rPr>
              <a:t>Nilo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9078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189</Words>
  <Application>Microsoft Office PowerPoint</Application>
  <PresentationFormat>Panorámica</PresentationFormat>
  <Paragraphs>52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Avenir Next LT Pro</vt:lpstr>
      <vt:lpstr>Calibri</vt:lpstr>
      <vt:lpstr>Calibri Light</vt:lpstr>
      <vt:lpstr>system-ui</vt:lpstr>
      <vt:lpstr>Wingdings</vt:lpstr>
      <vt:lpstr>Tema de Office</vt:lpstr>
      <vt:lpstr>Aux #4</vt:lpstr>
      <vt:lpstr>Conceptos:</vt:lpstr>
      <vt:lpstr>Anualidad</vt:lpstr>
      <vt:lpstr>Anualidad</vt:lpstr>
      <vt:lpstr>Perpetuidad</vt:lpstr>
      <vt:lpstr>Aux #4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 #4</dc:title>
  <dc:creator>Diego Morales</dc:creator>
  <cp:lastModifiedBy>Diego Morales</cp:lastModifiedBy>
  <cp:revision>3</cp:revision>
  <dcterms:created xsi:type="dcterms:W3CDTF">2023-09-20T23:40:43Z</dcterms:created>
  <dcterms:modified xsi:type="dcterms:W3CDTF">2023-09-22T18:41:38Z</dcterms:modified>
</cp:coreProperties>
</file>