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seDAGQWUEN5z9JSzEm9mrvqC6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0153cc5e3_0_0:notes"/>
          <p:cNvSpPr txBox="1"/>
          <p:nvPr>
            <p:ph idx="1" type="body"/>
          </p:nvPr>
        </p:nvSpPr>
        <p:spPr>
          <a:xfrm>
            <a:off x="964565" y="3858427"/>
            <a:ext cx="77166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75" lIns="96600" spcFirstLastPara="1" rIns="96600" wrap="square" tIns="4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50153cc5e3_0_0:notes"/>
          <p:cNvSpPr/>
          <p:nvPr>
            <p:ph idx="2" type="sldImg"/>
          </p:nvPr>
        </p:nvSpPr>
        <p:spPr>
          <a:xfrm>
            <a:off x="2417763" y="1001713"/>
            <a:ext cx="4810200" cy="270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e06f2f958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24e06f2f95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e06f2f958_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24e06f2f95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e06f2f958_2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24e06f2f958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e06f2f958_2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24e06f2f958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89fd1e1534_2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89fd1e1534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b3d7a9af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28b3d7a9af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bca93ae49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23bca93ae4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bca93ae4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23bca93ae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c176a5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27c176a55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e06f2f95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4e06f2f9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e06f2f958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4e06f2f95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1325772b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9132577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92d66edd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292d66edd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0153cc5e3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0153cc5e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0153cc5e3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50153cc5e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50153cc5e3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50153cc5e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23bca93ae49_0_2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g23bca93ae49_0_2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g23bca93ae49_0_2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6cb16fd6_0_631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886cb16fd6_0_63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886cb16fd6_0_6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886cb16fd6_0_631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4654786" y="330827"/>
            <a:ext cx="42592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2" type="body"/>
          </p:nvPr>
        </p:nvSpPr>
        <p:spPr>
          <a:xfrm>
            <a:off x="2785730" y="638802"/>
            <a:ext cx="6128319" cy="44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3" type="body"/>
          </p:nvPr>
        </p:nvSpPr>
        <p:spPr>
          <a:xfrm>
            <a:off x="557256" y="1106229"/>
            <a:ext cx="4210493" cy="5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4" type="body"/>
          </p:nvPr>
        </p:nvSpPr>
        <p:spPr>
          <a:xfrm>
            <a:off x="557256" y="1680831"/>
            <a:ext cx="2455863" cy="13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5" type="body"/>
          </p:nvPr>
        </p:nvSpPr>
        <p:spPr>
          <a:xfrm>
            <a:off x="557256" y="3347337"/>
            <a:ext cx="50927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idx="1" type="body"/>
          </p:nvPr>
        </p:nvSpPr>
        <p:spPr>
          <a:xfrm>
            <a:off x="4654786" y="330827"/>
            <a:ext cx="42592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2785730" y="638802"/>
            <a:ext cx="6128319" cy="44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3" type="body"/>
          </p:nvPr>
        </p:nvSpPr>
        <p:spPr>
          <a:xfrm>
            <a:off x="557256" y="1106229"/>
            <a:ext cx="4210493" cy="5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4" type="body"/>
          </p:nvPr>
        </p:nvSpPr>
        <p:spPr>
          <a:xfrm>
            <a:off x="557256" y="1680831"/>
            <a:ext cx="2455863" cy="13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7"/>
          <p:cNvSpPr txBox="1"/>
          <p:nvPr>
            <p:ph idx="5" type="body"/>
          </p:nvPr>
        </p:nvSpPr>
        <p:spPr>
          <a:xfrm>
            <a:off x="557256" y="3347337"/>
            <a:ext cx="50927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>
  <p:cSld name="2_Comparación">
    <p:bg>
      <p:bgPr>
        <a:solidFill>
          <a:srgbClr val="3F3F3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770856" y="1955837"/>
            <a:ext cx="5602287" cy="44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1629965" y="2402959"/>
            <a:ext cx="5884068" cy="53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3" type="body"/>
          </p:nvPr>
        </p:nvSpPr>
        <p:spPr>
          <a:xfrm>
            <a:off x="2222499" y="2955521"/>
            <a:ext cx="4699000" cy="29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6836735" y="330200"/>
            <a:ext cx="185006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4" type="body"/>
          </p:nvPr>
        </p:nvSpPr>
        <p:spPr>
          <a:xfrm>
            <a:off x="488950" y="1414734"/>
            <a:ext cx="5402262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5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6" type="body"/>
          </p:nvPr>
        </p:nvSpPr>
        <p:spPr>
          <a:xfrm>
            <a:off x="488950" y="3697762"/>
            <a:ext cx="6049963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5_Solo el títul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6592187" y="330200"/>
            <a:ext cx="2094614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" type="body"/>
          </p:nvPr>
        </p:nvSpPr>
        <p:spPr>
          <a:xfrm>
            <a:off x="488950" y="1631169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488950" y="1244119"/>
            <a:ext cx="2413739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5" type="body"/>
          </p:nvPr>
        </p:nvSpPr>
        <p:spPr>
          <a:xfrm>
            <a:off x="488950" y="3139583"/>
            <a:ext cx="6571069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olo el título">
  <p:cSld name="6_Solo el títul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107" name="Google Shape;10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836735" y="330200"/>
            <a:ext cx="185006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2" name="Google Shape;112;p15"/>
          <p:cNvGrpSpPr/>
          <p:nvPr/>
        </p:nvGrpSpPr>
        <p:grpSpPr>
          <a:xfrm>
            <a:off x="387113" y="1477435"/>
            <a:ext cx="2608106" cy="2304731"/>
            <a:chOff x="516150" y="1973400"/>
            <a:chExt cx="3477475" cy="3072975"/>
          </a:xfrm>
        </p:grpSpPr>
        <p:sp>
          <p:nvSpPr>
            <p:cNvPr id="113" name="Google Shape;113;p15"/>
            <p:cNvSpPr/>
            <p:nvPr/>
          </p:nvSpPr>
          <p:spPr>
            <a:xfrm>
              <a:off x="516150" y="2135175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00525" y="1973400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666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198811" y="1477435"/>
            <a:ext cx="2608106" cy="2304731"/>
            <a:chOff x="4357263" y="2054288"/>
            <a:chExt cx="3477475" cy="3072975"/>
          </a:xfrm>
        </p:grpSpPr>
        <p:sp>
          <p:nvSpPr>
            <p:cNvPr id="116" name="Google Shape;116;p15"/>
            <p:cNvSpPr/>
            <p:nvPr/>
          </p:nvSpPr>
          <p:spPr>
            <a:xfrm>
              <a:off x="4357263" y="221606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541638" y="20542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666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6010510" y="1477435"/>
            <a:ext cx="2608106" cy="2304731"/>
            <a:chOff x="8014013" y="1969913"/>
            <a:chExt cx="3477475" cy="3072975"/>
          </a:xfrm>
        </p:grpSpPr>
        <p:sp>
          <p:nvSpPr>
            <p:cNvPr id="119" name="Google Shape;119;p15"/>
            <p:cNvSpPr/>
            <p:nvPr/>
          </p:nvSpPr>
          <p:spPr>
            <a:xfrm>
              <a:off x="8014013" y="21316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98388" y="196991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666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5"/>
          <p:cNvSpPr txBox="1"/>
          <p:nvPr>
            <p:ph idx="5" type="body"/>
          </p:nvPr>
        </p:nvSpPr>
        <p:spPr>
          <a:xfrm>
            <a:off x="601541" y="1610126"/>
            <a:ext cx="1029892" cy="44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6" type="body"/>
          </p:nvPr>
        </p:nvSpPr>
        <p:spPr>
          <a:xfrm>
            <a:off x="601541" y="1920570"/>
            <a:ext cx="132862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4_Solo el título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 txBox="1"/>
          <p:nvPr>
            <p:ph idx="1" type="body"/>
          </p:nvPr>
        </p:nvSpPr>
        <p:spPr>
          <a:xfrm>
            <a:off x="7273075" y="330200"/>
            <a:ext cx="141372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1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3" type="body"/>
          </p:nvPr>
        </p:nvSpPr>
        <p:spPr>
          <a:xfrm>
            <a:off x="488950" y="1631169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4" type="body"/>
          </p:nvPr>
        </p:nvSpPr>
        <p:spPr>
          <a:xfrm>
            <a:off x="488950" y="1244119"/>
            <a:ext cx="2413739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5" type="body"/>
          </p:nvPr>
        </p:nvSpPr>
        <p:spPr>
          <a:xfrm>
            <a:off x="488950" y="3139583"/>
            <a:ext cx="6571069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>
            <p:ph type="ctrTitle"/>
          </p:nvPr>
        </p:nvSpPr>
        <p:spPr>
          <a:xfrm>
            <a:off x="566475" y="398975"/>
            <a:ext cx="43434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33" name="Google Shape;133;p5"/>
          <p:cNvPicPr preferRelativeResize="0"/>
          <p:nvPr/>
        </p:nvPicPr>
        <p:blipFill rotWithShape="1">
          <a:blip r:embed="rId2">
            <a:alphaModFix/>
          </a:blip>
          <a:srcRect b="37803" l="13146" r="25908" t="31854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5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34502" l="0" r="15271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60950" y="4493103"/>
            <a:ext cx="143700" cy="1437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60950" y="4296295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6364455" y="325343"/>
            <a:ext cx="96979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5"/>
          <p:cNvSpPr txBox="1"/>
          <p:nvPr>
            <p:ph idx="2" type="body"/>
          </p:nvPr>
        </p:nvSpPr>
        <p:spPr>
          <a:xfrm>
            <a:off x="7191375" y="324081"/>
            <a:ext cx="17938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5"/>
          <p:cNvSpPr txBox="1"/>
          <p:nvPr>
            <p:ph idx="3" type="body"/>
          </p:nvPr>
        </p:nvSpPr>
        <p:spPr>
          <a:xfrm>
            <a:off x="6358200" y="564939"/>
            <a:ext cx="221932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5"/>
          <p:cNvSpPr txBox="1"/>
          <p:nvPr>
            <p:ph idx="4" type="body"/>
          </p:nvPr>
        </p:nvSpPr>
        <p:spPr>
          <a:xfrm>
            <a:off x="566474" y="4035564"/>
            <a:ext cx="4157925" cy="25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5"/>
          <p:cNvSpPr txBox="1"/>
          <p:nvPr>
            <p:ph idx="5" type="body"/>
          </p:nvPr>
        </p:nvSpPr>
        <p:spPr>
          <a:xfrm>
            <a:off x="566374" y="4233321"/>
            <a:ext cx="3667125" cy="27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5"/>
          <p:cNvSpPr txBox="1"/>
          <p:nvPr>
            <p:ph idx="6" type="body"/>
          </p:nvPr>
        </p:nvSpPr>
        <p:spPr>
          <a:xfrm>
            <a:off x="566374" y="4433015"/>
            <a:ext cx="4450025" cy="255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>
  <p:cSld name="2_Comparación">
    <p:bg>
      <p:bgPr>
        <a:solidFill>
          <a:srgbClr val="3F3F3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9fd1e1534_2_273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289fd1e1534_2_273"/>
          <p:cNvSpPr txBox="1"/>
          <p:nvPr>
            <p:ph idx="1" type="body"/>
          </p:nvPr>
        </p:nvSpPr>
        <p:spPr>
          <a:xfrm>
            <a:off x="1770856" y="1955837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g289fd1e1534_2_273"/>
          <p:cNvSpPr txBox="1"/>
          <p:nvPr>
            <p:ph idx="2" type="body"/>
          </p:nvPr>
        </p:nvSpPr>
        <p:spPr>
          <a:xfrm>
            <a:off x="1629965" y="2402959"/>
            <a:ext cx="588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g289fd1e1534_2_273"/>
          <p:cNvSpPr txBox="1"/>
          <p:nvPr>
            <p:ph idx="3" type="body"/>
          </p:nvPr>
        </p:nvSpPr>
        <p:spPr>
          <a:xfrm>
            <a:off x="2222499" y="2955521"/>
            <a:ext cx="4698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rgbClr val="EFEFE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795" r="795" t="0"/>
          <a:stretch/>
        </p:blipFill>
        <p:spPr>
          <a:xfrm>
            <a:off x="-208867" y="1"/>
            <a:ext cx="4572600" cy="5143500"/>
          </a:xfrm>
          <a:prstGeom prst="parallelogram">
            <a:avLst>
              <a:gd fmla="val 24038" name="adj"/>
            </a:avLst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52423" y="702600"/>
            <a:ext cx="1495168" cy="3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352481" y="1090875"/>
            <a:ext cx="3038475" cy="3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4304744" y="3807899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352672" y="1833131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4352672" y="2265838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353886" y="2687115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352672" y="3108392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4352672" y="3962099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4363791" y="3535320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3"/>
          <p:cNvSpPr txBox="1"/>
          <p:nvPr>
            <p:ph idx="3" type="body"/>
          </p:nvPr>
        </p:nvSpPr>
        <p:spPr>
          <a:xfrm>
            <a:off x="4413802" y="1542931"/>
            <a:ext cx="523958" cy="303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25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4846639" y="1545046"/>
            <a:ext cx="1716722" cy="28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4311273" y="4225887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304744" y="3389911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04744" y="2959694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303050" y="2105710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02203" y="2536095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302203" y="1697443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9fd1e1534_2_278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157" name="Google Shape;157;g289fd1e1534_2_2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89fd1e1534_2_278"/>
          <p:cNvSpPr txBox="1"/>
          <p:nvPr>
            <p:ph idx="1" type="body"/>
          </p:nvPr>
        </p:nvSpPr>
        <p:spPr>
          <a:xfrm>
            <a:off x="6836735" y="330200"/>
            <a:ext cx="18501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89fd1e1534_2_278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289fd1e1534_2_278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g289fd1e1534_2_278"/>
          <p:cNvSpPr txBox="1"/>
          <p:nvPr>
            <p:ph idx="4" type="body"/>
          </p:nvPr>
        </p:nvSpPr>
        <p:spPr>
          <a:xfrm>
            <a:off x="488950" y="1414734"/>
            <a:ext cx="54024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g289fd1e1534_2_278"/>
          <p:cNvSpPr txBox="1"/>
          <p:nvPr>
            <p:ph idx="5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g289fd1e1534_2_278"/>
          <p:cNvSpPr txBox="1"/>
          <p:nvPr>
            <p:ph idx="6" type="body"/>
          </p:nvPr>
        </p:nvSpPr>
        <p:spPr>
          <a:xfrm>
            <a:off x="488950" y="3697762"/>
            <a:ext cx="6050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9fd1e1534_2_2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289fd1e1534_2_2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289fd1e1534_2_2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rgbClr val="EFEFE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89fd1e1534_2_241"/>
          <p:cNvPicPr preferRelativeResize="0"/>
          <p:nvPr/>
        </p:nvPicPr>
        <p:blipFill rotWithShape="1">
          <a:blip r:embed="rId2">
            <a:alphaModFix/>
          </a:blip>
          <a:srcRect b="0" l="795" r="795" t="0"/>
          <a:stretch/>
        </p:blipFill>
        <p:spPr>
          <a:xfrm>
            <a:off x="-208867" y="1"/>
            <a:ext cx="4572600" cy="5143500"/>
          </a:xfrm>
          <a:prstGeom prst="parallelogram">
            <a:avLst>
              <a:gd fmla="val 24038" name="adj"/>
            </a:avLst>
          </a:prstGeom>
          <a:noFill/>
          <a:ln>
            <a:noFill/>
          </a:ln>
        </p:spPr>
      </p:pic>
      <p:sp>
        <p:nvSpPr>
          <p:cNvPr id="170" name="Google Shape;170;g289fd1e1534_2_241"/>
          <p:cNvSpPr txBox="1"/>
          <p:nvPr>
            <p:ph idx="1" type="body"/>
          </p:nvPr>
        </p:nvSpPr>
        <p:spPr>
          <a:xfrm>
            <a:off x="352423" y="702600"/>
            <a:ext cx="1495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g289fd1e1534_2_241"/>
          <p:cNvSpPr txBox="1"/>
          <p:nvPr>
            <p:ph idx="2" type="body"/>
          </p:nvPr>
        </p:nvSpPr>
        <p:spPr>
          <a:xfrm>
            <a:off x="352481" y="1090875"/>
            <a:ext cx="3038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289fd1e1534_2_241"/>
          <p:cNvSpPr/>
          <p:nvPr/>
        </p:nvSpPr>
        <p:spPr>
          <a:xfrm>
            <a:off x="4304744" y="3807899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g289fd1e1534_2_241"/>
          <p:cNvCxnSpPr/>
          <p:nvPr/>
        </p:nvCxnSpPr>
        <p:spPr>
          <a:xfrm>
            <a:off x="4352672" y="1833131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g289fd1e1534_2_241"/>
          <p:cNvCxnSpPr/>
          <p:nvPr/>
        </p:nvCxnSpPr>
        <p:spPr>
          <a:xfrm>
            <a:off x="4352672" y="2265838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g289fd1e1534_2_241"/>
          <p:cNvCxnSpPr/>
          <p:nvPr/>
        </p:nvCxnSpPr>
        <p:spPr>
          <a:xfrm>
            <a:off x="4353886" y="2687115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g289fd1e1534_2_241"/>
          <p:cNvCxnSpPr/>
          <p:nvPr/>
        </p:nvCxnSpPr>
        <p:spPr>
          <a:xfrm>
            <a:off x="4352672" y="3108392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g289fd1e1534_2_241"/>
          <p:cNvCxnSpPr/>
          <p:nvPr/>
        </p:nvCxnSpPr>
        <p:spPr>
          <a:xfrm>
            <a:off x="4352672" y="3962099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g289fd1e1534_2_241"/>
          <p:cNvCxnSpPr/>
          <p:nvPr/>
        </p:nvCxnSpPr>
        <p:spPr>
          <a:xfrm>
            <a:off x="4363791" y="3535320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g289fd1e1534_2_241"/>
          <p:cNvSpPr txBox="1"/>
          <p:nvPr>
            <p:ph idx="3" type="body"/>
          </p:nvPr>
        </p:nvSpPr>
        <p:spPr>
          <a:xfrm>
            <a:off x="4413802" y="1542931"/>
            <a:ext cx="5241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25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g289fd1e1534_2_241"/>
          <p:cNvSpPr txBox="1"/>
          <p:nvPr>
            <p:ph idx="4" type="body"/>
          </p:nvPr>
        </p:nvSpPr>
        <p:spPr>
          <a:xfrm>
            <a:off x="4846639" y="1545046"/>
            <a:ext cx="17166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g289fd1e1534_2_241"/>
          <p:cNvSpPr/>
          <p:nvPr/>
        </p:nvSpPr>
        <p:spPr>
          <a:xfrm>
            <a:off x="4311273" y="4225887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89fd1e1534_2_241"/>
          <p:cNvSpPr/>
          <p:nvPr/>
        </p:nvSpPr>
        <p:spPr>
          <a:xfrm>
            <a:off x="4304744" y="3389911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89fd1e1534_2_241"/>
          <p:cNvSpPr/>
          <p:nvPr/>
        </p:nvSpPr>
        <p:spPr>
          <a:xfrm>
            <a:off x="4304744" y="2959694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89fd1e1534_2_241"/>
          <p:cNvSpPr/>
          <p:nvPr/>
        </p:nvSpPr>
        <p:spPr>
          <a:xfrm>
            <a:off x="4303050" y="2105710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89fd1e1534_2_241"/>
          <p:cNvSpPr/>
          <p:nvPr/>
        </p:nvSpPr>
        <p:spPr>
          <a:xfrm>
            <a:off x="4302203" y="2536095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89fd1e1534_2_241"/>
          <p:cNvSpPr/>
          <p:nvPr/>
        </p:nvSpPr>
        <p:spPr>
          <a:xfrm>
            <a:off x="4302203" y="1697443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43434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9fd1e1534_2_260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g289fd1e1534_2_260"/>
          <p:cNvSpPr txBox="1"/>
          <p:nvPr>
            <p:ph idx="2" type="body"/>
          </p:nvPr>
        </p:nvSpPr>
        <p:spPr>
          <a:xfrm>
            <a:off x="734200" y="2836862"/>
            <a:ext cx="452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0" name="Google Shape;190;g289fd1e1534_2_260"/>
          <p:cNvPicPr preferRelativeResize="0"/>
          <p:nvPr/>
        </p:nvPicPr>
        <p:blipFill rotWithShape="1">
          <a:blip r:embed="rId2">
            <a:alphaModFix/>
          </a:blip>
          <a:srcRect b="0" l="19477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89fd1e1534_2_264"/>
          <p:cNvPicPr preferRelativeResize="0"/>
          <p:nvPr/>
        </p:nvPicPr>
        <p:blipFill rotWithShape="1">
          <a:blip r:embed="rId2">
            <a:alphaModFix/>
          </a:blip>
          <a:srcRect b="0" l="19477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9fd1e1534_2_266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g289fd1e1534_2_266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g289fd1e1534_2_266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g289fd1e1534_2_266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289fd1e1534_2_266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g289fd1e1534_2_266"/>
          <p:cNvPicPr preferRelativeResize="0"/>
          <p:nvPr/>
        </p:nvPicPr>
        <p:blipFill rotWithShape="1">
          <a:blip r:embed="rId2">
            <a:alphaModFix/>
          </a:blip>
          <a:srcRect b="0" l="19477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solidFill>
          <a:srgbClr val="3F3F3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9fd1e1534_2_287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289fd1e1534_2_287"/>
          <p:cNvSpPr txBox="1"/>
          <p:nvPr>
            <p:ph idx="1" type="body"/>
          </p:nvPr>
        </p:nvSpPr>
        <p:spPr>
          <a:xfrm>
            <a:off x="1770856" y="2040897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g289fd1e1534_2_287"/>
          <p:cNvSpPr txBox="1"/>
          <p:nvPr>
            <p:ph idx="2" type="body"/>
          </p:nvPr>
        </p:nvSpPr>
        <p:spPr>
          <a:xfrm>
            <a:off x="1629965" y="2488019"/>
            <a:ext cx="588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9fd1e1534_2_291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206" name="Google Shape;206;g289fd1e1534_2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89fd1e1534_2_291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89fd1e1534_2_291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89fd1e1534_2_291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89fd1e1534_2_291"/>
          <p:cNvSpPr txBox="1"/>
          <p:nvPr>
            <p:ph idx="4" type="body"/>
          </p:nvPr>
        </p:nvSpPr>
        <p:spPr>
          <a:xfrm>
            <a:off x="488950" y="1414734"/>
            <a:ext cx="54024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89fd1e1534_2_291"/>
          <p:cNvSpPr txBox="1"/>
          <p:nvPr>
            <p:ph idx="5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g289fd1e1534_2_291"/>
          <p:cNvSpPr txBox="1"/>
          <p:nvPr>
            <p:ph idx="6" type="body"/>
          </p:nvPr>
        </p:nvSpPr>
        <p:spPr>
          <a:xfrm>
            <a:off x="488950" y="3697762"/>
            <a:ext cx="6050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5_Solo el título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9fd1e1534_2_300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89fd1e1534_2_300"/>
          <p:cNvSpPr txBox="1"/>
          <p:nvPr>
            <p:ph idx="1" type="body"/>
          </p:nvPr>
        </p:nvSpPr>
        <p:spPr>
          <a:xfrm>
            <a:off x="6592187" y="330200"/>
            <a:ext cx="2094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g289fd1e1534_2_300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289fd1e1534_2_300"/>
          <p:cNvSpPr txBox="1"/>
          <p:nvPr>
            <p:ph idx="3" type="body"/>
          </p:nvPr>
        </p:nvSpPr>
        <p:spPr>
          <a:xfrm>
            <a:off x="488950" y="1631169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g289fd1e1534_2_300"/>
          <p:cNvSpPr txBox="1"/>
          <p:nvPr>
            <p:ph idx="4" type="body"/>
          </p:nvPr>
        </p:nvSpPr>
        <p:spPr>
          <a:xfrm>
            <a:off x="488950" y="1244119"/>
            <a:ext cx="2413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g289fd1e1534_2_300"/>
          <p:cNvSpPr txBox="1"/>
          <p:nvPr>
            <p:ph idx="5" type="body"/>
          </p:nvPr>
        </p:nvSpPr>
        <p:spPr>
          <a:xfrm>
            <a:off x="488950" y="3139583"/>
            <a:ext cx="6571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olo el título">
  <p:cSld name="6_Solo el título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9fd1e1534_2_307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222" name="Google Shape;222;g289fd1e1534_2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89fd1e1534_2_307"/>
          <p:cNvSpPr txBox="1"/>
          <p:nvPr>
            <p:ph idx="1" type="body"/>
          </p:nvPr>
        </p:nvSpPr>
        <p:spPr>
          <a:xfrm>
            <a:off x="6836735" y="330200"/>
            <a:ext cx="18501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89fd1e1534_2_307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g289fd1e1534_2_307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g289fd1e1534_2_307"/>
          <p:cNvSpPr txBox="1"/>
          <p:nvPr>
            <p:ph idx="4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7" name="Google Shape;227;g289fd1e1534_2_307"/>
          <p:cNvGrpSpPr/>
          <p:nvPr/>
        </p:nvGrpSpPr>
        <p:grpSpPr>
          <a:xfrm>
            <a:off x="387113" y="1477435"/>
            <a:ext cx="2608106" cy="2304731"/>
            <a:chOff x="516150" y="1973400"/>
            <a:chExt cx="3477475" cy="3072975"/>
          </a:xfrm>
        </p:grpSpPr>
        <p:sp>
          <p:nvSpPr>
            <p:cNvPr id="228" name="Google Shape;228;g289fd1e1534_2_307"/>
            <p:cNvSpPr/>
            <p:nvPr/>
          </p:nvSpPr>
          <p:spPr>
            <a:xfrm>
              <a:off x="516150" y="2135175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89fd1e1534_2_307"/>
            <p:cNvSpPr/>
            <p:nvPr/>
          </p:nvSpPr>
          <p:spPr>
            <a:xfrm>
              <a:off x="700525" y="1973400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274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g289fd1e1534_2_307"/>
          <p:cNvGrpSpPr/>
          <p:nvPr/>
        </p:nvGrpSpPr>
        <p:grpSpPr>
          <a:xfrm>
            <a:off x="3198811" y="1477435"/>
            <a:ext cx="2608106" cy="2304731"/>
            <a:chOff x="4357263" y="2054288"/>
            <a:chExt cx="3477475" cy="3072975"/>
          </a:xfrm>
        </p:grpSpPr>
        <p:sp>
          <p:nvSpPr>
            <p:cNvPr id="231" name="Google Shape;231;g289fd1e1534_2_307"/>
            <p:cNvSpPr/>
            <p:nvPr/>
          </p:nvSpPr>
          <p:spPr>
            <a:xfrm>
              <a:off x="4357263" y="221606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289fd1e1534_2_307"/>
            <p:cNvSpPr/>
            <p:nvPr/>
          </p:nvSpPr>
          <p:spPr>
            <a:xfrm>
              <a:off x="4541638" y="20542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274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g289fd1e1534_2_307"/>
          <p:cNvGrpSpPr/>
          <p:nvPr/>
        </p:nvGrpSpPr>
        <p:grpSpPr>
          <a:xfrm>
            <a:off x="6010511" y="1477435"/>
            <a:ext cx="2608106" cy="2304731"/>
            <a:chOff x="8014013" y="1969913"/>
            <a:chExt cx="3477475" cy="3072975"/>
          </a:xfrm>
        </p:grpSpPr>
        <p:sp>
          <p:nvSpPr>
            <p:cNvPr id="234" name="Google Shape;234;g289fd1e1534_2_307"/>
            <p:cNvSpPr/>
            <p:nvPr/>
          </p:nvSpPr>
          <p:spPr>
            <a:xfrm>
              <a:off x="8014013" y="21316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89fd1e1534_2_307"/>
            <p:cNvSpPr/>
            <p:nvPr/>
          </p:nvSpPr>
          <p:spPr>
            <a:xfrm>
              <a:off x="8198388" y="196991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6274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g289fd1e1534_2_307"/>
          <p:cNvSpPr txBox="1"/>
          <p:nvPr>
            <p:ph idx="5" type="body"/>
          </p:nvPr>
        </p:nvSpPr>
        <p:spPr>
          <a:xfrm>
            <a:off x="601541" y="1610126"/>
            <a:ext cx="10299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g289fd1e1534_2_307"/>
          <p:cNvSpPr txBox="1"/>
          <p:nvPr>
            <p:ph idx="6" type="body"/>
          </p:nvPr>
        </p:nvSpPr>
        <p:spPr>
          <a:xfrm>
            <a:off x="601541" y="1920570"/>
            <a:ext cx="1328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43434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34200" y="2306637"/>
            <a:ext cx="68834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734200" y="2836862"/>
            <a:ext cx="4522788" cy="71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4_Solo el título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9fd1e1534_2_325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89fd1e1534_2_325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g289fd1e1534_2_325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g289fd1e1534_2_325"/>
          <p:cNvSpPr txBox="1"/>
          <p:nvPr>
            <p:ph idx="3" type="body"/>
          </p:nvPr>
        </p:nvSpPr>
        <p:spPr>
          <a:xfrm>
            <a:off x="488950" y="1631169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g289fd1e1534_2_325"/>
          <p:cNvSpPr txBox="1"/>
          <p:nvPr>
            <p:ph idx="4" type="body"/>
          </p:nvPr>
        </p:nvSpPr>
        <p:spPr>
          <a:xfrm>
            <a:off x="488950" y="1244119"/>
            <a:ext cx="2413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289fd1e1534_2_325"/>
          <p:cNvSpPr txBox="1"/>
          <p:nvPr>
            <p:ph idx="5" type="body"/>
          </p:nvPr>
        </p:nvSpPr>
        <p:spPr>
          <a:xfrm>
            <a:off x="488950" y="3139583"/>
            <a:ext cx="6571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9fd1e1534_2_332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g289fd1e1534_2_332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g289fd1e1534_2_332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g289fd1e1534_2_332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g289fd1e1534_2_332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9fd1e1534_2_3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89fd1e1534_2_338"/>
          <p:cNvSpPr txBox="1"/>
          <p:nvPr>
            <p:ph type="ctrTitle"/>
          </p:nvPr>
        </p:nvSpPr>
        <p:spPr>
          <a:xfrm>
            <a:off x="566475" y="398975"/>
            <a:ext cx="43434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254" name="Google Shape;254;g289fd1e1534_2_338"/>
          <p:cNvPicPr preferRelativeResize="0"/>
          <p:nvPr/>
        </p:nvPicPr>
        <p:blipFill rotWithShape="1">
          <a:blip r:embed="rId2">
            <a:alphaModFix/>
          </a:blip>
          <a:srcRect b="37803" l="13146" r="25908" t="31851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89fd1e1534_2_338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89fd1e1534_2_338"/>
          <p:cNvPicPr preferRelativeResize="0"/>
          <p:nvPr/>
        </p:nvPicPr>
        <p:blipFill rotWithShape="1">
          <a:blip r:embed="rId3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289fd1e1534_2_338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8" name="Google Shape;258;g289fd1e1534_2_338"/>
          <p:cNvPicPr preferRelativeResize="0"/>
          <p:nvPr/>
        </p:nvPicPr>
        <p:blipFill rotWithShape="1">
          <a:blip r:embed="rId4">
            <a:alphaModFix/>
          </a:blip>
          <a:srcRect b="34502" l="0" r="15267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89fd1e1534_2_338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89fd1e1534_2_338"/>
          <p:cNvSpPr/>
          <p:nvPr/>
        </p:nvSpPr>
        <p:spPr>
          <a:xfrm>
            <a:off x="360950" y="4493103"/>
            <a:ext cx="143700" cy="1437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89fd1e1534_2_338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89fd1e1534_2_338"/>
          <p:cNvSpPr/>
          <p:nvPr/>
        </p:nvSpPr>
        <p:spPr>
          <a:xfrm>
            <a:off x="360950" y="4296295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89fd1e1534_2_338"/>
          <p:cNvSpPr txBox="1"/>
          <p:nvPr>
            <p:ph idx="1" type="body"/>
          </p:nvPr>
        </p:nvSpPr>
        <p:spPr>
          <a:xfrm>
            <a:off x="6364455" y="325343"/>
            <a:ext cx="9699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g289fd1e1534_2_338"/>
          <p:cNvSpPr txBox="1"/>
          <p:nvPr>
            <p:ph idx="2" type="body"/>
          </p:nvPr>
        </p:nvSpPr>
        <p:spPr>
          <a:xfrm>
            <a:off x="7191375" y="324081"/>
            <a:ext cx="1794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g289fd1e1534_2_338"/>
          <p:cNvSpPr txBox="1"/>
          <p:nvPr>
            <p:ph idx="3" type="body"/>
          </p:nvPr>
        </p:nvSpPr>
        <p:spPr>
          <a:xfrm>
            <a:off x="6358200" y="564939"/>
            <a:ext cx="2219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289fd1e1534_2_338"/>
          <p:cNvSpPr txBox="1"/>
          <p:nvPr>
            <p:ph idx="4" type="body"/>
          </p:nvPr>
        </p:nvSpPr>
        <p:spPr>
          <a:xfrm>
            <a:off x="566474" y="4035564"/>
            <a:ext cx="4158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289fd1e1534_2_338"/>
          <p:cNvSpPr txBox="1"/>
          <p:nvPr>
            <p:ph idx="5" type="body"/>
          </p:nvPr>
        </p:nvSpPr>
        <p:spPr>
          <a:xfrm>
            <a:off x="566374" y="4233321"/>
            <a:ext cx="36672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289fd1e1534_2_338"/>
          <p:cNvSpPr txBox="1"/>
          <p:nvPr>
            <p:ph idx="6" type="body"/>
          </p:nvPr>
        </p:nvSpPr>
        <p:spPr>
          <a:xfrm>
            <a:off x="566374" y="4433015"/>
            <a:ext cx="4449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solidFill>
          <a:srgbClr val="3F3F3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770856" y="2040897"/>
            <a:ext cx="5602287" cy="44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629965" y="2488019"/>
            <a:ext cx="5884068" cy="53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42" name="Google Shape;4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7273075" y="330200"/>
            <a:ext cx="141372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488950" y="1414734"/>
            <a:ext cx="5402262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5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6" type="body"/>
          </p:nvPr>
        </p:nvSpPr>
        <p:spPr>
          <a:xfrm>
            <a:off x="488950" y="3697762"/>
            <a:ext cx="6049963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86cb16fd6_0_614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2886cb16fd6_0_614"/>
          <p:cNvSpPr txBox="1"/>
          <p:nvPr>
            <p:ph idx="1" type="body"/>
          </p:nvPr>
        </p:nvSpPr>
        <p:spPr>
          <a:xfrm>
            <a:off x="464811" y="1154682"/>
            <a:ext cx="82143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2886cb16fd6_0_61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2886cb16fd6_0_61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2886cb16fd6_0_614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86cb16fd6_0_620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2886cb16fd6_0_620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2886cb16fd6_0_620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g2886cb16fd6_0_62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2886cb16fd6_0_62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2886cb16fd6_0_620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86cb16fd6_0_6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886cb16fd6_0_6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2886cb16fd6_0_627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/>
        </p:nvSpPr>
        <p:spPr>
          <a:xfrm>
            <a:off x="8472458" y="4682002"/>
            <a:ext cx="548700" cy="395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s-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9fd1e1534_2_235"/>
          <p:cNvSpPr txBox="1"/>
          <p:nvPr/>
        </p:nvSpPr>
        <p:spPr>
          <a:xfrm>
            <a:off x="8472458" y="4682002"/>
            <a:ext cx="5487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s-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Hla1jzhan78" TargetMode="External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hyperlink" Target="http://drive.google.com/file/d/1ZhcGb3QgxSeiqB8NRwcHNWcQEnOlCvO5/view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0153cc5e3_0_0"/>
          <p:cNvSpPr/>
          <p:nvPr/>
        </p:nvSpPr>
        <p:spPr>
          <a:xfrm>
            <a:off x="457200" y="257175"/>
            <a:ext cx="8229600" cy="462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0825" lIns="61700" spcFirstLastPara="1" rIns="61700" wrap="square" tIns="3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50153cc5e3_0_0"/>
          <p:cNvSpPr txBox="1"/>
          <p:nvPr>
            <p:ph type="ctrTitle"/>
          </p:nvPr>
        </p:nvSpPr>
        <p:spPr>
          <a:xfrm>
            <a:off x="967028" y="616253"/>
            <a:ext cx="39090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0825" lIns="61700" spcFirstLastPara="1" rIns="61700" wrap="square" tIns="308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100"/>
              <a:buNone/>
            </a:pPr>
            <a:r>
              <a:rPr b="1"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Proyecto de </a:t>
            </a:r>
            <a:br>
              <a:rPr b="1"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s-ES" sz="369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i="1"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i="1" lang="es-ES" sz="369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g250153cc5e3_0_0"/>
          <p:cNvSpPr txBox="1"/>
          <p:nvPr>
            <p:ph idx="1" type="subTitle"/>
          </p:nvPr>
        </p:nvSpPr>
        <p:spPr>
          <a:xfrm>
            <a:off x="457200" y="5271539"/>
            <a:ext cx="6172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825" lIns="61700" spcFirstLastPara="1" rIns="61700" wrap="square" tIns="308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-ES" sz="297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pic>
        <p:nvPicPr>
          <p:cNvPr descr="Logo&#10;&#10;Description automatically generated" id="276" name="Google Shape;276;g250153cc5e3_0_0"/>
          <p:cNvPicPr preferRelativeResize="0"/>
          <p:nvPr/>
        </p:nvPicPr>
        <p:blipFill rotWithShape="1">
          <a:blip r:embed="rId3">
            <a:alphaModFix/>
          </a:blip>
          <a:srcRect b="37805" l="13146" r="25908" t="31852"/>
          <a:stretch/>
        </p:blipFill>
        <p:spPr>
          <a:xfrm>
            <a:off x="6056439" y="4051291"/>
            <a:ext cx="1146950" cy="403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50153cc5e3_0_0"/>
          <p:cNvSpPr/>
          <p:nvPr/>
        </p:nvSpPr>
        <p:spPr>
          <a:xfrm>
            <a:off x="5946390" y="186458"/>
            <a:ext cx="2740500" cy="35193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0825" lIns="61700" spcFirstLastPara="1" rIns="61700" wrap="square" tIns="3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50153cc5e3_0_0"/>
          <p:cNvSpPr txBox="1"/>
          <p:nvPr/>
        </p:nvSpPr>
        <p:spPr>
          <a:xfrm>
            <a:off x="6166485" y="532102"/>
            <a:ext cx="21558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825" lIns="61700" spcFirstLastPara="1" rIns="61700" wrap="square" tIns="30825">
            <a:noAutofit/>
          </a:bodyPr>
          <a:lstStyle/>
          <a:p>
            <a:pPr indent="0" lvl="0" marL="114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3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CD1201</a:t>
            </a:r>
            <a:r>
              <a:rPr b="1" i="0" lang="es-ES" sz="153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06</a:t>
            </a:r>
            <a:endParaRPr b="0" i="0" sz="153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14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53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Clase Semana </a:t>
            </a:r>
            <a:r>
              <a:rPr lang="es-ES" sz="153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1" sz="189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g250153cc5e3_0_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613338" y="3965762"/>
            <a:ext cx="818877" cy="542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g250153cc5e3_0_0"/>
          <p:cNvCxnSpPr/>
          <p:nvPr/>
        </p:nvCxnSpPr>
        <p:spPr>
          <a:xfrm>
            <a:off x="7370390" y="4168467"/>
            <a:ext cx="0" cy="2505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g250153cc5e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4368" y="79033"/>
            <a:ext cx="2804529" cy="362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50153cc5e3_0_0"/>
          <p:cNvPicPr preferRelativeResize="0"/>
          <p:nvPr/>
        </p:nvPicPr>
        <p:blipFill rotWithShape="1">
          <a:blip r:embed="rId6">
            <a:alphaModFix/>
          </a:blip>
          <a:srcRect b="34503" l="0" r="15275" t="0"/>
          <a:stretch/>
        </p:blipFill>
        <p:spPr>
          <a:xfrm>
            <a:off x="3225664" y="879667"/>
            <a:ext cx="5461136" cy="28259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50153cc5e3_0_0"/>
          <p:cNvSpPr/>
          <p:nvPr/>
        </p:nvSpPr>
        <p:spPr>
          <a:xfrm flipH="1">
            <a:off x="457200" y="3658320"/>
            <a:ext cx="8229600" cy="4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50153cc5e3_0_0"/>
          <p:cNvSpPr/>
          <p:nvPr/>
        </p:nvSpPr>
        <p:spPr>
          <a:xfrm>
            <a:off x="782055" y="4295307"/>
            <a:ext cx="129300" cy="1293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82275" lIns="82275" spcFirstLastPara="1" rIns="82275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50153cc5e3_0_0"/>
          <p:cNvSpPr/>
          <p:nvPr/>
        </p:nvSpPr>
        <p:spPr>
          <a:xfrm>
            <a:off x="782055" y="3935768"/>
            <a:ext cx="129300" cy="1293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82275" lIns="82275" spcFirstLastPara="1" rIns="82275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50153cc5e3_0_0"/>
          <p:cNvSpPr/>
          <p:nvPr/>
        </p:nvSpPr>
        <p:spPr>
          <a:xfrm>
            <a:off x="782055" y="4115531"/>
            <a:ext cx="129300" cy="1293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82275" lIns="82275" spcFirstLastPara="1" rIns="82275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50153cc5e3_0_0"/>
          <p:cNvSpPr txBox="1"/>
          <p:nvPr/>
        </p:nvSpPr>
        <p:spPr>
          <a:xfrm>
            <a:off x="930927" y="3859531"/>
            <a:ext cx="5125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6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Felipe Mora </a:t>
            </a:r>
            <a:r>
              <a:rPr b="0" i="0" lang="es-ES" sz="126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i="0" lang="es-ES" sz="126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Andrea Lizana </a:t>
            </a:r>
            <a:r>
              <a:rPr b="0" i="0" lang="es-ES" sz="126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0" i="0" lang="es-ES" sz="126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Profesores</a:t>
            </a: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6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Joaquín De Groote </a:t>
            </a:r>
            <a:r>
              <a:rPr b="0" i="0" lang="es-ES" sz="126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126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Esteban Norambuena - </a:t>
            </a:r>
            <a:r>
              <a:rPr b="0" i="0" lang="es-ES" sz="126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989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Pablo Baquedano </a:t>
            </a:r>
            <a:r>
              <a:rPr b="0" i="0" lang="es-ES" sz="989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989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Felipe Gutiérrez </a:t>
            </a:r>
            <a:r>
              <a:rPr b="0" i="0" lang="es-ES" sz="989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989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Paulina Soto </a:t>
            </a:r>
            <a:r>
              <a:rPr b="0" i="0" lang="es-ES" sz="989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989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Dhamary Zapata - </a:t>
            </a:r>
            <a:r>
              <a:rPr b="0" i="0" lang="es-ES" sz="989" u="none" cap="none" strike="noStrike">
                <a:solidFill>
                  <a:srgbClr val="9100AB"/>
                </a:solidFill>
                <a:latin typeface="Roboto"/>
                <a:ea typeface="Roboto"/>
                <a:cs typeface="Roboto"/>
                <a:sym typeface="Roboto"/>
              </a:rPr>
              <a:t>Ayudantes</a:t>
            </a: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e06f2f958_0_99"/>
          <p:cNvSpPr txBox="1"/>
          <p:nvPr/>
        </p:nvSpPr>
        <p:spPr>
          <a:xfrm>
            <a:off x="0" y="4761275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s-ES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Adaptación de The mom test: How to talk to customers &amp; learn if your business is a good idea when everyone is lying to you. Rob Fitzpatrick, 2013.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4e06f2f958_0_99"/>
          <p:cNvSpPr txBox="1"/>
          <p:nvPr/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Validación usuario - contexto</a:t>
            </a:r>
            <a:endParaRPr b="0" i="0" sz="2700" u="none" cap="none" strike="noStrik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1" lang="es-ES" sz="2700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Pistas </a:t>
            </a:r>
            <a:r>
              <a:rPr b="0" i="1" lang="es-ES" sz="27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para interactuar con usuarios </a:t>
            </a:r>
            <a:endParaRPr b="0" i="1" sz="27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24e06f2f958_0_99"/>
          <p:cNvSpPr txBox="1"/>
          <p:nvPr>
            <p:ph idx="1" type="body"/>
          </p:nvPr>
        </p:nvSpPr>
        <p:spPr>
          <a:xfrm>
            <a:off x="488950" y="1637500"/>
            <a:ext cx="8140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poder sacar el mayor provecho de interactuar con usuarios y obtener el mayor conocimiento que les permita mejorar sus prototipos, les recomendamos: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4e06f2f958_0_99"/>
          <p:cNvSpPr txBox="1"/>
          <p:nvPr>
            <p:ph idx="2" type="body"/>
          </p:nvPr>
        </p:nvSpPr>
        <p:spPr>
          <a:xfrm>
            <a:off x="236925" y="2176725"/>
            <a:ext cx="85602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0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900CC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Siempre mantener el </a:t>
            </a:r>
            <a:r>
              <a:rPr b="1" i="0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respeto hacia las personas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presentarse, explicar por qué quieren hacer preguntas,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0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00CC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preguntas sobre las decisiones u opiniones de usuarios, sugerimos aplicar al menos </a:t>
            </a:r>
            <a:r>
              <a:rPr i="0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</a:rPr>
              <a:t>4 ¿Por qué…?</a:t>
            </a:r>
            <a:endParaRPr i="0" sz="1400" u="none" cap="none" strike="noStrike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-279400" lvl="0" marL="450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900CC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Siempre preguntar por la </a:t>
            </a:r>
            <a:r>
              <a:rPr b="1" i="0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experiencia de usuarios</a:t>
            </a:r>
            <a:r>
              <a:rPr b="0" i="0" lang="es-ES" sz="1400" u="none" cap="none" strike="noStrike">
                <a:solidFill>
                  <a:srgbClr val="000000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sobre acciones o situaciones que vivieron en algún momento o en el pasado. De esta manera, obtenemos información real y no basadas en la imaginación. Ejemplo: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¿Usted probaría la nueva mermelada sin azúcar?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¿En el último mes, cuántas veces consumió alimentos sin azúcar?¿Alguno de ellos fue mermelada?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e06f2f958_2_10"/>
          <p:cNvSpPr txBox="1"/>
          <p:nvPr/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Validación usuario - contexto</a:t>
            </a:r>
            <a:endParaRPr b="0" i="0" sz="2700" u="none" cap="none" strike="noStrik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1" lang="es-ES" sz="2700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Pistas </a:t>
            </a:r>
            <a:r>
              <a:rPr b="0" i="1" lang="es-ES" sz="27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para interactuar con usuarios </a:t>
            </a:r>
            <a:endParaRPr b="0" i="1" sz="27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g24e06f2f958_2_10"/>
          <p:cNvSpPr txBox="1"/>
          <p:nvPr>
            <p:ph idx="1" type="body"/>
          </p:nvPr>
        </p:nvSpPr>
        <p:spPr>
          <a:xfrm>
            <a:off x="488950" y="1561300"/>
            <a:ext cx="8140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 de experiencia: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4e06f2f958_2_10"/>
          <p:cNvSpPr txBox="1"/>
          <p:nvPr>
            <p:ph idx="2" type="body"/>
          </p:nvPr>
        </p:nvSpPr>
        <p:spPr>
          <a:xfrm>
            <a:off x="457200" y="2024325"/>
            <a:ext cx="8061600" cy="2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Usuario: “Prefiero caminar al metro todos los días”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Usuario: “Porque es más rápido”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 es más rápido para usted?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Usuario: “Porque las micros que pasan cerca de mi casa tienen una </a:t>
            </a:r>
            <a:r>
              <a:rPr b="1" i="0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baja frecuencia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 cree que tienen baja frecuencia?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Usuario: “Porque donde vivo la mayoría de las personas </a:t>
            </a:r>
            <a:r>
              <a:rPr b="1" i="0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se mueve en auto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e06f2f958_2_24"/>
          <p:cNvSpPr txBox="1"/>
          <p:nvPr/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Validación usuario - contexto</a:t>
            </a:r>
            <a:endParaRPr b="0" i="0" sz="2700" u="none" cap="none" strike="noStrik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1" lang="es-ES" sz="2700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Pistas</a:t>
            </a:r>
            <a:r>
              <a:rPr b="0" i="1" lang="es-ES" sz="27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 para interactuar con usuarios</a:t>
            </a:r>
            <a:r>
              <a:rPr b="0" i="1" lang="es-ES" sz="2700" u="none" cap="none" strike="noStrike">
                <a:solidFill>
                  <a:srgbClr val="FFFFFF"/>
                </a:solidFill>
                <a:highlight>
                  <a:srgbClr val="9100AB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1" sz="2700" u="none" cap="none" strike="noStrike">
              <a:solidFill>
                <a:srgbClr val="FFFFFF"/>
              </a:solidFill>
              <a:highlight>
                <a:srgbClr val="9100A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24e06f2f958_2_24"/>
          <p:cNvSpPr txBox="1"/>
          <p:nvPr>
            <p:ph idx="1" type="body"/>
          </p:nvPr>
        </p:nvSpPr>
        <p:spPr>
          <a:xfrm>
            <a:off x="488950" y="1561300"/>
            <a:ext cx="8140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 de opinión: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4e06f2f958_2_24"/>
          <p:cNvSpPr txBox="1"/>
          <p:nvPr>
            <p:ph idx="2" type="body"/>
          </p:nvPr>
        </p:nvSpPr>
        <p:spPr>
          <a:xfrm>
            <a:off x="457200" y="1948125"/>
            <a:ext cx="8061600" cy="2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1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Actualmente, ¿cómo soluciona [insertar problema de equipo]?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Respuesta de usuario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¿Cree que se podría solucionar si [insertar propuesta de solución]?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Usuario: “Sí, de todas maneras”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Respuesta de usuario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(Presentar prototipo) ¿Qué le parece esta solución?¿Lo usaría?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Respuesta de usuario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-ES" sz="1400" u="none" cap="none" strike="noStrike">
                <a:solidFill>
                  <a:schemeClr val="lt1"/>
                </a:solidFill>
                <a:highlight>
                  <a:srgbClr val="9900FF"/>
                </a:highlight>
                <a:latin typeface="Arial"/>
                <a:ea typeface="Arial"/>
                <a:cs typeface="Arial"/>
                <a:sym typeface="Arial"/>
              </a:rPr>
              <a:t>¿Qué mejoraría?</a:t>
            </a:r>
            <a:endParaRPr b="1" i="1" sz="1400" u="none" cap="none" strike="noStrike">
              <a:solidFill>
                <a:schemeClr val="lt1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24e06f2f958_2_17" title="The Mom Tes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5"/>
            <a:ext cx="91439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9fd1e1534_2_207"/>
          <p:cNvSpPr txBox="1"/>
          <p:nvPr>
            <p:ph idx="1" type="body"/>
          </p:nvPr>
        </p:nvSpPr>
        <p:spPr>
          <a:xfrm>
            <a:off x="1770781" y="2082400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</a:pPr>
            <a:r>
              <a:rPr lang="es-ES"/>
              <a:t>Actividad 10-1</a:t>
            </a:r>
            <a:endParaRPr/>
          </a:p>
        </p:txBody>
      </p:sp>
      <p:sp>
        <p:nvSpPr>
          <p:cNvPr id="381" name="Google Shape;381;g289fd1e1534_2_207"/>
          <p:cNvSpPr txBox="1"/>
          <p:nvPr>
            <p:ph idx="2" type="body"/>
          </p:nvPr>
        </p:nvSpPr>
        <p:spPr>
          <a:xfrm>
            <a:off x="0" y="2529400"/>
            <a:ext cx="91440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 sz="3300"/>
              <a:t>“Planificación validación usuarios / contexto”</a:t>
            </a:r>
            <a:endParaRPr sz="3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b3d7a9af3_0_11"/>
          <p:cNvSpPr/>
          <p:nvPr/>
        </p:nvSpPr>
        <p:spPr>
          <a:xfrm>
            <a:off x="1621975" y="664871"/>
            <a:ext cx="7521900" cy="404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8b3d7a9af3_0_11"/>
          <p:cNvSpPr txBox="1"/>
          <p:nvPr>
            <p:ph idx="1" type="body"/>
          </p:nvPr>
        </p:nvSpPr>
        <p:spPr>
          <a:xfrm>
            <a:off x="6509654" y="330200"/>
            <a:ext cx="2476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s-ES"/>
              <a:t>Actividad 10-1</a:t>
            </a:r>
            <a:endParaRPr/>
          </a:p>
        </p:txBody>
      </p:sp>
      <p:sp>
        <p:nvSpPr>
          <p:cNvPr id="388" name="Google Shape;388;g28b3d7a9af3_0_11"/>
          <p:cNvSpPr txBox="1"/>
          <p:nvPr>
            <p:ph idx="2" type="body"/>
          </p:nvPr>
        </p:nvSpPr>
        <p:spPr>
          <a:xfrm>
            <a:off x="1746175" y="641075"/>
            <a:ext cx="72456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300"/>
              <a:t>Preparación de Validación</a:t>
            </a:r>
            <a:endParaRPr/>
          </a:p>
        </p:txBody>
      </p:sp>
      <p:sp>
        <p:nvSpPr>
          <p:cNvPr id="389" name="Google Shape;389;g28b3d7a9af3_0_11"/>
          <p:cNvSpPr txBox="1"/>
          <p:nvPr>
            <p:ph idx="3" type="body"/>
          </p:nvPr>
        </p:nvSpPr>
        <p:spPr>
          <a:xfrm>
            <a:off x="488950" y="11802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s-ES"/>
              <a:t>Instrucciones</a:t>
            </a:r>
            <a:endParaRPr b="1"/>
          </a:p>
        </p:txBody>
      </p:sp>
      <p:sp>
        <p:nvSpPr>
          <p:cNvPr id="390" name="Google Shape;390;g28b3d7a9af3_0_11"/>
          <p:cNvSpPr txBox="1"/>
          <p:nvPr>
            <p:ph idx="4" type="body"/>
          </p:nvPr>
        </p:nvSpPr>
        <p:spPr>
          <a:xfrm>
            <a:off x="457200" y="1490925"/>
            <a:ext cx="8061600" cy="30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ES"/>
              <a:t>1.Identificar  la variable (criterios de diseño, ligados a la experiencia de usuario) a validar con el usuario, contestando las siguientes preguntas: ¿Qué esperas evaluar con el usuario?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-ES"/>
              <a:t>¿Qué quieres aprender con este prototipo?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-ES"/>
              <a:t>¿Qué tipo de comportamientos esperas?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ES"/>
              <a:t>2.Definir los roles dentro del equipo para efectuar la prueba de validación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ES"/>
              <a:t>3. Realiza las adecuaciones que consideres necesarias a tu prototipo para cumplir con tus objetivos de validación actuales.</a:t>
            </a:r>
            <a:endParaRPr/>
          </a:p>
        </p:txBody>
      </p:sp>
      <p:sp>
        <p:nvSpPr>
          <p:cNvPr id="391" name="Google Shape;391;g28b3d7a9af3_0_11"/>
          <p:cNvSpPr txBox="1"/>
          <p:nvPr/>
        </p:nvSpPr>
        <p:spPr>
          <a:xfrm>
            <a:off x="720675" y="4557450"/>
            <a:ext cx="8271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Subir PDF con desarrollo en Actividad 9-1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bca93ae49_0_51"/>
          <p:cNvSpPr txBox="1"/>
          <p:nvPr>
            <p:ph idx="1" type="body"/>
          </p:nvPr>
        </p:nvSpPr>
        <p:spPr>
          <a:xfrm>
            <a:off x="1770856" y="2096805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</a:pPr>
            <a:r>
              <a:rPr lang="es-ES"/>
              <a:t>Tarea 10</a:t>
            </a:r>
            <a:endParaRPr/>
          </a:p>
        </p:txBody>
      </p:sp>
      <p:sp>
        <p:nvSpPr>
          <p:cNvPr id="397" name="Google Shape;397;g23bca93ae49_0_51"/>
          <p:cNvSpPr txBox="1"/>
          <p:nvPr>
            <p:ph idx="2" type="body"/>
          </p:nvPr>
        </p:nvSpPr>
        <p:spPr>
          <a:xfrm>
            <a:off x="-125" y="2543933"/>
            <a:ext cx="91440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“ Validar PROTOTIPO con usuarios”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3bca93ae49_0_59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s-ES"/>
              <a:t>Tarea 10</a:t>
            </a:r>
            <a:endParaRPr/>
          </a:p>
        </p:txBody>
      </p:sp>
      <p:sp>
        <p:nvSpPr>
          <p:cNvPr id="403" name="Google Shape;403;g23bca93ae49_0_59"/>
          <p:cNvSpPr txBox="1"/>
          <p:nvPr>
            <p:ph idx="2" type="body"/>
          </p:nvPr>
        </p:nvSpPr>
        <p:spPr>
          <a:xfrm>
            <a:off x="1454904" y="648700"/>
            <a:ext cx="7653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s-ES" sz="2300"/>
              <a:t>Prototipo para validar con usuarios</a:t>
            </a:r>
            <a:endParaRPr sz="2300"/>
          </a:p>
        </p:txBody>
      </p:sp>
      <p:sp>
        <p:nvSpPr>
          <p:cNvPr id="404" name="Google Shape;404;g23bca93ae49_0_59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s-ES"/>
              <a:t>Instrucciones</a:t>
            </a:r>
            <a:endParaRPr b="1"/>
          </a:p>
        </p:txBody>
      </p:sp>
      <p:sp>
        <p:nvSpPr>
          <p:cNvPr id="405" name="Google Shape;405;g23bca93ae49_0_59"/>
          <p:cNvSpPr txBox="1"/>
          <p:nvPr>
            <p:ph idx="4" type="body"/>
          </p:nvPr>
        </p:nvSpPr>
        <p:spPr>
          <a:xfrm>
            <a:off x="488950" y="1414725"/>
            <a:ext cx="7358700" cy="2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ES"/>
              <a:t>Haz los últimos ajustes a tu prototipo antes de ir a validar.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s-ES">
                <a:solidFill>
                  <a:srgbClr val="9100AB"/>
                </a:solidFill>
              </a:rPr>
              <a:t>Pueden utilizar el prototipo que ya han realizado y/o una nueva iteración de este. </a:t>
            </a:r>
            <a:endParaRPr i="1">
              <a:solidFill>
                <a:srgbClr val="9100A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i="1" lang="es-ES"/>
              <a:t>Realizar la validación con al menos 1 usuario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i="1" lang="es-ES"/>
              <a:t>Registra lo observado mediante  notas de campo, incluyendo imágenes o videos.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i="1" lang="es-ES"/>
              <a:t>A partir de la validación, realizar una nueva ficha de registro del proceso.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6" name="Google Shape;406;g23bca93ae49_0_59"/>
          <p:cNvSpPr txBox="1"/>
          <p:nvPr/>
        </p:nvSpPr>
        <p:spPr>
          <a:xfrm>
            <a:off x="720675" y="4557450"/>
            <a:ext cx="8271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Subir PDF con desarrollo Tarea 10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c176a5589_0_0"/>
          <p:cNvSpPr txBox="1"/>
          <p:nvPr>
            <p:ph idx="1" type="body"/>
          </p:nvPr>
        </p:nvSpPr>
        <p:spPr>
          <a:xfrm>
            <a:off x="352423" y="702600"/>
            <a:ext cx="1495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Clase 10</a:t>
            </a:r>
            <a:endParaRPr/>
          </a:p>
        </p:txBody>
      </p:sp>
      <p:sp>
        <p:nvSpPr>
          <p:cNvPr id="293" name="Google Shape;293;g27c176a5589_0_0"/>
          <p:cNvSpPr txBox="1"/>
          <p:nvPr>
            <p:ph idx="2" type="body"/>
          </p:nvPr>
        </p:nvSpPr>
        <p:spPr>
          <a:xfrm>
            <a:off x="352481" y="1090875"/>
            <a:ext cx="3038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s-ES"/>
              <a:t>¿Qué veremos hoy?</a:t>
            </a:r>
            <a:endParaRPr/>
          </a:p>
        </p:txBody>
      </p:sp>
      <p:sp>
        <p:nvSpPr>
          <p:cNvPr id="294" name="Google Shape;294;g27c176a5589_0_0"/>
          <p:cNvSpPr txBox="1"/>
          <p:nvPr>
            <p:ph idx="3" type="body"/>
          </p:nvPr>
        </p:nvSpPr>
        <p:spPr>
          <a:xfrm>
            <a:off x="4413802" y="1542931"/>
            <a:ext cx="5241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01.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02.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03.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04.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05.</a:t>
            </a:r>
            <a:endParaRPr sz="1700"/>
          </a:p>
        </p:txBody>
      </p:sp>
      <p:sp>
        <p:nvSpPr>
          <p:cNvPr id="295" name="Google Shape;295;g27c176a5589_0_0"/>
          <p:cNvSpPr txBox="1"/>
          <p:nvPr>
            <p:ph idx="4" type="body"/>
          </p:nvPr>
        </p:nvSpPr>
        <p:spPr>
          <a:xfrm>
            <a:off x="4770475" y="1545050"/>
            <a:ext cx="4611300" cy="3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Retroalimentación</a:t>
            </a:r>
            <a:r>
              <a:rPr b="1" lang="es-ES"/>
              <a:t> </a:t>
            </a:r>
            <a:r>
              <a:rPr b="1" lang="es-ES">
                <a:solidFill>
                  <a:srgbClr val="DA0A5C"/>
                </a:solidFill>
              </a:rPr>
              <a:t>Tarea 9</a:t>
            </a:r>
            <a:endParaRPr b="1">
              <a:solidFill>
                <a:srgbClr val="DA0A5C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Validación usuario / contexto</a:t>
            </a:r>
            <a:endParaRPr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ES">
                <a:solidFill>
                  <a:srgbClr val="0000FF"/>
                </a:solidFill>
              </a:rPr>
              <a:t>Quiz</a:t>
            </a:r>
            <a:r>
              <a:rPr lang="es-ES">
                <a:solidFill>
                  <a:srgbClr val="9900FF"/>
                </a:solidFill>
              </a:rPr>
              <a:t> </a:t>
            </a:r>
            <a:r>
              <a:rPr lang="es-ES"/>
              <a:t>de Cápsulas 3 y 4</a:t>
            </a:r>
            <a:r>
              <a:rPr b="1" lang="es-ES"/>
              <a:t> </a:t>
            </a:r>
            <a:endParaRPr b="1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ES">
                <a:solidFill>
                  <a:srgbClr val="9900FF"/>
                </a:solidFill>
              </a:rPr>
              <a:t>Actividad 10-1: </a:t>
            </a:r>
            <a:r>
              <a:rPr lang="es-ES"/>
              <a:t>Planificación validación usuarios / contexto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solidFill>
                  <a:srgbClr val="FFFFFF"/>
                </a:solidFill>
                <a:highlight>
                  <a:srgbClr val="FF00FF"/>
                </a:highlight>
              </a:rPr>
              <a:t>Tarea 10:</a:t>
            </a:r>
            <a:r>
              <a:rPr b="1" lang="es-ES">
                <a:solidFill>
                  <a:srgbClr val="9900FF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Prototipo para validar con usuarios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e06f2f958_0_0"/>
          <p:cNvSpPr txBox="1"/>
          <p:nvPr>
            <p:ph idx="1" type="body"/>
          </p:nvPr>
        </p:nvSpPr>
        <p:spPr>
          <a:xfrm>
            <a:off x="1115200" y="22304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Retroalimentación </a:t>
            </a:r>
            <a:r>
              <a:rPr lang="es-ES">
                <a:solidFill>
                  <a:schemeClr val="dk1"/>
                </a:solidFill>
                <a:highlight>
                  <a:srgbClr val="F1BC25"/>
                </a:highlight>
              </a:rPr>
              <a:t>Tarea 9</a:t>
            </a:r>
            <a:endParaRPr>
              <a:solidFill>
                <a:schemeClr val="dk1"/>
              </a:solidFill>
              <a:highlight>
                <a:srgbClr val="F1BC25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 sz="2500"/>
              <a:t>Presentación de Prototipos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301" name="Google Shape;301;g24e06f2f958_0_0"/>
          <p:cNvSpPr txBox="1"/>
          <p:nvPr/>
        </p:nvSpPr>
        <p:spPr>
          <a:xfrm>
            <a:off x="1196025" y="3744700"/>
            <a:ext cx="70704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equipos, recopilen todas las iteraciones de prototipos que tengan y elijan a dos representantes que expongan brevemente las cualidades de su solución y su propuesta de valor.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e06f2f958_2_0"/>
          <p:cNvSpPr txBox="1"/>
          <p:nvPr>
            <p:ph idx="1" type="body"/>
          </p:nvPr>
        </p:nvSpPr>
        <p:spPr>
          <a:xfrm>
            <a:off x="1115200" y="22304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Validación  </a:t>
            </a:r>
            <a:r>
              <a:rPr lang="es-ES">
                <a:solidFill>
                  <a:srgbClr val="000000"/>
                </a:solidFill>
                <a:highlight>
                  <a:srgbClr val="F1BC25"/>
                </a:highlight>
              </a:rPr>
              <a:t>usuario</a:t>
            </a:r>
            <a:r>
              <a:rPr lang="es-ES">
                <a:solidFill>
                  <a:srgbClr val="000000"/>
                </a:solidFill>
              </a:rPr>
              <a:t> </a:t>
            </a:r>
            <a:r>
              <a:rPr b="0" lang="es-ES"/>
              <a:t>/ contexto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1325772b9_0_0"/>
          <p:cNvSpPr txBox="1"/>
          <p:nvPr>
            <p:ph idx="1" type="body"/>
          </p:nvPr>
        </p:nvSpPr>
        <p:spPr>
          <a:xfrm>
            <a:off x="944825" y="54408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b="0" lang="es-ES" sz="2500"/>
              <a:t>validamos para evitar sesgos. p. ej</a:t>
            </a:r>
            <a:r>
              <a:rPr b="0" lang="es-ES" sz="2400"/>
              <a:t>.:</a:t>
            </a:r>
            <a:endParaRPr b="0" sz="2000"/>
          </a:p>
        </p:txBody>
      </p:sp>
      <p:sp>
        <p:nvSpPr>
          <p:cNvPr id="312" name="Google Shape;312;g291325772b9_0_0"/>
          <p:cNvSpPr txBox="1"/>
          <p:nvPr>
            <p:ph idx="2" type="body"/>
          </p:nvPr>
        </p:nvSpPr>
        <p:spPr>
          <a:xfrm>
            <a:off x="4405700" y="4427412"/>
            <a:ext cx="452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s-ES"/>
              <a:t>Sesgo de confirmación</a:t>
            </a:r>
            <a:endParaRPr/>
          </a:p>
        </p:txBody>
      </p:sp>
      <p:pic>
        <p:nvPicPr>
          <p:cNvPr id="313" name="Google Shape;313;g291325772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2625" y="1650600"/>
            <a:ext cx="3136826" cy="26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91325772b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50" y="1650600"/>
            <a:ext cx="3136825" cy="31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2d66edd74_0_0"/>
          <p:cNvSpPr txBox="1"/>
          <p:nvPr>
            <p:ph idx="1" type="body"/>
          </p:nvPr>
        </p:nvSpPr>
        <p:spPr>
          <a:xfrm>
            <a:off x="1248125" y="1635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b="0" lang="es-ES" sz="2500"/>
              <a:t>validamos para evitar sesgos. p. ej</a:t>
            </a:r>
            <a:r>
              <a:rPr b="0" lang="es-ES" sz="2400"/>
              <a:t>.:</a:t>
            </a:r>
            <a:endParaRPr b="0" sz="2000"/>
          </a:p>
        </p:txBody>
      </p:sp>
      <p:sp>
        <p:nvSpPr>
          <p:cNvPr id="320" name="Google Shape;320;g292d66edd74_0_0"/>
          <p:cNvSpPr txBox="1"/>
          <p:nvPr>
            <p:ph idx="2" type="body"/>
          </p:nvPr>
        </p:nvSpPr>
        <p:spPr>
          <a:xfrm>
            <a:off x="1771275" y="2619729"/>
            <a:ext cx="55032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i="1" lang="es-ES" sz="2450">
                <a:solidFill>
                  <a:srgbClr val="00FFFF"/>
                </a:solidFill>
                <a:highlight>
                  <a:srgbClr val="44465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Efecto real=Efecto observado−Sesgo</a:t>
            </a:r>
            <a:endParaRPr b="1" i="1" sz="4000">
              <a:solidFill>
                <a:srgbClr val="00FFFF"/>
              </a:solidFill>
              <a:highlight>
                <a:srgbClr val="FFFFFF"/>
              </a:highlight>
            </a:endParaRPr>
          </a:p>
        </p:txBody>
      </p:sp>
      <p:pic>
        <p:nvPicPr>
          <p:cNvPr id="321" name="Google Shape;321;g292d66edd7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13723"/>
            <a:ext cx="8839200" cy="11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92d66edd7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00" y="999683"/>
            <a:ext cx="6883500" cy="156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92d66edd74_0_0" title="Lib_condicional_y_reincidencia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0850" y="1078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92d66edd74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1275" y="3242772"/>
            <a:ext cx="4876800" cy="6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50153cc5e3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3" y="0"/>
            <a:ext cx="91190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250153cc5e3_0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879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0153cc5e3_0_172"/>
          <p:cNvSpPr/>
          <p:nvPr/>
        </p:nvSpPr>
        <p:spPr>
          <a:xfrm>
            <a:off x="2395852" y="2362275"/>
            <a:ext cx="2088102" cy="2476425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B3B3B"/>
                </a:solidFill>
              </a:rPr>
              <a:t>Dependiendo de la etapa debes tener una idea, un prototipo o un producto a validar y en base a eso diseñas tu herramienta.</a:t>
            </a:r>
            <a:endParaRPr sz="1200">
              <a:solidFill>
                <a:srgbClr val="3B3B3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3B3B"/>
              </a:solidFill>
            </a:endParaRPr>
          </a:p>
        </p:txBody>
      </p:sp>
      <p:sp>
        <p:nvSpPr>
          <p:cNvPr id="340" name="Google Shape;340;g250153cc5e3_0_172"/>
          <p:cNvSpPr/>
          <p:nvPr/>
        </p:nvSpPr>
        <p:spPr>
          <a:xfrm>
            <a:off x="4577874" y="2362275"/>
            <a:ext cx="2088102" cy="2476425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B3B3B"/>
                </a:solidFill>
              </a:rPr>
              <a:t>Define cuál será el contexto en el que aplicaras la prueba y los roles del equipo en el proceso y planifica el registro.</a:t>
            </a:r>
            <a:endParaRPr sz="1200">
              <a:solidFill>
                <a:srgbClr val="3B3B3B"/>
              </a:solidFill>
            </a:endParaRPr>
          </a:p>
        </p:txBody>
      </p:sp>
      <p:sp>
        <p:nvSpPr>
          <p:cNvPr id="341" name="Google Shape;341;g250153cc5e3_0_172"/>
          <p:cNvSpPr/>
          <p:nvPr/>
        </p:nvSpPr>
        <p:spPr>
          <a:xfrm>
            <a:off x="6759900" y="2362275"/>
            <a:ext cx="2233550" cy="2476425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3B3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B3B3B"/>
                </a:solidFill>
              </a:rPr>
              <a:t>Analiza</a:t>
            </a:r>
            <a:r>
              <a:rPr lang="es-ES" sz="1200">
                <a:solidFill>
                  <a:srgbClr val="3B3B3B"/>
                </a:solidFill>
              </a:rPr>
              <a:t> y transforma tus resultados en criterios de diseño que puedas aplicar en tu proyecto </a:t>
            </a:r>
            <a:endParaRPr sz="1200">
              <a:solidFill>
                <a:srgbClr val="3B3B3B"/>
              </a:solidFill>
            </a:endParaRPr>
          </a:p>
        </p:txBody>
      </p:sp>
      <p:sp>
        <p:nvSpPr>
          <p:cNvPr id="342" name="Google Shape;342;g250153cc5e3_0_172"/>
          <p:cNvSpPr txBox="1"/>
          <p:nvPr/>
        </p:nvSpPr>
        <p:spPr>
          <a:xfrm>
            <a:off x="3209400" y="261275"/>
            <a:ext cx="5934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4 Pasos para diseñar tu Validación      </a:t>
            </a:r>
            <a:endParaRPr b="0" i="0" sz="2700" u="none" cap="none" strike="noStrik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3" name="Google Shape;343;g250153cc5e3_0_172"/>
          <p:cNvGrpSpPr/>
          <p:nvPr/>
        </p:nvGrpSpPr>
        <p:grpSpPr>
          <a:xfrm>
            <a:off x="144400" y="915550"/>
            <a:ext cx="2094252" cy="3923150"/>
            <a:chOff x="144400" y="915550"/>
            <a:chExt cx="2094252" cy="3923150"/>
          </a:xfrm>
        </p:grpSpPr>
        <p:sp>
          <p:nvSpPr>
            <p:cNvPr id="344" name="Google Shape;344;g250153cc5e3_0_172"/>
            <p:cNvSpPr/>
            <p:nvPr/>
          </p:nvSpPr>
          <p:spPr>
            <a:xfrm>
              <a:off x="150550" y="2362275"/>
              <a:ext cx="2088102" cy="2476425"/>
            </a:xfrm>
            <a:prstGeom prst="flowChartOffpageConnector">
              <a:avLst/>
            </a:pr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rgbClr val="3F3F3F"/>
                  </a:solidFill>
                </a:rPr>
                <a:t>Recuerda tener en mente un objetivo por prototipo, que te permita refinar tu solución</a:t>
              </a:r>
              <a:endParaRPr sz="1200">
                <a:solidFill>
                  <a:srgbClr val="3F3F3F"/>
                </a:solidFill>
              </a:endParaRPr>
            </a:p>
          </p:txBody>
        </p:sp>
        <p:sp>
          <p:nvSpPr>
            <p:cNvPr id="345" name="Google Shape;345;g250153cc5e3_0_172"/>
            <p:cNvSpPr/>
            <p:nvPr/>
          </p:nvSpPr>
          <p:spPr>
            <a:xfrm>
              <a:off x="144400" y="915550"/>
              <a:ext cx="2088102" cy="2060525"/>
            </a:xfrm>
            <a:prstGeom prst="flowChartOffpageConnector">
              <a:avLst/>
            </a:prstGeom>
            <a:solidFill>
              <a:srgbClr val="9900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>
                  <a:solidFill>
                    <a:srgbClr val="FFFFFF"/>
                  </a:solidFill>
                </a:rPr>
                <a:t>1</a:t>
              </a:r>
              <a:endParaRPr sz="3200">
                <a:solidFill>
                  <a:srgbClr val="FFFFFF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>
                  <a:solidFill>
                    <a:srgbClr val="FFFFFF"/>
                  </a:solidFill>
                </a:rPr>
                <a:t>Selecciona la técnica de investigación/testeo más apropiada para tu objetivo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46" name="Google Shape;346;g250153cc5e3_0_172"/>
          <p:cNvSpPr/>
          <p:nvPr/>
        </p:nvSpPr>
        <p:spPr>
          <a:xfrm>
            <a:off x="2389702" y="915550"/>
            <a:ext cx="2088102" cy="2060525"/>
          </a:xfrm>
          <a:prstGeom prst="flowChartOffpageConnector">
            <a:avLst/>
          </a:prstGeom>
          <a:solidFill>
            <a:srgbClr val="9900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FFFF"/>
                </a:solidFill>
              </a:rPr>
              <a:t>2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Diseña tu herramienta/ arma tu guión de investigación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7" name="Google Shape;347;g250153cc5e3_0_172"/>
          <p:cNvSpPr/>
          <p:nvPr/>
        </p:nvSpPr>
        <p:spPr>
          <a:xfrm>
            <a:off x="4571724" y="915550"/>
            <a:ext cx="2088102" cy="2060525"/>
          </a:xfrm>
          <a:prstGeom prst="flowChartOffpageConnector">
            <a:avLst/>
          </a:prstGeom>
          <a:solidFill>
            <a:srgbClr val="9900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FFFF"/>
                </a:solidFill>
              </a:rPr>
              <a:t>3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Aplica tu(s)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técnica(s)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8" name="Google Shape;348;g250153cc5e3_0_172"/>
          <p:cNvSpPr/>
          <p:nvPr/>
        </p:nvSpPr>
        <p:spPr>
          <a:xfrm>
            <a:off x="6753750" y="915550"/>
            <a:ext cx="2233550" cy="2060525"/>
          </a:xfrm>
          <a:prstGeom prst="flowChartOffpageConnector">
            <a:avLst/>
          </a:prstGeom>
          <a:solidFill>
            <a:srgbClr val="9900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FFFF"/>
                </a:solidFill>
              </a:rPr>
              <a:t>4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Sintetiza los datos recolectados y aplícalos a tu rediseño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2023-08-08T02:21:01Z</dcterms:created>
  <dc:creator>Constanza</dc:creator>
</cp:coreProperties>
</file>