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3" r:id="rId14"/>
    <p:sldId id="284" r:id="rId15"/>
    <p:sldId id="285" r:id="rId16"/>
    <p:sldId id="286" r:id="rId17"/>
    <p:sldId id="287" r:id="rId18"/>
    <p:sldId id="288" r:id="rId19"/>
    <p:sldId id="289" r:id="rId20"/>
    <p:sldId id="290" r:id="rId21"/>
    <p:sldId id="291" r:id="rId22"/>
    <p:sldId id="292" r:id="rId23"/>
    <p:sldId id="293"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Medium" panose="02000000000000000000" pitchFamily="2" charset="0"/>
      <p:regular r:id="rId50"/>
      <p:bold r:id="rId51"/>
      <p:italic r:id="rId52"/>
      <p:boldItalic r:id="rId53"/>
    </p:embeddedFont>
    <p:embeddedFont>
      <p:font typeface="Tahoma" panose="020B0604030504040204" pitchFamily="34"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Ncvq6s6cEOsn5YVm5Z5VIQ1iB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acio Buldrini D'Ottone" initials="" lastIdx="1" clrIdx="0"/>
  <p:cmAuthor id="1" name="Ignacio Andres Guiñez Molin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AB674E-8747-4DD8-9A16-FDE3416C89C2}">
  <a:tblStyle styleId="{87AB674E-8747-4DD8-9A16-FDE3416C89C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bca93ae49_0_97:notes"/>
          <p:cNvSpPr txBox="1">
            <a:spLocks noGrp="1"/>
          </p:cNvSpPr>
          <p:nvPr>
            <p:ph type="body" idx="1"/>
          </p:nvPr>
        </p:nvSpPr>
        <p:spPr>
          <a:xfrm>
            <a:off x="685800" y="4400550"/>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23bca93ae49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91da452fc9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t>Core de la organización: Actividad principal o esencial.</a:t>
            </a:r>
            <a:endParaRPr/>
          </a:p>
        </p:txBody>
      </p:sp>
      <p:sp>
        <p:nvSpPr>
          <p:cNvPr id="230" name="Google Shape;230;g291da452fc9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91da452fc9_1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g291da452fc9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91da452fc9_1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g291da452fc9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3bca93ae4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3bca93ae4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3bca93ae4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23bca93ae4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927d13e2a2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g2927d13e2a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91da452fc9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g291da452fc9_1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927d13e2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2927d13e2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txBox="1">
            <a:spLocks noGrp="1"/>
          </p:cNvSpPr>
          <p:nvPr>
            <p:ph type="body" idx="1"/>
          </p:nvPr>
        </p:nvSpPr>
        <p:spPr>
          <a:xfrm>
            <a:off x="685800" y="4343378"/>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txBox="1">
            <a:spLocks noGrp="1"/>
          </p:cNvSpPr>
          <p:nvPr>
            <p:ph type="body" idx="1"/>
          </p:nvPr>
        </p:nvSpPr>
        <p:spPr>
          <a:xfrm>
            <a:off x="685800" y="4343378"/>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t>Conexión con diapos anteriores: La herramienta de Propuesta de valor puede servir para aumentar con información y conocimiento al proceso de prototipado.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t>Core de la organización: Actividad principal o esencial.</a:t>
            </a:r>
            <a:endParaRPr/>
          </a:p>
        </p:txBody>
      </p:sp>
      <p:sp>
        <p:nvSpPr>
          <p:cNvPr id="217" name="Google Shape;2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g23bca93ae49_0_20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9" name="Google Shape;9;g23bca93ae49_0_20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 name="Google Shape;10;g23bca93ae49_0_2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Solo el título">
  <p:cSld name="5_Solo el título">
    <p:spTree>
      <p:nvGrpSpPr>
        <p:cNvPr id="1" name="Shape 86"/>
        <p:cNvGrpSpPr/>
        <p:nvPr/>
      </p:nvGrpSpPr>
      <p:grpSpPr>
        <a:xfrm>
          <a:off x="0" y="0"/>
          <a:ext cx="0" cy="0"/>
          <a:chOff x="0" y="0"/>
          <a:chExt cx="0" cy="0"/>
        </a:xfrm>
      </p:grpSpPr>
      <p:sp>
        <p:nvSpPr>
          <p:cNvPr id="87" name="Google Shape;87;p14"/>
          <p:cNvSpPr/>
          <p:nvPr/>
        </p:nvSpPr>
        <p:spPr>
          <a:xfrm>
            <a:off x="4338084" y="662250"/>
            <a:ext cx="4805818" cy="3792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4"/>
          <p:cNvSpPr txBox="1">
            <a:spLocks noGrp="1"/>
          </p:cNvSpPr>
          <p:nvPr>
            <p:ph type="body" idx="1"/>
          </p:nvPr>
        </p:nvSpPr>
        <p:spPr>
          <a:xfrm>
            <a:off x="6592187" y="330200"/>
            <a:ext cx="2094614" cy="35085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750"/>
              </a:spcBef>
              <a:spcAft>
                <a:spcPts val="0"/>
              </a:spcAft>
              <a:buClr>
                <a:schemeClr val="dk1"/>
              </a:buClr>
              <a:buSzPts val="2200"/>
              <a:buFont typeface="Arial"/>
              <a:buNone/>
              <a:defRPr sz="22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body" idx="2"/>
          </p:nvPr>
        </p:nvSpPr>
        <p:spPr>
          <a:xfrm>
            <a:off x="2902689" y="648697"/>
            <a:ext cx="5784112" cy="3792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750"/>
              </a:spcBef>
              <a:spcAft>
                <a:spcPts val="0"/>
              </a:spcAft>
              <a:buClr>
                <a:schemeClr val="lt1"/>
              </a:buClr>
              <a:buSzPts val="2800"/>
              <a:buFont typeface="Arial"/>
              <a:buNone/>
              <a:defRPr sz="2800" b="0" i="0" u="none" strike="noStrike" cap="none">
                <a:solidFill>
                  <a:schemeClr val="lt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body" idx="3"/>
          </p:nvPr>
        </p:nvSpPr>
        <p:spPr>
          <a:xfrm>
            <a:off x="488950" y="1631169"/>
            <a:ext cx="1807408" cy="379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body" idx="4"/>
          </p:nvPr>
        </p:nvSpPr>
        <p:spPr>
          <a:xfrm>
            <a:off x="488950" y="1244119"/>
            <a:ext cx="2413739" cy="3794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body" idx="5"/>
          </p:nvPr>
        </p:nvSpPr>
        <p:spPr>
          <a:xfrm>
            <a:off x="488950" y="3139583"/>
            <a:ext cx="6571069" cy="5225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Solo el título">
  <p:cSld name="6_Solo el título">
    <p:spTree>
      <p:nvGrpSpPr>
        <p:cNvPr id="1" name="Shape 93"/>
        <p:cNvGrpSpPr/>
        <p:nvPr/>
      </p:nvGrpSpPr>
      <p:grpSpPr>
        <a:xfrm>
          <a:off x="0" y="0"/>
          <a:ext cx="0" cy="0"/>
          <a:chOff x="0" y="0"/>
          <a:chExt cx="0" cy="0"/>
        </a:xfrm>
      </p:grpSpPr>
      <p:sp>
        <p:nvSpPr>
          <p:cNvPr id="94" name="Google Shape;94;p15"/>
          <p:cNvSpPr/>
          <p:nvPr/>
        </p:nvSpPr>
        <p:spPr>
          <a:xfrm>
            <a:off x="4338084" y="662250"/>
            <a:ext cx="4805818" cy="3792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15" descr="C:\Users\Cecilia\Desktop\Clases Innovación ING\Recursos\246x0w.jpg"/>
          <p:cNvPicPr preferRelativeResize="0"/>
          <p:nvPr/>
        </p:nvPicPr>
        <p:blipFill rotWithShape="1">
          <a:blip r:embed="rId2">
            <a:alphaModFix/>
          </a:blip>
          <a:srcRect/>
          <a:stretch/>
        </p:blipFill>
        <p:spPr>
          <a:xfrm>
            <a:off x="257775" y="4465975"/>
            <a:ext cx="462900" cy="474351"/>
          </a:xfrm>
          <a:prstGeom prst="rect">
            <a:avLst/>
          </a:prstGeom>
          <a:noFill/>
          <a:ln>
            <a:noFill/>
          </a:ln>
        </p:spPr>
      </p:pic>
      <p:sp>
        <p:nvSpPr>
          <p:cNvPr id="96" name="Google Shape;96;p15"/>
          <p:cNvSpPr txBox="1">
            <a:spLocks noGrp="1"/>
          </p:cNvSpPr>
          <p:nvPr>
            <p:ph type="body" idx="1"/>
          </p:nvPr>
        </p:nvSpPr>
        <p:spPr>
          <a:xfrm>
            <a:off x="6836735" y="330200"/>
            <a:ext cx="1850065" cy="35085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750"/>
              </a:spcBef>
              <a:spcAft>
                <a:spcPts val="0"/>
              </a:spcAft>
              <a:buClr>
                <a:schemeClr val="dk1"/>
              </a:buClr>
              <a:buSzPts val="2200"/>
              <a:buFont typeface="Arial"/>
              <a:buNone/>
              <a:defRPr sz="22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body" idx="2"/>
          </p:nvPr>
        </p:nvSpPr>
        <p:spPr>
          <a:xfrm>
            <a:off x="2902689" y="648697"/>
            <a:ext cx="5784112" cy="3792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750"/>
              </a:spcBef>
              <a:spcAft>
                <a:spcPts val="0"/>
              </a:spcAft>
              <a:buClr>
                <a:schemeClr val="lt1"/>
              </a:buClr>
              <a:buSzPts val="2800"/>
              <a:buFont typeface="Arial"/>
              <a:buNone/>
              <a:defRPr sz="2800" b="0" i="0" u="none" strike="noStrike" cap="none">
                <a:solidFill>
                  <a:schemeClr val="lt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body" idx="3"/>
          </p:nvPr>
        </p:nvSpPr>
        <p:spPr>
          <a:xfrm>
            <a:off x="488950" y="1027897"/>
            <a:ext cx="1807408" cy="379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body" idx="4"/>
          </p:nvPr>
        </p:nvSpPr>
        <p:spPr>
          <a:xfrm>
            <a:off x="720675" y="4481250"/>
            <a:ext cx="5402262" cy="198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666666"/>
              </a:buClr>
              <a:buSzPts val="1400"/>
              <a:buFont typeface="Arial"/>
              <a:buNone/>
              <a:defRPr sz="1400" b="0" i="0" u="none" strike="noStrike" cap="none">
                <a:solidFill>
                  <a:srgbClr val="666666"/>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00" name="Google Shape;100;p15"/>
          <p:cNvGrpSpPr/>
          <p:nvPr/>
        </p:nvGrpSpPr>
        <p:grpSpPr>
          <a:xfrm>
            <a:off x="387113" y="1477435"/>
            <a:ext cx="2608106" cy="2304731"/>
            <a:chOff x="516150" y="1973400"/>
            <a:chExt cx="3477475" cy="3072975"/>
          </a:xfrm>
        </p:grpSpPr>
        <p:sp>
          <p:nvSpPr>
            <p:cNvPr id="101" name="Google Shape;101;p15"/>
            <p:cNvSpPr/>
            <p:nvPr/>
          </p:nvSpPr>
          <p:spPr>
            <a:xfrm>
              <a:off x="516150" y="2135175"/>
              <a:ext cx="3293100" cy="2911200"/>
            </a:xfrm>
            <a:prstGeom prst="snip2DiagRect">
              <a:avLst>
                <a:gd name="adj1" fmla="val 0"/>
                <a:gd name="adj2" fmla="val 16667"/>
              </a:avLst>
            </a:prstGeom>
            <a:solidFill>
              <a:srgbClr val="9900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2" name="Google Shape;102;p15"/>
            <p:cNvSpPr/>
            <p:nvPr/>
          </p:nvSpPr>
          <p:spPr>
            <a:xfrm>
              <a:off x="700525" y="1973400"/>
              <a:ext cx="3293100" cy="2911200"/>
            </a:xfrm>
            <a:prstGeom prst="snip2DiagRect">
              <a:avLst>
                <a:gd name="adj1" fmla="val 0"/>
                <a:gd name="adj2" fmla="val 16667"/>
              </a:avLst>
            </a:prstGeom>
            <a:solidFill>
              <a:schemeClr val="lt1"/>
            </a:solidFill>
            <a:ln w="9525" cap="flat" cmpd="sng">
              <a:solidFill>
                <a:srgbClr val="3B3B3B"/>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103" name="Google Shape;103;p15"/>
          <p:cNvGrpSpPr/>
          <p:nvPr/>
        </p:nvGrpSpPr>
        <p:grpSpPr>
          <a:xfrm>
            <a:off x="3198811" y="1477435"/>
            <a:ext cx="2608106" cy="2304731"/>
            <a:chOff x="4357263" y="2054288"/>
            <a:chExt cx="3477475" cy="3072975"/>
          </a:xfrm>
        </p:grpSpPr>
        <p:sp>
          <p:nvSpPr>
            <p:cNvPr id="104" name="Google Shape;104;p15"/>
            <p:cNvSpPr/>
            <p:nvPr/>
          </p:nvSpPr>
          <p:spPr>
            <a:xfrm>
              <a:off x="4357263" y="2216063"/>
              <a:ext cx="3293100" cy="2911200"/>
            </a:xfrm>
            <a:prstGeom prst="snip2DiagRect">
              <a:avLst>
                <a:gd name="adj1" fmla="val 0"/>
                <a:gd name="adj2" fmla="val 16667"/>
              </a:avLst>
            </a:prstGeom>
            <a:solidFill>
              <a:srgbClr val="9900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5" name="Google Shape;105;p15"/>
            <p:cNvSpPr/>
            <p:nvPr/>
          </p:nvSpPr>
          <p:spPr>
            <a:xfrm>
              <a:off x="4541638" y="2054288"/>
              <a:ext cx="3293100" cy="2911200"/>
            </a:xfrm>
            <a:prstGeom prst="snip2DiagRect">
              <a:avLst>
                <a:gd name="adj1" fmla="val 0"/>
                <a:gd name="adj2" fmla="val 16667"/>
              </a:avLst>
            </a:prstGeom>
            <a:solidFill>
              <a:schemeClr val="lt1"/>
            </a:solidFill>
            <a:ln w="9525" cap="flat" cmpd="sng">
              <a:solidFill>
                <a:srgbClr val="3B3B3B"/>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106" name="Google Shape;106;p15"/>
          <p:cNvGrpSpPr/>
          <p:nvPr/>
        </p:nvGrpSpPr>
        <p:grpSpPr>
          <a:xfrm>
            <a:off x="6010510" y="1477435"/>
            <a:ext cx="2608106" cy="2304731"/>
            <a:chOff x="8014013" y="1969913"/>
            <a:chExt cx="3477475" cy="3072975"/>
          </a:xfrm>
        </p:grpSpPr>
        <p:sp>
          <p:nvSpPr>
            <p:cNvPr id="107" name="Google Shape;107;p15"/>
            <p:cNvSpPr/>
            <p:nvPr/>
          </p:nvSpPr>
          <p:spPr>
            <a:xfrm>
              <a:off x="8014013" y="2131688"/>
              <a:ext cx="3293100" cy="2911200"/>
            </a:xfrm>
            <a:prstGeom prst="snip2DiagRect">
              <a:avLst>
                <a:gd name="adj1" fmla="val 0"/>
                <a:gd name="adj2" fmla="val 16667"/>
              </a:avLst>
            </a:prstGeom>
            <a:solidFill>
              <a:srgbClr val="9900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8" name="Google Shape;108;p15"/>
            <p:cNvSpPr/>
            <p:nvPr/>
          </p:nvSpPr>
          <p:spPr>
            <a:xfrm>
              <a:off x="8198388" y="1969913"/>
              <a:ext cx="3293100" cy="2911200"/>
            </a:xfrm>
            <a:prstGeom prst="snip2DiagRect">
              <a:avLst>
                <a:gd name="adj1" fmla="val 0"/>
                <a:gd name="adj2" fmla="val 16667"/>
              </a:avLst>
            </a:prstGeom>
            <a:solidFill>
              <a:schemeClr val="lt1"/>
            </a:solidFill>
            <a:ln w="9525" cap="flat" cmpd="sng">
              <a:solidFill>
                <a:srgbClr val="3B3B3B"/>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109" name="Google Shape;109;p15"/>
          <p:cNvSpPr txBox="1">
            <a:spLocks noGrp="1"/>
          </p:cNvSpPr>
          <p:nvPr>
            <p:ph type="body" idx="5"/>
          </p:nvPr>
        </p:nvSpPr>
        <p:spPr>
          <a:xfrm>
            <a:off x="601541" y="1610126"/>
            <a:ext cx="1029892" cy="4424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0" name="Google Shape;110;p15"/>
          <p:cNvSpPr txBox="1">
            <a:spLocks noGrp="1"/>
          </p:cNvSpPr>
          <p:nvPr>
            <p:ph type="body" idx="6"/>
          </p:nvPr>
        </p:nvSpPr>
        <p:spPr>
          <a:xfrm>
            <a:off x="601541" y="1920570"/>
            <a:ext cx="1328627"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11"/>
        <p:cNvGrpSpPr/>
        <p:nvPr/>
      </p:nvGrpSpPr>
      <p:grpSpPr>
        <a:xfrm>
          <a:off x="0" y="0"/>
          <a:ext cx="0" cy="0"/>
          <a:chOff x="0" y="0"/>
          <a:chExt cx="0" cy="0"/>
        </a:xfrm>
      </p:grpSpPr>
      <p:sp>
        <p:nvSpPr>
          <p:cNvPr id="112" name="Google Shape;112;p5"/>
          <p:cNvSpPr/>
          <p:nvPr/>
        </p:nvSpPr>
        <p:spPr>
          <a:xfrm>
            <a:off x="0" y="0"/>
            <a:ext cx="9144000"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3" name="Google Shape;113;p5"/>
          <p:cNvSpPr txBox="1">
            <a:spLocks noGrp="1"/>
          </p:cNvSpPr>
          <p:nvPr>
            <p:ph type="ctrTitle"/>
          </p:nvPr>
        </p:nvSpPr>
        <p:spPr>
          <a:xfrm>
            <a:off x="566475" y="398975"/>
            <a:ext cx="4343400" cy="30747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4" name="Google Shape;114;p5" descr="Logo&#10;&#10;Description automatically generated"/>
          <p:cNvPicPr preferRelativeResize="0"/>
          <p:nvPr/>
        </p:nvPicPr>
        <p:blipFill rotWithShape="1">
          <a:blip r:embed="rId2">
            <a:alphaModFix/>
          </a:blip>
          <a:srcRect l="13146" t="31854" r="25908" b="37803"/>
          <a:stretch/>
        </p:blipFill>
        <p:spPr>
          <a:xfrm>
            <a:off x="6221375" y="4215683"/>
            <a:ext cx="1274389" cy="448625"/>
          </a:xfrm>
          <a:prstGeom prst="rect">
            <a:avLst/>
          </a:prstGeom>
          <a:noFill/>
          <a:ln>
            <a:noFill/>
          </a:ln>
        </p:spPr>
      </p:pic>
      <p:sp>
        <p:nvSpPr>
          <p:cNvPr id="115" name="Google Shape;115;p5"/>
          <p:cNvSpPr/>
          <p:nvPr/>
        </p:nvSpPr>
        <p:spPr>
          <a:xfrm>
            <a:off x="6099100" y="-78575"/>
            <a:ext cx="3045000" cy="3910200"/>
          </a:xfrm>
          <a:prstGeom prst="rect">
            <a:avLst/>
          </a:prstGeom>
          <a:solidFill>
            <a:srgbClr val="0C0C0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6" name="Google Shape;116;p5"/>
          <p:cNvPicPr preferRelativeResize="0"/>
          <p:nvPr/>
        </p:nvPicPr>
        <p:blipFill rotWithShape="1">
          <a:blip r:embed="rId3">
            <a:alphaModFix/>
          </a:blip>
          <a:srcRect r="45613" b="27001"/>
          <a:stretch/>
        </p:blipFill>
        <p:spPr>
          <a:xfrm>
            <a:off x="7951263" y="4120651"/>
            <a:ext cx="909863" cy="602473"/>
          </a:xfrm>
          <a:prstGeom prst="rect">
            <a:avLst/>
          </a:prstGeom>
          <a:noFill/>
          <a:ln>
            <a:noFill/>
          </a:ln>
        </p:spPr>
      </p:pic>
      <p:cxnSp>
        <p:nvCxnSpPr>
          <p:cNvPr id="117" name="Google Shape;117;p5"/>
          <p:cNvCxnSpPr/>
          <p:nvPr/>
        </p:nvCxnSpPr>
        <p:spPr>
          <a:xfrm>
            <a:off x="7681322" y="4345880"/>
            <a:ext cx="0" cy="278400"/>
          </a:xfrm>
          <a:prstGeom prst="straightConnector1">
            <a:avLst/>
          </a:prstGeom>
          <a:noFill/>
          <a:ln w="19050" cap="flat" cmpd="sng">
            <a:solidFill>
              <a:srgbClr val="7F7F7F"/>
            </a:solidFill>
            <a:prstDash val="solid"/>
            <a:miter lim="800000"/>
            <a:headEnd type="none" w="sm" len="sm"/>
            <a:tailEnd type="none" w="sm" len="sm"/>
          </a:ln>
        </p:spPr>
      </p:cxnSp>
      <p:pic>
        <p:nvPicPr>
          <p:cNvPr id="118" name="Google Shape;118;p5"/>
          <p:cNvPicPr preferRelativeResize="0"/>
          <p:nvPr/>
        </p:nvPicPr>
        <p:blipFill rotWithShape="1">
          <a:blip r:embed="rId4">
            <a:alphaModFix/>
          </a:blip>
          <a:srcRect r="15271" b="34502"/>
          <a:stretch/>
        </p:blipFill>
        <p:spPr>
          <a:xfrm>
            <a:off x="3076070" y="691656"/>
            <a:ext cx="6067929" cy="3139897"/>
          </a:xfrm>
          <a:prstGeom prst="rect">
            <a:avLst/>
          </a:prstGeom>
          <a:noFill/>
          <a:ln>
            <a:noFill/>
          </a:ln>
        </p:spPr>
      </p:pic>
      <p:sp>
        <p:nvSpPr>
          <p:cNvPr id="119" name="Google Shape;119;p5"/>
          <p:cNvSpPr/>
          <p:nvPr/>
        </p:nvSpPr>
        <p:spPr>
          <a:xfrm flipH="1">
            <a:off x="0" y="3779050"/>
            <a:ext cx="9144000" cy="525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5"/>
          <p:cNvSpPr/>
          <p:nvPr/>
        </p:nvSpPr>
        <p:spPr>
          <a:xfrm>
            <a:off x="360950" y="4493103"/>
            <a:ext cx="143700" cy="143700"/>
          </a:xfrm>
          <a:prstGeom prst="ellipse">
            <a:avLst/>
          </a:prstGeom>
          <a:solidFill>
            <a:srgbClr val="A258B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1" name="Google Shape;121;p5"/>
          <p:cNvSpPr/>
          <p:nvPr/>
        </p:nvSpPr>
        <p:spPr>
          <a:xfrm>
            <a:off x="360950" y="4087325"/>
            <a:ext cx="143700" cy="143700"/>
          </a:xfrm>
          <a:prstGeom prst="ellipse">
            <a:avLst/>
          </a:prstGeom>
          <a:solidFill>
            <a:srgbClr val="1155C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2" name="Google Shape;122;p5"/>
          <p:cNvSpPr/>
          <p:nvPr/>
        </p:nvSpPr>
        <p:spPr>
          <a:xfrm>
            <a:off x="360950" y="4296295"/>
            <a:ext cx="143700" cy="143700"/>
          </a:xfrm>
          <a:prstGeom prst="ellipse">
            <a:avLst/>
          </a:prstGeom>
          <a:solidFill>
            <a:srgbClr val="DF294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 name="Google Shape;123;p5"/>
          <p:cNvSpPr txBox="1">
            <a:spLocks noGrp="1"/>
          </p:cNvSpPr>
          <p:nvPr>
            <p:ph type="body" idx="1"/>
          </p:nvPr>
        </p:nvSpPr>
        <p:spPr>
          <a:xfrm>
            <a:off x="6364455" y="325343"/>
            <a:ext cx="969795" cy="3270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F1BC25"/>
              </a:buClr>
              <a:buSzPts val="1700"/>
              <a:buFont typeface="Arial"/>
              <a:buNone/>
              <a:defRPr sz="1700" b="0" i="0" u="none" strike="noStrike" cap="none">
                <a:solidFill>
                  <a:srgbClr val="F1BC25"/>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4" name="Google Shape;124;p5"/>
          <p:cNvSpPr txBox="1">
            <a:spLocks noGrp="1"/>
          </p:cNvSpPr>
          <p:nvPr>
            <p:ph type="body" idx="2"/>
          </p:nvPr>
        </p:nvSpPr>
        <p:spPr>
          <a:xfrm>
            <a:off x="7191375" y="324081"/>
            <a:ext cx="1793875" cy="511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F1BC25"/>
              </a:buClr>
              <a:buSzPts val="1700"/>
              <a:buFont typeface="Arial"/>
              <a:buNone/>
              <a:defRPr sz="1700" b="1" i="0" u="none" strike="noStrike" cap="none">
                <a:solidFill>
                  <a:srgbClr val="F1BC25"/>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5"/>
          <p:cNvSpPr txBox="1">
            <a:spLocks noGrp="1"/>
          </p:cNvSpPr>
          <p:nvPr>
            <p:ph type="body" idx="3"/>
          </p:nvPr>
        </p:nvSpPr>
        <p:spPr>
          <a:xfrm>
            <a:off x="6358200" y="564939"/>
            <a:ext cx="2219325" cy="3270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EFEFEF"/>
              </a:buClr>
              <a:buSzPts val="1700"/>
              <a:buFont typeface="Arial"/>
              <a:buNone/>
              <a:defRPr sz="1700" b="0" i="0" u="none" strike="noStrike" cap="none">
                <a:solidFill>
                  <a:srgbClr val="EFEFEF"/>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6" name="Google Shape;126;p5"/>
          <p:cNvSpPr txBox="1">
            <a:spLocks noGrp="1"/>
          </p:cNvSpPr>
          <p:nvPr>
            <p:ph type="body" idx="4"/>
          </p:nvPr>
        </p:nvSpPr>
        <p:spPr>
          <a:xfrm>
            <a:off x="566474" y="4035564"/>
            <a:ext cx="4157925" cy="2514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666666"/>
              </a:buClr>
              <a:buSzPts val="1500"/>
              <a:buFont typeface="Arial"/>
              <a:buNone/>
              <a:defRPr sz="1500" b="1" i="0" u="none" strike="noStrike" cap="none">
                <a:solidFill>
                  <a:srgbClr val="666666"/>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7" name="Google Shape;127;p5"/>
          <p:cNvSpPr txBox="1">
            <a:spLocks noGrp="1"/>
          </p:cNvSpPr>
          <p:nvPr>
            <p:ph type="body" idx="5"/>
          </p:nvPr>
        </p:nvSpPr>
        <p:spPr>
          <a:xfrm>
            <a:off x="566374" y="4233321"/>
            <a:ext cx="3667125" cy="2701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666666"/>
              </a:buClr>
              <a:buSzPts val="1500"/>
              <a:buFont typeface="Arial"/>
              <a:buNone/>
              <a:defRPr sz="1500" b="0" i="0" u="none" strike="noStrike" cap="none">
                <a:solidFill>
                  <a:srgbClr val="666666"/>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8" name="Google Shape;128;p5"/>
          <p:cNvSpPr txBox="1">
            <a:spLocks noGrp="1"/>
          </p:cNvSpPr>
          <p:nvPr>
            <p:ph type="body" idx="6"/>
          </p:nvPr>
        </p:nvSpPr>
        <p:spPr>
          <a:xfrm>
            <a:off x="566374" y="4433015"/>
            <a:ext cx="4450025" cy="2558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666666"/>
              </a:buClr>
              <a:buSzPts val="1500"/>
              <a:buFont typeface="Arial"/>
              <a:buNone/>
              <a:defRPr sz="1500" b="0" i="0" u="none" strike="noStrike" cap="none">
                <a:solidFill>
                  <a:srgbClr val="666666"/>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bg>
      <p:bgPr>
        <a:solidFill>
          <a:srgbClr val="EFEFEF"/>
        </a:solidFill>
        <a:effectLst/>
      </p:bgPr>
    </p:bg>
    <p:spTree>
      <p:nvGrpSpPr>
        <p:cNvPr id="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l="795" r="795"/>
          <a:stretch/>
        </p:blipFill>
        <p:spPr>
          <a:xfrm>
            <a:off x="-208867" y="1"/>
            <a:ext cx="4572600" cy="5143500"/>
          </a:xfrm>
          <a:prstGeom prst="parallelogram">
            <a:avLst>
              <a:gd name="adj" fmla="val 24038"/>
            </a:avLst>
          </a:prstGeom>
          <a:noFill/>
          <a:ln>
            <a:noFill/>
          </a:ln>
        </p:spPr>
      </p:pic>
      <p:sp>
        <p:nvSpPr>
          <p:cNvPr id="13" name="Google Shape;13;p3"/>
          <p:cNvSpPr txBox="1">
            <a:spLocks noGrp="1"/>
          </p:cNvSpPr>
          <p:nvPr>
            <p:ph type="body" idx="1"/>
          </p:nvPr>
        </p:nvSpPr>
        <p:spPr>
          <a:xfrm>
            <a:off x="352423" y="702600"/>
            <a:ext cx="1495168" cy="388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2400"/>
              <a:buFont typeface="Arial"/>
              <a:buNone/>
              <a:defRPr sz="2400" b="1" i="0" u="none" strike="noStrike" cap="none">
                <a:solidFill>
                  <a:schemeClr val="dk1"/>
                </a:solidFill>
                <a:highlight>
                  <a:srgbClr val="EFEFEF"/>
                </a:highlight>
                <a:latin typeface="Roboto"/>
                <a:ea typeface="Roboto"/>
                <a:cs typeface="Roboto"/>
                <a:sym typeface="Roboto"/>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2"/>
          </p:nvPr>
        </p:nvSpPr>
        <p:spPr>
          <a:xfrm>
            <a:off x="352481" y="1090875"/>
            <a:ext cx="3038475" cy="388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highlight>
                  <a:srgbClr val="EFEFEF"/>
                </a:highlight>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 name="Google Shape;15;p3"/>
          <p:cNvSpPr/>
          <p:nvPr/>
        </p:nvSpPr>
        <p:spPr>
          <a:xfrm>
            <a:off x="4304744" y="3807899"/>
            <a:ext cx="96000" cy="96000"/>
          </a:xfrm>
          <a:prstGeom prst="ellipse">
            <a:avLst/>
          </a:prstGeom>
          <a:solidFill>
            <a:srgbClr val="B7B7B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6" name="Google Shape;16;p3"/>
          <p:cNvCxnSpPr/>
          <p:nvPr/>
        </p:nvCxnSpPr>
        <p:spPr>
          <a:xfrm>
            <a:off x="4352672" y="1833131"/>
            <a:ext cx="0" cy="224100"/>
          </a:xfrm>
          <a:prstGeom prst="straightConnector1">
            <a:avLst/>
          </a:prstGeom>
          <a:noFill/>
          <a:ln w="15875" cap="flat" cmpd="sng">
            <a:solidFill>
              <a:srgbClr val="A5A5A5"/>
            </a:solidFill>
            <a:prstDash val="solid"/>
            <a:miter lim="800000"/>
            <a:headEnd type="none" w="sm" len="sm"/>
            <a:tailEnd type="none" w="sm" len="sm"/>
          </a:ln>
        </p:spPr>
      </p:cxnSp>
      <p:cxnSp>
        <p:nvCxnSpPr>
          <p:cNvPr id="17" name="Google Shape;17;p3"/>
          <p:cNvCxnSpPr/>
          <p:nvPr/>
        </p:nvCxnSpPr>
        <p:spPr>
          <a:xfrm>
            <a:off x="4352672" y="2265838"/>
            <a:ext cx="0" cy="224100"/>
          </a:xfrm>
          <a:prstGeom prst="straightConnector1">
            <a:avLst/>
          </a:prstGeom>
          <a:noFill/>
          <a:ln w="15875" cap="flat" cmpd="sng">
            <a:solidFill>
              <a:srgbClr val="A5A5A5"/>
            </a:solidFill>
            <a:prstDash val="solid"/>
            <a:miter lim="800000"/>
            <a:headEnd type="none" w="sm" len="sm"/>
            <a:tailEnd type="none" w="sm" len="sm"/>
          </a:ln>
        </p:spPr>
      </p:cxnSp>
      <p:cxnSp>
        <p:nvCxnSpPr>
          <p:cNvPr id="18" name="Google Shape;18;p3"/>
          <p:cNvCxnSpPr/>
          <p:nvPr/>
        </p:nvCxnSpPr>
        <p:spPr>
          <a:xfrm>
            <a:off x="4353886" y="2687115"/>
            <a:ext cx="0" cy="224100"/>
          </a:xfrm>
          <a:prstGeom prst="straightConnector1">
            <a:avLst/>
          </a:prstGeom>
          <a:noFill/>
          <a:ln w="15875" cap="flat" cmpd="sng">
            <a:solidFill>
              <a:srgbClr val="A5A5A5"/>
            </a:solidFill>
            <a:prstDash val="solid"/>
            <a:miter lim="800000"/>
            <a:headEnd type="none" w="sm" len="sm"/>
            <a:tailEnd type="none" w="sm" len="sm"/>
          </a:ln>
        </p:spPr>
      </p:cxnSp>
      <p:cxnSp>
        <p:nvCxnSpPr>
          <p:cNvPr id="19" name="Google Shape;19;p3"/>
          <p:cNvCxnSpPr/>
          <p:nvPr/>
        </p:nvCxnSpPr>
        <p:spPr>
          <a:xfrm>
            <a:off x="4352672" y="3108392"/>
            <a:ext cx="0" cy="224100"/>
          </a:xfrm>
          <a:prstGeom prst="straightConnector1">
            <a:avLst/>
          </a:prstGeom>
          <a:noFill/>
          <a:ln w="15875" cap="flat" cmpd="sng">
            <a:solidFill>
              <a:srgbClr val="A5A5A5"/>
            </a:solidFill>
            <a:prstDash val="solid"/>
            <a:miter lim="800000"/>
            <a:headEnd type="none" w="sm" len="sm"/>
            <a:tailEnd type="none" w="sm" len="sm"/>
          </a:ln>
        </p:spPr>
      </p:cxnSp>
      <p:cxnSp>
        <p:nvCxnSpPr>
          <p:cNvPr id="20" name="Google Shape;20;p3"/>
          <p:cNvCxnSpPr/>
          <p:nvPr/>
        </p:nvCxnSpPr>
        <p:spPr>
          <a:xfrm>
            <a:off x="4352672" y="3962099"/>
            <a:ext cx="0" cy="224100"/>
          </a:xfrm>
          <a:prstGeom prst="straightConnector1">
            <a:avLst/>
          </a:prstGeom>
          <a:noFill/>
          <a:ln w="15875" cap="flat" cmpd="sng">
            <a:solidFill>
              <a:srgbClr val="A5A5A5"/>
            </a:solidFill>
            <a:prstDash val="solid"/>
            <a:miter lim="800000"/>
            <a:headEnd type="none" w="sm" len="sm"/>
            <a:tailEnd type="none" w="sm" len="sm"/>
          </a:ln>
        </p:spPr>
      </p:cxnSp>
      <p:cxnSp>
        <p:nvCxnSpPr>
          <p:cNvPr id="21" name="Google Shape;21;p3"/>
          <p:cNvCxnSpPr/>
          <p:nvPr/>
        </p:nvCxnSpPr>
        <p:spPr>
          <a:xfrm>
            <a:off x="4363791" y="3535320"/>
            <a:ext cx="0" cy="224100"/>
          </a:xfrm>
          <a:prstGeom prst="straightConnector1">
            <a:avLst/>
          </a:prstGeom>
          <a:noFill/>
          <a:ln w="15875" cap="flat" cmpd="sng">
            <a:solidFill>
              <a:srgbClr val="A5A5A5"/>
            </a:solidFill>
            <a:prstDash val="solid"/>
            <a:miter lim="800000"/>
            <a:headEnd type="none" w="sm" len="sm"/>
            <a:tailEnd type="none" w="sm" len="sm"/>
          </a:ln>
        </p:spPr>
      </p:cxnSp>
      <p:sp>
        <p:nvSpPr>
          <p:cNvPr id="22" name="Google Shape;22;p3"/>
          <p:cNvSpPr txBox="1">
            <a:spLocks noGrp="1"/>
          </p:cNvSpPr>
          <p:nvPr>
            <p:ph type="body" idx="3"/>
          </p:nvPr>
        </p:nvSpPr>
        <p:spPr>
          <a:xfrm>
            <a:off x="4413802" y="1542931"/>
            <a:ext cx="523958" cy="30334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6250"/>
              </a:lnSpc>
              <a:spcBef>
                <a:spcPts val="750"/>
              </a:spcBef>
              <a:spcAft>
                <a:spcPts val="0"/>
              </a:spcAft>
              <a:buClr>
                <a:schemeClr val="dk1"/>
              </a:buClr>
              <a:buSzPts val="1600"/>
              <a:buFont typeface="Arial"/>
              <a:buNone/>
              <a:defRPr sz="1600" b="1"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4"/>
          </p:nvPr>
        </p:nvSpPr>
        <p:spPr>
          <a:xfrm>
            <a:off x="4846639" y="1545046"/>
            <a:ext cx="1716722" cy="28643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8888"/>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Google Shape;24;p3"/>
          <p:cNvSpPr/>
          <p:nvPr/>
        </p:nvSpPr>
        <p:spPr>
          <a:xfrm>
            <a:off x="4311273" y="4225887"/>
            <a:ext cx="96000" cy="96000"/>
          </a:xfrm>
          <a:prstGeom prst="ellipse">
            <a:avLst/>
          </a:prstGeom>
          <a:solidFill>
            <a:srgbClr val="B7B7B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 name="Google Shape;25;p3"/>
          <p:cNvSpPr/>
          <p:nvPr/>
        </p:nvSpPr>
        <p:spPr>
          <a:xfrm>
            <a:off x="4304744" y="3389911"/>
            <a:ext cx="96000" cy="96000"/>
          </a:xfrm>
          <a:prstGeom prst="ellipse">
            <a:avLst/>
          </a:prstGeom>
          <a:solidFill>
            <a:srgbClr val="B7B7B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 name="Google Shape;26;p3"/>
          <p:cNvSpPr/>
          <p:nvPr/>
        </p:nvSpPr>
        <p:spPr>
          <a:xfrm>
            <a:off x="4304744" y="2959694"/>
            <a:ext cx="96000" cy="96000"/>
          </a:xfrm>
          <a:prstGeom prst="ellipse">
            <a:avLst/>
          </a:prstGeom>
          <a:solidFill>
            <a:srgbClr val="B7B7B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3"/>
          <p:cNvSpPr/>
          <p:nvPr/>
        </p:nvSpPr>
        <p:spPr>
          <a:xfrm>
            <a:off x="4303050" y="2105710"/>
            <a:ext cx="96000" cy="96000"/>
          </a:xfrm>
          <a:prstGeom prst="ellipse">
            <a:avLst/>
          </a:prstGeom>
          <a:solidFill>
            <a:srgbClr val="B7B7B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 name="Google Shape;28;p3"/>
          <p:cNvSpPr/>
          <p:nvPr/>
        </p:nvSpPr>
        <p:spPr>
          <a:xfrm>
            <a:off x="4302203" y="2536095"/>
            <a:ext cx="96000" cy="96000"/>
          </a:xfrm>
          <a:prstGeom prst="ellipse">
            <a:avLst/>
          </a:prstGeom>
          <a:solidFill>
            <a:srgbClr val="B7B7B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 name="Google Shape;29;p3"/>
          <p:cNvSpPr/>
          <p:nvPr/>
        </p:nvSpPr>
        <p:spPr>
          <a:xfrm>
            <a:off x="4302203" y="1697443"/>
            <a:ext cx="96000" cy="96000"/>
          </a:xfrm>
          <a:prstGeom prst="ellipse">
            <a:avLst/>
          </a:prstGeom>
          <a:solidFill>
            <a:srgbClr val="B7B7B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p:cSld name="Dos objetos">
    <p:bg>
      <p:bgPr>
        <a:solidFill>
          <a:srgbClr val="434343"/>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734200" y="2306637"/>
            <a:ext cx="6883400" cy="530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3500"/>
              <a:buFont typeface="Arial"/>
              <a:buNone/>
              <a:defRPr sz="35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body" idx="2"/>
          </p:nvPr>
        </p:nvSpPr>
        <p:spPr>
          <a:xfrm>
            <a:off x="734200" y="2836862"/>
            <a:ext cx="4522788" cy="7159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400"/>
              <a:buFont typeface="Arial"/>
              <a:buNone/>
              <a:defRPr sz="2400" b="0" i="0" u="none" strike="noStrike" cap="none">
                <a:solidFill>
                  <a:schemeClr val="lt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3" name="Google Shape;33;p6"/>
          <p:cNvPicPr preferRelativeResize="0"/>
          <p:nvPr/>
        </p:nvPicPr>
        <p:blipFill rotWithShape="1">
          <a:blip r:embed="rId2">
            <a:alphaModFix/>
          </a:blip>
          <a:srcRect l="19476" r="23571"/>
          <a:stretch/>
        </p:blipFill>
        <p:spPr>
          <a:xfrm>
            <a:off x="108250" y="106829"/>
            <a:ext cx="373600" cy="6586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Diseño personalizado">
  <p:cSld name="3_Diseño personalizado">
    <p:spTree>
      <p:nvGrpSpPr>
        <p:cNvPr id="1" name="Shape 34"/>
        <p:cNvGrpSpPr/>
        <p:nvPr/>
      </p:nvGrpSpPr>
      <p:grpSpPr>
        <a:xfrm>
          <a:off x="0" y="0"/>
          <a:ext cx="0" cy="0"/>
          <a:chOff x="0" y="0"/>
          <a:chExt cx="0" cy="0"/>
        </a:xfrm>
      </p:grpSpPr>
      <p:pic>
        <p:nvPicPr>
          <p:cNvPr id="35" name="Google Shape;35;p4"/>
          <p:cNvPicPr preferRelativeResize="0"/>
          <p:nvPr/>
        </p:nvPicPr>
        <p:blipFill rotWithShape="1">
          <a:blip r:embed="rId2">
            <a:alphaModFix/>
          </a:blip>
          <a:srcRect l="19476" r="23571"/>
          <a:stretch/>
        </p:blipFill>
        <p:spPr>
          <a:xfrm>
            <a:off x="108250" y="106829"/>
            <a:ext cx="373600" cy="6586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sp>
        <p:nvSpPr>
          <p:cNvPr id="37" name="Google Shape;37;p3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3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34"/>
          <p:cNvSpPr txBox="1">
            <a:spLocks noGrp="1"/>
          </p:cNvSpPr>
          <p:nvPr>
            <p:ph type="sldNum" idx="12"/>
          </p:nvPr>
        </p:nvSpPr>
        <p:spPr>
          <a:xfrm>
            <a:off x="6583680" y="4783455"/>
            <a:ext cx="2103000" cy="2154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725909" y="741541"/>
            <a:ext cx="7692300" cy="4368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35"/>
          <p:cNvSpPr txBox="1">
            <a:spLocks noGrp="1"/>
          </p:cNvSpPr>
          <p:nvPr>
            <p:ph type="body" idx="1"/>
          </p:nvPr>
        </p:nvSpPr>
        <p:spPr>
          <a:xfrm>
            <a:off x="464811" y="1154682"/>
            <a:ext cx="8214300" cy="18543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3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5"/>
          <p:cNvSpPr txBox="1">
            <a:spLocks noGrp="1"/>
          </p:cNvSpPr>
          <p:nvPr>
            <p:ph type="sldNum" idx="12"/>
          </p:nvPr>
        </p:nvSpPr>
        <p:spPr>
          <a:xfrm>
            <a:off x="6583680" y="4783455"/>
            <a:ext cx="2103000" cy="2154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omparación">
  <p:cSld name="2_Comparación">
    <p:bg>
      <p:bgPr>
        <a:solidFill>
          <a:srgbClr val="3F3F3F"/>
        </a:solidFill>
        <a:effectLst/>
      </p:bgPr>
    </p:bg>
    <p:spTree>
      <p:nvGrpSpPr>
        <p:cNvPr id="1" name="Shape 46"/>
        <p:cNvGrpSpPr/>
        <p:nvPr/>
      </p:nvGrpSpPr>
      <p:grpSpPr>
        <a:xfrm>
          <a:off x="0" y="0"/>
          <a:ext cx="0" cy="0"/>
          <a:chOff x="0" y="0"/>
          <a:chExt cx="0" cy="0"/>
        </a:xfrm>
      </p:grpSpPr>
      <p:sp>
        <p:nvSpPr>
          <p:cNvPr id="47" name="Google Shape;47;p12"/>
          <p:cNvSpPr txBox="1"/>
          <p:nvPr/>
        </p:nvSpPr>
        <p:spPr>
          <a:xfrm>
            <a:off x="0" y="1637461"/>
            <a:ext cx="9144000" cy="1868700"/>
          </a:xfrm>
          <a:prstGeom prst="rect">
            <a:avLst/>
          </a:prstGeom>
          <a:solidFill>
            <a:srgbClr val="9900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3500" b="0" i="0" u="none" strike="noStrike" cap="none">
              <a:solidFill>
                <a:schemeClr val="lt1"/>
              </a:solidFill>
              <a:latin typeface="Roboto"/>
              <a:ea typeface="Roboto"/>
              <a:cs typeface="Roboto"/>
              <a:sym typeface="Roboto"/>
            </a:endParaRPr>
          </a:p>
        </p:txBody>
      </p:sp>
      <p:sp>
        <p:nvSpPr>
          <p:cNvPr id="48" name="Google Shape;48;p12"/>
          <p:cNvSpPr txBox="1">
            <a:spLocks noGrp="1"/>
          </p:cNvSpPr>
          <p:nvPr>
            <p:ph type="body" idx="1"/>
          </p:nvPr>
        </p:nvSpPr>
        <p:spPr>
          <a:xfrm>
            <a:off x="1770856" y="1955837"/>
            <a:ext cx="5602287" cy="4471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lt1"/>
              </a:buClr>
              <a:buSzPts val="3000"/>
              <a:buFont typeface="Arial"/>
              <a:buNone/>
              <a:defRPr sz="3000" b="0" i="0" u="none" strike="noStrike" cap="none">
                <a:solidFill>
                  <a:schemeClr val="lt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 name="Google Shape;49;p12"/>
          <p:cNvSpPr txBox="1">
            <a:spLocks noGrp="1"/>
          </p:cNvSpPr>
          <p:nvPr>
            <p:ph type="body" idx="2"/>
          </p:nvPr>
        </p:nvSpPr>
        <p:spPr>
          <a:xfrm>
            <a:off x="1629965" y="2402959"/>
            <a:ext cx="5884068" cy="53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lt1"/>
              </a:buClr>
              <a:buSzPts val="3500"/>
              <a:buFont typeface="Arial"/>
              <a:buNone/>
              <a:defRPr sz="35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 name="Google Shape;50;p12"/>
          <p:cNvSpPr txBox="1">
            <a:spLocks noGrp="1"/>
          </p:cNvSpPr>
          <p:nvPr>
            <p:ph type="body" idx="3"/>
          </p:nvPr>
        </p:nvSpPr>
        <p:spPr>
          <a:xfrm>
            <a:off x="2222499" y="2955521"/>
            <a:ext cx="4699000" cy="29799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A5A5A5"/>
              </a:buClr>
              <a:buSzPts val="1800"/>
              <a:buFont typeface="Arial"/>
              <a:buNone/>
              <a:defRPr sz="1800" b="0" i="0" u="none" strike="noStrike" cap="none">
                <a:solidFill>
                  <a:srgbClr val="A5A5A5"/>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olo el título">
  <p:cSld name="2_Solo el título">
    <p:spTree>
      <p:nvGrpSpPr>
        <p:cNvPr id="1" name="Shape 51"/>
        <p:cNvGrpSpPr/>
        <p:nvPr/>
      </p:nvGrpSpPr>
      <p:grpSpPr>
        <a:xfrm>
          <a:off x="0" y="0"/>
          <a:ext cx="0" cy="0"/>
          <a:chOff x="0" y="0"/>
          <a:chExt cx="0" cy="0"/>
        </a:xfrm>
      </p:grpSpPr>
      <p:sp>
        <p:nvSpPr>
          <p:cNvPr id="52" name="Google Shape;52;p13"/>
          <p:cNvSpPr/>
          <p:nvPr/>
        </p:nvSpPr>
        <p:spPr>
          <a:xfrm>
            <a:off x="4338084" y="662250"/>
            <a:ext cx="4805818" cy="379200"/>
          </a:xfrm>
          <a:prstGeom prst="rect">
            <a:avLst/>
          </a:prstGeom>
          <a:solidFill>
            <a:srgbClr val="9900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 name="Google Shape;53;p13" descr="C:\Users\Cecilia\Desktop\Clases Innovación ING\Recursos\246x0w.jpg"/>
          <p:cNvPicPr preferRelativeResize="0"/>
          <p:nvPr/>
        </p:nvPicPr>
        <p:blipFill rotWithShape="1">
          <a:blip r:embed="rId2">
            <a:alphaModFix/>
          </a:blip>
          <a:srcRect/>
          <a:stretch/>
        </p:blipFill>
        <p:spPr>
          <a:xfrm>
            <a:off x="257775" y="4465975"/>
            <a:ext cx="462900" cy="474351"/>
          </a:xfrm>
          <a:prstGeom prst="rect">
            <a:avLst/>
          </a:prstGeom>
          <a:noFill/>
          <a:ln>
            <a:noFill/>
          </a:ln>
        </p:spPr>
      </p:pic>
      <p:sp>
        <p:nvSpPr>
          <p:cNvPr id="54" name="Google Shape;54;p13"/>
          <p:cNvSpPr txBox="1">
            <a:spLocks noGrp="1"/>
          </p:cNvSpPr>
          <p:nvPr>
            <p:ph type="body" idx="1"/>
          </p:nvPr>
        </p:nvSpPr>
        <p:spPr>
          <a:xfrm>
            <a:off x="6836735" y="330200"/>
            <a:ext cx="1850065" cy="35085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750"/>
              </a:spcBef>
              <a:spcAft>
                <a:spcPts val="0"/>
              </a:spcAft>
              <a:buClr>
                <a:schemeClr val="dk1"/>
              </a:buClr>
              <a:buSzPts val="2200"/>
              <a:buFont typeface="Arial"/>
              <a:buNone/>
              <a:defRPr sz="22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body" idx="2"/>
          </p:nvPr>
        </p:nvSpPr>
        <p:spPr>
          <a:xfrm>
            <a:off x="2902689" y="648697"/>
            <a:ext cx="5784112" cy="3792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750"/>
              </a:spcBef>
              <a:spcAft>
                <a:spcPts val="0"/>
              </a:spcAft>
              <a:buClr>
                <a:schemeClr val="lt1"/>
              </a:buClr>
              <a:buSzPts val="2800"/>
              <a:buFont typeface="Arial"/>
              <a:buNone/>
              <a:defRPr sz="2800" b="0" i="0" u="none" strike="noStrike" cap="none">
                <a:solidFill>
                  <a:schemeClr val="lt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body" idx="3"/>
          </p:nvPr>
        </p:nvSpPr>
        <p:spPr>
          <a:xfrm>
            <a:off x="488950" y="1027897"/>
            <a:ext cx="1807408" cy="379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body" idx="4"/>
          </p:nvPr>
        </p:nvSpPr>
        <p:spPr>
          <a:xfrm>
            <a:off x="488950" y="1414734"/>
            <a:ext cx="5402262" cy="1679575"/>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Calibri"/>
              <a:buAutoNum type="arabicPeriod"/>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body" idx="5"/>
          </p:nvPr>
        </p:nvSpPr>
        <p:spPr>
          <a:xfrm>
            <a:off x="720675" y="4481250"/>
            <a:ext cx="5402262" cy="198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666666"/>
              </a:buClr>
              <a:buSzPts val="1400"/>
              <a:buFont typeface="Arial"/>
              <a:buNone/>
              <a:defRPr sz="1400" b="0" i="0" u="none" strike="noStrike" cap="none">
                <a:solidFill>
                  <a:srgbClr val="666666"/>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body" idx="6"/>
          </p:nvPr>
        </p:nvSpPr>
        <p:spPr>
          <a:xfrm>
            <a:off x="488950" y="3697762"/>
            <a:ext cx="6049963" cy="5225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80"/>
        <p:cNvGrpSpPr/>
        <p:nvPr/>
      </p:nvGrpSpPr>
      <p:grpSpPr>
        <a:xfrm>
          <a:off x="0" y="0"/>
          <a:ext cx="0" cy="0"/>
          <a:chOff x="0" y="0"/>
          <a:chExt cx="0" cy="0"/>
        </a:xfrm>
      </p:grpSpPr>
      <p:sp>
        <p:nvSpPr>
          <p:cNvPr id="81" name="Google Shape;81;p8"/>
          <p:cNvSpPr txBox="1">
            <a:spLocks noGrp="1"/>
          </p:cNvSpPr>
          <p:nvPr>
            <p:ph type="body" idx="1"/>
          </p:nvPr>
        </p:nvSpPr>
        <p:spPr>
          <a:xfrm>
            <a:off x="4654786" y="330827"/>
            <a:ext cx="4259263" cy="30797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Google Shape;82;p8"/>
          <p:cNvSpPr txBox="1">
            <a:spLocks noGrp="1"/>
          </p:cNvSpPr>
          <p:nvPr>
            <p:ph type="body" idx="2"/>
          </p:nvPr>
        </p:nvSpPr>
        <p:spPr>
          <a:xfrm>
            <a:off x="2785730" y="638802"/>
            <a:ext cx="6128319" cy="4461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750"/>
              </a:spcBef>
              <a:spcAft>
                <a:spcPts val="0"/>
              </a:spcAft>
              <a:buClr>
                <a:schemeClr val="lt1"/>
              </a:buClr>
              <a:buSzPts val="2700"/>
              <a:buFont typeface="Arial"/>
              <a:buNone/>
              <a:defRPr sz="2700" b="0" i="0" u="none" strike="noStrike" cap="none">
                <a:solidFill>
                  <a:schemeClr val="lt1"/>
                </a:solidFill>
                <a:highlight>
                  <a:srgbClr val="000000"/>
                </a:highlight>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3" name="Google Shape;83;p8"/>
          <p:cNvSpPr txBox="1">
            <a:spLocks noGrp="1"/>
          </p:cNvSpPr>
          <p:nvPr>
            <p:ph type="body" idx="3"/>
          </p:nvPr>
        </p:nvSpPr>
        <p:spPr>
          <a:xfrm>
            <a:off x="557256" y="1106229"/>
            <a:ext cx="4210493" cy="5533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4" name="Google Shape;84;p8"/>
          <p:cNvSpPr txBox="1">
            <a:spLocks noGrp="1"/>
          </p:cNvSpPr>
          <p:nvPr>
            <p:ph type="body" idx="4"/>
          </p:nvPr>
        </p:nvSpPr>
        <p:spPr>
          <a:xfrm>
            <a:off x="557256" y="1680831"/>
            <a:ext cx="2455863" cy="1339850"/>
          </a:xfrm>
          <a:prstGeom prst="rect">
            <a:avLst/>
          </a:prstGeom>
          <a:noFill/>
          <a:ln>
            <a:noFill/>
          </a:ln>
        </p:spPr>
        <p:txBody>
          <a:bodyPr spcFirstLastPara="1" wrap="square" lIns="91425" tIns="45700" rIns="91425" bIns="45700" anchor="t" anchorCtr="0">
            <a:noAutofit/>
          </a:bodyPr>
          <a:lstStyle>
            <a:lvl1pPr marL="457200" marR="0" lvl="0" indent="-388620" algn="l" rtl="0">
              <a:lnSpc>
                <a:spcPct val="138888"/>
              </a:lnSpc>
              <a:spcBef>
                <a:spcPts val="0"/>
              </a:spcBef>
              <a:spcAft>
                <a:spcPts val="0"/>
              </a:spcAft>
              <a:buClr>
                <a:schemeClr val="dk1"/>
              </a:buClr>
              <a:buSzPts val="2520"/>
              <a:buFont typeface="Arial"/>
              <a:buChar char="•"/>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5" name="Google Shape;85;p8"/>
          <p:cNvSpPr txBox="1">
            <a:spLocks noGrp="1"/>
          </p:cNvSpPr>
          <p:nvPr>
            <p:ph type="body" idx="5"/>
          </p:nvPr>
        </p:nvSpPr>
        <p:spPr>
          <a:xfrm>
            <a:off x="557256" y="3347337"/>
            <a:ext cx="5092700" cy="733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p:nvPr/>
        </p:nvSpPr>
        <p:spPr>
          <a:xfrm>
            <a:off x="8472458" y="4682002"/>
            <a:ext cx="548700" cy="395186"/>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s-ES" sz="1500" b="0" i="0" u="none" strike="noStrike" cap="none">
                <a:solidFill>
                  <a:schemeClr val="dk1"/>
                </a:solidFill>
                <a:latin typeface="Roboto"/>
                <a:ea typeface="Roboto"/>
                <a:cs typeface="Roboto"/>
                <a:sym typeface="Roboto"/>
              </a:rPr>
              <a:t>‹Nº›</a:t>
            </a:fld>
            <a:endParaRPr sz="15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1"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P0cUBWTgpY"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alexosterwalder.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www.strategyzer.com/vp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3bca93ae49_0_97"/>
          <p:cNvSpPr/>
          <p:nvPr/>
        </p:nvSpPr>
        <p:spPr>
          <a:xfrm>
            <a:off x="0" y="0"/>
            <a:ext cx="9144000"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4" name="Google Shape;134;g23bca93ae49_0_97"/>
          <p:cNvSpPr txBox="1">
            <a:spLocks noGrp="1"/>
          </p:cNvSpPr>
          <p:nvPr>
            <p:ph type="ctrTitle"/>
          </p:nvPr>
        </p:nvSpPr>
        <p:spPr>
          <a:xfrm>
            <a:off x="566475" y="398975"/>
            <a:ext cx="4343400" cy="3074700"/>
          </a:xfrm>
          <a:prstGeom prst="rect">
            <a:avLst/>
          </a:prstGeom>
          <a:noFill/>
          <a:ln>
            <a:noFill/>
          </a:ln>
        </p:spPr>
        <p:txBody>
          <a:bodyPr spcFirstLastPara="1" wrap="square" lIns="68575" tIns="34275" rIns="68575" bIns="34275" anchor="b" anchorCtr="0">
            <a:normAutofit/>
          </a:bodyPr>
          <a:lstStyle/>
          <a:p>
            <a:pPr marL="0" lvl="0" indent="0" algn="l" rtl="0">
              <a:lnSpc>
                <a:spcPct val="80000"/>
              </a:lnSpc>
              <a:spcBef>
                <a:spcPts val="0"/>
              </a:spcBef>
              <a:spcAft>
                <a:spcPts val="0"/>
              </a:spcAft>
              <a:buClr>
                <a:srgbClr val="0C0C0C"/>
              </a:buClr>
              <a:buSzPts val="4100"/>
              <a:buFont typeface="Century Gothic"/>
              <a:buNone/>
            </a:pPr>
            <a:r>
              <a:rPr lang="es-ES" sz="4100" b="1">
                <a:solidFill>
                  <a:srgbClr val="0C0C0C"/>
                </a:solidFill>
                <a:latin typeface="Roboto"/>
                <a:ea typeface="Roboto"/>
                <a:cs typeface="Roboto"/>
                <a:sym typeface="Roboto"/>
              </a:rPr>
              <a:t>Proyecto de </a:t>
            </a:r>
            <a:br>
              <a:rPr lang="es-ES" sz="4100" b="1">
                <a:solidFill>
                  <a:srgbClr val="0C0C0C"/>
                </a:solidFill>
                <a:latin typeface="Roboto"/>
                <a:ea typeface="Roboto"/>
                <a:cs typeface="Roboto"/>
                <a:sym typeface="Roboto"/>
              </a:rPr>
            </a:br>
            <a:r>
              <a:rPr lang="es-ES" sz="4100" b="1">
                <a:solidFill>
                  <a:srgbClr val="9900FF"/>
                </a:solidFill>
                <a:latin typeface="Roboto"/>
                <a:ea typeface="Roboto"/>
                <a:cs typeface="Roboto"/>
                <a:sym typeface="Roboto"/>
              </a:rPr>
              <a:t>INNOVACIÓN</a:t>
            </a:r>
            <a:br>
              <a:rPr lang="es-ES" sz="4100" b="1">
                <a:solidFill>
                  <a:srgbClr val="0C0C0C"/>
                </a:solidFill>
                <a:latin typeface="Roboto"/>
                <a:ea typeface="Roboto"/>
                <a:cs typeface="Roboto"/>
                <a:sym typeface="Roboto"/>
              </a:rPr>
            </a:br>
            <a:r>
              <a:rPr lang="es-ES" sz="4100">
                <a:solidFill>
                  <a:srgbClr val="0C0C0C"/>
                </a:solidFill>
                <a:latin typeface="Roboto"/>
                <a:ea typeface="Roboto"/>
                <a:cs typeface="Roboto"/>
                <a:sym typeface="Roboto"/>
              </a:rPr>
              <a:t>en </a:t>
            </a:r>
            <a:r>
              <a:rPr lang="es-ES" sz="4100" i="1">
                <a:solidFill>
                  <a:srgbClr val="0C0C0C"/>
                </a:solidFill>
                <a:latin typeface="Roboto"/>
                <a:ea typeface="Roboto"/>
                <a:cs typeface="Roboto"/>
                <a:sym typeface="Roboto"/>
              </a:rPr>
              <a:t>Ingeniería</a:t>
            </a:r>
            <a:br>
              <a:rPr lang="es-ES" sz="4100">
                <a:solidFill>
                  <a:srgbClr val="0C0C0C"/>
                </a:solidFill>
                <a:latin typeface="Roboto"/>
                <a:ea typeface="Roboto"/>
                <a:cs typeface="Roboto"/>
                <a:sym typeface="Roboto"/>
              </a:rPr>
            </a:br>
            <a:r>
              <a:rPr lang="es-ES" sz="4100">
                <a:solidFill>
                  <a:srgbClr val="0C0C0C"/>
                </a:solidFill>
                <a:latin typeface="Roboto"/>
                <a:ea typeface="Roboto"/>
                <a:cs typeface="Roboto"/>
                <a:sym typeface="Roboto"/>
              </a:rPr>
              <a:t>y </a:t>
            </a:r>
            <a:r>
              <a:rPr lang="es-ES" sz="4100" i="1">
                <a:solidFill>
                  <a:srgbClr val="0C0C0C"/>
                </a:solidFill>
                <a:latin typeface="Roboto"/>
                <a:ea typeface="Roboto"/>
                <a:cs typeface="Roboto"/>
                <a:sym typeface="Roboto"/>
              </a:rPr>
              <a:t>Ciencias</a:t>
            </a:r>
            <a:endParaRPr i="1">
              <a:latin typeface="Roboto"/>
              <a:ea typeface="Roboto"/>
              <a:cs typeface="Roboto"/>
              <a:sym typeface="Roboto"/>
            </a:endParaRPr>
          </a:p>
        </p:txBody>
      </p:sp>
      <p:sp>
        <p:nvSpPr>
          <p:cNvPr id="135" name="Google Shape;135;g23bca93ae49_0_97"/>
          <p:cNvSpPr txBox="1">
            <a:spLocks noGrp="1"/>
          </p:cNvSpPr>
          <p:nvPr>
            <p:ph type="subTitle" idx="1"/>
          </p:nvPr>
        </p:nvSpPr>
        <p:spPr>
          <a:xfrm>
            <a:off x="0" y="5285765"/>
            <a:ext cx="6858000" cy="784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3300"/>
              <a:buNone/>
            </a:pPr>
            <a:r>
              <a:rPr lang="es-ES" sz="3300" i="1">
                <a:solidFill>
                  <a:schemeClr val="lt1"/>
                </a:solidFill>
              </a:rPr>
              <a:t>En Ingeniería y Ciencias</a:t>
            </a:r>
            <a:endParaRPr/>
          </a:p>
        </p:txBody>
      </p:sp>
      <p:pic>
        <p:nvPicPr>
          <p:cNvPr id="136" name="Google Shape;136;g23bca93ae49_0_97" descr="Logo&#10;&#10;Description automatically generated"/>
          <p:cNvPicPr preferRelativeResize="0"/>
          <p:nvPr/>
        </p:nvPicPr>
        <p:blipFill rotWithShape="1">
          <a:blip r:embed="rId3">
            <a:alphaModFix/>
          </a:blip>
          <a:srcRect l="13146" t="31854" r="25908" b="37803"/>
          <a:stretch/>
        </p:blipFill>
        <p:spPr>
          <a:xfrm>
            <a:off x="6221375" y="4215683"/>
            <a:ext cx="1274389" cy="448625"/>
          </a:xfrm>
          <a:prstGeom prst="rect">
            <a:avLst/>
          </a:prstGeom>
          <a:noFill/>
          <a:ln>
            <a:noFill/>
          </a:ln>
        </p:spPr>
      </p:pic>
      <p:sp>
        <p:nvSpPr>
          <p:cNvPr id="137" name="Google Shape;137;g23bca93ae49_0_97"/>
          <p:cNvSpPr/>
          <p:nvPr/>
        </p:nvSpPr>
        <p:spPr>
          <a:xfrm>
            <a:off x="6099100" y="-78575"/>
            <a:ext cx="3045000" cy="3910200"/>
          </a:xfrm>
          <a:prstGeom prst="rect">
            <a:avLst/>
          </a:prstGeom>
          <a:solidFill>
            <a:srgbClr val="0C0C0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8" name="Google Shape;138;g23bca93ae49_0_97"/>
          <p:cNvSpPr txBox="1"/>
          <p:nvPr/>
        </p:nvSpPr>
        <p:spPr>
          <a:xfrm>
            <a:off x="6343650" y="305474"/>
            <a:ext cx="2395200" cy="1226400"/>
          </a:xfrm>
          <a:prstGeom prst="rect">
            <a:avLst/>
          </a:prstGeom>
          <a:noFill/>
          <a:ln>
            <a:noFill/>
          </a:ln>
        </p:spPr>
        <p:txBody>
          <a:bodyPr spcFirstLastPara="1" wrap="square" lIns="68575" tIns="34275" rIns="68575" bIns="34275"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es-ES" sz="1700" b="0" i="0" u="none" strike="noStrike" cap="none">
                <a:solidFill>
                  <a:srgbClr val="F1BC25"/>
                </a:solidFill>
                <a:latin typeface="Roboto"/>
                <a:ea typeface="Roboto"/>
                <a:cs typeface="Roboto"/>
                <a:sym typeface="Roboto"/>
              </a:rPr>
              <a:t>CD1201</a:t>
            </a:r>
            <a:r>
              <a:rPr lang="es-ES" sz="1700" b="1" i="0" u="none" strike="noStrike" cap="none">
                <a:solidFill>
                  <a:srgbClr val="F1BC25"/>
                </a:solidFill>
                <a:latin typeface="Roboto"/>
                <a:ea typeface="Roboto"/>
                <a:cs typeface="Roboto"/>
                <a:sym typeface="Roboto"/>
              </a:rPr>
              <a:t> Sección 0</a:t>
            </a:r>
            <a:r>
              <a:rPr lang="es-ES" sz="1700" b="1">
                <a:solidFill>
                  <a:srgbClr val="F1BC25"/>
                </a:solidFill>
                <a:latin typeface="Roboto"/>
                <a:ea typeface="Roboto"/>
                <a:cs typeface="Roboto"/>
                <a:sym typeface="Roboto"/>
              </a:rPr>
              <a:t>3</a:t>
            </a:r>
            <a:endParaRPr sz="1700" b="0" i="0" u="none" strike="noStrike" cap="none">
              <a:solidFill>
                <a:srgbClr val="F1BC25"/>
              </a:solidFill>
              <a:latin typeface="Roboto"/>
              <a:ea typeface="Roboto"/>
              <a:cs typeface="Roboto"/>
              <a:sym typeface="Roboto"/>
            </a:endParaRPr>
          </a:p>
          <a:p>
            <a:pPr marL="12700" marR="0" lvl="0" indent="0" algn="l" rtl="0">
              <a:lnSpc>
                <a:spcPct val="100000"/>
              </a:lnSpc>
              <a:spcBef>
                <a:spcPts val="0"/>
              </a:spcBef>
              <a:spcAft>
                <a:spcPts val="0"/>
              </a:spcAft>
              <a:buClr>
                <a:srgbClr val="000000"/>
              </a:buClr>
              <a:buSzPts val="1200"/>
              <a:buFont typeface="Arial"/>
              <a:buNone/>
            </a:pPr>
            <a:r>
              <a:rPr lang="es-ES" sz="1700" b="0" i="0" u="none" strike="noStrike" cap="none">
                <a:solidFill>
                  <a:srgbClr val="F1F1F1"/>
                </a:solidFill>
                <a:latin typeface="Roboto"/>
                <a:ea typeface="Roboto"/>
                <a:cs typeface="Roboto"/>
                <a:sym typeface="Roboto"/>
              </a:rPr>
              <a:t>Clase Semana 11</a:t>
            </a:r>
            <a:endParaRPr sz="2100" b="0" i="1" u="none" strike="noStrike" cap="none">
              <a:solidFill>
                <a:schemeClr val="lt1"/>
              </a:solidFill>
              <a:latin typeface="Roboto"/>
              <a:ea typeface="Roboto"/>
              <a:cs typeface="Roboto"/>
              <a:sym typeface="Roboto"/>
            </a:endParaRPr>
          </a:p>
        </p:txBody>
      </p:sp>
      <p:pic>
        <p:nvPicPr>
          <p:cNvPr id="139" name="Google Shape;139;g23bca93ae49_0_97"/>
          <p:cNvPicPr preferRelativeResize="0"/>
          <p:nvPr/>
        </p:nvPicPr>
        <p:blipFill rotWithShape="1">
          <a:blip r:embed="rId4">
            <a:alphaModFix/>
          </a:blip>
          <a:srcRect r="45613" b="27001"/>
          <a:stretch/>
        </p:blipFill>
        <p:spPr>
          <a:xfrm>
            <a:off x="7951263" y="4120651"/>
            <a:ext cx="909863" cy="602473"/>
          </a:xfrm>
          <a:prstGeom prst="rect">
            <a:avLst/>
          </a:prstGeom>
          <a:noFill/>
          <a:ln>
            <a:noFill/>
          </a:ln>
        </p:spPr>
      </p:pic>
      <p:cxnSp>
        <p:nvCxnSpPr>
          <p:cNvPr id="140" name="Google Shape;140;g23bca93ae49_0_97"/>
          <p:cNvCxnSpPr/>
          <p:nvPr/>
        </p:nvCxnSpPr>
        <p:spPr>
          <a:xfrm>
            <a:off x="7681322" y="4345880"/>
            <a:ext cx="0" cy="278400"/>
          </a:xfrm>
          <a:prstGeom prst="straightConnector1">
            <a:avLst/>
          </a:prstGeom>
          <a:noFill/>
          <a:ln w="19050" cap="flat" cmpd="sng">
            <a:solidFill>
              <a:srgbClr val="7F7F7F"/>
            </a:solidFill>
            <a:prstDash val="solid"/>
            <a:miter lim="800000"/>
            <a:headEnd type="none" w="sm" len="sm"/>
            <a:tailEnd type="none" w="sm" len="sm"/>
          </a:ln>
        </p:spPr>
      </p:cxnSp>
      <p:pic>
        <p:nvPicPr>
          <p:cNvPr id="141" name="Google Shape;141;g23bca93ae49_0_97"/>
          <p:cNvPicPr preferRelativeResize="0"/>
          <p:nvPr/>
        </p:nvPicPr>
        <p:blipFill rotWithShape="1">
          <a:blip r:embed="rId5">
            <a:alphaModFix/>
          </a:blip>
          <a:srcRect/>
          <a:stretch/>
        </p:blipFill>
        <p:spPr>
          <a:xfrm>
            <a:off x="3763519" y="-197937"/>
            <a:ext cx="3116143" cy="4027015"/>
          </a:xfrm>
          <a:prstGeom prst="rect">
            <a:avLst/>
          </a:prstGeom>
          <a:noFill/>
          <a:ln>
            <a:noFill/>
          </a:ln>
        </p:spPr>
      </p:pic>
      <p:pic>
        <p:nvPicPr>
          <p:cNvPr id="142" name="Google Shape;142;g23bca93ae49_0_97"/>
          <p:cNvPicPr preferRelativeResize="0"/>
          <p:nvPr/>
        </p:nvPicPr>
        <p:blipFill rotWithShape="1">
          <a:blip r:embed="rId6">
            <a:alphaModFix/>
          </a:blip>
          <a:srcRect r="15272" b="34502"/>
          <a:stretch/>
        </p:blipFill>
        <p:spPr>
          <a:xfrm>
            <a:off x="3076070" y="691656"/>
            <a:ext cx="6067929" cy="3139897"/>
          </a:xfrm>
          <a:prstGeom prst="rect">
            <a:avLst/>
          </a:prstGeom>
          <a:noFill/>
          <a:ln>
            <a:noFill/>
          </a:ln>
        </p:spPr>
      </p:pic>
      <p:sp>
        <p:nvSpPr>
          <p:cNvPr id="143" name="Google Shape;143;g23bca93ae49_0_97"/>
          <p:cNvSpPr/>
          <p:nvPr/>
        </p:nvSpPr>
        <p:spPr>
          <a:xfrm flipH="1">
            <a:off x="0" y="3779050"/>
            <a:ext cx="9144000" cy="525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g23bca93ae49_0_97"/>
          <p:cNvSpPr/>
          <p:nvPr/>
        </p:nvSpPr>
        <p:spPr>
          <a:xfrm>
            <a:off x="360950" y="4486813"/>
            <a:ext cx="143700" cy="143700"/>
          </a:xfrm>
          <a:prstGeom prst="ellipse">
            <a:avLst/>
          </a:prstGeom>
          <a:solidFill>
            <a:srgbClr val="A258B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5" name="Google Shape;145;g23bca93ae49_0_97"/>
          <p:cNvSpPr/>
          <p:nvPr/>
        </p:nvSpPr>
        <p:spPr>
          <a:xfrm>
            <a:off x="360950" y="4087325"/>
            <a:ext cx="143700" cy="143700"/>
          </a:xfrm>
          <a:prstGeom prst="ellipse">
            <a:avLst/>
          </a:prstGeom>
          <a:solidFill>
            <a:srgbClr val="1155C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6" name="Google Shape;146;g23bca93ae49_0_97"/>
          <p:cNvSpPr/>
          <p:nvPr/>
        </p:nvSpPr>
        <p:spPr>
          <a:xfrm>
            <a:off x="360950" y="4287062"/>
            <a:ext cx="143700" cy="143700"/>
          </a:xfrm>
          <a:prstGeom prst="ellipse">
            <a:avLst/>
          </a:prstGeom>
          <a:solidFill>
            <a:srgbClr val="DF294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7" name="Google Shape;147;g23bca93ae49_0_97"/>
          <p:cNvSpPr/>
          <p:nvPr/>
        </p:nvSpPr>
        <p:spPr>
          <a:xfrm>
            <a:off x="453225" y="4010425"/>
            <a:ext cx="61347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500" b="1" i="0" u="none" strike="noStrike" cap="none">
                <a:solidFill>
                  <a:srgbClr val="666666"/>
                </a:solidFill>
                <a:latin typeface="Roboto"/>
                <a:ea typeface="Roboto"/>
                <a:cs typeface="Roboto"/>
                <a:sym typeface="Roboto"/>
              </a:rPr>
              <a:t>Raúl Serón </a:t>
            </a:r>
            <a:r>
              <a:rPr lang="es-ES" sz="1500" b="0" i="0" u="none" strike="noStrike" cap="none">
                <a:solidFill>
                  <a:srgbClr val="1155CC"/>
                </a:solidFill>
                <a:latin typeface="Roboto"/>
                <a:ea typeface="Roboto"/>
                <a:cs typeface="Roboto"/>
                <a:sym typeface="Roboto"/>
              </a:rPr>
              <a:t>+ </a:t>
            </a:r>
            <a:r>
              <a:rPr lang="es-ES" sz="1500" b="1" i="0" u="none" strike="noStrike" cap="none">
                <a:solidFill>
                  <a:srgbClr val="666666"/>
                </a:solidFill>
                <a:latin typeface="Roboto"/>
                <a:ea typeface="Roboto"/>
                <a:cs typeface="Roboto"/>
                <a:sym typeface="Roboto"/>
              </a:rPr>
              <a:t>Rafael Molina  </a:t>
            </a:r>
            <a:r>
              <a:rPr lang="es-ES" sz="1500" b="0" i="0" u="none" strike="noStrike" cap="none">
                <a:solidFill>
                  <a:srgbClr val="666666"/>
                </a:solidFill>
                <a:latin typeface="Roboto"/>
                <a:ea typeface="Roboto"/>
                <a:cs typeface="Roboto"/>
                <a:sym typeface="Roboto"/>
              </a:rPr>
              <a:t>- </a:t>
            </a:r>
            <a:r>
              <a:rPr lang="es-ES" sz="1500" b="0" i="0" u="none" strike="noStrike" cap="none">
                <a:solidFill>
                  <a:srgbClr val="1155CC"/>
                </a:solidFill>
                <a:latin typeface="Roboto"/>
                <a:ea typeface="Roboto"/>
                <a:cs typeface="Roboto"/>
                <a:sym typeface="Roboto"/>
              </a:rPr>
              <a:t>Profesores</a:t>
            </a:r>
            <a:endParaRPr sz="1500" b="1" i="0" u="none" strike="noStrike" cap="none">
              <a:solidFill>
                <a:srgbClr val="1155C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s-ES" sz="1500" b="0" i="0" u="none" strike="noStrike" cap="none">
                <a:solidFill>
                  <a:srgbClr val="666666"/>
                </a:solidFill>
                <a:latin typeface="Roboto"/>
                <a:ea typeface="Roboto"/>
                <a:cs typeface="Roboto"/>
                <a:sym typeface="Roboto"/>
              </a:rPr>
              <a:t>Catalina Muñoz </a:t>
            </a:r>
            <a:r>
              <a:rPr lang="es-ES" sz="1500" b="0" i="0" u="none" strike="noStrike" cap="none">
                <a:solidFill>
                  <a:srgbClr val="CC0000"/>
                </a:solidFill>
                <a:latin typeface="Roboto"/>
                <a:ea typeface="Roboto"/>
                <a:cs typeface="Roboto"/>
                <a:sym typeface="Roboto"/>
              </a:rPr>
              <a:t>+</a:t>
            </a:r>
            <a:r>
              <a:rPr lang="es-ES" sz="1500" b="0" i="0" u="none" strike="noStrike" cap="none">
                <a:solidFill>
                  <a:srgbClr val="666666"/>
                </a:solidFill>
                <a:latin typeface="Roboto"/>
                <a:ea typeface="Roboto"/>
                <a:cs typeface="Roboto"/>
                <a:sym typeface="Roboto"/>
              </a:rPr>
              <a:t> Paulina Abad - </a:t>
            </a:r>
            <a:r>
              <a:rPr lang="es-ES" sz="1500" b="0" i="0" u="none" strike="noStrike" cap="none">
                <a:solidFill>
                  <a:srgbClr val="CC0000"/>
                </a:solidFill>
                <a:latin typeface="Roboto"/>
                <a:ea typeface="Roboto"/>
                <a:cs typeface="Roboto"/>
                <a:sym typeface="Roboto"/>
              </a:rPr>
              <a:t>Auxiliares</a:t>
            </a:r>
            <a:endParaRPr sz="1500" b="0" i="0" u="none" strike="noStrike" cap="none">
              <a:solidFill>
                <a:srgbClr val="CC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s-ES" sz="1200" b="0" i="0" u="none" strike="noStrike" cap="none">
                <a:solidFill>
                  <a:srgbClr val="666666"/>
                </a:solidFill>
                <a:latin typeface="Roboto"/>
                <a:ea typeface="Roboto"/>
                <a:cs typeface="Roboto"/>
                <a:sym typeface="Roboto"/>
              </a:rPr>
              <a:t>Ignacio Ancatripai </a:t>
            </a:r>
            <a:r>
              <a:rPr lang="es-ES" sz="1200" b="0" i="0" u="none" strike="noStrike" cap="none">
                <a:solidFill>
                  <a:srgbClr val="A258B8"/>
                </a:solidFill>
                <a:latin typeface="Roboto"/>
                <a:ea typeface="Roboto"/>
                <a:cs typeface="Roboto"/>
                <a:sym typeface="Roboto"/>
              </a:rPr>
              <a:t>+</a:t>
            </a:r>
            <a:r>
              <a:rPr lang="es-ES" sz="1200" b="0" i="0" u="none" strike="noStrike" cap="none">
                <a:solidFill>
                  <a:srgbClr val="666666"/>
                </a:solidFill>
                <a:latin typeface="Roboto"/>
                <a:ea typeface="Roboto"/>
                <a:cs typeface="Roboto"/>
                <a:sym typeface="Roboto"/>
              </a:rPr>
              <a:t> Tamara Bravo </a:t>
            </a:r>
            <a:r>
              <a:rPr lang="es-ES" sz="1200" b="0" i="0" u="none" strike="noStrike" cap="none">
                <a:solidFill>
                  <a:srgbClr val="A258B8"/>
                </a:solidFill>
                <a:latin typeface="Roboto"/>
                <a:ea typeface="Roboto"/>
                <a:cs typeface="Roboto"/>
                <a:sym typeface="Roboto"/>
              </a:rPr>
              <a:t>+</a:t>
            </a:r>
            <a:r>
              <a:rPr lang="es-ES" sz="1200" b="0" i="0" u="none" strike="noStrike" cap="none">
                <a:solidFill>
                  <a:srgbClr val="666666"/>
                </a:solidFill>
                <a:latin typeface="Roboto"/>
                <a:ea typeface="Roboto"/>
                <a:cs typeface="Roboto"/>
                <a:sym typeface="Roboto"/>
              </a:rPr>
              <a:t> Aylin Chesney </a:t>
            </a:r>
            <a:r>
              <a:rPr lang="es-ES" sz="1200" b="0" i="0" u="none" strike="noStrike" cap="none">
                <a:solidFill>
                  <a:srgbClr val="A258B8"/>
                </a:solidFill>
                <a:latin typeface="Roboto"/>
                <a:ea typeface="Roboto"/>
                <a:cs typeface="Roboto"/>
                <a:sym typeface="Roboto"/>
              </a:rPr>
              <a:t>+</a:t>
            </a:r>
            <a:r>
              <a:rPr lang="es-ES" sz="1200" b="0" i="0" u="none" strike="noStrike" cap="none">
                <a:solidFill>
                  <a:srgbClr val="666666"/>
                </a:solidFill>
                <a:latin typeface="Roboto"/>
                <a:ea typeface="Roboto"/>
                <a:cs typeface="Roboto"/>
                <a:sym typeface="Roboto"/>
              </a:rPr>
              <a:t> Renata Vallecillo - </a:t>
            </a:r>
            <a:r>
              <a:rPr lang="es-ES" sz="1200" b="0" i="0" u="none" strike="noStrike" cap="none">
                <a:solidFill>
                  <a:srgbClr val="9100AB"/>
                </a:solidFill>
                <a:latin typeface="Roboto"/>
                <a:ea typeface="Roboto"/>
                <a:cs typeface="Roboto"/>
                <a:sym typeface="Roboto"/>
              </a:rPr>
              <a:t>Ayudantes</a:t>
            </a:r>
            <a:endParaRPr sz="1500" b="0" i="1" u="none" strike="noStrike" cap="none">
              <a:solidFill>
                <a:srgbClr val="9100AB"/>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666666"/>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91da452fc9_1_45"/>
          <p:cNvSpPr txBox="1">
            <a:spLocks noGrp="1"/>
          </p:cNvSpPr>
          <p:nvPr>
            <p:ph type="title"/>
          </p:nvPr>
        </p:nvSpPr>
        <p:spPr>
          <a:xfrm>
            <a:off x="1249350" y="176213"/>
            <a:ext cx="66453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000000"/>
                </a:solidFill>
                <a:latin typeface="Roboto"/>
                <a:ea typeface="Roboto"/>
                <a:cs typeface="Roboto"/>
                <a:sym typeface="Roboto"/>
              </a:rPr>
              <a:t>Aspectos importantes de los modelos de negocios</a:t>
            </a:r>
            <a:endParaRPr sz="1400" b="0" i="0" u="none" strike="noStrike" cap="none">
              <a:solidFill>
                <a:srgbClr val="000000"/>
              </a:solidFill>
              <a:latin typeface="Roboto"/>
              <a:ea typeface="Roboto"/>
              <a:cs typeface="Roboto"/>
              <a:sym typeface="Roboto"/>
            </a:endParaRPr>
          </a:p>
        </p:txBody>
      </p:sp>
      <p:grpSp>
        <p:nvGrpSpPr>
          <p:cNvPr id="233" name="Google Shape;233;g291da452fc9_1_45"/>
          <p:cNvGrpSpPr/>
          <p:nvPr/>
        </p:nvGrpSpPr>
        <p:grpSpPr>
          <a:xfrm>
            <a:off x="1063422" y="1392119"/>
            <a:ext cx="7017161" cy="3295755"/>
            <a:chOff x="0" y="0"/>
            <a:chExt cx="7017161" cy="3295755"/>
          </a:xfrm>
        </p:grpSpPr>
        <p:sp>
          <p:nvSpPr>
            <p:cNvPr id="234" name="Google Shape;234;g291da452fc9_1_45"/>
            <p:cNvSpPr/>
            <p:nvPr/>
          </p:nvSpPr>
          <p:spPr>
            <a:xfrm>
              <a:off x="0" y="0"/>
              <a:ext cx="5964600" cy="988800"/>
            </a:xfrm>
            <a:prstGeom prst="roundRect">
              <a:avLst>
                <a:gd name="adj" fmla="val 10000"/>
              </a:avLst>
            </a:prstGeom>
            <a:solidFill>
              <a:srgbClr val="D9D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Medium"/>
                <a:ea typeface="Roboto Medium"/>
                <a:cs typeface="Roboto Medium"/>
                <a:sym typeface="Roboto Medium"/>
              </a:endParaRPr>
            </a:p>
          </p:txBody>
        </p:sp>
        <p:sp>
          <p:nvSpPr>
            <p:cNvPr id="235" name="Google Shape;235;g291da452fc9_1_45"/>
            <p:cNvSpPr txBox="1"/>
            <p:nvPr/>
          </p:nvSpPr>
          <p:spPr>
            <a:xfrm>
              <a:off x="28958" y="28958"/>
              <a:ext cx="4897500" cy="9309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s-ES" sz="1500" b="0" i="0" u="none" strike="noStrike" cap="none">
                  <a:solidFill>
                    <a:schemeClr val="dk1"/>
                  </a:solidFill>
                  <a:latin typeface="Roboto Medium"/>
                  <a:ea typeface="Roboto Medium"/>
                  <a:cs typeface="Roboto Medium"/>
                  <a:sym typeface="Roboto Medium"/>
                </a:rPr>
                <a:t>El modelo de negocios es el equivalente gerencial del </a:t>
              </a:r>
              <a:r>
                <a:rPr lang="es-ES" sz="1500" b="0" i="0" u="none" strike="noStrike" cap="none">
                  <a:solidFill>
                    <a:schemeClr val="lt1"/>
                  </a:solidFill>
                  <a:highlight>
                    <a:srgbClr val="9900CC"/>
                  </a:highlight>
                  <a:latin typeface="Roboto Medium"/>
                  <a:ea typeface="Roboto Medium"/>
                  <a:cs typeface="Roboto Medium"/>
                  <a:sym typeface="Roboto Medium"/>
                </a:rPr>
                <a:t>método científico</a:t>
              </a:r>
              <a:r>
                <a:rPr lang="es-ES" sz="1500" b="0" i="0" u="none" strike="noStrike" cap="none">
                  <a:solidFill>
                    <a:schemeClr val="dk1"/>
                  </a:solidFill>
                  <a:latin typeface="Roboto Medium"/>
                  <a:ea typeface="Roboto Medium"/>
                  <a:cs typeface="Roboto Medium"/>
                  <a:sym typeface="Roboto Medium"/>
                </a:rPr>
                <a:t>: se comienza con una hipótesis, que luego se prueba en acción y se revisa cuando es necesario.</a:t>
              </a:r>
              <a:endParaRPr sz="1500" b="0" i="0" u="none" strike="noStrike" cap="none">
                <a:solidFill>
                  <a:schemeClr val="dk1"/>
                </a:solidFill>
                <a:latin typeface="Roboto Medium"/>
                <a:ea typeface="Roboto Medium"/>
                <a:cs typeface="Roboto Medium"/>
                <a:sym typeface="Roboto Medium"/>
              </a:endParaRPr>
            </a:p>
          </p:txBody>
        </p:sp>
        <p:sp>
          <p:nvSpPr>
            <p:cNvPr id="236" name="Google Shape;236;g291da452fc9_1_45"/>
            <p:cNvSpPr/>
            <p:nvPr/>
          </p:nvSpPr>
          <p:spPr>
            <a:xfrm>
              <a:off x="526280" y="1153477"/>
              <a:ext cx="5964600" cy="988800"/>
            </a:xfrm>
            <a:prstGeom prst="roundRect">
              <a:avLst>
                <a:gd name="adj" fmla="val 10000"/>
              </a:avLst>
            </a:prstGeom>
            <a:solidFill>
              <a:srgbClr val="A258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Medium"/>
                <a:ea typeface="Roboto Medium"/>
                <a:cs typeface="Roboto Medium"/>
                <a:sym typeface="Roboto Medium"/>
              </a:endParaRPr>
            </a:p>
          </p:txBody>
        </p:sp>
        <p:sp>
          <p:nvSpPr>
            <p:cNvPr id="237" name="Google Shape;237;g291da452fc9_1_45"/>
            <p:cNvSpPr txBox="1"/>
            <p:nvPr/>
          </p:nvSpPr>
          <p:spPr>
            <a:xfrm>
              <a:off x="555238" y="1182435"/>
              <a:ext cx="4737600" cy="9309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s-ES" sz="1500" b="0" i="0" u="none" strike="noStrike" cap="none">
                  <a:solidFill>
                    <a:schemeClr val="lt1"/>
                  </a:solidFill>
                  <a:latin typeface="Roboto Medium"/>
                  <a:ea typeface="Roboto Medium"/>
                  <a:cs typeface="Roboto Medium"/>
                  <a:sym typeface="Roboto Medium"/>
                </a:rPr>
                <a:t>Esto implica que para cada decisión se requiere un </a:t>
              </a:r>
              <a:r>
                <a:rPr lang="es-ES" sz="1500" b="1" i="0" u="none" strike="noStrike" cap="none">
                  <a:solidFill>
                    <a:schemeClr val="dk1"/>
                  </a:solidFill>
                  <a:highlight>
                    <a:schemeClr val="lt1"/>
                  </a:highlight>
                  <a:latin typeface="Roboto"/>
                  <a:ea typeface="Roboto"/>
                  <a:cs typeface="Roboto"/>
                  <a:sym typeface="Roboto"/>
                </a:rPr>
                <a:t>feedback que permita validar, mejorar o cambiar la hipótesis inicial</a:t>
              </a:r>
              <a:r>
                <a:rPr lang="es-ES" sz="1500" b="0" i="0" u="none" strike="noStrike" cap="none">
                  <a:solidFill>
                    <a:schemeClr val="lt1"/>
                  </a:solidFill>
                  <a:latin typeface="Roboto Medium"/>
                  <a:ea typeface="Roboto Medium"/>
                  <a:cs typeface="Roboto Medium"/>
                  <a:sym typeface="Roboto Medium"/>
                </a:rPr>
                <a:t>.</a:t>
              </a:r>
              <a:endParaRPr sz="1500" b="0" i="0" u="none" strike="noStrike" cap="none">
                <a:solidFill>
                  <a:schemeClr val="lt1"/>
                </a:solidFill>
                <a:latin typeface="Roboto Medium"/>
                <a:ea typeface="Roboto Medium"/>
                <a:cs typeface="Roboto Medium"/>
                <a:sym typeface="Roboto Medium"/>
              </a:endParaRPr>
            </a:p>
          </p:txBody>
        </p:sp>
        <p:sp>
          <p:nvSpPr>
            <p:cNvPr id="238" name="Google Shape;238;g291da452fc9_1_45"/>
            <p:cNvSpPr/>
            <p:nvPr/>
          </p:nvSpPr>
          <p:spPr>
            <a:xfrm>
              <a:off x="1052561" y="2306955"/>
              <a:ext cx="5964600" cy="988800"/>
            </a:xfrm>
            <a:prstGeom prst="roundRect">
              <a:avLst>
                <a:gd name="adj" fmla="val 10000"/>
              </a:avLst>
            </a:prstGeom>
            <a:solidFill>
              <a:srgbClr val="9100A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Medium"/>
                <a:ea typeface="Roboto Medium"/>
                <a:cs typeface="Roboto Medium"/>
                <a:sym typeface="Roboto Medium"/>
              </a:endParaRPr>
            </a:p>
          </p:txBody>
        </p:sp>
        <p:sp>
          <p:nvSpPr>
            <p:cNvPr id="239" name="Google Shape;239;g291da452fc9_1_45"/>
            <p:cNvSpPr txBox="1"/>
            <p:nvPr/>
          </p:nvSpPr>
          <p:spPr>
            <a:xfrm>
              <a:off x="1081519" y="2335913"/>
              <a:ext cx="4737600" cy="9309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s-ES" sz="1500" b="0" i="0" u="none" strike="noStrike" cap="none">
                  <a:solidFill>
                    <a:schemeClr val="lt1"/>
                  </a:solidFill>
                  <a:latin typeface="Roboto Medium"/>
                  <a:ea typeface="Roboto Medium"/>
                  <a:cs typeface="Roboto Medium"/>
                  <a:sym typeface="Roboto Medium"/>
                </a:rPr>
                <a:t>Un modelo de negocio no es lo mismo que una </a:t>
              </a:r>
              <a:r>
                <a:rPr lang="es-ES" sz="1500" b="1" i="0" u="none" strike="noStrike" cap="none">
                  <a:solidFill>
                    <a:schemeClr val="dk1"/>
                  </a:solidFill>
                  <a:highlight>
                    <a:schemeClr val="lt1"/>
                  </a:highlight>
                  <a:latin typeface="Roboto"/>
                  <a:ea typeface="Roboto"/>
                  <a:cs typeface="Roboto"/>
                  <a:sym typeface="Roboto"/>
                </a:rPr>
                <a:t>estrategia</a:t>
              </a:r>
              <a:r>
                <a:rPr lang="es-ES" sz="1500" b="0" i="0" u="none" strike="noStrike" cap="none">
                  <a:solidFill>
                    <a:schemeClr val="lt1"/>
                  </a:solidFill>
                  <a:latin typeface="Roboto Medium"/>
                  <a:ea typeface="Roboto Medium"/>
                  <a:cs typeface="Roboto Medium"/>
                  <a:sym typeface="Roboto Medium"/>
                </a:rPr>
                <a:t>, aunque muchas personas usan los términos indistintamente en la actualidad.</a:t>
              </a:r>
              <a:endParaRPr sz="1500" b="0" i="0" u="none" strike="noStrike" cap="none">
                <a:solidFill>
                  <a:schemeClr val="lt1"/>
                </a:solidFill>
                <a:latin typeface="Roboto Medium"/>
                <a:ea typeface="Roboto Medium"/>
                <a:cs typeface="Roboto Medium"/>
                <a:sym typeface="Roboto Medium"/>
              </a:endParaRPr>
            </a:p>
          </p:txBody>
        </p:sp>
        <p:sp>
          <p:nvSpPr>
            <p:cNvPr id="240" name="Google Shape;240;g291da452fc9_1_45"/>
            <p:cNvSpPr/>
            <p:nvPr/>
          </p:nvSpPr>
          <p:spPr>
            <a:xfrm>
              <a:off x="5321866" y="749760"/>
              <a:ext cx="642600" cy="642600"/>
            </a:xfrm>
            <a:prstGeom prst="downArrow">
              <a:avLst>
                <a:gd name="adj1" fmla="val 55000"/>
                <a:gd name="adj2" fmla="val 45000"/>
              </a:avLst>
            </a:prstGeom>
            <a:solidFill>
              <a:srgbClr val="A4A4A4"/>
            </a:solidFill>
            <a:ln w="25400" cap="flat" cmpd="sng">
              <a:solidFill>
                <a:srgbClr val="7F7F7F">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Medium"/>
                <a:ea typeface="Roboto Medium"/>
                <a:cs typeface="Roboto Medium"/>
                <a:sym typeface="Roboto Medium"/>
              </a:endParaRPr>
            </a:p>
          </p:txBody>
        </p:sp>
        <p:sp>
          <p:nvSpPr>
            <p:cNvPr id="241" name="Google Shape;241;g291da452fc9_1_45"/>
            <p:cNvSpPr txBox="1"/>
            <p:nvPr/>
          </p:nvSpPr>
          <p:spPr>
            <a:xfrm>
              <a:off x="5466462" y="749760"/>
              <a:ext cx="353400" cy="4836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rgbClr val="000000"/>
                </a:solidFill>
                <a:latin typeface="Roboto Medium"/>
                <a:ea typeface="Roboto Medium"/>
                <a:cs typeface="Roboto Medium"/>
                <a:sym typeface="Roboto Medium"/>
              </a:endParaRPr>
            </a:p>
          </p:txBody>
        </p:sp>
        <p:sp>
          <p:nvSpPr>
            <p:cNvPr id="242" name="Google Shape;242;g291da452fc9_1_45"/>
            <p:cNvSpPr/>
            <p:nvPr/>
          </p:nvSpPr>
          <p:spPr>
            <a:xfrm>
              <a:off x="5848147" y="1896646"/>
              <a:ext cx="642600" cy="642600"/>
            </a:xfrm>
            <a:prstGeom prst="downArrow">
              <a:avLst>
                <a:gd name="adj1" fmla="val 55000"/>
                <a:gd name="adj2" fmla="val 45000"/>
              </a:avLst>
            </a:prstGeom>
            <a:solidFill>
              <a:srgbClr val="A4A4A4"/>
            </a:solidFill>
            <a:ln w="25400" cap="flat" cmpd="sng">
              <a:solidFill>
                <a:srgbClr val="7F7F7F">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Medium"/>
                <a:ea typeface="Roboto Medium"/>
                <a:cs typeface="Roboto Medium"/>
                <a:sym typeface="Roboto Medium"/>
              </a:endParaRPr>
            </a:p>
          </p:txBody>
        </p:sp>
        <p:sp>
          <p:nvSpPr>
            <p:cNvPr id="243" name="Google Shape;243;g291da452fc9_1_45"/>
            <p:cNvSpPr txBox="1"/>
            <p:nvPr/>
          </p:nvSpPr>
          <p:spPr>
            <a:xfrm>
              <a:off x="5992743" y="1896646"/>
              <a:ext cx="353400" cy="4836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rgbClr val="000000"/>
                </a:solidFill>
                <a:latin typeface="Roboto Medium"/>
                <a:ea typeface="Roboto Medium"/>
                <a:cs typeface="Roboto Medium"/>
                <a:sym typeface="Roboto Medium"/>
              </a:endParaRPr>
            </a:p>
          </p:txBody>
        </p:sp>
      </p:grpSp>
      <p:sp>
        <p:nvSpPr>
          <p:cNvPr id="244" name="Google Shape;244;g291da452fc9_1_45"/>
          <p:cNvSpPr txBox="1"/>
          <p:nvPr/>
        </p:nvSpPr>
        <p:spPr>
          <a:xfrm>
            <a:off x="2507550" y="4768325"/>
            <a:ext cx="41289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ES" sz="1050" b="0" i="0" u="none" strike="noStrike" cap="none">
                <a:solidFill>
                  <a:srgbClr val="000000"/>
                </a:solidFill>
                <a:latin typeface="Arial"/>
                <a:ea typeface="Arial"/>
                <a:cs typeface="Arial"/>
                <a:sym typeface="Arial"/>
              </a:rPr>
              <a:t>Why business model matters. Joan Magretta. HBR.  2002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1031875" y="103761"/>
            <a:ext cx="7080249" cy="55396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SzPts val="1400"/>
              <a:buNone/>
            </a:pPr>
            <a:r>
              <a:rPr lang="es-ES" sz="2400" b="1">
                <a:latin typeface="Roboto"/>
                <a:ea typeface="Roboto"/>
                <a:cs typeface="Roboto"/>
                <a:sym typeface="Roboto"/>
              </a:rPr>
              <a:t>Business Model Canvas</a:t>
            </a:r>
            <a:endParaRPr sz="2400" b="1">
              <a:latin typeface="Roboto"/>
              <a:ea typeface="Roboto"/>
              <a:cs typeface="Roboto"/>
              <a:sym typeface="Roboto"/>
            </a:endParaRPr>
          </a:p>
        </p:txBody>
      </p:sp>
      <p:sp>
        <p:nvSpPr>
          <p:cNvPr id="250" name="Google Shape;250;p24"/>
          <p:cNvSpPr txBox="1">
            <a:spLocks noGrp="1"/>
          </p:cNvSpPr>
          <p:nvPr>
            <p:ph type="body" idx="1"/>
          </p:nvPr>
        </p:nvSpPr>
        <p:spPr>
          <a:xfrm>
            <a:off x="680531" y="865252"/>
            <a:ext cx="7886700" cy="3974994"/>
          </a:xfrm>
          <a:prstGeom prst="rect">
            <a:avLst/>
          </a:prstGeom>
          <a:noFill/>
          <a:ln>
            <a:noFill/>
          </a:ln>
        </p:spPr>
        <p:txBody>
          <a:bodyPr spcFirstLastPara="1" wrap="square" lIns="0" tIns="0" rIns="0" bIns="0" anchor="t" anchorCtr="0">
            <a:normAutofit fontScale="70000" lnSpcReduction="20000"/>
          </a:bodyPr>
          <a:lstStyle/>
          <a:p>
            <a:pPr marL="225425" lvl="0" indent="3175" algn="l" rtl="0">
              <a:lnSpc>
                <a:spcPct val="170000"/>
              </a:lnSpc>
              <a:spcBef>
                <a:spcPts val="0"/>
              </a:spcBef>
              <a:spcAft>
                <a:spcPts val="0"/>
              </a:spcAft>
              <a:buSzPct val="102564"/>
              <a:buNone/>
            </a:pPr>
            <a:r>
              <a:rPr lang="es-ES" sz="1950">
                <a:latin typeface="Roboto"/>
                <a:ea typeface="Roboto"/>
                <a:cs typeface="Roboto"/>
                <a:sym typeface="Roboto"/>
              </a:rPr>
              <a:t>El modelo de Alexander Osterwalder nos propone en </a:t>
            </a:r>
            <a:r>
              <a:rPr lang="es-ES" sz="2100" b="1">
                <a:solidFill>
                  <a:srgbClr val="FFFFFF"/>
                </a:solidFill>
                <a:highlight>
                  <a:srgbClr val="9900FF"/>
                </a:highlight>
                <a:latin typeface="Roboto"/>
                <a:ea typeface="Roboto"/>
                <a:cs typeface="Roboto"/>
                <a:sym typeface="Roboto"/>
              </a:rPr>
              <a:t>1 sólo lienzo, las 9 partes fundamentales que todo negocio debe tener</a:t>
            </a:r>
            <a:r>
              <a:rPr lang="es-ES" sz="1950">
                <a:latin typeface="Roboto"/>
                <a:ea typeface="Roboto"/>
                <a:cs typeface="Roboto"/>
                <a:sym typeface="Roboto"/>
              </a:rPr>
              <a:t>. De esta manera, podemos ver de forma organizada las suposiciones no sólo sobre los recursos clave y las actividades clave de su cadena de valor, sino también </a:t>
            </a:r>
            <a:r>
              <a:rPr lang="es-ES" sz="2100" b="1">
                <a:solidFill>
                  <a:srgbClr val="FFFFFF"/>
                </a:solidFill>
                <a:highlight>
                  <a:srgbClr val="9900FF"/>
                </a:highlight>
                <a:latin typeface="Roboto"/>
                <a:ea typeface="Roboto"/>
                <a:cs typeface="Roboto"/>
                <a:sym typeface="Roboto"/>
              </a:rPr>
              <a:t>su propuesta de valor</a:t>
            </a:r>
            <a:r>
              <a:rPr lang="es-ES" sz="1950">
                <a:latin typeface="Roboto"/>
                <a:ea typeface="Roboto"/>
                <a:cs typeface="Roboto"/>
                <a:sym typeface="Roboto"/>
              </a:rPr>
              <a:t>, las relaciones con los clientes, los canales, los segmentos de clientes, las estructuras de costos y las fuentes de ingresos, y así observar si se ha perdido algo importante y/o poder comparar su modelo con los demás. </a:t>
            </a:r>
            <a:endParaRPr/>
          </a:p>
          <a:p>
            <a:pPr marL="225425" lvl="0" indent="3175" algn="l" rtl="0">
              <a:lnSpc>
                <a:spcPct val="170000"/>
              </a:lnSpc>
              <a:spcBef>
                <a:spcPts val="0"/>
              </a:spcBef>
              <a:spcAft>
                <a:spcPts val="0"/>
              </a:spcAft>
              <a:buSzPct val="102564"/>
              <a:buNone/>
            </a:pPr>
            <a:endParaRPr sz="1950">
              <a:latin typeface="Roboto"/>
              <a:ea typeface="Roboto"/>
              <a:cs typeface="Roboto"/>
              <a:sym typeface="Roboto"/>
            </a:endParaRPr>
          </a:p>
          <a:p>
            <a:pPr marL="225425" lvl="0" indent="3175" algn="l" rtl="0">
              <a:lnSpc>
                <a:spcPct val="170000"/>
              </a:lnSpc>
              <a:spcBef>
                <a:spcPts val="0"/>
              </a:spcBef>
              <a:spcAft>
                <a:spcPts val="0"/>
              </a:spcAft>
              <a:buSzPct val="102564"/>
              <a:buNone/>
            </a:pPr>
            <a:r>
              <a:rPr lang="es-ES" sz="1950">
                <a:latin typeface="Roboto"/>
                <a:ea typeface="Roboto"/>
                <a:cs typeface="Roboto"/>
                <a:sym typeface="Roboto"/>
              </a:rPr>
              <a:t>Cuando comenzamos a comparar nuestro Modelo con otros, entramos en el ámbito de la estrategia.</a:t>
            </a:r>
            <a:endParaRPr/>
          </a:p>
          <a:p>
            <a:pPr marL="225425" lvl="0" indent="3175" algn="l" rtl="0">
              <a:lnSpc>
                <a:spcPct val="170000"/>
              </a:lnSpc>
              <a:spcBef>
                <a:spcPts val="0"/>
              </a:spcBef>
              <a:spcAft>
                <a:spcPts val="0"/>
              </a:spcAft>
              <a:buSzPct val="102564"/>
              <a:buNone/>
            </a:pPr>
            <a:endParaRPr sz="1950">
              <a:latin typeface="Roboto"/>
              <a:ea typeface="Roboto"/>
              <a:cs typeface="Roboto"/>
              <a:sym typeface="Roboto"/>
            </a:endParaRPr>
          </a:p>
          <a:p>
            <a:pPr marL="225425" lvl="0" indent="3175" algn="l" rtl="0">
              <a:lnSpc>
                <a:spcPct val="170000"/>
              </a:lnSpc>
              <a:spcBef>
                <a:spcPts val="0"/>
              </a:spcBef>
              <a:spcAft>
                <a:spcPts val="0"/>
              </a:spcAft>
              <a:buSzPct val="102564"/>
              <a:buNone/>
            </a:pPr>
            <a:r>
              <a:rPr lang="es-ES" sz="1950">
                <a:latin typeface="Roboto"/>
                <a:ea typeface="Roboto"/>
                <a:cs typeface="Roboto"/>
                <a:sym typeface="Roboto"/>
              </a:rPr>
              <a:t>Si nuestro modelo es ventajoso y mejor que lo que hay en el mercado, entonces estamos seguros de haber encontrado una </a:t>
            </a:r>
            <a:r>
              <a:rPr lang="es-ES" sz="2100" b="1">
                <a:solidFill>
                  <a:srgbClr val="FFFFFF"/>
                </a:solidFill>
                <a:highlight>
                  <a:srgbClr val="9900FF"/>
                </a:highlight>
                <a:latin typeface="Roboto"/>
                <a:ea typeface="Roboto"/>
                <a:cs typeface="Roboto"/>
                <a:sym typeface="Roboto"/>
              </a:rPr>
              <a:t>innovación disruptiva</a:t>
            </a:r>
            <a:r>
              <a:rPr lang="es-ES" sz="1950">
                <a:latin typeface="Roboto"/>
                <a:ea typeface="Roboto"/>
                <a:cs typeface="Roboto"/>
                <a:sym typeface="Roboto"/>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p:nvPr/>
        </p:nvSpPr>
        <p:spPr>
          <a:xfrm>
            <a:off x="5136204" y="0"/>
            <a:ext cx="39422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000000"/>
                </a:solidFill>
                <a:latin typeface="Roboto"/>
                <a:ea typeface="Roboto"/>
                <a:cs typeface="Roboto"/>
                <a:sym typeface="Roboto"/>
              </a:rPr>
              <a:t>Business Model Canvas</a:t>
            </a:r>
            <a:endParaRPr sz="2400" b="1" i="0" u="none" strike="noStrike" cap="none">
              <a:solidFill>
                <a:srgbClr val="000000"/>
              </a:solidFill>
              <a:latin typeface="Roboto"/>
              <a:ea typeface="Roboto"/>
              <a:cs typeface="Roboto"/>
              <a:sym typeface="Roboto"/>
            </a:endParaRPr>
          </a:p>
        </p:txBody>
      </p:sp>
      <p:pic>
        <p:nvPicPr>
          <p:cNvPr id="256" name="Google Shape;256;p25"/>
          <p:cNvPicPr preferRelativeResize="0"/>
          <p:nvPr/>
        </p:nvPicPr>
        <p:blipFill rotWithShape="1">
          <a:blip r:embed="rId3">
            <a:alphaModFix/>
          </a:blip>
          <a:srcRect l="619" t="14347" r="2536" b="18006"/>
          <a:stretch/>
        </p:blipFill>
        <p:spPr>
          <a:xfrm>
            <a:off x="1549550" y="1164325"/>
            <a:ext cx="6044899" cy="2814851"/>
          </a:xfrm>
          <a:prstGeom prst="rect">
            <a:avLst/>
          </a:prstGeom>
          <a:noFill/>
          <a:ln>
            <a:noFill/>
          </a:ln>
        </p:spPr>
      </p:pic>
      <p:sp>
        <p:nvSpPr>
          <p:cNvPr id="257" name="Google Shape;257;p25"/>
          <p:cNvSpPr txBox="1"/>
          <p:nvPr/>
        </p:nvSpPr>
        <p:spPr>
          <a:xfrm>
            <a:off x="1189250" y="421200"/>
            <a:ext cx="1788900" cy="9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6 Actividades clave</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Mediante la realización de una serie de actividades fundamentales</a:t>
            </a:r>
            <a:endParaRPr sz="1000" b="0" i="0" u="none" strike="noStrike" cap="none">
              <a:solidFill>
                <a:srgbClr val="000000"/>
              </a:solidFill>
              <a:latin typeface="Roboto"/>
              <a:ea typeface="Roboto"/>
              <a:cs typeface="Roboto"/>
              <a:sym typeface="Roboto"/>
            </a:endParaRPr>
          </a:p>
        </p:txBody>
      </p:sp>
      <p:sp>
        <p:nvSpPr>
          <p:cNvPr id="258" name="Google Shape;258;p25"/>
          <p:cNvSpPr txBox="1"/>
          <p:nvPr/>
        </p:nvSpPr>
        <p:spPr>
          <a:xfrm>
            <a:off x="3651900" y="391475"/>
            <a:ext cx="1840200" cy="9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2 Propuesta de valor</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Trata de resolver problemas de los clientes y satisfacer las necesidades del cliente con propuestas de valor</a:t>
            </a:r>
            <a:endParaRPr sz="1000" b="0" i="0" u="none" strike="noStrike" cap="none">
              <a:solidFill>
                <a:srgbClr val="000000"/>
              </a:solidFill>
              <a:latin typeface="Roboto"/>
              <a:ea typeface="Roboto"/>
              <a:cs typeface="Roboto"/>
              <a:sym typeface="Roboto"/>
            </a:endParaRPr>
          </a:p>
        </p:txBody>
      </p:sp>
      <p:sp>
        <p:nvSpPr>
          <p:cNvPr id="259" name="Google Shape;259;p25"/>
          <p:cNvSpPr txBox="1"/>
          <p:nvPr/>
        </p:nvSpPr>
        <p:spPr>
          <a:xfrm>
            <a:off x="5558575" y="517175"/>
            <a:ext cx="2786100" cy="65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3 Relaciones con el cliente</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Se establecen y mantienen con cada segmento de clientes</a:t>
            </a:r>
            <a:endParaRPr sz="1000" b="0" i="0" u="none" strike="noStrike" cap="none">
              <a:solidFill>
                <a:srgbClr val="000000"/>
              </a:solidFill>
              <a:latin typeface="Roboto"/>
              <a:ea typeface="Roboto"/>
              <a:cs typeface="Roboto"/>
              <a:sym typeface="Roboto"/>
            </a:endParaRPr>
          </a:p>
        </p:txBody>
      </p:sp>
      <p:sp>
        <p:nvSpPr>
          <p:cNvPr id="260" name="Google Shape;260;p25"/>
          <p:cNvSpPr txBox="1"/>
          <p:nvPr/>
        </p:nvSpPr>
        <p:spPr>
          <a:xfrm>
            <a:off x="7048900" y="1508900"/>
            <a:ext cx="2136900" cy="9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1 Segmentos de clientes</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Uno o varios segmentos de clientes</a:t>
            </a:r>
            <a:endParaRPr sz="1000" b="0" i="0" u="none" strike="noStrike" cap="none">
              <a:solidFill>
                <a:srgbClr val="000000"/>
              </a:solidFill>
              <a:latin typeface="Roboto"/>
              <a:ea typeface="Roboto"/>
              <a:cs typeface="Roboto"/>
              <a:sym typeface="Roboto"/>
            </a:endParaRPr>
          </a:p>
        </p:txBody>
      </p:sp>
      <p:sp>
        <p:nvSpPr>
          <p:cNvPr id="261" name="Google Shape;261;p25"/>
          <p:cNvSpPr txBox="1"/>
          <p:nvPr/>
        </p:nvSpPr>
        <p:spPr>
          <a:xfrm>
            <a:off x="7495425" y="2688275"/>
            <a:ext cx="1711800" cy="9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5 Fuentes de ingreso</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Los ingresos son el resultado de propuestas de valor ofrecidas con éxito a los clientes</a:t>
            </a:r>
            <a:endParaRPr sz="1000" b="0" i="0" u="none" strike="noStrike" cap="none">
              <a:solidFill>
                <a:srgbClr val="000000"/>
              </a:solidFill>
              <a:latin typeface="Roboto"/>
              <a:ea typeface="Roboto"/>
              <a:cs typeface="Roboto"/>
              <a:sym typeface="Roboto"/>
            </a:endParaRPr>
          </a:p>
        </p:txBody>
      </p:sp>
      <p:sp>
        <p:nvSpPr>
          <p:cNvPr id="262" name="Google Shape;262;p25"/>
          <p:cNvSpPr txBox="1"/>
          <p:nvPr/>
        </p:nvSpPr>
        <p:spPr>
          <a:xfrm>
            <a:off x="4871400" y="3959150"/>
            <a:ext cx="2204700" cy="9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4 Canales </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Las propuestas de valor se entregan a los clientes a través de canales de comunicación, de distribución y de venta</a:t>
            </a:r>
            <a:endParaRPr sz="1000" b="0" i="0" u="none" strike="noStrike" cap="none">
              <a:solidFill>
                <a:srgbClr val="000000"/>
              </a:solidFill>
              <a:latin typeface="Roboto"/>
              <a:ea typeface="Roboto"/>
              <a:cs typeface="Roboto"/>
              <a:sym typeface="Roboto"/>
            </a:endParaRPr>
          </a:p>
        </p:txBody>
      </p:sp>
      <p:sp>
        <p:nvSpPr>
          <p:cNvPr id="263" name="Google Shape;263;p25"/>
          <p:cNvSpPr txBox="1"/>
          <p:nvPr/>
        </p:nvSpPr>
        <p:spPr>
          <a:xfrm>
            <a:off x="2675050" y="3952475"/>
            <a:ext cx="2392800" cy="9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7 Recursos clave</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Son los medios necesarios para ofrecer y entregar los elementos descritos anteriormente</a:t>
            </a:r>
            <a:endParaRPr sz="1000" b="0" i="0" u="none" strike="noStrike" cap="none">
              <a:solidFill>
                <a:srgbClr val="000000"/>
              </a:solidFill>
              <a:latin typeface="Roboto"/>
              <a:ea typeface="Roboto"/>
              <a:cs typeface="Roboto"/>
              <a:sym typeface="Roboto"/>
            </a:endParaRPr>
          </a:p>
        </p:txBody>
      </p:sp>
      <p:sp>
        <p:nvSpPr>
          <p:cNvPr id="264" name="Google Shape;264;p25"/>
          <p:cNvSpPr txBox="1"/>
          <p:nvPr/>
        </p:nvSpPr>
        <p:spPr>
          <a:xfrm>
            <a:off x="140650" y="3952475"/>
            <a:ext cx="1990200" cy="9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9 Estructura de costos</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Los elementos del modelo de negocio dan como resultado la estructura de costos</a:t>
            </a:r>
            <a:endParaRPr sz="1000" b="0" i="0" u="none" strike="noStrike" cap="none">
              <a:solidFill>
                <a:srgbClr val="000000"/>
              </a:solidFill>
              <a:latin typeface="Roboto"/>
              <a:ea typeface="Roboto"/>
              <a:cs typeface="Roboto"/>
              <a:sym typeface="Roboto"/>
            </a:endParaRPr>
          </a:p>
        </p:txBody>
      </p:sp>
      <p:sp>
        <p:nvSpPr>
          <p:cNvPr id="265" name="Google Shape;265;p25"/>
          <p:cNvSpPr txBox="1"/>
          <p:nvPr/>
        </p:nvSpPr>
        <p:spPr>
          <a:xfrm>
            <a:off x="140646" y="1858275"/>
            <a:ext cx="1619700" cy="9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highlight>
                  <a:srgbClr val="9100AB"/>
                </a:highlight>
                <a:latin typeface="Roboto"/>
                <a:ea typeface="Roboto"/>
                <a:cs typeface="Roboto"/>
                <a:sym typeface="Roboto"/>
              </a:rPr>
              <a:t>8 Socios clave</a:t>
            </a:r>
            <a:endParaRPr sz="1400" b="1" i="0" u="none" strike="noStrike" cap="none">
              <a:solidFill>
                <a:schemeClr val="lt1"/>
              </a:solidFill>
              <a:highlight>
                <a:srgbClr val="9100AB"/>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00000"/>
                </a:solidFill>
                <a:latin typeface="Roboto"/>
                <a:ea typeface="Roboto"/>
                <a:cs typeface="Roboto"/>
                <a:sym typeface="Roboto"/>
              </a:rPr>
              <a:t>Algunas actividades se externalizan y algunos recursos se adquieren fuera de la empresa</a:t>
            </a:r>
            <a:endParaRPr sz="1000" b="0" i="0" u="none" strike="noStrike" cap="none">
              <a:solidFill>
                <a:srgbClr val="000000"/>
              </a:solidFill>
              <a:latin typeface="Roboto"/>
              <a:ea typeface="Roboto"/>
              <a:cs typeface="Roboto"/>
              <a:sym typeface="Roboto"/>
            </a:endParaRPr>
          </a:p>
        </p:txBody>
      </p:sp>
      <p:cxnSp>
        <p:nvCxnSpPr>
          <p:cNvPr id="266" name="Google Shape;266;p25"/>
          <p:cNvCxnSpPr/>
          <p:nvPr/>
        </p:nvCxnSpPr>
        <p:spPr>
          <a:xfrm rot="10800000">
            <a:off x="2700500" y="1109875"/>
            <a:ext cx="773100" cy="342000"/>
          </a:xfrm>
          <a:prstGeom prst="straightConnector1">
            <a:avLst/>
          </a:prstGeom>
          <a:noFill/>
          <a:ln w="9525" cap="flat" cmpd="sng">
            <a:solidFill>
              <a:srgbClr val="3F3F3F"/>
            </a:solidFill>
            <a:prstDash val="solid"/>
            <a:round/>
            <a:headEnd type="none" w="sm" len="sm"/>
            <a:tailEnd type="triangle" w="med" len="med"/>
          </a:ln>
        </p:spPr>
      </p:cxnSp>
      <p:cxnSp>
        <p:nvCxnSpPr>
          <p:cNvPr id="267" name="Google Shape;267;p25"/>
          <p:cNvCxnSpPr>
            <a:endCxn id="258" idx="2"/>
          </p:cNvCxnSpPr>
          <p:nvPr/>
        </p:nvCxnSpPr>
        <p:spPr>
          <a:xfrm rot="10800000" flipH="1">
            <a:off x="4494300" y="1293275"/>
            <a:ext cx="77700" cy="361800"/>
          </a:xfrm>
          <a:prstGeom prst="straightConnector1">
            <a:avLst/>
          </a:prstGeom>
          <a:noFill/>
          <a:ln w="9525" cap="flat" cmpd="sng">
            <a:solidFill>
              <a:srgbClr val="3F3F3F"/>
            </a:solidFill>
            <a:prstDash val="solid"/>
            <a:round/>
            <a:headEnd type="none" w="sm" len="sm"/>
            <a:tailEnd type="triangle" w="med" len="med"/>
          </a:ln>
        </p:spPr>
      </p:cxnSp>
      <p:cxnSp>
        <p:nvCxnSpPr>
          <p:cNvPr id="268" name="Google Shape;268;p25"/>
          <p:cNvCxnSpPr/>
          <p:nvPr/>
        </p:nvCxnSpPr>
        <p:spPr>
          <a:xfrm rot="10800000" flipH="1">
            <a:off x="5772800" y="1164625"/>
            <a:ext cx="213000" cy="138600"/>
          </a:xfrm>
          <a:prstGeom prst="straightConnector1">
            <a:avLst/>
          </a:prstGeom>
          <a:noFill/>
          <a:ln w="9525" cap="flat" cmpd="sng">
            <a:solidFill>
              <a:srgbClr val="3F3F3F"/>
            </a:solidFill>
            <a:prstDash val="solid"/>
            <a:round/>
            <a:headEnd type="none" w="sm" len="sm"/>
            <a:tailEnd type="triangle" w="med" len="med"/>
          </a:ln>
        </p:spPr>
      </p:cxnSp>
      <p:cxnSp>
        <p:nvCxnSpPr>
          <p:cNvPr id="269" name="Google Shape;269;p25"/>
          <p:cNvCxnSpPr>
            <a:endCxn id="260" idx="1"/>
          </p:cNvCxnSpPr>
          <p:nvPr/>
        </p:nvCxnSpPr>
        <p:spPr>
          <a:xfrm rot="10800000" flipH="1">
            <a:off x="6634900" y="1959800"/>
            <a:ext cx="414000" cy="2400"/>
          </a:xfrm>
          <a:prstGeom prst="straightConnector1">
            <a:avLst/>
          </a:prstGeom>
          <a:noFill/>
          <a:ln w="9525" cap="flat" cmpd="sng">
            <a:solidFill>
              <a:srgbClr val="3F3F3F"/>
            </a:solidFill>
            <a:prstDash val="solid"/>
            <a:round/>
            <a:headEnd type="none" w="sm" len="sm"/>
            <a:tailEnd type="triangle" w="med" len="med"/>
          </a:ln>
        </p:spPr>
      </p:cxnSp>
      <p:cxnSp>
        <p:nvCxnSpPr>
          <p:cNvPr id="270" name="Google Shape;270;p25"/>
          <p:cNvCxnSpPr>
            <a:endCxn id="261" idx="1"/>
          </p:cNvCxnSpPr>
          <p:nvPr/>
        </p:nvCxnSpPr>
        <p:spPr>
          <a:xfrm rot="10800000" flipH="1">
            <a:off x="6496125" y="3139175"/>
            <a:ext cx="999300" cy="230400"/>
          </a:xfrm>
          <a:prstGeom prst="straightConnector1">
            <a:avLst/>
          </a:prstGeom>
          <a:noFill/>
          <a:ln w="9525" cap="flat" cmpd="sng">
            <a:solidFill>
              <a:srgbClr val="3F3F3F"/>
            </a:solidFill>
            <a:prstDash val="solid"/>
            <a:round/>
            <a:headEnd type="none" w="sm" len="sm"/>
            <a:tailEnd type="triangle" w="med" len="med"/>
          </a:ln>
        </p:spPr>
      </p:cxnSp>
      <p:cxnSp>
        <p:nvCxnSpPr>
          <p:cNvPr id="271" name="Google Shape;271;p25"/>
          <p:cNvCxnSpPr>
            <a:endCxn id="262" idx="0"/>
          </p:cNvCxnSpPr>
          <p:nvPr/>
        </p:nvCxnSpPr>
        <p:spPr>
          <a:xfrm>
            <a:off x="5584650" y="2868950"/>
            <a:ext cx="389100" cy="1090200"/>
          </a:xfrm>
          <a:prstGeom prst="straightConnector1">
            <a:avLst/>
          </a:prstGeom>
          <a:noFill/>
          <a:ln w="9525" cap="flat" cmpd="sng">
            <a:solidFill>
              <a:srgbClr val="3F3F3F"/>
            </a:solidFill>
            <a:prstDash val="solid"/>
            <a:round/>
            <a:headEnd type="none" w="sm" len="sm"/>
            <a:tailEnd type="triangle" w="med" len="med"/>
          </a:ln>
        </p:spPr>
      </p:cxnSp>
      <p:cxnSp>
        <p:nvCxnSpPr>
          <p:cNvPr id="272" name="Google Shape;272;p25"/>
          <p:cNvCxnSpPr>
            <a:endCxn id="263" idx="0"/>
          </p:cNvCxnSpPr>
          <p:nvPr/>
        </p:nvCxnSpPr>
        <p:spPr>
          <a:xfrm>
            <a:off x="3721450" y="2923475"/>
            <a:ext cx="150000" cy="1029000"/>
          </a:xfrm>
          <a:prstGeom prst="straightConnector1">
            <a:avLst/>
          </a:prstGeom>
          <a:noFill/>
          <a:ln w="9525" cap="flat" cmpd="sng">
            <a:solidFill>
              <a:srgbClr val="3F3F3F"/>
            </a:solidFill>
            <a:prstDash val="solid"/>
            <a:round/>
            <a:headEnd type="none" w="sm" len="sm"/>
            <a:tailEnd type="triangle" w="med" len="med"/>
          </a:ln>
        </p:spPr>
      </p:cxnSp>
      <p:cxnSp>
        <p:nvCxnSpPr>
          <p:cNvPr id="273" name="Google Shape;273;p25"/>
          <p:cNvCxnSpPr>
            <a:endCxn id="264" idx="0"/>
          </p:cNvCxnSpPr>
          <p:nvPr/>
        </p:nvCxnSpPr>
        <p:spPr>
          <a:xfrm flipH="1">
            <a:off x="1135750" y="3384275"/>
            <a:ext cx="1663800" cy="568200"/>
          </a:xfrm>
          <a:prstGeom prst="straightConnector1">
            <a:avLst/>
          </a:prstGeom>
          <a:noFill/>
          <a:ln w="9525" cap="flat" cmpd="sng">
            <a:solidFill>
              <a:srgbClr val="3F3F3F"/>
            </a:solidFill>
            <a:prstDash val="solid"/>
            <a:round/>
            <a:headEnd type="none" w="sm" len="sm"/>
            <a:tailEnd type="triangle" w="med" len="med"/>
          </a:ln>
        </p:spPr>
      </p:cxnSp>
      <p:cxnSp>
        <p:nvCxnSpPr>
          <p:cNvPr id="274" name="Google Shape;274;p25"/>
          <p:cNvCxnSpPr>
            <a:endCxn id="265" idx="3"/>
          </p:cNvCxnSpPr>
          <p:nvPr/>
        </p:nvCxnSpPr>
        <p:spPr>
          <a:xfrm flipH="1">
            <a:off x="1760346" y="2160375"/>
            <a:ext cx="756900" cy="148800"/>
          </a:xfrm>
          <a:prstGeom prst="straightConnector1">
            <a:avLst/>
          </a:prstGeom>
          <a:noFill/>
          <a:ln w="9525" cap="flat" cmpd="sng">
            <a:solidFill>
              <a:srgbClr val="3F3F3F"/>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xprehome.jpg.pagespeed.ic.WT3sPM0T3q.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72171"/>
            <a:ext cx="6858000" cy="3595092"/>
          </a:xfrm>
          <a:prstGeom prst="rect">
            <a:avLst/>
          </a:prstGeom>
        </p:spPr>
      </p:pic>
      <p:sp>
        <p:nvSpPr>
          <p:cNvPr id="10" name="CuadroTexto 9"/>
          <p:cNvSpPr txBox="1"/>
          <p:nvPr/>
        </p:nvSpPr>
        <p:spPr>
          <a:xfrm>
            <a:off x="2866715" y="202674"/>
            <a:ext cx="2165983" cy="715581"/>
          </a:xfrm>
          <a:prstGeom prst="rect">
            <a:avLst/>
          </a:prstGeom>
          <a:noFill/>
        </p:spPr>
        <p:txBody>
          <a:bodyPr wrap="square" rtlCol="0">
            <a:spAutoFit/>
          </a:bodyPr>
          <a:lstStyle/>
          <a:p>
            <a:r>
              <a:rPr lang="es-ES" sz="4050" dirty="0" err="1">
                <a:solidFill>
                  <a:schemeClr val="accent2">
                    <a:lumMod val="75000"/>
                  </a:schemeClr>
                </a:solidFill>
                <a:latin typeface="Apple Casual"/>
                <a:cs typeface="Apple Casual"/>
              </a:rPr>
              <a:t>Canvas</a:t>
            </a:r>
            <a:endParaRPr lang="es-ES" sz="4050" dirty="0">
              <a:solidFill>
                <a:schemeClr val="accent2">
                  <a:lumMod val="75000"/>
                </a:schemeClr>
              </a:solidFill>
              <a:latin typeface="Apple Casual"/>
              <a:cs typeface="Apple Casual"/>
            </a:endParaRPr>
          </a:p>
        </p:txBody>
      </p:sp>
      <p:sp>
        <p:nvSpPr>
          <p:cNvPr id="11" name="CuadroTexto 10"/>
          <p:cNvSpPr txBox="1"/>
          <p:nvPr/>
        </p:nvSpPr>
        <p:spPr>
          <a:xfrm>
            <a:off x="4769559" y="202674"/>
            <a:ext cx="1794081" cy="715581"/>
          </a:xfrm>
          <a:prstGeom prst="rect">
            <a:avLst/>
          </a:prstGeom>
          <a:noFill/>
        </p:spPr>
        <p:txBody>
          <a:bodyPr wrap="none" rtlCol="0">
            <a:spAutoFit/>
          </a:bodyPr>
          <a:lstStyle/>
          <a:p>
            <a:r>
              <a:rPr lang="es-ES" sz="4050" dirty="0">
                <a:solidFill>
                  <a:srgbClr val="953735"/>
                </a:solidFill>
                <a:latin typeface="Apple Casual"/>
                <a:cs typeface="Apple Casual"/>
              </a:rPr>
              <a:t>Teletón</a:t>
            </a:r>
          </a:p>
        </p:txBody>
      </p:sp>
      <p:pic>
        <p:nvPicPr>
          <p:cNvPr id="3" name="Imagen 2">
            <a:extLst>
              <a:ext uri="{FF2B5EF4-FFF2-40B4-BE49-F238E27FC236}">
                <a16:creationId xmlns:a16="http://schemas.microsoft.com/office/drawing/2014/main" id="{8066771E-EED3-62BD-D8BD-587AE4EEA80E}"/>
              </a:ext>
            </a:extLst>
          </p:cNvPr>
          <p:cNvPicPr>
            <a:picLocks noChangeAspect="1"/>
          </p:cNvPicPr>
          <p:nvPr/>
        </p:nvPicPr>
        <p:blipFill>
          <a:blip r:embed="rId3"/>
          <a:stretch>
            <a:fillRect/>
          </a:stretch>
        </p:blipFill>
        <p:spPr>
          <a:xfrm>
            <a:off x="5167396" y="4296543"/>
            <a:ext cx="2757488" cy="842963"/>
          </a:xfrm>
          <a:prstGeom prst="rect">
            <a:avLst/>
          </a:prstGeom>
        </p:spPr>
      </p:pic>
    </p:spTree>
    <p:extLst>
      <p:ext uri="{BB962C8B-B14F-4D97-AF65-F5344CB8AC3E}">
        <p14:creationId xmlns:p14="http://schemas.microsoft.com/office/powerpoint/2010/main" val="259709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endParaRPr lang="es-ES" dirty="0"/>
          </a:p>
        </p:txBody>
      </p:sp>
      <p:sp>
        <p:nvSpPr>
          <p:cNvPr id="6" name="TextBox 5"/>
          <p:cNvSpPr txBox="1"/>
          <p:nvPr/>
        </p:nvSpPr>
        <p:spPr>
          <a:xfrm>
            <a:off x="3670079" y="641839"/>
            <a:ext cx="1398140" cy="461665"/>
          </a:xfrm>
          <a:prstGeom prst="rect">
            <a:avLst/>
          </a:prstGeom>
          <a:noFill/>
        </p:spPr>
        <p:txBody>
          <a:bodyPr wrap="none" rtlCol="0">
            <a:spAutoFit/>
          </a:bodyPr>
          <a:lstStyle/>
          <a:p>
            <a:r>
              <a:rPr lang="es-ES" sz="2400" b="1" dirty="0">
                <a:solidFill>
                  <a:srgbClr val="FF6600"/>
                </a:solidFill>
              </a:rPr>
              <a:t>TALLER</a:t>
            </a:r>
            <a:endParaRPr lang="en-US" sz="2400" b="1" dirty="0">
              <a:solidFill>
                <a:srgbClr val="FF6600"/>
              </a:solidFill>
            </a:endParaRPr>
          </a:p>
        </p:txBody>
      </p:sp>
      <p:sp>
        <p:nvSpPr>
          <p:cNvPr id="7" name="TextBox 6"/>
          <p:cNvSpPr txBox="1"/>
          <p:nvPr/>
        </p:nvSpPr>
        <p:spPr>
          <a:xfrm>
            <a:off x="818408" y="1376209"/>
            <a:ext cx="7507183" cy="646331"/>
          </a:xfrm>
          <a:prstGeom prst="rect">
            <a:avLst/>
          </a:prstGeom>
          <a:noFill/>
        </p:spPr>
        <p:txBody>
          <a:bodyPr wrap="none" rtlCol="0">
            <a:spAutoFit/>
          </a:bodyPr>
          <a:lstStyle/>
          <a:p>
            <a:r>
              <a:rPr lang="es-ES" sz="1800" dirty="0"/>
              <a:t>De acuerdo a sus conocimientos,  realice un modelo  de negocios para </a:t>
            </a:r>
          </a:p>
          <a:p>
            <a:r>
              <a:rPr lang="es-ES" sz="1800" dirty="0"/>
              <a:t>Teletón , ocupando la herramienta CANVAS.</a:t>
            </a:r>
            <a:endParaRPr lang="en-US" sz="1800" dirty="0"/>
          </a:p>
        </p:txBody>
      </p:sp>
      <p:pic>
        <p:nvPicPr>
          <p:cNvPr id="8" name="Imagen 7" descr="xprehome.jpg.pagespeed.ic.WT3sPM0T3q.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008" y="2163191"/>
            <a:ext cx="4230092" cy="2217494"/>
          </a:xfrm>
          <a:prstGeom prst="rect">
            <a:avLst/>
          </a:prstGeom>
        </p:spPr>
      </p:pic>
      <p:pic>
        <p:nvPicPr>
          <p:cNvPr id="4" name="Imagen 3">
            <a:extLst>
              <a:ext uri="{FF2B5EF4-FFF2-40B4-BE49-F238E27FC236}">
                <a16:creationId xmlns:a16="http://schemas.microsoft.com/office/drawing/2014/main" id="{561766EB-91B2-B88C-D064-E1311E3A5A97}"/>
              </a:ext>
            </a:extLst>
          </p:cNvPr>
          <p:cNvPicPr>
            <a:picLocks noChangeAspect="1"/>
          </p:cNvPicPr>
          <p:nvPr/>
        </p:nvPicPr>
        <p:blipFill>
          <a:blip r:embed="rId3"/>
          <a:stretch>
            <a:fillRect/>
          </a:stretch>
        </p:blipFill>
        <p:spPr>
          <a:xfrm>
            <a:off x="5167396" y="4296543"/>
            <a:ext cx="2757488" cy="8429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6826" y="179626"/>
            <a:ext cx="4391024" cy="857250"/>
          </a:xfrm>
        </p:spPr>
        <p:txBody>
          <a:bodyPr>
            <a:noAutofit/>
          </a:bodyPr>
          <a:lstStyle/>
          <a:p>
            <a:r>
              <a:rPr lang="es-ES" sz="2700" b="1" i="1" dirty="0">
                <a:solidFill>
                  <a:srgbClr val="B9090B"/>
                </a:solidFill>
                <a:latin typeface="Avenir Light"/>
                <a:cs typeface="Avenir Light"/>
              </a:rPr>
              <a:t>Segmentos </a:t>
            </a:r>
            <a:br>
              <a:rPr lang="es-ES" sz="2700" b="1" i="1" dirty="0">
                <a:solidFill>
                  <a:srgbClr val="B9090B"/>
                </a:solidFill>
                <a:latin typeface="Avenir Light"/>
                <a:cs typeface="Avenir Light"/>
              </a:rPr>
            </a:br>
            <a:r>
              <a:rPr lang="es-ES" sz="2700" b="1" i="1" dirty="0">
                <a:solidFill>
                  <a:srgbClr val="B9090B"/>
                </a:solidFill>
                <a:latin typeface="Avenir Light"/>
                <a:cs typeface="Avenir Light"/>
              </a:rPr>
              <a:t>              de Clientes</a:t>
            </a:r>
          </a:p>
        </p:txBody>
      </p:sp>
      <p:sp>
        <p:nvSpPr>
          <p:cNvPr id="3" name="Marcador de contenido 2"/>
          <p:cNvSpPr>
            <a:spLocks noGrp="1"/>
          </p:cNvSpPr>
          <p:nvPr>
            <p:ph idx="1"/>
          </p:nvPr>
        </p:nvSpPr>
        <p:spPr>
          <a:xfrm>
            <a:off x="1143000" y="1260660"/>
            <a:ext cx="6172200" cy="1661993"/>
          </a:xfrm>
        </p:spPr>
        <p:txBody>
          <a:bodyPr/>
          <a:lstStyle/>
          <a:p>
            <a:pPr marL="514350" indent="-285750">
              <a:buFont typeface="Wingdings" panose="05000000000000000000" pitchFamily="2" charset="2"/>
              <a:buChar char="ü"/>
            </a:pPr>
            <a:r>
              <a:rPr lang="es-ES" sz="1800" dirty="0">
                <a:latin typeface="AppleGothic"/>
                <a:ea typeface="AppleGothic"/>
                <a:cs typeface="AppleGothic"/>
              </a:rPr>
              <a:t>Retail</a:t>
            </a:r>
          </a:p>
          <a:p>
            <a:pPr marL="514350" indent="-285750">
              <a:buFont typeface="Wingdings" panose="05000000000000000000" pitchFamily="2" charset="2"/>
              <a:buChar char="ü"/>
            </a:pPr>
            <a:r>
              <a:rPr lang="es-ES" sz="1800" dirty="0">
                <a:latin typeface="AppleGothic"/>
                <a:ea typeface="AppleGothic"/>
                <a:cs typeface="AppleGothic"/>
              </a:rPr>
              <a:t>Mineras </a:t>
            </a:r>
          </a:p>
          <a:p>
            <a:pPr marL="514350" indent="-285750">
              <a:buFont typeface="Wingdings" panose="05000000000000000000" pitchFamily="2" charset="2"/>
              <a:buChar char="ü"/>
            </a:pPr>
            <a:r>
              <a:rPr lang="es-ES" sz="1800" dirty="0">
                <a:latin typeface="AppleGothic"/>
                <a:ea typeface="AppleGothic"/>
                <a:cs typeface="AppleGothic"/>
              </a:rPr>
              <a:t>Alimentos y Bebestibles</a:t>
            </a:r>
          </a:p>
          <a:p>
            <a:pPr marL="514350" indent="-285750">
              <a:buFont typeface="Wingdings" panose="05000000000000000000" pitchFamily="2" charset="2"/>
              <a:buChar char="ü"/>
            </a:pPr>
            <a:r>
              <a:rPr lang="es-ES" sz="1800" dirty="0">
                <a:latin typeface="AppleGothic"/>
                <a:ea typeface="AppleGothic"/>
                <a:cs typeface="AppleGothic"/>
              </a:rPr>
              <a:t>Bancos</a:t>
            </a:r>
          </a:p>
          <a:p>
            <a:pPr marL="514350" indent="-285750">
              <a:buFont typeface="Wingdings" panose="05000000000000000000" pitchFamily="2" charset="2"/>
              <a:buChar char="ü"/>
            </a:pPr>
            <a:r>
              <a:rPr lang="es-ES" sz="1800" dirty="0">
                <a:latin typeface="AppleGothic"/>
                <a:ea typeface="AppleGothic"/>
                <a:cs typeface="AppleGothic"/>
              </a:rPr>
              <a:t>Personas naturales </a:t>
            </a:r>
            <a:br>
              <a:rPr lang="es-ES" sz="1800" dirty="0">
                <a:latin typeface="AppleGothic"/>
                <a:ea typeface="AppleGothic"/>
                <a:cs typeface="AppleGothic"/>
              </a:rPr>
            </a:br>
            <a:r>
              <a:rPr lang="es-ES" sz="1800" dirty="0">
                <a:latin typeface="AppleGothic"/>
                <a:ea typeface="AppleGothic"/>
                <a:cs typeface="AppleGothic"/>
              </a:rPr>
              <a:t>(Nacional/Internacional)</a:t>
            </a:r>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15</a:t>
            </a:fld>
            <a:endParaRPr lang="es-ES"/>
          </a:p>
        </p:txBody>
      </p:sp>
      <p:pic>
        <p:nvPicPr>
          <p:cNvPr id="6" name="Imagen 5" descr="1291519736747_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879" y="1036876"/>
            <a:ext cx="1924050" cy="3048000"/>
          </a:xfrm>
          <a:prstGeom prst="rect">
            <a:avLst/>
          </a:prstGeom>
        </p:spPr>
      </p:pic>
      <p:cxnSp>
        <p:nvCxnSpPr>
          <p:cNvPr id="7" name="Conector recto 6"/>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8" name="Conector recto 7"/>
          <p:cNvCxnSpPr/>
          <p:nvPr/>
        </p:nvCxnSpPr>
        <p:spPr>
          <a:xfrm flipV="1">
            <a:off x="1143000" y="1170689"/>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9" name="Imagen 8" descr="logo-teleton-2014.jpg"/>
          <p:cNvPicPr>
            <a:picLocks noChangeAspect="1"/>
          </p:cNvPicPr>
          <p:nvPr/>
        </p:nvPicPr>
        <p:blipFill rotWithShape="1">
          <a:blip r:embed="rId3">
            <a:alphaModFix amt="53000"/>
            <a:extLst>
              <a:ext uri="{28A0092B-C50C-407E-A947-70E740481C1C}">
                <a14:useLocalDpi xmlns:a14="http://schemas.microsoft.com/office/drawing/2010/main" val="0"/>
              </a:ext>
            </a:extLst>
          </a:blip>
          <a:srcRect l="12482" r="12339" b="38481"/>
          <a:stretch/>
        </p:blipFill>
        <p:spPr>
          <a:xfrm>
            <a:off x="6645862" y="0"/>
            <a:ext cx="1164068" cy="952555"/>
          </a:xfrm>
          <a:prstGeom prst="rect">
            <a:avLst/>
          </a:prstGeom>
        </p:spPr>
      </p:pic>
      <p:pic>
        <p:nvPicPr>
          <p:cNvPr id="10" name="Imagen 9"/>
          <p:cNvPicPr>
            <a:picLocks noChangeAspect="1"/>
          </p:cNvPicPr>
          <p:nvPr/>
        </p:nvPicPr>
        <p:blipFill>
          <a:blip r:embed="rId4"/>
          <a:stretch>
            <a:fillRect/>
          </a:stretch>
        </p:blipFill>
        <p:spPr>
          <a:xfrm>
            <a:off x="1356559" y="3750008"/>
            <a:ext cx="1047426" cy="486000"/>
          </a:xfrm>
          <a:prstGeom prst="rect">
            <a:avLst/>
          </a:prstGeom>
        </p:spPr>
      </p:pic>
      <p:pic>
        <p:nvPicPr>
          <p:cNvPr id="11" name="Imagen 10" descr="antofagasta-minerals-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9117" y="3727844"/>
            <a:ext cx="843258" cy="843258"/>
          </a:xfrm>
          <a:prstGeom prst="rect">
            <a:avLst/>
          </a:prstGeom>
        </p:spPr>
      </p:pic>
      <p:pic>
        <p:nvPicPr>
          <p:cNvPr id="13" name="Imagen 12"/>
          <p:cNvPicPr>
            <a:picLocks noChangeAspect="1"/>
          </p:cNvPicPr>
          <p:nvPr/>
        </p:nvPicPr>
        <p:blipFill>
          <a:blip r:embed="rId6"/>
          <a:stretch>
            <a:fillRect/>
          </a:stretch>
        </p:blipFill>
        <p:spPr>
          <a:xfrm>
            <a:off x="6610674" y="3912436"/>
            <a:ext cx="1047426" cy="486000"/>
          </a:xfrm>
          <a:prstGeom prst="rect">
            <a:avLst/>
          </a:prstGeom>
        </p:spPr>
      </p:pic>
      <p:pic>
        <p:nvPicPr>
          <p:cNvPr id="14" name="Imagen 13" descr="Lucchetti_(1982_-_199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0041" y="3802637"/>
            <a:ext cx="585839" cy="564477"/>
          </a:xfrm>
          <a:prstGeom prst="rect">
            <a:avLst/>
          </a:prstGeom>
        </p:spPr>
      </p:pic>
      <p:pic>
        <p:nvPicPr>
          <p:cNvPr id="15" name="Imagen 14" descr="Logotipo&#10;&#10;Descripción generada automáticamente">
            <a:extLst>
              <a:ext uri="{FF2B5EF4-FFF2-40B4-BE49-F238E27FC236}">
                <a16:creationId xmlns:a16="http://schemas.microsoft.com/office/drawing/2014/main" id="{907B6D8C-FB50-8528-3403-0A0C2AA897EF}"/>
              </a:ext>
            </a:extLst>
          </p:cNvPr>
          <p:cNvPicPr>
            <a:picLocks noChangeAspect="1"/>
          </p:cNvPicPr>
          <p:nvPr/>
        </p:nvPicPr>
        <p:blipFill>
          <a:blip r:embed="rId8"/>
          <a:stretch>
            <a:fillRect/>
          </a:stretch>
        </p:blipFill>
        <p:spPr>
          <a:xfrm>
            <a:off x="3975382" y="3618496"/>
            <a:ext cx="952607" cy="952607"/>
          </a:xfrm>
          <a:prstGeom prst="rect">
            <a:avLst/>
          </a:prstGeom>
        </p:spPr>
      </p:pic>
    </p:spTree>
    <p:extLst>
      <p:ext uri="{BB962C8B-B14F-4D97-AF65-F5344CB8AC3E}">
        <p14:creationId xmlns:p14="http://schemas.microsoft.com/office/powerpoint/2010/main" val="185712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1430" y="213715"/>
            <a:ext cx="6172200" cy="857250"/>
          </a:xfrm>
        </p:spPr>
        <p:txBody>
          <a:bodyPr>
            <a:noAutofit/>
          </a:bodyPr>
          <a:lstStyle/>
          <a:p>
            <a:r>
              <a:rPr lang="es-ES" sz="2700" b="1" i="1" dirty="0">
                <a:solidFill>
                  <a:srgbClr val="B9090B"/>
                </a:solidFill>
                <a:latin typeface="Avenir Light"/>
                <a:cs typeface="Avenir Light"/>
              </a:rPr>
              <a:t>Propuesta 							de Valor</a:t>
            </a:r>
          </a:p>
        </p:txBody>
      </p:sp>
      <p:sp>
        <p:nvSpPr>
          <p:cNvPr id="3" name="Marcador de contenido 2"/>
          <p:cNvSpPr>
            <a:spLocks noGrp="1"/>
          </p:cNvSpPr>
          <p:nvPr>
            <p:ph idx="1"/>
          </p:nvPr>
        </p:nvSpPr>
        <p:spPr>
          <a:xfrm>
            <a:off x="163551" y="1506701"/>
            <a:ext cx="8816898" cy="2412393"/>
          </a:xfrm>
        </p:spPr>
        <p:txBody>
          <a:bodyPr>
            <a:normAutofit/>
          </a:bodyPr>
          <a:lstStyle/>
          <a:p>
            <a:pPr marL="514350" indent="-285750" algn="just">
              <a:buFont typeface="Arial" panose="020B0604020202020204" pitchFamily="34" charset="0"/>
              <a:buChar char="•"/>
            </a:pPr>
            <a:r>
              <a:rPr lang="es-CL" sz="1600" dirty="0"/>
              <a:t>Entregar una imagen de responsabilidad social por parte de  la empresa, con el fin de </a:t>
            </a:r>
          </a:p>
          <a:p>
            <a:pPr marL="228600" indent="0" algn="just"/>
            <a:r>
              <a:rPr lang="es-CL" sz="1600" dirty="0"/>
              <a:t>    que los clientes vean el compromiso con la sociedad y el aporte que hacen a ella. </a:t>
            </a:r>
          </a:p>
          <a:p>
            <a:pPr marL="514350" indent="-285750" algn="just">
              <a:buFont typeface="Arial" panose="020B0604020202020204" pitchFamily="34" charset="0"/>
              <a:buChar char="•"/>
            </a:pPr>
            <a:endParaRPr lang="es-ES" sz="1600" dirty="0"/>
          </a:p>
          <a:p>
            <a:pPr marL="514350" indent="-285750" algn="just">
              <a:buFont typeface="Arial" panose="020B0604020202020204" pitchFamily="34" charset="0"/>
              <a:buChar char="•"/>
            </a:pPr>
            <a:r>
              <a:rPr lang="es-ES" sz="1600" dirty="0"/>
              <a:t>Publicidad  y posicionamiento.</a:t>
            </a:r>
          </a:p>
          <a:p>
            <a:pPr marL="514350" indent="-285750" algn="just">
              <a:buFont typeface="Arial" panose="020B0604020202020204" pitchFamily="34" charset="0"/>
              <a:buChar char="•"/>
            </a:pPr>
            <a:r>
              <a:rPr lang="es-ES" sz="1600" dirty="0"/>
              <a:t>Satisfacción personal</a:t>
            </a:r>
            <a:r>
              <a:rPr lang="es-ES" sz="2800" dirty="0"/>
              <a:t>.</a:t>
            </a:r>
          </a:p>
          <a:p>
            <a:pPr marL="0" indent="0"/>
            <a:endParaRPr lang="es-ES" sz="1800" dirty="0"/>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16</a:t>
            </a:fld>
            <a:endParaRPr lang="es-ES"/>
          </a:p>
        </p:txBody>
      </p:sp>
      <p:cxnSp>
        <p:nvCxnSpPr>
          <p:cNvPr id="6" name="Conector recto 5"/>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V="1">
            <a:off x="1143000" y="1039709"/>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8" name="Imagen 7" descr="logogrande.gif"/>
          <p:cNvPicPr>
            <a:picLocks noChangeAspect="1"/>
          </p:cNvPicPr>
          <p:nvPr/>
        </p:nvPicPr>
        <p:blipFill rotWithShape="1">
          <a:blip r:embed="rId2">
            <a:alphaModFix amt="61000"/>
            <a:extLst>
              <a:ext uri="{28A0092B-C50C-407E-A947-70E740481C1C}">
                <a14:useLocalDpi xmlns:a14="http://schemas.microsoft.com/office/drawing/2010/main" val="0"/>
              </a:ext>
            </a:extLst>
          </a:blip>
          <a:srcRect l="7267" t="35366" r="9645" b="35495"/>
          <a:stretch/>
        </p:blipFill>
        <p:spPr>
          <a:xfrm>
            <a:off x="1295943" y="205979"/>
            <a:ext cx="1974307" cy="692387"/>
          </a:xfrm>
          <a:prstGeom prst="rect">
            <a:avLst/>
          </a:prstGeom>
        </p:spPr>
      </p:pic>
      <p:pic>
        <p:nvPicPr>
          <p:cNvPr id="9" name="Imagen 8"/>
          <p:cNvPicPr>
            <a:picLocks noChangeAspect="1"/>
          </p:cNvPicPr>
          <p:nvPr/>
        </p:nvPicPr>
        <p:blipFill>
          <a:blip r:embed="rId3"/>
          <a:stretch>
            <a:fillRect/>
          </a:stretch>
        </p:blipFill>
        <p:spPr>
          <a:xfrm>
            <a:off x="6254798" y="3150988"/>
            <a:ext cx="1566174" cy="1216088"/>
          </a:xfrm>
          <a:prstGeom prst="rect">
            <a:avLst/>
          </a:prstGeom>
        </p:spPr>
      </p:pic>
    </p:spTree>
    <p:extLst>
      <p:ext uri="{BB962C8B-B14F-4D97-AF65-F5344CB8AC3E}">
        <p14:creationId xmlns:p14="http://schemas.microsoft.com/office/powerpoint/2010/main" val="186913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0034" y="205979"/>
            <a:ext cx="3891982" cy="857250"/>
          </a:xfrm>
        </p:spPr>
        <p:txBody>
          <a:bodyPr>
            <a:normAutofit/>
          </a:bodyPr>
          <a:lstStyle/>
          <a:p>
            <a:pPr algn="l"/>
            <a:r>
              <a:rPr lang="es-ES" sz="2700" b="1" i="1" dirty="0">
                <a:solidFill>
                  <a:srgbClr val="B9090B"/>
                </a:solidFill>
                <a:latin typeface="Avenir Light"/>
                <a:cs typeface="Avenir Light"/>
              </a:rPr>
              <a:t>Canales</a:t>
            </a:r>
          </a:p>
        </p:txBody>
      </p:sp>
      <p:sp>
        <p:nvSpPr>
          <p:cNvPr id="3" name="Marcador de contenido 2"/>
          <p:cNvSpPr>
            <a:spLocks noGrp="1"/>
          </p:cNvSpPr>
          <p:nvPr>
            <p:ph idx="1"/>
          </p:nvPr>
        </p:nvSpPr>
        <p:spPr>
          <a:xfrm>
            <a:off x="293826" y="1541303"/>
            <a:ext cx="8731228" cy="1475742"/>
          </a:xfrm>
        </p:spPr>
        <p:txBody>
          <a:bodyPr/>
          <a:lstStyle/>
          <a:p>
            <a:pPr marL="515938" indent="-285750">
              <a:buFont typeface="Arial" panose="020B0604020202020204" pitchFamily="34" charset="0"/>
              <a:buChar char="•"/>
            </a:pPr>
            <a:r>
              <a:rPr lang="es-ES" sz="1600" dirty="0"/>
              <a:t>Empresas (Retail, Mineras, Alimentos y Bebestibles, Bancos): Reuniones presenciales, Skype, correos electrónicos, teléfono.</a:t>
            </a:r>
          </a:p>
          <a:p>
            <a:pPr marL="514350" indent="-285750">
              <a:buFont typeface="Arial" panose="020B0604020202020204" pitchFamily="34" charset="0"/>
              <a:buChar char="•"/>
            </a:pPr>
            <a:endParaRPr lang="es-ES" sz="1600" dirty="0"/>
          </a:p>
          <a:p>
            <a:pPr marL="514350" indent="-285750">
              <a:buFont typeface="Arial" panose="020B0604020202020204" pitchFamily="34" charset="0"/>
              <a:buChar char="•"/>
            </a:pPr>
            <a:r>
              <a:rPr lang="es-ES" sz="1600" dirty="0"/>
              <a:t>Personas naturales: Medios masivos de comunicación </a:t>
            </a:r>
          </a:p>
          <a:p>
            <a:pPr marL="228600" indent="0"/>
            <a:r>
              <a:rPr lang="es-ES" sz="1600" dirty="0"/>
              <a:t>    (Redes sociales, radio, televisión, página web)</a:t>
            </a:r>
          </a:p>
          <a:p>
            <a:endParaRPr lang="es-ES" b="1" dirty="0"/>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17</a:t>
            </a:fld>
            <a:endParaRPr lang="es-ES"/>
          </a:p>
        </p:txBody>
      </p:sp>
      <p:cxnSp>
        <p:nvCxnSpPr>
          <p:cNvPr id="6" name="Conector recto 5"/>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V="1">
            <a:off x="1143000" y="1181580"/>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8" name="Imagen 7" descr="logo-teleton-2014.jpg"/>
          <p:cNvPicPr>
            <a:picLocks noChangeAspect="1"/>
          </p:cNvPicPr>
          <p:nvPr/>
        </p:nvPicPr>
        <p:blipFill rotWithShape="1">
          <a:blip r:embed="rId2">
            <a:alphaModFix amt="53000"/>
            <a:extLst>
              <a:ext uri="{28A0092B-C50C-407E-A947-70E740481C1C}">
                <a14:useLocalDpi xmlns:a14="http://schemas.microsoft.com/office/drawing/2010/main" val="0"/>
              </a:ext>
            </a:extLst>
          </a:blip>
          <a:srcRect l="12482" r="12339" b="38481"/>
          <a:stretch/>
        </p:blipFill>
        <p:spPr>
          <a:xfrm>
            <a:off x="6645862" y="110674"/>
            <a:ext cx="1164068" cy="952555"/>
          </a:xfrm>
          <a:prstGeom prst="rect">
            <a:avLst/>
          </a:prstGeom>
        </p:spPr>
      </p:pic>
      <p:pic>
        <p:nvPicPr>
          <p:cNvPr id="10" name="Imagen 9" descr="Chilevi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3791645"/>
            <a:ext cx="591572" cy="594810"/>
          </a:xfrm>
          <a:prstGeom prst="rect">
            <a:avLst/>
          </a:prstGeom>
        </p:spPr>
      </p:pic>
      <p:pic>
        <p:nvPicPr>
          <p:cNvPr id="11" name="Imagen 10" descr="image_preview.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552" y="3791645"/>
            <a:ext cx="662123" cy="662123"/>
          </a:xfrm>
          <a:prstGeom prst="rect">
            <a:avLst/>
          </a:prstGeom>
        </p:spPr>
      </p:pic>
      <p:pic>
        <p:nvPicPr>
          <p:cNvPr id="12" name="Imagen 11" descr="Canal13yTvn_640x400.jpg"/>
          <p:cNvPicPr>
            <a:picLocks noChangeAspect="1"/>
          </p:cNvPicPr>
          <p:nvPr/>
        </p:nvPicPr>
        <p:blipFill rotWithShape="1">
          <a:blip r:embed="rId5">
            <a:extLst>
              <a:ext uri="{28A0092B-C50C-407E-A947-70E740481C1C}">
                <a14:useLocalDpi xmlns:a14="http://schemas.microsoft.com/office/drawing/2010/main" val="0"/>
              </a:ext>
            </a:extLst>
          </a:blip>
          <a:srcRect r="49996"/>
          <a:stretch/>
        </p:blipFill>
        <p:spPr>
          <a:xfrm>
            <a:off x="2524904" y="3791644"/>
            <a:ext cx="529741" cy="662123"/>
          </a:xfrm>
          <a:prstGeom prst="rect">
            <a:avLst/>
          </a:prstGeom>
        </p:spPr>
      </p:pic>
      <p:pic>
        <p:nvPicPr>
          <p:cNvPr id="13" name="Imagen 12" descr="Canal13yTvn_640x400.jpg"/>
          <p:cNvPicPr>
            <a:picLocks noChangeAspect="1"/>
          </p:cNvPicPr>
          <p:nvPr/>
        </p:nvPicPr>
        <p:blipFill rotWithShape="1">
          <a:blip r:embed="rId5">
            <a:extLst>
              <a:ext uri="{28A0092B-C50C-407E-A947-70E740481C1C}">
                <a14:useLocalDpi xmlns:a14="http://schemas.microsoft.com/office/drawing/2010/main" val="0"/>
              </a:ext>
            </a:extLst>
          </a:blip>
          <a:srcRect l="50458" t="10406" b="10395"/>
          <a:stretch/>
        </p:blipFill>
        <p:spPr>
          <a:xfrm>
            <a:off x="3486150" y="3791644"/>
            <a:ext cx="662695" cy="662123"/>
          </a:xfrm>
          <a:prstGeom prst="rect">
            <a:avLst/>
          </a:prstGeom>
        </p:spPr>
      </p:pic>
      <p:pic>
        <p:nvPicPr>
          <p:cNvPr id="14" name="Imagen 13" descr="ios_homescreen_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3440" y="3791645"/>
            <a:ext cx="662123" cy="662123"/>
          </a:xfrm>
          <a:prstGeom prst="rect">
            <a:avLst/>
          </a:prstGeom>
        </p:spPr>
      </p:pic>
      <p:pic>
        <p:nvPicPr>
          <p:cNvPr id="9" name="Imagen 8" descr="Icono&#10;&#10;Descripción generada automáticamente">
            <a:extLst>
              <a:ext uri="{FF2B5EF4-FFF2-40B4-BE49-F238E27FC236}">
                <a16:creationId xmlns:a16="http://schemas.microsoft.com/office/drawing/2014/main" id="{22BCDAFF-A1E7-A465-573B-7D1910BB62B3}"/>
              </a:ext>
            </a:extLst>
          </p:cNvPr>
          <p:cNvPicPr>
            <a:picLocks noChangeAspect="1"/>
          </p:cNvPicPr>
          <p:nvPr/>
        </p:nvPicPr>
        <p:blipFill>
          <a:blip r:embed="rId7"/>
          <a:stretch>
            <a:fillRect/>
          </a:stretch>
        </p:blipFill>
        <p:spPr>
          <a:xfrm>
            <a:off x="6888632" y="3767108"/>
            <a:ext cx="662123" cy="662123"/>
          </a:xfrm>
          <a:prstGeom prst="rect">
            <a:avLst/>
          </a:prstGeom>
        </p:spPr>
      </p:pic>
    </p:spTree>
    <p:extLst>
      <p:ext uri="{BB962C8B-B14F-4D97-AF65-F5344CB8AC3E}">
        <p14:creationId xmlns:p14="http://schemas.microsoft.com/office/powerpoint/2010/main" val="386987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5521" y="342900"/>
            <a:ext cx="4574272" cy="857250"/>
          </a:xfrm>
        </p:spPr>
        <p:txBody>
          <a:bodyPr>
            <a:noAutofit/>
          </a:bodyPr>
          <a:lstStyle/>
          <a:p>
            <a:pPr algn="l"/>
            <a:r>
              <a:rPr lang="es-ES" sz="2700" b="1" i="1" dirty="0">
                <a:solidFill>
                  <a:srgbClr val="B9090B"/>
                </a:solidFill>
                <a:latin typeface="Avenir Light"/>
                <a:cs typeface="Avenir Light"/>
              </a:rPr>
              <a:t>Relación con							el Cliente</a:t>
            </a:r>
          </a:p>
        </p:txBody>
      </p:sp>
      <p:sp>
        <p:nvSpPr>
          <p:cNvPr id="3" name="Marcador de contenido 2"/>
          <p:cNvSpPr>
            <a:spLocks noGrp="1"/>
          </p:cNvSpPr>
          <p:nvPr>
            <p:ph idx="1"/>
          </p:nvPr>
        </p:nvSpPr>
        <p:spPr>
          <a:xfrm>
            <a:off x="457320" y="1543049"/>
            <a:ext cx="8378284" cy="3394472"/>
          </a:xfrm>
        </p:spPr>
        <p:txBody>
          <a:bodyPr>
            <a:normAutofit/>
          </a:bodyPr>
          <a:lstStyle/>
          <a:p>
            <a:pPr marL="344488" indent="-285750">
              <a:buFont typeface="Arial" panose="020B0604020202020204" pitchFamily="34" charset="0"/>
              <a:buChar char="•"/>
            </a:pPr>
            <a:r>
              <a:rPr lang="es-CL" sz="1600" dirty="0"/>
              <a:t>Establecer una relación cercana con las grandes empresas, asegurándoles el</a:t>
            </a:r>
          </a:p>
          <a:p>
            <a:pPr marL="341313" indent="-282575"/>
            <a:r>
              <a:rPr lang="es-CL" sz="1600" dirty="0"/>
              <a:t>	cumplimiento de las condiciones establecidas (Asistencia personal exclusiva).</a:t>
            </a:r>
          </a:p>
          <a:p>
            <a:pPr marL="344488" indent="-285750">
              <a:buFont typeface="Arial" panose="020B0604020202020204" pitchFamily="34" charset="0"/>
              <a:buChar char="•"/>
            </a:pPr>
            <a:endParaRPr lang="es-CL" sz="1600" dirty="0"/>
          </a:p>
          <a:p>
            <a:pPr marL="344488" indent="-285750">
              <a:buFont typeface="Arial" panose="020B0604020202020204" pitchFamily="34" charset="0"/>
              <a:buChar char="•"/>
            </a:pPr>
            <a:endParaRPr lang="es-CL" sz="1600" dirty="0"/>
          </a:p>
          <a:p>
            <a:pPr marL="344488" indent="-285750">
              <a:buFont typeface="Arial" panose="020B0604020202020204" pitchFamily="34" charset="0"/>
              <a:buChar char="•"/>
            </a:pPr>
            <a:endParaRPr lang="es-CL" sz="1600" dirty="0"/>
          </a:p>
          <a:p>
            <a:pPr marL="344488" indent="-285750">
              <a:buFont typeface="Arial" panose="020B0604020202020204" pitchFamily="34" charset="0"/>
              <a:buChar char="•"/>
            </a:pPr>
            <a:endParaRPr lang="es-CL" sz="1600" dirty="0"/>
          </a:p>
          <a:p>
            <a:pPr marL="344488" indent="-285750">
              <a:buFont typeface="Arial" panose="020B0604020202020204" pitchFamily="34" charset="0"/>
              <a:buChar char="•"/>
            </a:pPr>
            <a:r>
              <a:rPr lang="es-CL" sz="1600" dirty="0"/>
              <a:t>Por otro lado, personas naturales esperan transparencia y que sus donaciones sean </a:t>
            </a:r>
          </a:p>
          <a:p>
            <a:pPr marL="341313" indent="-282575"/>
            <a:r>
              <a:rPr lang="es-CL" sz="1600" dirty="0"/>
              <a:t>	utilizadas de la mejor manera (comunidades).</a:t>
            </a:r>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18</a:t>
            </a:fld>
            <a:endParaRPr lang="es-ES"/>
          </a:p>
        </p:txBody>
      </p:sp>
      <p:cxnSp>
        <p:nvCxnSpPr>
          <p:cNvPr id="6" name="Conector recto 5"/>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V="1">
            <a:off x="1143000" y="1372790"/>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8" name="Imagen 7" descr="logogrande.gif"/>
          <p:cNvPicPr>
            <a:picLocks noChangeAspect="1"/>
          </p:cNvPicPr>
          <p:nvPr/>
        </p:nvPicPr>
        <p:blipFill rotWithShape="1">
          <a:blip r:embed="rId2">
            <a:alphaModFix amt="61000"/>
            <a:extLst>
              <a:ext uri="{28A0092B-C50C-407E-A947-70E740481C1C}">
                <a14:useLocalDpi xmlns:a14="http://schemas.microsoft.com/office/drawing/2010/main" val="0"/>
              </a:ext>
            </a:extLst>
          </a:blip>
          <a:srcRect l="7267" t="35366" r="9645" b="35495"/>
          <a:stretch/>
        </p:blipFill>
        <p:spPr>
          <a:xfrm>
            <a:off x="1295943" y="205979"/>
            <a:ext cx="1974307" cy="692387"/>
          </a:xfrm>
          <a:prstGeom prst="rect">
            <a:avLst/>
          </a:prstGeom>
        </p:spPr>
      </p:pic>
    </p:spTree>
    <p:extLst>
      <p:ext uri="{BB962C8B-B14F-4D97-AF65-F5344CB8AC3E}">
        <p14:creationId xmlns:p14="http://schemas.microsoft.com/office/powerpoint/2010/main" val="1835217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899" y="205979"/>
            <a:ext cx="4773651" cy="857250"/>
          </a:xfrm>
        </p:spPr>
        <p:txBody>
          <a:bodyPr>
            <a:noAutofit/>
          </a:bodyPr>
          <a:lstStyle/>
          <a:p>
            <a:r>
              <a:rPr lang="es-ES" sz="2700" b="1" i="1" dirty="0">
                <a:solidFill>
                  <a:srgbClr val="B9090B"/>
                </a:solidFill>
                <a:latin typeface="Avenir Light"/>
                <a:cs typeface="Avenir Light"/>
              </a:rPr>
              <a:t>Flujo de 						Ingresos</a:t>
            </a:r>
          </a:p>
        </p:txBody>
      </p:sp>
      <p:sp>
        <p:nvSpPr>
          <p:cNvPr id="3" name="Marcador de contenido 2"/>
          <p:cNvSpPr>
            <a:spLocks noGrp="1"/>
          </p:cNvSpPr>
          <p:nvPr>
            <p:ph idx="1"/>
          </p:nvPr>
        </p:nvSpPr>
        <p:spPr>
          <a:xfrm>
            <a:off x="1002681" y="1621980"/>
            <a:ext cx="7397904" cy="1046440"/>
          </a:xfrm>
        </p:spPr>
        <p:txBody>
          <a:bodyPr/>
          <a:lstStyle/>
          <a:p>
            <a:pPr marL="514350" indent="-285750">
              <a:buFont typeface="Arial" panose="020B0604020202020204" pitchFamily="34" charset="0"/>
              <a:buChar char="•"/>
            </a:pPr>
            <a:r>
              <a:rPr lang="es-ES" sz="1800" dirty="0"/>
              <a:t>Donaciones de grandes empresas.</a:t>
            </a:r>
          </a:p>
          <a:p>
            <a:pPr marL="285750" indent="-285750">
              <a:buFont typeface="Arial" panose="020B0604020202020204" pitchFamily="34" charset="0"/>
              <a:buChar char="•"/>
            </a:pPr>
            <a:endParaRPr lang="es-ES" sz="1800" dirty="0"/>
          </a:p>
          <a:p>
            <a:pPr marL="514350" indent="-285750">
              <a:buFont typeface="Arial" panose="020B0604020202020204" pitchFamily="34" charset="0"/>
              <a:buChar char="•"/>
            </a:pPr>
            <a:r>
              <a:rPr lang="es-ES" sz="1800" dirty="0"/>
              <a:t>Donaciones personas naturales (Nacional)</a:t>
            </a:r>
          </a:p>
          <a:p>
            <a:endParaRPr lang="es-ES" dirty="0"/>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19</a:t>
            </a:fld>
            <a:endParaRPr lang="es-ES"/>
          </a:p>
        </p:txBody>
      </p:sp>
      <p:cxnSp>
        <p:nvCxnSpPr>
          <p:cNvPr id="6" name="Conector recto 5"/>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V="1">
            <a:off x="1143000" y="1409627"/>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8" name="Imagen 7" descr="logo-teleton-2014.jpg"/>
          <p:cNvPicPr>
            <a:picLocks noChangeAspect="1"/>
          </p:cNvPicPr>
          <p:nvPr/>
        </p:nvPicPr>
        <p:blipFill rotWithShape="1">
          <a:blip r:embed="rId2">
            <a:alphaModFix amt="53000"/>
            <a:extLst>
              <a:ext uri="{28A0092B-C50C-407E-A947-70E740481C1C}">
                <a14:useLocalDpi xmlns:a14="http://schemas.microsoft.com/office/drawing/2010/main" val="0"/>
              </a:ext>
            </a:extLst>
          </a:blip>
          <a:srcRect l="12482" r="12339" b="38481"/>
          <a:stretch/>
        </p:blipFill>
        <p:spPr>
          <a:xfrm>
            <a:off x="7418966" y="166918"/>
            <a:ext cx="1164068" cy="952555"/>
          </a:xfrm>
          <a:prstGeom prst="rect">
            <a:avLst/>
          </a:prstGeom>
        </p:spPr>
      </p:pic>
      <p:pic>
        <p:nvPicPr>
          <p:cNvPr id="9" name="Imagen 8"/>
          <p:cNvPicPr>
            <a:picLocks noChangeAspect="1"/>
          </p:cNvPicPr>
          <p:nvPr/>
        </p:nvPicPr>
        <p:blipFill>
          <a:blip r:embed="rId3"/>
          <a:stretch>
            <a:fillRect/>
          </a:stretch>
        </p:blipFill>
        <p:spPr>
          <a:xfrm>
            <a:off x="3802839" y="3170927"/>
            <a:ext cx="1314450" cy="1400175"/>
          </a:xfrm>
          <a:prstGeom prst="rect">
            <a:avLst/>
          </a:prstGeom>
        </p:spPr>
      </p:pic>
    </p:spTree>
    <p:extLst>
      <p:ext uri="{BB962C8B-B14F-4D97-AF65-F5344CB8AC3E}">
        <p14:creationId xmlns:p14="http://schemas.microsoft.com/office/powerpoint/2010/main" val="6197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body" idx="1"/>
          </p:nvPr>
        </p:nvSpPr>
        <p:spPr>
          <a:xfrm>
            <a:off x="352423" y="702600"/>
            <a:ext cx="1495168" cy="388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s-ES"/>
              <a:t>Clase 11</a:t>
            </a:r>
            <a:endParaRPr/>
          </a:p>
        </p:txBody>
      </p:sp>
      <p:sp>
        <p:nvSpPr>
          <p:cNvPr id="153" name="Google Shape;153;p1"/>
          <p:cNvSpPr txBox="1">
            <a:spLocks noGrp="1"/>
          </p:cNvSpPr>
          <p:nvPr>
            <p:ph type="body" idx="2"/>
          </p:nvPr>
        </p:nvSpPr>
        <p:spPr>
          <a:xfrm>
            <a:off x="352481" y="1090875"/>
            <a:ext cx="3038475" cy="388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s-ES"/>
              <a:t>¿Qué veremos hoy?</a:t>
            </a:r>
            <a:endParaRPr/>
          </a:p>
        </p:txBody>
      </p:sp>
      <p:sp>
        <p:nvSpPr>
          <p:cNvPr id="154" name="Google Shape;154;p1"/>
          <p:cNvSpPr txBox="1">
            <a:spLocks noGrp="1"/>
          </p:cNvSpPr>
          <p:nvPr>
            <p:ph type="body" idx="3"/>
          </p:nvPr>
        </p:nvSpPr>
        <p:spPr>
          <a:xfrm>
            <a:off x="4413802" y="1542931"/>
            <a:ext cx="524100" cy="3033300"/>
          </a:xfrm>
          <a:prstGeom prst="rect">
            <a:avLst/>
          </a:prstGeom>
          <a:noFill/>
          <a:ln>
            <a:noFill/>
          </a:ln>
        </p:spPr>
        <p:txBody>
          <a:bodyPr spcFirstLastPara="1" wrap="square" lIns="91425" tIns="45700" rIns="91425" bIns="45700" anchor="t" anchorCtr="0">
            <a:noAutofit/>
          </a:bodyPr>
          <a:lstStyle/>
          <a:p>
            <a:pPr marL="0" lvl="0" indent="0" algn="l" rtl="0">
              <a:lnSpc>
                <a:spcPct val="156250"/>
              </a:lnSpc>
              <a:spcBef>
                <a:spcPts val="0"/>
              </a:spcBef>
              <a:spcAft>
                <a:spcPts val="0"/>
              </a:spcAft>
              <a:buClr>
                <a:schemeClr val="dk1"/>
              </a:buClr>
              <a:buSzPts val="1600"/>
              <a:buNone/>
            </a:pPr>
            <a:r>
              <a:rPr lang="es-ES"/>
              <a:t>01.</a:t>
            </a:r>
            <a:endParaRPr/>
          </a:p>
          <a:p>
            <a:pPr marL="0" lvl="0" indent="0" algn="l" rtl="0">
              <a:lnSpc>
                <a:spcPct val="156250"/>
              </a:lnSpc>
              <a:spcBef>
                <a:spcPts val="750"/>
              </a:spcBef>
              <a:spcAft>
                <a:spcPts val="0"/>
              </a:spcAft>
              <a:buClr>
                <a:schemeClr val="dk1"/>
              </a:buClr>
              <a:buSzPts val="1600"/>
              <a:buNone/>
            </a:pPr>
            <a:r>
              <a:rPr lang="es-ES"/>
              <a:t>02.</a:t>
            </a:r>
            <a:endParaRPr/>
          </a:p>
          <a:p>
            <a:pPr marL="0" lvl="0" indent="0" algn="l" rtl="0">
              <a:lnSpc>
                <a:spcPct val="156250"/>
              </a:lnSpc>
              <a:spcBef>
                <a:spcPts val="750"/>
              </a:spcBef>
              <a:spcAft>
                <a:spcPts val="0"/>
              </a:spcAft>
              <a:buClr>
                <a:schemeClr val="dk1"/>
              </a:buClr>
              <a:buSzPts val="1600"/>
              <a:buNone/>
            </a:pPr>
            <a:r>
              <a:rPr lang="es-ES"/>
              <a:t>03.</a:t>
            </a:r>
            <a:endParaRPr/>
          </a:p>
          <a:p>
            <a:pPr marL="0" lvl="0" indent="0" algn="l" rtl="0">
              <a:lnSpc>
                <a:spcPct val="156250"/>
              </a:lnSpc>
              <a:spcBef>
                <a:spcPts val="750"/>
              </a:spcBef>
              <a:spcAft>
                <a:spcPts val="0"/>
              </a:spcAft>
              <a:buClr>
                <a:schemeClr val="dk1"/>
              </a:buClr>
              <a:buSzPts val="1600"/>
              <a:buNone/>
            </a:pPr>
            <a:r>
              <a:rPr lang="es-ES"/>
              <a:t>04.</a:t>
            </a:r>
            <a:endParaRPr/>
          </a:p>
          <a:p>
            <a:pPr marL="0" lvl="0" indent="0" algn="l" rtl="0">
              <a:lnSpc>
                <a:spcPct val="156250"/>
              </a:lnSpc>
              <a:spcBef>
                <a:spcPts val="750"/>
              </a:spcBef>
              <a:spcAft>
                <a:spcPts val="0"/>
              </a:spcAft>
              <a:buClr>
                <a:schemeClr val="dk1"/>
              </a:buClr>
              <a:buSzPts val="1600"/>
              <a:buNone/>
            </a:pPr>
            <a:r>
              <a:rPr lang="es-ES"/>
              <a:t>05.</a:t>
            </a:r>
            <a:endParaRPr/>
          </a:p>
          <a:p>
            <a:pPr marL="0" lvl="0" indent="0" algn="l" rtl="0">
              <a:lnSpc>
                <a:spcPct val="156250"/>
              </a:lnSpc>
              <a:spcBef>
                <a:spcPts val="750"/>
              </a:spcBef>
              <a:spcAft>
                <a:spcPts val="0"/>
              </a:spcAft>
              <a:buClr>
                <a:schemeClr val="dk1"/>
              </a:buClr>
              <a:buSzPts val="1600"/>
              <a:buNone/>
            </a:pPr>
            <a:r>
              <a:rPr lang="es-ES"/>
              <a:t>06.</a:t>
            </a:r>
            <a:endParaRPr/>
          </a:p>
          <a:p>
            <a:pPr marL="0" lvl="0" indent="0" algn="l" rtl="0">
              <a:lnSpc>
                <a:spcPct val="156250"/>
              </a:lnSpc>
              <a:spcBef>
                <a:spcPts val="750"/>
              </a:spcBef>
              <a:spcAft>
                <a:spcPts val="0"/>
              </a:spcAft>
              <a:buClr>
                <a:schemeClr val="dk1"/>
              </a:buClr>
              <a:buSzPts val="1600"/>
              <a:buNone/>
            </a:pPr>
            <a:r>
              <a:rPr lang="es-ES"/>
              <a:t>07.</a:t>
            </a:r>
            <a:endParaRPr/>
          </a:p>
          <a:p>
            <a:pPr marL="0" lvl="0" indent="0" algn="l" rtl="0">
              <a:lnSpc>
                <a:spcPct val="156250"/>
              </a:lnSpc>
              <a:spcBef>
                <a:spcPts val="750"/>
              </a:spcBef>
              <a:spcAft>
                <a:spcPts val="0"/>
              </a:spcAft>
              <a:buClr>
                <a:schemeClr val="dk1"/>
              </a:buClr>
              <a:buSzPts val="1600"/>
              <a:buNone/>
            </a:pPr>
            <a:endParaRPr/>
          </a:p>
        </p:txBody>
      </p:sp>
      <p:sp>
        <p:nvSpPr>
          <p:cNvPr id="155" name="Google Shape;155;p1"/>
          <p:cNvSpPr txBox="1">
            <a:spLocks noGrp="1"/>
          </p:cNvSpPr>
          <p:nvPr>
            <p:ph type="body" idx="4"/>
          </p:nvPr>
        </p:nvSpPr>
        <p:spPr>
          <a:xfrm>
            <a:off x="4846675" y="1545050"/>
            <a:ext cx="4216200" cy="3371400"/>
          </a:xfrm>
          <a:prstGeom prst="rect">
            <a:avLst/>
          </a:prstGeom>
          <a:noFill/>
          <a:ln>
            <a:noFill/>
          </a:ln>
        </p:spPr>
        <p:txBody>
          <a:bodyPr spcFirstLastPara="1" wrap="square" lIns="91425" tIns="45700" rIns="91425" bIns="45700" anchor="t" anchorCtr="0">
            <a:noAutofit/>
          </a:bodyPr>
          <a:lstStyle/>
          <a:p>
            <a:pPr marL="0" lvl="0" indent="0" algn="l" rtl="0">
              <a:lnSpc>
                <a:spcPct val="138888"/>
              </a:lnSpc>
              <a:spcBef>
                <a:spcPts val="0"/>
              </a:spcBef>
              <a:spcAft>
                <a:spcPts val="0"/>
              </a:spcAft>
              <a:buClr>
                <a:schemeClr val="dk1"/>
              </a:buClr>
              <a:buSzPts val="1800"/>
              <a:buNone/>
            </a:pPr>
            <a:r>
              <a:rPr lang="es-ES"/>
              <a:t>Recordando la propuesta de valor</a:t>
            </a:r>
            <a:endParaRPr/>
          </a:p>
          <a:p>
            <a:pPr marL="0" lvl="0" indent="0" algn="l" rtl="0">
              <a:lnSpc>
                <a:spcPct val="138888"/>
              </a:lnSpc>
              <a:spcBef>
                <a:spcPts val="750"/>
              </a:spcBef>
              <a:spcAft>
                <a:spcPts val="0"/>
              </a:spcAft>
              <a:buClr>
                <a:schemeClr val="dk1"/>
              </a:buClr>
              <a:buSzPts val="1800"/>
              <a:buNone/>
            </a:pPr>
            <a:r>
              <a:rPr lang="es-ES"/>
              <a:t>Modelos de negocio</a:t>
            </a:r>
            <a:endParaRPr/>
          </a:p>
          <a:p>
            <a:pPr marL="0" lvl="0" indent="0" algn="l" rtl="0">
              <a:lnSpc>
                <a:spcPct val="138888"/>
              </a:lnSpc>
              <a:spcBef>
                <a:spcPts val="750"/>
              </a:spcBef>
              <a:spcAft>
                <a:spcPts val="0"/>
              </a:spcAft>
              <a:buClr>
                <a:schemeClr val="dk1"/>
              </a:buClr>
              <a:buSzPts val="1800"/>
              <a:buNone/>
            </a:pPr>
            <a:r>
              <a:rPr lang="es-ES"/>
              <a:t>Enfoque Lean Canvas</a:t>
            </a:r>
            <a:endParaRPr/>
          </a:p>
          <a:p>
            <a:pPr marL="0" lvl="0" indent="0" algn="l" rtl="0">
              <a:lnSpc>
                <a:spcPct val="138888"/>
              </a:lnSpc>
              <a:spcBef>
                <a:spcPts val="750"/>
              </a:spcBef>
              <a:spcAft>
                <a:spcPts val="0"/>
              </a:spcAft>
              <a:buClr>
                <a:schemeClr val="dk1"/>
              </a:buClr>
              <a:buSzPts val="1800"/>
              <a:buNone/>
            </a:pPr>
            <a:r>
              <a:rPr lang="es-ES"/>
              <a:t>Financiamiento</a:t>
            </a:r>
            <a:endParaRPr/>
          </a:p>
          <a:p>
            <a:pPr marL="0" lvl="0" indent="0" algn="l" rtl="0">
              <a:lnSpc>
                <a:spcPct val="138888"/>
              </a:lnSpc>
              <a:spcBef>
                <a:spcPts val="750"/>
              </a:spcBef>
              <a:spcAft>
                <a:spcPts val="0"/>
              </a:spcAft>
              <a:buClr>
                <a:schemeClr val="dk1"/>
              </a:buClr>
              <a:buSzPts val="1800"/>
              <a:buNone/>
            </a:pPr>
            <a:r>
              <a:rPr lang="es-ES" b="1">
                <a:solidFill>
                  <a:srgbClr val="9900CC"/>
                </a:solidFill>
              </a:rPr>
              <a:t>Actividad 11.1:</a:t>
            </a:r>
            <a:r>
              <a:rPr lang="es-ES"/>
              <a:t> Mi primer Lean Canvas</a:t>
            </a:r>
            <a:endParaRPr/>
          </a:p>
          <a:p>
            <a:pPr marL="0" lvl="0" indent="0" algn="l" rtl="0">
              <a:lnSpc>
                <a:spcPct val="138888"/>
              </a:lnSpc>
              <a:spcBef>
                <a:spcPts val="750"/>
              </a:spcBef>
              <a:spcAft>
                <a:spcPts val="0"/>
              </a:spcAft>
              <a:buClr>
                <a:schemeClr val="dk1"/>
              </a:buClr>
              <a:buSzPts val="1800"/>
              <a:buNone/>
            </a:pPr>
            <a:r>
              <a:rPr lang="es-ES" b="1">
                <a:solidFill>
                  <a:srgbClr val="9900CC"/>
                </a:solidFill>
              </a:rPr>
              <a:t>Actividad 11.2:</a:t>
            </a:r>
            <a:r>
              <a:rPr lang="es-ES"/>
              <a:t> Financiamiento</a:t>
            </a:r>
            <a:endParaRPr/>
          </a:p>
          <a:p>
            <a:pPr marL="0" lvl="0" indent="0" algn="l" rtl="0">
              <a:lnSpc>
                <a:spcPct val="138888"/>
              </a:lnSpc>
              <a:spcBef>
                <a:spcPts val="750"/>
              </a:spcBef>
              <a:spcAft>
                <a:spcPts val="0"/>
              </a:spcAft>
              <a:buClr>
                <a:schemeClr val="dk1"/>
              </a:buClr>
              <a:buSzPts val="1800"/>
              <a:buNone/>
            </a:pPr>
            <a:r>
              <a:rPr lang="es-ES" b="1">
                <a:solidFill>
                  <a:schemeClr val="lt1"/>
                </a:solidFill>
                <a:highlight>
                  <a:srgbClr val="FF00FF"/>
                </a:highlight>
              </a:rPr>
              <a:t>Tarea 11:</a:t>
            </a:r>
            <a:r>
              <a:rPr lang="es-ES"/>
              <a:t> Avance Hito 3: Canvas definitivo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5899" y="1359882"/>
            <a:ext cx="6914685" cy="1384995"/>
          </a:xfrm>
        </p:spPr>
        <p:txBody>
          <a:bodyPr/>
          <a:lstStyle/>
          <a:p>
            <a:pPr marL="396875" indent="-285750">
              <a:buFont typeface="Arial" panose="020B0604020202020204" pitchFamily="34" charset="0"/>
              <a:buChar char="•"/>
            </a:pPr>
            <a:r>
              <a:rPr lang="es-ES" sz="1800" dirty="0"/>
              <a:t>Capital humano: Departamentos encargados de realizar red de contactos y planificación, figuras públicas y voluntarios.</a:t>
            </a:r>
          </a:p>
          <a:p>
            <a:pPr marL="514350" indent="-285750">
              <a:buFont typeface="Arial" panose="020B0604020202020204" pitchFamily="34" charset="0"/>
              <a:buChar char="•"/>
            </a:pPr>
            <a:endParaRPr lang="es-ES" sz="1800" dirty="0"/>
          </a:p>
          <a:p>
            <a:pPr marL="514350" indent="-285750">
              <a:buFont typeface="Arial" panose="020B0604020202020204" pitchFamily="34" charset="0"/>
              <a:buChar char="•"/>
            </a:pPr>
            <a:endParaRPr lang="es-ES" sz="1800" dirty="0"/>
          </a:p>
          <a:p>
            <a:pPr marL="396875" indent="-285750">
              <a:buFont typeface="Arial" panose="020B0604020202020204" pitchFamily="34" charset="0"/>
              <a:buChar char="•"/>
            </a:pPr>
            <a:r>
              <a:rPr lang="es-ES" sz="1800" dirty="0"/>
              <a:t>Redes sociales</a:t>
            </a:r>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20</a:t>
            </a:fld>
            <a:endParaRPr lang="es-ES"/>
          </a:p>
        </p:txBody>
      </p:sp>
      <p:cxnSp>
        <p:nvCxnSpPr>
          <p:cNvPr id="6" name="Conector recto 5"/>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V="1">
            <a:off x="1143000" y="1181580"/>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8" name="Imagen 7" descr="logogrande.gif"/>
          <p:cNvPicPr>
            <a:picLocks noChangeAspect="1"/>
          </p:cNvPicPr>
          <p:nvPr/>
        </p:nvPicPr>
        <p:blipFill rotWithShape="1">
          <a:blip r:embed="rId2">
            <a:alphaModFix amt="61000"/>
            <a:extLst>
              <a:ext uri="{28A0092B-C50C-407E-A947-70E740481C1C}">
                <a14:useLocalDpi xmlns:a14="http://schemas.microsoft.com/office/drawing/2010/main" val="0"/>
              </a:ext>
            </a:extLst>
          </a:blip>
          <a:srcRect l="7267" t="35366" r="9645" b="35495"/>
          <a:stretch/>
        </p:blipFill>
        <p:spPr>
          <a:xfrm>
            <a:off x="1295943" y="205979"/>
            <a:ext cx="1974307" cy="692387"/>
          </a:xfrm>
          <a:prstGeom prst="rect">
            <a:avLst/>
          </a:prstGeom>
        </p:spPr>
      </p:pic>
      <p:pic>
        <p:nvPicPr>
          <p:cNvPr id="9" name="Imagen 8"/>
          <p:cNvPicPr>
            <a:picLocks noChangeAspect="1"/>
          </p:cNvPicPr>
          <p:nvPr/>
        </p:nvPicPr>
        <p:blipFill>
          <a:blip r:embed="rId3"/>
          <a:stretch>
            <a:fillRect/>
          </a:stretch>
        </p:blipFill>
        <p:spPr>
          <a:xfrm>
            <a:off x="5657850" y="2666190"/>
            <a:ext cx="1364276" cy="1750131"/>
          </a:xfrm>
          <a:prstGeom prst="rect">
            <a:avLst/>
          </a:prstGeom>
        </p:spPr>
      </p:pic>
      <p:sp>
        <p:nvSpPr>
          <p:cNvPr id="11" name="TextBox 10"/>
          <p:cNvSpPr txBox="1"/>
          <p:nvPr/>
        </p:nvSpPr>
        <p:spPr>
          <a:xfrm>
            <a:off x="3950964" y="430824"/>
            <a:ext cx="2446504" cy="507831"/>
          </a:xfrm>
          <a:prstGeom prst="rect">
            <a:avLst/>
          </a:prstGeom>
          <a:noFill/>
        </p:spPr>
        <p:txBody>
          <a:bodyPr wrap="none" rtlCol="0">
            <a:spAutoFit/>
          </a:bodyPr>
          <a:lstStyle/>
          <a:p>
            <a:pPr algn="ctr">
              <a:spcBef>
                <a:spcPct val="0"/>
              </a:spcBef>
            </a:pPr>
            <a:r>
              <a:rPr lang="es-ES" sz="2700" b="1" i="1" dirty="0">
                <a:solidFill>
                  <a:srgbClr val="B9090B"/>
                </a:solidFill>
                <a:latin typeface="Avenir Light"/>
                <a:ea typeface="+mj-ea"/>
                <a:cs typeface="Avenir Light"/>
              </a:rPr>
              <a:t>Recursos Claves</a:t>
            </a:r>
            <a:endParaRPr lang="en-US" sz="2700" b="1" i="1" dirty="0">
              <a:solidFill>
                <a:srgbClr val="B9090B"/>
              </a:solidFill>
              <a:latin typeface="Avenir Light"/>
              <a:ea typeface="+mj-ea"/>
              <a:cs typeface="Avenir Light"/>
            </a:endParaRPr>
          </a:p>
        </p:txBody>
      </p:sp>
    </p:spTree>
    <p:extLst>
      <p:ext uri="{BB962C8B-B14F-4D97-AF65-F5344CB8AC3E}">
        <p14:creationId xmlns:p14="http://schemas.microsoft.com/office/powerpoint/2010/main" val="104691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8148" y="153953"/>
            <a:ext cx="5985531" cy="960835"/>
          </a:xfrm>
        </p:spPr>
        <p:txBody>
          <a:bodyPr>
            <a:noAutofit/>
          </a:bodyPr>
          <a:lstStyle/>
          <a:p>
            <a:pPr defTabSz="714375"/>
            <a:r>
              <a:rPr lang="es-ES" sz="2700" b="1" i="1" dirty="0">
                <a:solidFill>
                  <a:srgbClr val="B9090B"/>
                </a:solidFill>
                <a:latin typeface="Avenir Light"/>
                <a:cs typeface="Avenir Light"/>
              </a:rPr>
              <a:t>				Actividades  						                       Claves</a:t>
            </a:r>
          </a:p>
        </p:txBody>
      </p:sp>
      <p:sp>
        <p:nvSpPr>
          <p:cNvPr id="3" name="Marcador de contenido 2"/>
          <p:cNvSpPr>
            <a:spLocks noGrp="1"/>
          </p:cNvSpPr>
          <p:nvPr>
            <p:ph idx="1"/>
          </p:nvPr>
        </p:nvSpPr>
        <p:spPr>
          <a:xfrm>
            <a:off x="464811" y="1154681"/>
            <a:ext cx="8214300" cy="2092881"/>
          </a:xfrm>
        </p:spPr>
        <p:txBody>
          <a:bodyPr/>
          <a:lstStyle/>
          <a:p>
            <a:r>
              <a:rPr lang="es-ES" sz="1800" dirty="0"/>
              <a:t>Reuniones varias para la organización de las siguientes actividades:</a:t>
            </a:r>
          </a:p>
          <a:p>
            <a:endParaRPr lang="es-ES" sz="1800" dirty="0"/>
          </a:p>
          <a:p>
            <a:pPr marL="971550" lvl="1" indent="-285750">
              <a:buFont typeface="Arial" panose="020B0604020202020204" pitchFamily="34" charset="0"/>
              <a:buChar char="•"/>
            </a:pPr>
            <a:r>
              <a:rPr lang="es-ES" sz="1800" dirty="0"/>
              <a:t>Gira Teletón: Actividades por todo Chile durante </a:t>
            </a:r>
          </a:p>
          <a:p>
            <a:pPr marL="685800" lvl="1" indent="0"/>
            <a:r>
              <a:rPr lang="es-ES" sz="1800" dirty="0"/>
              <a:t>	  el mes de Noviembre, Talleres, actividades públicas,</a:t>
            </a:r>
          </a:p>
          <a:p>
            <a:pPr marL="685800" lvl="1" indent="0"/>
            <a:endParaRPr lang="es-ES" sz="1800" dirty="0"/>
          </a:p>
          <a:p>
            <a:pPr marL="971550" lvl="1" indent="-285750">
              <a:buFont typeface="Arial" panose="020B0604020202020204" pitchFamily="34" charset="0"/>
              <a:buChar char="•"/>
            </a:pPr>
            <a:r>
              <a:rPr lang="es-ES" sz="1800" dirty="0"/>
              <a:t>Teletón televisiva día 10 y 11 de Noviembre</a:t>
            </a:r>
            <a:r>
              <a:rPr lang="es-ES" dirty="0"/>
              <a:t>.</a:t>
            </a:r>
          </a:p>
          <a:p>
            <a:endParaRPr lang="es-ES" dirty="0"/>
          </a:p>
          <a:p>
            <a:endParaRPr lang="es-ES" dirty="0"/>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21</a:t>
            </a:fld>
            <a:endParaRPr lang="es-ES"/>
          </a:p>
        </p:txBody>
      </p:sp>
      <p:cxnSp>
        <p:nvCxnSpPr>
          <p:cNvPr id="6" name="Conector recto 5"/>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V="1">
            <a:off x="1143000" y="1063229"/>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8" name="Imagen 7" descr="logo-teleton-2014.jpg"/>
          <p:cNvPicPr>
            <a:picLocks noChangeAspect="1"/>
          </p:cNvPicPr>
          <p:nvPr/>
        </p:nvPicPr>
        <p:blipFill rotWithShape="1">
          <a:blip r:embed="rId2">
            <a:alphaModFix amt="53000"/>
            <a:extLst>
              <a:ext uri="{28A0092B-C50C-407E-A947-70E740481C1C}">
                <a14:useLocalDpi xmlns:a14="http://schemas.microsoft.com/office/drawing/2010/main" val="0"/>
              </a:ext>
            </a:extLst>
          </a:blip>
          <a:srcRect l="12482" r="12339" b="38481"/>
          <a:stretch/>
        </p:blipFill>
        <p:spPr>
          <a:xfrm>
            <a:off x="6645862" y="0"/>
            <a:ext cx="1164068" cy="952555"/>
          </a:xfrm>
          <a:prstGeom prst="rect">
            <a:avLst/>
          </a:prstGeom>
        </p:spPr>
      </p:pic>
      <p:pic>
        <p:nvPicPr>
          <p:cNvPr id="9" name="Imagen 8"/>
          <p:cNvPicPr>
            <a:picLocks noChangeAspect="1"/>
          </p:cNvPicPr>
          <p:nvPr/>
        </p:nvPicPr>
        <p:blipFill>
          <a:blip r:embed="rId3"/>
          <a:stretch>
            <a:fillRect/>
          </a:stretch>
        </p:blipFill>
        <p:spPr>
          <a:xfrm>
            <a:off x="5568862" y="3078059"/>
            <a:ext cx="1629638" cy="1413255"/>
          </a:xfrm>
          <a:prstGeom prst="rect">
            <a:avLst/>
          </a:prstGeom>
        </p:spPr>
      </p:pic>
    </p:spTree>
    <p:extLst>
      <p:ext uri="{BB962C8B-B14F-4D97-AF65-F5344CB8AC3E}">
        <p14:creationId xmlns:p14="http://schemas.microsoft.com/office/powerpoint/2010/main" val="2161180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060" y="144645"/>
            <a:ext cx="5555620" cy="918584"/>
          </a:xfrm>
        </p:spPr>
        <p:txBody>
          <a:bodyPr>
            <a:noAutofit/>
          </a:bodyPr>
          <a:lstStyle/>
          <a:p>
            <a:r>
              <a:rPr lang="es-ES" sz="2700" b="1" i="1" dirty="0">
                <a:solidFill>
                  <a:srgbClr val="B9090B"/>
                </a:solidFill>
                <a:latin typeface="Avenir Light"/>
                <a:cs typeface="Avenir Light"/>
              </a:rPr>
              <a:t>		Asociaciones 					             Claves</a:t>
            </a:r>
          </a:p>
        </p:txBody>
      </p:sp>
      <p:sp>
        <p:nvSpPr>
          <p:cNvPr id="3" name="Marcador de contenido 2"/>
          <p:cNvSpPr>
            <a:spLocks noGrp="1"/>
          </p:cNvSpPr>
          <p:nvPr>
            <p:ph idx="1"/>
          </p:nvPr>
        </p:nvSpPr>
        <p:spPr>
          <a:xfrm>
            <a:off x="777180" y="1478414"/>
            <a:ext cx="6858000" cy="2400657"/>
          </a:xfrm>
        </p:spPr>
        <p:txBody>
          <a:bodyPr/>
          <a:lstStyle/>
          <a:p>
            <a:pPr marL="571500" indent="-342900">
              <a:buFont typeface="Arial" panose="020B0604020202020204" pitchFamily="34" charset="0"/>
              <a:buChar char="•"/>
            </a:pPr>
            <a:r>
              <a:rPr lang="es-ES" sz="2000" dirty="0"/>
              <a:t>Canales de televisión con sus rostros más importantes.</a:t>
            </a:r>
          </a:p>
          <a:p>
            <a:pPr marL="571500" indent="-342900">
              <a:buFont typeface="Arial" panose="020B0604020202020204" pitchFamily="34" charset="0"/>
              <a:buChar char="•"/>
            </a:pPr>
            <a:r>
              <a:rPr lang="es-ES" sz="2000" dirty="0" err="1"/>
              <a:t>Streaming</a:t>
            </a:r>
            <a:r>
              <a:rPr lang="es-ES" sz="2000" dirty="0"/>
              <a:t>.</a:t>
            </a:r>
          </a:p>
          <a:p>
            <a:pPr marL="571500" indent="-342900">
              <a:buFont typeface="Arial" panose="020B0604020202020204" pitchFamily="34" charset="0"/>
              <a:buChar char="•"/>
            </a:pPr>
            <a:r>
              <a:rPr lang="es-ES" sz="2000" dirty="0"/>
              <a:t>Emisoras de radios.</a:t>
            </a:r>
          </a:p>
          <a:p>
            <a:pPr marL="571500" indent="-342900">
              <a:buFont typeface="Arial" panose="020B0604020202020204" pitchFamily="34" charset="0"/>
              <a:buChar char="•"/>
            </a:pPr>
            <a:r>
              <a:rPr lang="es-ES" sz="2000" dirty="0"/>
              <a:t>Entidades gubernamentales y municipales.</a:t>
            </a:r>
          </a:p>
          <a:p>
            <a:pPr marL="571500" indent="-342900">
              <a:buFont typeface="Arial" panose="020B0604020202020204" pitchFamily="34" charset="0"/>
              <a:buChar char="•"/>
            </a:pPr>
            <a:r>
              <a:rPr lang="es-ES" sz="2000" dirty="0"/>
              <a:t>Grandes empresas que auspician a la Teletón.</a:t>
            </a:r>
          </a:p>
          <a:p>
            <a:pPr marL="514350" indent="-285750">
              <a:buFont typeface="Arial" panose="020B0604020202020204" pitchFamily="34" charset="0"/>
              <a:buChar char="•"/>
            </a:pPr>
            <a:endParaRPr lang="es-ES" dirty="0"/>
          </a:p>
          <a:p>
            <a:endParaRPr lang="es-ES" dirty="0"/>
          </a:p>
          <a:p>
            <a:endParaRPr lang="es-ES" dirty="0"/>
          </a:p>
          <a:p>
            <a:endParaRPr lang="es-ES" dirty="0"/>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22</a:t>
            </a:fld>
            <a:endParaRPr lang="es-ES"/>
          </a:p>
        </p:txBody>
      </p:sp>
      <p:cxnSp>
        <p:nvCxnSpPr>
          <p:cNvPr id="6" name="Conector recto 5"/>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V="1">
            <a:off x="1143000" y="1176630"/>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8" name="Imagen 7" descr="logogrande.gif"/>
          <p:cNvPicPr>
            <a:picLocks noChangeAspect="1"/>
          </p:cNvPicPr>
          <p:nvPr/>
        </p:nvPicPr>
        <p:blipFill rotWithShape="1">
          <a:blip r:embed="rId2">
            <a:alphaModFix amt="61000"/>
            <a:extLst>
              <a:ext uri="{28A0092B-C50C-407E-A947-70E740481C1C}">
                <a14:useLocalDpi xmlns:a14="http://schemas.microsoft.com/office/drawing/2010/main" val="0"/>
              </a:ext>
            </a:extLst>
          </a:blip>
          <a:srcRect l="7267" t="35366" r="9645" b="35495"/>
          <a:stretch/>
        </p:blipFill>
        <p:spPr>
          <a:xfrm>
            <a:off x="1295943" y="205979"/>
            <a:ext cx="1974307" cy="692387"/>
          </a:xfrm>
          <a:prstGeom prst="rect">
            <a:avLst/>
          </a:prstGeom>
        </p:spPr>
      </p:pic>
    </p:spTree>
    <p:extLst>
      <p:ext uri="{BB962C8B-B14F-4D97-AF65-F5344CB8AC3E}">
        <p14:creationId xmlns:p14="http://schemas.microsoft.com/office/powerpoint/2010/main" val="80095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10929"/>
            <a:ext cx="5502862" cy="857250"/>
          </a:xfrm>
        </p:spPr>
        <p:txBody>
          <a:bodyPr>
            <a:noAutofit/>
          </a:bodyPr>
          <a:lstStyle/>
          <a:p>
            <a:r>
              <a:rPr lang="es-ES" sz="2700" b="1" i="1" dirty="0">
                <a:solidFill>
                  <a:srgbClr val="B9090B"/>
                </a:solidFill>
                <a:latin typeface="Avenir Light"/>
                <a:cs typeface="Avenir Light"/>
              </a:rPr>
              <a:t>Estructura  de Costos</a:t>
            </a:r>
          </a:p>
        </p:txBody>
      </p:sp>
      <p:sp>
        <p:nvSpPr>
          <p:cNvPr id="3" name="Marcador de contenido 2"/>
          <p:cNvSpPr>
            <a:spLocks noGrp="1"/>
          </p:cNvSpPr>
          <p:nvPr>
            <p:ph idx="1"/>
          </p:nvPr>
        </p:nvSpPr>
        <p:spPr>
          <a:xfrm>
            <a:off x="464811" y="1154682"/>
            <a:ext cx="8214300" cy="2525220"/>
          </a:xfrm>
        </p:spPr>
        <p:txBody>
          <a:bodyPr>
            <a:normAutofit/>
          </a:bodyPr>
          <a:lstStyle/>
          <a:p>
            <a:pPr marL="514350" indent="-285750">
              <a:buFont typeface="Arial" panose="020B0604020202020204" pitchFamily="34" charset="0"/>
              <a:buChar char="•"/>
            </a:pPr>
            <a:r>
              <a:rPr lang="es-ES" sz="1800" dirty="0"/>
              <a:t>Recursos humanos: todas las personas involucradas en la organización </a:t>
            </a:r>
          </a:p>
          <a:p>
            <a:pPr marL="514350" indent="-285750">
              <a:buFont typeface="Arial" panose="020B0604020202020204" pitchFamily="34" charset="0"/>
              <a:buChar char="•"/>
            </a:pPr>
            <a:r>
              <a:rPr lang="es-ES" sz="1800" dirty="0"/>
              <a:t>de las actividades claves.</a:t>
            </a:r>
          </a:p>
          <a:p>
            <a:pPr marL="514350" indent="-285750">
              <a:buFont typeface="Arial" panose="020B0604020202020204" pitchFamily="34" charset="0"/>
              <a:buChar char="•"/>
            </a:pPr>
            <a:endParaRPr lang="es-ES" sz="1800" dirty="0"/>
          </a:p>
          <a:p>
            <a:pPr marL="514350" indent="-285750">
              <a:buFont typeface="Arial" panose="020B0604020202020204" pitchFamily="34" charset="0"/>
              <a:buChar char="•"/>
            </a:pPr>
            <a:r>
              <a:rPr lang="es-ES" sz="1800" dirty="0"/>
              <a:t>Publicidad: Distintos anuncios sobre la teletón, como las “palomas”.</a:t>
            </a:r>
          </a:p>
          <a:p>
            <a:pPr marL="514350" indent="-285750">
              <a:buFont typeface="Arial" panose="020B0604020202020204" pitchFamily="34" charset="0"/>
              <a:buChar char="•"/>
            </a:pPr>
            <a:endParaRPr lang="es-ES" sz="1800" dirty="0"/>
          </a:p>
          <a:p>
            <a:pPr marL="514350" indent="-285750">
              <a:buFont typeface="Arial" panose="020B0604020202020204" pitchFamily="34" charset="0"/>
              <a:buChar char="•"/>
            </a:pPr>
            <a:r>
              <a:rPr lang="es-ES" sz="1800" dirty="0"/>
              <a:t>Gastos técnicos: producción de la Teletón y la gira Teletón</a:t>
            </a:r>
          </a:p>
          <a:p>
            <a:pPr marL="573088" indent="-344488"/>
            <a:r>
              <a:rPr lang="es-ES" sz="1800" dirty="0"/>
              <a:t> 	(incluye RRHH, infraestructura y maquinaria).</a:t>
            </a:r>
          </a:p>
          <a:p>
            <a:pPr marL="514350" indent="-285750">
              <a:buFont typeface="Arial" panose="020B0604020202020204" pitchFamily="34" charset="0"/>
              <a:buChar char="•"/>
            </a:pPr>
            <a:endParaRPr lang="es-ES" sz="1800" dirty="0"/>
          </a:p>
          <a:p>
            <a:pPr marL="514350" indent="-285750">
              <a:buFont typeface="Arial" panose="020B0604020202020204" pitchFamily="34" charset="0"/>
              <a:buChar char="•"/>
            </a:pPr>
            <a:r>
              <a:rPr lang="es-ES" sz="1800" dirty="0"/>
              <a:t>Gastos básicos: Alimento, insumos básicos y de oficina, transporte, etc.</a:t>
            </a:r>
          </a:p>
          <a:p>
            <a:endParaRPr lang="es-ES" dirty="0"/>
          </a:p>
          <a:p>
            <a:endParaRPr lang="es-ES" dirty="0"/>
          </a:p>
          <a:p>
            <a:endParaRPr lang="es-ES" dirty="0"/>
          </a:p>
          <a:p>
            <a:endParaRPr lang="es-ES" dirty="0"/>
          </a:p>
        </p:txBody>
      </p:sp>
      <p:sp>
        <p:nvSpPr>
          <p:cNvPr id="5" name="Marcador de número de diapositiva 4"/>
          <p:cNvSpPr>
            <a:spLocks noGrp="1"/>
          </p:cNvSpPr>
          <p:nvPr>
            <p:ph type="sldNum" sz="quarter" idx="12"/>
          </p:nvPr>
        </p:nvSpPr>
        <p:spPr/>
        <p:txBody>
          <a:bodyPr/>
          <a:lstStyle/>
          <a:p>
            <a:fld id="{D4973262-57C1-D64C-AD43-D479592EE965}" type="slidenum">
              <a:rPr lang="es-ES" smtClean="0"/>
              <a:pPr/>
              <a:t>23</a:t>
            </a:fld>
            <a:endParaRPr lang="es-ES"/>
          </a:p>
        </p:txBody>
      </p:sp>
      <p:cxnSp>
        <p:nvCxnSpPr>
          <p:cNvPr id="6" name="Conector recto 5"/>
          <p:cNvCxnSpPr/>
          <p:nvPr/>
        </p:nvCxnSpPr>
        <p:spPr>
          <a:xfrm flipV="1">
            <a:off x="1143000" y="4571102"/>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V="1">
            <a:off x="1143000" y="1068179"/>
            <a:ext cx="6858000" cy="23520"/>
          </a:xfrm>
          <a:prstGeom prst="line">
            <a:avLst/>
          </a:prstGeom>
          <a:ln>
            <a:solidFill>
              <a:schemeClr val="accent6">
                <a:lumMod val="60000"/>
                <a:lumOff val="40000"/>
              </a:schemeClr>
            </a:solidFill>
          </a:ln>
          <a:effectLst>
            <a:outerShdw blurRad="76200" dir="13500000" sy="23000" kx="1200000" algn="br" rotWithShape="0">
              <a:prstClr val="black">
                <a:alpha val="20000"/>
              </a:prstClr>
            </a:outerShdw>
          </a:effectLst>
        </p:spPr>
        <p:style>
          <a:lnRef idx="3">
            <a:schemeClr val="accent6"/>
          </a:lnRef>
          <a:fillRef idx="0">
            <a:schemeClr val="accent6"/>
          </a:fillRef>
          <a:effectRef idx="2">
            <a:schemeClr val="accent6"/>
          </a:effectRef>
          <a:fontRef idx="minor">
            <a:schemeClr val="tx1"/>
          </a:fontRef>
        </p:style>
      </p:cxnSp>
      <p:pic>
        <p:nvPicPr>
          <p:cNvPr id="8" name="Imagen 7" descr="logo-teleton-2014.jpg"/>
          <p:cNvPicPr>
            <a:picLocks noChangeAspect="1"/>
          </p:cNvPicPr>
          <p:nvPr/>
        </p:nvPicPr>
        <p:blipFill rotWithShape="1">
          <a:blip r:embed="rId2">
            <a:alphaModFix amt="53000"/>
            <a:extLst>
              <a:ext uri="{28A0092B-C50C-407E-A947-70E740481C1C}">
                <a14:useLocalDpi xmlns:a14="http://schemas.microsoft.com/office/drawing/2010/main" val="0"/>
              </a:ext>
            </a:extLst>
          </a:blip>
          <a:srcRect l="12482" r="12339" b="38481"/>
          <a:stretch/>
        </p:blipFill>
        <p:spPr>
          <a:xfrm>
            <a:off x="6645862" y="110674"/>
            <a:ext cx="1164068" cy="952555"/>
          </a:xfrm>
          <a:prstGeom prst="rect">
            <a:avLst/>
          </a:prstGeom>
        </p:spPr>
      </p:pic>
    </p:spTree>
    <p:extLst>
      <p:ext uri="{BB962C8B-B14F-4D97-AF65-F5344CB8AC3E}">
        <p14:creationId xmlns:p14="http://schemas.microsoft.com/office/powerpoint/2010/main" val="202015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78"/>
        <p:cNvGrpSpPr/>
        <p:nvPr/>
      </p:nvGrpSpPr>
      <p:grpSpPr>
        <a:xfrm>
          <a:off x="0" y="0"/>
          <a:ext cx="0" cy="0"/>
          <a:chOff x="0" y="0"/>
          <a:chExt cx="0" cy="0"/>
        </a:xfrm>
      </p:grpSpPr>
      <p:sp>
        <p:nvSpPr>
          <p:cNvPr id="279" name="Google Shape;279;p26"/>
          <p:cNvSpPr/>
          <p:nvPr/>
        </p:nvSpPr>
        <p:spPr>
          <a:xfrm>
            <a:off x="0" y="0"/>
            <a:ext cx="9144000" cy="5054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6"/>
          <p:cNvSpPr/>
          <p:nvPr/>
        </p:nvSpPr>
        <p:spPr>
          <a:xfrm>
            <a:off x="3765" y="-13683"/>
            <a:ext cx="9136475" cy="5081778"/>
          </a:xfrm>
          <a:custGeom>
            <a:avLst/>
            <a:gdLst/>
            <a:ahLst/>
            <a:cxnLst/>
            <a:rect l="l" t="t" r="r" b="b"/>
            <a:pathLst>
              <a:path w="18935700" h="10424160" extrusionOk="0">
                <a:moveTo>
                  <a:pt x="18935700" y="0"/>
                </a:moveTo>
                <a:lnTo>
                  <a:pt x="18859500" y="0"/>
                </a:lnTo>
                <a:lnTo>
                  <a:pt x="18783300" y="0"/>
                </a:lnTo>
                <a:lnTo>
                  <a:pt x="18783300" y="151790"/>
                </a:lnTo>
                <a:lnTo>
                  <a:pt x="18783300" y="7640993"/>
                </a:lnTo>
                <a:lnTo>
                  <a:pt x="18783300" y="7792783"/>
                </a:lnTo>
                <a:lnTo>
                  <a:pt x="18783300" y="10272306"/>
                </a:lnTo>
                <a:lnTo>
                  <a:pt x="9088755" y="10272306"/>
                </a:lnTo>
                <a:lnTo>
                  <a:pt x="9088755" y="7792783"/>
                </a:lnTo>
                <a:lnTo>
                  <a:pt x="18783300" y="7792783"/>
                </a:lnTo>
                <a:lnTo>
                  <a:pt x="18783300" y="7640993"/>
                </a:lnTo>
                <a:lnTo>
                  <a:pt x="14902256" y="7640993"/>
                </a:lnTo>
                <a:lnTo>
                  <a:pt x="14877403" y="151790"/>
                </a:lnTo>
                <a:lnTo>
                  <a:pt x="18783300" y="151790"/>
                </a:lnTo>
                <a:lnTo>
                  <a:pt x="18783300" y="0"/>
                </a:lnTo>
                <a:lnTo>
                  <a:pt x="14750415" y="0"/>
                </a:lnTo>
                <a:lnTo>
                  <a:pt x="14750415" y="7640993"/>
                </a:lnTo>
                <a:lnTo>
                  <a:pt x="11056734" y="7640993"/>
                </a:lnTo>
                <a:lnTo>
                  <a:pt x="11056734" y="3972293"/>
                </a:lnTo>
                <a:lnTo>
                  <a:pt x="14738299" y="3972293"/>
                </a:lnTo>
                <a:lnTo>
                  <a:pt x="14750415" y="7640993"/>
                </a:lnTo>
                <a:lnTo>
                  <a:pt x="14750415" y="0"/>
                </a:lnTo>
                <a:lnTo>
                  <a:pt x="14737791" y="0"/>
                </a:lnTo>
                <a:lnTo>
                  <a:pt x="14737791" y="3820503"/>
                </a:lnTo>
                <a:lnTo>
                  <a:pt x="11056734" y="3820503"/>
                </a:lnTo>
                <a:lnTo>
                  <a:pt x="11056734" y="151790"/>
                </a:lnTo>
                <a:lnTo>
                  <a:pt x="14725688" y="151790"/>
                </a:lnTo>
                <a:lnTo>
                  <a:pt x="14737791" y="3820503"/>
                </a:lnTo>
                <a:lnTo>
                  <a:pt x="14737791" y="0"/>
                </a:lnTo>
                <a:lnTo>
                  <a:pt x="10904944" y="0"/>
                </a:lnTo>
                <a:lnTo>
                  <a:pt x="10904944" y="151790"/>
                </a:lnTo>
                <a:lnTo>
                  <a:pt x="10904944" y="7640993"/>
                </a:lnTo>
                <a:lnTo>
                  <a:pt x="8936952" y="7640993"/>
                </a:lnTo>
                <a:lnTo>
                  <a:pt x="8936952" y="7792783"/>
                </a:lnTo>
                <a:lnTo>
                  <a:pt x="8936952" y="10272306"/>
                </a:lnTo>
                <a:lnTo>
                  <a:pt x="152400" y="10272306"/>
                </a:lnTo>
                <a:lnTo>
                  <a:pt x="152400" y="7792783"/>
                </a:lnTo>
                <a:lnTo>
                  <a:pt x="8936952" y="7792783"/>
                </a:lnTo>
                <a:lnTo>
                  <a:pt x="8936952" y="7640993"/>
                </a:lnTo>
                <a:lnTo>
                  <a:pt x="7148652" y="7640993"/>
                </a:lnTo>
                <a:lnTo>
                  <a:pt x="7074243" y="151790"/>
                </a:lnTo>
                <a:lnTo>
                  <a:pt x="10904944" y="151790"/>
                </a:lnTo>
                <a:lnTo>
                  <a:pt x="10904944" y="0"/>
                </a:lnTo>
                <a:lnTo>
                  <a:pt x="6996849" y="0"/>
                </a:lnTo>
                <a:lnTo>
                  <a:pt x="6996849" y="7640993"/>
                </a:lnTo>
                <a:lnTo>
                  <a:pt x="3466566" y="7640993"/>
                </a:lnTo>
                <a:lnTo>
                  <a:pt x="3478707" y="3972293"/>
                </a:lnTo>
                <a:lnTo>
                  <a:pt x="6960400" y="3972293"/>
                </a:lnTo>
                <a:lnTo>
                  <a:pt x="6996849" y="7640993"/>
                </a:lnTo>
                <a:lnTo>
                  <a:pt x="6996849" y="0"/>
                </a:lnTo>
                <a:lnTo>
                  <a:pt x="6958889" y="0"/>
                </a:lnTo>
                <a:lnTo>
                  <a:pt x="6958889" y="3820503"/>
                </a:lnTo>
                <a:lnTo>
                  <a:pt x="3479215" y="3820503"/>
                </a:lnTo>
                <a:lnTo>
                  <a:pt x="3491369" y="151790"/>
                </a:lnTo>
                <a:lnTo>
                  <a:pt x="6922452" y="151790"/>
                </a:lnTo>
                <a:lnTo>
                  <a:pt x="6958889" y="3820503"/>
                </a:lnTo>
                <a:lnTo>
                  <a:pt x="6958889" y="0"/>
                </a:lnTo>
                <a:lnTo>
                  <a:pt x="3339566" y="0"/>
                </a:lnTo>
                <a:lnTo>
                  <a:pt x="3339566" y="151790"/>
                </a:lnTo>
                <a:lnTo>
                  <a:pt x="3314763" y="7640993"/>
                </a:lnTo>
                <a:lnTo>
                  <a:pt x="152400" y="7640993"/>
                </a:lnTo>
                <a:lnTo>
                  <a:pt x="152400" y="151790"/>
                </a:lnTo>
                <a:lnTo>
                  <a:pt x="3339566" y="151790"/>
                </a:lnTo>
                <a:lnTo>
                  <a:pt x="3339566" y="0"/>
                </a:lnTo>
                <a:lnTo>
                  <a:pt x="152400" y="0"/>
                </a:lnTo>
                <a:lnTo>
                  <a:pt x="0" y="0"/>
                </a:lnTo>
                <a:lnTo>
                  <a:pt x="0" y="10424096"/>
                </a:lnTo>
                <a:lnTo>
                  <a:pt x="152400" y="10424096"/>
                </a:lnTo>
                <a:lnTo>
                  <a:pt x="18783300" y="10424096"/>
                </a:lnTo>
                <a:lnTo>
                  <a:pt x="18783300" y="10348201"/>
                </a:lnTo>
                <a:lnTo>
                  <a:pt x="18783338" y="10424096"/>
                </a:lnTo>
                <a:lnTo>
                  <a:pt x="18935319" y="10424096"/>
                </a:lnTo>
                <a:lnTo>
                  <a:pt x="18935319" y="10348201"/>
                </a:lnTo>
                <a:lnTo>
                  <a:pt x="18935700" y="10348201"/>
                </a:lnTo>
                <a:lnTo>
                  <a:pt x="18935700" y="0"/>
                </a:lnTo>
                <a:close/>
              </a:path>
            </a:pathLst>
          </a:custGeom>
          <a:solidFill>
            <a:srgbClr val="2A38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52"/>
              <a:buFont typeface="Arial"/>
              <a:buNone/>
            </a:pPr>
            <a:endParaRPr sz="652" b="0" i="0" u="none" strike="noStrike" cap="none">
              <a:solidFill>
                <a:srgbClr val="000000"/>
              </a:solidFill>
              <a:latin typeface="Arial"/>
              <a:ea typeface="Arial"/>
              <a:cs typeface="Arial"/>
              <a:sym typeface="Arial"/>
            </a:endParaRPr>
          </a:p>
        </p:txBody>
      </p:sp>
      <p:sp>
        <p:nvSpPr>
          <p:cNvPr id="281" name="Google Shape;281;p26"/>
          <p:cNvSpPr txBox="1"/>
          <p:nvPr/>
        </p:nvSpPr>
        <p:spPr>
          <a:xfrm>
            <a:off x="133975" y="135500"/>
            <a:ext cx="1001100" cy="175500"/>
          </a:xfrm>
          <a:prstGeom prst="rect">
            <a:avLst/>
          </a:prstGeom>
          <a:noFill/>
          <a:ln>
            <a:noFill/>
          </a:ln>
        </p:spPr>
        <p:txBody>
          <a:bodyPr spcFirstLastPara="1" wrap="square" lIns="0" tIns="0" rIns="0" bIns="0" anchor="t" anchorCtr="0">
            <a:spAutoFit/>
          </a:bodyPr>
          <a:lstStyle/>
          <a:p>
            <a:pPr marL="4599"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Socios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clave</a:t>
            </a:r>
            <a:endParaRPr sz="1141" b="0" i="0" u="none" strike="noStrike" cap="none">
              <a:solidFill>
                <a:srgbClr val="000000"/>
              </a:solidFill>
              <a:latin typeface="Roboto"/>
              <a:ea typeface="Roboto"/>
              <a:cs typeface="Roboto"/>
              <a:sym typeface="Roboto"/>
            </a:endParaRPr>
          </a:p>
        </p:txBody>
      </p:sp>
      <p:sp>
        <p:nvSpPr>
          <p:cNvPr id="282" name="Google Shape;282;p26"/>
          <p:cNvSpPr txBox="1"/>
          <p:nvPr/>
        </p:nvSpPr>
        <p:spPr>
          <a:xfrm>
            <a:off x="3456175" y="115325"/>
            <a:ext cx="1386900" cy="175500"/>
          </a:xfrm>
          <a:prstGeom prst="rect">
            <a:avLst/>
          </a:prstGeom>
          <a:noFill/>
          <a:ln>
            <a:noFill/>
          </a:ln>
        </p:spPr>
        <p:txBody>
          <a:bodyPr spcFirstLastPara="1" wrap="square" lIns="0" tIns="0" rIns="0" bIns="0" anchor="t" anchorCtr="0">
            <a:spAutoFit/>
          </a:bodyPr>
          <a:lstStyle/>
          <a:p>
            <a:pPr marL="4599"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Propuesta de Valor</a:t>
            </a:r>
            <a:endParaRPr sz="1141" b="0" i="0" u="none" strike="noStrike" cap="none">
              <a:solidFill>
                <a:srgbClr val="000000"/>
              </a:solidFill>
              <a:latin typeface="Roboto"/>
              <a:ea typeface="Roboto"/>
              <a:cs typeface="Roboto"/>
              <a:sym typeface="Roboto"/>
            </a:endParaRPr>
          </a:p>
        </p:txBody>
      </p:sp>
      <p:sp>
        <p:nvSpPr>
          <p:cNvPr id="283" name="Google Shape;283;p26"/>
          <p:cNvSpPr txBox="1"/>
          <p:nvPr/>
        </p:nvSpPr>
        <p:spPr>
          <a:xfrm>
            <a:off x="5363875" y="46550"/>
            <a:ext cx="1462200" cy="353400"/>
          </a:xfrm>
          <a:prstGeom prst="rect">
            <a:avLst/>
          </a:prstGeom>
          <a:noFill/>
          <a:ln>
            <a:noFill/>
          </a:ln>
        </p:spPr>
        <p:txBody>
          <a:bodyPr spcFirstLastPara="1" wrap="square" lIns="0" tIns="0" rIns="0" bIns="0" anchor="t" anchorCtr="0">
            <a:spAutoFit/>
          </a:bodyPr>
          <a:lstStyle/>
          <a:p>
            <a:pPr marL="4599"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Relaciones  con clientes</a:t>
            </a:r>
            <a:endParaRPr sz="1141" b="0" i="0" u="none" strike="noStrike" cap="none">
              <a:solidFill>
                <a:srgbClr val="000000"/>
              </a:solidFill>
              <a:latin typeface="Roboto"/>
              <a:ea typeface="Roboto"/>
              <a:cs typeface="Roboto"/>
              <a:sym typeface="Roboto"/>
            </a:endParaRPr>
          </a:p>
        </p:txBody>
      </p:sp>
      <p:sp>
        <p:nvSpPr>
          <p:cNvPr id="284" name="Google Shape;284;p26"/>
          <p:cNvSpPr txBox="1"/>
          <p:nvPr/>
        </p:nvSpPr>
        <p:spPr>
          <a:xfrm>
            <a:off x="7207926" y="115325"/>
            <a:ext cx="1483500" cy="175500"/>
          </a:xfrm>
          <a:prstGeom prst="rect">
            <a:avLst/>
          </a:prstGeom>
          <a:noFill/>
          <a:ln>
            <a:noFill/>
          </a:ln>
        </p:spPr>
        <p:txBody>
          <a:bodyPr spcFirstLastPara="1" wrap="square" lIns="0" tIns="0" rIns="0" bIns="0" anchor="t" anchorCtr="0">
            <a:spAutoFit/>
          </a:bodyPr>
          <a:lstStyle/>
          <a:p>
            <a:pPr marL="4599"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Segmentos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de cliente</a:t>
            </a:r>
            <a:endParaRPr sz="1141" b="0" i="0" u="none" strike="noStrike" cap="none">
              <a:solidFill>
                <a:srgbClr val="000000"/>
              </a:solidFill>
              <a:latin typeface="Roboto"/>
              <a:ea typeface="Roboto"/>
              <a:cs typeface="Roboto"/>
              <a:sym typeface="Roboto"/>
            </a:endParaRPr>
          </a:p>
        </p:txBody>
      </p:sp>
      <p:sp>
        <p:nvSpPr>
          <p:cNvPr id="285" name="Google Shape;285;p26"/>
          <p:cNvSpPr txBox="1"/>
          <p:nvPr/>
        </p:nvSpPr>
        <p:spPr>
          <a:xfrm>
            <a:off x="133978" y="511750"/>
            <a:ext cx="1284000" cy="2300700"/>
          </a:xfrm>
          <a:prstGeom prst="rect">
            <a:avLst/>
          </a:prstGeom>
          <a:noFill/>
          <a:ln>
            <a:noFill/>
          </a:ln>
        </p:spPr>
        <p:txBody>
          <a:bodyPr spcFirstLastPara="1" wrap="square" lIns="0" tIns="0" rIns="0" bIns="0" anchor="t" anchorCtr="0">
            <a:spAutoFit/>
          </a:bodyPr>
          <a:lstStyle/>
          <a:p>
            <a:pPr marL="4599"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¿Quiénes son nuestros socios clave?</a:t>
            </a:r>
            <a:endParaRPr sz="800" b="0" i="0" u="none" strike="noStrike" cap="none">
              <a:solidFill>
                <a:srgbClr val="3E3E3E"/>
              </a:solidFill>
              <a:latin typeface="Roboto"/>
              <a:ea typeface="Roboto"/>
              <a:cs typeface="Roboto"/>
              <a:sym typeface="Roboto"/>
            </a:endParaRPr>
          </a:p>
          <a:p>
            <a:pPr marL="4599" marR="26672"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¿quiénes son nuestros proveedores clave?</a:t>
            </a:r>
            <a:endParaRPr sz="800" b="0" i="0" u="none" strike="noStrike" cap="none">
              <a:solidFill>
                <a:srgbClr val="3E3E3E"/>
              </a:solidFill>
              <a:latin typeface="Roboto"/>
              <a:ea typeface="Roboto"/>
              <a:cs typeface="Roboto"/>
              <a:sym typeface="Roboto"/>
            </a:endParaRPr>
          </a:p>
          <a:p>
            <a:pPr marL="4599" marR="1840"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¿qué recursos clave vamos a adquirir de  nuestros socios?</a:t>
            </a:r>
            <a:endParaRPr sz="800" b="0" i="0" u="none" strike="noStrike" cap="none">
              <a:solidFill>
                <a:srgbClr val="3E3E3E"/>
              </a:solidFill>
              <a:latin typeface="Roboto"/>
              <a:ea typeface="Roboto"/>
              <a:cs typeface="Roboto"/>
              <a:sym typeface="Roboto"/>
            </a:endParaRPr>
          </a:p>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¿qué actividades clave realizan los socios?</a:t>
            </a:r>
            <a:endParaRPr sz="800" b="0" i="0" u="none" strike="noStrike" cap="none">
              <a:solidFill>
                <a:srgbClr val="3E3E3E"/>
              </a:solidFill>
              <a:latin typeface="Roboto"/>
              <a:ea typeface="Roboto"/>
              <a:cs typeface="Roboto"/>
              <a:sym typeface="Roboto"/>
            </a:endParaRPr>
          </a:p>
          <a:p>
            <a:pPr marL="4598" marR="0" lvl="0" indent="0" algn="l" rtl="0">
              <a:lnSpc>
                <a:spcPct val="100000"/>
              </a:lnSpc>
              <a:spcBef>
                <a:spcPts val="400"/>
              </a:spcBef>
              <a:spcAft>
                <a:spcPts val="0"/>
              </a:spcAft>
              <a:buClr>
                <a:schemeClr val="dk1"/>
              </a:buClr>
              <a:buSzPts val="800"/>
              <a:buFont typeface="Arial"/>
              <a:buNone/>
            </a:pPr>
            <a:r>
              <a:rPr lang="es-ES" sz="800" b="1" i="0" u="none" strike="noStrike" cap="none">
                <a:solidFill>
                  <a:srgbClr val="3E3E3E"/>
                </a:solidFill>
                <a:latin typeface="Roboto"/>
                <a:ea typeface="Roboto"/>
                <a:cs typeface="Roboto"/>
                <a:sym typeface="Roboto"/>
              </a:rPr>
              <a:t>Motivaciones para socios:</a:t>
            </a:r>
            <a:endParaRPr sz="800" b="0" i="0" u="none" strike="noStrike" cap="none">
              <a:solidFill>
                <a:srgbClr val="3E3E3E"/>
              </a:solidFill>
              <a:latin typeface="Roboto"/>
              <a:ea typeface="Roboto"/>
              <a:cs typeface="Roboto"/>
              <a:sym typeface="Roboto"/>
            </a:endParaRPr>
          </a:p>
          <a:p>
            <a:pPr marL="179999" marR="0" lvl="0" indent="-146050" algn="l" rtl="0">
              <a:lnSpc>
                <a:spcPct val="100000"/>
              </a:lnSpc>
              <a:spcBef>
                <a:spcPts val="4"/>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optimización y economía</a:t>
            </a:r>
            <a:endParaRPr sz="800" b="0" i="0"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reducción de riesgo e incertidumbre</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adquisición de recursos y actividades particulares</a:t>
            </a:r>
            <a:endParaRPr sz="800" b="0" i="0" u="none" strike="noStrike" cap="none">
              <a:solidFill>
                <a:srgbClr val="3E3E3E"/>
              </a:solidFill>
              <a:latin typeface="Roboto"/>
              <a:ea typeface="Roboto"/>
              <a:cs typeface="Roboto"/>
              <a:sym typeface="Roboto"/>
            </a:endParaRPr>
          </a:p>
          <a:p>
            <a:pPr marL="4599" marR="146008" lvl="0" indent="0" algn="l" rtl="0">
              <a:lnSpc>
                <a:spcPct val="102200"/>
              </a:lnSpc>
              <a:spcBef>
                <a:spcPts val="0"/>
              </a:spcBef>
              <a:spcAft>
                <a:spcPts val="0"/>
              </a:spcAft>
              <a:buClr>
                <a:srgbClr val="000000"/>
              </a:buClr>
              <a:buSzPts val="800"/>
              <a:buFont typeface="Arial"/>
              <a:buNone/>
            </a:pPr>
            <a:endParaRPr sz="800" b="0" i="0" u="none" strike="noStrike" cap="none">
              <a:solidFill>
                <a:srgbClr val="3E3E3E"/>
              </a:solidFill>
              <a:latin typeface="Roboto"/>
              <a:ea typeface="Roboto"/>
              <a:cs typeface="Roboto"/>
              <a:sym typeface="Roboto"/>
            </a:endParaRPr>
          </a:p>
        </p:txBody>
      </p:sp>
      <p:pic>
        <p:nvPicPr>
          <p:cNvPr id="286" name="Google Shape;286;p26"/>
          <p:cNvPicPr preferRelativeResize="0"/>
          <p:nvPr/>
        </p:nvPicPr>
        <p:blipFill rotWithShape="1">
          <a:blip r:embed="rId3">
            <a:alphaModFix/>
          </a:blip>
          <a:srcRect l="10714" t="6416" b="9357"/>
          <a:stretch/>
        </p:blipFill>
        <p:spPr>
          <a:xfrm>
            <a:off x="1135075" y="80200"/>
            <a:ext cx="459875" cy="357600"/>
          </a:xfrm>
          <a:prstGeom prst="rect">
            <a:avLst/>
          </a:prstGeom>
          <a:noFill/>
          <a:ln>
            <a:noFill/>
          </a:ln>
        </p:spPr>
      </p:pic>
      <p:pic>
        <p:nvPicPr>
          <p:cNvPr id="287" name="Google Shape;287;p26"/>
          <p:cNvPicPr preferRelativeResize="0"/>
          <p:nvPr/>
        </p:nvPicPr>
        <p:blipFill rotWithShape="1">
          <a:blip r:embed="rId4">
            <a:alphaModFix/>
          </a:blip>
          <a:srcRect/>
          <a:stretch/>
        </p:blipFill>
        <p:spPr>
          <a:xfrm>
            <a:off x="2954934" y="95589"/>
            <a:ext cx="372952" cy="397064"/>
          </a:xfrm>
          <a:prstGeom prst="rect">
            <a:avLst/>
          </a:prstGeom>
          <a:noFill/>
          <a:ln>
            <a:noFill/>
          </a:ln>
        </p:spPr>
      </p:pic>
      <p:pic>
        <p:nvPicPr>
          <p:cNvPr id="288" name="Google Shape;288;p26"/>
          <p:cNvPicPr preferRelativeResize="0"/>
          <p:nvPr/>
        </p:nvPicPr>
        <p:blipFill rotWithShape="1">
          <a:blip r:embed="rId5">
            <a:alphaModFix/>
          </a:blip>
          <a:srcRect/>
          <a:stretch/>
        </p:blipFill>
        <p:spPr>
          <a:xfrm>
            <a:off x="4877318" y="103368"/>
            <a:ext cx="369733" cy="342081"/>
          </a:xfrm>
          <a:prstGeom prst="rect">
            <a:avLst/>
          </a:prstGeom>
          <a:noFill/>
          <a:ln>
            <a:noFill/>
          </a:ln>
        </p:spPr>
      </p:pic>
      <p:pic>
        <p:nvPicPr>
          <p:cNvPr id="289" name="Google Shape;289;p26"/>
          <p:cNvPicPr preferRelativeResize="0"/>
          <p:nvPr/>
        </p:nvPicPr>
        <p:blipFill rotWithShape="1">
          <a:blip r:embed="rId6">
            <a:alphaModFix/>
          </a:blip>
          <a:srcRect/>
          <a:stretch/>
        </p:blipFill>
        <p:spPr>
          <a:xfrm>
            <a:off x="6796494" y="59847"/>
            <a:ext cx="318038" cy="326807"/>
          </a:xfrm>
          <a:prstGeom prst="rect">
            <a:avLst/>
          </a:prstGeom>
          <a:noFill/>
          <a:ln>
            <a:noFill/>
          </a:ln>
        </p:spPr>
      </p:pic>
      <p:pic>
        <p:nvPicPr>
          <p:cNvPr id="290" name="Google Shape;290;p26"/>
          <p:cNvPicPr preferRelativeResize="0"/>
          <p:nvPr/>
        </p:nvPicPr>
        <p:blipFill rotWithShape="1">
          <a:blip r:embed="rId7">
            <a:alphaModFix/>
          </a:blip>
          <a:srcRect/>
          <a:stretch/>
        </p:blipFill>
        <p:spPr>
          <a:xfrm>
            <a:off x="8725957" y="95592"/>
            <a:ext cx="308858" cy="397059"/>
          </a:xfrm>
          <a:prstGeom prst="rect">
            <a:avLst/>
          </a:prstGeom>
          <a:noFill/>
          <a:ln>
            <a:noFill/>
          </a:ln>
        </p:spPr>
      </p:pic>
      <p:pic>
        <p:nvPicPr>
          <p:cNvPr id="291" name="Google Shape;291;p26"/>
          <p:cNvPicPr preferRelativeResize="0"/>
          <p:nvPr/>
        </p:nvPicPr>
        <p:blipFill rotWithShape="1">
          <a:blip r:embed="rId8">
            <a:alphaModFix/>
          </a:blip>
          <a:srcRect/>
          <a:stretch/>
        </p:blipFill>
        <p:spPr>
          <a:xfrm>
            <a:off x="6640958" y="1952945"/>
            <a:ext cx="433655" cy="384842"/>
          </a:xfrm>
          <a:prstGeom prst="rect">
            <a:avLst/>
          </a:prstGeom>
          <a:noFill/>
          <a:ln>
            <a:noFill/>
          </a:ln>
        </p:spPr>
      </p:pic>
      <p:pic>
        <p:nvPicPr>
          <p:cNvPr id="292" name="Google Shape;292;p26"/>
          <p:cNvPicPr preferRelativeResize="0"/>
          <p:nvPr/>
        </p:nvPicPr>
        <p:blipFill rotWithShape="1">
          <a:blip r:embed="rId9">
            <a:alphaModFix/>
          </a:blip>
          <a:srcRect/>
          <a:stretch/>
        </p:blipFill>
        <p:spPr>
          <a:xfrm>
            <a:off x="2954922" y="1933084"/>
            <a:ext cx="372952" cy="424546"/>
          </a:xfrm>
          <a:prstGeom prst="rect">
            <a:avLst/>
          </a:prstGeom>
          <a:noFill/>
          <a:ln>
            <a:noFill/>
          </a:ln>
        </p:spPr>
      </p:pic>
      <p:pic>
        <p:nvPicPr>
          <p:cNvPr id="293" name="Google Shape;293;p26"/>
          <p:cNvPicPr preferRelativeResize="0"/>
          <p:nvPr/>
        </p:nvPicPr>
        <p:blipFill rotWithShape="1">
          <a:blip r:embed="rId10">
            <a:alphaModFix/>
          </a:blip>
          <a:srcRect/>
          <a:stretch/>
        </p:blipFill>
        <p:spPr>
          <a:xfrm>
            <a:off x="3824615" y="3822417"/>
            <a:ext cx="459867" cy="378733"/>
          </a:xfrm>
          <a:prstGeom prst="rect">
            <a:avLst/>
          </a:prstGeom>
          <a:noFill/>
          <a:ln>
            <a:noFill/>
          </a:ln>
        </p:spPr>
      </p:pic>
      <p:pic>
        <p:nvPicPr>
          <p:cNvPr id="294" name="Google Shape;294;p26"/>
          <p:cNvPicPr preferRelativeResize="0"/>
          <p:nvPr/>
        </p:nvPicPr>
        <p:blipFill rotWithShape="1">
          <a:blip r:embed="rId11">
            <a:alphaModFix/>
          </a:blip>
          <a:srcRect/>
          <a:stretch/>
        </p:blipFill>
        <p:spPr>
          <a:xfrm>
            <a:off x="8653134" y="3810778"/>
            <a:ext cx="388128" cy="488689"/>
          </a:xfrm>
          <a:prstGeom prst="rect">
            <a:avLst/>
          </a:prstGeom>
          <a:noFill/>
          <a:ln>
            <a:noFill/>
          </a:ln>
        </p:spPr>
      </p:pic>
      <p:sp>
        <p:nvSpPr>
          <p:cNvPr id="295" name="Google Shape;295;p26"/>
          <p:cNvSpPr txBox="1"/>
          <p:nvPr/>
        </p:nvSpPr>
        <p:spPr>
          <a:xfrm>
            <a:off x="1707150" y="111000"/>
            <a:ext cx="1247700" cy="429600"/>
          </a:xfrm>
          <a:prstGeom prst="rect">
            <a:avLst/>
          </a:prstGeom>
          <a:noFill/>
          <a:ln>
            <a:noFill/>
          </a:ln>
        </p:spPr>
        <p:txBody>
          <a:bodyPr spcFirstLastPara="1" wrap="square" lIns="0" tIns="0" rIns="0" bIns="0" anchor="t" anchorCtr="0">
            <a:spAutoFit/>
          </a:bodyPr>
          <a:lstStyle/>
          <a:p>
            <a:pPr marL="15635" marR="266723"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Actividades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clave</a:t>
            </a:r>
            <a:endParaRPr sz="1141" b="0" i="0" u="none" strike="noStrike" cap="none">
              <a:solidFill>
                <a:srgbClr val="000000"/>
              </a:solidFill>
              <a:latin typeface="Roboto"/>
              <a:ea typeface="Roboto"/>
              <a:cs typeface="Roboto"/>
              <a:sym typeface="Roboto"/>
            </a:endParaRPr>
          </a:p>
          <a:p>
            <a:pPr marL="4599" marR="0" lvl="0" indent="0" algn="l" rtl="0">
              <a:lnSpc>
                <a:spcPct val="100000"/>
              </a:lnSpc>
              <a:spcBef>
                <a:spcPts val="13"/>
              </a:spcBef>
              <a:spcAft>
                <a:spcPts val="0"/>
              </a:spcAft>
              <a:buClr>
                <a:srgbClr val="000000"/>
              </a:buClr>
              <a:buSzPts val="471"/>
              <a:buFont typeface="Arial"/>
              <a:buNone/>
            </a:pPr>
            <a:endParaRPr sz="471" b="0" i="0" u="none" strike="noStrike" cap="none">
              <a:solidFill>
                <a:srgbClr val="000000"/>
              </a:solidFill>
              <a:latin typeface="Roboto"/>
              <a:ea typeface="Roboto"/>
              <a:cs typeface="Roboto"/>
              <a:sym typeface="Roboto"/>
            </a:endParaRPr>
          </a:p>
        </p:txBody>
      </p:sp>
      <p:sp>
        <p:nvSpPr>
          <p:cNvPr id="296" name="Google Shape;296;p26"/>
          <p:cNvSpPr txBox="1"/>
          <p:nvPr/>
        </p:nvSpPr>
        <p:spPr>
          <a:xfrm>
            <a:off x="1707150" y="539700"/>
            <a:ext cx="1594500" cy="1249800"/>
          </a:xfrm>
          <a:prstGeom prst="rect">
            <a:avLst/>
          </a:prstGeom>
          <a:noFill/>
          <a:ln>
            <a:noFill/>
          </a:ln>
        </p:spPr>
        <p:txBody>
          <a:bodyPr spcFirstLastPara="1" wrap="square" lIns="0" tIns="0" rIns="0" bIns="0" anchor="t" anchorCtr="0">
            <a:spAutoFit/>
          </a:bodyPr>
          <a:lstStyle/>
          <a:p>
            <a:pPr marL="4598" marR="1840" lvl="0" indent="0" algn="l" rtl="0">
              <a:lnSpc>
                <a:spcPct val="102200"/>
              </a:lnSpc>
              <a:spcBef>
                <a:spcPts val="711"/>
              </a:spcBef>
              <a:spcAft>
                <a:spcPts val="0"/>
              </a:spcAft>
              <a:buClr>
                <a:schemeClr val="dk1"/>
              </a:buClr>
              <a:buSzPts val="800"/>
              <a:buFont typeface="Arial"/>
              <a:buNone/>
            </a:pPr>
            <a:r>
              <a:rPr lang="es-ES" sz="800" b="0" i="0" u="none" strike="noStrike" cap="none">
                <a:solidFill>
                  <a:srgbClr val="3E3E3E"/>
                </a:solidFill>
                <a:latin typeface="Roboto"/>
                <a:ea typeface="Roboto"/>
                <a:cs typeface="Roboto"/>
                <a:sym typeface="Roboto"/>
              </a:rPr>
              <a:t>¿qué actividades clave requiere nuestra  propuesta de valor?</a:t>
            </a:r>
            <a:endParaRPr sz="800" b="0" i="0" u="none" strike="noStrike" cap="none">
              <a:solidFill>
                <a:srgbClr val="3E3E3E"/>
              </a:solidFill>
              <a:latin typeface="Roboto"/>
              <a:ea typeface="Roboto"/>
              <a:cs typeface="Roboto"/>
              <a:sym typeface="Roboto"/>
            </a:endParaRPr>
          </a:p>
          <a:p>
            <a:pPr marL="4598" marR="0" lvl="0" indent="0" algn="l" rtl="0">
              <a:lnSpc>
                <a:spcPct val="100000"/>
              </a:lnSpc>
              <a:spcBef>
                <a:spcPts val="13"/>
              </a:spcBef>
              <a:spcAft>
                <a:spcPts val="0"/>
              </a:spcAft>
              <a:buClr>
                <a:schemeClr val="dk1"/>
              </a:buClr>
              <a:buSzPts val="800"/>
              <a:buFont typeface="Arial"/>
              <a:buNone/>
            </a:pPr>
            <a:r>
              <a:rPr lang="es-ES" sz="800" b="0" i="0" u="none" strike="noStrike" cap="none">
                <a:solidFill>
                  <a:srgbClr val="3E3E3E"/>
                </a:solidFill>
                <a:latin typeface="Roboto"/>
                <a:ea typeface="Roboto"/>
                <a:cs typeface="Roboto"/>
                <a:sym typeface="Roboto"/>
              </a:rPr>
              <a:t>¿nuestros canales de distribución?</a:t>
            </a:r>
            <a:endParaRPr sz="800" b="0" i="0" u="none" strike="noStrike" cap="none">
              <a:solidFill>
                <a:srgbClr val="3E3E3E"/>
              </a:solidFill>
              <a:latin typeface="Roboto"/>
              <a:ea typeface="Roboto"/>
              <a:cs typeface="Roboto"/>
              <a:sym typeface="Roboto"/>
            </a:endParaRPr>
          </a:p>
          <a:p>
            <a:pPr marL="4598" marR="0" lvl="0" indent="0" algn="l" rtl="0">
              <a:lnSpc>
                <a:spcPct val="100000"/>
              </a:lnSpc>
              <a:spcBef>
                <a:spcPts val="11"/>
              </a:spcBef>
              <a:spcAft>
                <a:spcPts val="0"/>
              </a:spcAft>
              <a:buClr>
                <a:schemeClr val="dk1"/>
              </a:buClr>
              <a:buSzPts val="800"/>
              <a:buFont typeface="Arial"/>
              <a:buNone/>
            </a:pPr>
            <a:r>
              <a:rPr lang="es-ES" sz="800" b="0" i="0" u="none" strike="noStrike" cap="none">
                <a:solidFill>
                  <a:srgbClr val="3E3E3E"/>
                </a:solidFill>
                <a:latin typeface="Roboto"/>
                <a:ea typeface="Roboto"/>
                <a:cs typeface="Roboto"/>
                <a:sym typeface="Roboto"/>
              </a:rPr>
              <a:t>¿nuestras relaciones con clientes?</a:t>
            </a:r>
            <a:endParaRPr sz="800" b="0" i="0" u="none" strike="noStrike" cap="none">
              <a:solidFill>
                <a:srgbClr val="3E3E3E"/>
              </a:solidFill>
              <a:latin typeface="Roboto"/>
              <a:ea typeface="Roboto"/>
              <a:cs typeface="Roboto"/>
              <a:sym typeface="Roboto"/>
            </a:endParaRPr>
          </a:p>
          <a:p>
            <a:pPr marL="4598" marR="0" lvl="0" indent="0" algn="l" rtl="0">
              <a:lnSpc>
                <a:spcPct val="100000"/>
              </a:lnSpc>
              <a:spcBef>
                <a:spcPts val="13"/>
              </a:spcBef>
              <a:spcAft>
                <a:spcPts val="0"/>
              </a:spcAft>
              <a:buClr>
                <a:schemeClr val="dk1"/>
              </a:buClr>
              <a:buSzPts val="800"/>
              <a:buFont typeface="Arial"/>
              <a:buNone/>
            </a:pPr>
            <a:r>
              <a:rPr lang="es-ES" sz="800" b="0" i="0" u="none" strike="noStrike" cap="none">
                <a:solidFill>
                  <a:srgbClr val="3E3E3E"/>
                </a:solidFill>
                <a:latin typeface="Roboto"/>
                <a:ea typeface="Roboto"/>
                <a:cs typeface="Roboto"/>
                <a:sym typeface="Roboto"/>
              </a:rPr>
              <a:t>¿nuestras fuentes de ingresos?</a:t>
            </a:r>
            <a:endParaRPr sz="800" b="1" i="0" u="none" strike="noStrike" cap="none">
              <a:solidFill>
                <a:srgbClr val="3E3E3E"/>
              </a:solidFill>
              <a:latin typeface="Roboto"/>
              <a:ea typeface="Roboto"/>
              <a:cs typeface="Roboto"/>
              <a:sym typeface="Roboto"/>
            </a:endParaRPr>
          </a:p>
          <a:p>
            <a:pPr marL="4599" marR="0" lvl="0" indent="0" algn="l" rtl="0">
              <a:lnSpc>
                <a:spcPct val="100000"/>
              </a:lnSpc>
              <a:spcBef>
                <a:spcPts val="1000"/>
              </a:spcBef>
              <a:spcAft>
                <a:spcPts val="0"/>
              </a:spcAft>
              <a:buClr>
                <a:srgbClr val="000000"/>
              </a:buClr>
              <a:buSzPts val="800"/>
              <a:buFont typeface="Arial"/>
              <a:buNone/>
            </a:pPr>
            <a:r>
              <a:rPr lang="es-ES" sz="800" b="1" i="0" u="none" strike="noStrike" cap="none">
                <a:solidFill>
                  <a:srgbClr val="3E3E3E"/>
                </a:solidFill>
                <a:latin typeface="Roboto"/>
                <a:ea typeface="Roboto"/>
                <a:cs typeface="Roboto"/>
                <a:sym typeface="Roboto"/>
              </a:rPr>
              <a:t>Categorías</a:t>
            </a:r>
            <a:endParaRPr sz="800" b="0" i="0" u="none" strike="noStrike" cap="none">
              <a:solidFill>
                <a:srgbClr val="3E3E3E"/>
              </a:solidFill>
              <a:latin typeface="Roboto"/>
              <a:ea typeface="Roboto"/>
              <a:cs typeface="Roboto"/>
              <a:sym typeface="Roboto"/>
            </a:endParaRPr>
          </a:p>
          <a:p>
            <a:pPr marL="224999" marR="0" lvl="0" indent="-146049" algn="l" rtl="0">
              <a:lnSpc>
                <a:spcPct val="100000"/>
              </a:lnSpc>
              <a:spcBef>
                <a:spcPts val="4"/>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producción</a:t>
            </a:r>
            <a:endParaRPr sz="800" b="0" i="0" u="none" strike="noStrike" cap="none">
              <a:solidFill>
                <a:srgbClr val="3E3E3E"/>
              </a:solidFill>
              <a:latin typeface="Roboto"/>
              <a:ea typeface="Roboto"/>
              <a:cs typeface="Roboto"/>
              <a:sym typeface="Roboto"/>
            </a:endParaRPr>
          </a:p>
          <a:p>
            <a:pPr marL="224999" marR="1840" lvl="0" indent="-146049"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resolución de problemas  plataforma/red</a:t>
            </a:r>
            <a:endParaRPr sz="800" b="0" i="0" u="none" strike="noStrike" cap="none">
              <a:solidFill>
                <a:srgbClr val="3E3E3E"/>
              </a:solidFill>
              <a:latin typeface="Roboto"/>
              <a:ea typeface="Roboto"/>
              <a:cs typeface="Roboto"/>
              <a:sym typeface="Roboto"/>
            </a:endParaRPr>
          </a:p>
        </p:txBody>
      </p:sp>
      <p:sp>
        <p:nvSpPr>
          <p:cNvPr id="297" name="Google Shape;297;p26"/>
          <p:cNvSpPr txBox="1"/>
          <p:nvPr/>
        </p:nvSpPr>
        <p:spPr>
          <a:xfrm>
            <a:off x="1707150" y="1952950"/>
            <a:ext cx="1201500" cy="428100"/>
          </a:xfrm>
          <a:prstGeom prst="rect">
            <a:avLst/>
          </a:prstGeom>
          <a:noFill/>
          <a:ln>
            <a:noFill/>
          </a:ln>
        </p:spPr>
        <p:txBody>
          <a:bodyPr spcFirstLastPara="1" wrap="square" lIns="0" tIns="0" rIns="0" bIns="0" anchor="t" anchorCtr="0">
            <a:spAutoFit/>
          </a:bodyPr>
          <a:lstStyle/>
          <a:p>
            <a:pPr marL="15635" marR="419858"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Recursos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clave</a:t>
            </a:r>
            <a:endParaRPr sz="1141" b="0" i="0" u="none" strike="noStrike" cap="none">
              <a:solidFill>
                <a:srgbClr val="000000"/>
              </a:solidFill>
              <a:latin typeface="Roboto"/>
              <a:ea typeface="Roboto"/>
              <a:cs typeface="Roboto"/>
              <a:sym typeface="Roboto"/>
            </a:endParaRPr>
          </a:p>
          <a:p>
            <a:pPr marL="4599" marR="704057" lvl="0" indent="0" algn="l" rtl="0">
              <a:lnSpc>
                <a:spcPct val="102200"/>
              </a:lnSpc>
              <a:spcBef>
                <a:spcPts val="0"/>
              </a:spcBef>
              <a:spcAft>
                <a:spcPts val="0"/>
              </a:spcAft>
              <a:buClr>
                <a:srgbClr val="000000"/>
              </a:buClr>
              <a:buSzPts val="471"/>
              <a:buFont typeface="Arial"/>
              <a:buNone/>
            </a:pPr>
            <a:endParaRPr sz="471" b="0" i="0" u="none" strike="noStrike" cap="none">
              <a:solidFill>
                <a:srgbClr val="000000"/>
              </a:solidFill>
              <a:latin typeface="Roboto"/>
              <a:ea typeface="Roboto"/>
              <a:cs typeface="Roboto"/>
              <a:sym typeface="Roboto"/>
            </a:endParaRPr>
          </a:p>
        </p:txBody>
      </p:sp>
      <p:sp>
        <p:nvSpPr>
          <p:cNvPr id="298" name="Google Shape;298;p26"/>
          <p:cNvSpPr txBox="1"/>
          <p:nvPr/>
        </p:nvSpPr>
        <p:spPr>
          <a:xfrm>
            <a:off x="104050" y="3844125"/>
            <a:ext cx="1431900" cy="175500"/>
          </a:xfrm>
          <a:prstGeom prst="rect">
            <a:avLst/>
          </a:prstGeom>
          <a:noFill/>
          <a:ln>
            <a:noFill/>
          </a:ln>
        </p:spPr>
        <p:txBody>
          <a:bodyPr spcFirstLastPara="1" wrap="square" lIns="0" tIns="0" rIns="0" bIns="0" anchor="t" anchorCtr="0">
            <a:spAutoFit/>
          </a:bodyPr>
          <a:lstStyle/>
          <a:p>
            <a:pPr marL="4598" marR="0" lvl="0" indent="0" algn="l" rtl="0">
              <a:lnSpc>
                <a:spcPct val="1000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Estructura de costos</a:t>
            </a:r>
            <a:endParaRPr sz="900" b="0" i="0" u="none" strike="noStrike" cap="none">
              <a:solidFill>
                <a:srgbClr val="000000"/>
              </a:solidFill>
              <a:latin typeface="Roboto"/>
              <a:ea typeface="Roboto"/>
              <a:cs typeface="Roboto"/>
              <a:sym typeface="Roboto"/>
            </a:endParaRPr>
          </a:p>
        </p:txBody>
      </p:sp>
      <p:sp>
        <p:nvSpPr>
          <p:cNvPr id="299" name="Google Shape;299;p26"/>
          <p:cNvSpPr txBox="1"/>
          <p:nvPr/>
        </p:nvSpPr>
        <p:spPr>
          <a:xfrm>
            <a:off x="4421828" y="3796598"/>
            <a:ext cx="3093600" cy="175500"/>
          </a:xfrm>
          <a:prstGeom prst="rect">
            <a:avLst/>
          </a:prstGeom>
          <a:noFill/>
          <a:ln>
            <a:noFill/>
          </a:ln>
        </p:spPr>
        <p:txBody>
          <a:bodyPr spcFirstLastPara="1" wrap="square" lIns="0" tIns="0" rIns="0" bIns="0" anchor="t" anchorCtr="0">
            <a:spAutoFit/>
          </a:bodyPr>
          <a:lstStyle/>
          <a:p>
            <a:pPr marL="4598" marR="0" lvl="0" indent="0" algn="l" rtl="0">
              <a:lnSpc>
                <a:spcPct val="1000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Fuentes de ingresos</a:t>
            </a:r>
            <a:endParaRPr sz="471" b="0" i="0" u="none" strike="noStrike" cap="none">
              <a:solidFill>
                <a:srgbClr val="000000"/>
              </a:solidFill>
              <a:latin typeface="Roboto"/>
              <a:ea typeface="Roboto"/>
              <a:cs typeface="Roboto"/>
              <a:sym typeface="Roboto"/>
            </a:endParaRPr>
          </a:p>
        </p:txBody>
      </p:sp>
      <p:sp>
        <p:nvSpPr>
          <p:cNvPr id="300" name="Google Shape;300;p26"/>
          <p:cNvSpPr txBox="1"/>
          <p:nvPr/>
        </p:nvSpPr>
        <p:spPr>
          <a:xfrm>
            <a:off x="3456175" y="539700"/>
            <a:ext cx="1769100" cy="2810100"/>
          </a:xfrm>
          <a:prstGeom prst="rect">
            <a:avLst/>
          </a:prstGeom>
          <a:noFill/>
          <a:ln>
            <a:noFill/>
          </a:ln>
        </p:spPr>
        <p:txBody>
          <a:bodyPr spcFirstLastPara="1" wrap="square" lIns="0" tIns="0" rIns="0" bIns="0" anchor="t" anchorCtr="0">
            <a:spAutoFit/>
          </a:bodyPr>
          <a:lstStyle/>
          <a:p>
            <a:pPr marL="4599"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¿qué valor entregamos al cliente?</a:t>
            </a:r>
            <a:endParaRPr sz="800" b="0" i="0" u="none" strike="noStrike" cap="none">
              <a:solidFill>
                <a:srgbClr val="3E3E3E"/>
              </a:solidFill>
              <a:latin typeface="Roboto"/>
              <a:ea typeface="Roboto"/>
              <a:cs typeface="Roboto"/>
              <a:sym typeface="Roboto"/>
            </a:endParaRPr>
          </a:p>
          <a:p>
            <a:pPr marL="4599" marR="1840"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¿cuál de los problemas de nuestro cliente  vamos a ayudar a resolver?</a:t>
            </a:r>
            <a:endParaRPr sz="800" b="0" i="0" u="none" strike="noStrike" cap="none">
              <a:solidFill>
                <a:srgbClr val="3E3E3E"/>
              </a:solidFill>
              <a:latin typeface="Roboto"/>
              <a:ea typeface="Roboto"/>
              <a:cs typeface="Roboto"/>
              <a:sym typeface="Roboto"/>
            </a:endParaRPr>
          </a:p>
          <a:p>
            <a:pPr marL="4599" marR="48056"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¿qué paquete de productos o servicios  ofrecemos a cada segmento de cliente?</a:t>
            </a:r>
            <a:endParaRPr sz="800" b="0" i="0" u="none" strike="noStrike" cap="none">
              <a:solidFill>
                <a:srgbClr val="3E3E3E"/>
              </a:solidFill>
              <a:latin typeface="Roboto"/>
              <a:ea typeface="Roboto"/>
              <a:cs typeface="Roboto"/>
              <a:sym typeface="Roboto"/>
            </a:endParaRPr>
          </a:p>
          <a:p>
            <a:pPr marL="4598" marR="96342"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¿qué necesidades del cliente estamos  satisfaciendo?</a:t>
            </a:r>
            <a:endParaRPr sz="800" b="0" i="0" u="none" strike="noStrike" cap="none">
              <a:solidFill>
                <a:srgbClr val="3E3E3E"/>
              </a:solidFill>
              <a:latin typeface="Roboto"/>
              <a:ea typeface="Roboto"/>
              <a:cs typeface="Roboto"/>
              <a:sym typeface="Roboto"/>
            </a:endParaRPr>
          </a:p>
          <a:p>
            <a:pPr marL="4598" marR="39089" lvl="0" indent="0" algn="l" rtl="0">
              <a:lnSpc>
                <a:spcPct val="100000"/>
              </a:lnSpc>
              <a:spcBef>
                <a:spcPts val="400"/>
              </a:spcBef>
              <a:spcAft>
                <a:spcPts val="0"/>
              </a:spcAft>
              <a:buClr>
                <a:schemeClr val="dk1"/>
              </a:buClr>
              <a:buSzPts val="800"/>
              <a:buFont typeface="Arial"/>
              <a:buNone/>
            </a:pPr>
            <a:r>
              <a:rPr lang="es-ES" sz="800" b="1" i="0" u="none" strike="noStrike" cap="none">
                <a:solidFill>
                  <a:srgbClr val="3E3E3E"/>
                </a:solidFill>
                <a:latin typeface="Roboto"/>
                <a:ea typeface="Roboto"/>
                <a:cs typeface="Roboto"/>
                <a:sym typeface="Roboto"/>
              </a:rPr>
              <a:t>Características de ejemplo:</a:t>
            </a:r>
            <a:endParaRPr sz="800" b="1" i="0" u="none" strike="noStrike" cap="none">
              <a:solidFill>
                <a:srgbClr val="3E3E3E"/>
              </a:solidFill>
              <a:latin typeface="Roboto"/>
              <a:ea typeface="Roboto"/>
              <a:cs typeface="Roboto"/>
              <a:sym typeface="Roboto"/>
            </a:endParaRPr>
          </a:p>
          <a:p>
            <a:pPr marL="179999" marR="39089" lvl="0" indent="-146050" algn="l" rtl="0">
              <a:lnSpc>
                <a:spcPct val="1020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novedad</a:t>
            </a:r>
            <a:endParaRPr sz="800" b="0" i="1" u="none" strike="noStrike" cap="none">
              <a:solidFill>
                <a:srgbClr val="3E3E3E"/>
              </a:solidFill>
              <a:latin typeface="Roboto"/>
              <a:ea typeface="Roboto"/>
              <a:cs typeface="Roboto"/>
              <a:sym typeface="Roboto"/>
            </a:endParaRPr>
          </a:p>
          <a:p>
            <a:pPr marL="179999" marR="39089" lvl="0" indent="-146050" algn="l" rtl="0">
              <a:lnSpc>
                <a:spcPct val="1020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rendimiento</a:t>
            </a:r>
            <a:endParaRPr sz="800" b="0" i="1" u="none" strike="noStrike" cap="none">
              <a:solidFill>
                <a:srgbClr val="3E3E3E"/>
              </a:solidFill>
              <a:latin typeface="Roboto"/>
              <a:ea typeface="Roboto"/>
              <a:cs typeface="Roboto"/>
              <a:sym typeface="Roboto"/>
            </a:endParaRPr>
          </a:p>
          <a:p>
            <a:pPr marL="179999" marR="39089" lvl="0" indent="-146050" algn="l" rtl="0">
              <a:lnSpc>
                <a:spcPct val="1020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personalización</a:t>
            </a:r>
            <a:endParaRPr sz="800" b="0" i="1" u="none" strike="noStrike" cap="none">
              <a:solidFill>
                <a:srgbClr val="3E3E3E"/>
              </a:solidFill>
              <a:latin typeface="Roboto"/>
              <a:ea typeface="Roboto"/>
              <a:cs typeface="Roboto"/>
              <a:sym typeface="Roboto"/>
            </a:endParaRPr>
          </a:p>
          <a:p>
            <a:pPr marL="179999" marR="39089" lvl="0" indent="-146050" algn="l" rtl="0">
              <a:lnSpc>
                <a:spcPct val="1020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“hacer el trabajo”</a:t>
            </a:r>
            <a:endParaRPr sz="800" b="0" i="1" u="none" strike="noStrike" cap="none">
              <a:solidFill>
                <a:srgbClr val="3E3E3E"/>
              </a:solidFill>
              <a:latin typeface="Roboto"/>
              <a:ea typeface="Roboto"/>
              <a:cs typeface="Roboto"/>
              <a:sym typeface="Roboto"/>
            </a:endParaRPr>
          </a:p>
          <a:p>
            <a:pPr marL="179999" marR="39089" lvl="0" indent="-146050" algn="l" rtl="0">
              <a:lnSpc>
                <a:spcPct val="1020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diseño</a:t>
            </a:r>
            <a:endParaRPr sz="800" b="0" i="1" u="none" strike="noStrike" cap="none">
              <a:solidFill>
                <a:srgbClr val="3E3E3E"/>
              </a:solidFill>
              <a:latin typeface="Roboto"/>
              <a:ea typeface="Roboto"/>
              <a:cs typeface="Roboto"/>
              <a:sym typeface="Roboto"/>
            </a:endParaRPr>
          </a:p>
          <a:p>
            <a:pPr marL="179999" marR="39089" lvl="0" indent="-146050" algn="l" rtl="0">
              <a:lnSpc>
                <a:spcPct val="1020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marca/estatus</a:t>
            </a:r>
            <a:endParaRPr sz="800" b="0" i="1" u="none" strike="noStrike" cap="none">
              <a:solidFill>
                <a:srgbClr val="3E3E3E"/>
              </a:solidFill>
              <a:latin typeface="Roboto"/>
              <a:ea typeface="Roboto"/>
              <a:cs typeface="Roboto"/>
              <a:sym typeface="Roboto"/>
            </a:endParaRPr>
          </a:p>
          <a:p>
            <a:pPr marL="179999" marR="39089" lvl="0" indent="-146050" algn="l" rtl="0">
              <a:lnSpc>
                <a:spcPct val="1020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precio</a:t>
            </a:r>
            <a:endParaRPr sz="800" b="0" i="0"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reducción de coste</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reducción de riesgo</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accesibilidad</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conveniencia</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usabilidad</a:t>
            </a:r>
            <a:endParaRPr sz="800" b="0" i="0" u="none" strike="noStrike" cap="none">
              <a:solidFill>
                <a:srgbClr val="3E3E3E"/>
              </a:solidFill>
              <a:latin typeface="Roboto"/>
              <a:ea typeface="Roboto"/>
              <a:cs typeface="Roboto"/>
              <a:sym typeface="Roboto"/>
            </a:endParaRPr>
          </a:p>
          <a:p>
            <a:pPr marL="4599" marR="96342" lvl="0" indent="0" algn="l" rtl="0">
              <a:lnSpc>
                <a:spcPct val="102200"/>
              </a:lnSpc>
              <a:spcBef>
                <a:spcPts val="0"/>
              </a:spcBef>
              <a:spcAft>
                <a:spcPts val="0"/>
              </a:spcAft>
              <a:buClr>
                <a:srgbClr val="000000"/>
              </a:buClr>
              <a:buSzPts val="800"/>
              <a:buFont typeface="Arial"/>
              <a:buNone/>
            </a:pPr>
            <a:endParaRPr sz="800" b="0" i="0" u="none" strike="noStrike" cap="none">
              <a:solidFill>
                <a:srgbClr val="3E3E3E"/>
              </a:solidFill>
              <a:latin typeface="Roboto"/>
              <a:ea typeface="Roboto"/>
              <a:cs typeface="Roboto"/>
              <a:sym typeface="Roboto"/>
            </a:endParaRPr>
          </a:p>
        </p:txBody>
      </p:sp>
      <p:sp>
        <p:nvSpPr>
          <p:cNvPr id="301" name="Google Shape;301;p26"/>
          <p:cNvSpPr txBox="1"/>
          <p:nvPr/>
        </p:nvSpPr>
        <p:spPr>
          <a:xfrm>
            <a:off x="5362738" y="399950"/>
            <a:ext cx="1729500" cy="1454700"/>
          </a:xfrm>
          <a:prstGeom prst="rect">
            <a:avLst/>
          </a:prstGeom>
          <a:noFill/>
          <a:ln>
            <a:noFill/>
          </a:ln>
        </p:spPr>
        <p:txBody>
          <a:bodyPr spcFirstLastPara="1" wrap="square" lIns="0" tIns="0" rIns="0" bIns="0" anchor="t" anchorCtr="0">
            <a:spAutoFit/>
          </a:bodyPr>
          <a:lstStyle/>
          <a:p>
            <a:pPr marL="4599" marR="18625" lvl="0" indent="0" algn="l" rtl="0">
              <a:lnSpc>
                <a:spcPct val="102200"/>
              </a:lnSpc>
              <a:spcBef>
                <a:spcPts val="0"/>
              </a:spcBef>
              <a:spcAft>
                <a:spcPts val="0"/>
              </a:spcAft>
              <a:buClr>
                <a:srgbClr val="000000"/>
              </a:buClr>
              <a:buSzPts val="750"/>
              <a:buFont typeface="Arial"/>
              <a:buNone/>
            </a:pPr>
            <a:r>
              <a:rPr lang="es-ES" sz="750" b="0" i="0" u="none" strike="noStrike" cap="none">
                <a:solidFill>
                  <a:srgbClr val="3E3E3E"/>
                </a:solidFill>
                <a:latin typeface="Roboto"/>
                <a:ea typeface="Roboto"/>
                <a:cs typeface="Roboto"/>
                <a:sym typeface="Roboto"/>
              </a:rPr>
              <a:t>¿qué tipo de relación espera que establezcamos y  mantengamos cada uno de nuestros segmentos de cliente?</a:t>
            </a:r>
            <a:endParaRPr sz="750" b="0" i="0" u="none" strike="noStrike" cap="none">
              <a:solidFill>
                <a:srgbClr val="3E3E3E"/>
              </a:solidFill>
              <a:latin typeface="Roboto"/>
              <a:ea typeface="Roboto"/>
              <a:cs typeface="Roboto"/>
              <a:sym typeface="Roboto"/>
            </a:endParaRPr>
          </a:p>
          <a:p>
            <a:pPr marL="4599" marR="0" lvl="0" indent="0" algn="l" rtl="0">
              <a:lnSpc>
                <a:spcPct val="100000"/>
              </a:lnSpc>
              <a:spcBef>
                <a:spcPts val="13"/>
              </a:spcBef>
              <a:spcAft>
                <a:spcPts val="0"/>
              </a:spcAft>
              <a:buClr>
                <a:srgbClr val="000000"/>
              </a:buClr>
              <a:buSzPts val="750"/>
              <a:buFont typeface="Arial"/>
              <a:buNone/>
            </a:pPr>
            <a:r>
              <a:rPr lang="es-ES" sz="750" b="0" i="0" u="none" strike="noStrike" cap="none">
                <a:solidFill>
                  <a:srgbClr val="3E3E3E"/>
                </a:solidFill>
                <a:latin typeface="Roboto"/>
                <a:ea typeface="Roboto"/>
                <a:cs typeface="Roboto"/>
                <a:sym typeface="Roboto"/>
              </a:rPr>
              <a:t>¿cuáles hemos establecido?</a:t>
            </a:r>
            <a:endParaRPr sz="750" b="0" i="0" u="none" strike="noStrike" cap="none">
              <a:solidFill>
                <a:srgbClr val="3E3E3E"/>
              </a:solidFill>
              <a:latin typeface="Roboto"/>
              <a:ea typeface="Roboto"/>
              <a:cs typeface="Roboto"/>
              <a:sym typeface="Roboto"/>
            </a:endParaRPr>
          </a:p>
          <a:p>
            <a:pPr marL="4599" marR="97722" lvl="0" indent="0" algn="l" rtl="0">
              <a:lnSpc>
                <a:spcPct val="102200"/>
              </a:lnSpc>
              <a:spcBef>
                <a:spcPts val="0"/>
              </a:spcBef>
              <a:spcAft>
                <a:spcPts val="0"/>
              </a:spcAft>
              <a:buClr>
                <a:srgbClr val="000000"/>
              </a:buClr>
              <a:buSzPts val="750"/>
              <a:buFont typeface="Arial"/>
              <a:buNone/>
            </a:pPr>
            <a:r>
              <a:rPr lang="es-ES" sz="750" b="0" i="0" u="none" strike="noStrike" cap="none">
                <a:solidFill>
                  <a:srgbClr val="3E3E3E"/>
                </a:solidFill>
                <a:latin typeface="Roboto"/>
                <a:ea typeface="Roboto"/>
                <a:cs typeface="Roboto"/>
                <a:sym typeface="Roboto"/>
              </a:rPr>
              <a:t>¿cómo están integrados con nuestro modelo de  negocio?</a:t>
            </a:r>
            <a:endParaRPr sz="750" b="0" i="0" u="none" strike="noStrike" cap="none">
              <a:solidFill>
                <a:srgbClr val="3E3E3E"/>
              </a:solidFill>
              <a:latin typeface="Roboto"/>
              <a:ea typeface="Roboto"/>
              <a:cs typeface="Roboto"/>
              <a:sym typeface="Roboto"/>
            </a:endParaRPr>
          </a:p>
          <a:p>
            <a:pPr marL="4599" marR="0" lvl="0" indent="0" algn="l" rtl="0">
              <a:lnSpc>
                <a:spcPct val="100000"/>
              </a:lnSpc>
              <a:spcBef>
                <a:spcPts val="13"/>
              </a:spcBef>
              <a:spcAft>
                <a:spcPts val="0"/>
              </a:spcAft>
              <a:buClr>
                <a:srgbClr val="000000"/>
              </a:buClr>
              <a:buSzPts val="750"/>
              <a:buFont typeface="Arial"/>
              <a:buNone/>
            </a:pPr>
            <a:r>
              <a:rPr lang="es-ES" sz="750" b="0" i="0" u="none" strike="noStrike" cap="none">
                <a:solidFill>
                  <a:srgbClr val="3E3E3E"/>
                </a:solidFill>
                <a:latin typeface="Roboto"/>
                <a:ea typeface="Roboto"/>
                <a:cs typeface="Roboto"/>
                <a:sym typeface="Roboto"/>
              </a:rPr>
              <a:t>¿cuánto cuestan?</a:t>
            </a:r>
            <a:endParaRPr sz="750" b="0" i="0" u="none" strike="noStrike" cap="none">
              <a:solidFill>
                <a:srgbClr val="3E3E3E"/>
              </a:solidFill>
              <a:latin typeface="Roboto"/>
              <a:ea typeface="Roboto"/>
              <a:cs typeface="Roboto"/>
              <a:sym typeface="Roboto"/>
            </a:endParaRPr>
          </a:p>
          <a:p>
            <a:pPr marL="4599" marR="0" lvl="0" indent="0" algn="l" rtl="0">
              <a:lnSpc>
                <a:spcPct val="100000"/>
              </a:lnSpc>
              <a:spcBef>
                <a:spcPts val="400"/>
              </a:spcBef>
              <a:spcAft>
                <a:spcPts val="0"/>
              </a:spcAft>
              <a:buClr>
                <a:srgbClr val="000000"/>
              </a:buClr>
              <a:buSzPts val="750"/>
              <a:buFont typeface="Arial"/>
              <a:buNone/>
            </a:pPr>
            <a:r>
              <a:rPr lang="es-ES" sz="750" b="1" i="0" u="none" strike="noStrike" cap="none">
                <a:solidFill>
                  <a:srgbClr val="3E3E3E"/>
                </a:solidFill>
                <a:latin typeface="Roboto"/>
                <a:ea typeface="Roboto"/>
                <a:cs typeface="Roboto"/>
                <a:sym typeface="Roboto"/>
              </a:rPr>
              <a:t>Ejemplos:</a:t>
            </a:r>
            <a:endParaRPr sz="750" b="0" i="0" u="none" strike="noStrike" cap="none">
              <a:solidFill>
                <a:srgbClr val="3E3E3E"/>
              </a:solidFill>
              <a:latin typeface="Roboto"/>
              <a:ea typeface="Roboto"/>
              <a:cs typeface="Roboto"/>
              <a:sym typeface="Roboto"/>
            </a:endParaRPr>
          </a:p>
          <a:p>
            <a:pPr marL="4599" marR="1840" lvl="0" indent="0" algn="l" rtl="0">
              <a:lnSpc>
                <a:spcPct val="100000"/>
              </a:lnSpc>
              <a:spcBef>
                <a:spcPts val="17"/>
              </a:spcBef>
              <a:spcAft>
                <a:spcPts val="0"/>
              </a:spcAft>
              <a:buClr>
                <a:srgbClr val="000000"/>
              </a:buClr>
              <a:buSzPts val="750"/>
              <a:buFont typeface="Arial"/>
              <a:buNone/>
            </a:pPr>
            <a:r>
              <a:rPr lang="es-ES" sz="750" b="0" i="1" u="none" strike="noStrike" cap="none">
                <a:solidFill>
                  <a:srgbClr val="3E3E3E"/>
                </a:solidFill>
                <a:latin typeface="Roboto"/>
                <a:ea typeface="Roboto"/>
                <a:cs typeface="Roboto"/>
                <a:sym typeface="Roboto"/>
              </a:rPr>
              <a:t>asistencia personal, asistencia personal dedicada,  autoservicio, servicios automatizados, comunidades  y co-creación</a:t>
            </a:r>
            <a:endParaRPr sz="750" b="0" i="0" u="none" strike="noStrike" cap="none">
              <a:solidFill>
                <a:srgbClr val="3E3E3E"/>
              </a:solidFill>
              <a:latin typeface="Roboto"/>
              <a:ea typeface="Roboto"/>
              <a:cs typeface="Roboto"/>
              <a:sym typeface="Roboto"/>
            </a:endParaRPr>
          </a:p>
        </p:txBody>
      </p:sp>
      <p:sp>
        <p:nvSpPr>
          <p:cNvPr id="302" name="Google Shape;302;p26"/>
          <p:cNvSpPr txBox="1"/>
          <p:nvPr/>
        </p:nvSpPr>
        <p:spPr>
          <a:xfrm>
            <a:off x="5363869" y="1952938"/>
            <a:ext cx="1271100" cy="175500"/>
          </a:xfrm>
          <a:prstGeom prst="rect">
            <a:avLst/>
          </a:prstGeom>
          <a:noFill/>
          <a:ln>
            <a:noFill/>
          </a:ln>
        </p:spPr>
        <p:txBody>
          <a:bodyPr spcFirstLastPara="1" wrap="square" lIns="0" tIns="0" rIns="0" bIns="0" anchor="t" anchorCtr="0">
            <a:spAutoFit/>
          </a:bodyPr>
          <a:lstStyle/>
          <a:p>
            <a:pPr marL="22303" marR="0" lvl="0" indent="0" algn="l" rtl="0">
              <a:lnSpc>
                <a:spcPct val="118843"/>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Canales</a:t>
            </a:r>
            <a:endParaRPr sz="434" b="0" i="0" u="none" strike="noStrike" cap="none">
              <a:solidFill>
                <a:srgbClr val="000000"/>
              </a:solidFill>
              <a:latin typeface="Roboto"/>
              <a:ea typeface="Roboto"/>
              <a:cs typeface="Roboto"/>
              <a:sym typeface="Roboto"/>
            </a:endParaRPr>
          </a:p>
        </p:txBody>
      </p:sp>
      <p:sp>
        <p:nvSpPr>
          <p:cNvPr id="303" name="Google Shape;303;p26"/>
          <p:cNvSpPr txBox="1"/>
          <p:nvPr/>
        </p:nvSpPr>
        <p:spPr>
          <a:xfrm>
            <a:off x="7229723" y="479750"/>
            <a:ext cx="1623600" cy="1295100"/>
          </a:xfrm>
          <a:prstGeom prst="rect">
            <a:avLst/>
          </a:prstGeom>
          <a:noFill/>
          <a:ln>
            <a:noFill/>
          </a:ln>
        </p:spPr>
        <p:txBody>
          <a:bodyPr spcFirstLastPara="1" wrap="square" lIns="0" tIns="0" rIns="0" bIns="0" anchor="t" anchorCtr="0">
            <a:spAutoFit/>
          </a:bodyPr>
          <a:lstStyle/>
          <a:p>
            <a:pPr marL="4599"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¿para quién estamos creando valor?</a:t>
            </a:r>
            <a:endParaRPr sz="800" b="0" i="0" u="none" strike="noStrike" cap="none">
              <a:solidFill>
                <a:srgbClr val="3E3E3E"/>
              </a:solidFill>
              <a:latin typeface="Roboto"/>
              <a:ea typeface="Roboto"/>
              <a:cs typeface="Roboto"/>
              <a:sym typeface="Roboto"/>
            </a:endParaRPr>
          </a:p>
          <a:p>
            <a:pPr marL="4598" marR="0" lvl="0" indent="0" algn="l" rtl="0">
              <a:lnSpc>
                <a:spcPct val="100000"/>
              </a:lnSpc>
              <a:spcBef>
                <a:spcPts val="13"/>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¿quiénes son nuestros clientes más importantes?</a:t>
            </a:r>
            <a:endParaRPr sz="800" b="0" i="0" u="none" strike="noStrike" cap="none">
              <a:solidFill>
                <a:srgbClr val="3E3E3E"/>
              </a:solidFill>
              <a:latin typeface="Roboto"/>
              <a:ea typeface="Roboto"/>
              <a:cs typeface="Roboto"/>
              <a:sym typeface="Roboto"/>
            </a:endParaRPr>
          </a:p>
          <a:p>
            <a:pPr marL="4598" marR="0" lvl="0" indent="0" algn="l" rtl="0">
              <a:lnSpc>
                <a:spcPct val="100000"/>
              </a:lnSpc>
              <a:spcBef>
                <a:spcPts val="400"/>
              </a:spcBef>
              <a:spcAft>
                <a:spcPts val="0"/>
              </a:spcAft>
              <a:buClr>
                <a:srgbClr val="000000"/>
              </a:buClr>
              <a:buSzPts val="800"/>
              <a:buFont typeface="Arial"/>
              <a:buNone/>
            </a:pPr>
            <a:r>
              <a:rPr lang="es-ES" sz="800" b="1" i="0" u="none" strike="noStrike" cap="none">
                <a:solidFill>
                  <a:srgbClr val="3E3E3E"/>
                </a:solidFill>
                <a:latin typeface="Roboto"/>
                <a:ea typeface="Roboto"/>
                <a:cs typeface="Roboto"/>
                <a:sym typeface="Roboto"/>
              </a:rPr>
              <a:t>Ejemplos:</a:t>
            </a:r>
            <a:endParaRPr sz="800" b="1" i="0"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mercado de masas</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mercado de nicho</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segmentado</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diversiﬁcado</a:t>
            </a:r>
            <a:endParaRPr sz="800" b="0" i="1" u="none" strike="noStrike" cap="none">
              <a:solidFill>
                <a:srgbClr val="3E3E3E"/>
              </a:solidFill>
              <a:latin typeface="Roboto"/>
              <a:ea typeface="Roboto"/>
              <a:cs typeface="Roboto"/>
              <a:sym typeface="Roboto"/>
            </a:endParaRPr>
          </a:p>
          <a:p>
            <a:pPr marL="179999" marR="184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plataforma multilateral</a:t>
            </a:r>
            <a:endParaRPr sz="800" b="1" i="0" u="none" strike="noStrike" cap="none">
              <a:solidFill>
                <a:srgbClr val="3E3E3E"/>
              </a:solidFill>
              <a:latin typeface="Roboto"/>
              <a:ea typeface="Roboto"/>
              <a:cs typeface="Roboto"/>
              <a:sym typeface="Roboto"/>
            </a:endParaRPr>
          </a:p>
        </p:txBody>
      </p:sp>
      <p:sp>
        <p:nvSpPr>
          <p:cNvPr id="304" name="Google Shape;304;p26"/>
          <p:cNvSpPr txBox="1"/>
          <p:nvPr/>
        </p:nvSpPr>
        <p:spPr>
          <a:xfrm>
            <a:off x="1707150" y="2311700"/>
            <a:ext cx="1623600" cy="1375800"/>
          </a:xfrm>
          <a:prstGeom prst="rect">
            <a:avLst/>
          </a:prstGeom>
          <a:noFill/>
          <a:ln>
            <a:noFill/>
          </a:ln>
        </p:spPr>
        <p:txBody>
          <a:bodyPr spcFirstLastPara="1" wrap="square" lIns="0" tIns="0" rIns="0" bIns="0" anchor="t" anchorCtr="0">
            <a:spAutoFit/>
          </a:bodyPr>
          <a:lstStyle/>
          <a:p>
            <a:pPr marL="0" marR="0" lvl="0" indent="0" algn="l" rtl="0">
              <a:lnSpc>
                <a:spcPct val="102200"/>
              </a:lnSpc>
              <a:spcBef>
                <a:spcPts val="511"/>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¿qué recursos clave requiere nuestra  propuesta de valor?</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13"/>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¿nuestros canales de distribución?</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13"/>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¿nuestras relaciones con clientes?</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11"/>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¿nuestras fuentes de ingresos?</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800"/>
              <a:buFont typeface="Arial"/>
              <a:buNone/>
            </a:pPr>
            <a:r>
              <a:rPr lang="es-ES" sz="800" b="1" i="0" u="none" strike="noStrike" cap="none">
                <a:solidFill>
                  <a:srgbClr val="3E3E3E"/>
                </a:solidFill>
                <a:latin typeface="Roboto"/>
                <a:ea typeface="Roboto"/>
                <a:cs typeface="Roboto"/>
                <a:sym typeface="Roboto"/>
              </a:rPr>
              <a:t>Categorías:</a:t>
            </a:r>
            <a:endParaRPr sz="800" b="0" i="0" u="none" strike="noStrike" cap="none">
              <a:solidFill>
                <a:srgbClr val="3E3E3E"/>
              </a:solidFill>
              <a:latin typeface="Roboto"/>
              <a:ea typeface="Roboto"/>
              <a:cs typeface="Roboto"/>
              <a:sym typeface="Roboto"/>
            </a:endParaRPr>
          </a:p>
          <a:p>
            <a:pPr marL="179999" marR="0" lvl="0" indent="-146050" algn="l" rtl="0">
              <a:lnSpc>
                <a:spcPct val="100000"/>
              </a:lnSpc>
              <a:spcBef>
                <a:spcPts val="5"/>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físico</a:t>
            </a:r>
            <a:endParaRPr sz="800" b="0" i="0" u="none" strike="noStrike" cap="none">
              <a:solidFill>
                <a:srgbClr val="3E3E3E"/>
              </a:solidFill>
              <a:latin typeface="Roboto"/>
              <a:ea typeface="Roboto"/>
              <a:cs typeface="Roboto"/>
              <a:sym typeface="Roboto"/>
            </a:endParaRPr>
          </a:p>
          <a:p>
            <a:pPr marL="179999" marR="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intelectual (patentes, marca, copyright,  datos,...)</a:t>
            </a:r>
            <a:endParaRPr sz="800" b="0" i="0" u="none" strike="noStrike" cap="none">
              <a:solidFill>
                <a:srgbClr val="3E3E3E"/>
              </a:solidFill>
              <a:latin typeface="Roboto"/>
              <a:ea typeface="Roboto"/>
              <a:cs typeface="Roboto"/>
              <a:sym typeface="Roboto"/>
            </a:endParaRPr>
          </a:p>
          <a:p>
            <a:pPr marL="179999" marR="0" lvl="0" indent="-146050" algn="l" rtl="0">
              <a:lnSpc>
                <a:spcPct val="102200"/>
              </a:lnSpc>
              <a:spcBef>
                <a:spcPts val="0"/>
              </a:spcBef>
              <a:spcAft>
                <a:spcPts val="0"/>
              </a:spcAft>
              <a:buClr>
                <a:srgbClr val="3E3E3E"/>
              </a:buClr>
              <a:buSzPts val="800"/>
              <a:buFont typeface="Roboto"/>
              <a:buChar char="●"/>
            </a:pPr>
            <a:r>
              <a:rPr lang="es-ES" sz="800" b="0" i="1" u="none" strike="noStrike" cap="none">
                <a:solidFill>
                  <a:srgbClr val="3E3E3E"/>
                </a:solidFill>
                <a:latin typeface="Roboto"/>
                <a:ea typeface="Roboto"/>
                <a:cs typeface="Roboto"/>
                <a:sym typeface="Roboto"/>
              </a:rPr>
              <a:t>humanos  ﬁnancieros</a:t>
            </a:r>
            <a:endParaRPr sz="800" b="0" i="0" u="none" strike="noStrike" cap="none">
              <a:solidFill>
                <a:srgbClr val="3E3E3E"/>
              </a:solidFill>
              <a:latin typeface="Roboto"/>
              <a:ea typeface="Roboto"/>
              <a:cs typeface="Roboto"/>
              <a:sym typeface="Roboto"/>
            </a:endParaRPr>
          </a:p>
        </p:txBody>
      </p:sp>
      <p:sp>
        <p:nvSpPr>
          <p:cNvPr id="305" name="Google Shape;305;p26"/>
          <p:cNvSpPr txBox="1"/>
          <p:nvPr/>
        </p:nvSpPr>
        <p:spPr>
          <a:xfrm>
            <a:off x="5361000" y="2223175"/>
            <a:ext cx="1710600" cy="123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 través de qué canales quieren</a:t>
            </a:r>
            <a:endParaRPr sz="800" b="0" i="0" u="none" strike="noStrike" cap="none">
              <a:solidFill>
                <a:srgbClr val="3E3E3E"/>
              </a:solidFill>
              <a:latin typeface="Roboto"/>
              <a:ea typeface="Roboto"/>
              <a:cs typeface="Roboto"/>
              <a:sym typeface="Roboto"/>
            </a:endParaRPr>
          </a:p>
          <a:p>
            <a:pPr marL="0" marR="451589" lvl="0" indent="0" algn="l" rtl="0">
              <a:lnSpc>
                <a:spcPct val="100000"/>
              </a:lnSpc>
              <a:spcBef>
                <a:spcPts val="2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ser contactados nuestros segmentos  de cliente?</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¿cómo les contactamos ahora?</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¿cómo están integrados nuestros canales?</a:t>
            </a:r>
            <a:endParaRPr sz="800" b="0" i="0" u="none" strike="noStrike" cap="none">
              <a:solidFill>
                <a:srgbClr val="3E3E3E"/>
              </a:solidFill>
              <a:latin typeface="Roboto"/>
              <a:ea typeface="Roboto"/>
              <a:cs typeface="Roboto"/>
              <a:sym typeface="Roboto"/>
            </a:endParaRPr>
          </a:p>
          <a:p>
            <a:pPr marL="0" marR="7818" lvl="0" indent="0" algn="l" rtl="0">
              <a:lnSpc>
                <a:spcPct val="100000"/>
              </a:lnSpc>
              <a:spcBef>
                <a:spcPts val="18"/>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¿cuáles funcionan mejor?¿cuáles son más eficientes en  costos?¿cómo los integramos con las rutinas del cliente?</a:t>
            </a:r>
            <a:endParaRPr sz="800" b="0" i="0" u="none" strike="noStrike" cap="none">
              <a:solidFill>
                <a:srgbClr val="3E3E3E"/>
              </a:solidFill>
              <a:latin typeface="Roboto"/>
              <a:ea typeface="Roboto"/>
              <a:cs typeface="Roboto"/>
              <a:sym typeface="Roboto"/>
            </a:endParaRPr>
          </a:p>
        </p:txBody>
      </p:sp>
      <p:sp>
        <p:nvSpPr>
          <p:cNvPr id="306" name="Google Shape;306;p26"/>
          <p:cNvSpPr txBox="1"/>
          <p:nvPr/>
        </p:nvSpPr>
        <p:spPr>
          <a:xfrm>
            <a:off x="4421825" y="3996525"/>
            <a:ext cx="4569900" cy="990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284"/>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¿para qué valor están realmente dispuestos a pagar nuestros clientes?</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13"/>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¿por qué pagan actualmente?¿cómo están pagando ahora? ¿cómo preferirían pagar?</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13"/>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¿cuánto contribuye cada fuente de ingresos a los ingresos totales?</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5"/>
              </a:spcBef>
              <a:spcAft>
                <a:spcPts val="0"/>
              </a:spcAft>
              <a:buClr>
                <a:srgbClr val="000000"/>
              </a:buClr>
              <a:buSzPts val="800"/>
              <a:buFont typeface="Arial"/>
              <a:buNone/>
            </a:pPr>
            <a:r>
              <a:rPr lang="es-ES" sz="800" b="1" i="0" u="none" strike="noStrike" cap="none">
                <a:solidFill>
                  <a:srgbClr val="3E3E3E"/>
                </a:solidFill>
                <a:latin typeface="Roboto"/>
                <a:ea typeface="Roboto"/>
                <a:cs typeface="Roboto"/>
                <a:sym typeface="Roboto"/>
              </a:rPr>
              <a:t>precio ﬁjo:</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5"/>
              </a:spcBef>
              <a:spcAft>
                <a:spcPts val="0"/>
              </a:spcAft>
              <a:buClr>
                <a:srgbClr val="000000"/>
              </a:buClr>
              <a:buSzPts val="800"/>
              <a:buFont typeface="Arial"/>
              <a:buNone/>
            </a:pPr>
            <a:r>
              <a:rPr lang="es-ES" sz="800" b="0" i="1" u="none" strike="noStrike" cap="none">
                <a:solidFill>
                  <a:srgbClr val="3E3E3E"/>
                </a:solidFill>
                <a:latin typeface="Roboto"/>
                <a:ea typeface="Roboto"/>
                <a:cs typeface="Roboto"/>
                <a:sym typeface="Roboto"/>
              </a:rPr>
              <a:t>listas de precios, dependiente de la funcionalidad del producto, dependiente del segmento del cliente, dependiente del volumen</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4"/>
              </a:spcBef>
              <a:spcAft>
                <a:spcPts val="0"/>
              </a:spcAft>
              <a:buClr>
                <a:srgbClr val="000000"/>
              </a:buClr>
              <a:buSzPts val="800"/>
              <a:buFont typeface="Arial"/>
              <a:buNone/>
            </a:pPr>
            <a:r>
              <a:rPr lang="es-ES" sz="800" b="1" i="0" u="none" strike="noStrike" cap="none">
                <a:solidFill>
                  <a:srgbClr val="3E3E3E"/>
                </a:solidFill>
                <a:latin typeface="Roboto"/>
                <a:ea typeface="Roboto"/>
                <a:cs typeface="Roboto"/>
                <a:sym typeface="Roboto"/>
              </a:rPr>
              <a:t>precio dinámico:</a:t>
            </a:r>
            <a:endParaRPr sz="800" b="0" i="0" u="none" strike="noStrike" cap="none">
              <a:solidFill>
                <a:srgbClr val="3E3E3E"/>
              </a:solidFill>
              <a:latin typeface="Roboto"/>
              <a:ea typeface="Roboto"/>
              <a:cs typeface="Roboto"/>
              <a:sym typeface="Roboto"/>
            </a:endParaRPr>
          </a:p>
          <a:p>
            <a:pPr marL="0" marR="0" lvl="0" indent="0" algn="l" rtl="0">
              <a:lnSpc>
                <a:spcPct val="100000"/>
              </a:lnSpc>
              <a:spcBef>
                <a:spcPts val="5"/>
              </a:spcBef>
              <a:spcAft>
                <a:spcPts val="0"/>
              </a:spcAft>
              <a:buClr>
                <a:srgbClr val="000000"/>
              </a:buClr>
              <a:buSzPts val="800"/>
              <a:buFont typeface="Arial"/>
              <a:buNone/>
            </a:pPr>
            <a:r>
              <a:rPr lang="es-ES" sz="800" b="0" i="1" u="none" strike="noStrike" cap="none">
                <a:solidFill>
                  <a:srgbClr val="3E3E3E"/>
                </a:solidFill>
                <a:latin typeface="Roboto"/>
                <a:ea typeface="Roboto"/>
                <a:cs typeface="Roboto"/>
                <a:sym typeface="Roboto"/>
              </a:rPr>
              <a:t>negociación, gestión de rendimientos, mercado en tiempo real.</a:t>
            </a:r>
            <a:endParaRPr sz="800" b="0" i="0" u="none" strike="noStrike" cap="none">
              <a:solidFill>
                <a:srgbClr val="3E3E3E"/>
              </a:solidFill>
              <a:latin typeface="Roboto"/>
              <a:ea typeface="Roboto"/>
              <a:cs typeface="Roboto"/>
              <a:sym typeface="Roboto"/>
            </a:endParaRPr>
          </a:p>
        </p:txBody>
      </p:sp>
      <p:sp>
        <p:nvSpPr>
          <p:cNvPr id="307" name="Google Shape;307;p26"/>
          <p:cNvSpPr txBox="1"/>
          <p:nvPr/>
        </p:nvSpPr>
        <p:spPr>
          <a:xfrm>
            <a:off x="104050" y="4055775"/>
            <a:ext cx="4145700" cy="872400"/>
          </a:xfrm>
          <a:prstGeom prst="rect">
            <a:avLst/>
          </a:prstGeom>
          <a:noFill/>
          <a:ln>
            <a:noFill/>
          </a:ln>
        </p:spPr>
        <p:txBody>
          <a:bodyPr spcFirstLastPara="1" wrap="square" lIns="0" tIns="0" rIns="0" bIns="0" anchor="t" anchorCtr="0">
            <a:spAutoFit/>
          </a:bodyPr>
          <a:lstStyle/>
          <a:p>
            <a:pPr marL="4598" marR="367503" lvl="0" indent="0" algn="l" rtl="0">
              <a:lnSpc>
                <a:spcPct val="100000"/>
              </a:lnSpc>
              <a:spcBef>
                <a:spcPts val="221"/>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¿cuáles son los costos más importantes inherentes a nuestro modelo de negocio?</a:t>
            </a:r>
            <a:endParaRPr sz="800" b="0" i="0" u="none" strike="noStrike" cap="none">
              <a:solidFill>
                <a:srgbClr val="3E3E3E"/>
              </a:solidFill>
              <a:latin typeface="Roboto"/>
              <a:ea typeface="Roboto"/>
              <a:cs typeface="Roboto"/>
              <a:sym typeface="Roboto"/>
            </a:endParaRPr>
          </a:p>
          <a:p>
            <a:pPr marL="4598" marR="367503" lvl="0" indent="0" algn="l" rtl="0">
              <a:lnSpc>
                <a:spcPct val="100000"/>
              </a:lnSpc>
              <a:spcBef>
                <a:spcPts val="13"/>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¿qué recursos clave son los más caros?</a:t>
            </a:r>
            <a:endParaRPr sz="800" b="0" i="0" u="none" strike="noStrike" cap="none">
              <a:solidFill>
                <a:srgbClr val="3E3E3E"/>
              </a:solidFill>
              <a:latin typeface="Roboto"/>
              <a:ea typeface="Roboto"/>
              <a:cs typeface="Roboto"/>
              <a:sym typeface="Roboto"/>
            </a:endParaRPr>
          </a:p>
          <a:p>
            <a:pPr marL="4598" marR="367503" lvl="0" indent="0" algn="l" rtl="0">
              <a:lnSpc>
                <a:spcPct val="100000"/>
              </a:lnSpc>
              <a:spcBef>
                <a:spcPts val="11"/>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¿qué actividades clave son las más caras?</a:t>
            </a:r>
            <a:endParaRPr sz="800" b="0" i="0" u="none" strike="noStrike" cap="none">
              <a:solidFill>
                <a:srgbClr val="3E3E3E"/>
              </a:solidFill>
              <a:latin typeface="Roboto"/>
              <a:ea typeface="Roboto"/>
              <a:cs typeface="Roboto"/>
              <a:sym typeface="Roboto"/>
            </a:endParaRPr>
          </a:p>
          <a:p>
            <a:pPr marL="4598" marR="367503" lvl="0" indent="0" algn="l" rtl="0">
              <a:lnSpc>
                <a:spcPct val="100000"/>
              </a:lnSpc>
              <a:spcBef>
                <a:spcPts val="1000"/>
              </a:spcBef>
              <a:spcAft>
                <a:spcPts val="0"/>
              </a:spcAft>
              <a:buClr>
                <a:srgbClr val="000000"/>
              </a:buClr>
              <a:buSzPts val="800"/>
              <a:buFont typeface="Arial"/>
              <a:buNone/>
            </a:pPr>
            <a:r>
              <a:rPr lang="es-ES" sz="800" b="1" i="0" u="none" strike="noStrike" cap="none">
                <a:solidFill>
                  <a:srgbClr val="3E3E3E"/>
                </a:solidFill>
                <a:latin typeface="Roboto"/>
                <a:ea typeface="Roboto"/>
                <a:cs typeface="Roboto"/>
                <a:sym typeface="Roboto"/>
              </a:rPr>
              <a:t>Características de ejemplo:</a:t>
            </a:r>
            <a:endParaRPr sz="800" b="0" i="0" u="none" strike="noStrike" cap="none">
              <a:solidFill>
                <a:srgbClr val="3E3E3E"/>
              </a:solidFill>
              <a:latin typeface="Roboto"/>
              <a:ea typeface="Roboto"/>
              <a:cs typeface="Roboto"/>
              <a:sym typeface="Roboto"/>
            </a:endParaRPr>
          </a:p>
          <a:p>
            <a:pPr marL="4598" marR="367503" lvl="0" indent="0" algn="l" rtl="0">
              <a:lnSpc>
                <a:spcPct val="100000"/>
              </a:lnSpc>
              <a:spcBef>
                <a:spcPts val="17"/>
              </a:spcBef>
              <a:spcAft>
                <a:spcPts val="0"/>
              </a:spcAft>
              <a:buClr>
                <a:srgbClr val="000000"/>
              </a:buClr>
              <a:buSzPts val="800"/>
              <a:buFont typeface="Arial"/>
              <a:buNone/>
            </a:pPr>
            <a:r>
              <a:rPr lang="es-ES" sz="800" b="0" i="1" u="none" strike="noStrike" cap="none">
                <a:solidFill>
                  <a:srgbClr val="3E3E3E"/>
                </a:solidFill>
                <a:latin typeface="Roboto"/>
                <a:ea typeface="Roboto"/>
                <a:cs typeface="Roboto"/>
                <a:sym typeface="Roboto"/>
              </a:rPr>
              <a:t>costos ﬁjos (salarios, rentas, estructuras....) bajo, max automatización, costos variables bajos, economía de escala, economía de alcance...</a:t>
            </a:r>
            <a:endParaRPr sz="800" b="0" i="0" u="none" strike="noStrike" cap="none">
              <a:solidFill>
                <a:srgbClr val="3E3E3E"/>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p:nvPr/>
        </p:nvSpPr>
        <p:spPr>
          <a:xfrm>
            <a:off x="656129" y="153625"/>
            <a:ext cx="3942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rgbClr val="000000"/>
                </a:solidFill>
                <a:latin typeface="Roboto"/>
                <a:ea typeface="Roboto"/>
                <a:cs typeface="Roboto"/>
                <a:sym typeface="Roboto"/>
              </a:rPr>
              <a:t>LEAN CANVAS</a:t>
            </a:r>
            <a:endParaRPr sz="1400" b="0" i="0" u="none" strike="noStrike" cap="none">
              <a:solidFill>
                <a:srgbClr val="000000"/>
              </a:solidFill>
              <a:latin typeface="Arial"/>
              <a:ea typeface="Arial"/>
              <a:cs typeface="Arial"/>
              <a:sym typeface="Arial"/>
            </a:endParaRPr>
          </a:p>
        </p:txBody>
      </p:sp>
      <p:sp>
        <p:nvSpPr>
          <p:cNvPr id="313" name="Google Shape;313;p27"/>
          <p:cNvSpPr/>
          <p:nvPr/>
        </p:nvSpPr>
        <p:spPr>
          <a:xfrm>
            <a:off x="901850" y="654075"/>
            <a:ext cx="7242905" cy="4404208"/>
          </a:xfrm>
          <a:custGeom>
            <a:avLst/>
            <a:gdLst/>
            <a:ahLst/>
            <a:cxnLst/>
            <a:rect l="l" t="t" r="r" b="b"/>
            <a:pathLst>
              <a:path w="18935700" h="10424160" extrusionOk="0">
                <a:moveTo>
                  <a:pt x="18935700" y="0"/>
                </a:moveTo>
                <a:lnTo>
                  <a:pt x="18859500" y="0"/>
                </a:lnTo>
                <a:lnTo>
                  <a:pt x="18783300" y="0"/>
                </a:lnTo>
                <a:lnTo>
                  <a:pt x="18783300" y="151790"/>
                </a:lnTo>
                <a:lnTo>
                  <a:pt x="18783300" y="7640993"/>
                </a:lnTo>
                <a:lnTo>
                  <a:pt x="18783300" y="7792783"/>
                </a:lnTo>
                <a:lnTo>
                  <a:pt x="18783300" y="10272306"/>
                </a:lnTo>
                <a:lnTo>
                  <a:pt x="9088755" y="10272306"/>
                </a:lnTo>
                <a:lnTo>
                  <a:pt x="9088755" y="7792783"/>
                </a:lnTo>
                <a:lnTo>
                  <a:pt x="18783300" y="7792783"/>
                </a:lnTo>
                <a:lnTo>
                  <a:pt x="18783300" y="7640993"/>
                </a:lnTo>
                <a:lnTo>
                  <a:pt x="14902256" y="7640993"/>
                </a:lnTo>
                <a:lnTo>
                  <a:pt x="14877403" y="151790"/>
                </a:lnTo>
                <a:lnTo>
                  <a:pt x="18783300" y="151790"/>
                </a:lnTo>
                <a:lnTo>
                  <a:pt x="18783300" y="0"/>
                </a:lnTo>
                <a:lnTo>
                  <a:pt x="14750415" y="0"/>
                </a:lnTo>
                <a:lnTo>
                  <a:pt x="14750415" y="7640993"/>
                </a:lnTo>
                <a:lnTo>
                  <a:pt x="11056734" y="7640993"/>
                </a:lnTo>
                <a:lnTo>
                  <a:pt x="11056734" y="3972293"/>
                </a:lnTo>
                <a:lnTo>
                  <a:pt x="14738299" y="3972293"/>
                </a:lnTo>
                <a:lnTo>
                  <a:pt x="14750415" y="7640993"/>
                </a:lnTo>
                <a:lnTo>
                  <a:pt x="14750415" y="0"/>
                </a:lnTo>
                <a:lnTo>
                  <a:pt x="14737791" y="0"/>
                </a:lnTo>
                <a:lnTo>
                  <a:pt x="14737791" y="3820503"/>
                </a:lnTo>
                <a:lnTo>
                  <a:pt x="11056734" y="3820503"/>
                </a:lnTo>
                <a:lnTo>
                  <a:pt x="11056734" y="151790"/>
                </a:lnTo>
                <a:lnTo>
                  <a:pt x="14725688" y="151790"/>
                </a:lnTo>
                <a:lnTo>
                  <a:pt x="14737791" y="3820503"/>
                </a:lnTo>
                <a:lnTo>
                  <a:pt x="14737791" y="0"/>
                </a:lnTo>
                <a:lnTo>
                  <a:pt x="10904944" y="0"/>
                </a:lnTo>
                <a:lnTo>
                  <a:pt x="10904944" y="151790"/>
                </a:lnTo>
                <a:lnTo>
                  <a:pt x="10904944" y="7640993"/>
                </a:lnTo>
                <a:lnTo>
                  <a:pt x="8936952" y="7640993"/>
                </a:lnTo>
                <a:lnTo>
                  <a:pt x="8936952" y="7792783"/>
                </a:lnTo>
                <a:lnTo>
                  <a:pt x="8936952" y="10272306"/>
                </a:lnTo>
                <a:lnTo>
                  <a:pt x="152400" y="10272306"/>
                </a:lnTo>
                <a:lnTo>
                  <a:pt x="152400" y="7792783"/>
                </a:lnTo>
                <a:lnTo>
                  <a:pt x="8936952" y="7792783"/>
                </a:lnTo>
                <a:lnTo>
                  <a:pt x="8936952" y="7640993"/>
                </a:lnTo>
                <a:lnTo>
                  <a:pt x="7148652" y="7640993"/>
                </a:lnTo>
                <a:lnTo>
                  <a:pt x="7074243" y="151790"/>
                </a:lnTo>
                <a:lnTo>
                  <a:pt x="10904944" y="151790"/>
                </a:lnTo>
                <a:lnTo>
                  <a:pt x="10904944" y="0"/>
                </a:lnTo>
                <a:lnTo>
                  <a:pt x="6996849" y="0"/>
                </a:lnTo>
                <a:lnTo>
                  <a:pt x="6996849" y="7640993"/>
                </a:lnTo>
                <a:lnTo>
                  <a:pt x="3466566" y="7640993"/>
                </a:lnTo>
                <a:lnTo>
                  <a:pt x="3478707" y="3972293"/>
                </a:lnTo>
                <a:lnTo>
                  <a:pt x="6960400" y="3972293"/>
                </a:lnTo>
                <a:lnTo>
                  <a:pt x="6996849" y="7640993"/>
                </a:lnTo>
                <a:lnTo>
                  <a:pt x="6996849" y="0"/>
                </a:lnTo>
                <a:lnTo>
                  <a:pt x="6958889" y="0"/>
                </a:lnTo>
                <a:lnTo>
                  <a:pt x="6958889" y="3820503"/>
                </a:lnTo>
                <a:lnTo>
                  <a:pt x="3479215" y="3820503"/>
                </a:lnTo>
                <a:lnTo>
                  <a:pt x="3491369" y="151790"/>
                </a:lnTo>
                <a:lnTo>
                  <a:pt x="6922452" y="151790"/>
                </a:lnTo>
                <a:lnTo>
                  <a:pt x="6958889" y="3820503"/>
                </a:lnTo>
                <a:lnTo>
                  <a:pt x="6958889" y="0"/>
                </a:lnTo>
                <a:lnTo>
                  <a:pt x="3339566" y="0"/>
                </a:lnTo>
                <a:lnTo>
                  <a:pt x="3339566" y="151790"/>
                </a:lnTo>
                <a:lnTo>
                  <a:pt x="3314763" y="7640993"/>
                </a:lnTo>
                <a:lnTo>
                  <a:pt x="152400" y="7640993"/>
                </a:lnTo>
                <a:lnTo>
                  <a:pt x="152400" y="151790"/>
                </a:lnTo>
                <a:lnTo>
                  <a:pt x="3339566" y="151790"/>
                </a:lnTo>
                <a:lnTo>
                  <a:pt x="3339566" y="0"/>
                </a:lnTo>
                <a:lnTo>
                  <a:pt x="152400" y="0"/>
                </a:lnTo>
                <a:lnTo>
                  <a:pt x="0" y="0"/>
                </a:lnTo>
                <a:lnTo>
                  <a:pt x="0" y="10424096"/>
                </a:lnTo>
                <a:lnTo>
                  <a:pt x="152400" y="10424096"/>
                </a:lnTo>
                <a:lnTo>
                  <a:pt x="18783300" y="10424096"/>
                </a:lnTo>
                <a:lnTo>
                  <a:pt x="18783300" y="10348201"/>
                </a:lnTo>
                <a:lnTo>
                  <a:pt x="18783338" y="10424096"/>
                </a:lnTo>
                <a:lnTo>
                  <a:pt x="18935319" y="10424096"/>
                </a:lnTo>
                <a:lnTo>
                  <a:pt x="18935319" y="10348201"/>
                </a:lnTo>
                <a:lnTo>
                  <a:pt x="18935700" y="10348201"/>
                </a:lnTo>
                <a:lnTo>
                  <a:pt x="18935700" y="0"/>
                </a:lnTo>
                <a:close/>
              </a:path>
            </a:pathLst>
          </a:custGeom>
          <a:solidFill>
            <a:srgbClr val="2A38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52"/>
              <a:buFont typeface="Arial"/>
              <a:buNone/>
            </a:pPr>
            <a:endParaRPr sz="652" b="0" i="0" u="none" strike="noStrike" cap="none">
              <a:solidFill>
                <a:srgbClr val="000000"/>
              </a:solidFill>
              <a:latin typeface="Arial"/>
              <a:ea typeface="Arial"/>
              <a:cs typeface="Arial"/>
              <a:sym typeface="Arial"/>
            </a:endParaRPr>
          </a:p>
        </p:txBody>
      </p:sp>
      <p:sp>
        <p:nvSpPr>
          <p:cNvPr id="314" name="Google Shape;314;p27"/>
          <p:cNvSpPr txBox="1"/>
          <p:nvPr/>
        </p:nvSpPr>
        <p:spPr>
          <a:xfrm>
            <a:off x="1004975" y="782593"/>
            <a:ext cx="917700" cy="175500"/>
          </a:xfrm>
          <a:prstGeom prst="rect">
            <a:avLst/>
          </a:prstGeom>
          <a:noFill/>
          <a:ln>
            <a:noFill/>
          </a:ln>
        </p:spPr>
        <p:txBody>
          <a:bodyPr spcFirstLastPara="1" wrap="square" lIns="0" tIns="0" rIns="0" bIns="0" anchor="t" anchorCtr="0">
            <a:spAutoFit/>
          </a:bodyPr>
          <a:lstStyle/>
          <a:p>
            <a:pPr marL="4598"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Socios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clave</a:t>
            </a:r>
            <a:endParaRPr sz="1141" b="0" i="0" u="none" strike="noStrike" cap="none">
              <a:solidFill>
                <a:srgbClr val="000000"/>
              </a:solidFill>
              <a:latin typeface="Roboto"/>
              <a:ea typeface="Roboto"/>
              <a:cs typeface="Roboto"/>
              <a:sym typeface="Roboto"/>
            </a:endParaRPr>
          </a:p>
        </p:txBody>
      </p:sp>
      <p:sp>
        <p:nvSpPr>
          <p:cNvPr id="315" name="Google Shape;315;p27"/>
          <p:cNvSpPr txBox="1"/>
          <p:nvPr/>
        </p:nvSpPr>
        <p:spPr>
          <a:xfrm>
            <a:off x="3636051" y="782593"/>
            <a:ext cx="1098600" cy="353400"/>
          </a:xfrm>
          <a:prstGeom prst="rect">
            <a:avLst/>
          </a:prstGeom>
          <a:noFill/>
          <a:ln>
            <a:noFill/>
          </a:ln>
        </p:spPr>
        <p:txBody>
          <a:bodyPr spcFirstLastPara="1" wrap="square" lIns="0" tIns="0" rIns="0" bIns="0" anchor="t" anchorCtr="0">
            <a:spAutoFit/>
          </a:bodyPr>
          <a:lstStyle/>
          <a:p>
            <a:pPr marL="4598"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Propuesta de Valor</a:t>
            </a:r>
            <a:endParaRPr sz="1141" b="0" i="0" u="none" strike="noStrike" cap="none">
              <a:solidFill>
                <a:srgbClr val="000000"/>
              </a:solidFill>
              <a:latin typeface="Roboto"/>
              <a:ea typeface="Roboto"/>
              <a:cs typeface="Roboto"/>
              <a:sym typeface="Roboto"/>
            </a:endParaRPr>
          </a:p>
        </p:txBody>
      </p:sp>
      <p:sp>
        <p:nvSpPr>
          <p:cNvPr id="316" name="Google Shape;316;p27"/>
          <p:cNvSpPr txBox="1"/>
          <p:nvPr/>
        </p:nvSpPr>
        <p:spPr>
          <a:xfrm>
            <a:off x="5223085" y="782593"/>
            <a:ext cx="1158000" cy="353400"/>
          </a:xfrm>
          <a:prstGeom prst="rect">
            <a:avLst/>
          </a:prstGeom>
          <a:noFill/>
          <a:ln>
            <a:noFill/>
          </a:ln>
        </p:spPr>
        <p:txBody>
          <a:bodyPr spcFirstLastPara="1" wrap="square" lIns="0" tIns="0" rIns="0" bIns="0" anchor="t" anchorCtr="0">
            <a:spAutoFit/>
          </a:bodyPr>
          <a:lstStyle/>
          <a:p>
            <a:pPr marL="4598"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Relaciones  con clientes</a:t>
            </a:r>
            <a:endParaRPr sz="1141" b="0" i="0" u="none" strike="noStrike" cap="none">
              <a:solidFill>
                <a:srgbClr val="000000"/>
              </a:solidFill>
              <a:latin typeface="Roboto"/>
              <a:ea typeface="Roboto"/>
              <a:cs typeface="Roboto"/>
              <a:sym typeface="Roboto"/>
            </a:endParaRPr>
          </a:p>
        </p:txBody>
      </p:sp>
      <p:sp>
        <p:nvSpPr>
          <p:cNvPr id="317" name="Google Shape;317;p27"/>
          <p:cNvSpPr txBox="1"/>
          <p:nvPr/>
        </p:nvSpPr>
        <p:spPr>
          <a:xfrm>
            <a:off x="6683521" y="782593"/>
            <a:ext cx="1174800" cy="353400"/>
          </a:xfrm>
          <a:prstGeom prst="rect">
            <a:avLst/>
          </a:prstGeom>
          <a:noFill/>
          <a:ln>
            <a:noFill/>
          </a:ln>
        </p:spPr>
        <p:txBody>
          <a:bodyPr spcFirstLastPara="1" wrap="square" lIns="0" tIns="0" rIns="0" bIns="0" anchor="t" anchorCtr="0">
            <a:spAutoFit/>
          </a:bodyPr>
          <a:lstStyle/>
          <a:p>
            <a:pPr marL="4598"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Segmentos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de cliente</a:t>
            </a:r>
            <a:endParaRPr sz="1141" b="0" i="0" u="none" strike="noStrike" cap="none">
              <a:solidFill>
                <a:srgbClr val="000000"/>
              </a:solidFill>
              <a:latin typeface="Roboto"/>
              <a:ea typeface="Roboto"/>
              <a:cs typeface="Roboto"/>
              <a:sym typeface="Roboto"/>
            </a:endParaRPr>
          </a:p>
        </p:txBody>
      </p:sp>
      <p:sp>
        <p:nvSpPr>
          <p:cNvPr id="318" name="Google Shape;318;p27"/>
          <p:cNvSpPr txBox="1"/>
          <p:nvPr/>
        </p:nvSpPr>
        <p:spPr>
          <a:xfrm>
            <a:off x="2250875" y="782593"/>
            <a:ext cx="1098600" cy="429600"/>
          </a:xfrm>
          <a:prstGeom prst="rect">
            <a:avLst/>
          </a:prstGeom>
          <a:noFill/>
          <a:ln>
            <a:noFill/>
          </a:ln>
        </p:spPr>
        <p:txBody>
          <a:bodyPr spcFirstLastPara="1" wrap="square" lIns="0" tIns="0" rIns="0" bIns="0" anchor="t" anchorCtr="0">
            <a:spAutoFit/>
          </a:bodyPr>
          <a:lstStyle/>
          <a:p>
            <a:pPr marL="15634" marR="266722"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Actividades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clave</a:t>
            </a:r>
            <a:endParaRPr sz="1141" b="0" i="0" u="none" strike="noStrike" cap="none">
              <a:solidFill>
                <a:srgbClr val="000000"/>
              </a:solidFill>
              <a:latin typeface="Roboto"/>
              <a:ea typeface="Roboto"/>
              <a:cs typeface="Roboto"/>
              <a:sym typeface="Roboto"/>
            </a:endParaRPr>
          </a:p>
          <a:p>
            <a:pPr marL="4598" marR="0" lvl="0" indent="0" algn="l" rtl="0">
              <a:lnSpc>
                <a:spcPct val="100000"/>
              </a:lnSpc>
              <a:spcBef>
                <a:spcPts val="13"/>
              </a:spcBef>
              <a:spcAft>
                <a:spcPts val="0"/>
              </a:spcAft>
              <a:buClr>
                <a:srgbClr val="000000"/>
              </a:buClr>
              <a:buSzPts val="471"/>
              <a:buFont typeface="Arial"/>
              <a:buNone/>
            </a:pPr>
            <a:endParaRPr sz="471" b="0" i="0" u="none" strike="noStrike" cap="none">
              <a:solidFill>
                <a:srgbClr val="000000"/>
              </a:solidFill>
              <a:latin typeface="Roboto"/>
              <a:ea typeface="Roboto"/>
              <a:cs typeface="Roboto"/>
              <a:sym typeface="Roboto"/>
            </a:endParaRPr>
          </a:p>
        </p:txBody>
      </p:sp>
      <p:sp>
        <p:nvSpPr>
          <p:cNvPr id="319" name="Google Shape;319;p27"/>
          <p:cNvSpPr txBox="1"/>
          <p:nvPr/>
        </p:nvSpPr>
        <p:spPr>
          <a:xfrm>
            <a:off x="2250874" y="2362275"/>
            <a:ext cx="1174800" cy="428100"/>
          </a:xfrm>
          <a:prstGeom prst="rect">
            <a:avLst/>
          </a:prstGeom>
          <a:noFill/>
          <a:ln>
            <a:noFill/>
          </a:ln>
        </p:spPr>
        <p:txBody>
          <a:bodyPr spcFirstLastPara="1" wrap="square" lIns="0" tIns="0" rIns="0" bIns="0" anchor="t" anchorCtr="0">
            <a:spAutoFit/>
          </a:bodyPr>
          <a:lstStyle/>
          <a:p>
            <a:pPr marL="15634" marR="419858"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Recursos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clave</a:t>
            </a:r>
            <a:endParaRPr sz="1141" b="0" i="0" u="none" strike="noStrike" cap="none">
              <a:solidFill>
                <a:srgbClr val="000000"/>
              </a:solidFill>
              <a:latin typeface="Roboto"/>
              <a:ea typeface="Roboto"/>
              <a:cs typeface="Roboto"/>
              <a:sym typeface="Roboto"/>
            </a:endParaRPr>
          </a:p>
          <a:p>
            <a:pPr marL="4598" marR="704057" lvl="0" indent="0" algn="l" rtl="0">
              <a:lnSpc>
                <a:spcPct val="102200"/>
              </a:lnSpc>
              <a:spcBef>
                <a:spcPts val="0"/>
              </a:spcBef>
              <a:spcAft>
                <a:spcPts val="0"/>
              </a:spcAft>
              <a:buClr>
                <a:srgbClr val="000000"/>
              </a:buClr>
              <a:buSzPts val="471"/>
              <a:buFont typeface="Arial"/>
              <a:buNone/>
            </a:pPr>
            <a:endParaRPr sz="471" b="0" i="0" u="none" strike="noStrike" cap="none">
              <a:solidFill>
                <a:srgbClr val="000000"/>
              </a:solidFill>
              <a:latin typeface="Roboto"/>
              <a:ea typeface="Roboto"/>
              <a:cs typeface="Roboto"/>
              <a:sym typeface="Roboto"/>
            </a:endParaRPr>
          </a:p>
        </p:txBody>
      </p:sp>
      <p:sp>
        <p:nvSpPr>
          <p:cNvPr id="320" name="Google Shape;320;p27"/>
          <p:cNvSpPr txBox="1"/>
          <p:nvPr/>
        </p:nvSpPr>
        <p:spPr>
          <a:xfrm>
            <a:off x="1057472" y="4004956"/>
            <a:ext cx="1134000" cy="351300"/>
          </a:xfrm>
          <a:prstGeom prst="rect">
            <a:avLst/>
          </a:prstGeom>
          <a:noFill/>
          <a:ln>
            <a:noFill/>
          </a:ln>
        </p:spPr>
        <p:txBody>
          <a:bodyPr spcFirstLastPara="1" wrap="square" lIns="0" tIns="0" rIns="0" bIns="0" anchor="t" anchorCtr="0">
            <a:spAutoFit/>
          </a:bodyPr>
          <a:lstStyle/>
          <a:p>
            <a:pPr marL="4598" marR="0" lvl="0" indent="0" algn="l" rtl="0">
              <a:lnSpc>
                <a:spcPct val="1000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Estructura de costos</a:t>
            </a:r>
            <a:endParaRPr sz="900" b="0" i="0" u="none" strike="noStrike" cap="none">
              <a:solidFill>
                <a:srgbClr val="000000"/>
              </a:solidFill>
              <a:latin typeface="Roboto"/>
              <a:ea typeface="Roboto"/>
              <a:cs typeface="Roboto"/>
              <a:sym typeface="Roboto"/>
            </a:endParaRPr>
          </a:p>
        </p:txBody>
      </p:sp>
      <p:sp>
        <p:nvSpPr>
          <p:cNvPr id="321" name="Google Shape;321;p27"/>
          <p:cNvSpPr txBox="1"/>
          <p:nvPr/>
        </p:nvSpPr>
        <p:spPr>
          <a:xfrm>
            <a:off x="4472068" y="4004949"/>
            <a:ext cx="2449800" cy="175500"/>
          </a:xfrm>
          <a:prstGeom prst="rect">
            <a:avLst/>
          </a:prstGeom>
          <a:noFill/>
          <a:ln>
            <a:noFill/>
          </a:ln>
        </p:spPr>
        <p:txBody>
          <a:bodyPr spcFirstLastPara="1" wrap="square" lIns="0" tIns="0" rIns="0" bIns="0" anchor="t" anchorCtr="0">
            <a:spAutoFit/>
          </a:bodyPr>
          <a:lstStyle/>
          <a:p>
            <a:pPr marL="4598" marR="0" lvl="0" indent="0" algn="l" rtl="0">
              <a:lnSpc>
                <a:spcPct val="1000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Fuentes de ingresos</a:t>
            </a:r>
            <a:endParaRPr sz="471" b="0" i="0" u="none" strike="noStrike" cap="none">
              <a:solidFill>
                <a:srgbClr val="000000"/>
              </a:solidFill>
              <a:latin typeface="Roboto"/>
              <a:ea typeface="Roboto"/>
              <a:cs typeface="Roboto"/>
              <a:sym typeface="Roboto"/>
            </a:endParaRPr>
          </a:p>
        </p:txBody>
      </p:sp>
      <p:sp>
        <p:nvSpPr>
          <p:cNvPr id="322" name="Google Shape;322;p27"/>
          <p:cNvSpPr txBox="1"/>
          <p:nvPr/>
        </p:nvSpPr>
        <p:spPr>
          <a:xfrm>
            <a:off x="5223085" y="2362276"/>
            <a:ext cx="1006800" cy="175500"/>
          </a:xfrm>
          <a:prstGeom prst="rect">
            <a:avLst/>
          </a:prstGeom>
          <a:noFill/>
          <a:ln>
            <a:noFill/>
          </a:ln>
        </p:spPr>
        <p:txBody>
          <a:bodyPr spcFirstLastPara="1" wrap="square" lIns="0" tIns="0" rIns="0" bIns="0" anchor="t" anchorCtr="0">
            <a:spAutoFit/>
          </a:bodyPr>
          <a:lstStyle/>
          <a:p>
            <a:pPr marL="22303" marR="0" lvl="0" indent="0" algn="l" rtl="0">
              <a:lnSpc>
                <a:spcPct val="118843"/>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Canales</a:t>
            </a:r>
            <a:endParaRPr sz="434" b="0" i="0" u="none" strike="noStrike" cap="none">
              <a:solidFill>
                <a:srgbClr val="000000"/>
              </a:solidFill>
              <a:latin typeface="Roboto"/>
              <a:ea typeface="Roboto"/>
              <a:cs typeface="Roboto"/>
              <a:sym typeface="Roboto"/>
            </a:endParaRPr>
          </a:p>
        </p:txBody>
      </p:sp>
      <p:sp>
        <p:nvSpPr>
          <p:cNvPr id="323" name="Google Shape;323;p27"/>
          <p:cNvSpPr/>
          <p:nvPr/>
        </p:nvSpPr>
        <p:spPr>
          <a:xfrm>
            <a:off x="601625" y="718500"/>
            <a:ext cx="1724400" cy="386400"/>
          </a:xfrm>
          <a:prstGeom prst="mathMultiply">
            <a:avLst>
              <a:gd name="adj1" fmla="val 23520"/>
            </a:avLst>
          </a:prstGeom>
          <a:solidFill>
            <a:srgbClr val="E06666">
              <a:alpha val="7529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7"/>
          <p:cNvSpPr/>
          <p:nvPr/>
        </p:nvSpPr>
        <p:spPr>
          <a:xfrm>
            <a:off x="1868950" y="749600"/>
            <a:ext cx="1724400" cy="386400"/>
          </a:xfrm>
          <a:prstGeom prst="mathMultiply">
            <a:avLst>
              <a:gd name="adj1" fmla="val 23520"/>
            </a:avLst>
          </a:prstGeom>
          <a:solidFill>
            <a:srgbClr val="E06666">
              <a:alpha val="7529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7"/>
          <p:cNvSpPr/>
          <p:nvPr/>
        </p:nvSpPr>
        <p:spPr>
          <a:xfrm>
            <a:off x="1868950" y="2361725"/>
            <a:ext cx="1724400" cy="386400"/>
          </a:xfrm>
          <a:prstGeom prst="mathMultiply">
            <a:avLst>
              <a:gd name="adj1" fmla="val 23520"/>
            </a:avLst>
          </a:prstGeom>
          <a:solidFill>
            <a:srgbClr val="E06666">
              <a:alpha val="7529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7"/>
          <p:cNvSpPr/>
          <p:nvPr/>
        </p:nvSpPr>
        <p:spPr>
          <a:xfrm>
            <a:off x="4884225" y="749600"/>
            <a:ext cx="1724400" cy="386400"/>
          </a:xfrm>
          <a:prstGeom prst="mathMultiply">
            <a:avLst>
              <a:gd name="adj1" fmla="val 23520"/>
            </a:avLst>
          </a:prstGeom>
          <a:solidFill>
            <a:srgbClr val="E06666">
              <a:alpha val="7529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7"/>
          <p:cNvSpPr txBox="1"/>
          <p:nvPr/>
        </p:nvSpPr>
        <p:spPr>
          <a:xfrm>
            <a:off x="1004976" y="749593"/>
            <a:ext cx="1098600" cy="353400"/>
          </a:xfrm>
          <a:prstGeom prst="rect">
            <a:avLst/>
          </a:prstGeom>
          <a:solidFill>
            <a:schemeClr val="lt1"/>
          </a:solidFill>
          <a:ln>
            <a:noFill/>
          </a:ln>
        </p:spPr>
        <p:txBody>
          <a:bodyPr spcFirstLastPara="1" wrap="square" lIns="0" tIns="0" rIns="0" bIns="0" anchor="t" anchorCtr="0">
            <a:spAutoFit/>
          </a:bodyPr>
          <a:lstStyle/>
          <a:p>
            <a:pPr marL="4598"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CC0000"/>
                </a:solidFill>
                <a:latin typeface="Roboto"/>
                <a:ea typeface="Roboto"/>
                <a:cs typeface="Roboto"/>
                <a:sym typeface="Roboto"/>
              </a:rPr>
              <a:t>Problema</a:t>
            </a:r>
            <a:endParaRPr sz="1141" b="1" i="0" u="none" strike="noStrike" cap="none">
              <a:solidFill>
                <a:srgbClr val="CC0000"/>
              </a:solidFill>
              <a:latin typeface="Roboto"/>
              <a:ea typeface="Roboto"/>
              <a:cs typeface="Roboto"/>
              <a:sym typeface="Roboto"/>
            </a:endParaRPr>
          </a:p>
          <a:p>
            <a:pPr marL="4598" marR="1840" lvl="0" indent="0" algn="l" rtl="0">
              <a:lnSpc>
                <a:spcPct val="101200"/>
              </a:lnSpc>
              <a:spcBef>
                <a:spcPts val="0"/>
              </a:spcBef>
              <a:spcAft>
                <a:spcPts val="0"/>
              </a:spcAft>
              <a:buClr>
                <a:srgbClr val="000000"/>
              </a:buClr>
              <a:buSzPts val="1141"/>
              <a:buFont typeface="Arial"/>
              <a:buNone/>
            </a:pPr>
            <a:endParaRPr sz="1141" b="1" i="0" u="none" strike="noStrike" cap="none">
              <a:solidFill>
                <a:srgbClr val="CC0000"/>
              </a:solidFill>
              <a:latin typeface="Roboto"/>
              <a:ea typeface="Roboto"/>
              <a:cs typeface="Roboto"/>
              <a:sym typeface="Roboto"/>
            </a:endParaRPr>
          </a:p>
        </p:txBody>
      </p:sp>
      <p:sp>
        <p:nvSpPr>
          <p:cNvPr id="328" name="Google Shape;328;p27"/>
          <p:cNvSpPr txBox="1"/>
          <p:nvPr/>
        </p:nvSpPr>
        <p:spPr>
          <a:xfrm>
            <a:off x="2250875" y="764210"/>
            <a:ext cx="1098600" cy="353400"/>
          </a:xfrm>
          <a:prstGeom prst="rect">
            <a:avLst/>
          </a:prstGeom>
          <a:solidFill>
            <a:schemeClr val="lt1"/>
          </a:solidFill>
          <a:ln>
            <a:noFill/>
          </a:ln>
        </p:spPr>
        <p:txBody>
          <a:bodyPr spcFirstLastPara="1" wrap="square" lIns="0" tIns="0" rIns="0" bIns="0" anchor="t" anchorCtr="0">
            <a:spAutoFit/>
          </a:bodyPr>
          <a:lstStyle/>
          <a:p>
            <a:pPr marL="4598"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CC0000"/>
                </a:solidFill>
                <a:latin typeface="Roboto"/>
                <a:ea typeface="Roboto"/>
                <a:cs typeface="Roboto"/>
                <a:sym typeface="Roboto"/>
              </a:rPr>
              <a:t>Solución</a:t>
            </a:r>
            <a:endParaRPr sz="1141" b="1" i="0" u="none" strike="noStrike" cap="none">
              <a:solidFill>
                <a:srgbClr val="CC0000"/>
              </a:solidFill>
              <a:latin typeface="Roboto"/>
              <a:ea typeface="Roboto"/>
              <a:cs typeface="Roboto"/>
              <a:sym typeface="Roboto"/>
            </a:endParaRPr>
          </a:p>
          <a:p>
            <a:pPr marL="4598" marR="1840" lvl="0" indent="0" algn="l" rtl="0">
              <a:lnSpc>
                <a:spcPct val="101200"/>
              </a:lnSpc>
              <a:spcBef>
                <a:spcPts val="0"/>
              </a:spcBef>
              <a:spcAft>
                <a:spcPts val="0"/>
              </a:spcAft>
              <a:buClr>
                <a:srgbClr val="000000"/>
              </a:buClr>
              <a:buSzPts val="1141"/>
              <a:buFont typeface="Arial"/>
              <a:buNone/>
            </a:pPr>
            <a:endParaRPr sz="1141" b="1" i="0" u="none" strike="noStrike" cap="none">
              <a:solidFill>
                <a:srgbClr val="CC0000"/>
              </a:solidFill>
              <a:latin typeface="Roboto"/>
              <a:ea typeface="Roboto"/>
              <a:cs typeface="Roboto"/>
              <a:sym typeface="Roboto"/>
            </a:endParaRPr>
          </a:p>
        </p:txBody>
      </p:sp>
      <p:sp>
        <p:nvSpPr>
          <p:cNvPr id="329" name="Google Shape;329;p27"/>
          <p:cNvSpPr txBox="1"/>
          <p:nvPr/>
        </p:nvSpPr>
        <p:spPr>
          <a:xfrm>
            <a:off x="2250876" y="2397718"/>
            <a:ext cx="1098600" cy="353400"/>
          </a:xfrm>
          <a:prstGeom prst="rect">
            <a:avLst/>
          </a:prstGeom>
          <a:solidFill>
            <a:schemeClr val="lt1"/>
          </a:solidFill>
          <a:ln>
            <a:noFill/>
          </a:ln>
        </p:spPr>
        <p:txBody>
          <a:bodyPr spcFirstLastPara="1" wrap="square" lIns="0" tIns="0" rIns="0" bIns="0" anchor="t" anchorCtr="0">
            <a:spAutoFit/>
          </a:bodyPr>
          <a:lstStyle/>
          <a:p>
            <a:pPr marL="4598"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CC0000"/>
                </a:solidFill>
                <a:latin typeface="Roboto"/>
                <a:ea typeface="Roboto"/>
                <a:cs typeface="Roboto"/>
                <a:sym typeface="Roboto"/>
              </a:rPr>
              <a:t>Métricas clave</a:t>
            </a:r>
            <a:endParaRPr sz="1141" b="1" i="0" u="none" strike="noStrike" cap="none">
              <a:solidFill>
                <a:srgbClr val="CC0000"/>
              </a:solidFill>
              <a:latin typeface="Roboto"/>
              <a:ea typeface="Roboto"/>
              <a:cs typeface="Roboto"/>
              <a:sym typeface="Roboto"/>
            </a:endParaRPr>
          </a:p>
          <a:p>
            <a:pPr marL="4598" marR="1840" lvl="0" indent="0" algn="l" rtl="0">
              <a:lnSpc>
                <a:spcPct val="101200"/>
              </a:lnSpc>
              <a:spcBef>
                <a:spcPts val="0"/>
              </a:spcBef>
              <a:spcAft>
                <a:spcPts val="0"/>
              </a:spcAft>
              <a:buClr>
                <a:srgbClr val="000000"/>
              </a:buClr>
              <a:buSzPts val="1141"/>
              <a:buFont typeface="Arial"/>
              <a:buNone/>
            </a:pPr>
            <a:endParaRPr sz="1141" b="1" i="0" u="none" strike="noStrike" cap="none">
              <a:solidFill>
                <a:srgbClr val="CC0000"/>
              </a:solidFill>
              <a:latin typeface="Roboto"/>
              <a:ea typeface="Roboto"/>
              <a:cs typeface="Roboto"/>
              <a:sym typeface="Roboto"/>
            </a:endParaRPr>
          </a:p>
        </p:txBody>
      </p:sp>
      <p:sp>
        <p:nvSpPr>
          <p:cNvPr id="330" name="Google Shape;330;p27"/>
          <p:cNvSpPr txBox="1"/>
          <p:nvPr/>
        </p:nvSpPr>
        <p:spPr>
          <a:xfrm>
            <a:off x="5177175" y="796301"/>
            <a:ext cx="1098600" cy="353400"/>
          </a:xfrm>
          <a:prstGeom prst="rect">
            <a:avLst/>
          </a:prstGeom>
          <a:solidFill>
            <a:schemeClr val="lt1"/>
          </a:solidFill>
          <a:ln>
            <a:noFill/>
          </a:ln>
        </p:spPr>
        <p:txBody>
          <a:bodyPr spcFirstLastPara="1" wrap="square" lIns="0" tIns="0" rIns="0" bIns="0" anchor="t" anchorCtr="0">
            <a:spAutoFit/>
          </a:bodyPr>
          <a:lstStyle/>
          <a:p>
            <a:pPr marL="4598"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CC0000"/>
                </a:solidFill>
                <a:latin typeface="Roboto"/>
                <a:ea typeface="Roboto"/>
                <a:cs typeface="Roboto"/>
                <a:sym typeface="Roboto"/>
              </a:rPr>
              <a:t>Ventaja competitiva</a:t>
            </a:r>
            <a:endParaRPr sz="1141" b="0" i="0" u="none" strike="noStrike" cap="none">
              <a:solidFill>
                <a:srgbClr val="CC0000"/>
              </a:solidFill>
              <a:latin typeface="Roboto"/>
              <a:ea typeface="Roboto"/>
              <a:cs typeface="Roboto"/>
              <a:sym typeface="Roboto"/>
            </a:endParaRPr>
          </a:p>
        </p:txBody>
      </p:sp>
      <p:sp>
        <p:nvSpPr>
          <p:cNvPr id="331" name="Google Shape;331;p27"/>
          <p:cNvSpPr txBox="1"/>
          <p:nvPr/>
        </p:nvSpPr>
        <p:spPr>
          <a:xfrm>
            <a:off x="987275" y="1212200"/>
            <a:ext cx="1134000" cy="3747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están los problemas que tienen tus clientes</a:t>
            </a:r>
            <a:endParaRPr sz="800" b="0" i="0" u="none" strike="noStrike" cap="none">
              <a:solidFill>
                <a:srgbClr val="3E3E3E"/>
              </a:solidFill>
              <a:latin typeface="Roboto"/>
              <a:ea typeface="Roboto"/>
              <a:cs typeface="Roboto"/>
              <a:sym typeface="Roboto"/>
            </a:endParaRPr>
          </a:p>
        </p:txBody>
      </p:sp>
      <p:sp>
        <p:nvSpPr>
          <p:cNvPr id="332" name="Google Shape;332;p27"/>
          <p:cNvSpPr txBox="1"/>
          <p:nvPr/>
        </p:nvSpPr>
        <p:spPr>
          <a:xfrm>
            <a:off x="2271275" y="1177875"/>
            <a:ext cx="1227000" cy="6264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dirty="0">
                <a:solidFill>
                  <a:srgbClr val="3E3E3E"/>
                </a:solidFill>
                <a:latin typeface="Roboto"/>
                <a:ea typeface="Roboto"/>
                <a:cs typeface="Roboto"/>
                <a:sym typeface="Roboto"/>
              </a:rPr>
              <a:t>Aquí van las características de la propuesta de valor, que va a resolver el problema.</a:t>
            </a:r>
            <a:endParaRPr sz="800" b="0" i="0" u="none" strike="noStrike" cap="none" dirty="0">
              <a:solidFill>
                <a:srgbClr val="3E3E3E"/>
              </a:solidFill>
              <a:latin typeface="Roboto"/>
              <a:ea typeface="Roboto"/>
              <a:cs typeface="Roboto"/>
              <a:sym typeface="Roboto"/>
            </a:endParaRPr>
          </a:p>
        </p:txBody>
      </p:sp>
      <p:sp>
        <p:nvSpPr>
          <p:cNvPr id="333" name="Google Shape;333;p27"/>
          <p:cNvSpPr txBox="1"/>
          <p:nvPr/>
        </p:nvSpPr>
        <p:spPr>
          <a:xfrm>
            <a:off x="2271275" y="2639800"/>
            <a:ext cx="1227000" cy="6264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van los indicadores clave que debes medir para darte cuenta de que todo va bien.</a:t>
            </a:r>
            <a:endParaRPr sz="800" b="0" i="0" u="none" strike="noStrike" cap="none">
              <a:solidFill>
                <a:srgbClr val="3E3E3E"/>
              </a:solidFill>
              <a:latin typeface="Roboto"/>
              <a:ea typeface="Roboto"/>
              <a:cs typeface="Roboto"/>
              <a:sym typeface="Roboto"/>
            </a:endParaRPr>
          </a:p>
        </p:txBody>
      </p:sp>
      <p:sp>
        <p:nvSpPr>
          <p:cNvPr id="334" name="Google Shape;334;p27"/>
          <p:cNvSpPr txBox="1"/>
          <p:nvPr/>
        </p:nvSpPr>
        <p:spPr>
          <a:xfrm>
            <a:off x="3656300" y="1243300"/>
            <a:ext cx="1350000" cy="12558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dirty="0">
                <a:solidFill>
                  <a:srgbClr val="3E3E3E"/>
                </a:solidFill>
                <a:latin typeface="Roboto"/>
                <a:ea typeface="Roboto"/>
                <a:cs typeface="Roboto"/>
                <a:sym typeface="Roboto"/>
              </a:rPr>
              <a:t>Es decir, lo que supuestamente va a solucionar los problemas de tus clientes, es el beneficio diferencial que ofrece tu producto o servicio con respecto a otras soluciones parecidas que existen en el mercado.</a:t>
            </a:r>
            <a:endParaRPr sz="800" b="0" i="0" u="none" strike="noStrike" cap="none" dirty="0">
              <a:solidFill>
                <a:srgbClr val="3E3E3E"/>
              </a:solidFill>
              <a:latin typeface="Roboto"/>
              <a:ea typeface="Roboto"/>
              <a:cs typeface="Roboto"/>
              <a:sym typeface="Roboto"/>
            </a:endParaRPr>
          </a:p>
        </p:txBody>
      </p:sp>
      <p:sp>
        <p:nvSpPr>
          <p:cNvPr id="335" name="Google Shape;335;p27"/>
          <p:cNvSpPr txBox="1"/>
          <p:nvPr/>
        </p:nvSpPr>
        <p:spPr>
          <a:xfrm>
            <a:off x="5159475" y="1219375"/>
            <a:ext cx="1350000" cy="10041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Competitiva o también llamada “Ventaja especial”. Es aquello que te hace estar un paso por delante de tus competidores y que es muy difícil o imposible de imitar.</a:t>
            </a:r>
            <a:endParaRPr sz="800" b="0" i="0" u="none" strike="noStrike" cap="none">
              <a:solidFill>
                <a:srgbClr val="3E3E3E"/>
              </a:solidFill>
              <a:latin typeface="Roboto"/>
              <a:ea typeface="Roboto"/>
              <a:cs typeface="Roboto"/>
              <a:sym typeface="Roboto"/>
            </a:endParaRPr>
          </a:p>
        </p:txBody>
      </p:sp>
      <p:sp>
        <p:nvSpPr>
          <p:cNvPr id="336" name="Google Shape;336;p27"/>
          <p:cNvSpPr txBox="1"/>
          <p:nvPr/>
        </p:nvSpPr>
        <p:spPr>
          <a:xfrm>
            <a:off x="5153250" y="2537775"/>
            <a:ext cx="1350000" cy="7524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Son tu medio de acceso hacia los clientes. A través de tus canales vas a: vender, comunicarte con tus clientes, captar nuevos clientes, etc.</a:t>
            </a:r>
            <a:endParaRPr sz="800" b="0" i="0" u="none" strike="noStrike" cap="none">
              <a:solidFill>
                <a:srgbClr val="3E3E3E"/>
              </a:solidFill>
              <a:latin typeface="Roboto"/>
              <a:ea typeface="Roboto"/>
              <a:cs typeface="Roboto"/>
              <a:sym typeface="Roboto"/>
            </a:endParaRPr>
          </a:p>
        </p:txBody>
      </p:sp>
      <p:sp>
        <p:nvSpPr>
          <p:cNvPr id="337" name="Google Shape;337;p27"/>
          <p:cNvSpPr txBox="1"/>
          <p:nvPr/>
        </p:nvSpPr>
        <p:spPr>
          <a:xfrm>
            <a:off x="1057475" y="4390925"/>
            <a:ext cx="3228900" cy="2490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debe recoger todo lo que te generará gastos en el lanzamiento y la puesta en marcha del negocio.</a:t>
            </a:r>
            <a:endParaRPr sz="800" b="0" i="0" u="none" strike="noStrike" cap="none">
              <a:solidFill>
                <a:srgbClr val="3E3E3E"/>
              </a:solidFill>
              <a:latin typeface="Roboto"/>
              <a:ea typeface="Roboto"/>
              <a:cs typeface="Roboto"/>
              <a:sym typeface="Roboto"/>
            </a:endParaRPr>
          </a:p>
        </p:txBody>
      </p:sp>
      <p:sp>
        <p:nvSpPr>
          <p:cNvPr id="338" name="Google Shape;338;p27"/>
          <p:cNvSpPr txBox="1"/>
          <p:nvPr/>
        </p:nvSpPr>
        <p:spPr>
          <a:xfrm>
            <a:off x="4472075" y="4346075"/>
            <a:ext cx="3228900" cy="2490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Es decir, cómo vas a obtener ingresos o utilidades. En este apartado debemos definir cómo vas a ganar dinero con nuestra </a:t>
            </a:r>
            <a:r>
              <a:rPr lang="es-ES" sz="800" b="0" i="1" u="none" strike="noStrike" cap="none">
                <a:solidFill>
                  <a:srgbClr val="3E3E3E"/>
                </a:solidFill>
                <a:latin typeface="Roboto"/>
                <a:ea typeface="Roboto"/>
                <a:cs typeface="Roboto"/>
                <a:sym typeface="Roboto"/>
              </a:rPr>
              <a:t>startup</a:t>
            </a:r>
            <a:r>
              <a:rPr lang="es-ES" sz="800" b="0" i="0" u="none" strike="noStrike" cap="none">
                <a:solidFill>
                  <a:srgbClr val="3E3E3E"/>
                </a:solidFill>
                <a:latin typeface="Roboto"/>
                <a:ea typeface="Roboto"/>
                <a:cs typeface="Roboto"/>
                <a:sym typeface="Roboto"/>
              </a:rPr>
              <a:t>.</a:t>
            </a:r>
            <a:endParaRPr sz="800" b="0" i="0" u="none" strike="noStrike" cap="none">
              <a:solidFill>
                <a:srgbClr val="3E3E3E"/>
              </a:solidFill>
              <a:latin typeface="Roboto"/>
              <a:ea typeface="Roboto"/>
              <a:cs typeface="Roboto"/>
              <a:sym typeface="Roboto"/>
            </a:endParaRPr>
          </a:p>
        </p:txBody>
      </p:sp>
      <p:sp>
        <p:nvSpPr>
          <p:cNvPr id="339" name="Google Shape;339;p27"/>
          <p:cNvSpPr txBox="1"/>
          <p:nvPr/>
        </p:nvSpPr>
        <p:spPr>
          <a:xfrm>
            <a:off x="6662650" y="1243300"/>
            <a:ext cx="1350000" cy="1507500"/>
          </a:xfrm>
          <a:prstGeom prst="rect">
            <a:avLst/>
          </a:prstGeom>
          <a:noFill/>
          <a:ln>
            <a:noFill/>
          </a:ln>
        </p:spPr>
        <p:txBody>
          <a:bodyPr spcFirstLastPara="1" wrap="square" lIns="0" tIns="0" rIns="0" bIns="0" anchor="t" anchorCtr="0">
            <a:spAutoFit/>
          </a:bodyPr>
          <a:lstStyle/>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trabajas con los clientes, pero aquellos que están dispuestos e interesados en tu propuesta de valor.</a:t>
            </a:r>
            <a:endParaRPr sz="800" b="0" i="0" u="none" strike="noStrike" cap="none">
              <a:solidFill>
                <a:srgbClr val="3E3E3E"/>
              </a:solidFill>
              <a:latin typeface="Roboto"/>
              <a:ea typeface="Roboto"/>
              <a:cs typeface="Roboto"/>
              <a:sym typeface="Roboto"/>
            </a:endParaRPr>
          </a:p>
          <a:p>
            <a:pPr marL="4598"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En inglés, existen los </a:t>
            </a:r>
            <a:r>
              <a:rPr lang="es-ES" sz="800" b="0" i="1" u="none" strike="noStrike" cap="none">
                <a:solidFill>
                  <a:srgbClr val="3E3E3E"/>
                </a:solidFill>
                <a:latin typeface="Roboto"/>
                <a:ea typeface="Roboto"/>
                <a:cs typeface="Roboto"/>
                <a:sym typeface="Roboto"/>
              </a:rPr>
              <a:t>early adopters</a:t>
            </a:r>
            <a:r>
              <a:rPr lang="es-ES" sz="800" b="0" i="0" u="none" strike="noStrike" cap="none">
                <a:solidFill>
                  <a:srgbClr val="3E3E3E"/>
                </a:solidFill>
                <a:latin typeface="Roboto"/>
                <a:ea typeface="Roboto"/>
                <a:cs typeface="Roboto"/>
                <a:sym typeface="Roboto"/>
              </a:rPr>
              <a:t>, o sea, los primeros en adoptar tu solución, serán tus primeros seguidores que están encantados con tu propuesta de valor.</a:t>
            </a:r>
            <a:endParaRPr sz="800" b="0" i="0" u="none" strike="noStrike" cap="none">
              <a:solidFill>
                <a:srgbClr val="3E3E3E"/>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7"/>
                                        </p:tgtEl>
                                        <p:attrNameLst>
                                          <p:attrName>style.visibility</p:attrName>
                                        </p:attrNameLst>
                                      </p:cBhvr>
                                      <p:to>
                                        <p:strVal val="visible"/>
                                      </p:to>
                                    </p:set>
                                    <p:anim calcmode="lin" valueType="num">
                                      <p:cBhvr additive="base">
                                        <p:cTn id="17" dur="1000"/>
                                        <p:tgtEl>
                                          <p:spTgt spid="32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328"/>
                                        </p:tgtEl>
                                        <p:attrNameLst>
                                          <p:attrName>style.visibility</p:attrName>
                                        </p:attrNameLst>
                                      </p:cBhvr>
                                      <p:to>
                                        <p:strVal val="visible"/>
                                      </p:to>
                                    </p:set>
                                    <p:anim calcmode="lin" valueType="num">
                                      <p:cBhvr additive="base">
                                        <p:cTn id="20" dur="1000"/>
                                        <p:tgtEl>
                                          <p:spTgt spid="328"/>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329"/>
                                        </p:tgtEl>
                                        <p:attrNameLst>
                                          <p:attrName>style.visibility</p:attrName>
                                        </p:attrNameLst>
                                      </p:cBhvr>
                                      <p:to>
                                        <p:strVal val="visible"/>
                                      </p:to>
                                    </p:set>
                                    <p:anim calcmode="lin" valueType="num">
                                      <p:cBhvr additive="base">
                                        <p:cTn id="23" dur="1000"/>
                                        <p:tgtEl>
                                          <p:spTgt spid="329"/>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330"/>
                                        </p:tgtEl>
                                        <p:attrNameLst>
                                          <p:attrName>style.visibility</p:attrName>
                                        </p:attrNameLst>
                                      </p:cBhvr>
                                      <p:to>
                                        <p:strVal val="visible"/>
                                      </p:to>
                                    </p:set>
                                    <p:anim calcmode="lin" valueType="num">
                                      <p:cBhvr additive="base">
                                        <p:cTn id="26" dur="1000"/>
                                        <p:tgtEl>
                                          <p:spTgt spid="330"/>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91da452fc9_1_69"/>
          <p:cNvSpPr txBox="1"/>
          <p:nvPr/>
        </p:nvSpPr>
        <p:spPr>
          <a:xfrm>
            <a:off x="656704" y="178400"/>
            <a:ext cx="3942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rgbClr val="000000"/>
                </a:solidFill>
                <a:latin typeface="Roboto"/>
                <a:ea typeface="Roboto"/>
                <a:cs typeface="Roboto"/>
                <a:sym typeface="Roboto"/>
              </a:rPr>
              <a:t>LEAN CANVAS</a:t>
            </a:r>
            <a:endParaRPr sz="1400" b="0" i="0" u="none" strike="noStrike" cap="none">
              <a:solidFill>
                <a:srgbClr val="000000"/>
              </a:solidFill>
              <a:latin typeface="Arial"/>
              <a:ea typeface="Arial"/>
              <a:cs typeface="Arial"/>
              <a:sym typeface="Arial"/>
            </a:endParaRPr>
          </a:p>
        </p:txBody>
      </p:sp>
      <p:sp>
        <p:nvSpPr>
          <p:cNvPr id="345" name="Google Shape;345;g291da452fc9_1_69"/>
          <p:cNvSpPr txBox="1"/>
          <p:nvPr/>
        </p:nvSpPr>
        <p:spPr>
          <a:xfrm>
            <a:off x="4900700" y="1261675"/>
            <a:ext cx="3864900" cy="3312600"/>
          </a:xfrm>
          <a:prstGeom prst="rect">
            <a:avLst/>
          </a:prstGeom>
          <a:noFill/>
          <a:ln>
            <a:noFill/>
          </a:ln>
        </p:spPr>
        <p:txBody>
          <a:bodyPr spcFirstLastPara="1" wrap="square" lIns="0" tIns="0" rIns="0" bIns="0" anchor="t" anchorCtr="0">
            <a:normAutofit/>
          </a:bodyPr>
          <a:lstStyle/>
          <a:p>
            <a:pPr marL="225425" marR="0" lvl="0" indent="3175" algn="l" rtl="0">
              <a:lnSpc>
                <a:spcPct val="100000"/>
              </a:lnSpc>
              <a:spcBef>
                <a:spcPts val="0"/>
              </a:spcBef>
              <a:spcAft>
                <a:spcPts val="0"/>
              </a:spcAft>
              <a:buClr>
                <a:srgbClr val="000000"/>
              </a:buClr>
              <a:buSzPts val="1514"/>
              <a:buFont typeface="Arial"/>
              <a:buNone/>
            </a:pPr>
            <a:r>
              <a:rPr lang="es-ES" sz="2400" b="0" i="0" u="none" strike="noStrike" cap="none">
                <a:solidFill>
                  <a:schemeClr val="dk1"/>
                </a:solidFill>
                <a:latin typeface="Roboto"/>
                <a:ea typeface="Roboto"/>
                <a:cs typeface="Roboto"/>
                <a:sym typeface="Roboto"/>
              </a:rPr>
              <a:t>Enfoque más centrado en los </a:t>
            </a:r>
            <a:r>
              <a:rPr lang="es-ES" sz="2400" b="1" i="0" u="none" strike="noStrike" cap="none">
                <a:solidFill>
                  <a:schemeClr val="lt1"/>
                </a:solidFill>
                <a:highlight>
                  <a:srgbClr val="9900CC"/>
                </a:highlight>
                <a:latin typeface="Roboto"/>
                <a:ea typeface="Roboto"/>
                <a:cs typeface="Roboto"/>
                <a:sym typeface="Roboto"/>
              </a:rPr>
              <a:t>problemas</a:t>
            </a:r>
            <a:r>
              <a:rPr lang="es-ES" sz="2400" b="0" i="0" u="none" strike="noStrike" cap="none">
                <a:solidFill>
                  <a:schemeClr val="dk1"/>
                </a:solidFill>
                <a:latin typeface="Roboto"/>
                <a:ea typeface="Roboto"/>
                <a:cs typeface="Roboto"/>
                <a:sym typeface="Roboto"/>
              </a:rPr>
              <a:t> y se dirige principalmente a emprendedores y empresas emergentes.</a:t>
            </a:r>
            <a:endParaRPr sz="2400" b="0" i="0" u="none" strike="noStrike" cap="none">
              <a:solidFill>
                <a:srgbClr val="000000"/>
              </a:solidFill>
              <a:latin typeface="Roboto"/>
              <a:ea typeface="Roboto"/>
              <a:cs typeface="Roboto"/>
              <a:sym typeface="Roboto"/>
            </a:endParaRPr>
          </a:p>
          <a:p>
            <a:pPr marL="225425" marR="0" lvl="0" indent="3175" algn="l" rtl="0">
              <a:lnSpc>
                <a:spcPct val="100000"/>
              </a:lnSpc>
              <a:spcBef>
                <a:spcPts val="0"/>
              </a:spcBef>
              <a:spcAft>
                <a:spcPts val="0"/>
              </a:spcAft>
              <a:buClr>
                <a:srgbClr val="000000"/>
              </a:buClr>
              <a:buSzPts val="1514"/>
              <a:buFont typeface="Arial"/>
              <a:buNone/>
            </a:pPr>
            <a:endParaRPr sz="2400" b="0" i="0" u="none" strike="noStrike" cap="none">
              <a:solidFill>
                <a:schemeClr val="dk1"/>
              </a:solidFill>
              <a:latin typeface="Roboto"/>
              <a:ea typeface="Roboto"/>
              <a:cs typeface="Roboto"/>
              <a:sym typeface="Roboto"/>
            </a:endParaRPr>
          </a:p>
          <a:p>
            <a:pPr marL="225425" marR="0" lvl="0" indent="3175" algn="l" rtl="0">
              <a:lnSpc>
                <a:spcPct val="100000"/>
              </a:lnSpc>
              <a:spcBef>
                <a:spcPts val="0"/>
              </a:spcBef>
              <a:spcAft>
                <a:spcPts val="0"/>
              </a:spcAft>
              <a:buClr>
                <a:srgbClr val="000000"/>
              </a:buClr>
              <a:buSzPts val="1514"/>
              <a:buFont typeface="Arial"/>
              <a:buNone/>
            </a:pPr>
            <a:r>
              <a:rPr lang="es-ES" sz="2400" b="0" i="0" u="none" strike="noStrike" cap="none">
                <a:solidFill>
                  <a:schemeClr val="dk1"/>
                </a:solidFill>
                <a:latin typeface="Roboto"/>
                <a:ea typeface="Roboto"/>
                <a:cs typeface="Roboto"/>
                <a:sym typeface="Roboto"/>
              </a:rPr>
              <a:t>Mirada técnica: </a:t>
            </a:r>
            <a:r>
              <a:rPr lang="es-ES" sz="2400" b="1" i="0" u="none" strike="noStrike" cap="none">
                <a:solidFill>
                  <a:schemeClr val="lt1"/>
                </a:solidFill>
                <a:highlight>
                  <a:srgbClr val="9900CC"/>
                </a:highlight>
                <a:latin typeface="Roboto"/>
                <a:ea typeface="Roboto"/>
                <a:cs typeface="Roboto"/>
                <a:sym typeface="Roboto"/>
              </a:rPr>
              <a:t>Prototipado</a:t>
            </a:r>
            <a:endParaRPr sz="2400" b="1" i="0" u="none" strike="noStrike" cap="none">
              <a:solidFill>
                <a:schemeClr val="lt1"/>
              </a:solidFill>
              <a:highlight>
                <a:srgbClr val="9900CC"/>
              </a:highlight>
              <a:latin typeface="Roboto"/>
              <a:ea typeface="Roboto"/>
              <a:cs typeface="Roboto"/>
              <a:sym typeface="Roboto"/>
            </a:endParaRPr>
          </a:p>
        </p:txBody>
      </p:sp>
      <p:sp>
        <p:nvSpPr>
          <p:cNvPr id="346" name="Google Shape;346;g291da452fc9_1_69"/>
          <p:cNvSpPr/>
          <p:nvPr/>
        </p:nvSpPr>
        <p:spPr>
          <a:xfrm>
            <a:off x="153575" y="1475475"/>
            <a:ext cx="1080000" cy="1080000"/>
          </a:xfrm>
          <a:prstGeom prst="ellipse">
            <a:avLst/>
          </a:prstGeom>
          <a:solidFill>
            <a:srgbClr val="B0908E"/>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1" i="0" u="none" strike="noStrike" cap="none">
                <a:solidFill>
                  <a:schemeClr val="lt1"/>
                </a:solidFill>
                <a:latin typeface="Roboto"/>
                <a:ea typeface="Roboto"/>
                <a:cs typeface="Roboto"/>
                <a:sym typeface="Roboto"/>
              </a:rPr>
              <a:t>APRENDER</a:t>
            </a:r>
            <a:endParaRPr sz="1000" b="1" i="0" u="none" strike="noStrike" cap="none">
              <a:solidFill>
                <a:schemeClr val="lt1"/>
              </a:solidFill>
              <a:latin typeface="Roboto"/>
              <a:ea typeface="Roboto"/>
              <a:cs typeface="Roboto"/>
              <a:sym typeface="Roboto"/>
            </a:endParaRPr>
          </a:p>
        </p:txBody>
      </p:sp>
      <p:sp>
        <p:nvSpPr>
          <p:cNvPr id="347" name="Google Shape;347;g291da452fc9_1_69"/>
          <p:cNvSpPr/>
          <p:nvPr/>
        </p:nvSpPr>
        <p:spPr>
          <a:xfrm>
            <a:off x="3699450" y="1475475"/>
            <a:ext cx="1080000" cy="1080000"/>
          </a:xfrm>
          <a:prstGeom prst="ellipse">
            <a:avLst/>
          </a:prstGeom>
          <a:solidFill>
            <a:srgbClr val="B0908E"/>
          </a:solidFill>
          <a:ln w="9525" cap="flat" cmpd="sng">
            <a:solidFill>
              <a:schemeClr val="dk2"/>
            </a:solidFill>
            <a:prstDash val="solid"/>
            <a:round/>
            <a:headEnd type="none" w="sm" len="sm"/>
            <a:tailEnd type="none" w="sm" len="sm"/>
          </a:ln>
        </p:spPr>
        <p:txBody>
          <a:bodyPr spcFirstLastPara="1" wrap="square" lIns="0" tIns="18000" rIns="0" bIns="18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1" i="0" u="none" strike="noStrike" cap="none">
                <a:solidFill>
                  <a:schemeClr val="lt1"/>
                </a:solidFill>
                <a:latin typeface="Roboto"/>
                <a:ea typeface="Roboto"/>
                <a:cs typeface="Roboto"/>
                <a:sym typeface="Roboto"/>
              </a:rPr>
              <a:t>CONSTRUIR</a:t>
            </a:r>
            <a:endParaRPr sz="1000" b="1" i="0" u="none" strike="noStrike" cap="none">
              <a:solidFill>
                <a:schemeClr val="lt1"/>
              </a:solidFill>
              <a:latin typeface="Roboto"/>
              <a:ea typeface="Roboto"/>
              <a:cs typeface="Roboto"/>
              <a:sym typeface="Roboto"/>
            </a:endParaRPr>
          </a:p>
        </p:txBody>
      </p:sp>
      <p:sp>
        <p:nvSpPr>
          <p:cNvPr id="348" name="Google Shape;348;g291da452fc9_1_69"/>
          <p:cNvSpPr/>
          <p:nvPr/>
        </p:nvSpPr>
        <p:spPr>
          <a:xfrm>
            <a:off x="1926450" y="4004025"/>
            <a:ext cx="1080000" cy="1080000"/>
          </a:xfrm>
          <a:prstGeom prst="ellipse">
            <a:avLst/>
          </a:prstGeom>
          <a:solidFill>
            <a:srgbClr val="B0908E"/>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1" i="0" u="none" strike="noStrike" cap="none">
                <a:solidFill>
                  <a:schemeClr val="lt1"/>
                </a:solidFill>
                <a:latin typeface="Roboto"/>
                <a:ea typeface="Roboto"/>
                <a:cs typeface="Roboto"/>
                <a:sym typeface="Roboto"/>
              </a:rPr>
              <a:t>MEDIR</a:t>
            </a:r>
            <a:endParaRPr sz="1000" b="1" i="0" u="none" strike="noStrike" cap="none">
              <a:solidFill>
                <a:schemeClr val="lt1"/>
              </a:solidFill>
              <a:latin typeface="Roboto"/>
              <a:ea typeface="Roboto"/>
              <a:cs typeface="Roboto"/>
              <a:sym typeface="Roboto"/>
            </a:endParaRPr>
          </a:p>
        </p:txBody>
      </p:sp>
      <p:grpSp>
        <p:nvGrpSpPr>
          <p:cNvPr id="349" name="Google Shape;349;g291da452fc9_1_69"/>
          <p:cNvGrpSpPr/>
          <p:nvPr/>
        </p:nvGrpSpPr>
        <p:grpSpPr>
          <a:xfrm>
            <a:off x="783575" y="1261675"/>
            <a:ext cx="3365750" cy="2419150"/>
            <a:chOff x="935975" y="1490275"/>
            <a:chExt cx="3365750" cy="2419150"/>
          </a:xfrm>
        </p:grpSpPr>
        <p:sp>
          <p:nvSpPr>
            <p:cNvPr id="350" name="Google Shape;350;g291da452fc9_1_69"/>
            <p:cNvSpPr/>
            <p:nvPr/>
          </p:nvSpPr>
          <p:spPr>
            <a:xfrm>
              <a:off x="2168850" y="1490275"/>
              <a:ext cx="900000" cy="900000"/>
            </a:xfrm>
            <a:prstGeom prst="ellipse">
              <a:avLst/>
            </a:prstGeom>
            <a:solidFill>
              <a:srgbClr val="9900CC"/>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chemeClr val="lt1"/>
                  </a:solidFill>
                  <a:latin typeface="Roboto"/>
                  <a:ea typeface="Roboto"/>
                  <a:cs typeface="Roboto"/>
                  <a:sym typeface="Roboto"/>
                </a:rPr>
                <a:t>IDEAS</a:t>
              </a:r>
              <a:endParaRPr sz="1100" b="1" i="0" u="none" strike="noStrike" cap="none">
                <a:solidFill>
                  <a:schemeClr val="lt1"/>
                </a:solidFill>
                <a:latin typeface="Roboto"/>
                <a:ea typeface="Roboto"/>
                <a:cs typeface="Roboto"/>
                <a:sym typeface="Roboto"/>
              </a:endParaRPr>
            </a:p>
          </p:txBody>
        </p:sp>
        <p:sp>
          <p:nvSpPr>
            <p:cNvPr id="351" name="Google Shape;351;g291da452fc9_1_69"/>
            <p:cNvSpPr/>
            <p:nvPr/>
          </p:nvSpPr>
          <p:spPr>
            <a:xfrm>
              <a:off x="935975" y="3009425"/>
              <a:ext cx="900000" cy="900000"/>
            </a:xfrm>
            <a:prstGeom prst="ellipse">
              <a:avLst/>
            </a:prstGeom>
            <a:solidFill>
              <a:srgbClr val="9900CC"/>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chemeClr val="lt1"/>
                  </a:solidFill>
                  <a:latin typeface="Roboto"/>
                  <a:ea typeface="Roboto"/>
                  <a:cs typeface="Roboto"/>
                  <a:sym typeface="Roboto"/>
                </a:rPr>
                <a:t>DATOS</a:t>
              </a:r>
              <a:endParaRPr sz="1100" b="1" i="0" u="none" strike="noStrike" cap="none">
                <a:solidFill>
                  <a:schemeClr val="lt1"/>
                </a:solidFill>
                <a:latin typeface="Roboto"/>
                <a:ea typeface="Roboto"/>
                <a:cs typeface="Roboto"/>
                <a:sym typeface="Roboto"/>
              </a:endParaRPr>
            </a:p>
          </p:txBody>
        </p:sp>
        <p:sp>
          <p:nvSpPr>
            <p:cNvPr id="352" name="Google Shape;352;g291da452fc9_1_69"/>
            <p:cNvSpPr/>
            <p:nvPr/>
          </p:nvSpPr>
          <p:spPr>
            <a:xfrm>
              <a:off x="3401725" y="3009425"/>
              <a:ext cx="900000" cy="900000"/>
            </a:xfrm>
            <a:prstGeom prst="ellipse">
              <a:avLst/>
            </a:prstGeom>
            <a:solidFill>
              <a:srgbClr val="9900CC"/>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chemeClr val="lt1"/>
                  </a:solidFill>
                  <a:latin typeface="Roboto"/>
                  <a:ea typeface="Roboto"/>
                  <a:cs typeface="Roboto"/>
                  <a:sym typeface="Roboto"/>
                </a:rPr>
                <a:t>PROTOTIPOS</a:t>
              </a:r>
              <a:endParaRPr sz="1100" b="1" i="0" u="none" strike="noStrike" cap="none">
                <a:solidFill>
                  <a:schemeClr val="lt1"/>
                </a:solidFill>
                <a:latin typeface="Roboto"/>
                <a:ea typeface="Roboto"/>
                <a:cs typeface="Roboto"/>
                <a:sym typeface="Roboto"/>
              </a:endParaRPr>
            </a:p>
          </p:txBody>
        </p:sp>
      </p:grpSp>
      <p:cxnSp>
        <p:nvCxnSpPr>
          <p:cNvPr id="353" name="Google Shape;353;g291da452fc9_1_69"/>
          <p:cNvCxnSpPr>
            <a:stCxn id="350" idx="6"/>
            <a:endCxn id="352" idx="0"/>
          </p:cNvCxnSpPr>
          <p:nvPr/>
        </p:nvCxnSpPr>
        <p:spPr>
          <a:xfrm>
            <a:off x="2916450" y="1711675"/>
            <a:ext cx="783000" cy="1069200"/>
          </a:xfrm>
          <a:prstGeom prst="curvedConnector2">
            <a:avLst/>
          </a:prstGeom>
          <a:noFill/>
          <a:ln w="38100" cap="flat" cmpd="sng">
            <a:solidFill>
              <a:schemeClr val="dk2"/>
            </a:solidFill>
            <a:prstDash val="solid"/>
            <a:round/>
            <a:headEnd type="none" w="sm" len="sm"/>
            <a:tailEnd type="triangle" w="med" len="med"/>
          </a:ln>
        </p:spPr>
      </p:cxnSp>
      <p:cxnSp>
        <p:nvCxnSpPr>
          <p:cNvPr id="354" name="Google Shape;354;g291da452fc9_1_69"/>
          <p:cNvCxnSpPr>
            <a:stCxn id="352" idx="3"/>
            <a:endCxn id="351" idx="5"/>
          </p:cNvCxnSpPr>
          <p:nvPr/>
        </p:nvCxnSpPr>
        <p:spPr>
          <a:xfrm rot="5400000">
            <a:off x="2466127" y="2634623"/>
            <a:ext cx="600" cy="1829400"/>
          </a:xfrm>
          <a:prstGeom prst="curvedConnector3">
            <a:avLst>
              <a:gd name="adj1" fmla="val 61654482"/>
            </a:avLst>
          </a:prstGeom>
          <a:noFill/>
          <a:ln w="38100" cap="flat" cmpd="sng">
            <a:solidFill>
              <a:schemeClr val="dk2"/>
            </a:solidFill>
            <a:prstDash val="solid"/>
            <a:round/>
            <a:headEnd type="none" w="sm" len="sm"/>
            <a:tailEnd type="triangle" w="med" len="med"/>
          </a:ln>
        </p:spPr>
      </p:cxnSp>
      <p:cxnSp>
        <p:nvCxnSpPr>
          <p:cNvPr id="355" name="Google Shape;355;g291da452fc9_1_69"/>
          <p:cNvCxnSpPr>
            <a:stCxn id="351" idx="0"/>
            <a:endCxn id="350" idx="2"/>
          </p:cNvCxnSpPr>
          <p:nvPr/>
        </p:nvCxnSpPr>
        <p:spPr>
          <a:xfrm rot="-5400000">
            <a:off x="1090475" y="1854725"/>
            <a:ext cx="1069200" cy="783000"/>
          </a:xfrm>
          <a:prstGeom prst="curvedConnector2">
            <a:avLst/>
          </a:prstGeom>
          <a:noFill/>
          <a:ln w="38100" cap="flat" cmpd="sng">
            <a:solidFill>
              <a:schemeClr val="dk2"/>
            </a:solidFill>
            <a:prstDash val="solid"/>
            <a:round/>
            <a:headEnd type="none" w="sm" len="sm"/>
            <a:tailEnd type="triangle" w="med" len="med"/>
          </a:ln>
        </p:spPr>
      </p:cxnSp>
      <p:sp>
        <p:nvSpPr>
          <p:cNvPr id="356" name="Google Shape;356;g291da452fc9_1_69"/>
          <p:cNvSpPr txBox="1"/>
          <p:nvPr/>
        </p:nvSpPr>
        <p:spPr>
          <a:xfrm>
            <a:off x="1633400" y="2348750"/>
            <a:ext cx="1666200" cy="996300"/>
          </a:xfrm>
          <a:prstGeom prst="rect">
            <a:avLst/>
          </a:prstGeom>
          <a:noFill/>
          <a:ln>
            <a:noFill/>
          </a:ln>
        </p:spPr>
        <p:txBody>
          <a:bodyPr spcFirstLastPara="1" wrap="square" lIns="0" tIns="0" rIns="0" bIns="0" anchor="t" anchorCtr="0">
            <a:normAutofit/>
          </a:bodyPr>
          <a:lstStyle/>
          <a:p>
            <a:pPr marL="0" marR="0" lvl="0" indent="0" algn="ctr" rtl="0">
              <a:lnSpc>
                <a:spcPct val="115000"/>
              </a:lnSpc>
              <a:spcBef>
                <a:spcPts val="0"/>
              </a:spcBef>
              <a:spcAft>
                <a:spcPts val="0"/>
              </a:spcAft>
              <a:buClr>
                <a:srgbClr val="000000"/>
              </a:buClr>
              <a:buSzPts val="1514"/>
              <a:buFont typeface="Arial"/>
              <a:buNone/>
            </a:pPr>
            <a:r>
              <a:rPr lang="es-ES" sz="1400" b="1" i="0" u="none" strike="noStrike" cap="none">
                <a:solidFill>
                  <a:schemeClr val="dk1"/>
                </a:solidFill>
                <a:highlight>
                  <a:srgbClr val="F7D5CB"/>
                </a:highlight>
                <a:latin typeface="Roboto"/>
                <a:ea typeface="Roboto"/>
                <a:cs typeface="Roboto"/>
                <a:sym typeface="Roboto"/>
              </a:rPr>
              <a:t>Minimizar el tiempo total de las repeticiones del ciclo</a:t>
            </a:r>
            <a:endParaRPr sz="1400" b="1" i="0" u="none" strike="noStrike" cap="none">
              <a:solidFill>
                <a:schemeClr val="dk1"/>
              </a:solidFill>
              <a:highlight>
                <a:srgbClr val="F7D5CB"/>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a:spLocks noGrp="1"/>
          </p:cNvSpPr>
          <p:nvPr>
            <p:ph type="title"/>
          </p:nvPr>
        </p:nvSpPr>
        <p:spPr>
          <a:xfrm>
            <a:off x="677725" y="182750"/>
            <a:ext cx="8306100" cy="6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rgbClr val="000000"/>
                </a:solidFill>
                <a:latin typeface="Roboto"/>
                <a:ea typeface="Roboto"/>
                <a:cs typeface="Roboto"/>
                <a:sym typeface="Roboto"/>
              </a:rPr>
              <a:t>¿Cuantos modelos de negocios existen? </a:t>
            </a:r>
            <a:r>
              <a:rPr lang="es-ES" sz="2400" b="1" i="0" u="none" strike="noStrike" cap="none">
                <a:solidFill>
                  <a:schemeClr val="lt1"/>
                </a:solidFill>
                <a:highlight>
                  <a:srgbClr val="9900CC"/>
                </a:highlight>
                <a:latin typeface="Roboto"/>
                <a:ea typeface="Roboto"/>
                <a:cs typeface="Roboto"/>
                <a:sym typeface="Roboto"/>
              </a:rPr>
              <a:t>MUCHÍSIMOS</a:t>
            </a:r>
            <a:endParaRPr sz="2000" b="1" i="0" u="none" strike="noStrike" cap="none">
              <a:solidFill>
                <a:schemeClr val="lt1"/>
              </a:solidFill>
              <a:highlight>
                <a:srgbClr val="9900CC"/>
              </a:highlight>
              <a:latin typeface="Roboto"/>
              <a:ea typeface="Roboto"/>
              <a:cs typeface="Roboto"/>
              <a:sym typeface="Roboto"/>
            </a:endParaRPr>
          </a:p>
        </p:txBody>
      </p:sp>
      <p:grpSp>
        <p:nvGrpSpPr>
          <p:cNvPr id="362" name="Google Shape;362;p30"/>
          <p:cNvGrpSpPr/>
          <p:nvPr/>
        </p:nvGrpSpPr>
        <p:grpSpPr>
          <a:xfrm>
            <a:off x="1401969" y="951475"/>
            <a:ext cx="6340063" cy="4009125"/>
            <a:chOff x="1250856" y="951475"/>
            <a:chExt cx="6340063" cy="4009125"/>
          </a:xfrm>
        </p:grpSpPr>
        <p:sp>
          <p:nvSpPr>
            <p:cNvPr id="363" name="Google Shape;363;p30"/>
            <p:cNvSpPr/>
            <p:nvPr/>
          </p:nvSpPr>
          <p:spPr>
            <a:xfrm>
              <a:off x="1647531" y="3455375"/>
              <a:ext cx="1080000" cy="10800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000000"/>
                  </a:solidFill>
                  <a:latin typeface="Roboto"/>
                  <a:ea typeface="Roboto"/>
                  <a:cs typeface="Roboto"/>
                  <a:sym typeface="Roboto"/>
                </a:rPr>
                <a:t>Afiliación (amazon)</a:t>
              </a:r>
              <a:endParaRPr sz="1200" b="1" i="0" u="none" strike="noStrike" cap="none">
                <a:solidFill>
                  <a:srgbClr val="000000"/>
                </a:solidFill>
                <a:latin typeface="Roboto"/>
                <a:ea typeface="Roboto"/>
                <a:cs typeface="Roboto"/>
                <a:sym typeface="Roboto"/>
              </a:endParaRPr>
            </a:p>
          </p:txBody>
        </p:sp>
        <p:sp>
          <p:nvSpPr>
            <p:cNvPr id="364" name="Google Shape;364;p30"/>
            <p:cNvSpPr/>
            <p:nvPr/>
          </p:nvSpPr>
          <p:spPr>
            <a:xfrm>
              <a:off x="5694681" y="3880600"/>
              <a:ext cx="1080000" cy="10800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000000"/>
                  </a:solidFill>
                  <a:latin typeface="Roboto"/>
                  <a:ea typeface="Roboto"/>
                  <a:cs typeface="Roboto"/>
                  <a:sym typeface="Roboto"/>
                </a:rPr>
                <a:t>Suscripción (Netflix)</a:t>
              </a:r>
              <a:endParaRPr sz="1200" b="1" i="0" u="none" strike="noStrike" cap="none">
                <a:solidFill>
                  <a:srgbClr val="000000"/>
                </a:solidFill>
                <a:latin typeface="Roboto"/>
                <a:ea typeface="Roboto"/>
                <a:cs typeface="Roboto"/>
                <a:sym typeface="Roboto"/>
              </a:endParaRPr>
            </a:p>
          </p:txBody>
        </p:sp>
        <p:sp>
          <p:nvSpPr>
            <p:cNvPr id="365" name="Google Shape;365;p30"/>
            <p:cNvSpPr/>
            <p:nvPr/>
          </p:nvSpPr>
          <p:spPr>
            <a:xfrm>
              <a:off x="2875281" y="2330225"/>
              <a:ext cx="1080000" cy="10800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000000"/>
                  </a:solidFill>
                  <a:latin typeface="Roboto"/>
                  <a:ea typeface="Roboto"/>
                  <a:cs typeface="Roboto"/>
                  <a:sym typeface="Roboto"/>
                </a:rPr>
                <a:t>Franquicia /licencia (subway, domino`s)</a:t>
              </a:r>
              <a:endParaRPr sz="1200" b="1" i="0" u="none" strike="noStrike" cap="none">
                <a:solidFill>
                  <a:srgbClr val="000000"/>
                </a:solidFill>
                <a:latin typeface="Roboto"/>
                <a:ea typeface="Roboto"/>
                <a:cs typeface="Roboto"/>
                <a:sym typeface="Roboto"/>
              </a:endParaRPr>
            </a:p>
          </p:txBody>
        </p:sp>
        <p:sp>
          <p:nvSpPr>
            <p:cNvPr id="366" name="Google Shape;366;p30"/>
            <p:cNvSpPr/>
            <p:nvPr/>
          </p:nvSpPr>
          <p:spPr>
            <a:xfrm>
              <a:off x="4455069" y="2609000"/>
              <a:ext cx="1332000" cy="13320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0000"/>
                  </a:solidFill>
                  <a:latin typeface="Roboto"/>
                  <a:ea typeface="Roboto"/>
                  <a:cs typeface="Roboto"/>
                  <a:sym typeface="Roboto"/>
                </a:rPr>
                <a:t>Innovación abierta (profundizaremos en clase asincrónica)</a:t>
              </a:r>
              <a:endParaRPr sz="1100" b="1" i="0" u="none" strike="noStrike" cap="none">
                <a:solidFill>
                  <a:srgbClr val="000000"/>
                </a:solidFill>
                <a:latin typeface="Roboto"/>
                <a:ea typeface="Roboto"/>
                <a:cs typeface="Roboto"/>
                <a:sym typeface="Roboto"/>
              </a:endParaRPr>
            </a:p>
          </p:txBody>
        </p:sp>
        <p:sp>
          <p:nvSpPr>
            <p:cNvPr id="367" name="Google Shape;367;p30"/>
            <p:cNvSpPr/>
            <p:nvPr/>
          </p:nvSpPr>
          <p:spPr>
            <a:xfrm>
              <a:off x="2484706" y="951475"/>
              <a:ext cx="1188000" cy="1188000"/>
            </a:xfrm>
            <a:prstGeom prst="ellipse">
              <a:avLst/>
            </a:prstGeom>
            <a:solidFill>
              <a:srgbClr val="D9794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chemeClr val="lt1"/>
                  </a:solidFill>
                  <a:latin typeface="Roboto"/>
                  <a:ea typeface="Roboto"/>
                  <a:cs typeface="Roboto"/>
                  <a:sym typeface="Roboto"/>
                </a:rPr>
                <a:t>E-commerce (ventas online…)</a:t>
              </a:r>
              <a:endParaRPr sz="1100" b="1" i="0" u="none" strike="noStrike" cap="none">
                <a:solidFill>
                  <a:schemeClr val="lt1"/>
                </a:solidFill>
                <a:latin typeface="Roboto"/>
                <a:ea typeface="Roboto"/>
                <a:cs typeface="Roboto"/>
                <a:sym typeface="Roboto"/>
              </a:endParaRPr>
            </a:p>
          </p:txBody>
        </p:sp>
        <p:sp>
          <p:nvSpPr>
            <p:cNvPr id="368" name="Google Shape;368;p30"/>
            <p:cNvSpPr/>
            <p:nvPr/>
          </p:nvSpPr>
          <p:spPr>
            <a:xfrm>
              <a:off x="1250856" y="2080975"/>
              <a:ext cx="1080000" cy="1080000"/>
            </a:xfrm>
            <a:prstGeom prst="ellipse">
              <a:avLst/>
            </a:prstGeom>
            <a:solidFill>
              <a:srgbClr val="D9794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chemeClr val="lt1"/>
                  </a:solidFill>
                  <a:latin typeface="Roboto"/>
                  <a:ea typeface="Roboto"/>
                  <a:cs typeface="Roboto"/>
                  <a:sym typeface="Roboto"/>
                </a:rPr>
                <a:t>Pago por uso (AWTO)</a:t>
              </a:r>
              <a:endParaRPr sz="1200" b="1" i="0" u="none" strike="noStrike" cap="none">
                <a:solidFill>
                  <a:schemeClr val="lt1"/>
                </a:solidFill>
                <a:latin typeface="Roboto"/>
                <a:ea typeface="Roboto"/>
                <a:cs typeface="Roboto"/>
                <a:sym typeface="Roboto"/>
              </a:endParaRPr>
            </a:p>
          </p:txBody>
        </p:sp>
        <p:sp>
          <p:nvSpPr>
            <p:cNvPr id="369" name="Google Shape;369;p30"/>
            <p:cNvSpPr/>
            <p:nvPr/>
          </p:nvSpPr>
          <p:spPr>
            <a:xfrm>
              <a:off x="5721081" y="1175825"/>
              <a:ext cx="1080000" cy="1080000"/>
            </a:xfrm>
            <a:prstGeom prst="ellipse">
              <a:avLst/>
            </a:prstGeom>
            <a:solidFill>
              <a:srgbClr val="D9794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chemeClr val="lt1"/>
                  </a:solidFill>
                  <a:latin typeface="Roboto"/>
                  <a:ea typeface="Roboto"/>
                  <a:cs typeface="Roboto"/>
                  <a:sym typeface="Roboto"/>
                </a:rPr>
                <a:t>Peer to peer (  Airbnb)</a:t>
              </a:r>
              <a:endParaRPr sz="1200" b="1" i="0" u="none" strike="noStrike" cap="none">
                <a:solidFill>
                  <a:schemeClr val="lt1"/>
                </a:solidFill>
                <a:latin typeface="Roboto"/>
                <a:ea typeface="Roboto"/>
                <a:cs typeface="Roboto"/>
                <a:sym typeface="Roboto"/>
              </a:endParaRPr>
            </a:p>
          </p:txBody>
        </p:sp>
        <p:sp>
          <p:nvSpPr>
            <p:cNvPr id="370" name="Google Shape;370;p30"/>
            <p:cNvSpPr/>
            <p:nvPr/>
          </p:nvSpPr>
          <p:spPr>
            <a:xfrm>
              <a:off x="6114919" y="2330213"/>
              <a:ext cx="1476000" cy="1476000"/>
            </a:xfrm>
            <a:prstGeom prst="ellipse">
              <a:avLst/>
            </a:prstGeom>
            <a:solidFill>
              <a:srgbClr val="D9794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1" i="0" u="none" strike="noStrike" cap="none">
                  <a:solidFill>
                    <a:schemeClr val="lt1"/>
                  </a:solidFill>
                  <a:latin typeface="Roboto"/>
                  <a:ea typeface="Roboto"/>
                  <a:cs typeface="Roboto"/>
                  <a:sym typeface="Roboto"/>
                </a:rPr>
                <a:t>Lock in (cuando el cambio es tan difícil de hacer y caro que me quedo con la compañía ej: Lego, Apple, ) </a:t>
              </a:r>
              <a:endParaRPr sz="1000" b="1" i="0" u="none" strike="noStrike" cap="none">
                <a:solidFill>
                  <a:schemeClr val="lt1"/>
                </a:solidFill>
                <a:latin typeface="Roboto"/>
                <a:ea typeface="Roboto"/>
                <a:cs typeface="Roboto"/>
                <a:sym typeface="Roboto"/>
              </a:endParaRPr>
            </a:p>
          </p:txBody>
        </p:sp>
        <p:sp>
          <p:nvSpPr>
            <p:cNvPr id="371" name="Google Shape;371;p30"/>
            <p:cNvSpPr/>
            <p:nvPr/>
          </p:nvSpPr>
          <p:spPr>
            <a:xfrm>
              <a:off x="4206081" y="1139825"/>
              <a:ext cx="1152000" cy="1152000"/>
            </a:xfrm>
            <a:prstGeom prst="ellipse">
              <a:avLst/>
            </a:prstGeom>
            <a:solidFill>
              <a:srgbClr val="9900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chemeClr val="lt1"/>
                  </a:solidFill>
                  <a:latin typeface="Roboto"/>
                  <a:ea typeface="Roboto"/>
                  <a:cs typeface="Roboto"/>
                  <a:sym typeface="Roboto"/>
                </a:rPr>
                <a:t>Frugal  (Tata motors, mayorista 10)</a:t>
              </a:r>
              <a:endParaRPr sz="1200" b="1" i="0" u="none" strike="noStrike" cap="none">
                <a:solidFill>
                  <a:schemeClr val="lt1"/>
                </a:solidFill>
                <a:latin typeface="Roboto"/>
                <a:ea typeface="Roboto"/>
                <a:cs typeface="Roboto"/>
                <a:sym typeface="Roboto"/>
              </a:endParaRPr>
            </a:p>
          </p:txBody>
        </p:sp>
        <p:sp>
          <p:nvSpPr>
            <p:cNvPr id="372" name="Google Shape;372;p30"/>
            <p:cNvSpPr/>
            <p:nvPr/>
          </p:nvSpPr>
          <p:spPr>
            <a:xfrm>
              <a:off x="3232381" y="3718000"/>
              <a:ext cx="1080000" cy="1080000"/>
            </a:xfrm>
            <a:prstGeom prst="ellipse">
              <a:avLst/>
            </a:prstGeom>
            <a:solidFill>
              <a:srgbClr val="9900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chemeClr val="lt1"/>
                  </a:solidFill>
                  <a:latin typeface="Roboto"/>
                  <a:ea typeface="Roboto"/>
                  <a:cs typeface="Roboto"/>
                  <a:sym typeface="Roboto"/>
                </a:rPr>
                <a:t>Self service  (Ikea)</a:t>
              </a:r>
              <a:endParaRPr sz="1200" b="1" i="0" u="none" strike="noStrike" cap="none">
                <a:solidFill>
                  <a:schemeClr val="lt1"/>
                </a:solidFill>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91da452fc9_1_138"/>
          <p:cNvSpPr txBox="1">
            <a:spLocks noGrp="1"/>
          </p:cNvSpPr>
          <p:nvPr>
            <p:ph type="title"/>
          </p:nvPr>
        </p:nvSpPr>
        <p:spPr>
          <a:xfrm>
            <a:off x="677725" y="182750"/>
            <a:ext cx="8306100" cy="6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2400" b="0" i="0" u="none" strike="noStrike" cap="none">
                <a:solidFill>
                  <a:srgbClr val="000000"/>
                </a:solidFill>
                <a:latin typeface="Roboto"/>
                <a:ea typeface="Roboto"/>
                <a:cs typeface="Roboto"/>
                <a:sym typeface="Roboto"/>
              </a:rPr>
              <a:t>Modelo de negocios sustentable/ sostenible</a:t>
            </a:r>
            <a:endParaRPr sz="2400" b="0" i="0" u="none" strike="noStrike" cap="none">
              <a:solidFill>
                <a:srgbClr val="000000"/>
              </a:solidFill>
              <a:latin typeface="Roboto"/>
              <a:ea typeface="Roboto"/>
              <a:cs typeface="Roboto"/>
              <a:sym typeface="Roboto"/>
            </a:endParaRPr>
          </a:p>
        </p:txBody>
      </p:sp>
      <p:sp>
        <p:nvSpPr>
          <p:cNvPr id="378" name="Google Shape;378;g291da452fc9_1_138"/>
          <p:cNvSpPr txBox="1">
            <a:spLocks noGrp="1"/>
          </p:cNvSpPr>
          <p:nvPr>
            <p:ph type="body" idx="1"/>
          </p:nvPr>
        </p:nvSpPr>
        <p:spPr>
          <a:xfrm>
            <a:off x="455450" y="1154150"/>
            <a:ext cx="7542300" cy="2835600"/>
          </a:xfrm>
          <a:prstGeom prst="rect">
            <a:avLst/>
          </a:prstGeom>
          <a:noFill/>
          <a:ln>
            <a:noFill/>
          </a:ln>
        </p:spPr>
        <p:txBody>
          <a:bodyPr spcFirstLastPara="1" wrap="square" lIns="0" tIns="0" rIns="0" bIns="0" anchor="t" anchorCtr="0">
            <a:normAutofit lnSpcReduction="10000"/>
          </a:bodyPr>
          <a:lstStyle/>
          <a:p>
            <a:pPr marL="457200" marR="0" lvl="0" indent="-317500" algn="l" rtl="0">
              <a:lnSpc>
                <a:spcPct val="115000"/>
              </a:lnSpc>
              <a:spcBef>
                <a:spcPts val="0"/>
              </a:spcBef>
              <a:spcAft>
                <a:spcPts val="0"/>
              </a:spcAft>
              <a:buClr>
                <a:srgbClr val="000000"/>
              </a:buClr>
              <a:buSzPts val="1400"/>
              <a:buFont typeface="Roboto"/>
              <a:buChar char="●"/>
            </a:pPr>
            <a:r>
              <a:rPr lang="es-ES" sz="1400" b="0" i="0" u="none" strike="noStrike" cap="none">
                <a:solidFill>
                  <a:srgbClr val="000000"/>
                </a:solidFill>
                <a:latin typeface="Roboto"/>
                <a:ea typeface="Roboto"/>
                <a:cs typeface="Roboto"/>
                <a:sym typeface="Roboto"/>
              </a:rPr>
              <a:t>El valor sostenible incorpora </a:t>
            </a:r>
            <a:r>
              <a:rPr lang="es-ES" sz="1400" b="1" i="0" u="none" strike="noStrike" cap="none">
                <a:solidFill>
                  <a:schemeClr val="lt1"/>
                </a:solidFill>
                <a:highlight>
                  <a:srgbClr val="9900CC"/>
                </a:highlight>
                <a:latin typeface="Roboto"/>
                <a:ea typeface="Roboto"/>
                <a:cs typeface="Roboto"/>
                <a:sym typeface="Roboto"/>
              </a:rPr>
              <a:t>beneficios económicos, sociales y ambientales</a:t>
            </a:r>
            <a:r>
              <a:rPr lang="es-ES" sz="1400" b="0" i="0" u="none" strike="noStrike" cap="none">
                <a:solidFill>
                  <a:srgbClr val="000000"/>
                </a:solidFill>
                <a:latin typeface="Roboto"/>
                <a:ea typeface="Roboto"/>
                <a:cs typeface="Roboto"/>
                <a:sym typeface="Roboto"/>
              </a:rPr>
              <a:t> conceptualizados como formas de valor.</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1000"/>
              </a:spcBef>
              <a:spcAft>
                <a:spcPts val="0"/>
              </a:spcAft>
              <a:buClr>
                <a:srgbClr val="000000"/>
              </a:buClr>
              <a:buSzPts val="1400"/>
              <a:buFont typeface="Roboto"/>
              <a:buChar char="●"/>
            </a:pPr>
            <a:r>
              <a:rPr lang="es-ES" sz="1400" b="0" i="0" u="none" strike="noStrike" cap="none">
                <a:solidFill>
                  <a:srgbClr val="000000"/>
                </a:solidFill>
                <a:latin typeface="Roboto"/>
                <a:ea typeface="Roboto"/>
                <a:cs typeface="Roboto"/>
                <a:sym typeface="Roboto"/>
              </a:rPr>
              <a:t>Los MNS requieren un sistema de </a:t>
            </a:r>
            <a:r>
              <a:rPr lang="es-ES" sz="1400" b="1" i="0" u="none" strike="noStrike" cap="none">
                <a:solidFill>
                  <a:schemeClr val="lt1"/>
                </a:solidFill>
                <a:highlight>
                  <a:srgbClr val="9900CC"/>
                </a:highlight>
                <a:latin typeface="Roboto"/>
                <a:ea typeface="Roboto"/>
                <a:cs typeface="Roboto"/>
                <a:sym typeface="Roboto"/>
              </a:rPr>
              <a:t>flujo de valor sostenible</a:t>
            </a:r>
            <a:r>
              <a:rPr lang="es-ES" sz="1400" b="0" i="0" u="none" strike="noStrike" cap="none">
                <a:solidFill>
                  <a:srgbClr val="000000"/>
                </a:solidFill>
                <a:latin typeface="Roboto"/>
                <a:ea typeface="Roboto"/>
                <a:cs typeface="Roboto"/>
                <a:sym typeface="Roboto"/>
              </a:rPr>
              <a:t> entre múltiples partes interesadas, incluido el entorno natural y la sociedad como partes interesadas primarias.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1000"/>
              </a:spcBef>
              <a:spcAft>
                <a:spcPts val="0"/>
              </a:spcAft>
              <a:buClr>
                <a:srgbClr val="000000"/>
              </a:buClr>
              <a:buSzPts val="1400"/>
              <a:buFont typeface="Roboto"/>
              <a:buChar char="●"/>
            </a:pPr>
            <a:r>
              <a:rPr lang="es-ES" sz="1400" b="0" i="0" u="none" strike="noStrike" cap="none">
                <a:solidFill>
                  <a:srgbClr val="000000"/>
                </a:solidFill>
                <a:latin typeface="Roboto"/>
                <a:ea typeface="Roboto"/>
                <a:cs typeface="Roboto"/>
                <a:sym typeface="Roboto"/>
              </a:rPr>
              <a:t>Los MNS requieren una red de valor con un </a:t>
            </a:r>
            <a:r>
              <a:rPr lang="es-ES" sz="1400" b="1" i="0" u="none" strike="noStrike" cap="none">
                <a:solidFill>
                  <a:schemeClr val="lt1"/>
                </a:solidFill>
                <a:highlight>
                  <a:srgbClr val="9900CC"/>
                </a:highlight>
                <a:latin typeface="Roboto"/>
                <a:ea typeface="Roboto"/>
                <a:cs typeface="Roboto"/>
                <a:sym typeface="Roboto"/>
              </a:rPr>
              <a:t>nuevo propósito, diseño y gobierno</a:t>
            </a:r>
            <a:r>
              <a:rPr lang="es-ES" sz="140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1000"/>
              </a:spcBef>
              <a:spcAft>
                <a:spcPts val="0"/>
              </a:spcAft>
              <a:buClr>
                <a:srgbClr val="000000"/>
              </a:buClr>
              <a:buSzPts val="1400"/>
              <a:buFont typeface="Roboto"/>
              <a:buChar char="●"/>
            </a:pPr>
            <a:r>
              <a:rPr lang="es-ES" sz="1400" b="0" i="0" u="none" strike="noStrike" cap="none">
                <a:solidFill>
                  <a:srgbClr val="000000"/>
                </a:solidFill>
                <a:latin typeface="Roboto"/>
                <a:ea typeface="Roboto"/>
                <a:cs typeface="Roboto"/>
                <a:sym typeface="Roboto"/>
              </a:rPr>
              <a:t>Los MNS requieren una consideración sistémica de los intereses y responsabilidades de las partes interesadas para la </a:t>
            </a:r>
            <a:r>
              <a:rPr lang="es-ES" sz="1400" b="1" i="0" u="none" strike="noStrike" cap="none">
                <a:solidFill>
                  <a:schemeClr val="lt1"/>
                </a:solidFill>
                <a:highlight>
                  <a:srgbClr val="9900CC"/>
                </a:highlight>
                <a:latin typeface="Roboto"/>
                <a:ea typeface="Roboto"/>
                <a:cs typeface="Roboto"/>
                <a:sym typeface="Roboto"/>
              </a:rPr>
              <a:t>creación de valor mutuo</a:t>
            </a:r>
            <a:r>
              <a:rPr lang="es-ES" sz="140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1000"/>
              </a:spcBef>
              <a:spcAft>
                <a:spcPts val="1000"/>
              </a:spcAft>
              <a:buClr>
                <a:srgbClr val="000000"/>
              </a:buClr>
              <a:buSzPts val="1400"/>
              <a:buFont typeface="Roboto"/>
              <a:buChar char="●"/>
            </a:pPr>
            <a:r>
              <a:rPr lang="es-ES" sz="1400" b="0" i="0" u="none" strike="noStrike" cap="none">
                <a:solidFill>
                  <a:srgbClr val="000000"/>
                </a:solidFill>
                <a:latin typeface="Roboto"/>
                <a:ea typeface="Roboto"/>
                <a:cs typeface="Roboto"/>
                <a:sym typeface="Roboto"/>
              </a:rPr>
              <a:t>La </a:t>
            </a:r>
            <a:r>
              <a:rPr lang="es-ES" sz="1400" b="1" i="0" u="none" strike="noStrike" cap="none">
                <a:solidFill>
                  <a:schemeClr val="lt1"/>
                </a:solidFill>
                <a:highlight>
                  <a:srgbClr val="9900CC"/>
                </a:highlight>
                <a:latin typeface="Roboto"/>
                <a:ea typeface="Roboto"/>
                <a:cs typeface="Roboto"/>
                <a:sym typeface="Roboto"/>
              </a:rPr>
              <a:t>internalización de las externalidades</a:t>
            </a:r>
            <a:r>
              <a:rPr lang="es-ES" sz="1400" b="0" i="0" u="none" strike="noStrike" cap="none">
                <a:solidFill>
                  <a:srgbClr val="000000"/>
                </a:solidFill>
                <a:latin typeface="Roboto"/>
                <a:ea typeface="Roboto"/>
                <a:cs typeface="Roboto"/>
                <a:sym typeface="Roboto"/>
              </a:rPr>
              <a:t> a través de los sistemas de producto/servicio permite la innovación hacia los MNS.</a:t>
            </a:r>
            <a:endParaRPr sz="1400" b="0" i="0" u="none" strike="noStrike" cap="none">
              <a:solidFill>
                <a:srgbClr val="000000"/>
              </a:solidFill>
              <a:latin typeface="Roboto"/>
              <a:ea typeface="Roboto"/>
              <a:cs typeface="Roboto"/>
              <a:sym typeface="Roboto"/>
            </a:endParaRPr>
          </a:p>
        </p:txBody>
      </p:sp>
      <p:sp>
        <p:nvSpPr>
          <p:cNvPr id="379" name="Google Shape;379;g291da452fc9_1_138"/>
          <p:cNvSpPr txBox="1"/>
          <p:nvPr/>
        </p:nvSpPr>
        <p:spPr>
          <a:xfrm>
            <a:off x="2145450" y="4807788"/>
            <a:ext cx="4853100" cy="172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es-ES" sz="1200" b="0" i="0" u="none" strike="noStrike" cap="none">
                <a:solidFill>
                  <a:srgbClr val="7F7F7F"/>
                </a:solidFill>
                <a:latin typeface="Roboto"/>
                <a:ea typeface="Roboto"/>
                <a:cs typeface="Roboto"/>
                <a:sym typeface="Roboto"/>
              </a:rPr>
              <a:t>MNS: Modelo de negocios sustentable</a:t>
            </a:r>
            <a:endParaRPr sz="1200" b="0" i="0" u="none" strike="noStrike" cap="none">
              <a:solidFill>
                <a:srgbClr val="7F7F7F"/>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83"/>
        <p:cNvGrpSpPr/>
        <p:nvPr/>
      </p:nvGrpSpPr>
      <p:grpSpPr>
        <a:xfrm>
          <a:off x="0" y="0"/>
          <a:ext cx="0" cy="0"/>
          <a:chOff x="0" y="0"/>
          <a:chExt cx="0" cy="0"/>
        </a:xfrm>
      </p:grpSpPr>
      <p:sp>
        <p:nvSpPr>
          <p:cNvPr id="384" name="Google Shape;384;p32"/>
          <p:cNvSpPr txBox="1">
            <a:spLocks noGrp="1"/>
          </p:cNvSpPr>
          <p:nvPr>
            <p:ph type="title"/>
          </p:nvPr>
        </p:nvSpPr>
        <p:spPr>
          <a:xfrm>
            <a:off x="515126" y="865180"/>
            <a:ext cx="2400300" cy="334587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s-ES">
                <a:solidFill>
                  <a:srgbClr val="FF0000"/>
                </a:solidFill>
              </a:rPr>
              <a:t>Aclaraciones sobre VALOR</a:t>
            </a:r>
            <a:endParaRPr/>
          </a:p>
        </p:txBody>
      </p:sp>
      <p:sp>
        <p:nvSpPr>
          <p:cNvPr id="385" name="Google Shape;385;p32"/>
          <p:cNvSpPr txBox="1">
            <a:spLocks noGrp="1"/>
          </p:cNvSpPr>
          <p:nvPr>
            <p:ph type="body" idx="1"/>
          </p:nvPr>
        </p:nvSpPr>
        <p:spPr>
          <a:xfrm>
            <a:off x="3335482" y="443509"/>
            <a:ext cx="5179868" cy="4189214"/>
          </a:xfrm>
          <a:prstGeom prst="rect">
            <a:avLst/>
          </a:prstGeom>
          <a:noFill/>
          <a:ln>
            <a:noFill/>
          </a:ln>
        </p:spPr>
        <p:txBody>
          <a:bodyPr spcFirstLastPara="1" wrap="square" lIns="0" tIns="0" rIns="0" bIns="0" anchor="ctr" anchorCtr="0">
            <a:normAutofit fontScale="92500"/>
          </a:bodyPr>
          <a:lstStyle/>
          <a:p>
            <a:pPr marL="457200" lvl="0" indent="-228600" algn="l" rtl="0">
              <a:lnSpc>
                <a:spcPct val="100000"/>
              </a:lnSpc>
              <a:spcBef>
                <a:spcPts val="0"/>
              </a:spcBef>
              <a:spcAft>
                <a:spcPts val="0"/>
              </a:spcAft>
              <a:buSzPct val="91728"/>
              <a:buNone/>
            </a:pPr>
            <a:r>
              <a:rPr lang="es-ES" sz="1650"/>
              <a:t>Valor no se refiere solamente al logro del éxito económico.</a:t>
            </a:r>
            <a:endParaRPr/>
          </a:p>
          <a:p>
            <a:pPr marL="457200" lvl="0" indent="-228600" algn="l" rtl="0">
              <a:lnSpc>
                <a:spcPct val="100000"/>
              </a:lnSpc>
              <a:spcBef>
                <a:spcPts val="0"/>
              </a:spcBef>
              <a:spcAft>
                <a:spcPts val="0"/>
              </a:spcAft>
              <a:buSzPct val="91728"/>
              <a:buNone/>
            </a:pPr>
            <a:r>
              <a:rPr lang="es-ES" sz="1650"/>
              <a:t>Cuando nos referimos a la innovación basada en sustentabilidad, el. Valor debe incluir otros ámbitos, tales como: beneficios de los stakeholders, sociedad, medioambiente, entre otros.</a:t>
            </a:r>
            <a:endParaRPr/>
          </a:p>
          <a:p>
            <a:pPr marL="457200" lvl="0" indent="-228600" algn="l" rtl="0">
              <a:lnSpc>
                <a:spcPct val="100000"/>
              </a:lnSpc>
              <a:spcBef>
                <a:spcPts val="0"/>
              </a:spcBef>
              <a:spcAft>
                <a:spcPts val="0"/>
              </a:spcAft>
              <a:buSzPct val="91728"/>
              <a:buNone/>
            </a:pPr>
            <a:r>
              <a:rPr lang="es-ES" sz="1650"/>
              <a:t>“Sustainable value then represents not only environmental sustainability but also social and economic value (Ueda et al., 2009). Sustainability drivers, such as footprint reduction, poverty alleviation, fair distribution, waste reduction and transparency, and their associated business strategies – under- stood as clean technology, sustainability vision, pollution prevention and product stewardship – can take forward the creation of sustainable value for the business (Hart and Milstein, 2003) “ (extraido de Evans et al. 2017) </a:t>
            </a:r>
            <a:endParaRPr/>
          </a:p>
          <a:p>
            <a:pPr marL="457200" lvl="0" indent="-228600" algn="l" rtl="0">
              <a:lnSpc>
                <a:spcPct val="100000"/>
              </a:lnSpc>
              <a:spcBef>
                <a:spcPts val="0"/>
              </a:spcBef>
              <a:spcAft>
                <a:spcPts val="0"/>
              </a:spcAft>
              <a:buSzPct val="91728"/>
              <a:buNone/>
            </a:pPr>
            <a:endParaRPr sz="16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body" idx="1"/>
          </p:nvPr>
        </p:nvSpPr>
        <p:spPr>
          <a:xfrm>
            <a:off x="734200" y="2306637"/>
            <a:ext cx="6883500" cy="530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3500"/>
              <a:buNone/>
            </a:pPr>
            <a:r>
              <a:rPr lang="es-ES"/>
              <a:t>Propuesta de </a:t>
            </a:r>
            <a:r>
              <a:rPr lang="es-ES">
                <a:solidFill>
                  <a:srgbClr val="000000"/>
                </a:solidFill>
                <a:highlight>
                  <a:srgbClr val="F1BC25"/>
                </a:highlight>
              </a:rPr>
              <a:t>Valor</a:t>
            </a:r>
            <a:r>
              <a:rPr lang="es-ES">
                <a:solidFill>
                  <a:srgbClr val="000000"/>
                </a:solidFill>
              </a:rPr>
              <a:t> </a:t>
            </a:r>
            <a:r>
              <a:rPr lang="es-ES" b="0"/>
              <a:t>≠ Solución</a:t>
            </a:r>
            <a:endParaRPr b="0"/>
          </a:p>
          <a:p>
            <a:pPr marL="0" lvl="0" indent="0" algn="l" rtl="0">
              <a:lnSpc>
                <a:spcPct val="90000"/>
              </a:lnSpc>
              <a:spcBef>
                <a:spcPts val="750"/>
              </a:spcBef>
              <a:spcAft>
                <a:spcPts val="0"/>
              </a:spcAft>
              <a:buSzPts val="3500"/>
              <a:buNone/>
            </a:pPr>
            <a:endParaRPr/>
          </a:p>
        </p:txBody>
      </p:sp>
      <p:sp>
        <p:nvSpPr>
          <p:cNvPr id="161" name="Google Shape;161;p16"/>
          <p:cNvSpPr txBox="1"/>
          <p:nvPr/>
        </p:nvSpPr>
        <p:spPr>
          <a:xfrm>
            <a:off x="734200" y="1265777"/>
            <a:ext cx="6883500" cy="53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chemeClr val="lt1"/>
              </a:buClr>
              <a:buSzPts val="3500"/>
              <a:buFont typeface="Arial"/>
              <a:buNone/>
            </a:pPr>
            <a:r>
              <a:rPr lang="es-ES" sz="3500" b="1" i="0" u="none" strike="noStrike" cap="none">
                <a:solidFill>
                  <a:schemeClr val="lt1"/>
                </a:solidFill>
                <a:latin typeface="Roboto"/>
                <a:ea typeface="Roboto"/>
                <a:cs typeface="Roboto"/>
                <a:sym typeface="Roboto"/>
              </a:rPr>
              <a:t>Recordemos que…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89"/>
        <p:cNvGrpSpPr/>
        <p:nvPr/>
      </p:nvGrpSpPr>
      <p:grpSpPr>
        <a:xfrm>
          <a:off x="0" y="0"/>
          <a:ext cx="0" cy="0"/>
          <a:chOff x="0" y="0"/>
          <a:chExt cx="0" cy="0"/>
        </a:xfrm>
      </p:grpSpPr>
      <p:sp>
        <p:nvSpPr>
          <p:cNvPr id="390" name="Google Shape;390;p33"/>
          <p:cNvSpPr txBox="1">
            <a:spLocks noGrp="1"/>
          </p:cNvSpPr>
          <p:nvPr>
            <p:ph type="title"/>
          </p:nvPr>
        </p:nvSpPr>
        <p:spPr>
          <a:xfrm>
            <a:off x="725909" y="741541"/>
            <a:ext cx="7692300" cy="207749"/>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s-ES"/>
              <a:t>referencias</a:t>
            </a:r>
            <a:endParaRPr/>
          </a:p>
        </p:txBody>
      </p:sp>
      <p:sp>
        <p:nvSpPr>
          <p:cNvPr id="391" name="Google Shape;391;p33"/>
          <p:cNvSpPr txBox="1">
            <a:spLocks noGrp="1"/>
          </p:cNvSpPr>
          <p:nvPr>
            <p:ph type="body" idx="1"/>
          </p:nvPr>
        </p:nvSpPr>
        <p:spPr>
          <a:xfrm>
            <a:off x="464811" y="1154682"/>
            <a:ext cx="8214300" cy="1854300"/>
          </a:xfrm>
          <a:prstGeom prst="rect">
            <a:avLst/>
          </a:prstGeom>
          <a:noFill/>
          <a:ln>
            <a:noFill/>
          </a:ln>
        </p:spPr>
        <p:txBody>
          <a:bodyPr spcFirstLastPara="1" wrap="square" lIns="0" tIns="0" rIns="0" bIns="0" anchor="t" anchorCtr="0">
            <a:normAutofit fontScale="85000" lnSpcReduction="10000"/>
          </a:bodyPr>
          <a:lstStyle/>
          <a:p>
            <a:pPr marL="457200" lvl="0" indent="-228600" algn="l" rtl="0">
              <a:lnSpc>
                <a:spcPct val="100000"/>
              </a:lnSpc>
              <a:spcBef>
                <a:spcPts val="0"/>
              </a:spcBef>
              <a:spcAft>
                <a:spcPts val="0"/>
              </a:spcAft>
              <a:buSzPct val="117646"/>
              <a:buNone/>
            </a:pPr>
            <a:r>
              <a:rPr lang="es-ES"/>
              <a:t>Lean Canvas se usa cuando se analiza una start-up</a:t>
            </a:r>
            <a:endParaRPr/>
          </a:p>
          <a:p>
            <a:pPr marL="457200" lvl="0" indent="-228600" algn="l" rtl="0">
              <a:lnSpc>
                <a:spcPct val="100000"/>
              </a:lnSpc>
              <a:spcBef>
                <a:spcPts val="0"/>
              </a:spcBef>
              <a:spcAft>
                <a:spcPts val="0"/>
              </a:spcAft>
              <a:buSzPct val="117646"/>
              <a:buNone/>
            </a:pPr>
            <a:r>
              <a:rPr lang="es-ES"/>
              <a:t>BM Canvas cuando la empresa ya está armada o una forma más completa de proyectar un modelo para una start-up</a:t>
            </a:r>
            <a:endParaRPr/>
          </a:p>
          <a:p>
            <a:pPr marL="457200" lvl="0" indent="-228600" algn="l" rtl="0">
              <a:lnSpc>
                <a:spcPct val="100000"/>
              </a:lnSpc>
              <a:spcBef>
                <a:spcPts val="0"/>
              </a:spcBef>
              <a:spcAft>
                <a:spcPts val="0"/>
              </a:spcAft>
              <a:buSzPct val="117646"/>
              <a:buNone/>
            </a:pPr>
            <a:r>
              <a:rPr lang="es-ES"/>
              <a:t>LINKS: </a:t>
            </a:r>
            <a:r>
              <a:rPr lang="es-ES" u="sng">
                <a:solidFill>
                  <a:schemeClr val="hlink"/>
                </a:solidFill>
                <a:hlinkClick r:id="rId3"/>
              </a:rPr>
              <a:t>https://www.youtube.com/watch?v=IP0cUBWTgpY</a:t>
            </a:r>
            <a:endParaRPr/>
          </a:p>
          <a:p>
            <a:pPr marL="457200" lvl="0" indent="-228600" algn="l" rtl="0">
              <a:lnSpc>
                <a:spcPct val="100000"/>
              </a:lnSpc>
              <a:spcBef>
                <a:spcPts val="0"/>
              </a:spcBef>
              <a:spcAft>
                <a:spcPts val="0"/>
              </a:spcAft>
              <a:buSzPct val="117646"/>
              <a:buNone/>
            </a:pPr>
            <a:r>
              <a:rPr lang="es-ES" u="sng">
                <a:solidFill>
                  <a:schemeClr val="hlink"/>
                </a:solidFill>
                <a:hlinkClick r:id="rId4"/>
              </a:rPr>
              <a:t>http://alexosterwalder.com</a:t>
            </a:r>
            <a:endParaRPr/>
          </a:p>
          <a:p>
            <a:pPr marL="457200" lvl="0" indent="-228600" algn="l" rtl="0">
              <a:lnSpc>
                <a:spcPct val="100000"/>
              </a:lnSpc>
              <a:spcBef>
                <a:spcPts val="0"/>
              </a:spcBef>
              <a:spcAft>
                <a:spcPts val="0"/>
              </a:spcAft>
              <a:buSzPct val="117646"/>
              <a:buNone/>
            </a:pPr>
            <a:r>
              <a:rPr lang="es-ES"/>
              <a:t>Referencias: </a:t>
            </a:r>
            <a:endParaRPr/>
          </a:p>
          <a:p>
            <a:pPr marL="914400" lvl="1" indent="-228600" algn="l" rtl="0">
              <a:lnSpc>
                <a:spcPct val="100000"/>
              </a:lnSpc>
              <a:spcBef>
                <a:spcPts val="0"/>
              </a:spcBef>
              <a:spcAft>
                <a:spcPts val="0"/>
              </a:spcAft>
              <a:buSzPct val="117646"/>
              <a:buNone/>
            </a:pPr>
            <a:r>
              <a:rPr lang="es-ES"/>
              <a:t>Business model generation. Alexander Osterwalder, 2010.</a:t>
            </a:r>
            <a:endParaRPr/>
          </a:p>
          <a:p>
            <a:pPr marL="914400" lvl="1" indent="-228600" algn="l" rtl="0">
              <a:lnSpc>
                <a:spcPct val="100000"/>
              </a:lnSpc>
              <a:spcBef>
                <a:spcPts val="0"/>
              </a:spcBef>
              <a:spcAft>
                <a:spcPts val="0"/>
              </a:spcAft>
              <a:buSzPct val="117646"/>
              <a:buNone/>
            </a:pPr>
            <a:r>
              <a:rPr lang="es-ES"/>
              <a:t>Business Model Innovation for Sustainability: Towards a Unified Perspective for Creation of Sustainable Business Models. Steve Evans, Doroteya Vladimirova, et al.,  2017.</a:t>
            </a:r>
            <a:endParaRPr/>
          </a:p>
          <a:p>
            <a:pPr marL="914400" lvl="1" indent="-228600" algn="l" rtl="0">
              <a:lnSpc>
                <a:spcPct val="100000"/>
              </a:lnSpc>
              <a:spcBef>
                <a:spcPts val="0"/>
              </a:spcBef>
              <a:spcAft>
                <a:spcPts val="0"/>
              </a:spcAft>
              <a:buSzPct val="117646"/>
              <a:buNone/>
            </a:pPr>
            <a:r>
              <a:rPr lang="es-ES"/>
              <a:t>Bessant, John &amp; Caffyn, Sarah. (1997). High-Involvement Innovation Through Continuous Improvement. International Journal of Technology Management - INT J TECHNOL MANAGE. 14. 10.1504/IJTM.1997.001705. </a:t>
            </a:r>
            <a:endParaRPr/>
          </a:p>
          <a:p>
            <a:pPr marL="914400" lvl="1" indent="-228600" algn="l" rtl="0">
              <a:lnSpc>
                <a:spcPct val="100000"/>
              </a:lnSpc>
              <a:spcBef>
                <a:spcPts val="0"/>
              </a:spcBef>
              <a:spcAft>
                <a:spcPts val="0"/>
              </a:spcAft>
              <a:buSzPct val="117646"/>
              <a:buNone/>
            </a:pPr>
            <a:endParaRPr/>
          </a:p>
          <a:p>
            <a:pPr marL="914400" lvl="1" indent="-228600" algn="l" rtl="0">
              <a:lnSpc>
                <a:spcPct val="100000"/>
              </a:lnSpc>
              <a:spcBef>
                <a:spcPts val="0"/>
              </a:spcBef>
              <a:spcAft>
                <a:spcPts val="0"/>
              </a:spcAft>
              <a:buSzPct val="117646"/>
              <a:buNone/>
            </a:pPr>
            <a:endParaRPr/>
          </a:p>
          <a:p>
            <a:pPr marL="914400" lvl="1" indent="-228600" algn="l" rtl="0">
              <a:lnSpc>
                <a:spcPct val="100000"/>
              </a:lnSpc>
              <a:spcBef>
                <a:spcPts val="0"/>
              </a:spcBef>
              <a:spcAft>
                <a:spcPts val="0"/>
              </a:spcAft>
              <a:buSzPct val="117646"/>
              <a:buNone/>
            </a:pPr>
            <a:endParaRPr/>
          </a:p>
          <a:p>
            <a:pPr marL="457200" lvl="0" indent="-228600" algn="l" rtl="0">
              <a:lnSpc>
                <a:spcPct val="100000"/>
              </a:lnSpc>
              <a:spcBef>
                <a:spcPts val="0"/>
              </a:spcBef>
              <a:spcAft>
                <a:spcPts val="0"/>
              </a:spcAft>
              <a:buSzPct val="117646"/>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3bca93ae49_0_23"/>
          <p:cNvSpPr txBox="1">
            <a:spLocks noGrp="1"/>
          </p:cNvSpPr>
          <p:nvPr>
            <p:ph type="body" idx="1"/>
          </p:nvPr>
        </p:nvSpPr>
        <p:spPr>
          <a:xfrm>
            <a:off x="1770856" y="1955837"/>
            <a:ext cx="5602200" cy="447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750"/>
              </a:spcBef>
              <a:spcAft>
                <a:spcPts val="0"/>
              </a:spcAft>
              <a:buSzPts val="3000"/>
              <a:buNone/>
            </a:pPr>
            <a:r>
              <a:rPr lang="es-ES"/>
              <a:t>Actividad 11.1</a:t>
            </a:r>
            <a:endParaRPr/>
          </a:p>
        </p:txBody>
      </p:sp>
      <p:sp>
        <p:nvSpPr>
          <p:cNvPr id="397" name="Google Shape;397;g23bca93ae49_0_23"/>
          <p:cNvSpPr txBox="1">
            <a:spLocks noGrp="1"/>
          </p:cNvSpPr>
          <p:nvPr>
            <p:ph type="body" idx="2"/>
          </p:nvPr>
        </p:nvSpPr>
        <p:spPr>
          <a:xfrm>
            <a:off x="1629965" y="2402959"/>
            <a:ext cx="5884200" cy="531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750"/>
              </a:spcBef>
              <a:spcAft>
                <a:spcPts val="0"/>
              </a:spcAft>
              <a:buSzPts val="3500"/>
              <a:buNone/>
            </a:pPr>
            <a:r>
              <a:rPr lang="es-ES"/>
              <a:t>“Mi primer Lean Canvas”</a:t>
            </a:r>
            <a:endParaRPr/>
          </a:p>
        </p:txBody>
      </p:sp>
      <p:sp>
        <p:nvSpPr>
          <p:cNvPr id="398" name="Google Shape;398;g23bca93ae49_0_23"/>
          <p:cNvSpPr txBox="1">
            <a:spLocks noGrp="1"/>
          </p:cNvSpPr>
          <p:nvPr>
            <p:ph type="body" idx="3"/>
          </p:nvPr>
        </p:nvSpPr>
        <p:spPr>
          <a:xfrm>
            <a:off x="1833900" y="2955525"/>
            <a:ext cx="5476200" cy="29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750"/>
              </a:spcBef>
              <a:spcAft>
                <a:spcPts val="0"/>
              </a:spcAft>
              <a:buSzPts val="1800"/>
              <a:buNone/>
            </a:pPr>
            <a:r>
              <a:rPr lang="es-ES">
                <a:solidFill>
                  <a:srgbClr val="DFDFDF"/>
                </a:solidFill>
              </a:rPr>
              <a:t>Ordenando la información que ya conocemos</a:t>
            </a:r>
            <a:endParaRPr>
              <a:solidFill>
                <a:srgbClr val="DFDFD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23bca93ae49_0_28"/>
          <p:cNvSpPr txBox="1">
            <a:spLocks noGrp="1"/>
          </p:cNvSpPr>
          <p:nvPr>
            <p:ph type="body" idx="1"/>
          </p:nvPr>
        </p:nvSpPr>
        <p:spPr>
          <a:xfrm>
            <a:off x="6570974" y="330200"/>
            <a:ext cx="2115900" cy="3510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750"/>
              </a:spcBef>
              <a:spcAft>
                <a:spcPts val="0"/>
              </a:spcAft>
              <a:buSzPts val="2200"/>
              <a:buNone/>
            </a:pPr>
            <a:r>
              <a:rPr lang="es-ES"/>
              <a:t>Actividad 11.1</a:t>
            </a:r>
            <a:endParaRPr/>
          </a:p>
        </p:txBody>
      </p:sp>
      <p:sp>
        <p:nvSpPr>
          <p:cNvPr id="404" name="Google Shape;404;g23bca93ae49_0_28"/>
          <p:cNvSpPr txBox="1">
            <a:spLocks noGrp="1"/>
          </p:cNvSpPr>
          <p:nvPr>
            <p:ph type="body" idx="2"/>
          </p:nvPr>
        </p:nvSpPr>
        <p:spPr>
          <a:xfrm>
            <a:off x="2902689" y="648697"/>
            <a:ext cx="5784000" cy="3792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750"/>
              </a:spcBef>
              <a:spcAft>
                <a:spcPts val="0"/>
              </a:spcAft>
              <a:buSzPts val="2800"/>
              <a:buNone/>
            </a:pPr>
            <a:r>
              <a:rPr lang="es-ES"/>
              <a:t>Mi primer Lean Canvas</a:t>
            </a:r>
            <a:endParaRPr/>
          </a:p>
        </p:txBody>
      </p:sp>
      <p:sp>
        <p:nvSpPr>
          <p:cNvPr id="405" name="Google Shape;405;g23bca93ae49_0_28"/>
          <p:cNvSpPr txBox="1">
            <a:spLocks noGrp="1"/>
          </p:cNvSpPr>
          <p:nvPr>
            <p:ph type="body" idx="3"/>
          </p:nvPr>
        </p:nvSpPr>
        <p:spPr>
          <a:xfrm>
            <a:off x="488950" y="1027897"/>
            <a:ext cx="1807500" cy="379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s-ES" b="1"/>
              <a:t>Instrucciones</a:t>
            </a:r>
            <a:endParaRPr b="1"/>
          </a:p>
        </p:txBody>
      </p:sp>
      <p:sp>
        <p:nvSpPr>
          <p:cNvPr id="406" name="Google Shape;406;g23bca93ae49_0_28"/>
          <p:cNvSpPr txBox="1">
            <a:spLocks noGrp="1"/>
          </p:cNvSpPr>
          <p:nvPr>
            <p:ph type="body" idx="4"/>
          </p:nvPr>
        </p:nvSpPr>
        <p:spPr>
          <a:xfrm>
            <a:off x="488950" y="1414725"/>
            <a:ext cx="8152800" cy="2762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s-ES"/>
              <a:t>Construir el modelo de negocios del proyecto utilizando la metodología y canvas de Lean, excepto por los cuadrantes de </a:t>
            </a:r>
            <a:r>
              <a:rPr lang="es-ES" b="1"/>
              <a:t>“Estructura de costos”</a:t>
            </a:r>
            <a:r>
              <a:rPr lang="es-ES"/>
              <a:t> y </a:t>
            </a:r>
            <a:r>
              <a:rPr lang="es-ES" b="1"/>
              <a:t>“Flujos de ingresos”</a:t>
            </a:r>
            <a:r>
              <a:rPr lang="es-ES"/>
              <a:t>. Realizar ordenando la información y conocimiento ya recopilado en actividades anteriores como:</a:t>
            </a:r>
            <a:endParaRPr/>
          </a:p>
          <a:p>
            <a:pPr marL="457200" lvl="0" indent="-342900" algn="l" rtl="0">
              <a:lnSpc>
                <a:spcPct val="90000"/>
              </a:lnSpc>
              <a:spcBef>
                <a:spcPts val="750"/>
              </a:spcBef>
              <a:spcAft>
                <a:spcPts val="0"/>
              </a:spcAft>
              <a:buSzPts val="1800"/>
              <a:buChar char="●"/>
            </a:pPr>
            <a:r>
              <a:rPr lang="es-ES"/>
              <a:t>Definición de problema: usuario, necesidad y contexto.</a:t>
            </a:r>
            <a:endParaRPr/>
          </a:p>
          <a:p>
            <a:pPr marL="457200" lvl="0" indent="-342900" algn="l" rtl="0">
              <a:lnSpc>
                <a:spcPct val="90000"/>
              </a:lnSpc>
              <a:spcBef>
                <a:spcPts val="0"/>
              </a:spcBef>
              <a:spcAft>
                <a:spcPts val="0"/>
              </a:spcAft>
              <a:buSzPts val="1800"/>
              <a:buChar char="●"/>
            </a:pPr>
            <a:r>
              <a:rPr lang="es-ES"/>
              <a:t>Definición de propuesta de valor y perfil de usuario.</a:t>
            </a:r>
            <a:endParaRPr/>
          </a:p>
          <a:p>
            <a:pPr marL="457200" lvl="0" indent="-342900" algn="l" rtl="0">
              <a:lnSpc>
                <a:spcPct val="90000"/>
              </a:lnSpc>
              <a:spcBef>
                <a:spcPts val="0"/>
              </a:spcBef>
              <a:spcAft>
                <a:spcPts val="0"/>
              </a:spcAft>
              <a:buSzPts val="1800"/>
              <a:buChar char="●"/>
            </a:pPr>
            <a:r>
              <a:rPr lang="es-ES"/>
              <a:t>Observaciones y hallazgos.</a:t>
            </a:r>
            <a:endParaRPr/>
          </a:p>
          <a:p>
            <a:pPr marL="457200" lvl="0" indent="-342900" algn="l" rtl="0">
              <a:lnSpc>
                <a:spcPct val="90000"/>
              </a:lnSpc>
              <a:spcBef>
                <a:spcPts val="0"/>
              </a:spcBef>
              <a:spcAft>
                <a:spcPts val="0"/>
              </a:spcAft>
              <a:buSzPts val="1800"/>
              <a:buChar char="●"/>
            </a:pPr>
            <a:r>
              <a:rPr lang="es-ES"/>
              <a:t>Validación con usuarios.</a:t>
            </a:r>
            <a:endParaRPr/>
          </a:p>
          <a:p>
            <a:pPr marL="457200" lvl="0" indent="-342900" algn="l" rtl="0">
              <a:lnSpc>
                <a:spcPct val="90000"/>
              </a:lnSpc>
              <a:spcBef>
                <a:spcPts val="0"/>
              </a:spcBef>
              <a:spcAft>
                <a:spcPts val="0"/>
              </a:spcAft>
              <a:buSzPts val="1800"/>
              <a:buChar char="●"/>
            </a:pPr>
            <a:r>
              <a:rPr lang="es-ES"/>
              <a:t>Investigación de escritorio.</a:t>
            </a:r>
            <a:endParaRPr/>
          </a:p>
          <a:p>
            <a:pPr marL="457200" lvl="0" indent="-342900" algn="l" rtl="0">
              <a:lnSpc>
                <a:spcPct val="90000"/>
              </a:lnSpc>
              <a:spcBef>
                <a:spcPts val="0"/>
              </a:spcBef>
              <a:spcAft>
                <a:spcPts val="0"/>
              </a:spcAft>
              <a:buSzPts val="1800"/>
              <a:buChar char="●"/>
            </a:pPr>
            <a:r>
              <a:rPr lang="es-ES"/>
              <a:t>Iteración de prototipos: recursos, materiales a utilizar, etc.</a:t>
            </a:r>
            <a:endParaRPr/>
          </a:p>
          <a:p>
            <a:pPr marL="457200" lvl="0" indent="-342900" algn="l" rtl="0">
              <a:lnSpc>
                <a:spcPct val="90000"/>
              </a:lnSpc>
              <a:spcBef>
                <a:spcPts val="0"/>
              </a:spcBef>
              <a:spcAft>
                <a:spcPts val="0"/>
              </a:spcAft>
              <a:buSzPts val="1800"/>
              <a:buChar char="●"/>
            </a:pPr>
            <a:r>
              <a:rPr lang="es-ES"/>
              <a:t>Hito 1.</a:t>
            </a:r>
            <a:endParaRPr/>
          </a:p>
        </p:txBody>
      </p:sp>
      <p:sp>
        <p:nvSpPr>
          <p:cNvPr id="407" name="Google Shape;407;g23bca93ae49_0_28"/>
          <p:cNvSpPr txBox="1">
            <a:spLocks noGrp="1"/>
          </p:cNvSpPr>
          <p:nvPr>
            <p:ph type="body" idx="5"/>
          </p:nvPr>
        </p:nvSpPr>
        <p:spPr>
          <a:xfrm>
            <a:off x="720675" y="4481250"/>
            <a:ext cx="5402400" cy="19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s-ES"/>
              <a:t>Entregar PDF o imagen JPG del lean canvas.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927d13e2a2_0_157"/>
          <p:cNvSpPr txBox="1"/>
          <p:nvPr/>
        </p:nvSpPr>
        <p:spPr>
          <a:xfrm>
            <a:off x="656129" y="153625"/>
            <a:ext cx="3942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rgbClr val="000000"/>
                </a:solidFill>
                <a:latin typeface="Roboto"/>
                <a:ea typeface="Roboto"/>
                <a:cs typeface="Roboto"/>
                <a:sym typeface="Roboto"/>
              </a:rPr>
              <a:t>LEAN CANVAS</a:t>
            </a:r>
            <a:endParaRPr sz="1400" b="0" i="0" u="none" strike="noStrike" cap="none">
              <a:solidFill>
                <a:srgbClr val="000000"/>
              </a:solidFill>
              <a:latin typeface="Arial"/>
              <a:ea typeface="Arial"/>
              <a:cs typeface="Arial"/>
              <a:sym typeface="Arial"/>
            </a:endParaRPr>
          </a:p>
        </p:txBody>
      </p:sp>
      <p:sp>
        <p:nvSpPr>
          <p:cNvPr id="413" name="Google Shape;413;g2927d13e2a2_0_157"/>
          <p:cNvSpPr/>
          <p:nvPr/>
        </p:nvSpPr>
        <p:spPr>
          <a:xfrm>
            <a:off x="901850" y="654075"/>
            <a:ext cx="7242905" cy="4404208"/>
          </a:xfrm>
          <a:custGeom>
            <a:avLst/>
            <a:gdLst/>
            <a:ahLst/>
            <a:cxnLst/>
            <a:rect l="l" t="t" r="r" b="b"/>
            <a:pathLst>
              <a:path w="18935700" h="10424160" extrusionOk="0">
                <a:moveTo>
                  <a:pt x="18935700" y="0"/>
                </a:moveTo>
                <a:lnTo>
                  <a:pt x="18859500" y="0"/>
                </a:lnTo>
                <a:lnTo>
                  <a:pt x="18783300" y="0"/>
                </a:lnTo>
                <a:lnTo>
                  <a:pt x="18783300" y="151790"/>
                </a:lnTo>
                <a:lnTo>
                  <a:pt x="18783300" y="7640993"/>
                </a:lnTo>
                <a:lnTo>
                  <a:pt x="18783300" y="7792783"/>
                </a:lnTo>
                <a:lnTo>
                  <a:pt x="18783300" y="10272306"/>
                </a:lnTo>
                <a:lnTo>
                  <a:pt x="9088755" y="10272306"/>
                </a:lnTo>
                <a:lnTo>
                  <a:pt x="9088755" y="7792783"/>
                </a:lnTo>
                <a:lnTo>
                  <a:pt x="18783300" y="7792783"/>
                </a:lnTo>
                <a:lnTo>
                  <a:pt x="18783300" y="7640993"/>
                </a:lnTo>
                <a:lnTo>
                  <a:pt x="14902256" y="7640993"/>
                </a:lnTo>
                <a:lnTo>
                  <a:pt x="14877403" y="151790"/>
                </a:lnTo>
                <a:lnTo>
                  <a:pt x="18783300" y="151790"/>
                </a:lnTo>
                <a:lnTo>
                  <a:pt x="18783300" y="0"/>
                </a:lnTo>
                <a:lnTo>
                  <a:pt x="14750415" y="0"/>
                </a:lnTo>
                <a:lnTo>
                  <a:pt x="14750415" y="7640993"/>
                </a:lnTo>
                <a:lnTo>
                  <a:pt x="11056734" y="7640993"/>
                </a:lnTo>
                <a:lnTo>
                  <a:pt x="11056734" y="3972293"/>
                </a:lnTo>
                <a:lnTo>
                  <a:pt x="14738299" y="3972293"/>
                </a:lnTo>
                <a:lnTo>
                  <a:pt x="14750415" y="7640993"/>
                </a:lnTo>
                <a:lnTo>
                  <a:pt x="14750415" y="0"/>
                </a:lnTo>
                <a:lnTo>
                  <a:pt x="14737791" y="0"/>
                </a:lnTo>
                <a:lnTo>
                  <a:pt x="14737791" y="3820503"/>
                </a:lnTo>
                <a:lnTo>
                  <a:pt x="11056734" y="3820503"/>
                </a:lnTo>
                <a:lnTo>
                  <a:pt x="11056734" y="151790"/>
                </a:lnTo>
                <a:lnTo>
                  <a:pt x="14725688" y="151790"/>
                </a:lnTo>
                <a:lnTo>
                  <a:pt x="14737791" y="3820503"/>
                </a:lnTo>
                <a:lnTo>
                  <a:pt x="14737791" y="0"/>
                </a:lnTo>
                <a:lnTo>
                  <a:pt x="10904944" y="0"/>
                </a:lnTo>
                <a:lnTo>
                  <a:pt x="10904944" y="151790"/>
                </a:lnTo>
                <a:lnTo>
                  <a:pt x="10904944" y="7640993"/>
                </a:lnTo>
                <a:lnTo>
                  <a:pt x="8936952" y="7640993"/>
                </a:lnTo>
                <a:lnTo>
                  <a:pt x="8936952" y="7792783"/>
                </a:lnTo>
                <a:lnTo>
                  <a:pt x="8936952" y="10272306"/>
                </a:lnTo>
                <a:lnTo>
                  <a:pt x="152400" y="10272306"/>
                </a:lnTo>
                <a:lnTo>
                  <a:pt x="152400" y="7792783"/>
                </a:lnTo>
                <a:lnTo>
                  <a:pt x="8936952" y="7792783"/>
                </a:lnTo>
                <a:lnTo>
                  <a:pt x="8936952" y="7640993"/>
                </a:lnTo>
                <a:lnTo>
                  <a:pt x="7148652" y="7640993"/>
                </a:lnTo>
                <a:lnTo>
                  <a:pt x="7074243" y="151790"/>
                </a:lnTo>
                <a:lnTo>
                  <a:pt x="10904944" y="151790"/>
                </a:lnTo>
                <a:lnTo>
                  <a:pt x="10904944" y="0"/>
                </a:lnTo>
                <a:lnTo>
                  <a:pt x="6996849" y="0"/>
                </a:lnTo>
                <a:lnTo>
                  <a:pt x="6996849" y="7640993"/>
                </a:lnTo>
                <a:lnTo>
                  <a:pt x="3466566" y="7640993"/>
                </a:lnTo>
                <a:lnTo>
                  <a:pt x="3478707" y="3972293"/>
                </a:lnTo>
                <a:lnTo>
                  <a:pt x="6960400" y="3972293"/>
                </a:lnTo>
                <a:lnTo>
                  <a:pt x="6996849" y="7640993"/>
                </a:lnTo>
                <a:lnTo>
                  <a:pt x="6996849" y="0"/>
                </a:lnTo>
                <a:lnTo>
                  <a:pt x="6958889" y="0"/>
                </a:lnTo>
                <a:lnTo>
                  <a:pt x="6958889" y="3820503"/>
                </a:lnTo>
                <a:lnTo>
                  <a:pt x="3479215" y="3820503"/>
                </a:lnTo>
                <a:lnTo>
                  <a:pt x="3491369" y="151790"/>
                </a:lnTo>
                <a:lnTo>
                  <a:pt x="6922452" y="151790"/>
                </a:lnTo>
                <a:lnTo>
                  <a:pt x="6958889" y="3820503"/>
                </a:lnTo>
                <a:lnTo>
                  <a:pt x="6958889" y="0"/>
                </a:lnTo>
                <a:lnTo>
                  <a:pt x="3339566" y="0"/>
                </a:lnTo>
                <a:lnTo>
                  <a:pt x="3339566" y="151790"/>
                </a:lnTo>
                <a:lnTo>
                  <a:pt x="3314763" y="7640993"/>
                </a:lnTo>
                <a:lnTo>
                  <a:pt x="152400" y="7640993"/>
                </a:lnTo>
                <a:lnTo>
                  <a:pt x="152400" y="151790"/>
                </a:lnTo>
                <a:lnTo>
                  <a:pt x="3339566" y="151790"/>
                </a:lnTo>
                <a:lnTo>
                  <a:pt x="3339566" y="0"/>
                </a:lnTo>
                <a:lnTo>
                  <a:pt x="152400" y="0"/>
                </a:lnTo>
                <a:lnTo>
                  <a:pt x="0" y="0"/>
                </a:lnTo>
                <a:lnTo>
                  <a:pt x="0" y="10424096"/>
                </a:lnTo>
                <a:lnTo>
                  <a:pt x="152400" y="10424096"/>
                </a:lnTo>
                <a:lnTo>
                  <a:pt x="18783300" y="10424096"/>
                </a:lnTo>
                <a:lnTo>
                  <a:pt x="18783300" y="10348201"/>
                </a:lnTo>
                <a:lnTo>
                  <a:pt x="18783338" y="10424096"/>
                </a:lnTo>
                <a:lnTo>
                  <a:pt x="18935319" y="10424096"/>
                </a:lnTo>
                <a:lnTo>
                  <a:pt x="18935319" y="10348201"/>
                </a:lnTo>
                <a:lnTo>
                  <a:pt x="18935700" y="10348201"/>
                </a:lnTo>
                <a:lnTo>
                  <a:pt x="18935700" y="0"/>
                </a:lnTo>
                <a:close/>
              </a:path>
            </a:pathLst>
          </a:custGeom>
          <a:solidFill>
            <a:srgbClr val="2A38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52"/>
              <a:buFont typeface="Arial"/>
              <a:buNone/>
            </a:pPr>
            <a:endParaRPr sz="652" b="0" i="0" u="none" strike="noStrike" cap="none">
              <a:solidFill>
                <a:srgbClr val="000000"/>
              </a:solidFill>
              <a:latin typeface="Arial"/>
              <a:ea typeface="Arial"/>
              <a:cs typeface="Arial"/>
              <a:sym typeface="Arial"/>
            </a:endParaRPr>
          </a:p>
        </p:txBody>
      </p:sp>
      <p:sp>
        <p:nvSpPr>
          <p:cNvPr id="414" name="Google Shape;414;g2927d13e2a2_0_157"/>
          <p:cNvSpPr txBox="1"/>
          <p:nvPr/>
        </p:nvSpPr>
        <p:spPr>
          <a:xfrm>
            <a:off x="1004975" y="782593"/>
            <a:ext cx="917700" cy="175500"/>
          </a:xfrm>
          <a:prstGeom prst="rect">
            <a:avLst/>
          </a:prstGeom>
          <a:noFill/>
          <a:ln>
            <a:noFill/>
          </a:ln>
        </p:spPr>
        <p:txBody>
          <a:bodyPr spcFirstLastPara="1" wrap="square" lIns="0" tIns="0" rIns="0" bIns="0" anchor="t" anchorCtr="0">
            <a:spAutoFit/>
          </a:bodyPr>
          <a:lstStyle/>
          <a:p>
            <a:pPr marL="4597"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Problema</a:t>
            </a:r>
            <a:endParaRPr sz="1141" b="0" i="0" u="none" strike="noStrike" cap="none">
              <a:solidFill>
                <a:srgbClr val="000000"/>
              </a:solidFill>
              <a:latin typeface="Roboto"/>
              <a:ea typeface="Roboto"/>
              <a:cs typeface="Roboto"/>
              <a:sym typeface="Roboto"/>
            </a:endParaRPr>
          </a:p>
        </p:txBody>
      </p:sp>
      <p:sp>
        <p:nvSpPr>
          <p:cNvPr id="415" name="Google Shape;415;g2927d13e2a2_0_157"/>
          <p:cNvSpPr txBox="1"/>
          <p:nvPr/>
        </p:nvSpPr>
        <p:spPr>
          <a:xfrm>
            <a:off x="3636051" y="782593"/>
            <a:ext cx="1098600" cy="353400"/>
          </a:xfrm>
          <a:prstGeom prst="rect">
            <a:avLst/>
          </a:prstGeom>
          <a:noFill/>
          <a:ln>
            <a:noFill/>
          </a:ln>
        </p:spPr>
        <p:txBody>
          <a:bodyPr spcFirstLastPara="1" wrap="square" lIns="0" tIns="0" rIns="0" bIns="0" anchor="t" anchorCtr="0">
            <a:spAutoFit/>
          </a:bodyPr>
          <a:lstStyle/>
          <a:p>
            <a:pPr marL="4597"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Propuesta de Valor</a:t>
            </a:r>
            <a:endParaRPr sz="1141" b="0" i="0" u="none" strike="noStrike" cap="none">
              <a:solidFill>
                <a:srgbClr val="000000"/>
              </a:solidFill>
              <a:latin typeface="Roboto"/>
              <a:ea typeface="Roboto"/>
              <a:cs typeface="Roboto"/>
              <a:sym typeface="Roboto"/>
            </a:endParaRPr>
          </a:p>
        </p:txBody>
      </p:sp>
      <p:sp>
        <p:nvSpPr>
          <p:cNvPr id="416" name="Google Shape;416;g2927d13e2a2_0_157"/>
          <p:cNvSpPr txBox="1"/>
          <p:nvPr/>
        </p:nvSpPr>
        <p:spPr>
          <a:xfrm>
            <a:off x="5223085" y="782593"/>
            <a:ext cx="1158000" cy="353400"/>
          </a:xfrm>
          <a:prstGeom prst="rect">
            <a:avLst/>
          </a:prstGeom>
          <a:noFill/>
          <a:ln>
            <a:noFill/>
          </a:ln>
        </p:spPr>
        <p:txBody>
          <a:bodyPr spcFirstLastPara="1" wrap="square" lIns="0" tIns="0" rIns="0" bIns="0" anchor="t" anchorCtr="0">
            <a:spAutoFit/>
          </a:bodyPr>
          <a:lstStyle/>
          <a:p>
            <a:pPr marL="4597"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Ventaja competitiva</a:t>
            </a:r>
            <a:endParaRPr sz="1141" b="0" i="0" u="none" strike="noStrike" cap="none">
              <a:solidFill>
                <a:srgbClr val="000000"/>
              </a:solidFill>
              <a:latin typeface="Roboto"/>
              <a:ea typeface="Roboto"/>
              <a:cs typeface="Roboto"/>
              <a:sym typeface="Roboto"/>
            </a:endParaRPr>
          </a:p>
        </p:txBody>
      </p:sp>
      <p:sp>
        <p:nvSpPr>
          <p:cNvPr id="417" name="Google Shape;417;g2927d13e2a2_0_157"/>
          <p:cNvSpPr txBox="1"/>
          <p:nvPr/>
        </p:nvSpPr>
        <p:spPr>
          <a:xfrm>
            <a:off x="6683521" y="782593"/>
            <a:ext cx="1174800" cy="353400"/>
          </a:xfrm>
          <a:prstGeom prst="rect">
            <a:avLst/>
          </a:prstGeom>
          <a:noFill/>
          <a:ln>
            <a:noFill/>
          </a:ln>
        </p:spPr>
        <p:txBody>
          <a:bodyPr spcFirstLastPara="1" wrap="square" lIns="0" tIns="0" rIns="0" bIns="0" anchor="t" anchorCtr="0">
            <a:spAutoFit/>
          </a:bodyPr>
          <a:lstStyle/>
          <a:p>
            <a:pPr marL="4597" marR="1840"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Segmentos </a:t>
            </a:r>
            <a:r>
              <a:rPr lang="es-ES" sz="1141" b="0" i="0" u="none" strike="noStrike" cap="none">
                <a:solidFill>
                  <a:srgbClr val="1675BA"/>
                </a:solidFill>
                <a:latin typeface="Roboto"/>
                <a:ea typeface="Roboto"/>
                <a:cs typeface="Roboto"/>
                <a:sym typeface="Roboto"/>
              </a:rPr>
              <a:t> </a:t>
            </a:r>
            <a:r>
              <a:rPr lang="es-ES" sz="1141" b="1" i="0" u="none" strike="noStrike" cap="none">
                <a:solidFill>
                  <a:srgbClr val="1675BA"/>
                </a:solidFill>
                <a:latin typeface="Roboto"/>
                <a:ea typeface="Roboto"/>
                <a:cs typeface="Roboto"/>
                <a:sym typeface="Roboto"/>
              </a:rPr>
              <a:t>de usuario</a:t>
            </a:r>
            <a:endParaRPr sz="1141" b="0" i="0" u="none" strike="noStrike" cap="none">
              <a:solidFill>
                <a:srgbClr val="000000"/>
              </a:solidFill>
              <a:latin typeface="Roboto"/>
              <a:ea typeface="Roboto"/>
              <a:cs typeface="Roboto"/>
              <a:sym typeface="Roboto"/>
            </a:endParaRPr>
          </a:p>
        </p:txBody>
      </p:sp>
      <p:sp>
        <p:nvSpPr>
          <p:cNvPr id="418" name="Google Shape;418;g2927d13e2a2_0_157"/>
          <p:cNvSpPr txBox="1"/>
          <p:nvPr/>
        </p:nvSpPr>
        <p:spPr>
          <a:xfrm>
            <a:off x="2250875" y="782593"/>
            <a:ext cx="1098600" cy="252000"/>
          </a:xfrm>
          <a:prstGeom prst="rect">
            <a:avLst/>
          </a:prstGeom>
          <a:noFill/>
          <a:ln>
            <a:noFill/>
          </a:ln>
        </p:spPr>
        <p:txBody>
          <a:bodyPr spcFirstLastPara="1" wrap="square" lIns="0" tIns="0" rIns="0" bIns="0" anchor="t" anchorCtr="0">
            <a:spAutoFit/>
          </a:bodyPr>
          <a:lstStyle/>
          <a:p>
            <a:pPr marL="15633" marR="266721"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Solución</a:t>
            </a:r>
            <a:endParaRPr sz="1141" b="0" i="0" u="none" strike="noStrike" cap="none">
              <a:solidFill>
                <a:srgbClr val="000000"/>
              </a:solidFill>
              <a:latin typeface="Roboto"/>
              <a:ea typeface="Roboto"/>
              <a:cs typeface="Roboto"/>
              <a:sym typeface="Roboto"/>
            </a:endParaRPr>
          </a:p>
          <a:p>
            <a:pPr marL="4597" marR="0" lvl="0" indent="0" algn="l" rtl="0">
              <a:lnSpc>
                <a:spcPct val="100000"/>
              </a:lnSpc>
              <a:spcBef>
                <a:spcPts val="13"/>
              </a:spcBef>
              <a:spcAft>
                <a:spcPts val="0"/>
              </a:spcAft>
              <a:buClr>
                <a:srgbClr val="000000"/>
              </a:buClr>
              <a:buSzPts val="471"/>
              <a:buFont typeface="Arial"/>
              <a:buNone/>
            </a:pPr>
            <a:endParaRPr sz="471" b="0" i="0" u="none" strike="noStrike" cap="none">
              <a:solidFill>
                <a:srgbClr val="000000"/>
              </a:solidFill>
              <a:latin typeface="Roboto"/>
              <a:ea typeface="Roboto"/>
              <a:cs typeface="Roboto"/>
              <a:sym typeface="Roboto"/>
            </a:endParaRPr>
          </a:p>
        </p:txBody>
      </p:sp>
      <p:sp>
        <p:nvSpPr>
          <p:cNvPr id="419" name="Google Shape;419;g2927d13e2a2_0_157"/>
          <p:cNvSpPr txBox="1"/>
          <p:nvPr/>
        </p:nvSpPr>
        <p:spPr>
          <a:xfrm>
            <a:off x="2250874" y="2362275"/>
            <a:ext cx="1174800" cy="428100"/>
          </a:xfrm>
          <a:prstGeom prst="rect">
            <a:avLst/>
          </a:prstGeom>
          <a:noFill/>
          <a:ln>
            <a:noFill/>
          </a:ln>
        </p:spPr>
        <p:txBody>
          <a:bodyPr spcFirstLastPara="1" wrap="square" lIns="0" tIns="0" rIns="0" bIns="0" anchor="t" anchorCtr="0">
            <a:spAutoFit/>
          </a:bodyPr>
          <a:lstStyle/>
          <a:p>
            <a:pPr marL="15633" marR="419858" lvl="0" indent="0" algn="l" rtl="0">
              <a:lnSpc>
                <a:spcPct val="1012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Métricas clave</a:t>
            </a:r>
            <a:endParaRPr sz="1141" b="0" i="0" u="none" strike="noStrike" cap="none">
              <a:solidFill>
                <a:srgbClr val="000000"/>
              </a:solidFill>
              <a:latin typeface="Roboto"/>
              <a:ea typeface="Roboto"/>
              <a:cs typeface="Roboto"/>
              <a:sym typeface="Roboto"/>
            </a:endParaRPr>
          </a:p>
          <a:p>
            <a:pPr marL="4597" marR="704057" lvl="0" indent="0" algn="l" rtl="0">
              <a:lnSpc>
                <a:spcPct val="102200"/>
              </a:lnSpc>
              <a:spcBef>
                <a:spcPts val="0"/>
              </a:spcBef>
              <a:spcAft>
                <a:spcPts val="0"/>
              </a:spcAft>
              <a:buClr>
                <a:srgbClr val="000000"/>
              </a:buClr>
              <a:buSzPts val="471"/>
              <a:buFont typeface="Arial"/>
              <a:buNone/>
            </a:pPr>
            <a:endParaRPr sz="471" b="0" i="0" u="none" strike="noStrike" cap="none">
              <a:solidFill>
                <a:srgbClr val="000000"/>
              </a:solidFill>
              <a:latin typeface="Roboto"/>
              <a:ea typeface="Roboto"/>
              <a:cs typeface="Roboto"/>
              <a:sym typeface="Roboto"/>
            </a:endParaRPr>
          </a:p>
        </p:txBody>
      </p:sp>
      <p:sp>
        <p:nvSpPr>
          <p:cNvPr id="420" name="Google Shape;420;g2927d13e2a2_0_157"/>
          <p:cNvSpPr txBox="1"/>
          <p:nvPr/>
        </p:nvSpPr>
        <p:spPr>
          <a:xfrm>
            <a:off x="1057472" y="4004956"/>
            <a:ext cx="1134000" cy="351300"/>
          </a:xfrm>
          <a:prstGeom prst="rect">
            <a:avLst/>
          </a:prstGeom>
          <a:noFill/>
          <a:ln>
            <a:noFill/>
          </a:ln>
        </p:spPr>
        <p:txBody>
          <a:bodyPr spcFirstLastPara="1" wrap="square" lIns="0" tIns="0" rIns="0" bIns="0" anchor="t" anchorCtr="0">
            <a:spAutoFit/>
          </a:bodyPr>
          <a:lstStyle/>
          <a:p>
            <a:pPr marL="4597" marR="0" lvl="0" indent="0" algn="l" rtl="0">
              <a:lnSpc>
                <a:spcPct val="1000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Estructura de costos</a:t>
            </a:r>
            <a:endParaRPr sz="900" b="0" i="0" u="none" strike="noStrike" cap="none">
              <a:solidFill>
                <a:srgbClr val="000000"/>
              </a:solidFill>
              <a:latin typeface="Roboto"/>
              <a:ea typeface="Roboto"/>
              <a:cs typeface="Roboto"/>
              <a:sym typeface="Roboto"/>
            </a:endParaRPr>
          </a:p>
        </p:txBody>
      </p:sp>
      <p:sp>
        <p:nvSpPr>
          <p:cNvPr id="421" name="Google Shape;421;g2927d13e2a2_0_157"/>
          <p:cNvSpPr txBox="1"/>
          <p:nvPr/>
        </p:nvSpPr>
        <p:spPr>
          <a:xfrm>
            <a:off x="4472068" y="4004949"/>
            <a:ext cx="2449800" cy="175500"/>
          </a:xfrm>
          <a:prstGeom prst="rect">
            <a:avLst/>
          </a:prstGeom>
          <a:noFill/>
          <a:ln>
            <a:noFill/>
          </a:ln>
        </p:spPr>
        <p:txBody>
          <a:bodyPr spcFirstLastPara="1" wrap="square" lIns="0" tIns="0" rIns="0" bIns="0" anchor="t" anchorCtr="0">
            <a:spAutoFit/>
          </a:bodyPr>
          <a:lstStyle/>
          <a:p>
            <a:pPr marL="4597" marR="0" lvl="0" indent="0" algn="l" rtl="0">
              <a:lnSpc>
                <a:spcPct val="100000"/>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Fuentes de ingresos</a:t>
            </a:r>
            <a:endParaRPr sz="471" b="0" i="0" u="none" strike="noStrike" cap="none">
              <a:solidFill>
                <a:srgbClr val="000000"/>
              </a:solidFill>
              <a:latin typeface="Roboto"/>
              <a:ea typeface="Roboto"/>
              <a:cs typeface="Roboto"/>
              <a:sym typeface="Roboto"/>
            </a:endParaRPr>
          </a:p>
        </p:txBody>
      </p:sp>
      <p:sp>
        <p:nvSpPr>
          <p:cNvPr id="422" name="Google Shape;422;g2927d13e2a2_0_157"/>
          <p:cNvSpPr txBox="1"/>
          <p:nvPr/>
        </p:nvSpPr>
        <p:spPr>
          <a:xfrm>
            <a:off x="5223085" y="2362276"/>
            <a:ext cx="1006800" cy="175500"/>
          </a:xfrm>
          <a:prstGeom prst="rect">
            <a:avLst/>
          </a:prstGeom>
          <a:noFill/>
          <a:ln>
            <a:noFill/>
          </a:ln>
        </p:spPr>
        <p:txBody>
          <a:bodyPr spcFirstLastPara="1" wrap="square" lIns="0" tIns="0" rIns="0" bIns="0" anchor="t" anchorCtr="0">
            <a:spAutoFit/>
          </a:bodyPr>
          <a:lstStyle/>
          <a:p>
            <a:pPr marL="22302" marR="0" lvl="0" indent="0" algn="l" rtl="0">
              <a:lnSpc>
                <a:spcPct val="118843"/>
              </a:lnSpc>
              <a:spcBef>
                <a:spcPts val="0"/>
              </a:spcBef>
              <a:spcAft>
                <a:spcPts val="0"/>
              </a:spcAft>
              <a:buClr>
                <a:srgbClr val="000000"/>
              </a:buClr>
              <a:buSzPts val="1141"/>
              <a:buFont typeface="Arial"/>
              <a:buNone/>
            </a:pPr>
            <a:r>
              <a:rPr lang="es-ES" sz="1141" b="1" i="0" u="none" strike="noStrike" cap="none">
                <a:solidFill>
                  <a:srgbClr val="1675BA"/>
                </a:solidFill>
                <a:latin typeface="Roboto"/>
                <a:ea typeface="Roboto"/>
                <a:cs typeface="Roboto"/>
                <a:sym typeface="Roboto"/>
              </a:rPr>
              <a:t>Canales</a:t>
            </a:r>
            <a:endParaRPr sz="434" b="0" i="0" u="none" strike="noStrike" cap="none">
              <a:solidFill>
                <a:srgbClr val="000000"/>
              </a:solidFill>
              <a:latin typeface="Roboto"/>
              <a:ea typeface="Roboto"/>
              <a:cs typeface="Roboto"/>
              <a:sym typeface="Roboto"/>
            </a:endParaRPr>
          </a:p>
        </p:txBody>
      </p:sp>
      <p:sp>
        <p:nvSpPr>
          <p:cNvPr id="423" name="Google Shape;423;g2927d13e2a2_0_157"/>
          <p:cNvSpPr txBox="1"/>
          <p:nvPr/>
        </p:nvSpPr>
        <p:spPr>
          <a:xfrm>
            <a:off x="987275" y="1212200"/>
            <a:ext cx="1134000" cy="3747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están los problemas que tienen tus usuario</a:t>
            </a:r>
            <a:endParaRPr sz="800" b="0" i="0" u="none" strike="noStrike" cap="none">
              <a:solidFill>
                <a:srgbClr val="3E3E3E"/>
              </a:solidFill>
              <a:latin typeface="Roboto"/>
              <a:ea typeface="Roboto"/>
              <a:cs typeface="Roboto"/>
              <a:sym typeface="Roboto"/>
            </a:endParaRPr>
          </a:p>
        </p:txBody>
      </p:sp>
      <p:sp>
        <p:nvSpPr>
          <p:cNvPr id="424" name="Google Shape;424;g2927d13e2a2_0_157"/>
          <p:cNvSpPr txBox="1"/>
          <p:nvPr/>
        </p:nvSpPr>
        <p:spPr>
          <a:xfrm>
            <a:off x="2271275" y="1177875"/>
            <a:ext cx="1227000" cy="6264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van las características de la propuesta de valor, que va a resolver el problema.</a:t>
            </a:r>
            <a:endParaRPr sz="800" b="0" i="0" u="none" strike="noStrike" cap="none">
              <a:solidFill>
                <a:srgbClr val="3E3E3E"/>
              </a:solidFill>
              <a:latin typeface="Roboto"/>
              <a:ea typeface="Roboto"/>
              <a:cs typeface="Roboto"/>
              <a:sym typeface="Roboto"/>
            </a:endParaRPr>
          </a:p>
        </p:txBody>
      </p:sp>
      <p:sp>
        <p:nvSpPr>
          <p:cNvPr id="425" name="Google Shape;425;g2927d13e2a2_0_157"/>
          <p:cNvSpPr txBox="1"/>
          <p:nvPr/>
        </p:nvSpPr>
        <p:spPr>
          <a:xfrm>
            <a:off x="2271275" y="2792200"/>
            <a:ext cx="1227000" cy="6264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van los indicadores clave que debes medir para darte cuenta de que todo va bien.</a:t>
            </a:r>
            <a:endParaRPr sz="800" b="0" i="0" u="none" strike="noStrike" cap="none">
              <a:solidFill>
                <a:srgbClr val="3E3E3E"/>
              </a:solidFill>
              <a:latin typeface="Roboto"/>
              <a:ea typeface="Roboto"/>
              <a:cs typeface="Roboto"/>
              <a:sym typeface="Roboto"/>
            </a:endParaRPr>
          </a:p>
        </p:txBody>
      </p:sp>
      <p:sp>
        <p:nvSpPr>
          <p:cNvPr id="426" name="Google Shape;426;g2927d13e2a2_0_157"/>
          <p:cNvSpPr txBox="1"/>
          <p:nvPr/>
        </p:nvSpPr>
        <p:spPr>
          <a:xfrm>
            <a:off x="3656300" y="1243300"/>
            <a:ext cx="1350000" cy="12558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Es decir, lo que supuestamente va a solucionar los problemas de tu usuario, es el beneficio diferencial que ofrece tu producto o servicio con respecto a otras soluciones parecidas que existen en el mercado.</a:t>
            </a:r>
            <a:endParaRPr sz="800" b="0" i="0" u="none" strike="noStrike" cap="none">
              <a:solidFill>
                <a:srgbClr val="3E3E3E"/>
              </a:solidFill>
              <a:latin typeface="Roboto"/>
              <a:ea typeface="Roboto"/>
              <a:cs typeface="Roboto"/>
              <a:sym typeface="Roboto"/>
            </a:endParaRPr>
          </a:p>
        </p:txBody>
      </p:sp>
      <p:sp>
        <p:nvSpPr>
          <p:cNvPr id="427" name="Google Shape;427;g2927d13e2a2_0_157"/>
          <p:cNvSpPr txBox="1"/>
          <p:nvPr/>
        </p:nvSpPr>
        <p:spPr>
          <a:xfrm>
            <a:off x="5159475" y="1219375"/>
            <a:ext cx="1350000" cy="10041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Competitiva o también llamada “Ventaja especial”. Es aquello que te hace estar un paso por delante de tus competidores y que es muy difícil o imposible de imitar.</a:t>
            </a:r>
            <a:endParaRPr sz="800" b="0" i="0" u="none" strike="noStrike" cap="none">
              <a:solidFill>
                <a:srgbClr val="3E3E3E"/>
              </a:solidFill>
              <a:latin typeface="Roboto"/>
              <a:ea typeface="Roboto"/>
              <a:cs typeface="Roboto"/>
              <a:sym typeface="Roboto"/>
            </a:endParaRPr>
          </a:p>
        </p:txBody>
      </p:sp>
      <p:sp>
        <p:nvSpPr>
          <p:cNvPr id="428" name="Google Shape;428;g2927d13e2a2_0_157"/>
          <p:cNvSpPr txBox="1"/>
          <p:nvPr/>
        </p:nvSpPr>
        <p:spPr>
          <a:xfrm>
            <a:off x="5153250" y="2537775"/>
            <a:ext cx="1350000" cy="7524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Son tu medio de acceso hacia los usuarios. A través de tus canales vas a: vender, comunicarte con tus usuarios, captar nuevos usuarios, etc.</a:t>
            </a:r>
            <a:endParaRPr sz="800" b="0" i="0" u="none" strike="noStrike" cap="none">
              <a:solidFill>
                <a:srgbClr val="3E3E3E"/>
              </a:solidFill>
              <a:latin typeface="Roboto"/>
              <a:ea typeface="Roboto"/>
              <a:cs typeface="Roboto"/>
              <a:sym typeface="Roboto"/>
            </a:endParaRPr>
          </a:p>
        </p:txBody>
      </p:sp>
      <p:sp>
        <p:nvSpPr>
          <p:cNvPr id="429" name="Google Shape;429;g2927d13e2a2_0_157"/>
          <p:cNvSpPr txBox="1"/>
          <p:nvPr/>
        </p:nvSpPr>
        <p:spPr>
          <a:xfrm>
            <a:off x="1057475" y="4390925"/>
            <a:ext cx="3228900" cy="2490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debe recoger todo lo que te generará gastos en el lanzamiento y la puesta en marcha del negocio.</a:t>
            </a:r>
            <a:endParaRPr sz="800" b="0" i="0" u="none" strike="noStrike" cap="none">
              <a:solidFill>
                <a:srgbClr val="3E3E3E"/>
              </a:solidFill>
              <a:latin typeface="Roboto"/>
              <a:ea typeface="Roboto"/>
              <a:cs typeface="Roboto"/>
              <a:sym typeface="Roboto"/>
            </a:endParaRPr>
          </a:p>
        </p:txBody>
      </p:sp>
      <p:sp>
        <p:nvSpPr>
          <p:cNvPr id="430" name="Google Shape;430;g2927d13e2a2_0_157"/>
          <p:cNvSpPr txBox="1"/>
          <p:nvPr/>
        </p:nvSpPr>
        <p:spPr>
          <a:xfrm>
            <a:off x="4472075" y="4346075"/>
            <a:ext cx="3228900" cy="2490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Es decir, cómo vas a obtener ingresos o utilidades. En este apartado debemos definir cómo vas a ganar dinero con nuestra </a:t>
            </a:r>
            <a:r>
              <a:rPr lang="es-ES" sz="800" b="0" i="1" u="none" strike="noStrike" cap="none">
                <a:solidFill>
                  <a:srgbClr val="3E3E3E"/>
                </a:solidFill>
                <a:latin typeface="Roboto"/>
                <a:ea typeface="Roboto"/>
                <a:cs typeface="Roboto"/>
                <a:sym typeface="Roboto"/>
              </a:rPr>
              <a:t>startup</a:t>
            </a:r>
            <a:r>
              <a:rPr lang="es-ES" sz="800" b="0" i="0" u="none" strike="noStrike" cap="none">
                <a:solidFill>
                  <a:srgbClr val="3E3E3E"/>
                </a:solidFill>
                <a:latin typeface="Roboto"/>
                <a:ea typeface="Roboto"/>
                <a:cs typeface="Roboto"/>
                <a:sym typeface="Roboto"/>
              </a:rPr>
              <a:t>.</a:t>
            </a:r>
            <a:endParaRPr sz="800" b="0" i="0" u="none" strike="noStrike" cap="none">
              <a:solidFill>
                <a:srgbClr val="3E3E3E"/>
              </a:solidFill>
              <a:latin typeface="Roboto"/>
              <a:ea typeface="Roboto"/>
              <a:cs typeface="Roboto"/>
              <a:sym typeface="Roboto"/>
            </a:endParaRPr>
          </a:p>
        </p:txBody>
      </p:sp>
      <p:sp>
        <p:nvSpPr>
          <p:cNvPr id="431" name="Google Shape;431;g2927d13e2a2_0_157"/>
          <p:cNvSpPr txBox="1"/>
          <p:nvPr/>
        </p:nvSpPr>
        <p:spPr>
          <a:xfrm>
            <a:off x="6662650" y="1243300"/>
            <a:ext cx="1350000" cy="1507500"/>
          </a:xfrm>
          <a:prstGeom prst="rect">
            <a:avLst/>
          </a:prstGeom>
          <a:noFill/>
          <a:ln>
            <a:noFill/>
          </a:ln>
        </p:spPr>
        <p:txBody>
          <a:bodyPr spcFirstLastPara="1" wrap="square" lIns="0" tIns="0" rIns="0" bIns="0" anchor="t" anchorCtr="0">
            <a:spAutoFit/>
          </a:bodyPr>
          <a:lstStyle/>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Aquí trabajas con los usuarios, pero aquellos que están dispuestos e interesados en tu propuesta de valor.</a:t>
            </a:r>
            <a:endParaRPr sz="800" b="0" i="0" u="none" strike="noStrike" cap="none">
              <a:solidFill>
                <a:srgbClr val="3E3E3E"/>
              </a:solidFill>
              <a:latin typeface="Roboto"/>
              <a:ea typeface="Roboto"/>
              <a:cs typeface="Roboto"/>
              <a:sym typeface="Roboto"/>
            </a:endParaRPr>
          </a:p>
          <a:p>
            <a:pPr marL="4597" marR="146008" lvl="0" indent="0" algn="l" rtl="0">
              <a:lnSpc>
                <a:spcPct val="102200"/>
              </a:lnSpc>
              <a:spcBef>
                <a:spcPts val="0"/>
              </a:spcBef>
              <a:spcAft>
                <a:spcPts val="0"/>
              </a:spcAft>
              <a:buClr>
                <a:srgbClr val="000000"/>
              </a:buClr>
              <a:buSzPts val="800"/>
              <a:buFont typeface="Arial"/>
              <a:buNone/>
            </a:pPr>
            <a:r>
              <a:rPr lang="es-ES" sz="800" b="0" i="0" u="none" strike="noStrike" cap="none">
                <a:solidFill>
                  <a:srgbClr val="3E3E3E"/>
                </a:solidFill>
                <a:latin typeface="Roboto"/>
                <a:ea typeface="Roboto"/>
                <a:cs typeface="Roboto"/>
                <a:sym typeface="Roboto"/>
              </a:rPr>
              <a:t>En inglés, existen los </a:t>
            </a:r>
            <a:r>
              <a:rPr lang="es-ES" sz="800" b="0" i="1" u="none" strike="noStrike" cap="none">
                <a:solidFill>
                  <a:srgbClr val="3E3E3E"/>
                </a:solidFill>
                <a:latin typeface="Roboto"/>
                <a:ea typeface="Roboto"/>
                <a:cs typeface="Roboto"/>
                <a:sym typeface="Roboto"/>
              </a:rPr>
              <a:t>early adopters</a:t>
            </a:r>
            <a:r>
              <a:rPr lang="es-ES" sz="800" b="0" i="0" u="none" strike="noStrike" cap="none">
                <a:solidFill>
                  <a:srgbClr val="3E3E3E"/>
                </a:solidFill>
                <a:latin typeface="Roboto"/>
                <a:ea typeface="Roboto"/>
                <a:cs typeface="Roboto"/>
                <a:sym typeface="Roboto"/>
              </a:rPr>
              <a:t>, o sea, los primeros en adoptar tu solución, serán tus primeros seguidores que están encantados con tu propuesta de valor.</a:t>
            </a:r>
            <a:endParaRPr sz="800" b="0" i="0" u="none" strike="noStrike" cap="none">
              <a:solidFill>
                <a:srgbClr val="3E3E3E"/>
              </a:solidFill>
              <a:latin typeface="Roboto"/>
              <a:ea typeface="Roboto"/>
              <a:cs typeface="Roboto"/>
              <a:sym typeface="Roboto"/>
            </a:endParaRPr>
          </a:p>
        </p:txBody>
      </p:sp>
      <p:sp>
        <p:nvSpPr>
          <p:cNvPr id="432" name="Google Shape;432;g2927d13e2a2_0_157"/>
          <p:cNvSpPr/>
          <p:nvPr/>
        </p:nvSpPr>
        <p:spPr>
          <a:xfrm>
            <a:off x="942575" y="3943950"/>
            <a:ext cx="7148700" cy="1056600"/>
          </a:xfrm>
          <a:prstGeom prst="rect">
            <a:avLst/>
          </a:prstGeom>
          <a:solidFill>
            <a:srgbClr val="E06666">
              <a:alpha val="7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91da452fc9_1_159"/>
          <p:cNvSpPr txBox="1">
            <a:spLocks noGrp="1"/>
          </p:cNvSpPr>
          <p:nvPr>
            <p:ph type="body" idx="1"/>
          </p:nvPr>
        </p:nvSpPr>
        <p:spPr>
          <a:xfrm>
            <a:off x="1770856" y="1955837"/>
            <a:ext cx="5602200" cy="447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750"/>
              </a:spcBef>
              <a:spcAft>
                <a:spcPts val="0"/>
              </a:spcAft>
              <a:buSzPts val="3000"/>
              <a:buNone/>
            </a:pPr>
            <a:r>
              <a:rPr lang="es-ES"/>
              <a:t>Actividad 11.2</a:t>
            </a:r>
            <a:endParaRPr/>
          </a:p>
        </p:txBody>
      </p:sp>
      <p:sp>
        <p:nvSpPr>
          <p:cNvPr id="438" name="Google Shape;438;g291da452fc9_1_159"/>
          <p:cNvSpPr txBox="1">
            <a:spLocks noGrp="1"/>
          </p:cNvSpPr>
          <p:nvPr>
            <p:ph type="body" idx="2"/>
          </p:nvPr>
        </p:nvSpPr>
        <p:spPr>
          <a:xfrm>
            <a:off x="1629965" y="2402959"/>
            <a:ext cx="5884200" cy="531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750"/>
              </a:spcBef>
              <a:spcAft>
                <a:spcPts val="0"/>
              </a:spcAft>
              <a:buSzPts val="3500"/>
              <a:buNone/>
            </a:pPr>
            <a:r>
              <a:rPr lang="es-ES"/>
              <a:t>“Prototipo final”</a:t>
            </a:r>
            <a:endParaRPr/>
          </a:p>
        </p:txBody>
      </p:sp>
      <p:sp>
        <p:nvSpPr>
          <p:cNvPr id="439" name="Google Shape;439;g291da452fc9_1_159"/>
          <p:cNvSpPr txBox="1">
            <a:spLocks noGrp="1"/>
          </p:cNvSpPr>
          <p:nvPr>
            <p:ph type="body" idx="3"/>
          </p:nvPr>
        </p:nvSpPr>
        <p:spPr>
          <a:xfrm>
            <a:off x="1833900" y="2955525"/>
            <a:ext cx="5476200" cy="29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750"/>
              </a:spcBef>
              <a:spcAft>
                <a:spcPts val="0"/>
              </a:spcAft>
              <a:buSzPts val="1800"/>
              <a:buNone/>
            </a:pPr>
            <a:r>
              <a:rPr lang="es-ES">
                <a:solidFill>
                  <a:srgbClr val="DFDFDF"/>
                </a:solidFill>
              </a:rPr>
              <a:t>Hito 2</a:t>
            </a:r>
            <a:endParaRPr>
              <a:solidFill>
                <a:srgbClr val="DFDFD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927d13e2a2_0_0"/>
          <p:cNvSpPr txBox="1">
            <a:spLocks noGrp="1"/>
          </p:cNvSpPr>
          <p:nvPr>
            <p:ph type="body" idx="1"/>
          </p:nvPr>
        </p:nvSpPr>
        <p:spPr>
          <a:xfrm>
            <a:off x="6570974" y="330200"/>
            <a:ext cx="2115900" cy="3510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750"/>
              </a:spcBef>
              <a:spcAft>
                <a:spcPts val="0"/>
              </a:spcAft>
              <a:buSzPts val="2200"/>
              <a:buNone/>
            </a:pPr>
            <a:r>
              <a:rPr lang="es-ES"/>
              <a:t>Actividad 11.2</a:t>
            </a:r>
            <a:endParaRPr/>
          </a:p>
        </p:txBody>
      </p:sp>
      <p:sp>
        <p:nvSpPr>
          <p:cNvPr id="445" name="Google Shape;445;g2927d13e2a2_0_0"/>
          <p:cNvSpPr txBox="1">
            <a:spLocks noGrp="1"/>
          </p:cNvSpPr>
          <p:nvPr>
            <p:ph type="body" idx="2"/>
          </p:nvPr>
        </p:nvSpPr>
        <p:spPr>
          <a:xfrm>
            <a:off x="2902689" y="648697"/>
            <a:ext cx="5784000" cy="3792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750"/>
              </a:spcBef>
              <a:spcAft>
                <a:spcPts val="0"/>
              </a:spcAft>
              <a:buClr>
                <a:schemeClr val="dk1"/>
              </a:buClr>
              <a:buSzPts val="1100"/>
              <a:buFont typeface="Arial"/>
              <a:buNone/>
            </a:pPr>
            <a:r>
              <a:rPr lang="es-ES"/>
              <a:t>“Prototipo final”</a:t>
            </a:r>
            <a:endParaRPr/>
          </a:p>
          <a:p>
            <a:pPr marL="0" lvl="0" indent="0" algn="r" rtl="0">
              <a:lnSpc>
                <a:spcPct val="90000"/>
              </a:lnSpc>
              <a:spcBef>
                <a:spcPts val="750"/>
              </a:spcBef>
              <a:spcAft>
                <a:spcPts val="0"/>
              </a:spcAft>
              <a:buClr>
                <a:schemeClr val="dk1"/>
              </a:buClr>
              <a:buSzPts val="1100"/>
              <a:buFont typeface="Arial"/>
              <a:buNone/>
            </a:pPr>
            <a:endParaRPr/>
          </a:p>
          <a:p>
            <a:pPr marL="0" lvl="0" indent="0" algn="r" rtl="0">
              <a:lnSpc>
                <a:spcPct val="90000"/>
              </a:lnSpc>
              <a:spcBef>
                <a:spcPts val="750"/>
              </a:spcBef>
              <a:spcAft>
                <a:spcPts val="0"/>
              </a:spcAft>
              <a:buClr>
                <a:schemeClr val="dk1"/>
              </a:buClr>
              <a:buSzPts val="1100"/>
              <a:buFont typeface="Arial"/>
              <a:buNone/>
            </a:pPr>
            <a:endParaRPr/>
          </a:p>
          <a:p>
            <a:pPr marL="0" lvl="0" indent="0" algn="r" rtl="0">
              <a:lnSpc>
                <a:spcPct val="90000"/>
              </a:lnSpc>
              <a:spcBef>
                <a:spcPts val="750"/>
              </a:spcBef>
              <a:spcAft>
                <a:spcPts val="0"/>
              </a:spcAft>
              <a:buSzPts val="2800"/>
              <a:buNone/>
            </a:pPr>
            <a:endParaRPr/>
          </a:p>
        </p:txBody>
      </p:sp>
      <p:sp>
        <p:nvSpPr>
          <p:cNvPr id="446" name="Google Shape;446;g2927d13e2a2_0_0"/>
          <p:cNvSpPr txBox="1">
            <a:spLocks noGrp="1"/>
          </p:cNvSpPr>
          <p:nvPr>
            <p:ph type="body" idx="3"/>
          </p:nvPr>
        </p:nvSpPr>
        <p:spPr>
          <a:xfrm>
            <a:off x="488950" y="875497"/>
            <a:ext cx="1807500" cy="379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s-ES" b="1"/>
              <a:t>Instrucciones</a:t>
            </a:r>
            <a:endParaRPr b="1"/>
          </a:p>
        </p:txBody>
      </p:sp>
      <p:sp>
        <p:nvSpPr>
          <p:cNvPr id="447" name="Google Shape;447;g2927d13e2a2_0_0"/>
          <p:cNvSpPr txBox="1">
            <a:spLocks noGrp="1"/>
          </p:cNvSpPr>
          <p:nvPr>
            <p:ph type="body" idx="4"/>
          </p:nvPr>
        </p:nvSpPr>
        <p:spPr>
          <a:xfrm>
            <a:off x="488950" y="1262325"/>
            <a:ext cx="8152800" cy="64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s-ES"/>
              <a:t>A partir de la información ordenada en el diagrama de lean canvas, definir el prototipo final del semestre a través de una nueva ficha de registro:</a:t>
            </a:r>
            <a:endParaRPr/>
          </a:p>
        </p:txBody>
      </p:sp>
      <p:sp>
        <p:nvSpPr>
          <p:cNvPr id="448" name="Google Shape;448;g2927d13e2a2_0_0"/>
          <p:cNvSpPr txBox="1">
            <a:spLocks noGrp="1"/>
          </p:cNvSpPr>
          <p:nvPr>
            <p:ph type="body" idx="5"/>
          </p:nvPr>
        </p:nvSpPr>
        <p:spPr>
          <a:xfrm>
            <a:off x="720675" y="4557450"/>
            <a:ext cx="5402400" cy="19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s-ES"/>
              <a:t>Entregar PDF y/o imágenes JPG de la ficha del prototipo final.</a:t>
            </a:r>
            <a:endParaRPr/>
          </a:p>
        </p:txBody>
      </p:sp>
      <p:graphicFrame>
        <p:nvGraphicFramePr>
          <p:cNvPr id="449" name="Google Shape;449;g2927d13e2a2_0_0"/>
          <p:cNvGraphicFramePr/>
          <p:nvPr/>
        </p:nvGraphicFramePr>
        <p:xfrm>
          <a:off x="536638" y="1893075"/>
          <a:ext cx="7816325" cy="2479220"/>
        </p:xfrm>
        <a:graphic>
          <a:graphicData uri="http://schemas.openxmlformats.org/drawingml/2006/table">
            <a:tbl>
              <a:tblPr>
                <a:noFill/>
                <a:tableStyleId>{87AB674E-8747-4DD8-9A16-FDE3416C89C2}</a:tableStyleId>
              </a:tblPr>
              <a:tblGrid>
                <a:gridCol w="3929150">
                  <a:extLst>
                    <a:ext uri="{9D8B030D-6E8A-4147-A177-3AD203B41FA5}">
                      <a16:colId xmlns:a16="http://schemas.microsoft.com/office/drawing/2014/main" val="20000"/>
                    </a:ext>
                  </a:extLst>
                </a:gridCol>
                <a:gridCol w="3887175">
                  <a:extLst>
                    <a:ext uri="{9D8B030D-6E8A-4147-A177-3AD203B41FA5}">
                      <a16:colId xmlns:a16="http://schemas.microsoft.com/office/drawing/2014/main" val="20001"/>
                    </a:ext>
                  </a:extLst>
                </a:gridCol>
              </a:tblGrid>
              <a:tr h="262475">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000000"/>
                          </a:solidFill>
                          <a:latin typeface="Roboto"/>
                          <a:ea typeface="Roboto"/>
                          <a:cs typeface="Roboto"/>
                          <a:sym typeface="Roboto"/>
                        </a:rPr>
                        <a:t> </a:t>
                      </a:r>
                      <a:r>
                        <a:rPr lang="es-ES" sz="1300" b="1" u="none" strike="noStrike" cap="none">
                          <a:solidFill>
                            <a:srgbClr val="000000"/>
                          </a:solidFill>
                          <a:latin typeface="Roboto"/>
                          <a:ea typeface="Roboto"/>
                          <a:cs typeface="Roboto"/>
                          <a:sym typeface="Roboto"/>
                        </a:rPr>
                        <a:t>FICHA DE REGISTRO DEL PROCESO</a:t>
                      </a:r>
                      <a:endParaRPr sz="1100" b="1" u="none" strike="noStrike" cap="none">
                        <a:latin typeface="Roboto"/>
                        <a:ea typeface="Roboto"/>
                        <a:cs typeface="Roboto"/>
                        <a:sym typeface="Roboto"/>
                      </a:endParaRPr>
                    </a:p>
                  </a:txBody>
                  <a:tcPr marL="91425" marR="91425" marT="180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s-CL"/>
                    </a:p>
                  </a:txBody>
                  <a:tcPr/>
                </a:tc>
                <a:extLst>
                  <a:ext uri="{0D108BD9-81ED-4DB2-BD59-A6C34878D82A}">
                    <a16:rowId xmlns:a16="http://schemas.microsoft.com/office/drawing/2014/main" val="10000"/>
                  </a:ext>
                </a:extLst>
              </a:tr>
              <a:tr h="436825">
                <a:tc>
                  <a:txBody>
                    <a:bodyPr/>
                    <a:lstStyle/>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a:t>
                      </a:r>
                      <a:r>
                        <a:rPr lang="es-ES" sz="1200" b="1" u="none" strike="noStrike" cap="none">
                          <a:solidFill>
                            <a:srgbClr val="000000"/>
                          </a:solidFill>
                          <a:latin typeface="Roboto"/>
                          <a:ea typeface="Roboto"/>
                          <a:cs typeface="Roboto"/>
                          <a:sym typeface="Roboto"/>
                        </a:rPr>
                        <a:t>Prototipo N°</a:t>
                      </a:r>
                      <a:endParaRPr sz="1200" b="1" u="none" strike="noStrike" cap="none">
                        <a:solidFill>
                          <a:srgbClr val="000000"/>
                        </a:solidFill>
                        <a:latin typeface="Roboto"/>
                        <a:ea typeface="Roboto"/>
                        <a:cs typeface="Roboto"/>
                        <a:sym typeface="Roboto"/>
                      </a:endParaRPr>
                    </a:p>
                  </a:txBody>
                  <a:tcPr marL="91425" marR="91425" marT="108000" marB="91425">
                    <a:lnT w="19050"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Objetivo de validación del prototipo</a:t>
                      </a:r>
                      <a:endParaRPr sz="1200" u="none" strike="noStrike" cap="none">
                        <a:latin typeface="Roboto"/>
                        <a:ea typeface="Roboto"/>
                        <a:cs typeface="Roboto"/>
                        <a:sym typeface="Roboto"/>
                      </a:endParaRPr>
                    </a:p>
                  </a:txBody>
                  <a:tcPr marL="91425" marR="91425" marT="108000" marB="91425">
                    <a:lnT w="190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505950">
                <a:tc>
                  <a:txBody>
                    <a:bodyPr/>
                    <a:lstStyle/>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Criterio de diseño / Especificación                                      </a:t>
                      </a:r>
                      <a:endParaRPr sz="120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técnica relacionada</a:t>
                      </a:r>
                      <a:endParaRPr sz="1200" u="none" strike="noStrike" cap="none">
                        <a:solidFill>
                          <a:srgbClr val="000000"/>
                        </a:solidFill>
                        <a:latin typeface="Roboto"/>
                        <a:ea typeface="Roboto"/>
                        <a:cs typeface="Roboto"/>
                        <a:sym typeface="Roboto"/>
                      </a:endParaRPr>
                    </a:p>
                  </a:txBody>
                  <a:tcPr marL="91425" marR="91425" marT="72000" marB="91425"/>
                </a:tc>
                <a:tc>
                  <a:txBody>
                    <a:bodyPr/>
                    <a:lstStyle/>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Indicadores de logro</a:t>
                      </a:r>
                      <a:endParaRPr sz="120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oboto"/>
                        <a:ea typeface="Roboto"/>
                        <a:cs typeface="Roboto"/>
                        <a:sym typeface="Roboto"/>
                      </a:endParaRPr>
                    </a:p>
                  </a:txBody>
                  <a:tcPr marL="91425" marR="91425" marT="180000" marB="91425"/>
                </a:tc>
                <a:extLst>
                  <a:ext uri="{0D108BD9-81ED-4DB2-BD59-A6C34878D82A}">
                    <a16:rowId xmlns:a16="http://schemas.microsoft.com/office/drawing/2014/main" val="10002"/>
                  </a:ext>
                </a:extLst>
              </a:tr>
              <a:tr h="508475">
                <a:tc>
                  <a:txBody>
                    <a:bodyPr/>
                    <a:lstStyle/>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Resultados de validación</a:t>
                      </a:r>
                      <a:endParaRPr sz="120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(qué  funciona y qué no funciona)</a:t>
                      </a:r>
                      <a:endParaRPr sz="1200" u="none" strike="noStrike" cap="none">
                        <a:latin typeface="Roboto"/>
                        <a:ea typeface="Roboto"/>
                        <a:cs typeface="Roboto"/>
                        <a:sym typeface="Roboto"/>
                      </a:endParaRPr>
                    </a:p>
                  </a:txBody>
                  <a:tcPr marL="91425" marR="91425" marT="72000" marB="91425"/>
                </a:tc>
                <a:tc>
                  <a:txBody>
                    <a:bodyPr/>
                    <a:lstStyle/>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Conclusiones / Aprendizajes </a:t>
                      </a:r>
                      <a:endParaRPr sz="1200" u="none" strike="noStrike" cap="none"/>
                    </a:p>
                  </a:txBody>
                  <a:tcPr marL="91425" marR="91425" marT="144000" marB="91425"/>
                </a:tc>
                <a:extLst>
                  <a:ext uri="{0D108BD9-81ED-4DB2-BD59-A6C34878D82A}">
                    <a16:rowId xmlns:a16="http://schemas.microsoft.com/office/drawing/2014/main" val="10003"/>
                  </a:ext>
                </a:extLst>
              </a:tr>
              <a:tr h="613550">
                <a:tc>
                  <a:txBody>
                    <a:bodyPr/>
                    <a:lstStyle/>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Rediseño / ¿Qué nuevos prototipos necesito?</a:t>
                      </a:r>
                      <a:endParaRPr sz="1200" u="none" strike="noStrike" cap="none">
                        <a:solidFill>
                          <a:srgbClr val="000000"/>
                        </a:solidFill>
                        <a:latin typeface="Roboto"/>
                        <a:ea typeface="Roboto"/>
                        <a:cs typeface="Roboto"/>
                        <a:sym typeface="Roboto"/>
                      </a:endParaRPr>
                    </a:p>
                  </a:txBody>
                  <a:tcPr marL="91425" marR="91425" marT="162000" marB="91425"/>
                </a:tc>
                <a:tc>
                  <a:txBody>
                    <a:bodyPr/>
                    <a:lstStyle/>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a:t>
                      </a:r>
                      <a:endParaRPr sz="120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s-ES" sz="1200" u="none" strike="noStrike" cap="none">
                          <a:solidFill>
                            <a:srgbClr val="000000"/>
                          </a:solidFill>
                          <a:latin typeface="Roboto"/>
                          <a:ea typeface="Roboto"/>
                          <a:cs typeface="Roboto"/>
                          <a:sym typeface="Roboto"/>
                        </a:rPr>
                        <a:t>          Objetivo de las nuevas validaciones</a:t>
                      </a:r>
                      <a:endParaRPr sz="1200" u="none" strike="noStrike" cap="none">
                        <a:latin typeface="Roboto"/>
                        <a:ea typeface="Roboto"/>
                        <a:cs typeface="Roboto"/>
                        <a:sym typeface="Roboto"/>
                      </a:endParaRPr>
                    </a:p>
                  </a:txBody>
                  <a:tcPr marL="91425" marR="91425" marT="0" marB="198000"/>
                </a:tc>
                <a:extLst>
                  <a:ext uri="{0D108BD9-81ED-4DB2-BD59-A6C34878D82A}">
                    <a16:rowId xmlns:a16="http://schemas.microsoft.com/office/drawing/2014/main" val="10004"/>
                  </a:ext>
                </a:extLst>
              </a:tr>
            </a:tbl>
          </a:graphicData>
        </a:graphic>
      </p:graphicFrame>
      <p:grpSp>
        <p:nvGrpSpPr>
          <p:cNvPr id="450" name="Google Shape;450;g2927d13e2a2_0_0"/>
          <p:cNvGrpSpPr/>
          <p:nvPr/>
        </p:nvGrpSpPr>
        <p:grpSpPr>
          <a:xfrm>
            <a:off x="602437" y="2165075"/>
            <a:ext cx="264960" cy="346200"/>
            <a:chOff x="805837" y="1439400"/>
            <a:chExt cx="264960" cy="346200"/>
          </a:xfrm>
        </p:grpSpPr>
        <p:sp>
          <p:nvSpPr>
            <p:cNvPr id="451" name="Google Shape;451;g2927d13e2a2_0_0"/>
            <p:cNvSpPr/>
            <p:nvPr/>
          </p:nvSpPr>
          <p:spPr>
            <a:xfrm>
              <a:off x="829297" y="1477500"/>
              <a:ext cx="241500" cy="3081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927d13e2a2_0_0"/>
            <p:cNvSpPr txBox="1"/>
            <p:nvPr/>
          </p:nvSpPr>
          <p:spPr>
            <a:xfrm>
              <a:off x="805837" y="1439400"/>
              <a:ext cx="2124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Roboto"/>
                  <a:ea typeface="Roboto"/>
                  <a:cs typeface="Roboto"/>
                  <a:sym typeface="Roboto"/>
                </a:rPr>
                <a:t>1</a:t>
              </a:r>
              <a:endParaRPr sz="1300" b="1" i="0" u="none" strike="noStrike" cap="none">
                <a:solidFill>
                  <a:srgbClr val="000000"/>
                </a:solidFill>
                <a:latin typeface="Roboto"/>
                <a:ea typeface="Roboto"/>
                <a:cs typeface="Roboto"/>
                <a:sym typeface="Roboto"/>
              </a:endParaRPr>
            </a:p>
          </p:txBody>
        </p:sp>
      </p:grpSp>
      <p:grpSp>
        <p:nvGrpSpPr>
          <p:cNvPr id="453" name="Google Shape;453;g2927d13e2a2_0_0"/>
          <p:cNvGrpSpPr/>
          <p:nvPr/>
        </p:nvGrpSpPr>
        <p:grpSpPr>
          <a:xfrm>
            <a:off x="4583887" y="2174600"/>
            <a:ext cx="264960" cy="346200"/>
            <a:chOff x="4787287" y="1448925"/>
            <a:chExt cx="264960" cy="346200"/>
          </a:xfrm>
        </p:grpSpPr>
        <p:sp>
          <p:nvSpPr>
            <p:cNvPr id="454" name="Google Shape;454;g2927d13e2a2_0_0"/>
            <p:cNvSpPr/>
            <p:nvPr/>
          </p:nvSpPr>
          <p:spPr>
            <a:xfrm>
              <a:off x="4810747" y="1487025"/>
              <a:ext cx="241500" cy="3081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2927d13e2a2_0_0"/>
            <p:cNvSpPr txBox="1"/>
            <p:nvPr/>
          </p:nvSpPr>
          <p:spPr>
            <a:xfrm>
              <a:off x="4787287" y="1448925"/>
              <a:ext cx="2124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Roboto"/>
                  <a:ea typeface="Roboto"/>
                  <a:cs typeface="Roboto"/>
                  <a:sym typeface="Roboto"/>
                </a:rPr>
                <a:t>2</a:t>
              </a:r>
              <a:endParaRPr sz="1300" b="1" i="0" u="none" strike="noStrike" cap="none">
                <a:solidFill>
                  <a:srgbClr val="000000"/>
                </a:solidFill>
                <a:latin typeface="Roboto"/>
                <a:ea typeface="Roboto"/>
                <a:cs typeface="Roboto"/>
                <a:sym typeface="Roboto"/>
              </a:endParaRPr>
            </a:p>
          </p:txBody>
        </p:sp>
      </p:grpSp>
      <p:grpSp>
        <p:nvGrpSpPr>
          <p:cNvPr id="456" name="Google Shape;456;g2927d13e2a2_0_0"/>
          <p:cNvGrpSpPr/>
          <p:nvPr/>
        </p:nvGrpSpPr>
        <p:grpSpPr>
          <a:xfrm>
            <a:off x="602437" y="2669900"/>
            <a:ext cx="264960" cy="346200"/>
            <a:chOff x="805837" y="1944225"/>
            <a:chExt cx="264960" cy="346200"/>
          </a:xfrm>
        </p:grpSpPr>
        <p:sp>
          <p:nvSpPr>
            <p:cNvPr id="457" name="Google Shape;457;g2927d13e2a2_0_0"/>
            <p:cNvSpPr/>
            <p:nvPr/>
          </p:nvSpPr>
          <p:spPr>
            <a:xfrm>
              <a:off x="829297" y="1982325"/>
              <a:ext cx="241500" cy="3081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927d13e2a2_0_0"/>
            <p:cNvSpPr txBox="1"/>
            <p:nvPr/>
          </p:nvSpPr>
          <p:spPr>
            <a:xfrm>
              <a:off x="805837" y="1944225"/>
              <a:ext cx="2124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Roboto"/>
                  <a:ea typeface="Roboto"/>
                  <a:cs typeface="Roboto"/>
                  <a:sym typeface="Roboto"/>
                </a:rPr>
                <a:t>3</a:t>
              </a:r>
              <a:endParaRPr sz="1300" b="1" i="0" u="none" strike="noStrike" cap="none">
                <a:solidFill>
                  <a:srgbClr val="000000"/>
                </a:solidFill>
                <a:latin typeface="Roboto"/>
                <a:ea typeface="Roboto"/>
                <a:cs typeface="Roboto"/>
                <a:sym typeface="Roboto"/>
              </a:endParaRPr>
            </a:p>
          </p:txBody>
        </p:sp>
      </p:grpSp>
      <p:grpSp>
        <p:nvGrpSpPr>
          <p:cNvPr id="459" name="Google Shape;459;g2927d13e2a2_0_0"/>
          <p:cNvGrpSpPr/>
          <p:nvPr/>
        </p:nvGrpSpPr>
        <p:grpSpPr>
          <a:xfrm>
            <a:off x="4583887" y="2679425"/>
            <a:ext cx="264960" cy="346200"/>
            <a:chOff x="4787287" y="1953750"/>
            <a:chExt cx="264960" cy="346200"/>
          </a:xfrm>
        </p:grpSpPr>
        <p:sp>
          <p:nvSpPr>
            <p:cNvPr id="460" name="Google Shape;460;g2927d13e2a2_0_0"/>
            <p:cNvSpPr/>
            <p:nvPr/>
          </p:nvSpPr>
          <p:spPr>
            <a:xfrm>
              <a:off x="4810747" y="1991850"/>
              <a:ext cx="241500" cy="3081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2927d13e2a2_0_0"/>
            <p:cNvSpPr txBox="1"/>
            <p:nvPr/>
          </p:nvSpPr>
          <p:spPr>
            <a:xfrm>
              <a:off x="4787287" y="1953750"/>
              <a:ext cx="2124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Roboto"/>
                  <a:ea typeface="Roboto"/>
                  <a:cs typeface="Roboto"/>
                  <a:sym typeface="Roboto"/>
                </a:rPr>
                <a:t>4</a:t>
              </a:r>
              <a:endParaRPr sz="1300" b="1" i="0" u="none" strike="noStrike" cap="none">
                <a:solidFill>
                  <a:srgbClr val="000000"/>
                </a:solidFill>
                <a:latin typeface="Roboto"/>
                <a:ea typeface="Roboto"/>
                <a:cs typeface="Roboto"/>
                <a:sym typeface="Roboto"/>
              </a:endParaRPr>
            </a:p>
          </p:txBody>
        </p:sp>
      </p:grpSp>
      <p:grpSp>
        <p:nvGrpSpPr>
          <p:cNvPr id="462" name="Google Shape;462;g2927d13e2a2_0_0"/>
          <p:cNvGrpSpPr/>
          <p:nvPr/>
        </p:nvGrpSpPr>
        <p:grpSpPr>
          <a:xfrm>
            <a:off x="625912" y="3269975"/>
            <a:ext cx="264960" cy="346200"/>
            <a:chOff x="829312" y="2544300"/>
            <a:chExt cx="264960" cy="346200"/>
          </a:xfrm>
        </p:grpSpPr>
        <p:sp>
          <p:nvSpPr>
            <p:cNvPr id="463" name="Google Shape;463;g2927d13e2a2_0_0"/>
            <p:cNvSpPr/>
            <p:nvPr/>
          </p:nvSpPr>
          <p:spPr>
            <a:xfrm>
              <a:off x="852772" y="2582400"/>
              <a:ext cx="241500" cy="3081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2927d13e2a2_0_0"/>
            <p:cNvSpPr txBox="1"/>
            <p:nvPr/>
          </p:nvSpPr>
          <p:spPr>
            <a:xfrm>
              <a:off x="829312" y="2544300"/>
              <a:ext cx="2124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Roboto"/>
                  <a:ea typeface="Roboto"/>
                  <a:cs typeface="Roboto"/>
                  <a:sym typeface="Roboto"/>
                </a:rPr>
                <a:t>5</a:t>
              </a:r>
              <a:endParaRPr sz="1300" b="1" i="0" u="none" strike="noStrike" cap="none">
                <a:solidFill>
                  <a:srgbClr val="000000"/>
                </a:solidFill>
                <a:latin typeface="Roboto"/>
                <a:ea typeface="Roboto"/>
                <a:cs typeface="Roboto"/>
                <a:sym typeface="Roboto"/>
              </a:endParaRPr>
            </a:p>
          </p:txBody>
        </p:sp>
      </p:grpSp>
      <p:grpSp>
        <p:nvGrpSpPr>
          <p:cNvPr id="465" name="Google Shape;465;g2927d13e2a2_0_0"/>
          <p:cNvGrpSpPr/>
          <p:nvPr/>
        </p:nvGrpSpPr>
        <p:grpSpPr>
          <a:xfrm>
            <a:off x="4607362" y="3279500"/>
            <a:ext cx="264960" cy="346200"/>
            <a:chOff x="4810762" y="2553825"/>
            <a:chExt cx="264960" cy="346200"/>
          </a:xfrm>
        </p:grpSpPr>
        <p:sp>
          <p:nvSpPr>
            <p:cNvPr id="466" name="Google Shape;466;g2927d13e2a2_0_0"/>
            <p:cNvSpPr/>
            <p:nvPr/>
          </p:nvSpPr>
          <p:spPr>
            <a:xfrm>
              <a:off x="4834222" y="2591925"/>
              <a:ext cx="241500" cy="3081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g2927d13e2a2_0_0"/>
            <p:cNvSpPr txBox="1"/>
            <p:nvPr/>
          </p:nvSpPr>
          <p:spPr>
            <a:xfrm>
              <a:off x="4810762" y="2553825"/>
              <a:ext cx="2124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Roboto"/>
                  <a:ea typeface="Roboto"/>
                  <a:cs typeface="Roboto"/>
                  <a:sym typeface="Roboto"/>
                </a:rPr>
                <a:t>6</a:t>
              </a:r>
              <a:endParaRPr sz="1300" b="1" i="0" u="none" strike="noStrike" cap="none">
                <a:solidFill>
                  <a:srgbClr val="000000"/>
                </a:solidFill>
                <a:latin typeface="Roboto"/>
                <a:ea typeface="Roboto"/>
                <a:cs typeface="Roboto"/>
                <a:sym typeface="Roboto"/>
              </a:endParaRPr>
            </a:p>
          </p:txBody>
        </p:sp>
      </p:grpSp>
      <p:grpSp>
        <p:nvGrpSpPr>
          <p:cNvPr id="468" name="Google Shape;468;g2927d13e2a2_0_0"/>
          <p:cNvGrpSpPr/>
          <p:nvPr/>
        </p:nvGrpSpPr>
        <p:grpSpPr>
          <a:xfrm>
            <a:off x="625912" y="3823600"/>
            <a:ext cx="264960" cy="346200"/>
            <a:chOff x="805837" y="3782550"/>
            <a:chExt cx="264960" cy="346200"/>
          </a:xfrm>
        </p:grpSpPr>
        <p:sp>
          <p:nvSpPr>
            <p:cNvPr id="469" name="Google Shape;469;g2927d13e2a2_0_0"/>
            <p:cNvSpPr/>
            <p:nvPr/>
          </p:nvSpPr>
          <p:spPr>
            <a:xfrm>
              <a:off x="829297" y="3820650"/>
              <a:ext cx="241500" cy="3081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2927d13e2a2_0_0"/>
            <p:cNvSpPr txBox="1"/>
            <p:nvPr/>
          </p:nvSpPr>
          <p:spPr>
            <a:xfrm>
              <a:off x="805837" y="3782550"/>
              <a:ext cx="2124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Roboto"/>
                  <a:ea typeface="Roboto"/>
                  <a:cs typeface="Roboto"/>
                  <a:sym typeface="Roboto"/>
                </a:rPr>
                <a:t>7</a:t>
              </a:r>
              <a:endParaRPr sz="1300" b="1" i="0" u="none" strike="noStrike" cap="none">
                <a:solidFill>
                  <a:srgbClr val="000000"/>
                </a:solidFill>
                <a:latin typeface="Roboto"/>
                <a:ea typeface="Roboto"/>
                <a:cs typeface="Roboto"/>
                <a:sym typeface="Roboto"/>
              </a:endParaRPr>
            </a:p>
          </p:txBody>
        </p:sp>
      </p:grpSp>
      <p:grpSp>
        <p:nvGrpSpPr>
          <p:cNvPr id="471" name="Google Shape;471;g2927d13e2a2_0_0"/>
          <p:cNvGrpSpPr/>
          <p:nvPr/>
        </p:nvGrpSpPr>
        <p:grpSpPr>
          <a:xfrm>
            <a:off x="4607362" y="3833125"/>
            <a:ext cx="264960" cy="346200"/>
            <a:chOff x="4787287" y="3792075"/>
            <a:chExt cx="264960" cy="346200"/>
          </a:xfrm>
        </p:grpSpPr>
        <p:sp>
          <p:nvSpPr>
            <p:cNvPr id="472" name="Google Shape;472;g2927d13e2a2_0_0"/>
            <p:cNvSpPr/>
            <p:nvPr/>
          </p:nvSpPr>
          <p:spPr>
            <a:xfrm>
              <a:off x="4810747" y="3830175"/>
              <a:ext cx="241500" cy="3081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2927d13e2a2_0_0"/>
            <p:cNvSpPr txBox="1"/>
            <p:nvPr/>
          </p:nvSpPr>
          <p:spPr>
            <a:xfrm>
              <a:off x="4787287" y="3792075"/>
              <a:ext cx="2124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Roboto"/>
                  <a:ea typeface="Roboto"/>
                  <a:cs typeface="Roboto"/>
                  <a:sym typeface="Roboto"/>
                </a:rPr>
                <a:t>8</a:t>
              </a:r>
              <a:endParaRPr sz="1300" b="1" i="0" u="none" strike="noStrike" cap="none">
                <a:solidFill>
                  <a:srgbClr val="000000"/>
                </a:solidFill>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p:nvPr/>
        </p:nvSpPr>
        <p:spPr>
          <a:xfrm>
            <a:off x="646550" y="998525"/>
            <a:ext cx="5296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Roboto"/>
                <a:ea typeface="Roboto"/>
                <a:cs typeface="Roboto"/>
                <a:sym typeface="Roboto"/>
              </a:rPr>
              <a:t>Describe los </a:t>
            </a:r>
            <a:r>
              <a:rPr lang="es-ES" sz="1800" b="1" i="0" u="none" strike="noStrike" cap="none">
                <a:solidFill>
                  <a:srgbClr val="FFFFFF"/>
                </a:solidFill>
                <a:highlight>
                  <a:srgbClr val="9900FF"/>
                </a:highlight>
                <a:latin typeface="Roboto"/>
                <a:ea typeface="Roboto"/>
                <a:cs typeface="Roboto"/>
                <a:sym typeface="Roboto"/>
              </a:rPr>
              <a:t>beneficios</a:t>
            </a:r>
            <a:r>
              <a:rPr lang="es-ES" sz="1800" b="0" i="0" u="none" strike="noStrike" cap="none">
                <a:solidFill>
                  <a:srgbClr val="000000"/>
                </a:solidFill>
                <a:latin typeface="Roboto"/>
                <a:ea typeface="Roboto"/>
                <a:cs typeface="Roboto"/>
                <a:sym typeface="Roboto"/>
              </a:rPr>
              <a:t> que los usuarios/clientes pueden esperar de sus productos y servicios.</a:t>
            </a:r>
            <a:endParaRPr sz="1800" b="0" i="0" u="none" strike="noStrike" cap="none">
              <a:solidFill>
                <a:srgbClr val="000000"/>
              </a:solidFill>
              <a:latin typeface="Roboto"/>
              <a:ea typeface="Roboto"/>
              <a:cs typeface="Roboto"/>
              <a:sym typeface="Roboto"/>
            </a:endParaRPr>
          </a:p>
        </p:txBody>
      </p:sp>
      <p:sp>
        <p:nvSpPr>
          <p:cNvPr id="167" name="Google Shape;167;p17"/>
          <p:cNvSpPr txBox="1"/>
          <p:nvPr/>
        </p:nvSpPr>
        <p:spPr>
          <a:xfrm>
            <a:off x="3168000" y="352000"/>
            <a:ext cx="300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Roboto"/>
                <a:ea typeface="Roboto"/>
                <a:cs typeface="Roboto"/>
                <a:sym typeface="Roboto"/>
              </a:rPr>
              <a:t>PROPUESTA DE VALOR</a:t>
            </a:r>
            <a:endParaRPr sz="1800" b="1" i="0" u="none" strike="noStrike" cap="none">
              <a:solidFill>
                <a:srgbClr val="000000"/>
              </a:solidFill>
              <a:latin typeface="Roboto"/>
              <a:ea typeface="Roboto"/>
              <a:cs typeface="Roboto"/>
              <a:sym typeface="Roboto"/>
            </a:endParaRPr>
          </a:p>
        </p:txBody>
      </p:sp>
      <p:pic>
        <p:nvPicPr>
          <p:cNvPr id="168" name="Google Shape;168;p17"/>
          <p:cNvPicPr preferRelativeResize="0"/>
          <p:nvPr/>
        </p:nvPicPr>
        <p:blipFill rotWithShape="1">
          <a:blip r:embed="rId3">
            <a:alphaModFix/>
          </a:blip>
          <a:srcRect/>
          <a:stretch/>
        </p:blipFill>
        <p:spPr>
          <a:xfrm>
            <a:off x="646550" y="2457350"/>
            <a:ext cx="2886075" cy="1581150"/>
          </a:xfrm>
          <a:prstGeom prst="rect">
            <a:avLst/>
          </a:prstGeom>
          <a:noFill/>
          <a:ln>
            <a:noFill/>
          </a:ln>
        </p:spPr>
      </p:pic>
      <p:pic>
        <p:nvPicPr>
          <p:cNvPr id="169" name="Google Shape;169;p17"/>
          <p:cNvPicPr preferRelativeResize="0"/>
          <p:nvPr/>
        </p:nvPicPr>
        <p:blipFill rotWithShape="1">
          <a:blip r:embed="rId4">
            <a:alphaModFix/>
          </a:blip>
          <a:srcRect/>
          <a:stretch/>
        </p:blipFill>
        <p:spPr>
          <a:xfrm>
            <a:off x="5468125" y="1557850"/>
            <a:ext cx="3101276" cy="3101276"/>
          </a:xfrm>
          <a:prstGeom prst="rect">
            <a:avLst/>
          </a:prstGeom>
          <a:noFill/>
          <a:ln>
            <a:noFill/>
          </a:ln>
        </p:spPr>
      </p:pic>
      <p:sp>
        <p:nvSpPr>
          <p:cNvPr id="170" name="Google Shape;170;p17"/>
          <p:cNvSpPr txBox="1"/>
          <p:nvPr/>
        </p:nvSpPr>
        <p:spPr>
          <a:xfrm>
            <a:off x="281700" y="4354850"/>
            <a:ext cx="300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Roboto"/>
                <a:ea typeface="Roboto"/>
                <a:cs typeface="Roboto"/>
                <a:sym typeface="Roboto"/>
              </a:rPr>
              <a:t>Producto / Servicio</a:t>
            </a:r>
            <a:endParaRPr sz="1800" b="1" i="0" u="none" strike="noStrike" cap="none">
              <a:solidFill>
                <a:srgbClr val="000000"/>
              </a:solidFill>
              <a:latin typeface="Roboto"/>
              <a:ea typeface="Roboto"/>
              <a:cs typeface="Roboto"/>
              <a:sym typeface="Roboto"/>
            </a:endParaRPr>
          </a:p>
        </p:txBody>
      </p:sp>
      <p:sp>
        <p:nvSpPr>
          <p:cNvPr id="171" name="Google Shape;171;p17"/>
          <p:cNvSpPr txBox="1"/>
          <p:nvPr/>
        </p:nvSpPr>
        <p:spPr>
          <a:xfrm>
            <a:off x="5599150" y="4399500"/>
            <a:ext cx="300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Roboto"/>
                <a:ea typeface="Roboto"/>
                <a:cs typeface="Roboto"/>
                <a:sym typeface="Roboto"/>
              </a:rPr>
              <a:t>Usuario / Cliente</a:t>
            </a:r>
            <a:endParaRPr sz="1800" b="1" i="0" u="none" strike="noStrike" cap="none">
              <a:solidFill>
                <a:srgbClr val="000000"/>
              </a:solidFill>
              <a:latin typeface="Roboto"/>
              <a:ea typeface="Roboto"/>
              <a:cs typeface="Roboto"/>
              <a:sym typeface="Roboto"/>
            </a:endParaRPr>
          </a:p>
        </p:txBody>
      </p:sp>
      <p:sp>
        <p:nvSpPr>
          <p:cNvPr id="172" name="Google Shape;172;p17"/>
          <p:cNvSpPr/>
          <p:nvPr/>
        </p:nvSpPr>
        <p:spPr>
          <a:xfrm>
            <a:off x="3583500" y="2457350"/>
            <a:ext cx="1977000" cy="1063200"/>
          </a:xfrm>
          <a:prstGeom prst="rightArrow">
            <a:avLst>
              <a:gd name="adj1" fmla="val 50000"/>
              <a:gd name="adj2" fmla="val 50000"/>
            </a:avLst>
          </a:prstGeom>
          <a:solidFill>
            <a:srgbClr val="F1BC2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Roboto"/>
                <a:ea typeface="Roboto"/>
                <a:cs typeface="Roboto"/>
                <a:sym typeface="Roboto"/>
              </a:rPr>
              <a:t>PROPUESTA DE VALOR</a:t>
            </a: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3">
            <a:alphaModFix/>
          </a:blip>
          <a:srcRect/>
          <a:stretch/>
        </p:blipFill>
        <p:spPr>
          <a:xfrm>
            <a:off x="3007949" y="130413"/>
            <a:ext cx="3436213" cy="4846156"/>
          </a:xfrm>
          <a:prstGeom prst="rect">
            <a:avLst/>
          </a:prstGeom>
          <a:noFill/>
          <a:ln>
            <a:noFill/>
          </a:ln>
        </p:spPr>
      </p:pic>
      <p:sp>
        <p:nvSpPr>
          <p:cNvPr id="178" name="Google Shape;178;p18"/>
          <p:cNvSpPr txBox="1"/>
          <p:nvPr/>
        </p:nvSpPr>
        <p:spPr>
          <a:xfrm>
            <a:off x="7140587" y="4680993"/>
            <a:ext cx="1625100" cy="3516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3E3E3E"/>
                </a:solidFill>
                <a:latin typeface="Tahoma"/>
                <a:ea typeface="Tahoma"/>
                <a:cs typeface="Tahoma"/>
                <a:sym typeface="Tahoma"/>
              </a:rPr>
              <a:t>Fuente:  </a:t>
            </a:r>
            <a:r>
              <a:rPr lang="es-ES" sz="1100" b="0" i="0" u="sng" strike="noStrike" cap="none">
                <a:solidFill>
                  <a:srgbClr val="3E3E3E"/>
                </a:solidFill>
                <a:latin typeface="Tahoma"/>
                <a:ea typeface="Tahoma"/>
                <a:cs typeface="Tahoma"/>
                <a:sym typeface="Tahoma"/>
                <a:hlinkClick r:id="rId4">
                  <a:extLst>
                    <a:ext uri="{A12FA001-AC4F-418D-AE19-62706E023703}">
                      <ahyp:hlinkClr xmlns:ahyp="http://schemas.microsoft.com/office/drawing/2018/hyperlinkcolor" val="tx"/>
                    </a:ext>
                  </a:extLst>
                </a:hlinkClick>
              </a:rPr>
              <a:t>www.strategyzer.com/vpd</a:t>
            </a:r>
            <a:endParaRPr sz="1100" b="0" i="0" u="none" strike="noStrike" cap="none">
              <a:solidFill>
                <a:srgbClr val="000000"/>
              </a:solidFill>
              <a:latin typeface="Tahoma"/>
              <a:ea typeface="Tahoma"/>
              <a:cs typeface="Tahoma"/>
              <a:sym typeface="Tahoma"/>
            </a:endParaRPr>
          </a:p>
        </p:txBody>
      </p:sp>
      <p:pic>
        <p:nvPicPr>
          <p:cNvPr id="179" name="Google Shape;179;p18"/>
          <p:cNvPicPr preferRelativeResize="0"/>
          <p:nvPr/>
        </p:nvPicPr>
        <p:blipFill rotWithShape="1">
          <a:blip r:embed="rId5">
            <a:alphaModFix/>
          </a:blip>
          <a:srcRect l="19477" r="23566"/>
          <a:stretch/>
        </p:blipFill>
        <p:spPr>
          <a:xfrm>
            <a:off x="108250" y="106829"/>
            <a:ext cx="373600" cy="658618"/>
          </a:xfrm>
          <a:prstGeom prst="rect">
            <a:avLst/>
          </a:prstGeom>
          <a:noFill/>
          <a:ln>
            <a:noFill/>
          </a:ln>
        </p:spPr>
      </p:pic>
      <p:sp>
        <p:nvSpPr>
          <p:cNvPr id="180" name="Google Shape;180;p18"/>
          <p:cNvSpPr/>
          <p:nvPr/>
        </p:nvSpPr>
        <p:spPr>
          <a:xfrm>
            <a:off x="5636" y="0"/>
            <a:ext cx="2286000" cy="5143500"/>
          </a:xfrm>
          <a:custGeom>
            <a:avLst/>
            <a:gdLst/>
            <a:ahLst/>
            <a:cxnLst/>
            <a:rect l="l" t="t" r="r" b="b"/>
            <a:pathLst>
              <a:path w="2286000" h="5143500" extrusionOk="0">
                <a:moveTo>
                  <a:pt x="2285999" y="5143499"/>
                </a:moveTo>
                <a:lnTo>
                  <a:pt x="0" y="5143499"/>
                </a:lnTo>
                <a:lnTo>
                  <a:pt x="0" y="0"/>
                </a:lnTo>
                <a:lnTo>
                  <a:pt x="2285999" y="0"/>
                </a:lnTo>
                <a:lnTo>
                  <a:pt x="2285999" y="5143499"/>
                </a:lnTo>
                <a:close/>
              </a:path>
            </a:pathLst>
          </a:custGeom>
          <a:solidFill>
            <a:srgbClr val="C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 name="Google Shape;181;p18"/>
          <p:cNvSpPr txBox="1"/>
          <p:nvPr/>
        </p:nvSpPr>
        <p:spPr>
          <a:xfrm>
            <a:off x="299434" y="82530"/>
            <a:ext cx="1483500" cy="1729200"/>
          </a:xfrm>
          <a:prstGeom prst="rect">
            <a:avLst/>
          </a:prstGeom>
          <a:noFill/>
          <a:ln>
            <a:noFill/>
          </a:ln>
        </p:spPr>
        <p:txBody>
          <a:bodyPr spcFirstLastPara="1" wrap="square" lIns="0" tIns="128900" rIns="0" bIns="0" anchor="t" anchorCtr="0">
            <a:spAutoFit/>
          </a:bodyPr>
          <a:lstStyle/>
          <a:p>
            <a:pPr marL="12700" marR="0" lvl="0" indent="0" algn="l" rtl="0">
              <a:lnSpc>
                <a:spcPct val="100000"/>
              </a:lnSpc>
              <a:spcBef>
                <a:spcPts val="0"/>
              </a:spcBef>
              <a:spcAft>
                <a:spcPts val="0"/>
              </a:spcAft>
              <a:buClr>
                <a:srgbClr val="000000"/>
              </a:buClr>
              <a:buSzPts val="4800"/>
              <a:buFont typeface="Arial"/>
              <a:buNone/>
            </a:pPr>
            <a:r>
              <a:rPr lang="es-ES" sz="4800" b="0" i="0" u="none" strike="noStrike" cap="none">
                <a:solidFill>
                  <a:srgbClr val="FFFFFF"/>
                </a:solidFill>
                <a:latin typeface="Calibri"/>
                <a:ea typeface="Calibri"/>
                <a:cs typeface="Calibri"/>
                <a:sym typeface="Calibri"/>
              </a:rPr>
              <a:t>Ad-lib</a:t>
            </a:r>
            <a:endParaRPr sz="4800" b="0" i="0" u="none" strike="noStrike" cap="none">
              <a:solidFill>
                <a:srgbClr val="000000"/>
              </a:solidFill>
              <a:latin typeface="Calibri"/>
              <a:ea typeface="Calibri"/>
              <a:cs typeface="Calibri"/>
              <a:sym typeface="Calibri"/>
            </a:endParaRPr>
          </a:p>
          <a:p>
            <a:pPr marL="116838" marR="39370" lvl="0" indent="-2539" algn="ctr" rtl="0">
              <a:lnSpc>
                <a:spcPct val="112900"/>
              </a:lnSpc>
              <a:spcBef>
                <a:spcPts val="60"/>
              </a:spcBef>
              <a:spcAft>
                <a:spcPts val="0"/>
              </a:spcAft>
              <a:buClr>
                <a:srgbClr val="000000"/>
              </a:buClr>
              <a:buSzPts val="1700"/>
              <a:buFont typeface="Arial"/>
              <a:buNone/>
            </a:pPr>
            <a:r>
              <a:rPr lang="es-ES" sz="1700" b="0" i="1" u="none" strike="noStrike" cap="none">
                <a:solidFill>
                  <a:srgbClr val="FFFFFF"/>
                </a:solidFill>
                <a:latin typeface="Calibri"/>
                <a:ea typeface="Calibri"/>
                <a:cs typeface="Calibri"/>
                <a:sym typeface="Calibri"/>
              </a:rPr>
              <a:t>PLANTILLA  PROPUESTA DE  VALOR</a:t>
            </a: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3">
            <a:alphaModFix/>
          </a:blip>
          <a:srcRect t="10980" b="4092"/>
          <a:stretch/>
        </p:blipFill>
        <p:spPr>
          <a:xfrm>
            <a:off x="2951435" y="1136824"/>
            <a:ext cx="5333736" cy="3889133"/>
          </a:xfrm>
          <a:prstGeom prst="rect">
            <a:avLst/>
          </a:prstGeom>
          <a:noFill/>
          <a:ln>
            <a:noFill/>
          </a:ln>
        </p:spPr>
      </p:pic>
      <p:sp>
        <p:nvSpPr>
          <p:cNvPr id="187" name="Google Shape;187;p19"/>
          <p:cNvSpPr txBox="1"/>
          <p:nvPr/>
        </p:nvSpPr>
        <p:spPr>
          <a:xfrm>
            <a:off x="5193849" y="1364961"/>
            <a:ext cx="2334900" cy="320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C00000"/>
                </a:solidFill>
                <a:latin typeface="Calibri"/>
                <a:ea typeface="Calibri"/>
                <a:cs typeface="Calibri"/>
                <a:sym typeface="Calibri"/>
              </a:rPr>
              <a:t>a los pasajeros de taxi</a:t>
            </a:r>
            <a:endParaRPr sz="2000" b="0" i="0" u="none" strike="noStrike" cap="none">
              <a:solidFill>
                <a:srgbClr val="000000"/>
              </a:solidFill>
              <a:latin typeface="Calibri"/>
              <a:ea typeface="Calibri"/>
              <a:cs typeface="Calibri"/>
              <a:sym typeface="Calibri"/>
            </a:endParaRPr>
          </a:p>
        </p:txBody>
      </p:sp>
      <p:sp>
        <p:nvSpPr>
          <p:cNvPr id="188" name="Google Shape;188;p19"/>
          <p:cNvSpPr txBox="1"/>
          <p:nvPr/>
        </p:nvSpPr>
        <p:spPr>
          <a:xfrm>
            <a:off x="6543390" y="4256962"/>
            <a:ext cx="2004000" cy="6285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C00000"/>
                </a:solidFill>
                <a:latin typeface="Calibri"/>
                <a:ea typeface="Calibri"/>
                <a:cs typeface="Calibri"/>
                <a:sym typeface="Calibri"/>
              </a:rPr>
              <a:t>servicios típicos de  taxi por teléfono</a:t>
            </a:r>
            <a:endParaRPr sz="2000" b="0" i="0" u="none" strike="noStrike" cap="none">
              <a:solidFill>
                <a:srgbClr val="000000"/>
              </a:solidFill>
              <a:latin typeface="Calibri"/>
              <a:ea typeface="Calibri"/>
              <a:cs typeface="Calibri"/>
              <a:sym typeface="Calibri"/>
            </a:endParaRPr>
          </a:p>
        </p:txBody>
      </p:sp>
      <p:sp>
        <p:nvSpPr>
          <p:cNvPr id="189" name="Google Shape;189;p19"/>
          <p:cNvSpPr/>
          <p:nvPr/>
        </p:nvSpPr>
        <p:spPr>
          <a:xfrm>
            <a:off x="5636" y="0"/>
            <a:ext cx="2286000" cy="5143500"/>
          </a:xfrm>
          <a:custGeom>
            <a:avLst/>
            <a:gdLst/>
            <a:ahLst/>
            <a:cxnLst/>
            <a:rect l="l" t="t" r="r" b="b"/>
            <a:pathLst>
              <a:path w="2286000" h="5143500" extrusionOk="0">
                <a:moveTo>
                  <a:pt x="2285999" y="5143499"/>
                </a:moveTo>
                <a:lnTo>
                  <a:pt x="0" y="5143499"/>
                </a:lnTo>
                <a:lnTo>
                  <a:pt x="0" y="0"/>
                </a:lnTo>
                <a:lnTo>
                  <a:pt x="2285999" y="0"/>
                </a:lnTo>
                <a:lnTo>
                  <a:pt x="2285999" y="5143499"/>
                </a:lnTo>
                <a:close/>
              </a:path>
            </a:pathLst>
          </a:custGeom>
          <a:solidFill>
            <a:srgbClr val="C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0" name="Google Shape;190;p19"/>
          <p:cNvSpPr txBox="1">
            <a:spLocks noGrp="1"/>
          </p:cNvSpPr>
          <p:nvPr>
            <p:ph type="title"/>
          </p:nvPr>
        </p:nvSpPr>
        <p:spPr>
          <a:xfrm>
            <a:off x="299434" y="82530"/>
            <a:ext cx="1483500" cy="1729200"/>
          </a:xfrm>
          <a:prstGeom prst="rect">
            <a:avLst/>
          </a:prstGeom>
          <a:noFill/>
          <a:ln>
            <a:noFill/>
          </a:ln>
        </p:spPr>
        <p:txBody>
          <a:bodyPr spcFirstLastPara="1" wrap="square" lIns="0" tIns="128900" rIns="0" bIns="0" anchor="t" anchorCtr="0">
            <a:spAutoFit/>
          </a:bodyPr>
          <a:lstStyle/>
          <a:p>
            <a:pPr marL="12700" lvl="0" indent="0" algn="l" rtl="0">
              <a:lnSpc>
                <a:spcPct val="100000"/>
              </a:lnSpc>
              <a:spcBef>
                <a:spcPts val="0"/>
              </a:spcBef>
              <a:spcAft>
                <a:spcPts val="0"/>
              </a:spcAft>
              <a:buSzPts val="1400"/>
              <a:buNone/>
            </a:pPr>
            <a:r>
              <a:rPr lang="es-ES" sz="4800">
                <a:solidFill>
                  <a:srgbClr val="FFFFFF"/>
                </a:solidFill>
                <a:latin typeface="Calibri"/>
                <a:ea typeface="Calibri"/>
                <a:cs typeface="Calibri"/>
                <a:sym typeface="Calibri"/>
              </a:rPr>
              <a:t>Ad-lib</a:t>
            </a:r>
            <a:endParaRPr sz="4800">
              <a:latin typeface="Calibri"/>
              <a:ea typeface="Calibri"/>
              <a:cs typeface="Calibri"/>
              <a:sym typeface="Calibri"/>
            </a:endParaRPr>
          </a:p>
          <a:p>
            <a:pPr marL="116838" marR="39370" lvl="0" indent="-2539" algn="ctr" rtl="0">
              <a:lnSpc>
                <a:spcPct val="112900"/>
              </a:lnSpc>
              <a:spcBef>
                <a:spcPts val="60"/>
              </a:spcBef>
              <a:spcAft>
                <a:spcPts val="0"/>
              </a:spcAft>
              <a:buSzPts val="1400"/>
              <a:buNone/>
            </a:pPr>
            <a:r>
              <a:rPr lang="es-ES" sz="1700" i="1">
                <a:solidFill>
                  <a:srgbClr val="FFFFFF"/>
                </a:solidFill>
                <a:latin typeface="Calibri"/>
                <a:ea typeface="Calibri"/>
                <a:cs typeface="Calibri"/>
                <a:sym typeface="Calibri"/>
              </a:rPr>
              <a:t>PLANTILLA  PROPUESTA DE  VALOR</a:t>
            </a:r>
            <a:endParaRPr sz="1700">
              <a:latin typeface="Calibri"/>
              <a:ea typeface="Calibri"/>
              <a:cs typeface="Calibri"/>
              <a:sym typeface="Calibri"/>
            </a:endParaRPr>
          </a:p>
        </p:txBody>
      </p:sp>
      <p:sp>
        <p:nvSpPr>
          <p:cNvPr id="191" name="Google Shape;191;p19"/>
          <p:cNvSpPr/>
          <p:nvPr/>
        </p:nvSpPr>
        <p:spPr>
          <a:xfrm>
            <a:off x="2951435" y="209103"/>
            <a:ext cx="2665095" cy="700405"/>
          </a:xfrm>
          <a:custGeom>
            <a:avLst/>
            <a:gdLst/>
            <a:ahLst/>
            <a:cxnLst/>
            <a:rect l="l" t="t" r="r" b="b"/>
            <a:pathLst>
              <a:path w="2665095" h="700405" extrusionOk="0">
                <a:moveTo>
                  <a:pt x="2664599" y="700199"/>
                </a:moveTo>
                <a:lnTo>
                  <a:pt x="0" y="700199"/>
                </a:lnTo>
                <a:lnTo>
                  <a:pt x="0" y="0"/>
                </a:lnTo>
                <a:lnTo>
                  <a:pt x="2664599" y="0"/>
                </a:lnTo>
                <a:lnTo>
                  <a:pt x="2664599" y="70019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2" name="Google Shape;192;p19"/>
          <p:cNvSpPr txBox="1"/>
          <p:nvPr/>
        </p:nvSpPr>
        <p:spPr>
          <a:xfrm>
            <a:off x="2904475" y="436522"/>
            <a:ext cx="2049870" cy="643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100"/>
              <a:buFont typeface="Arial"/>
              <a:buNone/>
            </a:pPr>
            <a:r>
              <a:rPr lang="es-ES" sz="4100" b="1" i="0" u="none" strike="noStrike" cap="none">
                <a:solidFill>
                  <a:srgbClr val="000000"/>
                </a:solidFill>
                <a:latin typeface="Calibri"/>
                <a:ea typeface="Calibri"/>
                <a:cs typeface="Calibri"/>
                <a:sym typeface="Calibri"/>
              </a:rPr>
              <a:t>Nuestra</a:t>
            </a:r>
            <a:endParaRPr sz="4100" b="0" i="0" u="none" strike="noStrike" cap="none">
              <a:solidFill>
                <a:srgbClr val="000000"/>
              </a:solidFill>
              <a:latin typeface="Calibri"/>
              <a:ea typeface="Calibri"/>
              <a:cs typeface="Calibri"/>
              <a:sym typeface="Calibri"/>
            </a:endParaRPr>
          </a:p>
        </p:txBody>
      </p:sp>
      <p:sp>
        <p:nvSpPr>
          <p:cNvPr id="193" name="Google Shape;193;p19"/>
          <p:cNvSpPr txBox="1"/>
          <p:nvPr/>
        </p:nvSpPr>
        <p:spPr>
          <a:xfrm>
            <a:off x="3369235" y="3847101"/>
            <a:ext cx="930900" cy="320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C00000"/>
                </a:solidFill>
                <a:latin typeface="Calibri"/>
                <a:ea typeface="Calibri"/>
                <a:cs typeface="Calibri"/>
                <a:sym typeface="Calibri"/>
              </a:rPr>
              <a:t>disfrutar</a:t>
            </a:r>
            <a:endParaRPr sz="2000" b="0" i="0" u="none" strike="noStrike" cap="none">
              <a:solidFill>
                <a:srgbClr val="000000"/>
              </a:solidFill>
              <a:latin typeface="Calibri"/>
              <a:ea typeface="Calibri"/>
              <a:cs typeface="Calibri"/>
              <a:sym typeface="Calibri"/>
            </a:endParaRPr>
          </a:p>
        </p:txBody>
      </p:sp>
      <p:sp>
        <p:nvSpPr>
          <p:cNvPr id="194" name="Google Shape;194;p19"/>
          <p:cNvSpPr txBox="1"/>
          <p:nvPr/>
        </p:nvSpPr>
        <p:spPr>
          <a:xfrm>
            <a:off x="4241850" y="3146291"/>
            <a:ext cx="3467700" cy="320700"/>
          </a:xfrm>
          <a:prstGeom prst="rect">
            <a:avLst/>
          </a:prstGeom>
          <a:noFill/>
          <a:ln>
            <a:noFill/>
          </a:ln>
        </p:spPr>
        <p:txBody>
          <a:bodyPr spcFirstLastPara="1" wrap="square" lIns="0" tIns="12700" rIns="0" bIns="0" anchor="t" anchorCtr="0">
            <a:spAutoFit/>
          </a:bodyPr>
          <a:lstStyle/>
          <a:p>
            <a:pPr marL="339090" marR="5080" lvl="0" indent="-327025" algn="l" rtl="0">
              <a:lnSpc>
                <a:spcPct val="286500"/>
              </a:lnSpc>
              <a:spcBef>
                <a:spcPts val="20"/>
              </a:spcBef>
              <a:spcAft>
                <a:spcPts val="0"/>
              </a:spcAft>
              <a:buClr>
                <a:srgbClr val="000000"/>
              </a:buClr>
              <a:buSzPts val="2000"/>
              <a:buFont typeface="Arial"/>
              <a:buNone/>
            </a:pPr>
            <a:r>
              <a:rPr lang="es-ES" sz="2000" b="1" i="0" u="none" strike="noStrike" cap="none">
                <a:solidFill>
                  <a:srgbClr val="C00000"/>
                </a:solidFill>
                <a:latin typeface="Calibri"/>
                <a:ea typeface="Calibri"/>
                <a:cs typeface="Calibri"/>
                <a:sym typeface="Calibri"/>
              </a:rPr>
              <a:t>minimizar el tiempo de espera </a:t>
            </a:r>
            <a:endParaRPr sz="2000" b="0" i="0" u="none" strike="noStrike" cap="none">
              <a:solidFill>
                <a:srgbClr val="000000"/>
              </a:solidFill>
              <a:latin typeface="Calibri"/>
              <a:ea typeface="Calibri"/>
              <a:cs typeface="Calibri"/>
              <a:sym typeface="Calibri"/>
            </a:endParaRPr>
          </a:p>
        </p:txBody>
      </p:sp>
      <p:sp>
        <p:nvSpPr>
          <p:cNvPr id="195" name="Google Shape;195;p19"/>
          <p:cNvSpPr txBox="1"/>
          <p:nvPr/>
        </p:nvSpPr>
        <p:spPr>
          <a:xfrm>
            <a:off x="4835049" y="707360"/>
            <a:ext cx="3125400" cy="320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C00000"/>
                </a:solidFill>
                <a:latin typeface="Calibri"/>
                <a:ea typeface="Calibri"/>
                <a:cs typeface="Calibri"/>
                <a:sym typeface="Calibri"/>
              </a:rPr>
              <a:t>App de Taxi para Smartphone</a:t>
            </a:r>
            <a:endParaRPr sz="2000" b="0" i="0" u="none" strike="noStrike" cap="none">
              <a:solidFill>
                <a:srgbClr val="000000"/>
              </a:solidFill>
              <a:latin typeface="Calibri"/>
              <a:ea typeface="Calibri"/>
              <a:cs typeface="Calibri"/>
              <a:sym typeface="Calibri"/>
            </a:endParaRPr>
          </a:p>
        </p:txBody>
      </p:sp>
      <p:sp>
        <p:nvSpPr>
          <p:cNvPr id="196" name="Google Shape;196;p19"/>
          <p:cNvSpPr txBox="1"/>
          <p:nvPr/>
        </p:nvSpPr>
        <p:spPr>
          <a:xfrm>
            <a:off x="5077950" y="2482150"/>
            <a:ext cx="2835000" cy="3207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C00000"/>
                </a:solidFill>
                <a:latin typeface="Calibri"/>
                <a:ea typeface="Calibri"/>
                <a:cs typeface="Calibri"/>
                <a:sym typeface="Calibri"/>
              </a:rPr>
              <a:t>reservar un taxi</a:t>
            </a:r>
            <a:endParaRPr sz="2000" b="0" i="0" u="none" strike="noStrike" cap="none">
              <a:solidFill>
                <a:srgbClr val="000000"/>
              </a:solidFill>
              <a:latin typeface="Calibri"/>
              <a:ea typeface="Calibri"/>
              <a:cs typeface="Calibri"/>
              <a:sym typeface="Calibri"/>
            </a:endParaRPr>
          </a:p>
        </p:txBody>
      </p:sp>
      <p:sp>
        <p:nvSpPr>
          <p:cNvPr id="197" name="Google Shape;197;p19"/>
          <p:cNvSpPr txBox="1"/>
          <p:nvPr/>
        </p:nvSpPr>
        <p:spPr>
          <a:xfrm>
            <a:off x="4394850" y="3847091"/>
            <a:ext cx="3467700" cy="320700"/>
          </a:xfrm>
          <a:prstGeom prst="rect">
            <a:avLst/>
          </a:prstGeom>
          <a:noFill/>
          <a:ln>
            <a:noFill/>
          </a:ln>
        </p:spPr>
        <p:txBody>
          <a:bodyPr spcFirstLastPara="1" wrap="square" lIns="0" tIns="12700" rIns="0" bIns="0" anchor="t" anchorCtr="0">
            <a:spAutoFit/>
          </a:bodyPr>
          <a:lstStyle/>
          <a:p>
            <a:pPr marL="339090" marR="5080" lvl="0" indent="-327025" algn="l" rtl="0">
              <a:lnSpc>
                <a:spcPct val="286500"/>
              </a:lnSpc>
              <a:spcBef>
                <a:spcPts val="20"/>
              </a:spcBef>
              <a:spcAft>
                <a:spcPts val="0"/>
              </a:spcAft>
              <a:buClr>
                <a:srgbClr val="000000"/>
              </a:buClr>
              <a:buSzPts val="2000"/>
              <a:buFont typeface="Arial"/>
              <a:buNone/>
            </a:pPr>
            <a:r>
              <a:rPr lang="es-ES" sz="2000" b="1" i="0" u="none" strike="noStrike" cap="none">
                <a:solidFill>
                  <a:srgbClr val="C00000"/>
                </a:solidFill>
                <a:latin typeface="Calibri"/>
                <a:ea typeface="Calibri"/>
                <a:cs typeface="Calibri"/>
                <a:sym typeface="Calibri"/>
              </a:rPr>
              <a:t>de precios razonables</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body" idx="1"/>
          </p:nvPr>
        </p:nvSpPr>
        <p:spPr>
          <a:xfrm>
            <a:off x="734200" y="2306637"/>
            <a:ext cx="6883500" cy="530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3500"/>
              <a:buNone/>
            </a:pPr>
            <a:r>
              <a:rPr lang="es-ES"/>
              <a:t>Modelos de Negocio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757238" y="321047"/>
            <a:ext cx="76296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dk1"/>
                </a:solidFill>
                <a:latin typeface="Roboto"/>
                <a:ea typeface="Roboto"/>
                <a:cs typeface="Roboto"/>
                <a:sym typeface="Roboto"/>
              </a:rPr>
              <a:t>Los modelos de negocios pueden variar, pero en general poseen 2 partes:</a:t>
            </a:r>
            <a:endParaRPr sz="1400" b="0" i="0" u="none" strike="noStrike" cap="none">
              <a:solidFill>
                <a:srgbClr val="000000"/>
              </a:solidFill>
              <a:latin typeface="Roboto"/>
              <a:ea typeface="Roboto"/>
              <a:cs typeface="Roboto"/>
              <a:sym typeface="Roboto"/>
            </a:endParaRPr>
          </a:p>
        </p:txBody>
      </p:sp>
      <p:grpSp>
        <p:nvGrpSpPr>
          <p:cNvPr id="208" name="Google Shape;208;p21"/>
          <p:cNvGrpSpPr/>
          <p:nvPr/>
        </p:nvGrpSpPr>
        <p:grpSpPr>
          <a:xfrm>
            <a:off x="780804" y="2034998"/>
            <a:ext cx="7582392" cy="2406507"/>
            <a:chOff x="100718" y="459"/>
            <a:chExt cx="7582392" cy="2406507"/>
          </a:xfrm>
        </p:grpSpPr>
        <p:sp>
          <p:nvSpPr>
            <p:cNvPr id="209" name="Google Shape;209;p21"/>
            <p:cNvSpPr/>
            <p:nvPr/>
          </p:nvSpPr>
          <p:spPr>
            <a:xfrm>
              <a:off x="100718" y="459"/>
              <a:ext cx="3249596" cy="2063494"/>
            </a:xfrm>
            <a:prstGeom prst="roundRect">
              <a:avLst>
                <a:gd name="adj" fmla="val 10000"/>
              </a:avLst>
            </a:prstGeom>
            <a:solidFill>
              <a:srgbClr val="9100A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10" name="Google Shape;210;p21"/>
            <p:cNvSpPr/>
            <p:nvPr/>
          </p:nvSpPr>
          <p:spPr>
            <a:xfrm>
              <a:off x="461784" y="343472"/>
              <a:ext cx="3249596" cy="2063494"/>
            </a:xfrm>
            <a:prstGeom prst="roundRect">
              <a:avLst>
                <a:gd name="adj" fmla="val 10000"/>
              </a:avLst>
            </a:prstGeom>
            <a:solidFill>
              <a:schemeClr val="lt1">
                <a:alpha val="89411"/>
              </a:schemeClr>
            </a:solidFill>
            <a:ln w="25400" cap="flat" cmpd="sng">
              <a:solidFill>
                <a:srgbClr val="9100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11" name="Google Shape;211;p21"/>
            <p:cNvSpPr txBox="1"/>
            <p:nvPr/>
          </p:nvSpPr>
          <p:spPr>
            <a:xfrm>
              <a:off x="522222" y="403910"/>
              <a:ext cx="3128720" cy="1942618"/>
            </a:xfrm>
            <a:prstGeom prst="rect">
              <a:avLst/>
            </a:prstGeom>
            <a:noFill/>
            <a:ln>
              <a:noFill/>
            </a:ln>
          </p:spPr>
          <p:txBody>
            <a:bodyPr spcFirstLastPara="1" wrap="square" lIns="68400" tIns="102850" rIns="68400" bIns="102850"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s-ES" sz="2700" b="0" i="0" u="none" strike="noStrike" cap="none">
                  <a:solidFill>
                    <a:srgbClr val="000000"/>
                  </a:solidFill>
                  <a:latin typeface="Roboto"/>
                  <a:ea typeface="Roboto"/>
                  <a:cs typeface="Roboto"/>
                  <a:sym typeface="Roboto"/>
                </a:rPr>
                <a:t>1. ¿Cómo hacerlo/producirlo?</a:t>
              </a:r>
              <a:endParaRPr sz="2700" b="0" i="0" u="none" strike="noStrike" cap="none">
                <a:solidFill>
                  <a:srgbClr val="000000"/>
                </a:solidFill>
                <a:latin typeface="Roboto"/>
                <a:ea typeface="Roboto"/>
                <a:cs typeface="Roboto"/>
                <a:sym typeface="Roboto"/>
              </a:endParaRPr>
            </a:p>
          </p:txBody>
        </p:sp>
        <p:sp>
          <p:nvSpPr>
            <p:cNvPr id="212" name="Google Shape;212;p21"/>
            <p:cNvSpPr/>
            <p:nvPr/>
          </p:nvSpPr>
          <p:spPr>
            <a:xfrm>
              <a:off x="4072448" y="459"/>
              <a:ext cx="3249596" cy="2063494"/>
            </a:xfrm>
            <a:prstGeom prst="roundRect">
              <a:avLst>
                <a:gd name="adj" fmla="val 10000"/>
              </a:avLst>
            </a:prstGeom>
            <a:solidFill>
              <a:srgbClr val="9100A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13" name="Google Shape;213;p21"/>
            <p:cNvSpPr/>
            <p:nvPr/>
          </p:nvSpPr>
          <p:spPr>
            <a:xfrm>
              <a:off x="4433514" y="343472"/>
              <a:ext cx="3249596" cy="2063494"/>
            </a:xfrm>
            <a:prstGeom prst="roundRect">
              <a:avLst>
                <a:gd name="adj" fmla="val 10000"/>
              </a:avLst>
            </a:prstGeom>
            <a:solidFill>
              <a:schemeClr val="lt1">
                <a:alpha val="89411"/>
              </a:schemeClr>
            </a:solidFill>
            <a:ln w="25400" cap="flat" cmpd="sng">
              <a:solidFill>
                <a:srgbClr val="9100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14" name="Google Shape;214;p21"/>
            <p:cNvSpPr txBox="1"/>
            <p:nvPr/>
          </p:nvSpPr>
          <p:spPr>
            <a:xfrm>
              <a:off x="4493952" y="403910"/>
              <a:ext cx="3128720" cy="1942618"/>
            </a:xfrm>
            <a:prstGeom prst="rect">
              <a:avLst/>
            </a:prstGeom>
            <a:noFill/>
            <a:ln>
              <a:noFill/>
            </a:ln>
          </p:spPr>
          <p:txBody>
            <a:bodyPr spcFirstLastPara="1" wrap="square" lIns="68400" tIns="102850" rIns="68400" bIns="102850"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s-ES" sz="2700" b="0" i="0" u="none" strike="noStrike" cap="none">
                  <a:solidFill>
                    <a:srgbClr val="000000"/>
                  </a:solidFill>
                  <a:latin typeface="Roboto"/>
                  <a:ea typeface="Roboto"/>
                  <a:cs typeface="Roboto"/>
                  <a:sym typeface="Roboto"/>
                </a:rPr>
                <a:t>2. ¿Cómo venderlo/satisfacer al cliente?</a:t>
              </a:r>
              <a:endParaRPr sz="27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1249350" y="176213"/>
            <a:ext cx="664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000000"/>
                </a:solidFill>
                <a:latin typeface="Roboto"/>
                <a:ea typeface="Roboto"/>
                <a:cs typeface="Roboto"/>
                <a:sym typeface="Roboto"/>
              </a:rPr>
              <a:t>¿Qué es un modelo de negocios?</a:t>
            </a:r>
            <a:endParaRPr sz="1400" b="0" i="0" u="none" strike="noStrike" cap="none">
              <a:solidFill>
                <a:srgbClr val="000000"/>
              </a:solidFill>
              <a:latin typeface="Roboto"/>
              <a:ea typeface="Roboto"/>
              <a:cs typeface="Roboto"/>
              <a:sym typeface="Roboto"/>
            </a:endParaRPr>
          </a:p>
        </p:txBody>
      </p:sp>
      <p:sp>
        <p:nvSpPr>
          <p:cNvPr id="220" name="Google Shape;220;p22"/>
          <p:cNvSpPr/>
          <p:nvPr/>
        </p:nvSpPr>
        <p:spPr>
          <a:xfrm>
            <a:off x="1381327" y="922628"/>
            <a:ext cx="5943000" cy="8823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1" name="Google Shape;221;p22"/>
          <p:cNvSpPr txBox="1"/>
          <p:nvPr/>
        </p:nvSpPr>
        <p:spPr>
          <a:xfrm>
            <a:off x="1755503" y="1064606"/>
            <a:ext cx="54615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400" b="0" i="0" u="none" strike="noStrike" cap="none">
                <a:solidFill>
                  <a:srgbClr val="000000"/>
                </a:solidFill>
                <a:latin typeface="Roboto"/>
                <a:ea typeface="Roboto"/>
                <a:cs typeface="Roboto"/>
                <a:sym typeface="Roboto"/>
              </a:rPr>
              <a:t>Es lo que te permite ser exitoso y mantenerte en el tiempo para lo cual es necesario tener una </a:t>
            </a:r>
            <a:r>
              <a:rPr lang="es-ES" sz="1400" b="1" i="0" u="none" strike="noStrike" cap="none">
                <a:solidFill>
                  <a:schemeClr val="lt1"/>
                </a:solidFill>
                <a:highlight>
                  <a:srgbClr val="9900CC"/>
                </a:highlight>
                <a:latin typeface="Roboto"/>
                <a:ea typeface="Roboto"/>
                <a:cs typeface="Roboto"/>
                <a:sym typeface="Roboto"/>
              </a:rPr>
              <a:t>Propuesta de valor</a:t>
            </a:r>
            <a:r>
              <a:rPr lang="es-ES" sz="140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sp>
        <p:nvSpPr>
          <p:cNvPr id="222" name="Google Shape;222;p22"/>
          <p:cNvSpPr/>
          <p:nvPr/>
        </p:nvSpPr>
        <p:spPr>
          <a:xfrm>
            <a:off x="1381327" y="1870459"/>
            <a:ext cx="5943000" cy="8823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3" name="Google Shape;223;p22"/>
          <p:cNvSpPr txBox="1"/>
          <p:nvPr/>
        </p:nvSpPr>
        <p:spPr>
          <a:xfrm>
            <a:off x="1697137" y="2003847"/>
            <a:ext cx="54615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400" b="0" i="0" u="none" strike="noStrike" cap="none">
                <a:solidFill>
                  <a:srgbClr val="000000"/>
                </a:solidFill>
                <a:latin typeface="Roboto"/>
                <a:ea typeface="Roboto"/>
                <a:cs typeface="Roboto"/>
                <a:sym typeface="Roboto"/>
              </a:rPr>
              <a:t>Va a depender siempre del </a:t>
            </a:r>
            <a:r>
              <a:rPr lang="es-ES" sz="1400" b="1" i="0" u="none" strike="noStrike" cap="none">
                <a:solidFill>
                  <a:schemeClr val="lt1"/>
                </a:solidFill>
                <a:highlight>
                  <a:srgbClr val="9900CC"/>
                </a:highlight>
                <a:latin typeface="Roboto"/>
                <a:ea typeface="Roboto"/>
                <a:cs typeface="Roboto"/>
                <a:sym typeface="Roboto"/>
              </a:rPr>
              <a:t>CORE de la organización</a:t>
            </a:r>
            <a:r>
              <a:rPr lang="es-ES" sz="1400" b="0" i="0" u="none" strike="noStrike" cap="none">
                <a:solidFill>
                  <a:srgbClr val="000000"/>
                </a:solidFill>
                <a:latin typeface="Roboto"/>
                <a:ea typeface="Roboto"/>
                <a:cs typeface="Roboto"/>
                <a:sym typeface="Roboto"/>
              </a:rPr>
              <a:t> (si produce, fabrica, importa, desarrolla, crea, inventa, vende, construye, etc)</a:t>
            </a:r>
            <a:endParaRPr sz="1400" b="0" i="0" u="none" strike="noStrike" cap="none">
              <a:solidFill>
                <a:srgbClr val="000000"/>
              </a:solidFill>
              <a:latin typeface="Roboto"/>
              <a:ea typeface="Roboto"/>
              <a:cs typeface="Roboto"/>
              <a:sym typeface="Roboto"/>
            </a:endParaRPr>
          </a:p>
        </p:txBody>
      </p:sp>
      <p:sp>
        <p:nvSpPr>
          <p:cNvPr id="224" name="Google Shape;224;p22"/>
          <p:cNvSpPr/>
          <p:nvPr/>
        </p:nvSpPr>
        <p:spPr>
          <a:xfrm>
            <a:off x="1381327" y="2864769"/>
            <a:ext cx="5943000" cy="8823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5" name="Google Shape;225;p22"/>
          <p:cNvSpPr txBox="1"/>
          <p:nvPr/>
        </p:nvSpPr>
        <p:spPr>
          <a:xfrm>
            <a:off x="1755503" y="2998157"/>
            <a:ext cx="54615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400" b="0" i="0" u="none" strike="noStrike" cap="none">
                <a:solidFill>
                  <a:srgbClr val="000000"/>
                </a:solidFill>
                <a:latin typeface="Roboto"/>
                <a:ea typeface="Roboto"/>
                <a:cs typeface="Roboto"/>
                <a:sym typeface="Roboto"/>
              </a:rPr>
              <a:t>Por lo tanto, </a:t>
            </a:r>
            <a:r>
              <a:rPr lang="es-ES" sz="1400" b="1" i="0" u="none" strike="noStrike" cap="none">
                <a:solidFill>
                  <a:schemeClr val="lt1"/>
                </a:solidFill>
                <a:highlight>
                  <a:srgbClr val="9900CC"/>
                </a:highlight>
                <a:latin typeface="Roboto"/>
                <a:ea typeface="Roboto"/>
                <a:cs typeface="Roboto"/>
                <a:sym typeface="Roboto"/>
              </a:rPr>
              <a:t>existen muchos modelos de negocios</a:t>
            </a:r>
            <a:r>
              <a:rPr lang="es-ES" sz="1400" b="0" i="0" u="none" strike="noStrike" cap="none">
                <a:solidFill>
                  <a:srgbClr val="000000"/>
                </a:solidFill>
                <a:latin typeface="Roboto"/>
                <a:ea typeface="Roboto"/>
                <a:cs typeface="Roboto"/>
                <a:sym typeface="Roboto"/>
              </a:rPr>
              <a:t>! Business model Canvas el más conocido.</a:t>
            </a:r>
            <a:endParaRPr sz="1400" b="0" i="0" u="none" strike="noStrike" cap="none">
              <a:solidFill>
                <a:srgbClr val="000000"/>
              </a:solidFill>
              <a:latin typeface="Roboto"/>
              <a:ea typeface="Roboto"/>
              <a:cs typeface="Roboto"/>
              <a:sym typeface="Roboto"/>
            </a:endParaRPr>
          </a:p>
        </p:txBody>
      </p:sp>
      <p:sp>
        <p:nvSpPr>
          <p:cNvPr id="226" name="Google Shape;226;p22"/>
          <p:cNvSpPr/>
          <p:nvPr/>
        </p:nvSpPr>
        <p:spPr>
          <a:xfrm>
            <a:off x="1381327" y="3841441"/>
            <a:ext cx="5943000" cy="8823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27" name="Google Shape;227;p22"/>
          <p:cNvSpPr txBox="1"/>
          <p:nvPr/>
        </p:nvSpPr>
        <p:spPr>
          <a:xfrm>
            <a:off x="1755503" y="3917888"/>
            <a:ext cx="54615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400" b="1" i="0" u="none" strike="noStrike" cap="none">
                <a:solidFill>
                  <a:schemeClr val="lt1"/>
                </a:solidFill>
                <a:highlight>
                  <a:srgbClr val="9900CC"/>
                </a:highlight>
                <a:latin typeface="Roboto"/>
                <a:ea typeface="Roboto"/>
                <a:cs typeface="Roboto"/>
                <a:sym typeface="Roboto"/>
              </a:rPr>
              <a:t>Lean Canvas</a:t>
            </a:r>
            <a:r>
              <a:rPr lang="es-ES" sz="1400" b="0" i="0" u="none" strike="noStrike" cap="none">
                <a:solidFill>
                  <a:srgbClr val="000000"/>
                </a:solidFill>
                <a:latin typeface="Roboto"/>
                <a:ea typeface="Roboto"/>
                <a:cs typeface="Roboto"/>
                <a:sym typeface="Roboto"/>
              </a:rPr>
              <a:t> es el más popular ahora para las Start ups, puesto que muestra rápidamente el objetivo del negocio.</a:t>
            </a: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2907</Words>
  <Application>Microsoft Office PowerPoint</Application>
  <PresentationFormat>Presentación en pantalla (16:9)</PresentationFormat>
  <Paragraphs>373</Paragraphs>
  <Slides>35</Slides>
  <Notes>24</Notes>
  <HiddenSlides>3</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Apple Casual</vt:lpstr>
      <vt:lpstr>AppleGothic</vt:lpstr>
      <vt:lpstr>Calibri</vt:lpstr>
      <vt:lpstr>Wingdings</vt:lpstr>
      <vt:lpstr>Tahoma</vt:lpstr>
      <vt:lpstr>Arial</vt:lpstr>
      <vt:lpstr>Roboto Medium</vt:lpstr>
      <vt:lpstr>Avenir Light</vt:lpstr>
      <vt:lpstr>Roboto</vt:lpstr>
      <vt:lpstr>Century Gothic</vt:lpstr>
      <vt:lpstr>Tema de Office</vt:lpstr>
      <vt:lpstr>Proyecto de  INNOVACIÓN en Ingeniería y Ciencias</vt:lpstr>
      <vt:lpstr>Presentación de PowerPoint</vt:lpstr>
      <vt:lpstr>Presentación de PowerPoint</vt:lpstr>
      <vt:lpstr>Presentación de PowerPoint</vt:lpstr>
      <vt:lpstr>Presentación de PowerPoint</vt:lpstr>
      <vt:lpstr>Ad-lib PLANTILLA  PROPUESTA DE  VALOR</vt:lpstr>
      <vt:lpstr>Presentación de PowerPoint</vt:lpstr>
      <vt:lpstr>Los modelos de negocios pueden variar, pero en general poseen 2 partes:</vt:lpstr>
      <vt:lpstr>¿Qué es un modelo de negocios?</vt:lpstr>
      <vt:lpstr>Aspectos importantes de los modelos de negocios</vt:lpstr>
      <vt:lpstr>Business Model Canvas</vt:lpstr>
      <vt:lpstr>Presentación de PowerPoint</vt:lpstr>
      <vt:lpstr>Presentación de PowerPoint</vt:lpstr>
      <vt:lpstr>Presentación de PowerPoint</vt:lpstr>
      <vt:lpstr>Segmentos                de Clientes</vt:lpstr>
      <vt:lpstr>Propuesta        de Valor</vt:lpstr>
      <vt:lpstr>Canales</vt:lpstr>
      <vt:lpstr>Relación con       el Cliente</vt:lpstr>
      <vt:lpstr>Flujo de       Ingresos</vt:lpstr>
      <vt:lpstr>Presentación de PowerPoint</vt:lpstr>
      <vt:lpstr>    Actividades                               Claves</vt:lpstr>
      <vt:lpstr>  Asociaciones                   Claves</vt:lpstr>
      <vt:lpstr>Estructura  de Costos</vt:lpstr>
      <vt:lpstr>Presentación de PowerPoint</vt:lpstr>
      <vt:lpstr>Presentación de PowerPoint</vt:lpstr>
      <vt:lpstr>Presentación de PowerPoint</vt:lpstr>
      <vt:lpstr>¿Cuantos modelos de negocios existen? MUCHÍSIMOS</vt:lpstr>
      <vt:lpstr>Modelo de negocios sustentable/ sostenible</vt:lpstr>
      <vt:lpstr>Aclaraciones sobre VALOR</vt:lpstr>
      <vt:lpstr>referencias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INNOVACIÓN en Ingeniería y Ciencias</dc:title>
  <dc:creator>Constanza</dc:creator>
  <cp:lastModifiedBy>Catalina Muñoz Barrera</cp:lastModifiedBy>
  <cp:revision>8</cp:revision>
  <dcterms:created xsi:type="dcterms:W3CDTF">2023-08-08T02:21:01Z</dcterms:created>
  <dcterms:modified xsi:type="dcterms:W3CDTF">2023-10-26T16:48:19Z</dcterms:modified>
</cp:coreProperties>
</file>