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21"/>
  </p:notesMasterIdLst>
  <p:handoutMasterIdLst>
    <p:handoutMasterId r:id="rId22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3" r:id="rId15"/>
    <p:sldId id="270" r:id="rId16"/>
    <p:sldId id="271" r:id="rId17"/>
    <p:sldId id="274" r:id="rId18"/>
    <p:sldId id="272" r:id="rId19"/>
    <p:sldId id="257" r:id="rId20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7D31"/>
    <a:srgbClr val="4472C4"/>
    <a:srgbClr val="008000"/>
    <a:srgbClr val="A8C5E7"/>
    <a:srgbClr val="E9E7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70" autoAdjust="0"/>
    <p:restoredTop sz="87827" autoAdjust="0"/>
  </p:normalViewPr>
  <p:slideViewPr>
    <p:cSldViewPr snapToGrid="0" showGuides="1">
      <p:cViewPr varScale="1">
        <p:scale>
          <a:sx n="77" d="100"/>
          <a:sy n="77" d="100"/>
        </p:scale>
        <p:origin x="666" y="57"/>
      </p:cViewPr>
      <p:guideLst>
        <p:guide orient="horz" pos="2183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CB83839-94EB-05D0-E86E-05253FC5A8B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823D16D-C8D8-35BA-5C35-2ED57B1B842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E72C3D-A876-4138-917F-D38FF1589B06}" type="datetimeFigureOut">
              <a:rPr lang="es-CL" smtClean="0"/>
              <a:t>13-10-2023</a:t>
            </a:fld>
            <a:endParaRPr lang="es-CL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33FDA02-E641-2B9E-E4CA-F512A3BC774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F564DE-CDE7-FFE0-CA6F-10A01BE40E3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2B2BED-A245-42BC-AC98-7A1E8409E429}" type="slidenum">
              <a:rPr lang="es-CL" smtClean="0"/>
              <a:t>‹#›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4870556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90ABC5-BF51-48FD-BD02-EBA055564FA8}" type="datetimeFigureOut">
              <a:rPr lang="es-CL" smtClean="0"/>
              <a:t>13-10-2023</a:t>
            </a:fld>
            <a:endParaRPr lang="es-CL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CL"/>
              <a:t>Click to edit Master text styles</a:t>
            </a:r>
          </a:p>
          <a:p>
            <a:pPr lvl="1"/>
            <a:r>
              <a:rPr lang="es-CL"/>
              <a:t>Second level</a:t>
            </a:r>
          </a:p>
          <a:p>
            <a:pPr lvl="2"/>
            <a:r>
              <a:rPr lang="es-CL"/>
              <a:t>Third level</a:t>
            </a:r>
          </a:p>
          <a:p>
            <a:pPr lvl="3"/>
            <a:r>
              <a:rPr lang="es-CL"/>
              <a:t>Fourth level</a:t>
            </a:r>
          </a:p>
          <a:p>
            <a:pPr lvl="4"/>
            <a:r>
              <a:rPr lang="es-CL"/>
              <a:t>Fifth level</a:t>
            </a:r>
            <a:endParaRPr lang="es-C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F62518-E637-412C-A0AF-816501B70942}" type="slidenum">
              <a:rPr lang="es-CL" smtClean="0"/>
              <a:t>‹#›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8457516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40CB9A-7757-49E0-8A2F-4BAA90CFD46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s-CL" dirty="0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E3FD3B5-0D53-468B-B56D-E633903A229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CL" dirty="0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BF9570C-4405-43A3-A11F-88952F816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C115906-8DA9-4EA1-84D9-C568C287DE76}" type="datetime1">
              <a:rPr kumimoji="0" lang="es-C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13-10-2023</a:t>
            </a:fld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646FC95-C6F6-4AA8-BA8B-20057A0161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2CB9F26-7334-4812-B276-F3982B4261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36DC24D-78B5-4164-BCBB-E3BE72F13D6F}" type="slidenum">
              <a:rPr kumimoji="0" lang="es-CL" sz="1400" b="1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s-CL" sz="14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495004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870685E-BD3B-404E-B45D-2E4B2132020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s-CL"/>
              <a:t>Haga clic para modificar el estilo de título del patrón</a:t>
            </a:r>
            <a:endParaRPr lang="es-CL" dirty="0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5AE5282-BE86-4A00-97F1-9E2F2A6E258E}"/>
              </a:ext>
            </a:extLst>
          </p:cNvPr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es-CL"/>
              <a:t>Haga clic para modificar los estilos de texto del patrón</a:t>
            </a:r>
          </a:p>
          <a:p>
            <a:pPr lvl="1"/>
            <a:r>
              <a:rPr lang="es-CL"/>
              <a:t>Segundo nivel</a:t>
            </a:r>
          </a:p>
          <a:p>
            <a:pPr lvl="2"/>
            <a:r>
              <a:rPr lang="es-CL"/>
              <a:t>Tercer nivel</a:t>
            </a:r>
          </a:p>
          <a:p>
            <a:pPr lvl="3"/>
            <a:r>
              <a:rPr lang="es-CL"/>
              <a:t>Cuarto nivel</a:t>
            </a:r>
          </a:p>
          <a:p>
            <a:pPr lvl="4"/>
            <a:r>
              <a:rPr lang="es-CL"/>
              <a:t>Quinto nivel</a:t>
            </a:r>
            <a:endParaRPr lang="es-CL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E3301F1-6F9E-408C-8E09-03F01823C5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14C452-738C-4AC1-8390-F472DD5EF96A}" type="datetime1">
              <a:rPr kumimoji="0" lang="es-C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13-10-2023</a:t>
            </a:fld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A82F8BC-CE8F-429B-B246-F37D67572F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FD78488-A73D-4E15-8B83-3E0000424C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36DC24D-78B5-4164-BCBB-E3BE72F13D6F}" type="slidenum">
              <a:rPr kumimoji="0" lang="es-CL" sz="1400" b="1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s-CL" sz="14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413058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8F1CD75-CFDF-4C7B-B9D7-59BFD3400DC9}"/>
              </a:ext>
            </a:extLst>
          </p:cNvPr>
          <p:cNvSpPr>
            <a:spLocks noGrp="1"/>
          </p:cNvSpPr>
          <p:nvPr>
            <p:ph type="title" orient="vert" hasCustomPrompt="1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CL"/>
              <a:t>Haga clic para modificar el estilo de título del patrón</a:t>
            </a:r>
            <a:endParaRPr lang="es-CL" dirty="0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1FE5A4C-3EA7-4590-9C8F-1AC7C2B45BDF}"/>
              </a:ext>
            </a:extLst>
          </p:cNvPr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CL"/>
              <a:t>Haga clic para modificar los estilos de texto del patrón</a:t>
            </a:r>
          </a:p>
          <a:p>
            <a:pPr lvl="1"/>
            <a:r>
              <a:rPr lang="es-CL"/>
              <a:t>Segundo nivel</a:t>
            </a:r>
          </a:p>
          <a:p>
            <a:pPr lvl="2"/>
            <a:r>
              <a:rPr lang="es-CL"/>
              <a:t>Tercer nivel</a:t>
            </a:r>
          </a:p>
          <a:p>
            <a:pPr lvl="3"/>
            <a:r>
              <a:rPr lang="es-CL"/>
              <a:t>Cuarto nivel</a:t>
            </a:r>
          </a:p>
          <a:p>
            <a:pPr lvl="4"/>
            <a:r>
              <a:rPr lang="es-CL"/>
              <a:t>Quinto nivel</a:t>
            </a:r>
            <a:endParaRPr lang="es-CL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5801A4C-A340-4AB0-BAE5-B081DFCAEE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CA06C66-872B-48B7-A718-23FB64FFA5CE}" type="datetime1">
              <a:rPr kumimoji="0" lang="es-C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13-10-2023</a:t>
            </a:fld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8E9C4EC-AAC3-450B-BC24-585BEC8BC3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A515784-37E3-41A9-80E4-3D3A30F877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36DC24D-78B5-4164-BCBB-E3BE72F13D6F}" type="slidenum">
              <a:rPr kumimoji="0" lang="es-CL" sz="1400" b="1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s-CL" sz="14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334753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s-CL"/>
              <a:t>Title Text</a:t>
            </a:r>
            <a:endParaRPr lang="es-CL" dirty="0"/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r>
              <a:rPr lang="es-CL"/>
              <a:t>Body Level One</a:t>
            </a:r>
          </a:p>
          <a:p>
            <a:pPr lvl="1"/>
            <a:r>
              <a:rPr lang="es-CL"/>
              <a:t>Body Level Two</a:t>
            </a:r>
          </a:p>
          <a:p>
            <a:pPr lvl="2"/>
            <a:r>
              <a:rPr lang="es-CL"/>
              <a:t>Body Level Three</a:t>
            </a:r>
          </a:p>
          <a:p>
            <a:pPr lvl="3"/>
            <a:r>
              <a:rPr lang="es-CL"/>
              <a:t>Body Level Four</a:t>
            </a:r>
          </a:p>
          <a:p>
            <a:pPr lvl="4"/>
            <a:r>
              <a:rPr lang="es-CL"/>
              <a:t>Body Level Five</a:t>
            </a:r>
            <a:endParaRPr lang="es-CL" dirty="0"/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CB4B4D-7CA3-9044-876B-883B54F8677D}" type="slidenum">
              <a:rPr kumimoji="0" lang="es-CL" sz="1400" b="1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s-CL" sz="14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24749597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 hasCustomPrompt="1"/>
          </p:nvPr>
        </p:nvSpPr>
        <p:spPr>
          <a:xfrm>
            <a:off x="1193800" y="4476750"/>
            <a:ext cx="9810750" cy="313932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1600" i="1"/>
            </a:lvl1pPr>
          </a:lstStyle>
          <a:p>
            <a:r>
              <a:rPr lang="es-CL"/>
              <a:t>–Johnny Appleseed</a:t>
            </a:r>
            <a:endParaRPr lang="es-CL" dirty="0"/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 hasCustomPrompt="1"/>
          </p:nvPr>
        </p:nvSpPr>
        <p:spPr>
          <a:xfrm>
            <a:off x="1193800" y="3034536"/>
            <a:ext cx="9810750" cy="420628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24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rPr lang="es-CL"/>
              <a:t>“Type a quote here.” </a:t>
            </a:r>
            <a:endParaRPr lang="es-CL" dirty="0"/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CB4B4D-7CA3-9044-876B-883B54F8677D}" type="slidenum">
              <a:rPr kumimoji="0" lang="es-CL" sz="1400" b="1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s-CL" sz="14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53564585"/>
      </p:ext>
    </p:extLst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- Cen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>
            <a:spLocks noGrp="1"/>
          </p:cNvSpPr>
          <p:nvPr>
            <p:ph type="title" hasCustomPrompt="1"/>
          </p:nvPr>
        </p:nvSpPr>
        <p:spPr>
          <a:xfrm>
            <a:off x="889000" y="2266950"/>
            <a:ext cx="10414000" cy="2324100"/>
          </a:xfrm>
          <a:prstGeom prst="rect">
            <a:avLst/>
          </a:prstGeom>
        </p:spPr>
        <p:txBody>
          <a:bodyPr/>
          <a:lstStyle/>
          <a:p>
            <a:r>
              <a:rPr lang="es-CL"/>
              <a:t>Title Text</a:t>
            </a:r>
            <a:endParaRPr lang="es-CL" dirty="0"/>
          </a:p>
        </p:txBody>
      </p:sp>
      <p:sp>
        <p:nvSpPr>
          <p:cNvPr id="3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CB4B4D-7CA3-9044-876B-883B54F8677D}" type="slidenum">
              <a:rPr kumimoji="0" lang="es-CL" sz="1400" b="1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s-CL" sz="14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34694482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997977-4048-42DD-9788-8C7A3AA0EC9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s-CL"/>
              <a:t>Haga clic para modificar el estilo de título del patrón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EB047B3-306A-485C-B513-0F546C6F35F0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es-CL"/>
              <a:t>Haga clic para modificar los estilos de texto del patrón</a:t>
            </a:r>
          </a:p>
          <a:p>
            <a:pPr lvl="1"/>
            <a:r>
              <a:rPr lang="es-CL"/>
              <a:t>Segundo nivel</a:t>
            </a:r>
          </a:p>
          <a:p>
            <a:pPr lvl="2"/>
            <a:r>
              <a:rPr lang="es-CL"/>
              <a:t>Tercer nivel</a:t>
            </a:r>
          </a:p>
          <a:p>
            <a:pPr lvl="3"/>
            <a:r>
              <a:rPr lang="es-CL"/>
              <a:t>Cuarto nivel</a:t>
            </a:r>
          </a:p>
          <a:p>
            <a:pPr lvl="4"/>
            <a:r>
              <a:rPr lang="es-CL"/>
              <a:t>Quinto nivel</a:t>
            </a:r>
            <a:endParaRPr lang="es-CL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FCCC460-7134-42B1-9E17-833CC41D1D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E293514-F8CE-4190-B1EE-E885E4B2B00E}" type="datetime1">
              <a:rPr kumimoji="0" lang="es-C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13-10-2023</a:t>
            </a:fld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0D89D57-ED4C-4625-9086-595DB038E3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26082D4-E8C9-4F02-8C8E-AA1B4A1294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386401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36DC24D-78B5-4164-BCBB-E3BE72F13D6F}" type="slidenum">
              <a:rPr kumimoji="0" lang="es-CL" sz="1400" b="1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s-CL" sz="14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852691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D0B98F3-1D33-4964-872D-E31F8AA64AA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56195" y="1596717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CL"/>
              <a:t>Haga clic para modificar el estilo de título del patrón</a:t>
            </a:r>
            <a:endParaRPr lang="es-CL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42E563C-2BF5-4E3F-AF49-1AF40FE1809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256195" y="458058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CL"/>
              <a:t>Haga clic para modificar los estilos de texto del patrón</a:t>
            </a:r>
            <a:endParaRPr lang="es-CL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29288C7-A1C0-4959-9C16-25D9537B5B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7506C2-3C59-4E73-99FE-DAE3DFB4BA3A}" type="datetime1">
              <a:rPr kumimoji="0" lang="es-C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13-10-2023</a:t>
            </a:fld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2C65EB2-EFBE-4BFD-A50D-0B9C922C37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8831D6A-1AC5-44B8-8A8C-A6A537C35E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36DC24D-78B5-4164-BCBB-E3BE72F13D6F}" type="slidenum">
              <a:rPr kumimoji="0" lang="es-CL" sz="1400" b="1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s-CL" sz="14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B705E49F-454D-4C6D-B924-2331778A1B26}"/>
              </a:ext>
            </a:extLst>
          </p:cNvPr>
          <p:cNvSpPr/>
          <p:nvPr userDrawn="1"/>
        </p:nvSpPr>
        <p:spPr>
          <a:xfrm>
            <a:off x="0" y="0"/>
            <a:ext cx="1047565" cy="110971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7EEF88F8-36E3-450F-8354-1D572CC3489F}"/>
              </a:ext>
            </a:extLst>
          </p:cNvPr>
          <p:cNvSpPr/>
          <p:nvPr userDrawn="1"/>
        </p:nvSpPr>
        <p:spPr>
          <a:xfrm>
            <a:off x="-4439" y="6721475"/>
            <a:ext cx="12192000" cy="13760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D7C7E1DA-7242-4FC7-8968-5C425736BA10}"/>
              </a:ext>
            </a:extLst>
          </p:cNvPr>
          <p:cNvSpPr/>
          <p:nvPr userDrawn="1"/>
        </p:nvSpPr>
        <p:spPr>
          <a:xfrm>
            <a:off x="395058" y="0"/>
            <a:ext cx="106534" cy="6858000"/>
          </a:xfrm>
          <a:prstGeom prst="rect">
            <a:avLst/>
          </a:prstGeom>
          <a:solidFill>
            <a:srgbClr val="1F4EE9"/>
          </a:solidFill>
          <a:ln>
            <a:solidFill>
              <a:srgbClr val="1F4EE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0FE47ED6-595C-4726-B2E7-2B7FD2B145BB}"/>
              </a:ext>
            </a:extLst>
          </p:cNvPr>
          <p:cNvSpPr/>
          <p:nvPr userDrawn="1"/>
        </p:nvSpPr>
        <p:spPr>
          <a:xfrm>
            <a:off x="562998" y="0"/>
            <a:ext cx="106534" cy="6858000"/>
          </a:xfrm>
          <a:prstGeom prst="rect">
            <a:avLst/>
          </a:prstGeom>
          <a:solidFill>
            <a:srgbClr val="1B7AD9"/>
          </a:solidFill>
          <a:ln>
            <a:solidFill>
              <a:srgbClr val="1B7AD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9A808BC5-7720-4941-AD5B-FA85BA61C800}"/>
              </a:ext>
            </a:extLst>
          </p:cNvPr>
          <p:cNvSpPr/>
          <p:nvPr userDrawn="1"/>
        </p:nvSpPr>
        <p:spPr>
          <a:xfrm>
            <a:off x="728340" y="0"/>
            <a:ext cx="106534" cy="6858000"/>
          </a:xfrm>
          <a:prstGeom prst="rect">
            <a:avLst/>
          </a:prstGeom>
          <a:solidFill>
            <a:srgbClr val="00C0C0"/>
          </a:solidFill>
          <a:ln>
            <a:solidFill>
              <a:srgbClr val="00C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464929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9F57B7D-C45D-421B-A010-FBE051FD3E4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s-CL"/>
              <a:t>Haga clic para modificar el estilo de título del patrón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C2FCD22-A449-491E-A3F9-9FB28A2DC37A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CL"/>
              <a:t>Haga clic para modificar los estilos de texto del patrón</a:t>
            </a:r>
          </a:p>
          <a:p>
            <a:pPr lvl="1"/>
            <a:r>
              <a:rPr lang="es-CL"/>
              <a:t>Segundo nivel</a:t>
            </a:r>
          </a:p>
          <a:p>
            <a:pPr lvl="2"/>
            <a:r>
              <a:rPr lang="es-CL"/>
              <a:t>Tercer nivel</a:t>
            </a:r>
          </a:p>
          <a:p>
            <a:pPr lvl="3"/>
            <a:r>
              <a:rPr lang="es-CL"/>
              <a:t>Cuarto nivel</a:t>
            </a:r>
          </a:p>
          <a:p>
            <a:pPr lvl="4"/>
            <a:r>
              <a:rPr lang="es-CL"/>
              <a:t>Quinto nivel</a:t>
            </a:r>
            <a:endParaRPr lang="es-CL" dirty="0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1E312BC-96F8-4990-90E0-DB5565253AE2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CL"/>
              <a:t>Haga clic para modificar los estilos de texto del patrón</a:t>
            </a:r>
          </a:p>
          <a:p>
            <a:pPr lvl="1"/>
            <a:r>
              <a:rPr lang="es-CL"/>
              <a:t>Segundo nivel</a:t>
            </a:r>
          </a:p>
          <a:p>
            <a:pPr lvl="2"/>
            <a:r>
              <a:rPr lang="es-CL"/>
              <a:t>Tercer nivel</a:t>
            </a:r>
          </a:p>
          <a:p>
            <a:pPr lvl="3"/>
            <a:r>
              <a:rPr lang="es-CL"/>
              <a:t>Cuarto nivel</a:t>
            </a:r>
          </a:p>
          <a:p>
            <a:pPr lvl="4"/>
            <a:r>
              <a:rPr lang="es-CL"/>
              <a:t>Quinto nivel</a:t>
            </a:r>
            <a:endParaRPr lang="es-CL" dirty="0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1040427-301D-4E40-BA8C-8576066E5B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99432B8-EE3E-4074-9084-FC125F1D48C5}" type="datetime1">
              <a:rPr kumimoji="0" lang="es-C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13-10-2023</a:t>
            </a:fld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F1AAB65-D9CE-4EB3-8FD7-4C4234F185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F36D53F-5AE1-4EC8-80A6-F155757C25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36DC24D-78B5-4164-BCBB-E3BE72F13D6F}" type="slidenum">
              <a:rPr kumimoji="0" lang="es-CL" sz="1400" b="1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s-CL" sz="14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311288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26B452-179C-4369-B6B9-DDD5C13DD7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CL"/>
              <a:t>Haga clic para modificar el estilo de título del patrón</a:t>
            </a:r>
            <a:endParaRPr lang="es-CL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28F135C-83AA-4FF1-8EA9-A980EDABDD45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CL"/>
              <a:t>Haga clic para modificar los estilos de texto del patrón</a:t>
            </a:r>
            <a:endParaRPr lang="es-CL" dirty="0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23A255D-406E-4C7F-AF2C-9AC29E3A4F97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CL"/>
              <a:t>Haga clic para modificar los estilos de texto del patrón</a:t>
            </a:r>
          </a:p>
          <a:p>
            <a:pPr lvl="1"/>
            <a:r>
              <a:rPr lang="es-CL"/>
              <a:t>Segundo nivel</a:t>
            </a:r>
          </a:p>
          <a:p>
            <a:pPr lvl="2"/>
            <a:r>
              <a:rPr lang="es-CL"/>
              <a:t>Tercer nivel</a:t>
            </a:r>
          </a:p>
          <a:p>
            <a:pPr lvl="3"/>
            <a:r>
              <a:rPr lang="es-CL"/>
              <a:t>Cuarto nivel</a:t>
            </a:r>
          </a:p>
          <a:p>
            <a:pPr lvl="4"/>
            <a:r>
              <a:rPr lang="es-CL"/>
              <a:t>Quinto nivel</a:t>
            </a:r>
            <a:endParaRPr lang="es-CL" dirty="0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E56AEB8B-8880-4C07-8F08-14C08169404F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CL"/>
              <a:t>Haga clic para modificar los estilos de texto del patrón</a:t>
            </a:r>
            <a:endParaRPr lang="es-CL" dirty="0"/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2B29A780-F071-44B4-8EDD-0B4B5FC0E64C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CL"/>
              <a:t>Haga clic para modificar los estilos de texto del patrón</a:t>
            </a:r>
          </a:p>
          <a:p>
            <a:pPr lvl="1"/>
            <a:r>
              <a:rPr lang="es-CL"/>
              <a:t>Segundo nivel</a:t>
            </a:r>
          </a:p>
          <a:p>
            <a:pPr lvl="2"/>
            <a:r>
              <a:rPr lang="es-CL"/>
              <a:t>Tercer nivel</a:t>
            </a:r>
          </a:p>
          <a:p>
            <a:pPr lvl="3"/>
            <a:r>
              <a:rPr lang="es-CL"/>
              <a:t>Cuarto nivel</a:t>
            </a:r>
          </a:p>
          <a:p>
            <a:pPr lvl="4"/>
            <a:r>
              <a:rPr lang="es-CL"/>
              <a:t>Quinto nivel</a:t>
            </a:r>
            <a:endParaRPr lang="es-CL" dirty="0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E4C970BF-BB04-4934-A2C2-19B56CB994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67B1904-D62D-4FCE-A28A-80E2EC1FA579}" type="datetime1">
              <a:rPr kumimoji="0" lang="es-C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13-10-2023</a:t>
            </a:fld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0B2657EF-653F-43FD-B352-C02A01E28A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0E70BCB1-09F2-4955-9A11-FC8575ADE3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36DC24D-78B5-4164-BCBB-E3BE72F13D6F}" type="slidenum">
              <a:rPr kumimoji="0" lang="es-CL" sz="1400" b="1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s-CL" sz="14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041053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58EC405-D855-4CE3-88A1-91561BB1264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s-CL"/>
              <a:t>Haga clic para modificar el estilo de título del patrón</a:t>
            </a:r>
            <a:endParaRPr lang="es-CL" dirty="0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D5247BB5-DA92-48F0-8F68-1AE576471C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D3E4A8C-A39D-4AD7-B9BA-1151248E83C7}" type="datetime1">
              <a:rPr kumimoji="0" lang="es-C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13-10-2023</a:t>
            </a:fld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621057DC-9424-422E-A9CF-BD0D7F58A7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4542F0D-FB8A-449D-9EA6-3E084BA4A7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36DC24D-78B5-4164-BCBB-E3BE72F13D6F}" type="slidenum">
              <a:rPr kumimoji="0" lang="es-CL" sz="1400" b="1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s-CL" sz="14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485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BEC2EC7C-BB26-4D3A-BB24-BBA9F6AAA1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8DDA529-CCA1-4EA6-81CC-21F57A50D8B8}" type="datetime1">
              <a:rPr kumimoji="0" lang="es-C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13-10-2023</a:t>
            </a:fld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23EC38F0-CDF8-437A-8090-BBFFD5391C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FEE38A8A-5BB1-48D8-BFA3-60773C3385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97284" y="6391990"/>
            <a:ext cx="2743200" cy="365125"/>
          </a:xfrm>
        </p:spPr>
        <p:txBody>
          <a:bodyPr/>
          <a:lstStyle>
            <a:lvl1pPr>
              <a:defRPr sz="1400" b="1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36DC24D-78B5-4164-BCBB-E3BE72F13D6F}" type="slidenum">
              <a:rPr kumimoji="0" lang="es-CL" sz="1400" b="1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s-CL" sz="14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299533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3BFE1D-D979-4E23-8490-86311ED23D6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CL"/>
              <a:t>Haga clic para modificar el estilo de título del patrón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3AFB3ED-7A28-4D6E-82F4-3635D3182F3C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CL"/>
              <a:t>Haga clic para modificar los estilos de texto del patrón</a:t>
            </a:r>
          </a:p>
          <a:p>
            <a:pPr lvl="1"/>
            <a:r>
              <a:rPr lang="es-CL"/>
              <a:t>Segundo nivel</a:t>
            </a:r>
          </a:p>
          <a:p>
            <a:pPr lvl="2"/>
            <a:r>
              <a:rPr lang="es-CL"/>
              <a:t>Tercer nivel</a:t>
            </a:r>
          </a:p>
          <a:p>
            <a:pPr lvl="3"/>
            <a:r>
              <a:rPr lang="es-CL"/>
              <a:t>Cuarto nivel</a:t>
            </a:r>
          </a:p>
          <a:p>
            <a:pPr lvl="4"/>
            <a:r>
              <a:rPr lang="es-CL"/>
              <a:t>Quinto nivel</a:t>
            </a:r>
            <a:endParaRPr lang="es-CL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CCB0326-AA43-4527-A24F-4CB3F57B7DAC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CL"/>
              <a:t>Haga clic para modificar los estilos de texto del patrón</a:t>
            </a:r>
            <a:endParaRPr lang="es-CL" dirty="0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725E5EB-7439-4B21-8CC8-AD93837205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4171670-544E-40B1-AB3C-C13323C2644C}" type="datetime1">
              <a:rPr kumimoji="0" lang="es-C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13-10-2023</a:t>
            </a:fld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63FE985-566B-41DA-989F-04C9F06F72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9C79CCA-0463-4937-B856-1854A53061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36DC24D-78B5-4164-BCBB-E3BE72F13D6F}" type="slidenum">
              <a:rPr kumimoji="0" lang="es-CL" sz="1400" b="1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s-CL" sz="14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478890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E8C591C-4B17-4094-ABAD-1ED92FD3E1E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CL"/>
              <a:t>Haga clic para modificar el estilo de título del patrón</a:t>
            </a:r>
            <a:endParaRPr lang="es-CL" dirty="0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E1C3ABB5-70A0-4AA4-AB5B-25CE774B22D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06F97C3-EC7E-4200-B5B7-561B0CA1B481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CL"/>
              <a:t>Haga clic para modificar los estilos de texto del patrón</a:t>
            </a:r>
            <a:endParaRPr lang="es-CL" dirty="0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AD8CFC1-AA86-4959-8FCA-F36ACA13C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DA7F49B-EC28-465D-8D68-D1ED5BDF33C8}" type="datetime1">
              <a:rPr kumimoji="0" lang="es-C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13-10-2023</a:t>
            </a:fld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BB744E3-4871-4AE0-8F38-D848B8B79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14B4D23-2A5E-4496-9355-99D943111C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36DC24D-78B5-4164-BCBB-E3BE72F13D6F}" type="slidenum">
              <a:rPr kumimoji="0" lang="es-CL" sz="1400" b="1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s-CL" sz="14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91746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E32F97F9-EFAA-4137-ADE2-CC9493FE3F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7681" y="365125"/>
            <a:ext cx="1114209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CL" dirty="0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455485C-AE1D-432B-BFA8-38921D4C06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97681" y="1825625"/>
            <a:ext cx="11142093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CL" dirty="0"/>
              <a:t>Haga clic para modificar los estilos de texto del patrón</a:t>
            </a:r>
          </a:p>
          <a:p>
            <a:pPr lvl="1"/>
            <a:r>
              <a:rPr lang="es-CL" dirty="0"/>
              <a:t>Segundo nivel</a:t>
            </a:r>
          </a:p>
          <a:p>
            <a:pPr lvl="2"/>
            <a:r>
              <a:rPr lang="es-CL" dirty="0"/>
              <a:t>Tercer nivel</a:t>
            </a:r>
          </a:p>
          <a:p>
            <a:pPr lvl="3"/>
            <a:r>
              <a:rPr lang="es-CL" dirty="0"/>
              <a:t>Cuarto nivel</a:t>
            </a:r>
          </a:p>
          <a:p>
            <a:pPr lvl="4"/>
            <a:r>
              <a:rPr lang="es-CL" dirty="0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C0044C1-7272-4A28-90F9-C1B0913D41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97681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7C8A45C-12AA-4F2B-9AD5-92FEC3A9DC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414F737-B02F-4225-80EF-F7637FB1EB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48800" y="639199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36DC24D-78B5-4164-BCBB-E3BE72F13D6F}" type="slidenum">
              <a:rPr kumimoji="0" lang="es-CL" sz="1400" b="1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s-CL" sz="14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3F41CE77-EFDB-4917-8FAA-5ECC8F861133}"/>
              </a:ext>
            </a:extLst>
          </p:cNvPr>
          <p:cNvSpPr/>
          <p:nvPr userDrawn="1"/>
        </p:nvSpPr>
        <p:spPr>
          <a:xfrm>
            <a:off x="0" y="6757115"/>
            <a:ext cx="12192000" cy="100885"/>
          </a:xfrm>
          <a:prstGeom prst="rect">
            <a:avLst/>
          </a:prstGeom>
          <a:solidFill>
            <a:srgbClr val="1F4EE9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25D05461-A77E-4DE5-84A5-652AC31BE4F5}"/>
              </a:ext>
            </a:extLst>
          </p:cNvPr>
          <p:cNvSpPr/>
          <p:nvPr userDrawn="1"/>
        </p:nvSpPr>
        <p:spPr>
          <a:xfrm>
            <a:off x="219075" y="0"/>
            <a:ext cx="252413" cy="100885"/>
          </a:xfrm>
          <a:prstGeom prst="rect">
            <a:avLst/>
          </a:prstGeom>
          <a:solidFill>
            <a:srgbClr val="1F4EE9"/>
          </a:solidFill>
          <a:ln>
            <a:solidFill>
              <a:srgbClr val="1F4EE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7A631A09-AEB5-4F08-9B9D-87F9752A990E}"/>
              </a:ext>
            </a:extLst>
          </p:cNvPr>
          <p:cNvSpPr/>
          <p:nvPr userDrawn="1"/>
        </p:nvSpPr>
        <p:spPr>
          <a:xfrm>
            <a:off x="497681" y="0"/>
            <a:ext cx="252413" cy="100885"/>
          </a:xfrm>
          <a:prstGeom prst="rect">
            <a:avLst/>
          </a:prstGeom>
          <a:solidFill>
            <a:srgbClr val="1B7AD9"/>
          </a:solidFill>
          <a:ln>
            <a:solidFill>
              <a:srgbClr val="1B7AD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7539185A-5943-4893-8904-DF5C07C8DB00}"/>
              </a:ext>
            </a:extLst>
          </p:cNvPr>
          <p:cNvSpPr/>
          <p:nvPr userDrawn="1"/>
        </p:nvSpPr>
        <p:spPr>
          <a:xfrm>
            <a:off x="776287" y="-1"/>
            <a:ext cx="252413" cy="100885"/>
          </a:xfrm>
          <a:prstGeom prst="rect">
            <a:avLst/>
          </a:prstGeom>
          <a:solidFill>
            <a:srgbClr val="00C0C0"/>
          </a:solidFill>
          <a:ln>
            <a:solidFill>
              <a:srgbClr val="00C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06054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  <p:sldLayoutId id="2147483756" r:id="rId12"/>
    <p:sldLayoutId id="2147483757" r:id="rId13"/>
    <p:sldLayoutId id="2147483758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Malgun Gothic" panose="020B0503020000020004" pitchFamily="34" charset="-127"/>
          <a:ea typeface="Malgun Gothic" panose="020B0503020000020004" pitchFamily="34" charset="-127"/>
          <a:cs typeface="Malgun Gothic Semilight" panose="020B0502040204020203" pitchFamily="34" charset="-128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Malgun Gothic Semilight" panose="020B0502040204020203" pitchFamily="34" charset="-128"/>
          <a:ea typeface="Malgun Gothic Semilight" panose="020B0502040204020203" pitchFamily="34" charset="-128"/>
          <a:cs typeface="Malgun Gothic Semilight" panose="020B0502040204020203" pitchFamily="34" charset="-128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Malgun Gothic Semilight" panose="020B0502040204020203" pitchFamily="34" charset="-128"/>
          <a:ea typeface="Malgun Gothic Semilight" panose="020B0502040204020203" pitchFamily="34" charset="-128"/>
          <a:cs typeface="Malgun Gothic Semilight" panose="020B0502040204020203" pitchFamily="34" charset="-128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Malgun Gothic Semilight" panose="020B0502040204020203" pitchFamily="34" charset="-128"/>
          <a:ea typeface="Malgun Gothic Semilight" panose="020B0502040204020203" pitchFamily="34" charset="-128"/>
          <a:cs typeface="Malgun Gothic Semilight" panose="020B0502040204020203" pitchFamily="34" charset="-128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algun Gothic Semilight" panose="020B0502040204020203" pitchFamily="34" charset="-128"/>
          <a:ea typeface="Malgun Gothic Semilight" panose="020B0502040204020203" pitchFamily="34" charset="-128"/>
          <a:cs typeface="Malgun Gothic Semilight" panose="020B0502040204020203" pitchFamily="34" charset="-128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algun Gothic Semilight" panose="020B0502040204020203" pitchFamily="34" charset="-128"/>
          <a:ea typeface="Malgun Gothic Semilight" panose="020B0502040204020203" pitchFamily="34" charset="-128"/>
          <a:cs typeface="Malgun Gothic Semilight" panose="020B0502040204020203" pitchFamily="34" charset="-128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AF3DB5-07D3-D278-BBB1-7751CF846F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823983"/>
            <a:ext cx="9144000" cy="2387600"/>
          </a:xfrm>
        </p:spPr>
        <p:txBody>
          <a:bodyPr/>
          <a:lstStyle/>
          <a:p>
            <a:r>
              <a:rPr lang="es-CL" dirty="0"/>
              <a:t>Diccionarios</a:t>
            </a:r>
            <a:br>
              <a:rPr lang="es-CL" dirty="0"/>
            </a:br>
            <a:endParaRPr lang="es-CL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CD389D6-F00B-819D-0782-39250858A8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625706"/>
            <a:ext cx="9144000" cy="1655762"/>
          </a:xfrm>
        </p:spPr>
        <p:txBody>
          <a:bodyPr/>
          <a:lstStyle/>
          <a:p>
            <a:r>
              <a:rPr lang="es-CL" dirty="0"/>
              <a:t>Sebastián Ferrada</a:t>
            </a:r>
          </a:p>
          <a:p>
            <a:r>
              <a:rPr lang="es-CL" dirty="0"/>
              <a:t>sferrada.com</a:t>
            </a:r>
          </a:p>
          <a:p>
            <a:r>
              <a:rPr lang="es-CL" dirty="0"/>
              <a:t>Octubre 2023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255AF4-B97E-64CE-7AE2-F3B1AC9415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36DC24D-78B5-4164-BCBB-E3BE72F13D6F}" type="slidenum">
              <a:rPr kumimoji="0" lang="es-CL" sz="1400" b="1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s-CL" sz="14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A0DC96F-5048-EB49-3C6E-A176339807D1}"/>
              </a:ext>
            </a:extLst>
          </p:cNvPr>
          <p:cNvSpPr txBox="1"/>
          <p:nvPr/>
        </p:nvSpPr>
        <p:spPr>
          <a:xfrm>
            <a:off x="1524000" y="741470"/>
            <a:ext cx="48440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>
                <a:latin typeface="Malgun Gothic" panose="020B0503020000020004" pitchFamily="34" charset="-127"/>
                <a:ea typeface="Malgun Gothic" panose="020B0503020000020004" pitchFamily="34" charset="-127"/>
              </a:rPr>
              <a:t>CC3001 – Algoritmos y Estructuras de Datos</a:t>
            </a:r>
          </a:p>
        </p:txBody>
      </p:sp>
      <p:pic>
        <p:nvPicPr>
          <p:cNvPr id="7" name="Graphic 6" descr="Ghost with solid fill">
            <a:extLst>
              <a:ext uri="{FF2B5EF4-FFF2-40B4-BE49-F238E27FC236}">
                <a16:creationId xmlns:a16="http://schemas.microsoft.com/office/drawing/2014/main" id="{BA35691F-61DC-DE14-8935-D856A70BDA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910787" y="6096255"/>
            <a:ext cx="370426" cy="3704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50893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899F35-A65C-B896-E603-A3CCD6EB27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err="1"/>
              <a:t>Transpose</a:t>
            </a:r>
            <a:endParaRPr lang="es-C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0D91F6-8CD3-4F67-0E1F-8F9EC4ACAB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81" y="1825625"/>
            <a:ext cx="11142093" cy="911355"/>
          </a:xfrm>
        </p:spPr>
        <p:txBody>
          <a:bodyPr/>
          <a:lstStyle/>
          <a:p>
            <a:pPr marL="0" indent="0">
              <a:buNone/>
            </a:pPr>
            <a:r>
              <a:rPr lang="es-CL" dirty="0"/>
              <a:t>Cada vez que se </a:t>
            </a:r>
            <a:r>
              <a:rPr lang="es-CL" dirty="0" err="1"/>
              <a:t>accesa</a:t>
            </a:r>
            <a:r>
              <a:rPr lang="es-CL" dirty="0"/>
              <a:t> una llave, se mueve una posición más adelante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BC94AE-C9EE-5373-DBC4-3F589D8295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36DC24D-78B5-4164-BCBB-E3BE72F13D6F}" type="slidenum">
              <a:rPr kumimoji="0" lang="es-CL" sz="1400" b="1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s-CL" sz="14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942E2A11-6125-0412-3AA0-165D702C74B8}"/>
              </a:ext>
            </a:extLst>
          </p:cNvPr>
          <p:cNvSpPr/>
          <p:nvPr/>
        </p:nvSpPr>
        <p:spPr>
          <a:xfrm>
            <a:off x="7545344" y="3643690"/>
            <a:ext cx="612000" cy="6120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sz="1400" dirty="0">
                <a:latin typeface="Malgun Gothic Semilight" panose="020B0502040204020203" pitchFamily="34" charset="-128"/>
                <a:ea typeface="Malgun Gothic Semilight" panose="020B0502040204020203" pitchFamily="34" charset="-128"/>
                <a:cs typeface="Malgun Gothic Semilight" panose="020B0502040204020203" pitchFamily="34" charset="-128"/>
              </a:rPr>
              <a:t>27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3B66B3B2-59D8-71C7-6EA9-B76619E06D56}"/>
              </a:ext>
            </a:extLst>
          </p:cNvPr>
          <p:cNvSpPr/>
          <p:nvPr/>
        </p:nvSpPr>
        <p:spPr>
          <a:xfrm>
            <a:off x="6418191" y="3643690"/>
            <a:ext cx="612000" cy="6120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sz="1400" dirty="0">
                <a:latin typeface="Malgun Gothic Semilight" panose="020B0502040204020203" pitchFamily="34" charset="-128"/>
                <a:ea typeface="Malgun Gothic Semilight" panose="020B0502040204020203" pitchFamily="34" charset="-128"/>
                <a:cs typeface="Malgun Gothic Semilight" panose="020B0502040204020203" pitchFamily="34" charset="-128"/>
              </a:rPr>
              <a:t>15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97CC39D6-E453-D9F2-263D-F4BD1D0E635A}"/>
              </a:ext>
            </a:extLst>
          </p:cNvPr>
          <p:cNvSpPr/>
          <p:nvPr/>
        </p:nvSpPr>
        <p:spPr>
          <a:xfrm>
            <a:off x="5291038" y="3643690"/>
            <a:ext cx="612000" cy="6120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sz="1400" dirty="0">
                <a:latin typeface="Malgun Gothic Semilight" panose="020B0502040204020203" pitchFamily="34" charset="-128"/>
                <a:ea typeface="Malgun Gothic Semilight" panose="020B0502040204020203" pitchFamily="34" charset="-128"/>
                <a:cs typeface="Malgun Gothic Semilight" panose="020B0502040204020203" pitchFamily="34" charset="-128"/>
              </a:rPr>
              <a:t>40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2EDCEF47-5ACA-D719-403F-88B5203377A3}"/>
              </a:ext>
            </a:extLst>
          </p:cNvPr>
          <p:cNvSpPr/>
          <p:nvPr/>
        </p:nvSpPr>
        <p:spPr>
          <a:xfrm>
            <a:off x="4163885" y="3643690"/>
            <a:ext cx="612000" cy="6120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sz="1400" dirty="0">
                <a:latin typeface="Malgun Gothic Semilight" panose="020B0502040204020203" pitchFamily="34" charset="-128"/>
                <a:ea typeface="Malgun Gothic Semilight" panose="020B0502040204020203" pitchFamily="34" charset="-128"/>
                <a:cs typeface="Malgun Gothic Semilight" panose="020B0502040204020203" pitchFamily="34" charset="-128"/>
              </a:rPr>
              <a:t>34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D9924D1-CF92-99F1-23FE-BD09A830AC5C}"/>
              </a:ext>
            </a:extLst>
          </p:cNvPr>
          <p:cNvSpPr/>
          <p:nvPr/>
        </p:nvSpPr>
        <p:spPr>
          <a:xfrm>
            <a:off x="8672497" y="3805690"/>
            <a:ext cx="288000" cy="288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22596E47-15B0-9233-ED0E-34A695DA6468}"/>
              </a:ext>
            </a:extLst>
          </p:cNvPr>
          <p:cNvCxnSpPr>
            <a:stCxn id="8" idx="6"/>
            <a:endCxn id="7" idx="2"/>
          </p:cNvCxnSpPr>
          <p:nvPr/>
        </p:nvCxnSpPr>
        <p:spPr>
          <a:xfrm>
            <a:off x="4775885" y="3949690"/>
            <a:ext cx="515153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B2CD3D9A-38B4-19A4-EEF7-57E4915789EF}"/>
              </a:ext>
            </a:extLst>
          </p:cNvPr>
          <p:cNvCxnSpPr>
            <a:cxnSpLocks/>
            <a:stCxn id="7" idx="6"/>
            <a:endCxn id="6" idx="2"/>
          </p:cNvCxnSpPr>
          <p:nvPr/>
        </p:nvCxnSpPr>
        <p:spPr>
          <a:xfrm>
            <a:off x="5903038" y="3949690"/>
            <a:ext cx="515153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176B816-18F8-643F-AD51-A13DF7AC2CE5}"/>
              </a:ext>
            </a:extLst>
          </p:cNvPr>
          <p:cNvCxnSpPr>
            <a:cxnSpLocks/>
            <a:stCxn id="6" idx="6"/>
            <a:endCxn id="5" idx="2"/>
          </p:cNvCxnSpPr>
          <p:nvPr/>
        </p:nvCxnSpPr>
        <p:spPr>
          <a:xfrm>
            <a:off x="7030191" y="3949690"/>
            <a:ext cx="515153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493AB68C-5D54-4405-2F36-9666F98E9929}"/>
              </a:ext>
            </a:extLst>
          </p:cNvPr>
          <p:cNvCxnSpPr>
            <a:cxnSpLocks/>
            <a:stCxn id="5" idx="6"/>
            <a:endCxn id="9" idx="1"/>
          </p:cNvCxnSpPr>
          <p:nvPr/>
        </p:nvCxnSpPr>
        <p:spPr>
          <a:xfrm>
            <a:off x="8157344" y="3949690"/>
            <a:ext cx="515153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8EEC6911-FABC-545B-3F0C-321AB3CBBF5D}"/>
              </a:ext>
            </a:extLst>
          </p:cNvPr>
          <p:cNvCxnSpPr>
            <a:cxnSpLocks/>
          </p:cNvCxnSpPr>
          <p:nvPr/>
        </p:nvCxnSpPr>
        <p:spPr>
          <a:xfrm>
            <a:off x="3648732" y="3955817"/>
            <a:ext cx="515153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F7CFB041-04DF-6B20-BC7D-8A2E6C79B1DC}"/>
              </a:ext>
            </a:extLst>
          </p:cNvPr>
          <p:cNvSpPr txBox="1"/>
          <p:nvPr/>
        </p:nvSpPr>
        <p:spPr>
          <a:xfrm>
            <a:off x="2638988" y="3765024"/>
            <a:ext cx="9891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>
                <a:latin typeface="Malgun Gothic Semilight" panose="020B0502040204020203" pitchFamily="34" charset="-128"/>
                <a:ea typeface="Malgun Gothic Semilight" panose="020B0502040204020203" pitchFamily="34" charset="-128"/>
                <a:cs typeface="Malgun Gothic Semilight" panose="020B0502040204020203" pitchFamily="34" charset="-128"/>
              </a:rPr>
              <a:t>primero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2B5CED2-7A0E-9E62-0085-320B725086A9}"/>
              </a:ext>
            </a:extLst>
          </p:cNvPr>
          <p:cNvSpPr txBox="1"/>
          <p:nvPr/>
        </p:nvSpPr>
        <p:spPr>
          <a:xfrm>
            <a:off x="4870322" y="5007396"/>
            <a:ext cx="23968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d.search</a:t>
            </a:r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(27)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30B8A6DB-C986-6F9F-834F-BA4C3764F262}"/>
              </a:ext>
            </a:extLst>
          </p:cNvPr>
          <p:cNvCxnSpPr/>
          <p:nvPr/>
        </p:nvCxnSpPr>
        <p:spPr>
          <a:xfrm>
            <a:off x="4472473" y="3054220"/>
            <a:ext cx="0" cy="50385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4299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125E-6 -4.44444E-6 L 0.2806 -0.00023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023" y="-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899F35-A65C-B896-E603-A3CCD6EB27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err="1"/>
              <a:t>Transpose</a:t>
            </a:r>
            <a:endParaRPr lang="es-C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0D91F6-8CD3-4F67-0E1F-8F9EC4ACAB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81" y="1825625"/>
            <a:ext cx="11142093" cy="911355"/>
          </a:xfrm>
        </p:spPr>
        <p:txBody>
          <a:bodyPr/>
          <a:lstStyle/>
          <a:p>
            <a:pPr marL="0" indent="0">
              <a:buNone/>
            </a:pPr>
            <a:r>
              <a:rPr lang="es-CL" dirty="0"/>
              <a:t>Cada vez que se </a:t>
            </a:r>
            <a:r>
              <a:rPr lang="es-CL" dirty="0" err="1"/>
              <a:t>accesa</a:t>
            </a:r>
            <a:r>
              <a:rPr lang="es-CL" dirty="0"/>
              <a:t> una llave, se mueve una posición más adelante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BC94AE-C9EE-5373-DBC4-3F589D8295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36DC24D-78B5-4164-BCBB-E3BE72F13D6F}" type="slidenum">
              <a:rPr kumimoji="0" lang="es-CL" sz="1400" b="1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s-CL" sz="14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942E2A11-6125-0412-3AA0-165D702C74B8}"/>
              </a:ext>
            </a:extLst>
          </p:cNvPr>
          <p:cNvSpPr/>
          <p:nvPr/>
        </p:nvSpPr>
        <p:spPr>
          <a:xfrm>
            <a:off x="7545344" y="3643690"/>
            <a:ext cx="612000" cy="6120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sz="1400" dirty="0">
                <a:latin typeface="Malgun Gothic Semilight" panose="020B0502040204020203" pitchFamily="34" charset="-128"/>
                <a:ea typeface="Malgun Gothic Semilight" panose="020B0502040204020203" pitchFamily="34" charset="-128"/>
                <a:cs typeface="Malgun Gothic Semilight" panose="020B0502040204020203" pitchFamily="34" charset="-128"/>
              </a:rPr>
              <a:t>15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3B66B3B2-59D8-71C7-6EA9-B76619E06D56}"/>
              </a:ext>
            </a:extLst>
          </p:cNvPr>
          <p:cNvSpPr/>
          <p:nvPr/>
        </p:nvSpPr>
        <p:spPr>
          <a:xfrm>
            <a:off x="6418191" y="3643690"/>
            <a:ext cx="612000" cy="6120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sz="1400" dirty="0">
                <a:latin typeface="Malgun Gothic Semilight" panose="020B0502040204020203" pitchFamily="34" charset="-128"/>
                <a:ea typeface="Malgun Gothic Semilight" panose="020B0502040204020203" pitchFamily="34" charset="-128"/>
                <a:cs typeface="Malgun Gothic Semilight" panose="020B0502040204020203" pitchFamily="34" charset="-128"/>
              </a:rPr>
              <a:t>27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97CC39D6-E453-D9F2-263D-F4BD1D0E635A}"/>
              </a:ext>
            </a:extLst>
          </p:cNvPr>
          <p:cNvSpPr/>
          <p:nvPr/>
        </p:nvSpPr>
        <p:spPr>
          <a:xfrm>
            <a:off x="5291038" y="3643690"/>
            <a:ext cx="612000" cy="6120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sz="1400" dirty="0">
                <a:latin typeface="Malgun Gothic Semilight" panose="020B0502040204020203" pitchFamily="34" charset="-128"/>
                <a:ea typeface="Malgun Gothic Semilight" panose="020B0502040204020203" pitchFamily="34" charset="-128"/>
                <a:cs typeface="Malgun Gothic Semilight" panose="020B0502040204020203" pitchFamily="34" charset="-128"/>
              </a:rPr>
              <a:t>40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2EDCEF47-5ACA-D719-403F-88B5203377A3}"/>
              </a:ext>
            </a:extLst>
          </p:cNvPr>
          <p:cNvSpPr/>
          <p:nvPr/>
        </p:nvSpPr>
        <p:spPr>
          <a:xfrm>
            <a:off x="4163885" y="3643690"/>
            <a:ext cx="612000" cy="6120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sz="1400" dirty="0">
                <a:latin typeface="Malgun Gothic Semilight" panose="020B0502040204020203" pitchFamily="34" charset="-128"/>
                <a:ea typeface="Malgun Gothic Semilight" panose="020B0502040204020203" pitchFamily="34" charset="-128"/>
                <a:cs typeface="Malgun Gothic Semilight" panose="020B0502040204020203" pitchFamily="34" charset="-128"/>
              </a:rPr>
              <a:t>34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D9924D1-CF92-99F1-23FE-BD09A830AC5C}"/>
              </a:ext>
            </a:extLst>
          </p:cNvPr>
          <p:cNvSpPr/>
          <p:nvPr/>
        </p:nvSpPr>
        <p:spPr>
          <a:xfrm>
            <a:off x="8672497" y="3805690"/>
            <a:ext cx="288000" cy="288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22596E47-15B0-9233-ED0E-34A695DA6468}"/>
              </a:ext>
            </a:extLst>
          </p:cNvPr>
          <p:cNvCxnSpPr>
            <a:stCxn id="8" idx="6"/>
            <a:endCxn id="7" idx="2"/>
          </p:cNvCxnSpPr>
          <p:nvPr/>
        </p:nvCxnSpPr>
        <p:spPr>
          <a:xfrm>
            <a:off x="4775885" y="3949690"/>
            <a:ext cx="515153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B2CD3D9A-38B4-19A4-EEF7-57E4915789EF}"/>
              </a:ext>
            </a:extLst>
          </p:cNvPr>
          <p:cNvCxnSpPr>
            <a:cxnSpLocks/>
            <a:stCxn id="7" idx="6"/>
            <a:endCxn id="6" idx="2"/>
          </p:cNvCxnSpPr>
          <p:nvPr/>
        </p:nvCxnSpPr>
        <p:spPr>
          <a:xfrm>
            <a:off x="5903038" y="3949690"/>
            <a:ext cx="515153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176B816-18F8-643F-AD51-A13DF7AC2CE5}"/>
              </a:ext>
            </a:extLst>
          </p:cNvPr>
          <p:cNvCxnSpPr>
            <a:cxnSpLocks/>
            <a:stCxn id="6" idx="6"/>
            <a:endCxn id="5" idx="2"/>
          </p:cNvCxnSpPr>
          <p:nvPr/>
        </p:nvCxnSpPr>
        <p:spPr>
          <a:xfrm>
            <a:off x="7030191" y="3949690"/>
            <a:ext cx="515153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493AB68C-5D54-4405-2F36-9666F98E9929}"/>
              </a:ext>
            </a:extLst>
          </p:cNvPr>
          <p:cNvCxnSpPr>
            <a:cxnSpLocks/>
            <a:stCxn id="5" idx="6"/>
            <a:endCxn id="9" idx="1"/>
          </p:cNvCxnSpPr>
          <p:nvPr/>
        </p:nvCxnSpPr>
        <p:spPr>
          <a:xfrm>
            <a:off x="8157344" y="3949690"/>
            <a:ext cx="515153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8EEC6911-FABC-545B-3F0C-321AB3CBBF5D}"/>
              </a:ext>
            </a:extLst>
          </p:cNvPr>
          <p:cNvCxnSpPr>
            <a:cxnSpLocks/>
          </p:cNvCxnSpPr>
          <p:nvPr/>
        </p:nvCxnSpPr>
        <p:spPr>
          <a:xfrm>
            <a:off x="3648732" y="3955817"/>
            <a:ext cx="515153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F7CFB041-04DF-6B20-BC7D-8A2E6C79B1DC}"/>
              </a:ext>
            </a:extLst>
          </p:cNvPr>
          <p:cNvSpPr txBox="1"/>
          <p:nvPr/>
        </p:nvSpPr>
        <p:spPr>
          <a:xfrm>
            <a:off x="2638988" y="3765024"/>
            <a:ext cx="9891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>
                <a:latin typeface="Malgun Gothic Semilight" panose="020B0502040204020203" pitchFamily="34" charset="-128"/>
                <a:ea typeface="Malgun Gothic Semilight" panose="020B0502040204020203" pitchFamily="34" charset="-128"/>
                <a:cs typeface="Malgun Gothic Semilight" panose="020B0502040204020203" pitchFamily="34" charset="-128"/>
              </a:rPr>
              <a:t>primero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2B5CED2-7A0E-9E62-0085-320B725086A9}"/>
              </a:ext>
            </a:extLst>
          </p:cNvPr>
          <p:cNvSpPr txBox="1"/>
          <p:nvPr/>
        </p:nvSpPr>
        <p:spPr>
          <a:xfrm>
            <a:off x="4870322" y="5007396"/>
            <a:ext cx="23968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d.search</a:t>
            </a:r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(27)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0798E60E-B31C-926C-AC27-25A81D69D060}"/>
              </a:ext>
            </a:extLst>
          </p:cNvPr>
          <p:cNvCxnSpPr/>
          <p:nvPr/>
        </p:nvCxnSpPr>
        <p:spPr>
          <a:xfrm>
            <a:off x="4472473" y="3054220"/>
            <a:ext cx="0" cy="50385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0029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125E-6 -4.44444E-6 L 0.1858 -4.44444E-6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28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899F35-A65C-B896-E603-A3CCD6EB27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err="1"/>
              <a:t>Transpose</a:t>
            </a:r>
            <a:endParaRPr lang="es-C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0D91F6-8CD3-4F67-0E1F-8F9EC4ACAB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81" y="1825625"/>
            <a:ext cx="11142093" cy="911355"/>
          </a:xfrm>
        </p:spPr>
        <p:txBody>
          <a:bodyPr/>
          <a:lstStyle/>
          <a:p>
            <a:pPr marL="0" indent="0">
              <a:buNone/>
            </a:pPr>
            <a:r>
              <a:rPr lang="es-CL" dirty="0"/>
              <a:t>Cada vez que se </a:t>
            </a:r>
            <a:r>
              <a:rPr lang="es-CL" dirty="0" err="1"/>
              <a:t>accesa</a:t>
            </a:r>
            <a:r>
              <a:rPr lang="es-CL" dirty="0"/>
              <a:t> una llave, se mueve una posición más adelante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BC94AE-C9EE-5373-DBC4-3F589D8295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36DC24D-78B5-4164-BCBB-E3BE72F13D6F}" type="slidenum">
              <a:rPr kumimoji="0" lang="es-CL" sz="1400" b="1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s-CL" sz="14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942E2A11-6125-0412-3AA0-165D702C74B8}"/>
              </a:ext>
            </a:extLst>
          </p:cNvPr>
          <p:cNvSpPr/>
          <p:nvPr/>
        </p:nvSpPr>
        <p:spPr>
          <a:xfrm>
            <a:off x="7545344" y="3643690"/>
            <a:ext cx="612000" cy="6120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sz="1400" dirty="0">
                <a:latin typeface="Malgun Gothic Semilight" panose="020B0502040204020203" pitchFamily="34" charset="-128"/>
                <a:ea typeface="Malgun Gothic Semilight" panose="020B0502040204020203" pitchFamily="34" charset="-128"/>
                <a:cs typeface="Malgun Gothic Semilight" panose="020B0502040204020203" pitchFamily="34" charset="-128"/>
              </a:rPr>
              <a:t>15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3B66B3B2-59D8-71C7-6EA9-B76619E06D56}"/>
              </a:ext>
            </a:extLst>
          </p:cNvPr>
          <p:cNvSpPr/>
          <p:nvPr/>
        </p:nvSpPr>
        <p:spPr>
          <a:xfrm>
            <a:off x="6418191" y="3643690"/>
            <a:ext cx="612000" cy="6120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sz="1400" dirty="0">
                <a:latin typeface="Malgun Gothic Semilight" panose="020B0502040204020203" pitchFamily="34" charset="-128"/>
                <a:ea typeface="Malgun Gothic Semilight" panose="020B0502040204020203" pitchFamily="34" charset="-128"/>
                <a:cs typeface="Malgun Gothic Semilight" panose="020B0502040204020203" pitchFamily="34" charset="-128"/>
              </a:rPr>
              <a:t>40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97CC39D6-E453-D9F2-263D-F4BD1D0E635A}"/>
              </a:ext>
            </a:extLst>
          </p:cNvPr>
          <p:cNvSpPr/>
          <p:nvPr/>
        </p:nvSpPr>
        <p:spPr>
          <a:xfrm>
            <a:off x="5291038" y="3643690"/>
            <a:ext cx="612000" cy="6120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sz="1400" dirty="0">
                <a:latin typeface="Malgun Gothic Semilight" panose="020B0502040204020203" pitchFamily="34" charset="-128"/>
                <a:ea typeface="Malgun Gothic Semilight" panose="020B0502040204020203" pitchFamily="34" charset="-128"/>
                <a:cs typeface="Malgun Gothic Semilight" panose="020B0502040204020203" pitchFamily="34" charset="-128"/>
              </a:rPr>
              <a:t>27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2EDCEF47-5ACA-D719-403F-88B5203377A3}"/>
              </a:ext>
            </a:extLst>
          </p:cNvPr>
          <p:cNvSpPr/>
          <p:nvPr/>
        </p:nvSpPr>
        <p:spPr>
          <a:xfrm>
            <a:off x="4163885" y="3643690"/>
            <a:ext cx="612000" cy="6120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sz="1400" dirty="0">
                <a:latin typeface="Malgun Gothic Semilight" panose="020B0502040204020203" pitchFamily="34" charset="-128"/>
                <a:ea typeface="Malgun Gothic Semilight" panose="020B0502040204020203" pitchFamily="34" charset="-128"/>
                <a:cs typeface="Malgun Gothic Semilight" panose="020B0502040204020203" pitchFamily="34" charset="-128"/>
              </a:rPr>
              <a:t>34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D9924D1-CF92-99F1-23FE-BD09A830AC5C}"/>
              </a:ext>
            </a:extLst>
          </p:cNvPr>
          <p:cNvSpPr/>
          <p:nvPr/>
        </p:nvSpPr>
        <p:spPr>
          <a:xfrm>
            <a:off x="8672497" y="3805690"/>
            <a:ext cx="288000" cy="288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22596E47-15B0-9233-ED0E-34A695DA6468}"/>
              </a:ext>
            </a:extLst>
          </p:cNvPr>
          <p:cNvCxnSpPr>
            <a:stCxn id="8" idx="6"/>
            <a:endCxn id="7" idx="2"/>
          </p:cNvCxnSpPr>
          <p:nvPr/>
        </p:nvCxnSpPr>
        <p:spPr>
          <a:xfrm>
            <a:off x="4775885" y="3949690"/>
            <a:ext cx="515153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B2CD3D9A-38B4-19A4-EEF7-57E4915789EF}"/>
              </a:ext>
            </a:extLst>
          </p:cNvPr>
          <p:cNvCxnSpPr>
            <a:cxnSpLocks/>
            <a:stCxn id="7" idx="6"/>
            <a:endCxn id="6" idx="2"/>
          </p:cNvCxnSpPr>
          <p:nvPr/>
        </p:nvCxnSpPr>
        <p:spPr>
          <a:xfrm>
            <a:off x="5903038" y="3949690"/>
            <a:ext cx="515153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176B816-18F8-643F-AD51-A13DF7AC2CE5}"/>
              </a:ext>
            </a:extLst>
          </p:cNvPr>
          <p:cNvCxnSpPr>
            <a:cxnSpLocks/>
            <a:stCxn id="6" idx="6"/>
            <a:endCxn id="5" idx="2"/>
          </p:cNvCxnSpPr>
          <p:nvPr/>
        </p:nvCxnSpPr>
        <p:spPr>
          <a:xfrm>
            <a:off x="7030191" y="3949690"/>
            <a:ext cx="515153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493AB68C-5D54-4405-2F36-9666F98E9929}"/>
              </a:ext>
            </a:extLst>
          </p:cNvPr>
          <p:cNvCxnSpPr>
            <a:cxnSpLocks/>
            <a:stCxn id="5" idx="6"/>
            <a:endCxn id="9" idx="1"/>
          </p:cNvCxnSpPr>
          <p:nvPr/>
        </p:nvCxnSpPr>
        <p:spPr>
          <a:xfrm>
            <a:off x="8157344" y="3949690"/>
            <a:ext cx="515153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8EEC6911-FABC-545B-3F0C-321AB3CBBF5D}"/>
              </a:ext>
            </a:extLst>
          </p:cNvPr>
          <p:cNvCxnSpPr>
            <a:cxnSpLocks/>
          </p:cNvCxnSpPr>
          <p:nvPr/>
        </p:nvCxnSpPr>
        <p:spPr>
          <a:xfrm>
            <a:off x="3648732" y="3955817"/>
            <a:ext cx="515153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F7CFB041-04DF-6B20-BC7D-8A2E6C79B1DC}"/>
              </a:ext>
            </a:extLst>
          </p:cNvPr>
          <p:cNvSpPr txBox="1"/>
          <p:nvPr/>
        </p:nvSpPr>
        <p:spPr>
          <a:xfrm>
            <a:off x="2638988" y="3765024"/>
            <a:ext cx="9891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>
                <a:latin typeface="Malgun Gothic Semilight" panose="020B0502040204020203" pitchFamily="34" charset="-128"/>
                <a:ea typeface="Malgun Gothic Semilight" panose="020B0502040204020203" pitchFamily="34" charset="-128"/>
                <a:cs typeface="Malgun Gothic Semilight" panose="020B0502040204020203" pitchFamily="34" charset="-128"/>
              </a:rPr>
              <a:t>primero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2B5CED2-7A0E-9E62-0085-320B725086A9}"/>
              </a:ext>
            </a:extLst>
          </p:cNvPr>
          <p:cNvSpPr txBox="1"/>
          <p:nvPr/>
        </p:nvSpPr>
        <p:spPr>
          <a:xfrm>
            <a:off x="4870322" y="5007396"/>
            <a:ext cx="23968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d.search</a:t>
            </a:r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(27)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650A8777-3948-A5D4-89BA-D3E3C472BB92}"/>
              </a:ext>
            </a:extLst>
          </p:cNvPr>
          <p:cNvCxnSpPr/>
          <p:nvPr/>
        </p:nvCxnSpPr>
        <p:spPr>
          <a:xfrm>
            <a:off x="4472473" y="3054220"/>
            <a:ext cx="0" cy="50385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5710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125E-6 -4.44444E-6 L 0.09804 0.0007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96" y="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899F35-A65C-B896-E603-A3CCD6EB27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err="1"/>
              <a:t>Transpose</a:t>
            </a:r>
            <a:endParaRPr lang="es-C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0D91F6-8CD3-4F67-0E1F-8F9EC4ACAB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81" y="1825625"/>
            <a:ext cx="11142093" cy="911355"/>
          </a:xfrm>
        </p:spPr>
        <p:txBody>
          <a:bodyPr/>
          <a:lstStyle/>
          <a:p>
            <a:pPr marL="0" indent="0">
              <a:buNone/>
            </a:pPr>
            <a:r>
              <a:rPr lang="es-CL" dirty="0"/>
              <a:t>Cada vez que se </a:t>
            </a:r>
            <a:r>
              <a:rPr lang="es-CL" dirty="0" err="1"/>
              <a:t>accesa</a:t>
            </a:r>
            <a:r>
              <a:rPr lang="es-CL" dirty="0"/>
              <a:t> una llave, se mueve una posición más adelante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BC94AE-C9EE-5373-DBC4-3F589D8295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36DC24D-78B5-4164-BCBB-E3BE72F13D6F}" type="slidenum">
              <a:rPr kumimoji="0" lang="es-CL" sz="1400" b="1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s-CL" sz="14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942E2A11-6125-0412-3AA0-165D702C74B8}"/>
              </a:ext>
            </a:extLst>
          </p:cNvPr>
          <p:cNvSpPr/>
          <p:nvPr/>
        </p:nvSpPr>
        <p:spPr>
          <a:xfrm>
            <a:off x="7545344" y="3643690"/>
            <a:ext cx="612000" cy="6120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sz="1400" dirty="0">
                <a:latin typeface="Malgun Gothic Semilight" panose="020B0502040204020203" pitchFamily="34" charset="-128"/>
                <a:ea typeface="Malgun Gothic Semilight" panose="020B0502040204020203" pitchFamily="34" charset="-128"/>
                <a:cs typeface="Malgun Gothic Semilight" panose="020B0502040204020203" pitchFamily="34" charset="-128"/>
              </a:rPr>
              <a:t>15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3B66B3B2-59D8-71C7-6EA9-B76619E06D56}"/>
              </a:ext>
            </a:extLst>
          </p:cNvPr>
          <p:cNvSpPr/>
          <p:nvPr/>
        </p:nvSpPr>
        <p:spPr>
          <a:xfrm>
            <a:off x="6418191" y="3643690"/>
            <a:ext cx="612000" cy="6120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sz="1400" dirty="0">
                <a:latin typeface="Malgun Gothic Semilight" panose="020B0502040204020203" pitchFamily="34" charset="-128"/>
                <a:ea typeface="Malgun Gothic Semilight" panose="020B0502040204020203" pitchFamily="34" charset="-128"/>
                <a:cs typeface="Malgun Gothic Semilight" panose="020B0502040204020203" pitchFamily="34" charset="-128"/>
              </a:rPr>
              <a:t>40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97CC39D6-E453-D9F2-263D-F4BD1D0E635A}"/>
              </a:ext>
            </a:extLst>
          </p:cNvPr>
          <p:cNvSpPr/>
          <p:nvPr/>
        </p:nvSpPr>
        <p:spPr>
          <a:xfrm>
            <a:off x="5291038" y="3643690"/>
            <a:ext cx="612000" cy="6120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sz="1400" dirty="0">
                <a:latin typeface="Malgun Gothic Semilight" panose="020B0502040204020203" pitchFamily="34" charset="-128"/>
                <a:ea typeface="Malgun Gothic Semilight" panose="020B0502040204020203" pitchFamily="34" charset="-128"/>
                <a:cs typeface="Malgun Gothic Semilight" panose="020B0502040204020203" pitchFamily="34" charset="-128"/>
              </a:rPr>
              <a:t>34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2EDCEF47-5ACA-D719-403F-88B5203377A3}"/>
              </a:ext>
            </a:extLst>
          </p:cNvPr>
          <p:cNvSpPr/>
          <p:nvPr/>
        </p:nvSpPr>
        <p:spPr>
          <a:xfrm>
            <a:off x="4163885" y="3643690"/>
            <a:ext cx="612000" cy="6120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sz="1400" dirty="0">
                <a:latin typeface="Malgun Gothic Semilight" panose="020B0502040204020203" pitchFamily="34" charset="-128"/>
                <a:ea typeface="Malgun Gothic Semilight" panose="020B0502040204020203" pitchFamily="34" charset="-128"/>
                <a:cs typeface="Malgun Gothic Semilight" panose="020B0502040204020203" pitchFamily="34" charset="-128"/>
              </a:rPr>
              <a:t>27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D9924D1-CF92-99F1-23FE-BD09A830AC5C}"/>
              </a:ext>
            </a:extLst>
          </p:cNvPr>
          <p:cNvSpPr/>
          <p:nvPr/>
        </p:nvSpPr>
        <p:spPr>
          <a:xfrm>
            <a:off x="8672497" y="3805690"/>
            <a:ext cx="288000" cy="288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22596E47-15B0-9233-ED0E-34A695DA6468}"/>
              </a:ext>
            </a:extLst>
          </p:cNvPr>
          <p:cNvCxnSpPr>
            <a:stCxn id="8" idx="6"/>
            <a:endCxn id="7" idx="2"/>
          </p:cNvCxnSpPr>
          <p:nvPr/>
        </p:nvCxnSpPr>
        <p:spPr>
          <a:xfrm>
            <a:off x="4775885" y="3949690"/>
            <a:ext cx="515153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B2CD3D9A-38B4-19A4-EEF7-57E4915789EF}"/>
              </a:ext>
            </a:extLst>
          </p:cNvPr>
          <p:cNvCxnSpPr>
            <a:cxnSpLocks/>
            <a:stCxn id="7" idx="6"/>
            <a:endCxn id="6" idx="2"/>
          </p:cNvCxnSpPr>
          <p:nvPr/>
        </p:nvCxnSpPr>
        <p:spPr>
          <a:xfrm>
            <a:off x="5903038" y="3949690"/>
            <a:ext cx="515153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176B816-18F8-643F-AD51-A13DF7AC2CE5}"/>
              </a:ext>
            </a:extLst>
          </p:cNvPr>
          <p:cNvCxnSpPr>
            <a:cxnSpLocks/>
            <a:stCxn id="6" idx="6"/>
            <a:endCxn id="5" idx="2"/>
          </p:cNvCxnSpPr>
          <p:nvPr/>
        </p:nvCxnSpPr>
        <p:spPr>
          <a:xfrm>
            <a:off x="7030191" y="3949690"/>
            <a:ext cx="515153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493AB68C-5D54-4405-2F36-9666F98E9929}"/>
              </a:ext>
            </a:extLst>
          </p:cNvPr>
          <p:cNvCxnSpPr>
            <a:cxnSpLocks/>
            <a:stCxn id="5" idx="6"/>
            <a:endCxn id="9" idx="1"/>
          </p:cNvCxnSpPr>
          <p:nvPr/>
        </p:nvCxnSpPr>
        <p:spPr>
          <a:xfrm>
            <a:off x="8157344" y="3949690"/>
            <a:ext cx="515153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8EEC6911-FABC-545B-3F0C-321AB3CBBF5D}"/>
              </a:ext>
            </a:extLst>
          </p:cNvPr>
          <p:cNvCxnSpPr>
            <a:cxnSpLocks/>
          </p:cNvCxnSpPr>
          <p:nvPr/>
        </p:nvCxnSpPr>
        <p:spPr>
          <a:xfrm>
            <a:off x="3648732" y="3955817"/>
            <a:ext cx="515153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F7CFB041-04DF-6B20-BC7D-8A2E6C79B1DC}"/>
              </a:ext>
            </a:extLst>
          </p:cNvPr>
          <p:cNvSpPr txBox="1"/>
          <p:nvPr/>
        </p:nvSpPr>
        <p:spPr>
          <a:xfrm>
            <a:off x="2638988" y="3765024"/>
            <a:ext cx="9891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>
                <a:latin typeface="Malgun Gothic Semilight" panose="020B0502040204020203" pitchFamily="34" charset="-128"/>
                <a:ea typeface="Malgun Gothic Semilight" panose="020B0502040204020203" pitchFamily="34" charset="-128"/>
                <a:cs typeface="Malgun Gothic Semilight" panose="020B0502040204020203" pitchFamily="34" charset="-128"/>
              </a:rPr>
              <a:t>primero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2B5CED2-7A0E-9E62-0085-320B725086A9}"/>
              </a:ext>
            </a:extLst>
          </p:cNvPr>
          <p:cNvSpPr txBox="1"/>
          <p:nvPr/>
        </p:nvSpPr>
        <p:spPr>
          <a:xfrm>
            <a:off x="4870322" y="5007396"/>
            <a:ext cx="23968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d.search</a:t>
            </a:r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(27)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78BCAB84-18E9-6847-34A4-B7D6AC2E4387}"/>
              </a:ext>
            </a:extLst>
          </p:cNvPr>
          <p:cNvCxnSpPr/>
          <p:nvPr/>
        </p:nvCxnSpPr>
        <p:spPr>
          <a:xfrm>
            <a:off x="4472473" y="3054220"/>
            <a:ext cx="0" cy="50385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8738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25B8F1-FD37-F275-B956-BFB0E75578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err="1"/>
              <a:t>Transpose</a:t>
            </a:r>
            <a:endParaRPr lang="es-C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3602DD-C1EE-DDE3-1D3D-8382899DF3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81" y="1825625"/>
            <a:ext cx="11142093" cy="4712024"/>
          </a:xfrm>
          <a:solidFill>
            <a:schemeClr val="tx1"/>
          </a:solidFill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s-ES" b="0" dirty="0">
                <a:solidFill>
                  <a:srgbClr val="D4D4D4"/>
                </a:solidFill>
                <a:effectLst/>
                <a:latin typeface="Courier New" panose="02070309020205020404" pitchFamily="49" charset="0"/>
              </a:rPr>
              <a:t>    </a:t>
            </a:r>
            <a:r>
              <a:rPr lang="es-ES" b="0" dirty="0" err="1">
                <a:solidFill>
                  <a:srgbClr val="569CD6"/>
                </a:solidFill>
                <a:effectLst/>
                <a:latin typeface="Courier New" panose="02070309020205020404" pitchFamily="49" charset="0"/>
              </a:rPr>
              <a:t>def</a:t>
            </a:r>
            <a:r>
              <a:rPr lang="es-ES" b="0" dirty="0">
                <a:solidFill>
                  <a:srgbClr val="D4D4D4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s-ES" b="0" dirty="0" err="1">
                <a:solidFill>
                  <a:srgbClr val="DCDCAA"/>
                </a:solidFill>
                <a:effectLst/>
                <a:latin typeface="Courier New" panose="02070309020205020404" pitchFamily="49" charset="0"/>
              </a:rPr>
              <a:t>search</a:t>
            </a:r>
            <a:r>
              <a:rPr lang="es-ES" b="0" dirty="0">
                <a:solidFill>
                  <a:srgbClr val="D4D4D4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es-ES" b="0" dirty="0" err="1">
                <a:solidFill>
                  <a:srgbClr val="9CDCFE"/>
                </a:solidFill>
                <a:effectLst/>
                <a:latin typeface="Courier New" panose="02070309020205020404" pitchFamily="49" charset="0"/>
              </a:rPr>
              <a:t>self</a:t>
            </a:r>
            <a:r>
              <a:rPr lang="es-ES" b="0" dirty="0" err="1">
                <a:solidFill>
                  <a:srgbClr val="D4D4D4"/>
                </a:solidFill>
                <a:effectLst/>
                <a:latin typeface="Courier New" panose="02070309020205020404" pitchFamily="49" charset="0"/>
              </a:rPr>
              <a:t>,</a:t>
            </a:r>
            <a:r>
              <a:rPr lang="es-ES" b="0" dirty="0" err="1">
                <a:solidFill>
                  <a:srgbClr val="9CDCFE"/>
                </a:solidFill>
                <a:effectLst/>
                <a:latin typeface="Courier New" panose="02070309020205020404" pitchFamily="49" charset="0"/>
              </a:rPr>
              <a:t>x</a:t>
            </a:r>
            <a:r>
              <a:rPr lang="es-ES" b="0" dirty="0">
                <a:solidFill>
                  <a:srgbClr val="D4D4D4"/>
                </a:solidFill>
                <a:effectLst/>
                <a:latin typeface="Courier New" panose="02070309020205020404" pitchFamily="49" charset="0"/>
              </a:rPr>
              <a:t>)</a:t>
            </a:r>
            <a:r>
              <a:rPr lang="es-ES" b="0" dirty="0">
                <a:solidFill>
                  <a:srgbClr val="DCDCDC"/>
                </a:solidFill>
                <a:effectLst/>
                <a:latin typeface="Courier New" panose="02070309020205020404" pitchFamily="49" charset="0"/>
              </a:rPr>
              <a:t>:</a:t>
            </a:r>
            <a:r>
              <a:rPr lang="es-ES" b="0" dirty="0">
                <a:solidFill>
                  <a:srgbClr val="D4D4D4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s-ES" b="0" dirty="0">
                <a:solidFill>
                  <a:srgbClr val="6AA94F"/>
                </a:solidFill>
                <a:effectLst/>
                <a:latin typeface="Courier New" panose="02070309020205020404" pitchFamily="49" charset="0"/>
              </a:rPr>
              <a:t># busca x (si no está lo inserta al final) y lo adelanta un lugar</a:t>
            </a:r>
            <a:endParaRPr lang="es-ES" b="0" dirty="0">
              <a:solidFill>
                <a:srgbClr val="D4D4D4"/>
              </a:solidFill>
              <a:effectLst/>
              <a:latin typeface="Courier New" panose="02070309020205020404" pitchFamily="49" charset="0"/>
            </a:endParaRPr>
          </a:p>
          <a:p>
            <a:pPr marL="0" indent="0">
              <a:buNone/>
            </a:pPr>
            <a:r>
              <a:rPr lang="es-ES" b="0" dirty="0">
                <a:solidFill>
                  <a:srgbClr val="D4D4D4"/>
                </a:solidFill>
                <a:effectLst/>
                <a:latin typeface="Courier New" panose="02070309020205020404" pitchFamily="49" charset="0"/>
              </a:rPr>
              <a:t>        </a:t>
            </a:r>
            <a:r>
              <a:rPr lang="es-ES" b="0" dirty="0">
                <a:solidFill>
                  <a:srgbClr val="9CDCFE"/>
                </a:solidFill>
                <a:effectLst/>
                <a:latin typeface="Courier New" panose="02070309020205020404" pitchFamily="49" charset="0"/>
              </a:rPr>
              <a:t>self</a:t>
            </a:r>
            <a:r>
              <a:rPr lang="es-ES" b="0" dirty="0">
                <a:solidFill>
                  <a:srgbClr val="D4D4D4"/>
                </a:solidFill>
                <a:effectLst/>
                <a:latin typeface="Courier New" panose="02070309020205020404" pitchFamily="49" charset="0"/>
              </a:rPr>
              <a:t>.extra.info=x </a:t>
            </a:r>
            <a:r>
              <a:rPr lang="es-ES" b="0" dirty="0">
                <a:solidFill>
                  <a:srgbClr val="6AA94F"/>
                </a:solidFill>
                <a:effectLst/>
                <a:latin typeface="Courier New" panose="02070309020205020404" pitchFamily="49" charset="0"/>
              </a:rPr>
              <a:t># agregamos x al final, en caso de que no estuviera antes</a:t>
            </a:r>
            <a:endParaRPr lang="es-ES" b="0" dirty="0">
              <a:solidFill>
                <a:srgbClr val="D4D4D4"/>
              </a:solidFill>
              <a:effectLst/>
              <a:latin typeface="Courier New" panose="02070309020205020404" pitchFamily="49" charset="0"/>
            </a:endParaRPr>
          </a:p>
          <a:p>
            <a:pPr marL="0" indent="0">
              <a:buNone/>
            </a:pPr>
            <a:r>
              <a:rPr lang="es-ES" b="0" dirty="0">
                <a:solidFill>
                  <a:srgbClr val="D4D4D4"/>
                </a:solidFill>
                <a:effectLst/>
                <a:latin typeface="Courier New" panose="02070309020205020404" pitchFamily="49" charset="0"/>
              </a:rPr>
              <a:t>        p=</a:t>
            </a:r>
            <a:r>
              <a:rPr lang="es-ES" b="0" dirty="0" err="1">
                <a:solidFill>
                  <a:srgbClr val="9CDCFE"/>
                </a:solidFill>
                <a:effectLst/>
                <a:latin typeface="Courier New" panose="02070309020205020404" pitchFamily="49" charset="0"/>
              </a:rPr>
              <a:t>self</a:t>
            </a:r>
            <a:r>
              <a:rPr lang="es-ES" b="0" dirty="0" err="1">
                <a:solidFill>
                  <a:srgbClr val="D4D4D4"/>
                </a:solidFill>
                <a:effectLst/>
                <a:latin typeface="Courier New" panose="02070309020205020404" pitchFamily="49" charset="0"/>
              </a:rPr>
              <a:t>.cabecera</a:t>
            </a:r>
            <a:endParaRPr lang="es-ES" b="0" dirty="0">
              <a:solidFill>
                <a:srgbClr val="D4D4D4"/>
              </a:solidFill>
              <a:effectLst/>
              <a:latin typeface="Courier New" panose="02070309020205020404" pitchFamily="49" charset="0"/>
            </a:endParaRPr>
          </a:p>
          <a:p>
            <a:pPr marL="0" indent="0">
              <a:buNone/>
            </a:pPr>
            <a:r>
              <a:rPr lang="es-ES" b="0" dirty="0">
                <a:solidFill>
                  <a:srgbClr val="D4D4D4"/>
                </a:solidFill>
                <a:effectLst/>
                <a:latin typeface="Courier New" panose="02070309020205020404" pitchFamily="49" charset="0"/>
              </a:rPr>
              <a:t>        q=</a:t>
            </a:r>
            <a:r>
              <a:rPr lang="es-ES" b="0" dirty="0" err="1">
                <a:solidFill>
                  <a:srgbClr val="D4D4D4"/>
                </a:solidFill>
                <a:effectLst/>
                <a:latin typeface="Courier New" panose="02070309020205020404" pitchFamily="49" charset="0"/>
              </a:rPr>
              <a:t>p.sgte</a:t>
            </a:r>
            <a:endParaRPr lang="es-ES" b="0" dirty="0">
              <a:solidFill>
                <a:srgbClr val="D4D4D4"/>
              </a:solidFill>
              <a:effectLst/>
              <a:latin typeface="Courier New" panose="02070309020205020404" pitchFamily="49" charset="0"/>
            </a:endParaRPr>
          </a:p>
          <a:p>
            <a:pPr marL="0" indent="0">
              <a:buNone/>
            </a:pPr>
            <a:r>
              <a:rPr lang="es-ES" b="0" dirty="0">
                <a:solidFill>
                  <a:srgbClr val="D4D4D4"/>
                </a:solidFill>
                <a:effectLst/>
                <a:latin typeface="Courier New" panose="02070309020205020404" pitchFamily="49" charset="0"/>
              </a:rPr>
              <a:t>        </a:t>
            </a:r>
            <a:r>
              <a:rPr lang="es-ES" b="0" dirty="0" err="1">
                <a:solidFill>
                  <a:srgbClr val="C586C0"/>
                </a:solidFill>
                <a:effectLst/>
                <a:latin typeface="Courier New" panose="02070309020205020404" pitchFamily="49" charset="0"/>
              </a:rPr>
              <a:t>if</a:t>
            </a:r>
            <a:r>
              <a:rPr lang="es-ES" b="0" dirty="0">
                <a:solidFill>
                  <a:srgbClr val="D4D4D4"/>
                </a:solidFill>
                <a:effectLst/>
                <a:latin typeface="Courier New" panose="02070309020205020404" pitchFamily="49" charset="0"/>
              </a:rPr>
              <a:t> q.info==x</a:t>
            </a:r>
            <a:r>
              <a:rPr lang="es-ES" b="0" dirty="0">
                <a:solidFill>
                  <a:srgbClr val="DCDCDC"/>
                </a:solidFill>
                <a:effectLst/>
                <a:latin typeface="Courier New" panose="02070309020205020404" pitchFamily="49" charset="0"/>
              </a:rPr>
              <a:t>:</a:t>
            </a:r>
            <a:r>
              <a:rPr lang="es-ES" b="0" dirty="0">
                <a:solidFill>
                  <a:srgbClr val="D4D4D4"/>
                </a:solidFill>
                <a:effectLst/>
                <a:latin typeface="Courier New" panose="02070309020205020404" pitchFamily="49" charset="0"/>
              </a:rPr>
              <a:t> </a:t>
            </a:r>
          </a:p>
          <a:p>
            <a:pPr marL="0" indent="0">
              <a:buNone/>
            </a:pPr>
            <a:r>
              <a:rPr lang="es-ES" b="0" dirty="0">
                <a:solidFill>
                  <a:srgbClr val="D4D4D4"/>
                </a:solidFill>
                <a:effectLst/>
                <a:latin typeface="Courier New" panose="02070309020205020404" pitchFamily="49" charset="0"/>
              </a:rPr>
              <a:t>            k=</a:t>
            </a:r>
            <a:r>
              <a:rPr lang="es-ES" b="0" dirty="0">
                <a:solidFill>
                  <a:srgbClr val="B5CEA8"/>
                </a:solidFill>
                <a:effectLst/>
                <a:latin typeface="Courier New" panose="02070309020205020404" pitchFamily="49" charset="0"/>
              </a:rPr>
              <a:t>1</a:t>
            </a:r>
            <a:endParaRPr lang="es-ES" b="0" dirty="0">
              <a:solidFill>
                <a:srgbClr val="D4D4D4"/>
              </a:solidFill>
              <a:effectLst/>
              <a:latin typeface="Courier New" panose="02070309020205020404" pitchFamily="49" charset="0"/>
            </a:endParaRPr>
          </a:p>
          <a:p>
            <a:pPr marL="0" indent="0">
              <a:buNone/>
            </a:pPr>
            <a:r>
              <a:rPr lang="es-ES" b="0" dirty="0">
                <a:solidFill>
                  <a:srgbClr val="D4D4D4"/>
                </a:solidFill>
                <a:effectLst/>
                <a:latin typeface="Courier New" panose="02070309020205020404" pitchFamily="49" charset="0"/>
              </a:rPr>
              <a:t>        </a:t>
            </a:r>
            <a:r>
              <a:rPr lang="es-ES" b="0" dirty="0" err="1">
                <a:solidFill>
                  <a:srgbClr val="C586C0"/>
                </a:solidFill>
                <a:effectLst/>
                <a:latin typeface="Courier New" panose="02070309020205020404" pitchFamily="49" charset="0"/>
              </a:rPr>
              <a:t>else</a:t>
            </a:r>
            <a:r>
              <a:rPr lang="es-ES" b="0" dirty="0">
                <a:solidFill>
                  <a:srgbClr val="DCDCDC"/>
                </a:solidFill>
                <a:effectLst/>
                <a:latin typeface="Courier New" panose="02070309020205020404" pitchFamily="49" charset="0"/>
              </a:rPr>
              <a:t>:</a:t>
            </a:r>
            <a:endParaRPr lang="es-ES" b="0" dirty="0">
              <a:solidFill>
                <a:srgbClr val="D4D4D4"/>
              </a:solidFill>
              <a:effectLst/>
              <a:latin typeface="Courier New" panose="02070309020205020404" pitchFamily="49" charset="0"/>
            </a:endParaRPr>
          </a:p>
          <a:p>
            <a:pPr marL="0" indent="0">
              <a:buNone/>
            </a:pPr>
            <a:r>
              <a:rPr lang="es-ES" b="0" dirty="0">
                <a:solidFill>
                  <a:srgbClr val="D4D4D4"/>
                </a:solidFill>
                <a:effectLst/>
                <a:latin typeface="Courier New" panose="02070309020205020404" pitchFamily="49" charset="0"/>
              </a:rPr>
              <a:t>            r=</a:t>
            </a:r>
            <a:r>
              <a:rPr lang="es-ES" b="0" dirty="0" err="1">
                <a:solidFill>
                  <a:srgbClr val="D4D4D4"/>
                </a:solidFill>
                <a:effectLst/>
                <a:latin typeface="Courier New" panose="02070309020205020404" pitchFamily="49" charset="0"/>
              </a:rPr>
              <a:t>q.sgte</a:t>
            </a:r>
            <a:endParaRPr lang="es-ES" b="0" dirty="0">
              <a:solidFill>
                <a:srgbClr val="D4D4D4"/>
              </a:solidFill>
              <a:effectLst/>
              <a:latin typeface="Courier New" panose="02070309020205020404" pitchFamily="49" charset="0"/>
            </a:endParaRPr>
          </a:p>
          <a:p>
            <a:pPr marL="0" indent="0">
              <a:buNone/>
            </a:pPr>
            <a:r>
              <a:rPr lang="es-ES" b="0" dirty="0">
                <a:solidFill>
                  <a:srgbClr val="D4D4D4"/>
                </a:solidFill>
                <a:effectLst/>
                <a:latin typeface="Courier New" panose="02070309020205020404" pitchFamily="49" charset="0"/>
              </a:rPr>
              <a:t>            k=</a:t>
            </a:r>
            <a:r>
              <a:rPr lang="es-ES" b="0" dirty="0">
                <a:solidFill>
                  <a:srgbClr val="B5CEA8"/>
                </a:solidFill>
                <a:effectLst/>
                <a:latin typeface="Courier New" panose="02070309020205020404" pitchFamily="49" charset="0"/>
              </a:rPr>
              <a:t>2</a:t>
            </a:r>
            <a:endParaRPr lang="es-ES" b="0" dirty="0">
              <a:solidFill>
                <a:srgbClr val="D4D4D4"/>
              </a:solidFill>
              <a:effectLst/>
              <a:latin typeface="Courier New" panose="02070309020205020404" pitchFamily="49" charset="0"/>
            </a:endParaRPr>
          </a:p>
          <a:p>
            <a:pPr marL="0" indent="0">
              <a:buNone/>
            </a:pPr>
            <a:r>
              <a:rPr lang="es-ES" b="0" dirty="0">
                <a:solidFill>
                  <a:srgbClr val="D4D4D4"/>
                </a:solidFill>
                <a:effectLst/>
                <a:latin typeface="Courier New" panose="02070309020205020404" pitchFamily="49" charset="0"/>
              </a:rPr>
              <a:t>            </a:t>
            </a:r>
            <a:r>
              <a:rPr lang="es-ES" b="0" dirty="0" err="1">
                <a:solidFill>
                  <a:srgbClr val="C586C0"/>
                </a:solidFill>
                <a:effectLst/>
                <a:latin typeface="Courier New" panose="02070309020205020404" pitchFamily="49" charset="0"/>
              </a:rPr>
              <a:t>while</a:t>
            </a:r>
            <a:r>
              <a:rPr lang="es-ES" b="0" dirty="0">
                <a:solidFill>
                  <a:srgbClr val="D4D4D4"/>
                </a:solidFill>
                <a:effectLst/>
                <a:latin typeface="Courier New" panose="02070309020205020404" pitchFamily="49" charset="0"/>
              </a:rPr>
              <a:t> r.info!=x</a:t>
            </a:r>
            <a:r>
              <a:rPr lang="es-ES" b="0" dirty="0">
                <a:solidFill>
                  <a:srgbClr val="DCDCDC"/>
                </a:solidFill>
                <a:effectLst/>
                <a:latin typeface="Courier New" panose="02070309020205020404" pitchFamily="49" charset="0"/>
              </a:rPr>
              <a:t>:</a:t>
            </a:r>
            <a:endParaRPr lang="es-ES" b="0" dirty="0">
              <a:solidFill>
                <a:srgbClr val="D4D4D4"/>
              </a:solidFill>
              <a:effectLst/>
              <a:latin typeface="Courier New" panose="02070309020205020404" pitchFamily="49" charset="0"/>
            </a:endParaRPr>
          </a:p>
          <a:p>
            <a:pPr marL="0" indent="0">
              <a:buNone/>
            </a:pPr>
            <a:r>
              <a:rPr lang="es-ES" b="0" dirty="0">
                <a:solidFill>
                  <a:srgbClr val="D4D4D4"/>
                </a:solidFill>
                <a:effectLst/>
                <a:latin typeface="Courier New" panose="02070309020205020404" pitchFamily="49" charset="0"/>
              </a:rPr>
              <a:t>                </a:t>
            </a:r>
            <a:r>
              <a:rPr lang="es-ES" b="0" dirty="0">
                <a:solidFill>
                  <a:srgbClr val="DCDCDC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es-ES" b="0" dirty="0" err="1">
                <a:solidFill>
                  <a:srgbClr val="D4D4D4"/>
                </a:solidFill>
                <a:effectLst/>
                <a:latin typeface="Courier New" panose="02070309020205020404" pitchFamily="49" charset="0"/>
              </a:rPr>
              <a:t>p</a:t>
            </a:r>
            <a:r>
              <a:rPr lang="es-ES" b="0" dirty="0" err="1">
                <a:solidFill>
                  <a:srgbClr val="DCDCDC"/>
                </a:solidFill>
                <a:effectLst/>
                <a:latin typeface="Courier New" panose="02070309020205020404" pitchFamily="49" charset="0"/>
              </a:rPr>
              <a:t>,</a:t>
            </a:r>
            <a:r>
              <a:rPr lang="es-ES" b="0" dirty="0" err="1">
                <a:solidFill>
                  <a:srgbClr val="D4D4D4"/>
                </a:solidFill>
                <a:effectLst/>
                <a:latin typeface="Courier New" panose="02070309020205020404" pitchFamily="49" charset="0"/>
              </a:rPr>
              <a:t>q</a:t>
            </a:r>
            <a:r>
              <a:rPr lang="es-ES" b="0" dirty="0" err="1">
                <a:solidFill>
                  <a:srgbClr val="DCDCDC"/>
                </a:solidFill>
                <a:effectLst/>
                <a:latin typeface="Courier New" panose="02070309020205020404" pitchFamily="49" charset="0"/>
              </a:rPr>
              <a:t>,</a:t>
            </a:r>
            <a:r>
              <a:rPr lang="es-ES" b="0" dirty="0" err="1">
                <a:solidFill>
                  <a:srgbClr val="D4D4D4"/>
                </a:solidFill>
                <a:effectLst/>
                <a:latin typeface="Courier New" panose="02070309020205020404" pitchFamily="49" charset="0"/>
              </a:rPr>
              <a:t>r</a:t>
            </a:r>
            <a:r>
              <a:rPr lang="es-ES" b="0" dirty="0">
                <a:solidFill>
                  <a:srgbClr val="DCDCDC"/>
                </a:solidFill>
                <a:effectLst/>
                <a:latin typeface="Courier New" panose="02070309020205020404" pitchFamily="49" charset="0"/>
              </a:rPr>
              <a:t>)</a:t>
            </a:r>
            <a:r>
              <a:rPr lang="es-ES" b="0" dirty="0">
                <a:solidFill>
                  <a:srgbClr val="D4D4D4"/>
                </a:solidFill>
                <a:effectLst/>
                <a:latin typeface="Courier New" panose="02070309020205020404" pitchFamily="49" charset="0"/>
              </a:rPr>
              <a:t>=</a:t>
            </a:r>
            <a:r>
              <a:rPr lang="es-ES" b="0" dirty="0">
                <a:solidFill>
                  <a:srgbClr val="DCDCDC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es-ES" b="0" dirty="0" err="1">
                <a:solidFill>
                  <a:srgbClr val="D4D4D4"/>
                </a:solidFill>
                <a:effectLst/>
                <a:latin typeface="Courier New" panose="02070309020205020404" pitchFamily="49" charset="0"/>
              </a:rPr>
              <a:t>q</a:t>
            </a:r>
            <a:r>
              <a:rPr lang="es-ES" b="0" dirty="0" err="1">
                <a:solidFill>
                  <a:srgbClr val="DCDCDC"/>
                </a:solidFill>
                <a:effectLst/>
                <a:latin typeface="Courier New" panose="02070309020205020404" pitchFamily="49" charset="0"/>
              </a:rPr>
              <a:t>,</a:t>
            </a:r>
            <a:r>
              <a:rPr lang="es-ES" b="0" dirty="0" err="1">
                <a:solidFill>
                  <a:srgbClr val="D4D4D4"/>
                </a:solidFill>
                <a:effectLst/>
                <a:latin typeface="Courier New" panose="02070309020205020404" pitchFamily="49" charset="0"/>
              </a:rPr>
              <a:t>r</a:t>
            </a:r>
            <a:r>
              <a:rPr lang="es-ES" b="0" dirty="0" err="1">
                <a:solidFill>
                  <a:srgbClr val="DCDCDC"/>
                </a:solidFill>
                <a:effectLst/>
                <a:latin typeface="Courier New" panose="02070309020205020404" pitchFamily="49" charset="0"/>
              </a:rPr>
              <a:t>,</a:t>
            </a:r>
            <a:r>
              <a:rPr lang="es-ES" b="0" dirty="0" err="1">
                <a:solidFill>
                  <a:srgbClr val="D4D4D4"/>
                </a:solidFill>
                <a:effectLst/>
                <a:latin typeface="Courier New" panose="02070309020205020404" pitchFamily="49" charset="0"/>
              </a:rPr>
              <a:t>r.sgte</a:t>
            </a:r>
            <a:r>
              <a:rPr lang="es-ES" b="0" dirty="0">
                <a:solidFill>
                  <a:srgbClr val="DCDCDC"/>
                </a:solidFill>
                <a:effectLst/>
                <a:latin typeface="Courier New" panose="02070309020205020404" pitchFamily="49" charset="0"/>
              </a:rPr>
              <a:t>)</a:t>
            </a:r>
            <a:endParaRPr lang="es-ES" b="0" dirty="0">
              <a:solidFill>
                <a:srgbClr val="D4D4D4"/>
              </a:solidFill>
              <a:effectLst/>
              <a:latin typeface="Courier New" panose="02070309020205020404" pitchFamily="49" charset="0"/>
            </a:endParaRPr>
          </a:p>
          <a:p>
            <a:pPr marL="0" indent="0">
              <a:buNone/>
            </a:pPr>
            <a:r>
              <a:rPr lang="es-ES" b="0" dirty="0">
                <a:solidFill>
                  <a:srgbClr val="D4D4D4"/>
                </a:solidFill>
                <a:effectLst/>
                <a:latin typeface="Courier New" panose="02070309020205020404" pitchFamily="49" charset="0"/>
              </a:rPr>
              <a:t>                k+=</a:t>
            </a:r>
            <a:r>
              <a:rPr lang="es-ES" b="0" dirty="0">
                <a:solidFill>
                  <a:srgbClr val="B5CEA8"/>
                </a:solidFill>
                <a:effectLst/>
                <a:latin typeface="Courier New" panose="02070309020205020404" pitchFamily="49" charset="0"/>
              </a:rPr>
              <a:t>1</a:t>
            </a:r>
            <a:endParaRPr lang="es-ES" b="0" dirty="0">
              <a:solidFill>
                <a:srgbClr val="D4D4D4"/>
              </a:solidFill>
              <a:effectLst/>
              <a:latin typeface="Courier New" panose="02070309020205020404" pitchFamily="49" charset="0"/>
            </a:endParaRPr>
          </a:p>
          <a:p>
            <a:pPr marL="0" indent="0">
              <a:buNone/>
            </a:pPr>
            <a:r>
              <a:rPr lang="es-ES" b="0" dirty="0">
                <a:solidFill>
                  <a:srgbClr val="D4D4D4"/>
                </a:solidFill>
                <a:effectLst/>
                <a:latin typeface="Courier New" panose="02070309020205020404" pitchFamily="49" charset="0"/>
              </a:rPr>
              <a:t>            </a:t>
            </a:r>
            <a:r>
              <a:rPr lang="es-ES" b="0" dirty="0">
                <a:solidFill>
                  <a:srgbClr val="DCDCDC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es-ES" b="0" dirty="0" err="1">
                <a:solidFill>
                  <a:srgbClr val="D4D4D4"/>
                </a:solidFill>
                <a:effectLst/>
                <a:latin typeface="Courier New" panose="02070309020205020404" pitchFamily="49" charset="0"/>
              </a:rPr>
              <a:t>p.sgte</a:t>
            </a:r>
            <a:r>
              <a:rPr lang="es-ES" b="0" dirty="0" err="1">
                <a:solidFill>
                  <a:srgbClr val="DCDCDC"/>
                </a:solidFill>
                <a:effectLst/>
                <a:latin typeface="Courier New" panose="02070309020205020404" pitchFamily="49" charset="0"/>
              </a:rPr>
              <a:t>,</a:t>
            </a:r>
            <a:r>
              <a:rPr lang="es-ES" b="0" dirty="0" err="1">
                <a:solidFill>
                  <a:srgbClr val="D4D4D4"/>
                </a:solidFill>
                <a:effectLst/>
                <a:latin typeface="Courier New" panose="02070309020205020404" pitchFamily="49" charset="0"/>
              </a:rPr>
              <a:t>q.sgte</a:t>
            </a:r>
            <a:r>
              <a:rPr lang="es-ES" b="0" dirty="0" err="1">
                <a:solidFill>
                  <a:srgbClr val="DCDCDC"/>
                </a:solidFill>
                <a:effectLst/>
                <a:latin typeface="Courier New" panose="02070309020205020404" pitchFamily="49" charset="0"/>
              </a:rPr>
              <a:t>,</a:t>
            </a:r>
            <a:r>
              <a:rPr lang="es-ES" b="0" dirty="0" err="1">
                <a:solidFill>
                  <a:srgbClr val="D4D4D4"/>
                </a:solidFill>
                <a:effectLst/>
                <a:latin typeface="Courier New" panose="02070309020205020404" pitchFamily="49" charset="0"/>
              </a:rPr>
              <a:t>r.sgte</a:t>
            </a:r>
            <a:r>
              <a:rPr lang="es-ES" b="0" dirty="0">
                <a:solidFill>
                  <a:srgbClr val="DCDCDC"/>
                </a:solidFill>
                <a:effectLst/>
                <a:latin typeface="Courier New" panose="02070309020205020404" pitchFamily="49" charset="0"/>
              </a:rPr>
              <a:t>)</a:t>
            </a:r>
            <a:r>
              <a:rPr lang="es-ES" b="0" dirty="0">
                <a:solidFill>
                  <a:srgbClr val="D4D4D4"/>
                </a:solidFill>
                <a:effectLst/>
                <a:latin typeface="Courier New" panose="02070309020205020404" pitchFamily="49" charset="0"/>
              </a:rPr>
              <a:t>=</a:t>
            </a:r>
            <a:r>
              <a:rPr lang="es-ES" b="0" dirty="0">
                <a:solidFill>
                  <a:srgbClr val="DCDCDC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es-ES" b="0" dirty="0" err="1">
                <a:solidFill>
                  <a:srgbClr val="D4D4D4"/>
                </a:solidFill>
                <a:effectLst/>
                <a:latin typeface="Courier New" panose="02070309020205020404" pitchFamily="49" charset="0"/>
              </a:rPr>
              <a:t>r</a:t>
            </a:r>
            <a:r>
              <a:rPr lang="es-ES" b="0" dirty="0" err="1">
                <a:solidFill>
                  <a:srgbClr val="DCDCDC"/>
                </a:solidFill>
                <a:effectLst/>
                <a:latin typeface="Courier New" panose="02070309020205020404" pitchFamily="49" charset="0"/>
              </a:rPr>
              <a:t>,</a:t>
            </a:r>
            <a:r>
              <a:rPr lang="es-ES" b="0" dirty="0" err="1">
                <a:solidFill>
                  <a:srgbClr val="D4D4D4"/>
                </a:solidFill>
                <a:effectLst/>
                <a:latin typeface="Courier New" panose="02070309020205020404" pitchFamily="49" charset="0"/>
              </a:rPr>
              <a:t>r.sgte</a:t>
            </a:r>
            <a:r>
              <a:rPr lang="es-ES" b="0" dirty="0" err="1">
                <a:solidFill>
                  <a:srgbClr val="DCDCDC"/>
                </a:solidFill>
                <a:effectLst/>
                <a:latin typeface="Courier New" panose="02070309020205020404" pitchFamily="49" charset="0"/>
              </a:rPr>
              <a:t>,</a:t>
            </a:r>
            <a:r>
              <a:rPr lang="es-ES" b="0" dirty="0" err="1">
                <a:solidFill>
                  <a:srgbClr val="D4D4D4"/>
                </a:solidFill>
                <a:effectLst/>
                <a:latin typeface="Courier New" panose="02070309020205020404" pitchFamily="49" charset="0"/>
              </a:rPr>
              <a:t>q</a:t>
            </a:r>
            <a:r>
              <a:rPr lang="es-ES" b="0" dirty="0">
                <a:solidFill>
                  <a:srgbClr val="DCDCDC"/>
                </a:solidFill>
                <a:effectLst/>
                <a:latin typeface="Courier New" panose="02070309020205020404" pitchFamily="49" charset="0"/>
              </a:rPr>
              <a:t>)</a:t>
            </a:r>
            <a:endParaRPr lang="es-ES" b="0" dirty="0">
              <a:solidFill>
                <a:srgbClr val="D4D4D4"/>
              </a:solidFill>
              <a:effectLst/>
              <a:latin typeface="Courier New" panose="02070309020205020404" pitchFamily="49" charset="0"/>
            </a:endParaRPr>
          </a:p>
          <a:p>
            <a:pPr marL="0" indent="0">
              <a:buNone/>
            </a:pPr>
            <a:r>
              <a:rPr lang="es-ES" b="0" dirty="0">
                <a:solidFill>
                  <a:srgbClr val="D4D4D4"/>
                </a:solidFill>
                <a:effectLst/>
                <a:latin typeface="Courier New" panose="02070309020205020404" pitchFamily="49" charset="0"/>
              </a:rPr>
              <a:t>        </a:t>
            </a:r>
            <a:r>
              <a:rPr lang="es-ES" b="0" dirty="0" err="1">
                <a:solidFill>
                  <a:srgbClr val="C586C0"/>
                </a:solidFill>
                <a:effectLst/>
                <a:latin typeface="Courier New" panose="02070309020205020404" pitchFamily="49" charset="0"/>
              </a:rPr>
              <a:t>if</a:t>
            </a:r>
            <a:r>
              <a:rPr lang="es-ES" b="0" dirty="0">
                <a:solidFill>
                  <a:srgbClr val="D4D4D4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s-ES" b="0" dirty="0" err="1">
                <a:solidFill>
                  <a:srgbClr val="D4D4D4"/>
                </a:solidFill>
                <a:effectLst/>
                <a:latin typeface="Courier New" panose="02070309020205020404" pitchFamily="49" charset="0"/>
              </a:rPr>
              <a:t>q.sgte</a:t>
            </a:r>
            <a:r>
              <a:rPr lang="es-ES" b="0" dirty="0">
                <a:solidFill>
                  <a:srgbClr val="D4D4D4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s-ES" b="0" dirty="0" err="1">
                <a:solidFill>
                  <a:srgbClr val="82C6FF"/>
                </a:solidFill>
                <a:effectLst/>
                <a:latin typeface="Courier New" panose="02070309020205020404" pitchFamily="49" charset="0"/>
              </a:rPr>
              <a:t>is</a:t>
            </a:r>
            <a:r>
              <a:rPr lang="es-ES" b="0" dirty="0">
                <a:solidFill>
                  <a:srgbClr val="D4D4D4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s-ES" b="0" dirty="0" err="1">
                <a:solidFill>
                  <a:srgbClr val="569CD6"/>
                </a:solidFill>
                <a:effectLst/>
                <a:latin typeface="Courier New" panose="02070309020205020404" pitchFamily="49" charset="0"/>
              </a:rPr>
              <a:t>None</a:t>
            </a:r>
            <a:r>
              <a:rPr lang="es-ES" b="0" dirty="0">
                <a:solidFill>
                  <a:srgbClr val="DCDCDC"/>
                </a:solidFill>
                <a:effectLst/>
                <a:latin typeface="Courier New" panose="02070309020205020404" pitchFamily="49" charset="0"/>
              </a:rPr>
              <a:t>:</a:t>
            </a:r>
            <a:r>
              <a:rPr lang="es-ES" b="0" dirty="0">
                <a:solidFill>
                  <a:srgbClr val="D4D4D4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s-ES" b="0" dirty="0">
                <a:solidFill>
                  <a:srgbClr val="6AA94F"/>
                </a:solidFill>
                <a:effectLst/>
                <a:latin typeface="Courier New" panose="02070309020205020404" pitchFamily="49" charset="0"/>
              </a:rPr>
              <a:t># se utilizó el nodo extra, agregamos uno nuevo</a:t>
            </a:r>
            <a:endParaRPr lang="es-ES" b="0" dirty="0">
              <a:solidFill>
                <a:srgbClr val="D4D4D4"/>
              </a:solidFill>
              <a:effectLst/>
              <a:latin typeface="Courier New" panose="02070309020205020404" pitchFamily="49" charset="0"/>
            </a:endParaRPr>
          </a:p>
          <a:p>
            <a:pPr marL="0" indent="0">
              <a:buNone/>
            </a:pPr>
            <a:r>
              <a:rPr lang="es-ES" b="0" dirty="0">
                <a:solidFill>
                  <a:srgbClr val="D4D4D4"/>
                </a:solidFill>
                <a:effectLst/>
                <a:latin typeface="Courier New" panose="02070309020205020404" pitchFamily="49" charset="0"/>
              </a:rPr>
              <a:t>            </a:t>
            </a:r>
            <a:r>
              <a:rPr lang="es-ES" b="0" dirty="0" err="1">
                <a:solidFill>
                  <a:srgbClr val="9CDCFE"/>
                </a:solidFill>
                <a:effectLst/>
                <a:latin typeface="Courier New" panose="02070309020205020404" pitchFamily="49" charset="0"/>
              </a:rPr>
              <a:t>self</a:t>
            </a:r>
            <a:r>
              <a:rPr lang="es-ES" b="0" dirty="0" err="1">
                <a:solidFill>
                  <a:srgbClr val="D4D4D4"/>
                </a:solidFill>
                <a:effectLst/>
                <a:latin typeface="Courier New" panose="02070309020205020404" pitchFamily="49" charset="0"/>
              </a:rPr>
              <a:t>.extra</a:t>
            </a:r>
            <a:r>
              <a:rPr lang="es-ES" b="0" dirty="0">
                <a:solidFill>
                  <a:srgbClr val="D4D4D4"/>
                </a:solidFill>
                <a:effectLst/>
                <a:latin typeface="Courier New" panose="02070309020205020404" pitchFamily="49" charset="0"/>
              </a:rPr>
              <a:t>=</a:t>
            </a:r>
            <a:r>
              <a:rPr lang="es-ES" b="0" dirty="0" err="1">
                <a:solidFill>
                  <a:srgbClr val="D4D4D4"/>
                </a:solidFill>
                <a:effectLst/>
                <a:latin typeface="Courier New" panose="02070309020205020404" pitchFamily="49" charset="0"/>
              </a:rPr>
              <a:t>NodoLista</a:t>
            </a:r>
            <a:r>
              <a:rPr lang="es-ES" b="0" dirty="0">
                <a:solidFill>
                  <a:srgbClr val="DCDCDC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es-ES" b="0" dirty="0">
                <a:solidFill>
                  <a:srgbClr val="B5CEA8"/>
                </a:solidFill>
                <a:effectLst/>
                <a:latin typeface="Courier New" panose="02070309020205020404" pitchFamily="49" charset="0"/>
              </a:rPr>
              <a:t>0</a:t>
            </a:r>
            <a:r>
              <a:rPr lang="es-ES" b="0" dirty="0">
                <a:solidFill>
                  <a:srgbClr val="DCDCDC"/>
                </a:solidFill>
                <a:effectLst/>
                <a:latin typeface="Courier New" panose="02070309020205020404" pitchFamily="49" charset="0"/>
              </a:rPr>
              <a:t>)</a:t>
            </a:r>
            <a:endParaRPr lang="es-ES" b="0" dirty="0">
              <a:solidFill>
                <a:srgbClr val="D4D4D4"/>
              </a:solidFill>
              <a:effectLst/>
              <a:latin typeface="Courier New" panose="02070309020205020404" pitchFamily="49" charset="0"/>
            </a:endParaRPr>
          </a:p>
          <a:p>
            <a:pPr marL="0" indent="0">
              <a:buNone/>
            </a:pPr>
            <a:r>
              <a:rPr lang="es-ES" b="0" dirty="0">
                <a:solidFill>
                  <a:srgbClr val="D4D4D4"/>
                </a:solidFill>
                <a:effectLst/>
                <a:latin typeface="Courier New" panose="02070309020205020404" pitchFamily="49" charset="0"/>
              </a:rPr>
              <a:t>            </a:t>
            </a:r>
            <a:r>
              <a:rPr lang="es-ES" b="0" dirty="0" err="1">
                <a:solidFill>
                  <a:srgbClr val="D4D4D4"/>
                </a:solidFill>
                <a:effectLst/>
                <a:latin typeface="Courier New" panose="02070309020205020404" pitchFamily="49" charset="0"/>
              </a:rPr>
              <a:t>q.sgte</a:t>
            </a:r>
            <a:r>
              <a:rPr lang="es-ES" b="0" dirty="0">
                <a:solidFill>
                  <a:srgbClr val="D4D4D4"/>
                </a:solidFill>
                <a:effectLst/>
                <a:latin typeface="Courier New" panose="02070309020205020404" pitchFamily="49" charset="0"/>
              </a:rPr>
              <a:t>=</a:t>
            </a:r>
            <a:r>
              <a:rPr lang="es-ES" b="0" dirty="0" err="1">
                <a:solidFill>
                  <a:srgbClr val="9CDCFE"/>
                </a:solidFill>
                <a:effectLst/>
                <a:latin typeface="Courier New" panose="02070309020205020404" pitchFamily="49" charset="0"/>
              </a:rPr>
              <a:t>self</a:t>
            </a:r>
            <a:r>
              <a:rPr lang="es-ES" b="0" dirty="0" err="1">
                <a:solidFill>
                  <a:srgbClr val="D4D4D4"/>
                </a:solidFill>
                <a:effectLst/>
                <a:latin typeface="Courier New" panose="02070309020205020404" pitchFamily="49" charset="0"/>
              </a:rPr>
              <a:t>.extra</a:t>
            </a:r>
            <a:endParaRPr lang="es-ES" b="0" dirty="0">
              <a:solidFill>
                <a:srgbClr val="D4D4D4"/>
              </a:solidFill>
              <a:effectLst/>
              <a:latin typeface="Courier New" panose="02070309020205020404" pitchFamily="49" charset="0"/>
            </a:endParaRPr>
          </a:p>
          <a:p>
            <a:pPr marL="0" indent="0">
              <a:buNone/>
            </a:pPr>
            <a:r>
              <a:rPr lang="es-ES" b="0" dirty="0">
                <a:solidFill>
                  <a:srgbClr val="D4D4D4"/>
                </a:solidFill>
                <a:effectLst/>
                <a:latin typeface="Courier New" panose="02070309020205020404" pitchFamily="49" charset="0"/>
              </a:rPr>
              <a:t>        </a:t>
            </a:r>
            <a:r>
              <a:rPr lang="es-ES" b="0" dirty="0" err="1">
                <a:solidFill>
                  <a:srgbClr val="C586C0"/>
                </a:solidFill>
                <a:effectLst/>
                <a:latin typeface="Courier New" panose="02070309020205020404" pitchFamily="49" charset="0"/>
              </a:rPr>
              <a:t>return</a:t>
            </a:r>
            <a:r>
              <a:rPr lang="es-ES" b="0" dirty="0">
                <a:solidFill>
                  <a:srgbClr val="D4D4D4"/>
                </a:solidFill>
                <a:effectLst/>
                <a:latin typeface="Courier New" panose="02070309020205020404" pitchFamily="49" charset="0"/>
              </a:rPr>
              <a:t> k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4DAD218-4BBF-E8FF-37FD-0E9340E02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36DC24D-78B5-4164-BCBB-E3BE72F13D6F}" type="slidenum">
              <a:rPr kumimoji="0" lang="es-CL" sz="1400" b="1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s-CL" sz="14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935017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F409C1-2A42-71D6-0F83-0471E6AEEB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err="1"/>
              <a:t>Move</a:t>
            </a:r>
            <a:r>
              <a:rPr lang="es-CL" dirty="0"/>
              <a:t> </a:t>
            </a:r>
            <a:r>
              <a:rPr lang="es-CL" dirty="0" err="1"/>
              <a:t>To</a:t>
            </a:r>
            <a:r>
              <a:rPr lang="es-CL" dirty="0"/>
              <a:t> Front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901D23-39FA-05FD-B657-137EB5592A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81" y="1825625"/>
            <a:ext cx="11142093" cy="1129069"/>
          </a:xfrm>
        </p:spPr>
        <p:txBody>
          <a:bodyPr/>
          <a:lstStyle/>
          <a:p>
            <a:pPr marL="0" indent="0">
              <a:buNone/>
            </a:pPr>
            <a:r>
              <a:rPr lang="es-CL" dirty="0"/>
              <a:t>Cada vez que se </a:t>
            </a:r>
            <a:r>
              <a:rPr lang="es-CL" dirty="0" err="1"/>
              <a:t>accesa</a:t>
            </a:r>
            <a:r>
              <a:rPr lang="es-CL" dirty="0"/>
              <a:t> una llave, ésta se mueve al inicio de la lista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BDE963-7CB3-B77F-E43E-6C295B44B5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36DC24D-78B5-4164-BCBB-E3BE72F13D6F}" type="slidenum">
              <a:rPr kumimoji="0" lang="es-CL" sz="1400" b="1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s-CL" sz="14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EB8DC64E-FBEA-5DDA-9B9B-3B5D4635551A}"/>
              </a:ext>
            </a:extLst>
          </p:cNvPr>
          <p:cNvSpPr/>
          <p:nvPr/>
        </p:nvSpPr>
        <p:spPr>
          <a:xfrm>
            <a:off x="7545344" y="3643690"/>
            <a:ext cx="612000" cy="6120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sz="1400" dirty="0">
                <a:latin typeface="Malgun Gothic Semilight" panose="020B0502040204020203" pitchFamily="34" charset="-128"/>
                <a:ea typeface="Malgun Gothic Semilight" panose="020B0502040204020203" pitchFamily="34" charset="-128"/>
                <a:cs typeface="Malgun Gothic Semilight" panose="020B0502040204020203" pitchFamily="34" charset="-128"/>
              </a:rPr>
              <a:t>27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8579B56F-CC61-EA80-D9CF-3EE58AB909B1}"/>
              </a:ext>
            </a:extLst>
          </p:cNvPr>
          <p:cNvSpPr/>
          <p:nvPr/>
        </p:nvSpPr>
        <p:spPr>
          <a:xfrm>
            <a:off x="6418191" y="3643690"/>
            <a:ext cx="612000" cy="6120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sz="1400" dirty="0">
                <a:latin typeface="Malgun Gothic Semilight" panose="020B0502040204020203" pitchFamily="34" charset="-128"/>
                <a:ea typeface="Malgun Gothic Semilight" panose="020B0502040204020203" pitchFamily="34" charset="-128"/>
                <a:cs typeface="Malgun Gothic Semilight" panose="020B0502040204020203" pitchFamily="34" charset="-128"/>
              </a:rPr>
              <a:t>15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D1C0A620-F011-98C8-F3BC-94422FA81AD7}"/>
              </a:ext>
            </a:extLst>
          </p:cNvPr>
          <p:cNvSpPr/>
          <p:nvPr/>
        </p:nvSpPr>
        <p:spPr>
          <a:xfrm>
            <a:off x="5291038" y="3643690"/>
            <a:ext cx="612000" cy="6120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sz="1400" dirty="0">
                <a:latin typeface="Malgun Gothic Semilight" panose="020B0502040204020203" pitchFamily="34" charset="-128"/>
                <a:ea typeface="Malgun Gothic Semilight" panose="020B0502040204020203" pitchFamily="34" charset="-128"/>
                <a:cs typeface="Malgun Gothic Semilight" panose="020B0502040204020203" pitchFamily="34" charset="-128"/>
              </a:rPr>
              <a:t>40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F2E4EFF9-8A01-46C3-7499-0E32E0DD38A8}"/>
              </a:ext>
            </a:extLst>
          </p:cNvPr>
          <p:cNvSpPr/>
          <p:nvPr/>
        </p:nvSpPr>
        <p:spPr>
          <a:xfrm>
            <a:off x="4163885" y="3643690"/>
            <a:ext cx="612000" cy="6120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sz="1400" dirty="0">
                <a:latin typeface="Malgun Gothic Semilight" panose="020B0502040204020203" pitchFamily="34" charset="-128"/>
                <a:ea typeface="Malgun Gothic Semilight" panose="020B0502040204020203" pitchFamily="34" charset="-128"/>
                <a:cs typeface="Malgun Gothic Semilight" panose="020B0502040204020203" pitchFamily="34" charset="-128"/>
              </a:rPr>
              <a:t>34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BBB9583-4E32-DE0A-8F25-FA9D5295F051}"/>
              </a:ext>
            </a:extLst>
          </p:cNvPr>
          <p:cNvSpPr/>
          <p:nvPr/>
        </p:nvSpPr>
        <p:spPr>
          <a:xfrm>
            <a:off x="8672497" y="3805690"/>
            <a:ext cx="288000" cy="288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45ADFDF0-18C3-E759-04F2-CA583FC8E56F}"/>
              </a:ext>
            </a:extLst>
          </p:cNvPr>
          <p:cNvCxnSpPr>
            <a:stCxn id="8" idx="6"/>
            <a:endCxn id="7" idx="2"/>
          </p:cNvCxnSpPr>
          <p:nvPr/>
        </p:nvCxnSpPr>
        <p:spPr>
          <a:xfrm>
            <a:off x="4775885" y="3949690"/>
            <a:ext cx="515153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96F96CC3-9437-13CB-CF6E-5E534056BE8A}"/>
              </a:ext>
            </a:extLst>
          </p:cNvPr>
          <p:cNvCxnSpPr>
            <a:cxnSpLocks/>
            <a:stCxn id="7" idx="6"/>
            <a:endCxn id="6" idx="2"/>
          </p:cNvCxnSpPr>
          <p:nvPr/>
        </p:nvCxnSpPr>
        <p:spPr>
          <a:xfrm>
            <a:off x="5903038" y="3949690"/>
            <a:ext cx="515153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3C8B427A-A6E2-D986-D0AC-39EC54942419}"/>
              </a:ext>
            </a:extLst>
          </p:cNvPr>
          <p:cNvCxnSpPr>
            <a:cxnSpLocks/>
            <a:stCxn id="6" idx="6"/>
            <a:endCxn id="5" idx="2"/>
          </p:cNvCxnSpPr>
          <p:nvPr/>
        </p:nvCxnSpPr>
        <p:spPr>
          <a:xfrm>
            <a:off x="7030191" y="3949690"/>
            <a:ext cx="515153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372A78FE-BE0F-CBA5-2907-300FA0A1B3A9}"/>
              </a:ext>
            </a:extLst>
          </p:cNvPr>
          <p:cNvCxnSpPr>
            <a:cxnSpLocks/>
            <a:stCxn id="5" idx="6"/>
            <a:endCxn id="9" idx="1"/>
          </p:cNvCxnSpPr>
          <p:nvPr/>
        </p:nvCxnSpPr>
        <p:spPr>
          <a:xfrm>
            <a:off x="8157344" y="3949690"/>
            <a:ext cx="515153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FBDA3F33-6CF4-CB37-EB68-8087CCB78215}"/>
              </a:ext>
            </a:extLst>
          </p:cNvPr>
          <p:cNvCxnSpPr>
            <a:cxnSpLocks/>
          </p:cNvCxnSpPr>
          <p:nvPr/>
        </p:nvCxnSpPr>
        <p:spPr>
          <a:xfrm>
            <a:off x="3648732" y="3955817"/>
            <a:ext cx="515153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5379654D-771C-C1DD-F660-D15AAEA0FAD4}"/>
              </a:ext>
            </a:extLst>
          </p:cNvPr>
          <p:cNvSpPr txBox="1"/>
          <p:nvPr/>
        </p:nvSpPr>
        <p:spPr>
          <a:xfrm>
            <a:off x="2638988" y="3765024"/>
            <a:ext cx="9891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>
                <a:latin typeface="Malgun Gothic Semilight" panose="020B0502040204020203" pitchFamily="34" charset="-128"/>
                <a:ea typeface="Malgun Gothic Semilight" panose="020B0502040204020203" pitchFamily="34" charset="-128"/>
                <a:cs typeface="Malgun Gothic Semilight" panose="020B0502040204020203" pitchFamily="34" charset="-128"/>
              </a:rPr>
              <a:t>primero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A6E2A08-8786-4506-B2F5-FD46A93A2408}"/>
              </a:ext>
            </a:extLst>
          </p:cNvPr>
          <p:cNvSpPr txBox="1"/>
          <p:nvPr/>
        </p:nvSpPr>
        <p:spPr>
          <a:xfrm>
            <a:off x="4870322" y="5007396"/>
            <a:ext cx="23968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d.search</a:t>
            </a:r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(27)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798C03E1-DF14-E811-B28A-318AAF9507C3}"/>
              </a:ext>
            </a:extLst>
          </p:cNvPr>
          <p:cNvCxnSpPr/>
          <p:nvPr/>
        </p:nvCxnSpPr>
        <p:spPr>
          <a:xfrm>
            <a:off x="4472473" y="3054220"/>
            <a:ext cx="0" cy="50385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5278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125E-6 -4.44444E-6 L 0.2806 -0.00023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023" y="-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F409C1-2A42-71D6-0F83-0471E6AEEB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err="1"/>
              <a:t>Move</a:t>
            </a:r>
            <a:r>
              <a:rPr lang="es-CL" dirty="0"/>
              <a:t> </a:t>
            </a:r>
            <a:r>
              <a:rPr lang="es-CL" dirty="0" err="1"/>
              <a:t>To</a:t>
            </a:r>
            <a:r>
              <a:rPr lang="es-CL" dirty="0"/>
              <a:t> Front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901D23-39FA-05FD-B657-137EB5592A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81" y="1825625"/>
            <a:ext cx="11142093" cy="1129069"/>
          </a:xfrm>
        </p:spPr>
        <p:txBody>
          <a:bodyPr/>
          <a:lstStyle/>
          <a:p>
            <a:pPr marL="0" indent="0">
              <a:buNone/>
            </a:pPr>
            <a:r>
              <a:rPr lang="es-CL" dirty="0"/>
              <a:t>Cada vez que se </a:t>
            </a:r>
            <a:r>
              <a:rPr lang="es-CL" dirty="0" err="1"/>
              <a:t>accesa</a:t>
            </a:r>
            <a:r>
              <a:rPr lang="es-CL" dirty="0"/>
              <a:t> una llave, ésta se mueve al inicio de la lista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BDE963-7CB3-B77F-E43E-6C295B44B5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36DC24D-78B5-4164-BCBB-E3BE72F13D6F}" type="slidenum">
              <a:rPr kumimoji="0" lang="es-CL" sz="1400" b="1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s-CL" sz="14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EB8DC64E-FBEA-5DDA-9B9B-3B5D4635551A}"/>
              </a:ext>
            </a:extLst>
          </p:cNvPr>
          <p:cNvSpPr/>
          <p:nvPr/>
        </p:nvSpPr>
        <p:spPr>
          <a:xfrm>
            <a:off x="7545344" y="3643690"/>
            <a:ext cx="612000" cy="6120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sz="1400" dirty="0">
                <a:latin typeface="Malgun Gothic Semilight" panose="020B0502040204020203" pitchFamily="34" charset="-128"/>
                <a:ea typeface="Malgun Gothic Semilight" panose="020B0502040204020203" pitchFamily="34" charset="-128"/>
                <a:cs typeface="Malgun Gothic Semilight" panose="020B0502040204020203" pitchFamily="34" charset="-128"/>
              </a:rPr>
              <a:t>34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8579B56F-CC61-EA80-D9CF-3EE58AB909B1}"/>
              </a:ext>
            </a:extLst>
          </p:cNvPr>
          <p:cNvSpPr/>
          <p:nvPr/>
        </p:nvSpPr>
        <p:spPr>
          <a:xfrm>
            <a:off x="6418191" y="3643690"/>
            <a:ext cx="612000" cy="6120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sz="1400" dirty="0">
                <a:latin typeface="Malgun Gothic Semilight" panose="020B0502040204020203" pitchFamily="34" charset="-128"/>
                <a:ea typeface="Malgun Gothic Semilight" panose="020B0502040204020203" pitchFamily="34" charset="-128"/>
                <a:cs typeface="Malgun Gothic Semilight" panose="020B0502040204020203" pitchFamily="34" charset="-128"/>
              </a:rPr>
              <a:t>15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D1C0A620-F011-98C8-F3BC-94422FA81AD7}"/>
              </a:ext>
            </a:extLst>
          </p:cNvPr>
          <p:cNvSpPr/>
          <p:nvPr/>
        </p:nvSpPr>
        <p:spPr>
          <a:xfrm>
            <a:off x="5291038" y="3643690"/>
            <a:ext cx="612000" cy="6120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sz="1400" dirty="0">
                <a:latin typeface="Malgun Gothic Semilight" panose="020B0502040204020203" pitchFamily="34" charset="-128"/>
                <a:ea typeface="Malgun Gothic Semilight" panose="020B0502040204020203" pitchFamily="34" charset="-128"/>
                <a:cs typeface="Malgun Gothic Semilight" panose="020B0502040204020203" pitchFamily="34" charset="-128"/>
              </a:rPr>
              <a:t>40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F2E4EFF9-8A01-46C3-7499-0E32E0DD38A8}"/>
              </a:ext>
            </a:extLst>
          </p:cNvPr>
          <p:cNvSpPr/>
          <p:nvPr/>
        </p:nvSpPr>
        <p:spPr>
          <a:xfrm>
            <a:off x="4163885" y="3643690"/>
            <a:ext cx="612000" cy="6120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sz="1400" dirty="0">
                <a:latin typeface="Malgun Gothic Semilight" panose="020B0502040204020203" pitchFamily="34" charset="-128"/>
                <a:ea typeface="Malgun Gothic Semilight" panose="020B0502040204020203" pitchFamily="34" charset="-128"/>
                <a:cs typeface="Malgun Gothic Semilight" panose="020B0502040204020203" pitchFamily="34" charset="-128"/>
              </a:rPr>
              <a:t>27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BBB9583-4E32-DE0A-8F25-FA9D5295F051}"/>
              </a:ext>
            </a:extLst>
          </p:cNvPr>
          <p:cNvSpPr/>
          <p:nvPr/>
        </p:nvSpPr>
        <p:spPr>
          <a:xfrm>
            <a:off x="8672497" y="3805690"/>
            <a:ext cx="288000" cy="288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45ADFDF0-18C3-E759-04F2-CA583FC8E56F}"/>
              </a:ext>
            </a:extLst>
          </p:cNvPr>
          <p:cNvCxnSpPr>
            <a:stCxn id="8" idx="6"/>
            <a:endCxn id="7" idx="2"/>
          </p:cNvCxnSpPr>
          <p:nvPr/>
        </p:nvCxnSpPr>
        <p:spPr>
          <a:xfrm>
            <a:off x="4775885" y="3949690"/>
            <a:ext cx="515153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96F96CC3-9437-13CB-CF6E-5E534056BE8A}"/>
              </a:ext>
            </a:extLst>
          </p:cNvPr>
          <p:cNvCxnSpPr>
            <a:cxnSpLocks/>
            <a:stCxn id="7" idx="6"/>
            <a:endCxn id="6" idx="2"/>
          </p:cNvCxnSpPr>
          <p:nvPr/>
        </p:nvCxnSpPr>
        <p:spPr>
          <a:xfrm>
            <a:off x="5903038" y="3949690"/>
            <a:ext cx="515153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3C8B427A-A6E2-D986-D0AC-39EC54942419}"/>
              </a:ext>
            </a:extLst>
          </p:cNvPr>
          <p:cNvCxnSpPr>
            <a:cxnSpLocks/>
            <a:stCxn id="6" idx="6"/>
            <a:endCxn id="5" idx="2"/>
          </p:cNvCxnSpPr>
          <p:nvPr/>
        </p:nvCxnSpPr>
        <p:spPr>
          <a:xfrm>
            <a:off x="7030191" y="3949690"/>
            <a:ext cx="515153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372A78FE-BE0F-CBA5-2907-300FA0A1B3A9}"/>
              </a:ext>
            </a:extLst>
          </p:cNvPr>
          <p:cNvCxnSpPr>
            <a:cxnSpLocks/>
            <a:stCxn id="5" idx="6"/>
            <a:endCxn id="9" idx="1"/>
          </p:cNvCxnSpPr>
          <p:nvPr/>
        </p:nvCxnSpPr>
        <p:spPr>
          <a:xfrm>
            <a:off x="8157344" y="3949690"/>
            <a:ext cx="515153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FBDA3F33-6CF4-CB37-EB68-8087CCB78215}"/>
              </a:ext>
            </a:extLst>
          </p:cNvPr>
          <p:cNvCxnSpPr>
            <a:cxnSpLocks/>
          </p:cNvCxnSpPr>
          <p:nvPr/>
        </p:nvCxnSpPr>
        <p:spPr>
          <a:xfrm>
            <a:off x="3648732" y="3955817"/>
            <a:ext cx="515153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5379654D-771C-C1DD-F660-D15AAEA0FAD4}"/>
              </a:ext>
            </a:extLst>
          </p:cNvPr>
          <p:cNvSpPr txBox="1"/>
          <p:nvPr/>
        </p:nvSpPr>
        <p:spPr>
          <a:xfrm>
            <a:off x="2638988" y="3765024"/>
            <a:ext cx="9891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>
                <a:latin typeface="Malgun Gothic Semilight" panose="020B0502040204020203" pitchFamily="34" charset="-128"/>
                <a:ea typeface="Malgun Gothic Semilight" panose="020B0502040204020203" pitchFamily="34" charset="-128"/>
                <a:cs typeface="Malgun Gothic Semilight" panose="020B0502040204020203" pitchFamily="34" charset="-128"/>
              </a:rPr>
              <a:t>primero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A6E2A08-8786-4506-B2F5-FD46A93A2408}"/>
              </a:ext>
            </a:extLst>
          </p:cNvPr>
          <p:cNvSpPr txBox="1"/>
          <p:nvPr/>
        </p:nvSpPr>
        <p:spPr>
          <a:xfrm>
            <a:off x="4870322" y="5007396"/>
            <a:ext cx="23968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d.search</a:t>
            </a:r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(27)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8157E530-1171-8F63-AF0C-933CD5E7FF5F}"/>
              </a:ext>
            </a:extLst>
          </p:cNvPr>
          <p:cNvCxnSpPr/>
          <p:nvPr/>
        </p:nvCxnSpPr>
        <p:spPr>
          <a:xfrm>
            <a:off x="4472473" y="3054220"/>
            <a:ext cx="0" cy="50385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47966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F231A8-5D50-D804-2C60-B296F8CB0F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err="1"/>
              <a:t>Move</a:t>
            </a:r>
            <a:r>
              <a:rPr lang="es-CL" dirty="0"/>
              <a:t> </a:t>
            </a:r>
            <a:r>
              <a:rPr lang="es-CL" dirty="0" err="1"/>
              <a:t>To</a:t>
            </a:r>
            <a:r>
              <a:rPr lang="es-CL" dirty="0"/>
              <a:t> Front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3576EC-76DA-F112-E2A4-3C81E70389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81" y="1825625"/>
            <a:ext cx="11142093" cy="4667250"/>
          </a:xfrm>
          <a:solidFill>
            <a:schemeClr val="tx1"/>
          </a:solidFill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s-CL" b="0" dirty="0" err="1">
                <a:solidFill>
                  <a:srgbClr val="569CD6"/>
                </a:solidFill>
                <a:effectLst/>
                <a:latin typeface="Courier New" panose="02070309020205020404" pitchFamily="49" charset="0"/>
              </a:rPr>
              <a:t>def</a:t>
            </a:r>
            <a:r>
              <a:rPr lang="es-CL" b="0" dirty="0">
                <a:solidFill>
                  <a:srgbClr val="D4D4D4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s-CL" b="0" dirty="0" err="1">
                <a:solidFill>
                  <a:srgbClr val="DCDCAA"/>
                </a:solidFill>
                <a:effectLst/>
                <a:latin typeface="Courier New" panose="02070309020205020404" pitchFamily="49" charset="0"/>
              </a:rPr>
              <a:t>search</a:t>
            </a:r>
            <a:r>
              <a:rPr lang="es-CL" b="0" dirty="0">
                <a:solidFill>
                  <a:srgbClr val="D4D4D4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es-CL" b="0" dirty="0" err="1">
                <a:solidFill>
                  <a:srgbClr val="9CDCFE"/>
                </a:solidFill>
                <a:effectLst/>
                <a:latin typeface="Courier New" panose="02070309020205020404" pitchFamily="49" charset="0"/>
              </a:rPr>
              <a:t>self</a:t>
            </a:r>
            <a:r>
              <a:rPr lang="es-CL" b="0" dirty="0" err="1">
                <a:solidFill>
                  <a:srgbClr val="D4D4D4"/>
                </a:solidFill>
                <a:effectLst/>
                <a:latin typeface="Courier New" panose="02070309020205020404" pitchFamily="49" charset="0"/>
              </a:rPr>
              <a:t>,</a:t>
            </a:r>
            <a:r>
              <a:rPr lang="es-CL" b="0" dirty="0" err="1">
                <a:solidFill>
                  <a:srgbClr val="9CDCFE"/>
                </a:solidFill>
                <a:effectLst/>
                <a:latin typeface="Courier New" panose="02070309020205020404" pitchFamily="49" charset="0"/>
              </a:rPr>
              <a:t>x</a:t>
            </a:r>
            <a:r>
              <a:rPr lang="es-CL" b="0" dirty="0">
                <a:solidFill>
                  <a:srgbClr val="D4D4D4"/>
                </a:solidFill>
                <a:effectLst/>
                <a:latin typeface="Courier New" panose="02070309020205020404" pitchFamily="49" charset="0"/>
              </a:rPr>
              <a:t>)</a:t>
            </a:r>
            <a:r>
              <a:rPr lang="es-CL" b="0" dirty="0">
                <a:solidFill>
                  <a:srgbClr val="DCDCDC"/>
                </a:solidFill>
                <a:effectLst/>
                <a:latin typeface="Courier New" panose="02070309020205020404" pitchFamily="49" charset="0"/>
              </a:rPr>
              <a:t>:</a:t>
            </a:r>
            <a:r>
              <a:rPr lang="es-CL" b="0" dirty="0">
                <a:solidFill>
                  <a:srgbClr val="D4D4D4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s-CL" b="0" dirty="0">
                <a:solidFill>
                  <a:srgbClr val="6AA94F"/>
                </a:solidFill>
                <a:effectLst/>
                <a:latin typeface="Courier New" panose="02070309020205020404" pitchFamily="49" charset="0"/>
              </a:rPr>
              <a:t># busca x (si no está lo inserta al final) y luego lo mueve al primer lugar</a:t>
            </a:r>
            <a:endParaRPr lang="es-CL" b="0" dirty="0">
              <a:solidFill>
                <a:srgbClr val="D4D4D4"/>
              </a:solidFill>
              <a:effectLst/>
              <a:latin typeface="Courier New" panose="02070309020205020404" pitchFamily="49" charset="0"/>
            </a:endParaRPr>
          </a:p>
          <a:p>
            <a:pPr marL="0" indent="0">
              <a:buNone/>
            </a:pPr>
            <a:r>
              <a:rPr lang="es-CL" b="0" dirty="0">
                <a:solidFill>
                  <a:srgbClr val="D4D4D4"/>
                </a:solidFill>
                <a:effectLst/>
                <a:latin typeface="Courier New" panose="02070309020205020404" pitchFamily="49" charset="0"/>
              </a:rPr>
              <a:t>        </a:t>
            </a:r>
            <a:r>
              <a:rPr lang="es-CL" b="0" dirty="0">
                <a:solidFill>
                  <a:srgbClr val="9CDCFE"/>
                </a:solidFill>
                <a:effectLst/>
                <a:latin typeface="Courier New" panose="02070309020205020404" pitchFamily="49" charset="0"/>
              </a:rPr>
              <a:t>self</a:t>
            </a:r>
            <a:r>
              <a:rPr lang="es-CL" b="0" dirty="0">
                <a:solidFill>
                  <a:srgbClr val="D4D4D4"/>
                </a:solidFill>
                <a:effectLst/>
                <a:latin typeface="Courier New" panose="02070309020205020404" pitchFamily="49" charset="0"/>
              </a:rPr>
              <a:t>.extra.info=x </a:t>
            </a:r>
            <a:r>
              <a:rPr lang="es-CL" b="0" dirty="0">
                <a:solidFill>
                  <a:srgbClr val="6AA94F"/>
                </a:solidFill>
                <a:effectLst/>
                <a:latin typeface="Courier New" panose="02070309020205020404" pitchFamily="49" charset="0"/>
              </a:rPr>
              <a:t># agregamos x al final, en caso de que no estuviera antes</a:t>
            </a:r>
            <a:endParaRPr lang="es-CL" b="0" dirty="0">
              <a:solidFill>
                <a:srgbClr val="D4D4D4"/>
              </a:solidFill>
              <a:effectLst/>
              <a:latin typeface="Courier New" panose="02070309020205020404" pitchFamily="49" charset="0"/>
            </a:endParaRPr>
          </a:p>
          <a:p>
            <a:pPr marL="0" indent="0">
              <a:buNone/>
            </a:pPr>
            <a:r>
              <a:rPr lang="es-CL" b="0" dirty="0">
                <a:solidFill>
                  <a:srgbClr val="D4D4D4"/>
                </a:solidFill>
                <a:effectLst/>
                <a:latin typeface="Courier New" panose="02070309020205020404" pitchFamily="49" charset="0"/>
              </a:rPr>
              <a:t>        p=</a:t>
            </a:r>
            <a:r>
              <a:rPr lang="es-CL" b="0" dirty="0" err="1">
                <a:solidFill>
                  <a:srgbClr val="9CDCFE"/>
                </a:solidFill>
                <a:effectLst/>
                <a:latin typeface="Courier New" panose="02070309020205020404" pitchFamily="49" charset="0"/>
              </a:rPr>
              <a:t>self</a:t>
            </a:r>
            <a:r>
              <a:rPr lang="es-CL" b="0" dirty="0" err="1">
                <a:solidFill>
                  <a:srgbClr val="D4D4D4"/>
                </a:solidFill>
                <a:effectLst/>
                <a:latin typeface="Courier New" panose="02070309020205020404" pitchFamily="49" charset="0"/>
              </a:rPr>
              <a:t>.cabecera</a:t>
            </a:r>
            <a:endParaRPr lang="es-CL" b="0" dirty="0">
              <a:solidFill>
                <a:srgbClr val="D4D4D4"/>
              </a:solidFill>
              <a:effectLst/>
              <a:latin typeface="Courier New" panose="02070309020205020404" pitchFamily="49" charset="0"/>
            </a:endParaRPr>
          </a:p>
          <a:p>
            <a:pPr marL="0" indent="0">
              <a:buNone/>
            </a:pPr>
            <a:r>
              <a:rPr lang="es-CL" b="0" dirty="0">
                <a:solidFill>
                  <a:srgbClr val="D4D4D4"/>
                </a:solidFill>
                <a:effectLst/>
                <a:latin typeface="Courier New" panose="02070309020205020404" pitchFamily="49" charset="0"/>
              </a:rPr>
              <a:t>        q=</a:t>
            </a:r>
            <a:r>
              <a:rPr lang="es-CL" b="0" dirty="0" err="1">
                <a:solidFill>
                  <a:srgbClr val="D4D4D4"/>
                </a:solidFill>
                <a:effectLst/>
                <a:latin typeface="Courier New" panose="02070309020205020404" pitchFamily="49" charset="0"/>
              </a:rPr>
              <a:t>p.sgte</a:t>
            </a:r>
            <a:endParaRPr lang="es-CL" b="0" dirty="0">
              <a:solidFill>
                <a:srgbClr val="D4D4D4"/>
              </a:solidFill>
              <a:effectLst/>
              <a:latin typeface="Courier New" panose="02070309020205020404" pitchFamily="49" charset="0"/>
            </a:endParaRPr>
          </a:p>
          <a:p>
            <a:pPr marL="0" indent="0">
              <a:buNone/>
            </a:pPr>
            <a:r>
              <a:rPr lang="es-CL" b="0" dirty="0">
                <a:solidFill>
                  <a:srgbClr val="D4D4D4"/>
                </a:solidFill>
                <a:effectLst/>
                <a:latin typeface="Courier New" panose="02070309020205020404" pitchFamily="49" charset="0"/>
              </a:rPr>
              <a:t>        k=</a:t>
            </a:r>
            <a:r>
              <a:rPr lang="es-CL" b="0" dirty="0">
                <a:solidFill>
                  <a:srgbClr val="B5CEA8"/>
                </a:solidFill>
                <a:effectLst/>
                <a:latin typeface="Courier New" panose="02070309020205020404" pitchFamily="49" charset="0"/>
              </a:rPr>
              <a:t>1</a:t>
            </a:r>
            <a:r>
              <a:rPr lang="es-CL" b="0" dirty="0">
                <a:solidFill>
                  <a:srgbClr val="D4D4D4"/>
                </a:solidFill>
                <a:effectLst/>
                <a:latin typeface="Courier New" panose="02070309020205020404" pitchFamily="49" charset="0"/>
              </a:rPr>
              <a:t> </a:t>
            </a:r>
          </a:p>
          <a:p>
            <a:pPr marL="0" indent="0">
              <a:buNone/>
            </a:pPr>
            <a:r>
              <a:rPr lang="es-CL" b="0" dirty="0">
                <a:solidFill>
                  <a:srgbClr val="D4D4D4"/>
                </a:solidFill>
                <a:effectLst/>
                <a:latin typeface="Courier New" panose="02070309020205020404" pitchFamily="49" charset="0"/>
              </a:rPr>
              <a:t>        </a:t>
            </a:r>
            <a:r>
              <a:rPr lang="es-CL" b="0" dirty="0" err="1">
                <a:solidFill>
                  <a:srgbClr val="C586C0"/>
                </a:solidFill>
                <a:effectLst/>
                <a:latin typeface="Courier New" panose="02070309020205020404" pitchFamily="49" charset="0"/>
              </a:rPr>
              <a:t>while</a:t>
            </a:r>
            <a:r>
              <a:rPr lang="es-CL" b="0" dirty="0">
                <a:solidFill>
                  <a:srgbClr val="D4D4D4"/>
                </a:solidFill>
                <a:effectLst/>
                <a:latin typeface="Courier New" panose="02070309020205020404" pitchFamily="49" charset="0"/>
              </a:rPr>
              <a:t> q.info!=x</a:t>
            </a:r>
            <a:r>
              <a:rPr lang="es-CL" b="0" dirty="0">
                <a:solidFill>
                  <a:srgbClr val="DCDCDC"/>
                </a:solidFill>
                <a:effectLst/>
                <a:latin typeface="Courier New" panose="02070309020205020404" pitchFamily="49" charset="0"/>
              </a:rPr>
              <a:t>:</a:t>
            </a:r>
            <a:endParaRPr lang="es-CL" b="0" dirty="0">
              <a:solidFill>
                <a:srgbClr val="D4D4D4"/>
              </a:solidFill>
              <a:effectLst/>
              <a:latin typeface="Courier New" panose="02070309020205020404" pitchFamily="49" charset="0"/>
            </a:endParaRPr>
          </a:p>
          <a:p>
            <a:pPr marL="0" indent="0">
              <a:buNone/>
            </a:pPr>
            <a:r>
              <a:rPr lang="es-CL" b="0" dirty="0">
                <a:solidFill>
                  <a:srgbClr val="D4D4D4"/>
                </a:solidFill>
                <a:effectLst/>
                <a:latin typeface="Courier New" panose="02070309020205020404" pitchFamily="49" charset="0"/>
              </a:rPr>
              <a:t>            </a:t>
            </a:r>
            <a:r>
              <a:rPr lang="es-CL" b="0" dirty="0">
                <a:solidFill>
                  <a:srgbClr val="DCDCDC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es-CL" b="0" dirty="0" err="1">
                <a:solidFill>
                  <a:srgbClr val="D4D4D4"/>
                </a:solidFill>
                <a:effectLst/>
                <a:latin typeface="Courier New" panose="02070309020205020404" pitchFamily="49" charset="0"/>
              </a:rPr>
              <a:t>p</a:t>
            </a:r>
            <a:r>
              <a:rPr lang="es-CL" b="0" dirty="0" err="1">
                <a:solidFill>
                  <a:srgbClr val="DCDCDC"/>
                </a:solidFill>
                <a:effectLst/>
                <a:latin typeface="Courier New" panose="02070309020205020404" pitchFamily="49" charset="0"/>
              </a:rPr>
              <a:t>,</a:t>
            </a:r>
            <a:r>
              <a:rPr lang="es-CL" b="0" dirty="0" err="1">
                <a:solidFill>
                  <a:srgbClr val="D4D4D4"/>
                </a:solidFill>
                <a:effectLst/>
                <a:latin typeface="Courier New" panose="02070309020205020404" pitchFamily="49" charset="0"/>
              </a:rPr>
              <a:t>q</a:t>
            </a:r>
            <a:r>
              <a:rPr lang="es-CL" b="0" dirty="0">
                <a:solidFill>
                  <a:srgbClr val="DCDCDC"/>
                </a:solidFill>
                <a:effectLst/>
                <a:latin typeface="Courier New" panose="02070309020205020404" pitchFamily="49" charset="0"/>
              </a:rPr>
              <a:t>)</a:t>
            </a:r>
            <a:r>
              <a:rPr lang="es-CL" b="0" dirty="0">
                <a:solidFill>
                  <a:srgbClr val="D4D4D4"/>
                </a:solidFill>
                <a:effectLst/>
                <a:latin typeface="Courier New" panose="02070309020205020404" pitchFamily="49" charset="0"/>
              </a:rPr>
              <a:t>=</a:t>
            </a:r>
            <a:r>
              <a:rPr lang="es-CL" b="0" dirty="0">
                <a:solidFill>
                  <a:srgbClr val="DCDCDC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es-CL" b="0" dirty="0" err="1">
                <a:solidFill>
                  <a:srgbClr val="D4D4D4"/>
                </a:solidFill>
                <a:effectLst/>
                <a:latin typeface="Courier New" panose="02070309020205020404" pitchFamily="49" charset="0"/>
              </a:rPr>
              <a:t>q</a:t>
            </a:r>
            <a:r>
              <a:rPr lang="es-CL" b="0" dirty="0" err="1">
                <a:solidFill>
                  <a:srgbClr val="DCDCDC"/>
                </a:solidFill>
                <a:effectLst/>
                <a:latin typeface="Courier New" panose="02070309020205020404" pitchFamily="49" charset="0"/>
              </a:rPr>
              <a:t>,</a:t>
            </a:r>
            <a:r>
              <a:rPr lang="es-CL" b="0" dirty="0" err="1">
                <a:solidFill>
                  <a:srgbClr val="D4D4D4"/>
                </a:solidFill>
                <a:effectLst/>
                <a:latin typeface="Courier New" panose="02070309020205020404" pitchFamily="49" charset="0"/>
              </a:rPr>
              <a:t>q.sgte</a:t>
            </a:r>
            <a:r>
              <a:rPr lang="es-CL" b="0" dirty="0">
                <a:solidFill>
                  <a:srgbClr val="DCDCDC"/>
                </a:solidFill>
                <a:effectLst/>
                <a:latin typeface="Courier New" panose="02070309020205020404" pitchFamily="49" charset="0"/>
              </a:rPr>
              <a:t>)</a:t>
            </a:r>
            <a:endParaRPr lang="es-CL" b="0" dirty="0">
              <a:solidFill>
                <a:srgbClr val="D4D4D4"/>
              </a:solidFill>
              <a:effectLst/>
              <a:latin typeface="Courier New" panose="02070309020205020404" pitchFamily="49" charset="0"/>
            </a:endParaRPr>
          </a:p>
          <a:p>
            <a:pPr marL="0" indent="0">
              <a:buNone/>
            </a:pPr>
            <a:r>
              <a:rPr lang="es-CL" b="0" dirty="0">
                <a:solidFill>
                  <a:srgbClr val="D4D4D4"/>
                </a:solidFill>
                <a:effectLst/>
                <a:latin typeface="Courier New" panose="02070309020205020404" pitchFamily="49" charset="0"/>
              </a:rPr>
              <a:t>            k+=</a:t>
            </a:r>
            <a:r>
              <a:rPr lang="es-CL" b="0" dirty="0">
                <a:solidFill>
                  <a:srgbClr val="B5CEA8"/>
                </a:solidFill>
                <a:effectLst/>
                <a:latin typeface="Courier New" panose="02070309020205020404" pitchFamily="49" charset="0"/>
              </a:rPr>
              <a:t>1</a:t>
            </a:r>
            <a:endParaRPr lang="es-CL" b="0" dirty="0">
              <a:solidFill>
                <a:srgbClr val="D4D4D4"/>
              </a:solidFill>
              <a:effectLst/>
              <a:latin typeface="Courier New" panose="02070309020205020404" pitchFamily="49" charset="0"/>
            </a:endParaRPr>
          </a:p>
          <a:p>
            <a:pPr marL="0" indent="0">
              <a:buNone/>
            </a:pPr>
            <a:r>
              <a:rPr lang="es-CL" b="0" dirty="0">
                <a:solidFill>
                  <a:srgbClr val="D4D4D4"/>
                </a:solidFill>
                <a:effectLst/>
                <a:latin typeface="Courier New" panose="02070309020205020404" pitchFamily="49" charset="0"/>
              </a:rPr>
              <a:t>        </a:t>
            </a:r>
            <a:r>
              <a:rPr lang="es-CL" b="0" dirty="0" err="1">
                <a:solidFill>
                  <a:srgbClr val="C586C0"/>
                </a:solidFill>
                <a:effectLst/>
                <a:latin typeface="Courier New" panose="02070309020205020404" pitchFamily="49" charset="0"/>
              </a:rPr>
              <a:t>if</a:t>
            </a:r>
            <a:r>
              <a:rPr lang="es-CL" b="0" dirty="0">
                <a:solidFill>
                  <a:srgbClr val="D4D4D4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s-CL" b="0" dirty="0" err="1">
                <a:solidFill>
                  <a:srgbClr val="D4D4D4"/>
                </a:solidFill>
                <a:effectLst/>
                <a:latin typeface="Courier New" panose="02070309020205020404" pitchFamily="49" charset="0"/>
              </a:rPr>
              <a:t>q.sgte</a:t>
            </a:r>
            <a:r>
              <a:rPr lang="es-CL" b="0" dirty="0">
                <a:solidFill>
                  <a:srgbClr val="D4D4D4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s-CL" b="0" dirty="0" err="1">
                <a:solidFill>
                  <a:srgbClr val="82C6FF"/>
                </a:solidFill>
                <a:effectLst/>
                <a:latin typeface="Courier New" panose="02070309020205020404" pitchFamily="49" charset="0"/>
              </a:rPr>
              <a:t>is</a:t>
            </a:r>
            <a:r>
              <a:rPr lang="es-CL" b="0" dirty="0">
                <a:solidFill>
                  <a:srgbClr val="D4D4D4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s-CL" b="0" dirty="0" err="1">
                <a:solidFill>
                  <a:srgbClr val="569CD6"/>
                </a:solidFill>
                <a:effectLst/>
                <a:latin typeface="Courier New" panose="02070309020205020404" pitchFamily="49" charset="0"/>
              </a:rPr>
              <a:t>None</a:t>
            </a:r>
            <a:r>
              <a:rPr lang="es-CL" b="0" dirty="0">
                <a:solidFill>
                  <a:srgbClr val="DCDCDC"/>
                </a:solidFill>
                <a:effectLst/>
                <a:latin typeface="Courier New" panose="02070309020205020404" pitchFamily="49" charset="0"/>
              </a:rPr>
              <a:t>:</a:t>
            </a:r>
            <a:r>
              <a:rPr lang="es-CL" b="0" dirty="0">
                <a:solidFill>
                  <a:srgbClr val="D4D4D4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s-CL" b="0" dirty="0">
                <a:solidFill>
                  <a:srgbClr val="6AA94F"/>
                </a:solidFill>
                <a:effectLst/>
                <a:latin typeface="Courier New" panose="02070309020205020404" pitchFamily="49" charset="0"/>
              </a:rPr>
              <a:t># se utilizó el nodo extra, agregamos uno nuevo</a:t>
            </a:r>
            <a:endParaRPr lang="es-CL" b="0" dirty="0">
              <a:solidFill>
                <a:srgbClr val="D4D4D4"/>
              </a:solidFill>
              <a:effectLst/>
              <a:latin typeface="Courier New" panose="02070309020205020404" pitchFamily="49" charset="0"/>
            </a:endParaRPr>
          </a:p>
          <a:p>
            <a:pPr marL="0" indent="0">
              <a:buNone/>
            </a:pPr>
            <a:r>
              <a:rPr lang="es-CL" b="0" dirty="0">
                <a:solidFill>
                  <a:srgbClr val="D4D4D4"/>
                </a:solidFill>
                <a:effectLst/>
                <a:latin typeface="Courier New" panose="02070309020205020404" pitchFamily="49" charset="0"/>
              </a:rPr>
              <a:t>            </a:t>
            </a:r>
            <a:r>
              <a:rPr lang="es-CL" b="0" dirty="0" err="1">
                <a:solidFill>
                  <a:srgbClr val="9CDCFE"/>
                </a:solidFill>
                <a:effectLst/>
                <a:latin typeface="Courier New" panose="02070309020205020404" pitchFamily="49" charset="0"/>
              </a:rPr>
              <a:t>self</a:t>
            </a:r>
            <a:r>
              <a:rPr lang="es-CL" b="0" dirty="0" err="1">
                <a:solidFill>
                  <a:srgbClr val="D4D4D4"/>
                </a:solidFill>
                <a:effectLst/>
                <a:latin typeface="Courier New" panose="02070309020205020404" pitchFamily="49" charset="0"/>
              </a:rPr>
              <a:t>.extra</a:t>
            </a:r>
            <a:r>
              <a:rPr lang="es-CL" b="0" dirty="0">
                <a:solidFill>
                  <a:srgbClr val="D4D4D4"/>
                </a:solidFill>
                <a:effectLst/>
                <a:latin typeface="Courier New" panose="02070309020205020404" pitchFamily="49" charset="0"/>
              </a:rPr>
              <a:t>=</a:t>
            </a:r>
            <a:r>
              <a:rPr lang="es-CL" b="0" dirty="0" err="1">
                <a:solidFill>
                  <a:srgbClr val="D4D4D4"/>
                </a:solidFill>
                <a:effectLst/>
                <a:latin typeface="Courier New" panose="02070309020205020404" pitchFamily="49" charset="0"/>
              </a:rPr>
              <a:t>NodoLista</a:t>
            </a:r>
            <a:r>
              <a:rPr lang="es-CL" b="0" dirty="0">
                <a:solidFill>
                  <a:srgbClr val="DCDCDC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es-CL" b="0" dirty="0">
                <a:solidFill>
                  <a:srgbClr val="B5CEA8"/>
                </a:solidFill>
                <a:effectLst/>
                <a:latin typeface="Courier New" panose="02070309020205020404" pitchFamily="49" charset="0"/>
              </a:rPr>
              <a:t>0</a:t>
            </a:r>
            <a:r>
              <a:rPr lang="es-CL" b="0" dirty="0">
                <a:solidFill>
                  <a:srgbClr val="DCDCDC"/>
                </a:solidFill>
                <a:effectLst/>
                <a:latin typeface="Courier New" panose="02070309020205020404" pitchFamily="49" charset="0"/>
              </a:rPr>
              <a:t>)</a:t>
            </a:r>
            <a:endParaRPr lang="es-CL" b="0" dirty="0">
              <a:solidFill>
                <a:srgbClr val="D4D4D4"/>
              </a:solidFill>
              <a:effectLst/>
              <a:latin typeface="Courier New" panose="02070309020205020404" pitchFamily="49" charset="0"/>
            </a:endParaRPr>
          </a:p>
          <a:p>
            <a:pPr marL="0" indent="0">
              <a:buNone/>
            </a:pPr>
            <a:r>
              <a:rPr lang="es-CL" b="0" dirty="0">
                <a:solidFill>
                  <a:srgbClr val="D4D4D4"/>
                </a:solidFill>
                <a:effectLst/>
                <a:latin typeface="Courier New" panose="02070309020205020404" pitchFamily="49" charset="0"/>
              </a:rPr>
              <a:t>            </a:t>
            </a:r>
            <a:r>
              <a:rPr lang="es-CL" b="0" dirty="0" err="1">
                <a:solidFill>
                  <a:srgbClr val="D4D4D4"/>
                </a:solidFill>
                <a:effectLst/>
                <a:latin typeface="Courier New" panose="02070309020205020404" pitchFamily="49" charset="0"/>
              </a:rPr>
              <a:t>q.sgte</a:t>
            </a:r>
            <a:r>
              <a:rPr lang="es-CL" b="0" dirty="0">
                <a:solidFill>
                  <a:srgbClr val="D4D4D4"/>
                </a:solidFill>
                <a:effectLst/>
                <a:latin typeface="Courier New" panose="02070309020205020404" pitchFamily="49" charset="0"/>
              </a:rPr>
              <a:t>=</a:t>
            </a:r>
            <a:r>
              <a:rPr lang="es-CL" b="0" dirty="0" err="1">
                <a:solidFill>
                  <a:srgbClr val="9CDCFE"/>
                </a:solidFill>
                <a:effectLst/>
                <a:latin typeface="Courier New" panose="02070309020205020404" pitchFamily="49" charset="0"/>
              </a:rPr>
              <a:t>self</a:t>
            </a:r>
            <a:r>
              <a:rPr lang="es-CL" b="0" dirty="0" err="1">
                <a:solidFill>
                  <a:srgbClr val="D4D4D4"/>
                </a:solidFill>
                <a:effectLst/>
                <a:latin typeface="Courier New" panose="02070309020205020404" pitchFamily="49" charset="0"/>
              </a:rPr>
              <a:t>.extra</a:t>
            </a:r>
            <a:endParaRPr lang="es-CL" b="0" dirty="0">
              <a:solidFill>
                <a:srgbClr val="D4D4D4"/>
              </a:solidFill>
              <a:effectLst/>
              <a:latin typeface="Courier New" panose="02070309020205020404" pitchFamily="49" charset="0"/>
            </a:endParaRPr>
          </a:p>
          <a:p>
            <a:pPr marL="0" indent="0">
              <a:buNone/>
            </a:pPr>
            <a:r>
              <a:rPr lang="es-CL" b="0" dirty="0">
                <a:solidFill>
                  <a:srgbClr val="D4D4D4"/>
                </a:solidFill>
                <a:effectLst/>
                <a:latin typeface="Courier New" panose="02070309020205020404" pitchFamily="49" charset="0"/>
              </a:rPr>
              <a:t>        </a:t>
            </a:r>
            <a:r>
              <a:rPr lang="es-CL" b="0" dirty="0" err="1">
                <a:solidFill>
                  <a:srgbClr val="C586C0"/>
                </a:solidFill>
                <a:effectLst/>
                <a:latin typeface="Courier New" panose="02070309020205020404" pitchFamily="49" charset="0"/>
              </a:rPr>
              <a:t>if</a:t>
            </a:r>
            <a:r>
              <a:rPr lang="es-CL" b="0" dirty="0">
                <a:solidFill>
                  <a:srgbClr val="D4D4D4"/>
                </a:solidFill>
                <a:effectLst/>
                <a:latin typeface="Courier New" panose="02070309020205020404" pitchFamily="49" charset="0"/>
              </a:rPr>
              <a:t> k&gt;</a:t>
            </a:r>
            <a:r>
              <a:rPr lang="es-CL" b="0" dirty="0">
                <a:solidFill>
                  <a:srgbClr val="B5CEA8"/>
                </a:solidFill>
                <a:effectLst/>
                <a:latin typeface="Courier New" panose="02070309020205020404" pitchFamily="49" charset="0"/>
              </a:rPr>
              <a:t>1</a:t>
            </a:r>
            <a:r>
              <a:rPr lang="es-CL" b="0" dirty="0">
                <a:solidFill>
                  <a:srgbClr val="DCDCDC"/>
                </a:solidFill>
                <a:effectLst/>
                <a:latin typeface="Courier New" panose="02070309020205020404" pitchFamily="49" charset="0"/>
              </a:rPr>
              <a:t>:</a:t>
            </a:r>
            <a:r>
              <a:rPr lang="es-CL" b="0" dirty="0">
                <a:solidFill>
                  <a:srgbClr val="D4D4D4"/>
                </a:solidFill>
                <a:effectLst/>
                <a:latin typeface="Courier New" panose="02070309020205020404" pitchFamily="49" charset="0"/>
              </a:rPr>
              <a:t>  </a:t>
            </a:r>
            <a:r>
              <a:rPr lang="es-CL" b="0" dirty="0">
                <a:solidFill>
                  <a:srgbClr val="6AA94F"/>
                </a:solidFill>
                <a:effectLst/>
                <a:latin typeface="Courier New" panose="02070309020205020404" pitchFamily="49" charset="0"/>
              </a:rPr>
              <a:t># x no está primero, </a:t>
            </a:r>
            <a:r>
              <a:rPr lang="es-CL" b="0" dirty="0" err="1">
                <a:solidFill>
                  <a:srgbClr val="6AA94F"/>
                </a:solidFill>
                <a:effectLst/>
                <a:latin typeface="Courier New" panose="02070309020205020404" pitchFamily="49" charset="0"/>
              </a:rPr>
              <a:t>move</a:t>
            </a:r>
            <a:r>
              <a:rPr lang="es-CL" b="0" dirty="0">
                <a:solidFill>
                  <a:srgbClr val="6AA94F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s-CL" b="0" dirty="0" err="1">
                <a:solidFill>
                  <a:srgbClr val="6AA94F"/>
                </a:solidFill>
                <a:effectLst/>
                <a:latin typeface="Courier New" panose="02070309020205020404" pitchFamily="49" charset="0"/>
              </a:rPr>
              <a:t>to</a:t>
            </a:r>
            <a:r>
              <a:rPr lang="es-CL" b="0" dirty="0">
                <a:solidFill>
                  <a:srgbClr val="6AA94F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s-CL" b="0" dirty="0" err="1">
                <a:solidFill>
                  <a:srgbClr val="6AA94F"/>
                </a:solidFill>
                <a:effectLst/>
                <a:latin typeface="Courier New" panose="02070309020205020404" pitchFamily="49" charset="0"/>
              </a:rPr>
              <a:t>front</a:t>
            </a:r>
            <a:endParaRPr lang="es-CL" b="0" dirty="0">
              <a:solidFill>
                <a:srgbClr val="D4D4D4"/>
              </a:solidFill>
              <a:effectLst/>
              <a:latin typeface="Courier New" panose="02070309020205020404" pitchFamily="49" charset="0"/>
            </a:endParaRPr>
          </a:p>
          <a:p>
            <a:pPr marL="0" indent="0">
              <a:buNone/>
            </a:pPr>
            <a:r>
              <a:rPr lang="es-CL" b="0" dirty="0">
                <a:solidFill>
                  <a:srgbClr val="D4D4D4"/>
                </a:solidFill>
                <a:effectLst/>
                <a:latin typeface="Courier New" panose="02070309020205020404" pitchFamily="49" charset="0"/>
              </a:rPr>
              <a:t>            </a:t>
            </a:r>
            <a:r>
              <a:rPr lang="es-CL" b="0" dirty="0">
                <a:solidFill>
                  <a:srgbClr val="DCDCDC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es-CL" b="0" dirty="0" err="1">
                <a:solidFill>
                  <a:srgbClr val="9CDCFE"/>
                </a:solidFill>
                <a:effectLst/>
                <a:latin typeface="Courier New" panose="02070309020205020404" pitchFamily="49" charset="0"/>
              </a:rPr>
              <a:t>self</a:t>
            </a:r>
            <a:r>
              <a:rPr lang="es-CL" b="0" dirty="0" err="1">
                <a:solidFill>
                  <a:srgbClr val="D4D4D4"/>
                </a:solidFill>
                <a:effectLst/>
                <a:latin typeface="Courier New" panose="02070309020205020404" pitchFamily="49" charset="0"/>
              </a:rPr>
              <a:t>.cabecera.sgte</a:t>
            </a:r>
            <a:r>
              <a:rPr lang="es-CL" b="0" dirty="0" err="1">
                <a:solidFill>
                  <a:srgbClr val="DCDCDC"/>
                </a:solidFill>
                <a:effectLst/>
                <a:latin typeface="Courier New" panose="02070309020205020404" pitchFamily="49" charset="0"/>
              </a:rPr>
              <a:t>,</a:t>
            </a:r>
            <a:r>
              <a:rPr lang="es-CL" b="0" dirty="0" err="1">
                <a:solidFill>
                  <a:srgbClr val="D4D4D4"/>
                </a:solidFill>
                <a:effectLst/>
                <a:latin typeface="Courier New" panose="02070309020205020404" pitchFamily="49" charset="0"/>
              </a:rPr>
              <a:t>p.sgte</a:t>
            </a:r>
            <a:r>
              <a:rPr lang="es-CL" b="0" dirty="0" err="1">
                <a:solidFill>
                  <a:srgbClr val="DCDCDC"/>
                </a:solidFill>
                <a:effectLst/>
                <a:latin typeface="Courier New" panose="02070309020205020404" pitchFamily="49" charset="0"/>
              </a:rPr>
              <a:t>,</a:t>
            </a:r>
            <a:r>
              <a:rPr lang="es-CL" b="0" dirty="0" err="1">
                <a:solidFill>
                  <a:srgbClr val="D4D4D4"/>
                </a:solidFill>
                <a:effectLst/>
                <a:latin typeface="Courier New" panose="02070309020205020404" pitchFamily="49" charset="0"/>
              </a:rPr>
              <a:t>q.sgte</a:t>
            </a:r>
            <a:r>
              <a:rPr lang="es-CL" b="0" dirty="0">
                <a:solidFill>
                  <a:srgbClr val="DCDCDC"/>
                </a:solidFill>
                <a:effectLst/>
                <a:latin typeface="Courier New" panose="02070309020205020404" pitchFamily="49" charset="0"/>
              </a:rPr>
              <a:t>)</a:t>
            </a:r>
            <a:r>
              <a:rPr lang="es-CL" b="0" dirty="0">
                <a:solidFill>
                  <a:srgbClr val="D4D4D4"/>
                </a:solidFill>
                <a:effectLst/>
                <a:latin typeface="Courier New" panose="02070309020205020404" pitchFamily="49" charset="0"/>
              </a:rPr>
              <a:t>=</a:t>
            </a:r>
            <a:r>
              <a:rPr lang="es-CL" b="0" dirty="0">
                <a:solidFill>
                  <a:srgbClr val="DCDCDC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es-CL" b="0" dirty="0" err="1">
                <a:solidFill>
                  <a:srgbClr val="D4D4D4"/>
                </a:solidFill>
                <a:effectLst/>
                <a:latin typeface="Courier New" panose="02070309020205020404" pitchFamily="49" charset="0"/>
              </a:rPr>
              <a:t>q</a:t>
            </a:r>
            <a:r>
              <a:rPr lang="es-CL" b="0" dirty="0" err="1">
                <a:solidFill>
                  <a:srgbClr val="DCDCDC"/>
                </a:solidFill>
                <a:effectLst/>
                <a:latin typeface="Courier New" panose="02070309020205020404" pitchFamily="49" charset="0"/>
              </a:rPr>
              <a:t>,</a:t>
            </a:r>
            <a:r>
              <a:rPr lang="es-CL" b="0" dirty="0" err="1">
                <a:solidFill>
                  <a:srgbClr val="D4D4D4"/>
                </a:solidFill>
                <a:effectLst/>
                <a:latin typeface="Courier New" panose="02070309020205020404" pitchFamily="49" charset="0"/>
              </a:rPr>
              <a:t>q.sgte</a:t>
            </a:r>
            <a:r>
              <a:rPr lang="es-CL" b="0" dirty="0" err="1">
                <a:solidFill>
                  <a:srgbClr val="DCDCDC"/>
                </a:solidFill>
                <a:effectLst/>
                <a:latin typeface="Courier New" panose="02070309020205020404" pitchFamily="49" charset="0"/>
              </a:rPr>
              <a:t>,</a:t>
            </a:r>
            <a:r>
              <a:rPr lang="es-CL" b="0" dirty="0" err="1">
                <a:solidFill>
                  <a:srgbClr val="9CDCFE"/>
                </a:solidFill>
                <a:effectLst/>
                <a:latin typeface="Courier New" panose="02070309020205020404" pitchFamily="49" charset="0"/>
              </a:rPr>
              <a:t>self</a:t>
            </a:r>
            <a:r>
              <a:rPr lang="es-CL" b="0" dirty="0" err="1">
                <a:solidFill>
                  <a:srgbClr val="D4D4D4"/>
                </a:solidFill>
                <a:effectLst/>
                <a:latin typeface="Courier New" panose="02070309020205020404" pitchFamily="49" charset="0"/>
              </a:rPr>
              <a:t>.cabecera.sgte</a:t>
            </a:r>
            <a:r>
              <a:rPr lang="es-CL" b="0" dirty="0">
                <a:solidFill>
                  <a:srgbClr val="DCDCDC"/>
                </a:solidFill>
                <a:effectLst/>
                <a:latin typeface="Courier New" panose="02070309020205020404" pitchFamily="49" charset="0"/>
              </a:rPr>
              <a:t>)</a:t>
            </a:r>
            <a:r>
              <a:rPr lang="es-CL" b="0" dirty="0">
                <a:solidFill>
                  <a:srgbClr val="D4D4D4"/>
                </a:solidFill>
                <a:effectLst/>
                <a:latin typeface="Courier New" panose="02070309020205020404" pitchFamily="49" charset="0"/>
              </a:rPr>
              <a:t>         </a:t>
            </a:r>
          </a:p>
          <a:p>
            <a:pPr marL="0" indent="0">
              <a:buNone/>
            </a:pPr>
            <a:r>
              <a:rPr lang="es-CL" b="0" dirty="0">
                <a:solidFill>
                  <a:srgbClr val="D4D4D4"/>
                </a:solidFill>
                <a:effectLst/>
                <a:latin typeface="Courier New" panose="02070309020205020404" pitchFamily="49" charset="0"/>
              </a:rPr>
              <a:t>        </a:t>
            </a:r>
            <a:r>
              <a:rPr lang="es-CL" b="0" dirty="0" err="1">
                <a:solidFill>
                  <a:srgbClr val="C586C0"/>
                </a:solidFill>
                <a:effectLst/>
                <a:latin typeface="Courier New" panose="02070309020205020404" pitchFamily="49" charset="0"/>
              </a:rPr>
              <a:t>return</a:t>
            </a:r>
            <a:r>
              <a:rPr lang="es-CL" b="0" dirty="0">
                <a:solidFill>
                  <a:srgbClr val="D4D4D4"/>
                </a:solidFill>
                <a:effectLst/>
                <a:latin typeface="Courier New" panose="02070309020205020404" pitchFamily="49" charset="0"/>
              </a:rPr>
              <a:t> k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16BD95-B7DE-188B-D901-314AE6C4E4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36DC24D-78B5-4164-BCBB-E3BE72F13D6F}" type="slidenum">
              <a:rPr kumimoji="0" lang="es-CL" sz="1400" b="1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s-CL" sz="14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60592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4BA99C-92C4-AB57-0940-241E8DD45B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Costo Óptimo vs TR vs MTF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75929B3-4D2E-09C7-7EB4-007C4A4C5D9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s-CL" dirty="0"/>
                  <a:t>Suponiendo que los accesos llegan siguiendo la distribución de probabilidad dada, durante un tiempo que tiende a infinito, se cumple que</a:t>
                </a:r>
              </a:p>
              <a:p>
                <a:pPr marL="0" indent="0">
                  <a:buNone/>
                </a:pPr>
                <a:endParaRPr lang="es-CL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CL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𝑂𝑃𝑇</m:t>
                          </m:r>
                        </m:sub>
                      </m:sSub>
                      <m:r>
                        <a:rPr lang="es-CL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  <m:sSub>
                        <m:sSubPr>
                          <m:ctrlPr>
                            <a:rPr lang="es-CL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CL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s-CL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𝑇𝑅</m:t>
                          </m:r>
                        </m:sub>
                      </m:sSub>
                      <m:r>
                        <a:rPr lang="es-CL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  <m:sSub>
                        <m:sSubPr>
                          <m:ctrlPr>
                            <a:rPr lang="es-CL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CL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s-CL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𝑀𝑇𝐹</m:t>
                          </m:r>
                        </m:sub>
                      </m:sSub>
                      <m:r>
                        <a:rPr lang="es-CL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  <m:f>
                        <m:fPr>
                          <m:ctrlPr>
                            <a:rPr lang="es-CL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CL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es-CL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sSub>
                        <m:sSubPr>
                          <m:ctrlPr>
                            <a:rPr lang="es-CL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CL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s-CL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𝑂𝑃𝑇</m:t>
                          </m:r>
                        </m:sub>
                      </m:sSub>
                    </m:oMath>
                  </m:oMathPara>
                </a14:m>
                <a:endParaRPr lang="es-CL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75929B3-4D2E-09C7-7EB4-007C4A4C5D9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149" t="-2381" r="-1697"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1AE3E4-C7D8-B394-AA1C-9E66AA3733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36DC24D-78B5-4164-BCBB-E3BE72F13D6F}" type="slidenum">
              <a:rPr kumimoji="0" lang="es-CL" sz="1400" b="1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s-CL" sz="14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817311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AF3DB5-07D3-D278-BBB1-7751CF846F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823983"/>
            <a:ext cx="9144000" cy="2387600"/>
          </a:xfrm>
        </p:spPr>
        <p:txBody>
          <a:bodyPr/>
          <a:lstStyle/>
          <a:p>
            <a:r>
              <a:rPr lang="es-CL" dirty="0"/>
              <a:t>Diccionarios</a:t>
            </a:r>
            <a:br>
              <a:rPr lang="es-CL" dirty="0"/>
            </a:br>
            <a:endParaRPr lang="es-CL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CD389D6-F00B-819D-0782-39250858A8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625706"/>
            <a:ext cx="9144000" cy="1655762"/>
          </a:xfrm>
        </p:spPr>
        <p:txBody>
          <a:bodyPr/>
          <a:lstStyle/>
          <a:p>
            <a:r>
              <a:rPr lang="es-CL" dirty="0"/>
              <a:t>Sebastián Ferrada</a:t>
            </a:r>
          </a:p>
          <a:p>
            <a:r>
              <a:rPr lang="es-CL" dirty="0"/>
              <a:t>sferrada.com</a:t>
            </a:r>
          </a:p>
          <a:p>
            <a:r>
              <a:rPr lang="es-CL" dirty="0"/>
              <a:t>Octubre 2023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255AF4-B97E-64CE-7AE2-F3B1AC9415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36DC24D-78B5-4164-BCBB-E3BE72F13D6F}" type="slidenum">
              <a:rPr kumimoji="0" lang="es-CL" sz="1400" b="1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s-CL" sz="14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A0DC96F-5048-EB49-3C6E-A176339807D1}"/>
              </a:ext>
            </a:extLst>
          </p:cNvPr>
          <p:cNvSpPr txBox="1"/>
          <p:nvPr/>
        </p:nvSpPr>
        <p:spPr>
          <a:xfrm>
            <a:off x="1524000" y="741470"/>
            <a:ext cx="48440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>
                <a:latin typeface="Malgun Gothic" panose="020B0503020000020004" pitchFamily="34" charset="-127"/>
                <a:ea typeface="Malgun Gothic" panose="020B0503020000020004" pitchFamily="34" charset="-127"/>
              </a:rPr>
              <a:t>CC3001 – Algoritmos y Estructuras de Datos</a:t>
            </a:r>
          </a:p>
        </p:txBody>
      </p:sp>
      <p:pic>
        <p:nvPicPr>
          <p:cNvPr id="7" name="Graphic 6" descr="Ghost with solid fill">
            <a:extLst>
              <a:ext uri="{FF2B5EF4-FFF2-40B4-BE49-F238E27FC236}">
                <a16:creationId xmlns:a16="http://schemas.microsoft.com/office/drawing/2014/main" id="{BA35691F-61DC-DE14-8935-D856A70BDA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910787" y="6096255"/>
            <a:ext cx="370426" cy="3704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72529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9863C1-D3E9-F862-67C1-05C3CE0C37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/>
              <a:t>Diccionario</a:t>
            </a:r>
            <a:endParaRPr lang="es-CL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702220B-B265-65DC-24A5-5A95302804D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s-CL" dirty="0"/>
                  <a:t>Un diccionario es un conjunto de </a:t>
                </a:r>
                <a14:m>
                  <m:oMath xmlns:m="http://schemas.openxmlformats.org/officeDocument/2006/math">
                    <m:r>
                      <a:rPr lang="es-CL" i="1" dirty="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s-CL" dirty="0"/>
                  <a:t> pares llave-valor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702220B-B265-65DC-24A5-5A95302804D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149" t="-2381"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C419E6-6D9E-5F9C-3472-C394F6E0B6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36DC24D-78B5-4164-BCBB-E3BE72F13D6F}" type="slidenum">
              <a:rPr kumimoji="0" lang="es-CL" sz="1400" b="1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s-CL" sz="14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Picture 5" descr="A close-up of a book&#10;&#10;Description automatically generated">
            <a:extLst>
              <a:ext uri="{FF2B5EF4-FFF2-40B4-BE49-F238E27FC236}">
                <a16:creationId xmlns:a16="http://schemas.microsoft.com/office/drawing/2014/main" id="{EF2D4639-5735-E60E-484A-9AE0624B01C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981" y="2442163"/>
            <a:ext cx="6185892" cy="41268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02F20DF-81CE-2A99-DCEA-9328999D3882}"/>
              </a:ext>
            </a:extLst>
          </p:cNvPr>
          <p:cNvSpPr txBox="1"/>
          <p:nvPr/>
        </p:nvSpPr>
        <p:spPr>
          <a:xfrm>
            <a:off x="6892537" y="2662466"/>
            <a:ext cx="513436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400" dirty="0">
                <a:latin typeface="Malgun Gothic Semilight" panose="020B0502040204020203" pitchFamily="34" charset="-128"/>
                <a:ea typeface="Malgun Gothic Semilight" panose="020B0502040204020203" pitchFamily="34" charset="-128"/>
                <a:cs typeface="Malgun Gothic Semilight" panose="020B0502040204020203" pitchFamily="34" charset="-128"/>
              </a:rPr>
              <a:t>En un diccionario se puede: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CL" sz="2400" dirty="0">
                <a:latin typeface="Malgun Gothic Semilight" panose="020B0502040204020203" pitchFamily="34" charset="-128"/>
                <a:ea typeface="Malgun Gothic Semilight" panose="020B0502040204020203" pitchFamily="34" charset="-128"/>
                <a:cs typeface="Malgun Gothic Semilight" panose="020B0502040204020203" pitchFamily="34" charset="-128"/>
              </a:rPr>
              <a:t>Buscar una llave para obtener su valor: </a:t>
            </a:r>
            <a:r>
              <a:rPr lang="es-CL" sz="2400" dirty="0" err="1">
                <a:latin typeface="Consolas" panose="020B0609020204030204" pitchFamily="49" charset="0"/>
                <a:ea typeface="Malgun Gothic Semilight" panose="020B0502040204020203" pitchFamily="34" charset="-128"/>
                <a:cs typeface="Malgun Gothic Semilight" panose="020B0502040204020203" pitchFamily="34" charset="-128"/>
              </a:rPr>
              <a:t>d.search</a:t>
            </a:r>
            <a:r>
              <a:rPr lang="es-CL" sz="2400" dirty="0">
                <a:latin typeface="Consolas" panose="020B0609020204030204" pitchFamily="49" charset="0"/>
                <a:ea typeface="Malgun Gothic Semilight" panose="020B0502040204020203" pitchFamily="34" charset="-128"/>
                <a:cs typeface="Malgun Gothic Semilight" panose="020B0502040204020203" pitchFamily="34" charset="-128"/>
              </a:rPr>
              <a:t>(k)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CL" sz="2400" dirty="0">
                <a:latin typeface="Malgun Gothic Semilight" panose="020B0502040204020203" pitchFamily="34" charset="-128"/>
                <a:ea typeface="Malgun Gothic Semilight" panose="020B0502040204020203" pitchFamily="34" charset="-128"/>
                <a:cs typeface="Malgun Gothic Semilight" panose="020B0502040204020203" pitchFamily="34" charset="-128"/>
              </a:rPr>
              <a:t>Insertar un nuevo par llave-valor: </a:t>
            </a:r>
            <a:r>
              <a:rPr lang="es-CL" sz="2400" dirty="0" err="1">
                <a:latin typeface="Consolas" panose="020B0609020204030204" pitchFamily="49" charset="0"/>
                <a:ea typeface="Malgun Gothic Semilight" panose="020B0502040204020203" pitchFamily="34" charset="-128"/>
                <a:cs typeface="Malgun Gothic Semilight" panose="020B0502040204020203" pitchFamily="34" charset="-128"/>
              </a:rPr>
              <a:t>d.insert</a:t>
            </a:r>
            <a:r>
              <a:rPr lang="es-CL" sz="2400" dirty="0">
                <a:latin typeface="Consolas" panose="020B0609020204030204" pitchFamily="49" charset="0"/>
                <a:ea typeface="Malgun Gothic Semilight" panose="020B0502040204020203" pitchFamily="34" charset="-128"/>
                <a:cs typeface="Malgun Gothic Semilight" panose="020B0502040204020203" pitchFamily="34" charset="-128"/>
              </a:rPr>
              <a:t>(k, v)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CL" sz="2400" dirty="0">
                <a:latin typeface="Malgun Gothic Semilight" panose="020B0502040204020203" pitchFamily="34" charset="-128"/>
                <a:ea typeface="Malgun Gothic Semilight" panose="020B0502040204020203" pitchFamily="34" charset="-128"/>
                <a:cs typeface="Malgun Gothic Semilight" panose="020B0502040204020203" pitchFamily="34" charset="-128"/>
              </a:rPr>
              <a:t>Eliminar un par llave-valor: </a:t>
            </a:r>
            <a:r>
              <a:rPr lang="es-CL" sz="2400" dirty="0" err="1">
                <a:latin typeface="Consolas" panose="020B0609020204030204" pitchFamily="49" charset="0"/>
                <a:ea typeface="Malgun Gothic Semilight" panose="020B0502040204020203" pitchFamily="34" charset="-128"/>
                <a:cs typeface="Malgun Gothic Semilight" panose="020B0502040204020203" pitchFamily="34" charset="-128"/>
              </a:rPr>
              <a:t>d.delete</a:t>
            </a:r>
            <a:r>
              <a:rPr lang="es-CL" sz="2400" dirty="0">
                <a:latin typeface="Consolas" panose="020B0609020204030204" pitchFamily="49" charset="0"/>
                <a:ea typeface="Malgun Gothic Semilight" panose="020B0502040204020203" pitchFamily="34" charset="-128"/>
                <a:cs typeface="Malgun Gothic Semilight" panose="020B0502040204020203" pitchFamily="34" charset="-128"/>
              </a:rPr>
              <a:t>(k)</a:t>
            </a:r>
          </a:p>
        </p:txBody>
      </p:sp>
    </p:spTree>
    <p:extLst>
      <p:ext uri="{BB962C8B-B14F-4D97-AF65-F5344CB8AC3E}">
        <p14:creationId xmlns:p14="http://schemas.microsoft.com/office/powerpoint/2010/main" val="3674121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CB9849-C278-9AB6-2FAA-330A8A87A4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Diccionarios en Python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3D6979-38EB-EDDA-DD97-856C033DE066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tx1"/>
          </a:solidFill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CL" b="0" dirty="0">
                <a:solidFill>
                  <a:srgbClr val="D4D4D4"/>
                </a:solidFill>
                <a:effectLst/>
                <a:latin typeface="Courier New" panose="02070309020205020404" pitchFamily="49" charset="0"/>
              </a:rPr>
              <a:t>distancia = </a:t>
            </a:r>
            <a:r>
              <a:rPr lang="es-CL" b="0" dirty="0">
                <a:solidFill>
                  <a:srgbClr val="DCDCDC"/>
                </a:solidFill>
                <a:effectLst/>
                <a:latin typeface="Courier New" panose="02070309020205020404" pitchFamily="49" charset="0"/>
              </a:rPr>
              <a:t>{</a:t>
            </a:r>
            <a:r>
              <a:rPr lang="es-CL" b="0" dirty="0">
                <a:solidFill>
                  <a:srgbClr val="CE9178"/>
                </a:solidFill>
                <a:effectLst/>
                <a:latin typeface="Courier New" panose="02070309020205020404" pitchFamily="49" charset="0"/>
              </a:rPr>
              <a:t>'Valparaíso'</a:t>
            </a:r>
            <a:r>
              <a:rPr lang="es-CL" b="0" dirty="0">
                <a:solidFill>
                  <a:srgbClr val="DCDCDC"/>
                </a:solidFill>
                <a:effectLst/>
                <a:latin typeface="Courier New" panose="02070309020205020404" pitchFamily="49" charset="0"/>
              </a:rPr>
              <a:t>:</a:t>
            </a:r>
            <a:r>
              <a:rPr lang="es-CL" b="0" dirty="0">
                <a:solidFill>
                  <a:srgbClr val="B5CEA8"/>
                </a:solidFill>
                <a:effectLst/>
                <a:latin typeface="Courier New" panose="02070309020205020404" pitchFamily="49" charset="0"/>
              </a:rPr>
              <a:t>102</a:t>
            </a:r>
            <a:r>
              <a:rPr lang="es-CL" b="0" dirty="0">
                <a:solidFill>
                  <a:srgbClr val="DCDCDC"/>
                </a:solidFill>
                <a:effectLst/>
                <a:latin typeface="Courier New" panose="02070309020205020404" pitchFamily="49" charset="0"/>
              </a:rPr>
              <a:t>,</a:t>
            </a:r>
            <a:r>
              <a:rPr lang="es-CL" b="0" dirty="0">
                <a:solidFill>
                  <a:srgbClr val="D4D4D4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s-CL" b="0" dirty="0">
                <a:solidFill>
                  <a:srgbClr val="CE9178"/>
                </a:solidFill>
                <a:effectLst/>
                <a:latin typeface="Courier New" panose="02070309020205020404" pitchFamily="49" charset="0"/>
              </a:rPr>
              <a:t>'Concepción'</a:t>
            </a:r>
            <a:r>
              <a:rPr lang="es-CL" b="0" dirty="0">
                <a:solidFill>
                  <a:srgbClr val="DCDCDC"/>
                </a:solidFill>
                <a:effectLst/>
                <a:latin typeface="Courier New" panose="02070309020205020404" pitchFamily="49" charset="0"/>
              </a:rPr>
              <a:t>:</a:t>
            </a:r>
            <a:r>
              <a:rPr lang="es-CL" b="0" dirty="0">
                <a:solidFill>
                  <a:srgbClr val="D4D4D4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s-CL" b="0" dirty="0">
                <a:solidFill>
                  <a:srgbClr val="B5CEA8"/>
                </a:solidFill>
                <a:effectLst/>
                <a:latin typeface="Courier New" panose="02070309020205020404" pitchFamily="49" charset="0"/>
              </a:rPr>
              <a:t>433</a:t>
            </a:r>
            <a:r>
              <a:rPr lang="es-CL" b="0" dirty="0">
                <a:solidFill>
                  <a:srgbClr val="DCDCDC"/>
                </a:solidFill>
                <a:effectLst/>
                <a:latin typeface="Courier New" panose="02070309020205020404" pitchFamily="49" charset="0"/>
              </a:rPr>
              <a:t>,</a:t>
            </a:r>
            <a:r>
              <a:rPr lang="es-CL" b="0" dirty="0">
                <a:solidFill>
                  <a:srgbClr val="D4D4D4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s-CL" b="0" dirty="0">
                <a:solidFill>
                  <a:srgbClr val="CE9178"/>
                </a:solidFill>
                <a:effectLst/>
                <a:latin typeface="Courier New" panose="02070309020205020404" pitchFamily="49" charset="0"/>
              </a:rPr>
              <a:t>'Arica'</a:t>
            </a:r>
            <a:r>
              <a:rPr lang="es-CL" b="0" dirty="0">
                <a:solidFill>
                  <a:srgbClr val="DCDCDC"/>
                </a:solidFill>
                <a:effectLst/>
                <a:latin typeface="Courier New" panose="02070309020205020404" pitchFamily="49" charset="0"/>
              </a:rPr>
              <a:t>:</a:t>
            </a:r>
            <a:r>
              <a:rPr lang="es-CL" b="0" dirty="0">
                <a:solidFill>
                  <a:srgbClr val="D4D4D4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s-CL" b="0" dirty="0">
                <a:solidFill>
                  <a:srgbClr val="B5CEA8"/>
                </a:solidFill>
                <a:effectLst/>
                <a:latin typeface="Courier New" panose="02070309020205020404" pitchFamily="49" charset="0"/>
              </a:rPr>
              <a:t>1664</a:t>
            </a:r>
            <a:r>
              <a:rPr lang="es-CL" b="0" dirty="0">
                <a:solidFill>
                  <a:srgbClr val="DCDCDC"/>
                </a:solidFill>
                <a:effectLst/>
                <a:latin typeface="Courier New" panose="02070309020205020404" pitchFamily="49" charset="0"/>
              </a:rPr>
              <a:t>,</a:t>
            </a:r>
            <a:r>
              <a:rPr lang="es-CL" b="0" dirty="0">
                <a:solidFill>
                  <a:srgbClr val="D4D4D4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s-CL" b="0" dirty="0">
                <a:solidFill>
                  <a:srgbClr val="CE9178"/>
                </a:solidFill>
                <a:effectLst/>
                <a:latin typeface="Courier New" panose="02070309020205020404" pitchFamily="49" charset="0"/>
              </a:rPr>
              <a:t>'Puerto Montt'</a:t>
            </a:r>
            <a:r>
              <a:rPr lang="es-CL" b="0" dirty="0">
                <a:solidFill>
                  <a:srgbClr val="DCDCDC"/>
                </a:solidFill>
                <a:effectLst/>
                <a:latin typeface="Courier New" panose="02070309020205020404" pitchFamily="49" charset="0"/>
              </a:rPr>
              <a:t>:</a:t>
            </a:r>
            <a:r>
              <a:rPr lang="es-CL" b="0" dirty="0">
                <a:solidFill>
                  <a:srgbClr val="D4D4D4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s-CL" b="0" dirty="0">
                <a:solidFill>
                  <a:srgbClr val="B5CEA8"/>
                </a:solidFill>
                <a:effectLst/>
                <a:latin typeface="Courier New" panose="02070309020205020404" pitchFamily="49" charset="0"/>
              </a:rPr>
              <a:t>912</a:t>
            </a:r>
            <a:r>
              <a:rPr lang="es-CL" b="0" dirty="0">
                <a:solidFill>
                  <a:srgbClr val="DCDCDC"/>
                </a:solidFill>
                <a:effectLst/>
                <a:latin typeface="Courier New" panose="02070309020205020404" pitchFamily="49" charset="0"/>
              </a:rPr>
              <a:t>,</a:t>
            </a:r>
            <a:r>
              <a:rPr lang="es-CL" b="0" dirty="0">
                <a:solidFill>
                  <a:srgbClr val="D4D4D4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s-CL" b="0" dirty="0">
                <a:solidFill>
                  <a:srgbClr val="CE9178"/>
                </a:solidFill>
                <a:effectLst/>
                <a:latin typeface="Courier New" panose="02070309020205020404" pitchFamily="49" charset="0"/>
              </a:rPr>
              <a:t>'Rancagua'</a:t>
            </a:r>
            <a:r>
              <a:rPr lang="es-CL" b="0" dirty="0">
                <a:solidFill>
                  <a:srgbClr val="DCDCDC"/>
                </a:solidFill>
                <a:effectLst/>
                <a:latin typeface="Courier New" panose="02070309020205020404" pitchFamily="49" charset="0"/>
              </a:rPr>
              <a:t>:</a:t>
            </a:r>
            <a:r>
              <a:rPr lang="es-CL" b="0" dirty="0">
                <a:solidFill>
                  <a:srgbClr val="D4D4D4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s-CL" b="0" dirty="0">
                <a:solidFill>
                  <a:srgbClr val="B5CEA8"/>
                </a:solidFill>
                <a:effectLst/>
                <a:latin typeface="Courier New" panose="02070309020205020404" pitchFamily="49" charset="0"/>
              </a:rPr>
              <a:t>80</a:t>
            </a:r>
            <a:r>
              <a:rPr lang="es-CL" b="0" dirty="0">
                <a:solidFill>
                  <a:srgbClr val="DCDCDC"/>
                </a:solidFill>
                <a:effectLst/>
                <a:latin typeface="Courier New" panose="02070309020205020404" pitchFamily="49" charset="0"/>
              </a:rPr>
              <a:t>}</a:t>
            </a:r>
          </a:p>
          <a:p>
            <a:pPr marL="0" indent="0">
              <a:buNone/>
            </a:pPr>
            <a:endParaRPr lang="es-CL" dirty="0">
              <a:solidFill>
                <a:srgbClr val="DCDCDC"/>
              </a:solidFill>
              <a:latin typeface="Courier New" panose="02070309020205020404" pitchFamily="49" charset="0"/>
            </a:endParaRPr>
          </a:p>
          <a:p>
            <a:pPr marL="0" indent="0">
              <a:buNone/>
            </a:pPr>
            <a:r>
              <a:rPr lang="es-CL" b="0" dirty="0">
                <a:solidFill>
                  <a:srgbClr val="D4D4D4"/>
                </a:solidFill>
                <a:effectLst/>
                <a:latin typeface="Courier New" panose="02070309020205020404" pitchFamily="49" charset="0"/>
              </a:rPr>
              <a:t>distancia</a:t>
            </a:r>
            <a:r>
              <a:rPr lang="es-CL" b="0" dirty="0">
                <a:solidFill>
                  <a:srgbClr val="DCDCDC"/>
                </a:solidFill>
                <a:effectLst/>
                <a:latin typeface="Courier New" panose="02070309020205020404" pitchFamily="49" charset="0"/>
              </a:rPr>
              <a:t>[</a:t>
            </a:r>
            <a:r>
              <a:rPr lang="es-CL" b="0" dirty="0">
                <a:solidFill>
                  <a:srgbClr val="CE9178"/>
                </a:solidFill>
                <a:effectLst/>
                <a:latin typeface="Courier New" panose="02070309020205020404" pitchFamily="49" charset="0"/>
              </a:rPr>
              <a:t>'Arica’</a:t>
            </a:r>
            <a:r>
              <a:rPr lang="es-CL" b="0" dirty="0">
                <a:solidFill>
                  <a:srgbClr val="DCDCDC"/>
                </a:solidFill>
                <a:effectLst/>
                <a:latin typeface="Courier New" panose="02070309020205020404" pitchFamily="49" charset="0"/>
              </a:rPr>
              <a:t>]</a:t>
            </a:r>
          </a:p>
          <a:p>
            <a:pPr marL="0" indent="0">
              <a:buNone/>
            </a:pPr>
            <a:r>
              <a:rPr lang="es-CL" b="0" dirty="0" err="1">
                <a:solidFill>
                  <a:srgbClr val="D4D4D4"/>
                </a:solidFill>
                <a:effectLst/>
                <a:latin typeface="Courier New" panose="02070309020205020404" pitchFamily="49" charset="0"/>
              </a:rPr>
              <a:t>distancia.get</a:t>
            </a:r>
            <a:r>
              <a:rPr lang="es-CL" b="0" dirty="0">
                <a:solidFill>
                  <a:srgbClr val="DCDCDC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es-CL" b="0" dirty="0">
                <a:solidFill>
                  <a:srgbClr val="CE9178"/>
                </a:solidFill>
                <a:effectLst/>
                <a:latin typeface="Courier New" panose="02070309020205020404" pitchFamily="49" charset="0"/>
              </a:rPr>
              <a:t>'La Serena'</a:t>
            </a:r>
            <a:r>
              <a:rPr lang="es-CL" b="0" dirty="0">
                <a:solidFill>
                  <a:srgbClr val="DCDCDC"/>
                </a:solidFill>
                <a:effectLst/>
                <a:latin typeface="Courier New" panose="02070309020205020404" pitchFamily="49" charset="0"/>
              </a:rPr>
              <a:t>)</a:t>
            </a:r>
            <a:endParaRPr lang="es-CL" b="0" dirty="0">
              <a:solidFill>
                <a:srgbClr val="D4D4D4"/>
              </a:solidFill>
              <a:effectLst/>
              <a:latin typeface="Courier New" panose="02070309020205020404" pitchFamily="49" charset="0"/>
            </a:endParaRPr>
          </a:p>
          <a:p>
            <a:pPr marL="0" indent="0">
              <a:buNone/>
            </a:pPr>
            <a:endParaRPr lang="es-CL" b="0" dirty="0">
              <a:solidFill>
                <a:srgbClr val="DCDCDC"/>
              </a:solidFill>
              <a:effectLst/>
              <a:latin typeface="Courier New" panose="02070309020205020404" pitchFamily="49" charset="0"/>
            </a:endParaRPr>
          </a:p>
          <a:p>
            <a:pPr marL="0" indent="0">
              <a:buNone/>
            </a:pPr>
            <a:r>
              <a:rPr lang="es-CL" b="0" dirty="0">
                <a:solidFill>
                  <a:srgbClr val="D4D4D4"/>
                </a:solidFill>
                <a:effectLst/>
                <a:latin typeface="Courier New" panose="02070309020205020404" pitchFamily="49" charset="0"/>
              </a:rPr>
              <a:t>distancia</a:t>
            </a:r>
            <a:r>
              <a:rPr lang="es-CL" b="0" dirty="0">
                <a:solidFill>
                  <a:srgbClr val="DCDCDC"/>
                </a:solidFill>
                <a:effectLst/>
                <a:latin typeface="Courier New" panose="02070309020205020404" pitchFamily="49" charset="0"/>
              </a:rPr>
              <a:t>[</a:t>
            </a:r>
            <a:r>
              <a:rPr lang="es-CL" b="0" dirty="0">
                <a:solidFill>
                  <a:srgbClr val="CE9178"/>
                </a:solidFill>
                <a:effectLst/>
                <a:latin typeface="Courier New" panose="02070309020205020404" pitchFamily="49" charset="0"/>
              </a:rPr>
              <a:t>'Talca'</a:t>
            </a:r>
            <a:r>
              <a:rPr lang="es-CL" b="0" dirty="0">
                <a:solidFill>
                  <a:srgbClr val="DCDCDC"/>
                </a:solidFill>
                <a:effectLst/>
                <a:latin typeface="Courier New" panose="02070309020205020404" pitchFamily="49" charset="0"/>
              </a:rPr>
              <a:t>]</a:t>
            </a:r>
            <a:r>
              <a:rPr lang="es-CL" b="0" dirty="0">
                <a:solidFill>
                  <a:srgbClr val="D4D4D4"/>
                </a:solidFill>
                <a:effectLst/>
                <a:latin typeface="Courier New" panose="02070309020205020404" pitchFamily="49" charset="0"/>
              </a:rPr>
              <a:t>=</a:t>
            </a:r>
            <a:r>
              <a:rPr lang="es-CL" b="0" dirty="0">
                <a:solidFill>
                  <a:srgbClr val="B5CEA8"/>
                </a:solidFill>
                <a:effectLst/>
                <a:latin typeface="Courier New" panose="02070309020205020404" pitchFamily="49" charset="0"/>
              </a:rPr>
              <a:t>237</a:t>
            </a:r>
            <a:endParaRPr lang="es-CL" b="0" dirty="0">
              <a:solidFill>
                <a:srgbClr val="D4D4D4"/>
              </a:solidFill>
              <a:effectLst/>
              <a:latin typeface="Courier New" panose="02070309020205020404" pitchFamily="49" charset="0"/>
            </a:endParaRPr>
          </a:p>
          <a:p>
            <a:pPr marL="0" indent="0">
              <a:buNone/>
            </a:pPr>
            <a:endParaRPr lang="es-CL" b="0" dirty="0">
              <a:solidFill>
                <a:srgbClr val="D4D4D4"/>
              </a:solidFill>
              <a:effectLst/>
              <a:latin typeface="Courier New" panose="02070309020205020404" pitchFamily="49" charset="0"/>
            </a:endParaRPr>
          </a:p>
          <a:p>
            <a:pPr marL="0" indent="0">
              <a:buNone/>
            </a:pPr>
            <a:r>
              <a:rPr lang="es-CL" b="0" dirty="0" err="1">
                <a:solidFill>
                  <a:srgbClr val="D4D4D4"/>
                </a:solidFill>
                <a:effectLst/>
                <a:latin typeface="Courier New" panose="02070309020205020404" pitchFamily="49" charset="0"/>
              </a:rPr>
              <a:t>distancia.pop</a:t>
            </a:r>
            <a:r>
              <a:rPr lang="es-CL" b="0" dirty="0">
                <a:solidFill>
                  <a:srgbClr val="DCDCDC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es-CL" b="0" dirty="0">
                <a:solidFill>
                  <a:srgbClr val="CE9178"/>
                </a:solidFill>
                <a:effectLst/>
                <a:latin typeface="Courier New" panose="02070309020205020404" pitchFamily="49" charset="0"/>
              </a:rPr>
              <a:t>'Rancagua'</a:t>
            </a:r>
            <a:r>
              <a:rPr lang="es-CL" b="0" dirty="0">
                <a:solidFill>
                  <a:srgbClr val="DCDCDC"/>
                </a:solidFill>
                <a:effectLst/>
                <a:latin typeface="Courier New" panose="02070309020205020404" pitchFamily="49" charset="0"/>
              </a:rPr>
              <a:t>)</a:t>
            </a:r>
            <a:endParaRPr lang="es-CL" b="0" dirty="0">
              <a:solidFill>
                <a:srgbClr val="D4D4D4"/>
              </a:solidFill>
              <a:effectLst/>
              <a:latin typeface="Courier New" panose="02070309020205020404" pitchFamily="49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D59C48-AC66-5631-2274-249D6C213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36DC24D-78B5-4164-BCBB-E3BE72F13D6F}" type="slidenum">
              <a:rPr kumimoji="0" lang="es-CL" sz="1400" b="1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s-CL" sz="14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9978371-3D05-0BE8-E6B1-7FD3360D49B4}"/>
              </a:ext>
            </a:extLst>
          </p:cNvPr>
          <p:cNvSpPr txBox="1"/>
          <p:nvPr/>
        </p:nvSpPr>
        <p:spPr>
          <a:xfrm>
            <a:off x="7430547" y="6031210"/>
            <a:ext cx="3826689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6"/>
            </a:solidFill>
            <a:prstDash val="dash"/>
          </a:ln>
        </p:spPr>
        <p:txBody>
          <a:bodyPr wrap="none" rtlCol="0">
            <a:spAutoFit/>
          </a:bodyPr>
          <a:lstStyle/>
          <a:p>
            <a:r>
              <a:rPr lang="es-CL" sz="2400" dirty="0">
                <a:latin typeface="Malgun Gothic Semilight" panose="020B0502040204020203" pitchFamily="34" charset="-128"/>
                <a:ea typeface="Malgun Gothic Semilight" panose="020B0502040204020203" pitchFamily="34" charset="-128"/>
                <a:cs typeface="Malgun Gothic Semilight" panose="020B0502040204020203" pitchFamily="34" charset="-128"/>
              </a:rPr>
              <a:t>¿Costo de cada operación?</a:t>
            </a:r>
          </a:p>
        </p:txBody>
      </p:sp>
    </p:spTree>
    <p:extLst>
      <p:ext uri="{BB962C8B-B14F-4D97-AF65-F5344CB8AC3E}">
        <p14:creationId xmlns:p14="http://schemas.microsoft.com/office/powerpoint/2010/main" val="1128723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66FBFD-8158-6300-70C8-97E72CE3E7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Diccionarios – Implementaciones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BD4506-B197-9F35-B978-3E88914257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81" y="2959099"/>
            <a:ext cx="11142093" cy="3217863"/>
          </a:xfrm>
        </p:spPr>
        <p:txBody>
          <a:bodyPr/>
          <a:lstStyle/>
          <a:p>
            <a:pPr marL="0" indent="0" algn="ctr">
              <a:buNone/>
            </a:pPr>
            <a:r>
              <a:rPr lang="es-CL" dirty="0"/>
              <a:t>Estudiaremos diversas implementaciones del TDA diccionario, pues no existe una mejor implementación: hay </a:t>
            </a:r>
            <a:r>
              <a:rPr lang="es-CL" dirty="0" err="1"/>
              <a:t>trade-offs</a:t>
            </a:r>
            <a:r>
              <a:rPr lang="es-CL" dirty="0"/>
              <a:t> de eficiencia entre distintas implementaciones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785E45-BFF4-C216-43C5-69A2F42562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36DC24D-78B5-4164-BCBB-E3BE72F13D6F}" type="slidenum">
              <a:rPr kumimoji="0" lang="es-CL" sz="1400" b="1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s-CL" sz="14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9690250-BF13-9BB2-05A9-9591BF39712C}"/>
              </a:ext>
            </a:extLst>
          </p:cNvPr>
          <p:cNvSpPr txBox="1"/>
          <p:nvPr/>
        </p:nvSpPr>
        <p:spPr>
          <a:xfrm>
            <a:off x="488302" y="4860736"/>
            <a:ext cx="11215395" cy="83099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accent2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2400" dirty="0">
                <a:latin typeface="Malgun Gothic Semilight" panose="020B0502040204020203" pitchFamily="34" charset="-128"/>
                <a:ea typeface="Malgun Gothic Semilight" panose="020B0502040204020203" pitchFamily="34" charset="-128"/>
                <a:cs typeface="Malgun Gothic Semilight" panose="020B0502040204020203" pitchFamily="34" charset="-128"/>
              </a:rPr>
              <a:t>En los ejemplos vamos a omitir los valores y operar sólo sobre las llaves, para simplificar la notación y visualización</a:t>
            </a:r>
          </a:p>
        </p:txBody>
      </p:sp>
    </p:spTree>
    <p:extLst>
      <p:ext uri="{BB962C8B-B14F-4D97-AF65-F5344CB8AC3E}">
        <p14:creationId xmlns:p14="http://schemas.microsoft.com/office/powerpoint/2010/main" val="4255739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20F74F-7650-4480-9CBD-D4BF485B17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Diccionario – Lista Desordenada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2BEA0B-47F2-2396-62CA-9DEC97C092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36DC24D-78B5-4164-BCBB-E3BE72F13D6F}" type="slidenum">
              <a:rPr kumimoji="0" lang="es-CL" sz="1400" b="1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s-CL" sz="14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2D46154-9898-CF5C-257A-CFB8BA662025}"/>
              </a:ext>
            </a:extLst>
          </p:cNvPr>
          <p:cNvSpPr/>
          <p:nvPr/>
        </p:nvSpPr>
        <p:spPr>
          <a:xfrm>
            <a:off x="3912253" y="2056507"/>
            <a:ext cx="540000" cy="540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Malgun Gothic Semilight" panose="020B0502040204020203" pitchFamily="34" charset="-128"/>
                <a:ea typeface="Malgun Gothic Semilight" panose="020B0502040204020203" pitchFamily="34" charset="-128"/>
                <a:cs typeface="Malgun Gothic Semilight" panose="020B0502040204020203" pitchFamily="34" charset="-128"/>
              </a:rPr>
              <a:t>27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DC0BB51-77FA-83F3-EF8F-1BEE61B87750}"/>
              </a:ext>
            </a:extLst>
          </p:cNvPr>
          <p:cNvSpPr/>
          <p:nvPr/>
        </p:nvSpPr>
        <p:spPr>
          <a:xfrm>
            <a:off x="4452253" y="2056507"/>
            <a:ext cx="540000" cy="540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Malgun Gothic Semilight" panose="020B0502040204020203" pitchFamily="34" charset="-128"/>
                <a:ea typeface="Malgun Gothic Semilight" panose="020B0502040204020203" pitchFamily="34" charset="-128"/>
                <a:cs typeface="Malgun Gothic Semilight" panose="020B0502040204020203" pitchFamily="34" charset="-128"/>
              </a:rPr>
              <a:t>15</a:t>
            </a:r>
            <a:endParaRPr lang="es-CL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243645F-12E2-6763-1A9F-3F52FB9294CE}"/>
              </a:ext>
            </a:extLst>
          </p:cNvPr>
          <p:cNvSpPr/>
          <p:nvPr/>
        </p:nvSpPr>
        <p:spPr>
          <a:xfrm>
            <a:off x="5528727" y="2056507"/>
            <a:ext cx="540000" cy="540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Malgun Gothic Semilight" panose="020B0502040204020203" pitchFamily="34" charset="-128"/>
                <a:ea typeface="Malgun Gothic Semilight" panose="020B0502040204020203" pitchFamily="34" charset="-128"/>
                <a:cs typeface="Malgun Gothic Semilight" panose="020B0502040204020203" pitchFamily="34" charset="-128"/>
              </a:rPr>
              <a:t>34</a:t>
            </a:r>
            <a:endParaRPr lang="es-CL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9F349DD-B0C5-66B2-3BE1-E4A8292E8345}"/>
              </a:ext>
            </a:extLst>
          </p:cNvPr>
          <p:cNvSpPr/>
          <p:nvPr/>
        </p:nvSpPr>
        <p:spPr>
          <a:xfrm>
            <a:off x="4992253" y="2056507"/>
            <a:ext cx="540000" cy="540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Malgun Gothic Semilight" panose="020B0502040204020203" pitchFamily="34" charset="-128"/>
                <a:ea typeface="Malgun Gothic Semilight" panose="020B0502040204020203" pitchFamily="34" charset="-128"/>
                <a:cs typeface="Malgun Gothic Semilight" panose="020B0502040204020203" pitchFamily="34" charset="-128"/>
              </a:rPr>
              <a:t>40</a:t>
            </a:r>
            <a:endParaRPr lang="es-CL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70CB7E5-F788-F6CD-E63D-3883AECE01D5}"/>
              </a:ext>
            </a:extLst>
          </p:cNvPr>
          <p:cNvSpPr/>
          <p:nvPr/>
        </p:nvSpPr>
        <p:spPr>
          <a:xfrm>
            <a:off x="6073730" y="2056507"/>
            <a:ext cx="540000" cy="540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Malgun Gothic Semilight" panose="020B0502040204020203" pitchFamily="34" charset="-128"/>
                <a:ea typeface="Malgun Gothic Semilight" panose="020B0502040204020203" pitchFamily="34" charset="-128"/>
                <a:cs typeface="Malgun Gothic Semilight" panose="020B0502040204020203" pitchFamily="34" charset="-128"/>
              </a:rPr>
              <a:t>9</a:t>
            </a:r>
            <a:endParaRPr lang="es-CL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5C688F4-F8DE-88E0-1D7D-89ECDFFD4E9E}"/>
              </a:ext>
            </a:extLst>
          </p:cNvPr>
          <p:cNvSpPr/>
          <p:nvPr/>
        </p:nvSpPr>
        <p:spPr>
          <a:xfrm>
            <a:off x="6613107" y="2056507"/>
            <a:ext cx="540000" cy="540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Malgun Gothic Semilight" panose="020B0502040204020203" pitchFamily="34" charset="-128"/>
                <a:ea typeface="Malgun Gothic Semilight" panose="020B0502040204020203" pitchFamily="34" charset="-128"/>
                <a:cs typeface="Malgun Gothic Semilight" panose="020B0502040204020203" pitchFamily="34" charset="-128"/>
              </a:rPr>
              <a:t>62</a:t>
            </a:r>
            <a:endParaRPr lang="es-CL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F8A1716-370F-E565-4B9F-1FA1476D032C}"/>
              </a:ext>
            </a:extLst>
          </p:cNvPr>
          <p:cNvSpPr/>
          <p:nvPr/>
        </p:nvSpPr>
        <p:spPr>
          <a:xfrm>
            <a:off x="7153107" y="2056507"/>
            <a:ext cx="540000" cy="540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Malgun Gothic Semilight" panose="020B0502040204020203" pitchFamily="34" charset="-128"/>
                <a:ea typeface="Malgun Gothic Semilight" panose="020B0502040204020203" pitchFamily="34" charset="-128"/>
                <a:cs typeface="Malgun Gothic Semilight" panose="020B0502040204020203" pitchFamily="34" charset="-128"/>
              </a:rPr>
              <a:t>17</a:t>
            </a:r>
            <a:endParaRPr lang="es-CL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F396E08-EE96-7967-FC5A-101AF4C8246E}"/>
              </a:ext>
            </a:extLst>
          </p:cNvPr>
          <p:cNvSpPr txBox="1"/>
          <p:nvPr/>
        </p:nvSpPr>
        <p:spPr>
          <a:xfrm>
            <a:off x="1695334" y="3272760"/>
            <a:ext cx="4785284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6"/>
            </a:solidFill>
            <a:prstDash val="dash"/>
          </a:ln>
        </p:spPr>
        <p:txBody>
          <a:bodyPr wrap="none" rtlCol="0">
            <a:spAutoFit/>
          </a:bodyPr>
          <a:lstStyle/>
          <a:p>
            <a:r>
              <a:rPr lang="es-CL" sz="2400" dirty="0">
                <a:latin typeface="Malgun Gothic Semilight" panose="020B0502040204020203" pitchFamily="34" charset="-128"/>
                <a:ea typeface="Malgun Gothic Semilight" panose="020B0502040204020203" pitchFamily="34" charset="-128"/>
                <a:cs typeface="Malgun Gothic Semilight" panose="020B0502040204020203" pitchFamily="34" charset="-128"/>
              </a:rPr>
              <a:t>¿Costo de buscar en el peor caso?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0C260C9-9B24-EF0C-8C77-079E8922D6C8}"/>
              </a:ext>
            </a:extLst>
          </p:cNvPr>
          <p:cNvSpPr txBox="1"/>
          <p:nvPr/>
        </p:nvSpPr>
        <p:spPr>
          <a:xfrm>
            <a:off x="1002836" y="4138274"/>
            <a:ext cx="5477782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6"/>
            </a:solidFill>
            <a:prstDash val="dash"/>
          </a:ln>
        </p:spPr>
        <p:txBody>
          <a:bodyPr wrap="none" rtlCol="0">
            <a:spAutoFit/>
          </a:bodyPr>
          <a:lstStyle/>
          <a:p>
            <a:r>
              <a:rPr lang="es-CL" sz="2400" dirty="0">
                <a:latin typeface="Malgun Gothic Semilight" panose="020B0502040204020203" pitchFamily="34" charset="-128"/>
                <a:ea typeface="Malgun Gothic Semilight" panose="020B0502040204020203" pitchFamily="34" charset="-128"/>
                <a:cs typeface="Malgun Gothic Semilight" panose="020B0502040204020203" pitchFamily="34" charset="-128"/>
              </a:rPr>
              <a:t>¿Costo de buscar en el caso promedio?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6BB57BC-A249-23E7-268E-B45F4D229C2C}"/>
              </a:ext>
            </a:extLst>
          </p:cNvPr>
          <p:cNvSpPr txBox="1"/>
          <p:nvPr/>
        </p:nvSpPr>
        <p:spPr>
          <a:xfrm>
            <a:off x="1063750" y="5003788"/>
            <a:ext cx="5416868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6"/>
            </a:solidFill>
            <a:prstDash val="dash"/>
          </a:ln>
        </p:spPr>
        <p:txBody>
          <a:bodyPr wrap="none" rtlCol="0">
            <a:spAutoFit/>
          </a:bodyPr>
          <a:lstStyle/>
          <a:p>
            <a:r>
              <a:rPr lang="es-CL" sz="2400" dirty="0">
                <a:latin typeface="Malgun Gothic Semilight" panose="020B0502040204020203" pitchFamily="34" charset="-128"/>
                <a:ea typeface="Malgun Gothic Semilight" panose="020B0502040204020203" pitchFamily="34" charset="-128"/>
                <a:cs typeface="Malgun Gothic Semilight" panose="020B0502040204020203" pitchFamily="34" charset="-128"/>
              </a:rPr>
              <a:t>¿Costo de insertar en caso promedio?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761637E-94F4-2D66-A517-5DFD3B8E2676}"/>
              </a:ext>
            </a:extLst>
          </p:cNvPr>
          <p:cNvSpPr txBox="1"/>
          <p:nvPr/>
        </p:nvSpPr>
        <p:spPr>
          <a:xfrm>
            <a:off x="818491" y="5833630"/>
            <a:ext cx="5662127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6"/>
            </a:solidFill>
            <a:prstDash val="dash"/>
          </a:ln>
        </p:spPr>
        <p:txBody>
          <a:bodyPr wrap="none" rtlCol="0">
            <a:spAutoFit/>
          </a:bodyPr>
          <a:lstStyle/>
          <a:p>
            <a:r>
              <a:rPr lang="es-CL" sz="2400" dirty="0">
                <a:latin typeface="Malgun Gothic Semilight" panose="020B0502040204020203" pitchFamily="34" charset="-128"/>
                <a:ea typeface="Malgun Gothic Semilight" panose="020B0502040204020203" pitchFamily="34" charset="-128"/>
                <a:cs typeface="Malgun Gothic Semilight" panose="020B0502040204020203" pitchFamily="34" charset="-128"/>
              </a:rPr>
              <a:t>¿Costo de eliminar en el caso promedio?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E8C679DD-3C8A-A3EC-C86F-54322BF67545}"/>
                  </a:ext>
                </a:extLst>
              </p:cNvPr>
              <p:cNvSpPr txBox="1"/>
              <p:nvPr/>
            </p:nvSpPr>
            <p:spPr>
              <a:xfrm>
                <a:off x="7099649" y="3272760"/>
                <a:ext cx="826765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s-CL" sz="2800" b="0" i="0" smtClean="0">
                          <a:latin typeface="Cambria Math" panose="02040503050406030204" pitchFamily="18" charset="0"/>
                        </a:rPr>
                        <m:t>Θ</m:t>
                      </m:r>
                      <m:d>
                        <m:dPr>
                          <m:ctrlPr>
                            <a:rPr lang="es-CL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CL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</m:oMath>
                  </m:oMathPara>
                </a14:m>
                <a:endParaRPr lang="es-CL" sz="28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E8C679DD-3C8A-A3EC-C86F-54322BF6754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99649" y="3272760"/>
                <a:ext cx="826765" cy="43088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38D163E0-55E6-126D-3A08-22BE3E101AB8}"/>
                  </a:ext>
                </a:extLst>
              </p:cNvPr>
              <p:cNvSpPr txBox="1"/>
              <p:nvPr/>
            </p:nvSpPr>
            <p:spPr>
              <a:xfrm>
                <a:off x="7099648" y="3850182"/>
                <a:ext cx="2594492" cy="103784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CL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CL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s-CL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den>
                      </m:f>
                      <m:nary>
                        <m:naryPr>
                          <m:chr m:val="∑"/>
                          <m:ctrlPr>
                            <a:rPr lang="es-CL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s-CL" sz="24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s-CL" sz="2400" b="0" i="1" smtClean="0">
                              <a:latin typeface="Cambria Math" panose="02040503050406030204" pitchFamily="18" charset="0"/>
                            </a:rPr>
                            <m:t>=0</m:t>
                          </m:r>
                        </m:sub>
                        <m:sup>
                          <m:r>
                            <a:rPr lang="es-CL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s-CL" sz="24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  <m:e>
                          <m:r>
                            <a:rPr lang="es-CL" sz="24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</m:nary>
                      <m:r>
                        <a:rPr lang="es-CL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CL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CL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num>
                        <m:den>
                          <m:r>
                            <a:rPr lang="es-CL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s-CL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s-CL" sz="2400" b="0" i="0" smtClean="0">
                          <a:latin typeface="Cambria Math" panose="02040503050406030204" pitchFamily="18" charset="0"/>
                        </a:rPr>
                        <m:t>Θ</m:t>
                      </m:r>
                      <m:d>
                        <m:dPr>
                          <m:ctrlPr>
                            <a:rPr lang="es-CL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CL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</m:oMath>
                  </m:oMathPara>
                </a14:m>
                <a:endParaRPr lang="es-CL" sz="2400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38D163E0-55E6-126D-3A08-22BE3E101AB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99648" y="3850182"/>
                <a:ext cx="2594492" cy="103784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FC4C4793-6397-4623-FFDC-8DD47EB2D934}"/>
                  </a:ext>
                </a:extLst>
              </p:cNvPr>
              <p:cNvSpPr txBox="1"/>
              <p:nvPr/>
            </p:nvSpPr>
            <p:spPr>
              <a:xfrm>
                <a:off x="7092561" y="5019176"/>
                <a:ext cx="812595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s-CL" sz="2800" b="0" i="0" smtClean="0">
                          <a:latin typeface="Cambria Math" panose="02040503050406030204" pitchFamily="18" charset="0"/>
                        </a:rPr>
                        <m:t>Θ</m:t>
                      </m:r>
                      <m:d>
                        <m:dPr>
                          <m:ctrlPr>
                            <a:rPr lang="es-CL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CL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d>
                    </m:oMath>
                  </m:oMathPara>
                </a14:m>
                <a:endParaRPr lang="es-CL" sz="2800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FC4C4793-6397-4623-FFDC-8DD47EB2D93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92561" y="5019176"/>
                <a:ext cx="812595" cy="43088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DD82E1F4-739F-02D1-B594-10CD2EC01523}"/>
                  </a:ext>
                </a:extLst>
              </p:cNvPr>
              <p:cNvSpPr txBox="1"/>
              <p:nvPr/>
            </p:nvSpPr>
            <p:spPr>
              <a:xfrm>
                <a:off x="7099648" y="5832275"/>
                <a:ext cx="826765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s-CL" sz="2800" b="0" i="0" smtClean="0">
                          <a:latin typeface="Cambria Math" panose="02040503050406030204" pitchFamily="18" charset="0"/>
                        </a:rPr>
                        <m:t>Θ</m:t>
                      </m:r>
                      <m:d>
                        <m:dPr>
                          <m:ctrlPr>
                            <a:rPr lang="es-CL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CL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</m:oMath>
                  </m:oMathPara>
                </a14:m>
                <a:endParaRPr lang="es-CL" sz="2800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DD82E1F4-739F-02D1-B594-10CD2EC0152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99648" y="5832275"/>
                <a:ext cx="826765" cy="43088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TextBox 20">
            <a:extLst>
              <a:ext uri="{FF2B5EF4-FFF2-40B4-BE49-F238E27FC236}">
                <a16:creationId xmlns:a16="http://schemas.microsoft.com/office/drawing/2014/main" id="{EA953B8A-A242-9E77-12C0-1F01486BF28F}"/>
              </a:ext>
            </a:extLst>
          </p:cNvPr>
          <p:cNvSpPr txBox="1"/>
          <p:nvPr/>
        </p:nvSpPr>
        <p:spPr>
          <a:xfrm>
            <a:off x="9940214" y="3538109"/>
            <a:ext cx="1993639" cy="83099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accent2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2400" dirty="0">
                <a:latin typeface="Malgun Gothic Semilight" panose="020B0502040204020203" pitchFamily="34" charset="-128"/>
                <a:ea typeface="Malgun Gothic Semilight" panose="020B0502040204020203" pitchFamily="34" charset="-128"/>
                <a:cs typeface="Malgun Gothic Semilight" panose="020B0502040204020203" pitchFamily="34" charset="-128"/>
              </a:rPr>
              <a:t>Búsqueda Secuencial</a:t>
            </a:r>
          </a:p>
        </p:txBody>
      </p:sp>
    </p:spTree>
    <p:extLst>
      <p:ext uri="{BB962C8B-B14F-4D97-AF65-F5344CB8AC3E}">
        <p14:creationId xmlns:p14="http://schemas.microsoft.com/office/powerpoint/2010/main" val="1918673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/>
      <p:bldP spid="17" grpId="0"/>
      <p:bldP spid="18" grpId="0"/>
      <p:bldP spid="19" grpId="0"/>
      <p:bldP spid="2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08361A-78E3-6170-09F1-A4F5E3B785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Diccionario – Lista Desordenada – Probabilidades de Acceso no Uniformes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86F6A4-6F4A-020D-F5F8-645E597C84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81" y="2208245"/>
            <a:ext cx="11142093" cy="3968718"/>
          </a:xfrm>
        </p:spPr>
        <p:txBody>
          <a:bodyPr/>
          <a:lstStyle/>
          <a:p>
            <a:pPr marL="0" indent="0">
              <a:buNone/>
            </a:pPr>
            <a:r>
              <a:rPr lang="es-CL" dirty="0"/>
              <a:t>Suele darse de manera orgánica que haya elementos que son más populares que otros, con respecto a la probabilidad de búsqueda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08E41D-387C-3662-48B6-3B603FD887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36DC24D-78B5-4164-BCBB-E3BE72F13D6F}" type="slidenum">
              <a:rPr kumimoji="0" lang="es-CL" sz="1400" b="1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s-CL" sz="14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8" name="Picture 7" descr="A graph showing long tail and long tail&#10;&#10;Description automatically generated">
            <a:extLst>
              <a:ext uri="{FF2B5EF4-FFF2-40B4-BE49-F238E27FC236}">
                <a16:creationId xmlns:a16="http://schemas.microsoft.com/office/drawing/2014/main" id="{FD2B9170-87A6-62BB-FA5B-C32AE4A15A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226" y="3429000"/>
            <a:ext cx="5090627" cy="281644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B4927431-052C-3249-6412-0E688AF073DE}"/>
                  </a:ext>
                </a:extLst>
              </p:cNvPr>
              <p:cNvSpPr txBox="1"/>
              <p:nvPr/>
            </p:nvSpPr>
            <p:spPr>
              <a:xfrm>
                <a:off x="5853403" y="3923943"/>
                <a:ext cx="5896947" cy="15248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CL" sz="2400" dirty="0">
                    <a:latin typeface="Malgun Gothic Semilight" panose="020B0502040204020203" pitchFamily="34" charset="-128"/>
                    <a:ea typeface="Malgun Gothic Semilight" panose="020B0502040204020203" pitchFamily="34" charset="-128"/>
                    <a:cs typeface="Malgun Gothic Semilight" panose="020B0502040204020203" pitchFamily="34" charset="-128"/>
                  </a:rPr>
                  <a:t>La probabilidad de acceder a una llave es de la forma: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CL" sz="2400" b="0" i="1" smtClean="0">
                              <a:latin typeface="Cambria Math" panose="02040503050406030204" pitchFamily="18" charset="0"/>
                              <a:ea typeface="Malgun Gothic Semilight" panose="020B0502040204020203" pitchFamily="34" charset="-128"/>
                              <a:cs typeface="Malgun Gothic Semilight" panose="020B0502040204020203" pitchFamily="34" charset="-128"/>
                            </a:rPr>
                          </m:ctrlPr>
                        </m:sSubPr>
                        <m:e>
                          <m:r>
                            <a:rPr lang="es-CL" sz="2400" b="0" i="1" smtClean="0">
                              <a:latin typeface="Cambria Math" panose="02040503050406030204" pitchFamily="18" charset="0"/>
                              <a:ea typeface="Malgun Gothic Semilight" panose="020B0502040204020203" pitchFamily="34" charset="-128"/>
                              <a:cs typeface="Malgun Gothic Semilight" panose="020B0502040204020203" pitchFamily="34" charset="-128"/>
                            </a:rPr>
                            <m:t>𝑝</m:t>
                          </m:r>
                        </m:e>
                        <m:sub>
                          <m:r>
                            <a:rPr lang="es-CL" sz="2400" b="0" i="1" smtClean="0">
                              <a:latin typeface="Cambria Math" panose="02040503050406030204" pitchFamily="18" charset="0"/>
                              <a:ea typeface="Malgun Gothic Semilight" panose="020B0502040204020203" pitchFamily="34" charset="-128"/>
                              <a:cs typeface="Malgun Gothic Semilight" panose="020B0502040204020203" pitchFamily="34" charset="-128"/>
                            </a:rPr>
                            <m:t>𝑘</m:t>
                          </m:r>
                        </m:sub>
                      </m:sSub>
                      <m:r>
                        <a:rPr lang="es-CL" sz="2400" i="1">
                          <a:latin typeface="Cambria Math" panose="02040503050406030204" pitchFamily="18" charset="0"/>
                          <a:ea typeface="Malgun Gothic Semilight" panose="020B0502040204020203" pitchFamily="34" charset="-128"/>
                          <a:cs typeface="Malgun Gothic Semilight" panose="020B0502040204020203" pitchFamily="34" charset="-128"/>
                        </a:rPr>
                        <m:t>∝</m:t>
                      </m:r>
                      <m:f>
                        <m:fPr>
                          <m:ctrlPr>
                            <a:rPr lang="es-CL" sz="2400" b="0" i="1" smtClean="0">
                              <a:latin typeface="Cambria Math" panose="02040503050406030204" pitchFamily="18" charset="0"/>
                              <a:ea typeface="Malgun Gothic Semilight" panose="020B0502040204020203" pitchFamily="34" charset="-128"/>
                              <a:cs typeface="Malgun Gothic Semilight" panose="020B0502040204020203" pitchFamily="34" charset="-128"/>
                            </a:rPr>
                          </m:ctrlPr>
                        </m:fPr>
                        <m:num>
                          <m:r>
                            <a:rPr lang="es-CL" sz="2400" b="0" i="1" smtClean="0">
                              <a:latin typeface="Cambria Math" panose="02040503050406030204" pitchFamily="18" charset="0"/>
                              <a:ea typeface="Malgun Gothic Semilight" panose="020B0502040204020203" pitchFamily="34" charset="-128"/>
                              <a:cs typeface="Malgun Gothic Semilight" panose="020B0502040204020203" pitchFamily="34" charset="-128"/>
                            </a:rPr>
                            <m:t>1</m:t>
                          </m:r>
                        </m:num>
                        <m:den>
                          <m:sSup>
                            <m:sSupPr>
                              <m:ctrlPr>
                                <a:rPr lang="es-CL" sz="2400" b="0" i="1" smtClean="0">
                                  <a:latin typeface="Cambria Math" panose="02040503050406030204" pitchFamily="18" charset="0"/>
                                  <a:ea typeface="Malgun Gothic Semilight" panose="020B0502040204020203" pitchFamily="34" charset="-128"/>
                                  <a:cs typeface="Malgun Gothic Semilight" panose="020B0502040204020203" pitchFamily="34" charset="-128"/>
                                </a:rPr>
                              </m:ctrlPr>
                            </m:sSupPr>
                            <m:e>
                              <m:r>
                                <a:rPr lang="es-CL" sz="2400" b="0" i="1" smtClean="0">
                                  <a:latin typeface="Cambria Math" panose="02040503050406030204" pitchFamily="18" charset="0"/>
                                  <a:ea typeface="Malgun Gothic Semilight" panose="020B0502040204020203" pitchFamily="34" charset="-128"/>
                                  <a:cs typeface="Malgun Gothic Semilight" panose="020B0502040204020203" pitchFamily="34" charset="-128"/>
                                </a:rPr>
                                <m:t>𝑘</m:t>
                              </m:r>
                            </m:e>
                            <m:sup>
                              <m:r>
                                <a:rPr lang="es-CL" sz="2400" b="0" i="1" smtClean="0">
                                  <a:latin typeface="Cambria Math" panose="02040503050406030204" pitchFamily="18" charset="0"/>
                                  <a:ea typeface="Malgun Gothic Semilight" panose="020B0502040204020203" pitchFamily="34" charset="-128"/>
                                  <a:cs typeface="Malgun Gothic Semilight" panose="020B0502040204020203" pitchFamily="34" charset="-128"/>
                                </a:rPr>
                                <m:t>𝛼</m:t>
                              </m:r>
                            </m:sup>
                          </m:sSup>
                        </m:den>
                      </m:f>
                      <m:r>
                        <a:rPr lang="es-CL" sz="2400" b="0" i="1" smtClean="0">
                          <a:latin typeface="Cambria Math" panose="02040503050406030204" pitchFamily="18" charset="0"/>
                          <a:ea typeface="Malgun Gothic Semilight" panose="020B0502040204020203" pitchFamily="34" charset="-128"/>
                          <a:cs typeface="Malgun Gothic Semilight" panose="020B0502040204020203" pitchFamily="34" charset="-128"/>
                        </a:rPr>
                        <m:t> </m:t>
                      </m:r>
                    </m:oMath>
                  </m:oMathPara>
                </a14:m>
                <a:endParaRPr lang="es-CL" sz="2400" dirty="0">
                  <a:latin typeface="Malgun Gothic Semilight" panose="020B0502040204020203" pitchFamily="34" charset="-128"/>
                  <a:ea typeface="Malgun Gothic Semilight" panose="020B0502040204020203" pitchFamily="34" charset="-128"/>
                  <a:cs typeface="Malgun Gothic Semilight" panose="020B0502040204020203" pitchFamily="34" charset="-128"/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B4927431-052C-3249-6412-0E688AF073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53403" y="3923943"/>
                <a:ext cx="5896947" cy="1524841"/>
              </a:xfrm>
              <a:prstGeom prst="rect">
                <a:avLst/>
              </a:prstGeom>
              <a:blipFill>
                <a:blip r:embed="rId3"/>
                <a:stretch>
                  <a:fillRect l="-1550" t="-3200"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BAD4D909-E01D-7A02-1B9A-57FC38A85E2D}"/>
                  </a:ext>
                </a:extLst>
              </p:cNvPr>
              <p:cNvSpPr txBox="1"/>
              <p:nvPr/>
            </p:nvSpPr>
            <p:spPr>
              <a:xfrm>
                <a:off x="6389913" y="5820017"/>
                <a:ext cx="4823926" cy="461665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28575">
                <a:solidFill>
                  <a:schemeClr val="accent2"/>
                </a:solidFill>
                <a:prstDash val="dash"/>
              </a:ln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s-CL" sz="2400" i="1" dirty="0" smtClean="0">
                        <a:latin typeface="Cambria Math" panose="02040503050406030204" pitchFamily="18" charset="0"/>
                        <a:ea typeface="Malgun Gothic Semilight" panose="020B0502040204020203" pitchFamily="34" charset="-128"/>
                        <a:cs typeface="Malgun Gothic Semilight" panose="020B0502040204020203" pitchFamily="34" charset="-128"/>
                      </a:rPr>
                      <m:t>𝛼</m:t>
                    </m:r>
                    <m:r>
                      <a:rPr lang="es-CL" sz="2400" i="1" dirty="0" smtClean="0">
                        <a:latin typeface="Cambria Math" panose="02040503050406030204" pitchFamily="18" charset="0"/>
                        <a:ea typeface="Malgun Gothic Semilight" panose="020B0502040204020203" pitchFamily="34" charset="-128"/>
                        <a:cs typeface="Malgun Gothic Semilight" panose="020B0502040204020203" pitchFamily="34" charset="-128"/>
                      </a:rPr>
                      <m:t>=1</m:t>
                    </m:r>
                  </m:oMath>
                </a14:m>
                <a:r>
                  <a:rPr lang="es-CL" sz="2400" dirty="0">
                    <a:latin typeface="Malgun Gothic Semilight" panose="020B0502040204020203" pitchFamily="34" charset="-128"/>
                    <a:ea typeface="Malgun Gothic Semilight" panose="020B0502040204020203" pitchFamily="34" charset="-128"/>
                    <a:cs typeface="Malgun Gothic Semilight" panose="020B0502040204020203" pitchFamily="34" charset="-128"/>
                  </a:rPr>
                  <a:t> se conoce como ley de </a:t>
                </a:r>
                <a:r>
                  <a:rPr lang="es-CL" sz="2400" dirty="0" err="1">
                    <a:latin typeface="Malgun Gothic Semilight" panose="020B0502040204020203" pitchFamily="34" charset="-128"/>
                    <a:ea typeface="Malgun Gothic Semilight" panose="020B0502040204020203" pitchFamily="34" charset="-128"/>
                    <a:cs typeface="Malgun Gothic Semilight" panose="020B0502040204020203" pitchFamily="34" charset="-128"/>
                  </a:rPr>
                  <a:t>Zipf</a:t>
                </a:r>
                <a:endParaRPr lang="es-CL" sz="2400" dirty="0">
                  <a:latin typeface="Malgun Gothic Semilight" panose="020B0502040204020203" pitchFamily="34" charset="-128"/>
                  <a:ea typeface="Malgun Gothic Semilight" panose="020B0502040204020203" pitchFamily="34" charset="-128"/>
                  <a:cs typeface="Malgun Gothic Semilight" panose="020B0502040204020203" pitchFamily="34" charset="-128"/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BAD4D909-E01D-7A02-1B9A-57FC38A85E2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89913" y="5820017"/>
                <a:ext cx="4823926" cy="461665"/>
              </a:xfrm>
              <a:prstGeom prst="rect">
                <a:avLst/>
              </a:prstGeom>
              <a:blipFill>
                <a:blip r:embed="rId4"/>
                <a:stretch>
                  <a:fillRect t="-7500" r="-125" b="-25000"/>
                </a:stretch>
              </a:blipFill>
              <a:ln w="28575">
                <a:solidFill>
                  <a:schemeClr val="accent2"/>
                </a:solidFill>
                <a:prstDash val="dash"/>
              </a:ln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81536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06FDFB-3E70-EB5D-115B-71FFAC50EF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Diccionario – Lista Desordenada – Probabilidades de Acceso no Uniformes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7D84AF-9A38-57DA-F3BB-3BC041A565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81" y="2954693"/>
            <a:ext cx="11142093" cy="3222269"/>
          </a:xfrm>
        </p:spPr>
        <p:txBody>
          <a:bodyPr/>
          <a:lstStyle/>
          <a:p>
            <a:pPr marL="0" indent="0" algn="ctr">
              <a:buNone/>
            </a:pPr>
            <a:r>
              <a:rPr lang="es-CL" dirty="0"/>
              <a:t>La idea es ordenar las llaves del diccionario considerando las probabilidades de acceso, de modo que la búsqueda secuencial sea eficiente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5AEFD18-5BA6-0DAF-CC6E-004ABE7511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36DC24D-78B5-4164-BCBB-E3BE72F13D6F}" type="slidenum">
              <a:rPr kumimoji="0" lang="es-CL" sz="1400" b="1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s-CL" sz="14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103396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7492CE-DED5-442F-F451-C24E5D6E55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Diccionario – Lista Desordenada – Probabilidades de Acceso no Uniformes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478706-DE11-58A3-53A3-5EAEB00053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s-CL" dirty="0"/>
          </a:p>
          <a:p>
            <a:pPr marL="0" indent="0">
              <a:buNone/>
            </a:pPr>
            <a:r>
              <a:rPr lang="es-CL" dirty="0"/>
              <a:t>Caso 1. Se conocen las probabilidades de acceso (</a:t>
            </a:r>
            <a:r>
              <a:rPr lang="es-CL" dirty="0" err="1"/>
              <a:t>unlikely</a:t>
            </a:r>
            <a:r>
              <a:rPr lang="es-CL" dirty="0"/>
              <a:t>)</a:t>
            </a:r>
          </a:p>
          <a:p>
            <a:pPr marL="0" indent="0">
              <a:buNone/>
            </a:pPr>
            <a:endParaRPr lang="es-CL" dirty="0"/>
          </a:p>
          <a:p>
            <a:pPr marL="0" indent="0">
              <a:buNone/>
            </a:pPr>
            <a:r>
              <a:rPr lang="es-CL" dirty="0"/>
              <a:t>¿Cómo ordenar? Decrecientemente según probabilidad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DDB1FF1-B15D-5100-0C1A-ABED4E3D8A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36DC24D-78B5-4164-BCBB-E3BE72F13D6F}" type="slidenum">
              <a:rPr kumimoji="0" lang="es-CL" sz="1400" b="1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s-CL" sz="14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310B5B68-AE19-3346-F289-7FE49586340C}"/>
                  </a:ext>
                </a:extLst>
              </p:cNvPr>
              <p:cNvSpPr/>
              <p:nvPr/>
            </p:nvSpPr>
            <p:spPr>
              <a:xfrm>
                <a:off x="1162832" y="4619315"/>
                <a:ext cx="540000" cy="5400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CL" i="1" dirty="0" smtClean="0">
                              <a:latin typeface="Cambria Math" panose="02040503050406030204" pitchFamily="18" charset="0"/>
                              <a:ea typeface="Malgun Gothic Semilight" panose="020B0502040204020203" pitchFamily="34" charset="-128"/>
                              <a:cs typeface="Malgun Gothic Semilight" panose="020B0502040204020203" pitchFamily="34" charset="-128"/>
                            </a:rPr>
                          </m:ctrlPr>
                        </m:sSubPr>
                        <m:e>
                          <m:r>
                            <a:rPr lang="es-CL" i="1" dirty="0" smtClean="0">
                              <a:latin typeface="Cambria Math" panose="02040503050406030204" pitchFamily="18" charset="0"/>
                              <a:ea typeface="Malgun Gothic Semilight" panose="020B0502040204020203" pitchFamily="34" charset="-128"/>
                              <a:cs typeface="Malgun Gothic Semilight" panose="020B0502040204020203" pitchFamily="34" charset="-128"/>
                            </a:rPr>
                            <m:t>𝑋</m:t>
                          </m:r>
                        </m:e>
                        <m:sub>
                          <m:r>
                            <a:rPr lang="es-CL" i="1" dirty="0" smtClean="0">
                              <a:latin typeface="Cambria Math" panose="02040503050406030204" pitchFamily="18" charset="0"/>
                              <a:ea typeface="Malgun Gothic Semilight" panose="020B0502040204020203" pitchFamily="34" charset="-128"/>
                              <a:cs typeface="Malgun Gothic Semilight" panose="020B0502040204020203" pitchFamily="34" charset="-128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s-CL" dirty="0">
                  <a:latin typeface="Malgun Gothic Semilight" panose="020B0502040204020203" pitchFamily="34" charset="-128"/>
                  <a:ea typeface="Malgun Gothic Semilight" panose="020B0502040204020203" pitchFamily="34" charset="-128"/>
                  <a:cs typeface="Malgun Gothic Semilight" panose="020B0502040204020203" pitchFamily="34" charset="-128"/>
                </a:endParaRPr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310B5B68-AE19-3346-F289-7FE49586340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2832" y="4619315"/>
                <a:ext cx="540000" cy="54000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F0D939E2-0168-8E97-7612-D8DC036FABAD}"/>
                  </a:ext>
                </a:extLst>
              </p:cNvPr>
              <p:cNvSpPr/>
              <p:nvPr/>
            </p:nvSpPr>
            <p:spPr>
              <a:xfrm>
                <a:off x="1702832" y="4619315"/>
                <a:ext cx="540000" cy="5400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CL" i="1" dirty="0" smtClean="0">
                              <a:latin typeface="Cambria Math" panose="02040503050406030204" pitchFamily="18" charset="0"/>
                              <a:ea typeface="Malgun Gothic Semilight" panose="020B0502040204020203" pitchFamily="34" charset="-128"/>
                              <a:cs typeface="Malgun Gothic Semilight" panose="020B0502040204020203" pitchFamily="34" charset="-128"/>
                            </a:rPr>
                          </m:ctrlPr>
                        </m:sSubPr>
                        <m:e>
                          <m:r>
                            <a:rPr lang="es-CL" i="1" dirty="0" smtClean="0">
                              <a:latin typeface="Cambria Math" panose="02040503050406030204" pitchFamily="18" charset="0"/>
                              <a:ea typeface="Malgun Gothic Semilight" panose="020B0502040204020203" pitchFamily="34" charset="-128"/>
                              <a:cs typeface="Malgun Gothic Semilight" panose="020B0502040204020203" pitchFamily="34" charset="-128"/>
                            </a:rPr>
                            <m:t>𝑋</m:t>
                          </m:r>
                        </m:e>
                        <m:sub>
                          <m:r>
                            <a:rPr lang="es-CL" i="1" dirty="0" smtClean="0">
                              <a:latin typeface="Cambria Math" panose="02040503050406030204" pitchFamily="18" charset="0"/>
                              <a:ea typeface="Malgun Gothic Semilight" panose="020B0502040204020203" pitchFamily="34" charset="-128"/>
                              <a:cs typeface="Malgun Gothic Semilight" panose="020B0502040204020203" pitchFamily="34" charset="-128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s-CL" dirty="0"/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F0D939E2-0168-8E97-7612-D8DC036FABA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02832" y="4619315"/>
                <a:ext cx="540000" cy="54000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FDDF8F5C-BF45-BDA8-4DEB-CE6180574F31}"/>
                  </a:ext>
                </a:extLst>
              </p:cNvPr>
              <p:cNvSpPr/>
              <p:nvPr/>
            </p:nvSpPr>
            <p:spPr>
              <a:xfrm>
                <a:off x="2779306" y="4619315"/>
                <a:ext cx="540000" cy="5400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CL" i="1" dirty="0" smtClean="0">
                              <a:latin typeface="Cambria Math" panose="02040503050406030204" pitchFamily="18" charset="0"/>
                              <a:ea typeface="Malgun Gothic Semilight" panose="020B0502040204020203" pitchFamily="34" charset="-128"/>
                              <a:cs typeface="Malgun Gothic Semilight" panose="020B0502040204020203" pitchFamily="34" charset="-128"/>
                            </a:rPr>
                          </m:ctrlPr>
                        </m:sSubPr>
                        <m:e>
                          <m:r>
                            <a:rPr lang="es-CL" i="1" dirty="0" smtClean="0">
                              <a:latin typeface="Cambria Math" panose="02040503050406030204" pitchFamily="18" charset="0"/>
                              <a:ea typeface="Malgun Gothic Semilight" panose="020B0502040204020203" pitchFamily="34" charset="-128"/>
                              <a:cs typeface="Malgun Gothic Semilight" panose="020B0502040204020203" pitchFamily="34" charset="-128"/>
                            </a:rPr>
                            <m:t>𝑋</m:t>
                          </m:r>
                        </m:e>
                        <m:sub>
                          <m:r>
                            <a:rPr lang="es-CL" i="1" dirty="0" smtClean="0">
                              <a:latin typeface="Cambria Math" panose="02040503050406030204" pitchFamily="18" charset="0"/>
                              <a:ea typeface="Malgun Gothic Semilight" panose="020B0502040204020203" pitchFamily="34" charset="-128"/>
                              <a:cs typeface="Malgun Gothic Semilight" panose="020B0502040204020203" pitchFamily="34" charset="-128"/>
                            </a:rPr>
                            <m:t>𝑘</m:t>
                          </m:r>
                        </m:sub>
                      </m:sSub>
                    </m:oMath>
                  </m:oMathPara>
                </a14:m>
                <a:endParaRPr lang="es-CL" dirty="0"/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FDDF8F5C-BF45-BDA8-4DEB-CE6180574F3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79306" y="4619315"/>
                <a:ext cx="540000" cy="54000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ectangle 7">
            <a:extLst>
              <a:ext uri="{FF2B5EF4-FFF2-40B4-BE49-F238E27FC236}">
                <a16:creationId xmlns:a16="http://schemas.microsoft.com/office/drawing/2014/main" id="{2654B527-798C-8F88-B891-499CF55DDB84}"/>
              </a:ext>
            </a:extLst>
          </p:cNvPr>
          <p:cNvSpPr/>
          <p:nvPr/>
        </p:nvSpPr>
        <p:spPr>
          <a:xfrm>
            <a:off x="2242832" y="4619315"/>
            <a:ext cx="540000" cy="540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Malgun Gothic Semilight" panose="020B0502040204020203" pitchFamily="34" charset="-128"/>
                <a:ea typeface="Malgun Gothic Semilight" panose="020B0502040204020203" pitchFamily="34" charset="-128"/>
                <a:cs typeface="Malgun Gothic Semilight" panose="020B0502040204020203" pitchFamily="34" charset="-128"/>
              </a:rPr>
              <a:t>…</a:t>
            </a:r>
            <a:endParaRPr lang="es-CL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E59593E-25D1-2A85-689E-1EB3E0513D53}"/>
              </a:ext>
            </a:extLst>
          </p:cNvPr>
          <p:cNvSpPr/>
          <p:nvPr/>
        </p:nvSpPr>
        <p:spPr>
          <a:xfrm>
            <a:off x="3324309" y="4619315"/>
            <a:ext cx="540000" cy="540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Malgun Gothic Semilight" panose="020B0502040204020203" pitchFamily="34" charset="-128"/>
                <a:ea typeface="Malgun Gothic Semilight" panose="020B0502040204020203" pitchFamily="34" charset="-128"/>
                <a:cs typeface="Malgun Gothic Semilight" panose="020B0502040204020203" pitchFamily="34" charset="-128"/>
              </a:rPr>
              <a:t>…</a:t>
            </a:r>
            <a:endParaRPr lang="es-CL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051DD02A-62FC-D51B-FC4B-2E8926DC90E4}"/>
                  </a:ext>
                </a:extLst>
              </p:cNvPr>
              <p:cNvSpPr/>
              <p:nvPr/>
            </p:nvSpPr>
            <p:spPr>
              <a:xfrm>
                <a:off x="3863686" y="4619315"/>
                <a:ext cx="540000" cy="5400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CL" i="1" dirty="0" smtClean="0">
                              <a:latin typeface="Cambria Math" panose="02040503050406030204" pitchFamily="18" charset="0"/>
                              <a:ea typeface="Malgun Gothic Semilight" panose="020B0502040204020203" pitchFamily="34" charset="-128"/>
                              <a:cs typeface="Malgun Gothic Semilight" panose="020B0502040204020203" pitchFamily="34" charset="-128"/>
                            </a:rPr>
                          </m:ctrlPr>
                        </m:sSubPr>
                        <m:e>
                          <m:r>
                            <a:rPr lang="es-CL" i="1" dirty="0" smtClean="0">
                              <a:latin typeface="Cambria Math" panose="02040503050406030204" pitchFamily="18" charset="0"/>
                              <a:ea typeface="Malgun Gothic Semilight" panose="020B0502040204020203" pitchFamily="34" charset="-128"/>
                              <a:cs typeface="Malgun Gothic Semilight" panose="020B0502040204020203" pitchFamily="34" charset="-128"/>
                            </a:rPr>
                            <m:t>𝑋</m:t>
                          </m:r>
                        </m:e>
                        <m:sub>
                          <m:r>
                            <a:rPr lang="es-CL" i="1" dirty="0" smtClean="0">
                              <a:latin typeface="Cambria Math" panose="02040503050406030204" pitchFamily="18" charset="0"/>
                              <a:ea typeface="Malgun Gothic Semilight" panose="020B0502040204020203" pitchFamily="34" charset="-128"/>
                              <a:cs typeface="Malgun Gothic Semilight" panose="020B0502040204020203" pitchFamily="34" charset="-128"/>
                            </a:rPr>
                            <m:t>𝑛</m:t>
                          </m:r>
                        </m:sub>
                      </m:sSub>
                    </m:oMath>
                  </m:oMathPara>
                </a14:m>
                <a:endParaRPr lang="es-CL" dirty="0"/>
              </a:p>
            </p:txBody>
          </p:sp>
        </mc:Choice>
        <mc:Fallback xmlns="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051DD02A-62FC-D51B-FC4B-2E8926DC90E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63686" y="4619315"/>
                <a:ext cx="540000" cy="54000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4597256D-0225-59C5-BCB0-4AB9FE2CC2DF}"/>
                  </a:ext>
                </a:extLst>
              </p:cNvPr>
              <p:cNvSpPr txBox="1"/>
              <p:nvPr/>
            </p:nvSpPr>
            <p:spPr>
              <a:xfrm>
                <a:off x="1162832" y="5225133"/>
                <a:ext cx="3206327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CL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CL" sz="20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s-CL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s-CL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≥</m:t>
                      </m:r>
                      <m:sSub>
                        <m:sSubPr>
                          <m:ctrlPr>
                            <a:rPr lang="es-CL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CL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s-CL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s-CL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≥…≥</m:t>
                      </m:r>
                      <m:sSub>
                        <m:sSubPr>
                          <m:ctrlPr>
                            <a:rPr lang="es-CL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CL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s-CL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𝑘</m:t>
                          </m:r>
                        </m:sub>
                      </m:sSub>
                      <m:r>
                        <a:rPr lang="es-CL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≥…≥</m:t>
                      </m:r>
                      <m:sSub>
                        <m:sSubPr>
                          <m:ctrlPr>
                            <a:rPr lang="es-CL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CL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s-CL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</m:oMath>
                  </m:oMathPara>
                </a14:m>
                <a:endParaRPr lang="es-CL" sz="20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4597256D-0225-59C5-BCB0-4AB9FE2CC2D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2832" y="5225133"/>
                <a:ext cx="3206327" cy="307777"/>
              </a:xfrm>
              <a:prstGeom prst="rect">
                <a:avLst/>
              </a:prstGeom>
              <a:blipFill>
                <a:blip r:embed="rId6"/>
                <a:stretch>
                  <a:fillRect l="-1521" b="-23529"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61C2AB76-B52D-C826-9341-578F36CA6BF2}"/>
                  </a:ext>
                </a:extLst>
              </p:cNvPr>
              <p:cNvSpPr txBox="1"/>
              <p:nvPr/>
            </p:nvSpPr>
            <p:spPr>
              <a:xfrm>
                <a:off x="7788316" y="4385202"/>
                <a:ext cx="2079672" cy="100822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CL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CL" sz="24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s-CL" sz="2400" b="0" i="1" smtClean="0">
                              <a:latin typeface="Cambria Math" panose="02040503050406030204" pitchFamily="18" charset="0"/>
                            </a:rPr>
                            <m:t>𝑂𝑃𝑇</m:t>
                          </m:r>
                        </m:sub>
                      </m:sSub>
                      <m:r>
                        <a:rPr lang="es-CL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s-CL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s-CL" sz="24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s-CL" sz="2400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s-CL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s-CL" sz="24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  <m:sSub>
                            <m:sSubPr>
                              <m:ctrlPr>
                                <a:rPr lang="es-CL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CL" sz="24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es-CL" sz="2400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b>
                          </m:sSub>
                        </m:e>
                      </m:nary>
                    </m:oMath>
                  </m:oMathPara>
                </a14:m>
                <a:endParaRPr lang="es-CL" sz="24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61C2AB76-B52D-C826-9341-578F36CA6B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88316" y="4385202"/>
                <a:ext cx="2079672" cy="100822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84211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2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58646A-ABE9-1457-3AE2-209F7ED214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Diccionario – Lista Desordenada – Probabilidades de Acceso no Uniformes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2F46E8-77A1-2297-F303-57C2C9944F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s-CL" dirty="0"/>
          </a:p>
          <a:p>
            <a:pPr marL="0" indent="0">
              <a:buNone/>
            </a:pPr>
            <a:r>
              <a:rPr lang="es-CL" dirty="0"/>
              <a:t>Caso 2. Probabilidades desconocidas (realista)</a:t>
            </a:r>
          </a:p>
          <a:p>
            <a:pPr marL="0" indent="0">
              <a:buNone/>
            </a:pPr>
            <a:endParaRPr lang="es-CL" dirty="0"/>
          </a:p>
          <a:p>
            <a:pPr marL="0" indent="0">
              <a:buNone/>
            </a:pPr>
            <a:r>
              <a:rPr lang="es-CL" dirty="0"/>
              <a:t>¿Cómo ordenar?</a:t>
            </a:r>
          </a:p>
          <a:p>
            <a:pPr marL="0" indent="0">
              <a:buNone/>
            </a:pPr>
            <a:endParaRPr lang="es-CL" dirty="0"/>
          </a:p>
          <a:p>
            <a:pPr marL="0" indent="0">
              <a:buNone/>
            </a:pPr>
            <a:r>
              <a:rPr lang="es-CL" dirty="0"/>
              <a:t>Estrategias adaptativas: </a:t>
            </a:r>
            <a:r>
              <a:rPr lang="es-CL" dirty="0" err="1"/>
              <a:t>Transpose</a:t>
            </a:r>
            <a:r>
              <a:rPr lang="es-CL" dirty="0"/>
              <a:t> (TR), </a:t>
            </a:r>
            <a:r>
              <a:rPr lang="es-CL" dirty="0" err="1"/>
              <a:t>Move</a:t>
            </a:r>
            <a:r>
              <a:rPr lang="es-CL" dirty="0"/>
              <a:t> </a:t>
            </a:r>
            <a:r>
              <a:rPr lang="es-CL" dirty="0" err="1"/>
              <a:t>To</a:t>
            </a:r>
            <a:r>
              <a:rPr lang="es-CL" dirty="0"/>
              <a:t> Front (MTF)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2A4C6E0-B7D2-41A3-654E-38625BA8C9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36DC24D-78B5-4164-BCBB-E3BE72F13D6F}" type="slidenum">
              <a:rPr kumimoji="0" lang="es-CL" sz="1400" b="1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s-CL" sz="14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5172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19726</TotalTime>
  <Words>983</Words>
  <Application>Microsoft Office PowerPoint</Application>
  <PresentationFormat>Widescreen</PresentationFormat>
  <Paragraphs>177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7" baseType="lpstr">
      <vt:lpstr>Malgun Gothic</vt:lpstr>
      <vt:lpstr>Malgun Gothic Semilight</vt:lpstr>
      <vt:lpstr>Arial</vt:lpstr>
      <vt:lpstr>Calibri</vt:lpstr>
      <vt:lpstr>Cambria Math</vt:lpstr>
      <vt:lpstr>Consolas</vt:lpstr>
      <vt:lpstr>Courier New</vt:lpstr>
      <vt:lpstr>1_Tema de Office</vt:lpstr>
      <vt:lpstr>Diccionarios </vt:lpstr>
      <vt:lpstr>Diccionario</vt:lpstr>
      <vt:lpstr>Diccionarios en Python</vt:lpstr>
      <vt:lpstr>Diccionarios – Implementaciones </vt:lpstr>
      <vt:lpstr>Diccionario – Lista Desordenada</vt:lpstr>
      <vt:lpstr>Diccionario – Lista Desordenada – Probabilidades de Acceso no Uniformes</vt:lpstr>
      <vt:lpstr>Diccionario – Lista Desordenada – Probabilidades de Acceso no Uniformes</vt:lpstr>
      <vt:lpstr>Diccionario – Lista Desordenada – Probabilidades de Acceso no Uniformes</vt:lpstr>
      <vt:lpstr>Diccionario – Lista Desordenada – Probabilidades de Acceso no Uniformes</vt:lpstr>
      <vt:lpstr>Transpose</vt:lpstr>
      <vt:lpstr>Transpose</vt:lpstr>
      <vt:lpstr>Transpose</vt:lpstr>
      <vt:lpstr>Transpose</vt:lpstr>
      <vt:lpstr>Transpose</vt:lpstr>
      <vt:lpstr>Move To Front</vt:lpstr>
      <vt:lpstr>Move To Front</vt:lpstr>
      <vt:lpstr>Move To Front</vt:lpstr>
      <vt:lpstr>Costo Óptimo vs TR vs MTF</vt:lpstr>
      <vt:lpstr>Diccionarios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Recuperación de Información</dc:title>
  <dc:creator>Sebastián Ferrada</dc:creator>
  <cp:lastModifiedBy>Sebastian Camilo Ferrada Aliaga (sebastian.ferrada)</cp:lastModifiedBy>
  <cp:revision>140</cp:revision>
  <dcterms:created xsi:type="dcterms:W3CDTF">2020-06-08T18:39:34Z</dcterms:created>
  <dcterms:modified xsi:type="dcterms:W3CDTF">2023-10-13T14:59:17Z</dcterms:modified>
</cp:coreProperties>
</file>