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60"/>
  </p:notesMasterIdLst>
  <p:sldIdLst>
    <p:sldId id="256" r:id="rId3"/>
    <p:sldId id="273" r:id="rId4"/>
    <p:sldId id="325" r:id="rId5"/>
    <p:sldId id="329" r:id="rId6"/>
    <p:sldId id="331" r:id="rId7"/>
    <p:sldId id="330" r:id="rId8"/>
    <p:sldId id="328" r:id="rId9"/>
    <p:sldId id="274" r:id="rId10"/>
    <p:sldId id="275" r:id="rId11"/>
    <p:sldId id="323" r:id="rId12"/>
    <p:sldId id="276" r:id="rId13"/>
    <p:sldId id="324" r:id="rId14"/>
    <p:sldId id="332" r:id="rId15"/>
    <p:sldId id="333" r:id="rId16"/>
    <p:sldId id="334" r:id="rId17"/>
    <p:sldId id="337" r:id="rId18"/>
    <p:sldId id="335" r:id="rId19"/>
    <p:sldId id="336" r:id="rId20"/>
    <p:sldId id="338" r:id="rId21"/>
    <p:sldId id="339" r:id="rId22"/>
    <p:sldId id="344" r:id="rId23"/>
    <p:sldId id="343" r:id="rId24"/>
    <p:sldId id="341" r:id="rId25"/>
    <p:sldId id="342" r:id="rId26"/>
    <p:sldId id="340" r:id="rId27"/>
    <p:sldId id="284" r:id="rId28"/>
    <p:sldId id="285" r:id="rId29"/>
    <p:sldId id="345" r:id="rId30"/>
    <p:sldId id="348" r:id="rId31"/>
    <p:sldId id="347" r:id="rId32"/>
    <p:sldId id="346" r:id="rId33"/>
    <p:sldId id="353" r:id="rId34"/>
    <p:sldId id="349" r:id="rId35"/>
    <p:sldId id="351" r:id="rId36"/>
    <p:sldId id="350" r:id="rId37"/>
    <p:sldId id="352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298" r:id="rId46"/>
    <p:sldId id="299" r:id="rId47"/>
    <p:sldId id="362" r:id="rId48"/>
    <p:sldId id="364" r:id="rId49"/>
    <p:sldId id="365" r:id="rId50"/>
    <p:sldId id="366" r:id="rId51"/>
    <p:sldId id="367" r:id="rId52"/>
    <p:sldId id="363" r:id="rId53"/>
    <p:sldId id="371" r:id="rId54"/>
    <p:sldId id="370" r:id="rId55"/>
    <p:sldId id="369" r:id="rId56"/>
    <p:sldId id="368" r:id="rId57"/>
    <p:sldId id="372" r:id="rId58"/>
    <p:sldId id="361" r:id="rId59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veat" panose="020B0604020202020204" charset="0"/>
      <p:regular r:id="rId65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B3FD4-7124-4B8D-BD8E-C58B4D9A4765}" v="29" dt="2023-10-13T08:16:14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3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6550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486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5319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531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9823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847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100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967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3749c1c067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23749c1c06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907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3749c1c067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g23749c1c067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9567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5874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4954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5449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2923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7510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3749c1c06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7" name="Google Shape;417;g23749c1c06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3749c1c06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22" name="Google Shape;422;g23749c1c06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8040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634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3749c1c067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g23749c1c067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0624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8808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2750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328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8313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5301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682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6074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3440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05306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22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736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98649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10759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38374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3643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3749c1c06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9" name="Google Shape;509;g23749c1c0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3749c1c06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4" name="Google Shape;514;g23749c1c06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37771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1242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61355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302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7347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06494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17814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39672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89312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19179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50858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23152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39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868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749c1c067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g23749c1c067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83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3749c1c067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23749c1c06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749c1c06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g23749c1c06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816" y="2052734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/>
          <p:nvPr/>
        </p:nvSpPr>
        <p:spPr>
          <a:xfrm>
            <a:off x="5582816" y="251926"/>
            <a:ext cx="6379798" cy="3245417"/>
          </a:xfrm>
          <a:prstGeom prst="wedgeEllipseCallout">
            <a:avLst>
              <a:gd name="adj1" fmla="val -48683"/>
              <a:gd name="adj2" fmla="val 48304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Colas de Prioridad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 Secuencial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32;p36">
            <a:extLst>
              <a:ext uri="{FF2B5EF4-FFF2-40B4-BE49-F238E27FC236}">
                <a16:creationId xmlns:a16="http://schemas.microsoft.com/office/drawing/2014/main" id="{AB6FD7BC-3D84-B6FB-3383-58210C3E851D}"/>
              </a:ext>
            </a:extLst>
          </p:cNvPr>
          <p:cNvSpPr txBox="1"/>
          <p:nvPr/>
        </p:nvSpPr>
        <p:spPr>
          <a:xfrm>
            <a:off x="10467173" y="6057811"/>
            <a:ext cx="3797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latin typeface="Caveat"/>
                <a:ea typeface="Caveat"/>
                <a:cs typeface="Caveat"/>
                <a:sym typeface="Caveat"/>
              </a:rPr>
              <a:t>CC3001 2023-2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err="1">
                <a:latin typeface="Caveat"/>
                <a:ea typeface="Caveat"/>
                <a:cs typeface="Caveat"/>
                <a:sym typeface="Caveat"/>
              </a:rPr>
              <a:t>by</a:t>
            </a:r>
            <a:r>
              <a:rPr lang="es-ES" sz="2000" b="1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s-ES" sz="2000" b="1" dirty="0" err="1">
                <a:latin typeface="Caveat"/>
                <a:ea typeface="Caveat"/>
                <a:cs typeface="Caveat"/>
                <a:sym typeface="Caveat"/>
              </a:rPr>
              <a:t>richi</a:t>
            </a:r>
            <a:r>
              <a:rPr lang="es-ES" sz="2000" b="1" dirty="0">
                <a:latin typeface="Caveat"/>
                <a:ea typeface="Caveat"/>
                <a:cs typeface="Caveat"/>
                <a:sym typeface="Caveat"/>
              </a:rPr>
              <a:t>🌈</a:t>
            </a:r>
            <a:endParaRPr sz="2000" b="1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 err="1"/>
              <a:t>class</a:t>
            </a:r>
            <a:r>
              <a:rPr lang="es-CL" sz="1400" b="1" dirty="0"/>
              <a:t> </a:t>
            </a:r>
            <a:r>
              <a:rPr lang="es-CL" sz="1400" b="1" dirty="0" err="1"/>
              <a:t>Heap</a:t>
            </a:r>
            <a:r>
              <a:rPr lang="es-CL" sz="1400" b="1" dirty="0"/>
              <a:t>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</a:t>
            </a:r>
            <a:r>
              <a:rPr lang="es-CL" sz="1400" b="1" dirty="0" err="1"/>
              <a:t>def</a:t>
            </a:r>
            <a:r>
              <a:rPr lang="es-CL" sz="1400" b="1" dirty="0"/>
              <a:t> __</a:t>
            </a:r>
            <a:r>
              <a:rPr lang="es-CL" sz="1400" b="1" dirty="0" err="1"/>
              <a:t>init</a:t>
            </a:r>
            <a:r>
              <a:rPr lang="es-CL" sz="1400" b="1" dirty="0"/>
              <a:t>__(</a:t>
            </a:r>
            <a:r>
              <a:rPr lang="es-CL" sz="1400" b="1" dirty="0" err="1"/>
              <a:t>self,maxn</a:t>
            </a:r>
            <a:r>
              <a:rPr lang="es-CL" sz="1400" b="1" dirty="0"/>
              <a:t>=100):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</a:t>
            </a:r>
            <a:r>
              <a:rPr lang="es-CL" sz="1400" b="1" dirty="0" err="1"/>
              <a:t>self.a</a:t>
            </a:r>
            <a:r>
              <a:rPr lang="es-CL" sz="1400" b="1" dirty="0"/>
              <a:t> = </a:t>
            </a:r>
            <a:r>
              <a:rPr lang="es-CL" sz="1400" b="1" dirty="0" err="1"/>
              <a:t>np.zeros</a:t>
            </a:r>
            <a:r>
              <a:rPr lang="es-CL" sz="1400" b="1" dirty="0"/>
              <a:t>(</a:t>
            </a:r>
            <a:r>
              <a:rPr lang="es-CL" sz="1400" b="1" dirty="0" err="1"/>
              <a:t>maxn</a:t>
            </a:r>
            <a:r>
              <a:rPr lang="es-CL" sz="1400" b="1" dirty="0"/>
              <a:t>, </a:t>
            </a:r>
            <a:r>
              <a:rPr lang="es-CL" sz="1400" b="1" dirty="0" err="1"/>
              <a:t>dtype</a:t>
            </a:r>
            <a:r>
              <a:rPr lang="es-CL" sz="1400" b="1" dirty="0"/>
              <a:t>=</a:t>
            </a:r>
            <a:r>
              <a:rPr lang="es-CL" sz="1400" b="1" dirty="0" err="1"/>
              <a:t>int</a:t>
            </a:r>
            <a:r>
              <a:rPr lang="es-CL" sz="1400" b="1" dirty="0"/>
              <a:t>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</a:t>
            </a:r>
            <a:r>
              <a:rPr lang="es-CL" sz="1400" b="1" dirty="0" err="1"/>
              <a:t>self.n</a:t>
            </a:r>
            <a:r>
              <a:rPr lang="es-CL" sz="1400" b="1" dirty="0"/>
              <a:t> = 0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</a:t>
            </a:r>
            <a:r>
              <a:rPr lang="es-CL" sz="1400" b="1" dirty="0" err="1"/>
              <a:t>def</a:t>
            </a:r>
            <a:r>
              <a:rPr lang="es-CL" sz="1400" b="1" dirty="0"/>
              <a:t> </a:t>
            </a:r>
            <a:r>
              <a:rPr lang="es-CL" sz="1400" b="1" dirty="0" err="1"/>
              <a:t>insert</a:t>
            </a:r>
            <a:r>
              <a:rPr lang="es-CL" sz="1400" b="1" dirty="0"/>
              <a:t>(</a:t>
            </a:r>
            <a:r>
              <a:rPr lang="es-CL" sz="1400" b="1" dirty="0" err="1"/>
              <a:t>self</a:t>
            </a:r>
            <a:r>
              <a:rPr lang="es-CL" sz="1400" b="1" dirty="0"/>
              <a:t>, x):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</a:t>
            </a:r>
            <a:r>
              <a:rPr lang="es-CL" sz="1400" b="1" dirty="0" err="1"/>
              <a:t>assert</a:t>
            </a:r>
            <a:r>
              <a:rPr lang="es-CL" sz="1400" b="1" dirty="0"/>
              <a:t> </a:t>
            </a:r>
            <a:r>
              <a:rPr lang="es-CL" sz="1400" b="1" dirty="0" err="1"/>
              <a:t>self.n</a:t>
            </a:r>
            <a:r>
              <a:rPr lang="es-CL" sz="1400" b="1" dirty="0"/>
              <a:t> &lt; </a:t>
            </a:r>
            <a:r>
              <a:rPr lang="es-CL" sz="1400" b="1" dirty="0" err="1"/>
              <a:t>len</a:t>
            </a:r>
            <a:r>
              <a:rPr lang="es-CL" sz="1400" b="1" dirty="0"/>
              <a:t>(</a:t>
            </a:r>
            <a:r>
              <a:rPr lang="es-CL" sz="1400" b="1" dirty="0" err="1"/>
              <a:t>self.a</a:t>
            </a:r>
            <a:r>
              <a:rPr lang="es-CL" sz="1400" b="1" dirty="0"/>
              <a:t>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</a:t>
            </a:r>
            <a:r>
              <a:rPr lang="es-CL" sz="1400" b="1" dirty="0" err="1"/>
              <a:t>self.a</a:t>
            </a:r>
            <a:r>
              <a:rPr lang="es-CL" sz="1400" b="1" dirty="0"/>
              <a:t>[</a:t>
            </a:r>
            <a:r>
              <a:rPr lang="es-CL" sz="1400" b="1" dirty="0" err="1"/>
              <a:t>self.n</a:t>
            </a:r>
            <a:r>
              <a:rPr lang="es-CL" sz="1400" b="1" dirty="0"/>
              <a:t>] = x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trepar(</a:t>
            </a:r>
            <a:r>
              <a:rPr lang="es-CL" sz="1400" b="1" dirty="0" err="1"/>
              <a:t>self.a</a:t>
            </a:r>
            <a:r>
              <a:rPr lang="es-CL" sz="1400" b="1" dirty="0"/>
              <a:t>, </a:t>
            </a:r>
            <a:r>
              <a:rPr lang="es-CL" sz="1400" b="1" dirty="0" err="1"/>
              <a:t>self.n</a:t>
            </a:r>
            <a:r>
              <a:rPr lang="es-CL" sz="1400" b="1" dirty="0"/>
              <a:t>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</a:t>
            </a:r>
            <a:r>
              <a:rPr lang="es-CL" sz="1400" b="1" dirty="0" err="1"/>
              <a:t>self.n</a:t>
            </a:r>
            <a:r>
              <a:rPr lang="es-CL" sz="1400" b="1" dirty="0"/>
              <a:t> += 1   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# Extra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</a:t>
            </a:r>
            <a:r>
              <a:rPr lang="es-CL" sz="1400" b="1" dirty="0" err="1"/>
              <a:t>def</a:t>
            </a:r>
            <a:r>
              <a:rPr lang="es-CL" sz="1400" b="1" dirty="0"/>
              <a:t> dibujar(</a:t>
            </a:r>
            <a:r>
              <a:rPr lang="es-CL" sz="1400" b="1" dirty="0" err="1"/>
              <a:t>self</a:t>
            </a:r>
            <a:r>
              <a:rPr lang="es-CL" sz="1400" b="1" dirty="0"/>
              <a:t>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dr.drawNumpy1DArray(</a:t>
            </a:r>
            <a:r>
              <a:rPr lang="es-CL" sz="1400" b="1" dirty="0" err="1"/>
              <a:t>self.a</a:t>
            </a:r>
            <a:r>
              <a:rPr lang="es-CL" sz="1400" b="1" dirty="0"/>
              <a:t>, </a:t>
            </a:r>
            <a:r>
              <a:rPr lang="es-CL" sz="1400" b="1" dirty="0" err="1"/>
              <a:t>showIndex</a:t>
            </a:r>
            <a:r>
              <a:rPr lang="es-CL" sz="1400" b="1" dirty="0"/>
              <a:t>=True)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</a:t>
            </a:r>
            <a:r>
              <a:rPr lang="es-CL" sz="1400" b="1" dirty="0" err="1"/>
              <a:t>def</a:t>
            </a:r>
            <a:r>
              <a:rPr lang="es-CL" sz="1400" b="1" dirty="0"/>
              <a:t> </a:t>
            </a:r>
            <a:r>
              <a:rPr lang="es-CL" sz="1400" b="1" dirty="0" err="1"/>
              <a:t>dibujar_arbol</a:t>
            </a:r>
            <a:r>
              <a:rPr lang="es-CL" sz="1400" b="1" dirty="0"/>
              <a:t>(</a:t>
            </a:r>
            <a:r>
              <a:rPr lang="es-CL" sz="1400" b="1" dirty="0" err="1"/>
              <a:t>self</a:t>
            </a:r>
            <a:r>
              <a:rPr lang="es-CL" sz="1400" b="1" dirty="0"/>
              <a:t>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nodo = </a:t>
            </a:r>
            <a:r>
              <a:rPr lang="es-CL" sz="1400" b="1" dirty="0" err="1"/>
              <a:t>arborizar_heap</a:t>
            </a:r>
            <a:r>
              <a:rPr lang="es-CL" sz="1400" b="1" dirty="0"/>
              <a:t>(</a:t>
            </a:r>
            <a:r>
              <a:rPr lang="es-CL" sz="1400" b="1" dirty="0" err="1"/>
              <a:t>self.a</a:t>
            </a:r>
            <a:r>
              <a:rPr lang="es-CL" sz="1400" b="1" dirty="0"/>
              <a:t>, 0, </a:t>
            </a:r>
            <a:r>
              <a:rPr lang="es-CL" sz="1400" b="1" dirty="0" err="1"/>
              <a:t>self.n</a:t>
            </a:r>
            <a:r>
              <a:rPr lang="es-CL" sz="1400" b="1" dirty="0"/>
              <a:t>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1400" b="1" dirty="0"/>
              <a:t>        </a:t>
            </a:r>
            <a:r>
              <a:rPr lang="es-CL" sz="1400" b="1" dirty="0" err="1"/>
              <a:t>btd.draw_tree</a:t>
            </a:r>
            <a:r>
              <a:rPr lang="es-CL" sz="1400" b="1" dirty="0"/>
              <a:t>(</a:t>
            </a:r>
            <a:r>
              <a:rPr lang="es-CL" sz="1400" b="1" dirty="0" err="1"/>
              <a:t>Arbol</a:t>
            </a:r>
            <a:r>
              <a:rPr lang="es-CL" sz="1400" b="1" dirty="0"/>
              <a:t>(nodo), '</a:t>
            </a:r>
            <a:r>
              <a:rPr lang="es-CL" sz="1400" b="1" dirty="0" err="1"/>
              <a:t>raiz</a:t>
            </a:r>
            <a:r>
              <a:rPr lang="es-CL" sz="1400" b="1" dirty="0"/>
              <a:t>')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25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 hundir hasta el final.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igual que en el hundir original, tenemos que hacer un ciclo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(a, j, n): # a[j] = -</a:t>
            </a:r>
            <a:r>
              <a:rPr lang="es-MX" sz="2400" b="1" dirty="0" err="1"/>
              <a:t>inf</a:t>
            </a:r>
            <a:endParaRPr lang="es-MX" sz="24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while</a:t>
            </a:r>
            <a:r>
              <a:rPr lang="es-MX" sz="2400" b="1" dirty="0"/>
              <a:t> 2*j+1&lt;n: # mientras tenga al menos 1 hijo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k=2*j+1 # el hijo izquierdo</a:t>
            </a:r>
            <a:endParaRPr lang="es-CL" sz="2400" b="1" dirty="0"/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la función y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establecemos el ciclo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67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(a, j, n): # a[j] = -</a:t>
            </a:r>
            <a:r>
              <a:rPr lang="es-MX" sz="2400" b="1" dirty="0" err="1"/>
              <a:t>inf</a:t>
            </a:r>
            <a:endParaRPr lang="es-MX" sz="24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while</a:t>
            </a:r>
            <a:r>
              <a:rPr lang="es-MX" sz="2400" b="1" dirty="0"/>
              <a:t> 2*j+1&lt;n: # mientras tenga al menos 1 hijo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k=2*j+1 # el hijo izquierdo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if</a:t>
            </a:r>
            <a:r>
              <a:rPr lang="es-MX" sz="2400" b="1" dirty="0"/>
              <a:t> k+1&lt;n and a[k+1]&gt;a[k]: </a:t>
            </a:r>
            <a:r>
              <a:rPr lang="es-MX" sz="1600" b="1" dirty="0"/>
              <a:t># el hijo derecho existe y es mayor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    k+=1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Verificamos la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existencia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95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(a, j, n): # a[j] = -</a:t>
            </a:r>
            <a:r>
              <a:rPr lang="es-MX" sz="2400" b="1" dirty="0" err="1"/>
              <a:t>inf</a:t>
            </a:r>
            <a:endParaRPr lang="es-MX" sz="24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while</a:t>
            </a:r>
            <a:r>
              <a:rPr lang="es-MX" sz="2400" b="1" dirty="0"/>
              <a:t> 2*j+1&lt;n: # mientras tenga al menos 1 hijo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k=2*j+1 # el hijo izquierdo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if</a:t>
            </a:r>
            <a:r>
              <a:rPr lang="es-MX" sz="2400" b="1" dirty="0"/>
              <a:t> k+1&lt;n and a[k+1]&gt;a[k]: </a:t>
            </a:r>
            <a:r>
              <a:rPr lang="es-MX" sz="1600" b="1" dirty="0"/>
              <a:t># el hijo derecho existe y es mayor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    k+=1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000" b="1" dirty="0"/>
              <a:t>     </a:t>
            </a:r>
            <a:endParaRPr lang="es-CL" sz="2000" b="1" dirty="0"/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Verificamos la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existencia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3;p101">
            <a:extLst>
              <a:ext uri="{FF2B5EF4-FFF2-40B4-BE49-F238E27FC236}">
                <a16:creationId xmlns:a16="http://schemas.microsoft.com/office/drawing/2014/main" id="{4202C54F-B17D-D888-40B7-DA9282DF2D0E}"/>
              </a:ext>
            </a:extLst>
          </p:cNvPr>
          <p:cNvSpPr/>
          <p:nvPr/>
        </p:nvSpPr>
        <p:spPr>
          <a:xfrm>
            <a:off x="2282100" y="1740975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latin typeface="Calibri"/>
                <a:ea typeface="Calibri"/>
                <a:cs typeface="Calibri"/>
                <a:sym typeface="Calibri"/>
              </a:rPr>
              <a:t>No debemos verificar la prioridad</a:t>
            </a:r>
          </a:p>
        </p:txBody>
      </p:sp>
    </p:spTree>
    <p:extLst>
      <p:ext uri="{BB962C8B-B14F-4D97-AF65-F5344CB8AC3E}">
        <p14:creationId xmlns:p14="http://schemas.microsoft.com/office/powerpoint/2010/main" val="217024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(a, j, n): # a[j] = -</a:t>
            </a:r>
            <a:r>
              <a:rPr lang="es-MX" sz="2400" b="1" dirty="0" err="1"/>
              <a:t>inf</a:t>
            </a:r>
            <a:endParaRPr lang="es-MX" sz="24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while</a:t>
            </a:r>
            <a:r>
              <a:rPr lang="es-MX" sz="2400" b="1" dirty="0"/>
              <a:t> 2*j+1&lt;n: # mientras tenga al menos 1 hijo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k=2*j+1 # el hijo izquierdo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if</a:t>
            </a:r>
            <a:r>
              <a:rPr lang="es-MX" sz="2400" b="1" dirty="0"/>
              <a:t> k+1&lt;n and a[k+1]&gt;a[k]: </a:t>
            </a:r>
            <a:r>
              <a:rPr lang="es-MX" sz="1600" b="1" dirty="0"/>
              <a:t># el hijo derecho existe y es mayor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    k+=1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000" b="1" dirty="0"/>
              <a:t>     </a:t>
            </a:r>
            <a:endParaRPr lang="es-CL" sz="2000" b="1" dirty="0"/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Verificamos la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existencia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3;p101">
            <a:extLst>
              <a:ext uri="{FF2B5EF4-FFF2-40B4-BE49-F238E27FC236}">
                <a16:creationId xmlns:a16="http://schemas.microsoft.com/office/drawing/2014/main" id="{4202C54F-B17D-D888-40B7-DA9282DF2D0E}"/>
              </a:ext>
            </a:extLst>
          </p:cNvPr>
          <p:cNvSpPr/>
          <p:nvPr/>
        </p:nvSpPr>
        <p:spPr>
          <a:xfrm>
            <a:off x="2282100" y="1740975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latin typeface="Calibri"/>
                <a:ea typeface="Calibri"/>
                <a:cs typeface="Calibri"/>
                <a:sym typeface="Calibri"/>
              </a:rPr>
              <a:t>No debemos verificar la prioridad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2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latin typeface="Calibri"/>
                <a:ea typeface="Calibri"/>
                <a:cs typeface="Calibri"/>
                <a:sym typeface="Calibri"/>
              </a:rPr>
              <a:t>Puesto que siempre vamos a querer seguir hundiendo</a:t>
            </a:r>
            <a:endParaRPr sz="2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2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(a, j, n): # a[j] = -</a:t>
            </a:r>
            <a:r>
              <a:rPr lang="es-MX" sz="2400" b="1" dirty="0" err="1"/>
              <a:t>inf</a:t>
            </a:r>
            <a:endParaRPr lang="es-MX" sz="24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while</a:t>
            </a:r>
            <a:r>
              <a:rPr lang="es-MX" sz="2400" b="1" dirty="0"/>
              <a:t> 2*j+1&lt;n: # mientras tenga al menos 1 hijo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k=2*j+1 # el hijo izquierdo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if</a:t>
            </a:r>
            <a:r>
              <a:rPr lang="es-MX" sz="2400" b="1" dirty="0"/>
              <a:t> k+1&lt;n and a[k+1]&gt;a[k]: </a:t>
            </a:r>
            <a:r>
              <a:rPr lang="es-MX" sz="1600" b="1" dirty="0"/>
              <a:t># el hijo derecho existe y es mayor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    k+=1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000" b="1" dirty="0"/>
              <a:t>     </a:t>
            </a:r>
            <a:endParaRPr lang="es-CL" sz="2000" b="1" dirty="0"/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Verificamos la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existencia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3;p101">
            <a:extLst>
              <a:ext uri="{FF2B5EF4-FFF2-40B4-BE49-F238E27FC236}">
                <a16:creationId xmlns:a16="http://schemas.microsoft.com/office/drawing/2014/main" id="{4202C54F-B17D-D888-40B7-DA9282DF2D0E}"/>
              </a:ext>
            </a:extLst>
          </p:cNvPr>
          <p:cNvSpPr/>
          <p:nvPr/>
        </p:nvSpPr>
        <p:spPr>
          <a:xfrm>
            <a:off x="2282100" y="1740975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latin typeface="Calibri"/>
                <a:ea typeface="Calibri"/>
                <a:cs typeface="Calibri"/>
                <a:sym typeface="Calibri"/>
              </a:rPr>
              <a:t>No debemos verificar la prioridad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2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latin typeface="Calibri"/>
                <a:ea typeface="Calibri"/>
                <a:cs typeface="Calibri"/>
                <a:sym typeface="Calibri"/>
              </a:rPr>
              <a:t>Puesto que siempre vamos a querer seguir hundiendo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2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latin typeface="Calibri"/>
                <a:ea typeface="Calibri"/>
                <a:cs typeface="Calibri"/>
                <a:sym typeface="Calibri"/>
              </a:rPr>
              <a:t>Menos infinito no es mayor que nada</a:t>
            </a:r>
            <a:endParaRPr sz="2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82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(a, j, n): # a[j] = -</a:t>
            </a:r>
            <a:r>
              <a:rPr lang="es-MX" sz="2400" b="1" dirty="0" err="1"/>
              <a:t>inf</a:t>
            </a:r>
            <a:endParaRPr lang="es-MX" sz="24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while</a:t>
            </a:r>
            <a:r>
              <a:rPr lang="es-MX" sz="2400" b="1" dirty="0"/>
              <a:t> 2*j+1&lt;n: # mientras tenga al menos 1 hijo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k=2*j+1 # el hijo izquierdo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if</a:t>
            </a:r>
            <a:r>
              <a:rPr lang="es-MX" sz="2400" b="1" dirty="0"/>
              <a:t> k+1&lt;n and a[k+1]&gt;a[k]: </a:t>
            </a:r>
            <a:r>
              <a:rPr lang="es-MX" sz="1600" b="1" dirty="0"/>
              <a:t># el hijo derecho existe y es mayor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       k+=1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000" b="1" dirty="0"/>
              <a:t>     (a[j],a[k])=(a[k],a[j]) 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Intercambiamos 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hijos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94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(a, j, n): # a[j] = -</a:t>
            </a:r>
            <a:r>
              <a:rPr lang="es-MX" sz="2400" b="1" dirty="0" err="1"/>
              <a:t>inf</a:t>
            </a:r>
            <a:endParaRPr lang="es-MX" sz="24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	</a:t>
            </a:r>
            <a:r>
              <a:rPr lang="es-MX" sz="2400" b="1" dirty="0" err="1"/>
              <a:t>while</a:t>
            </a:r>
            <a:r>
              <a:rPr lang="es-MX" sz="2400" b="1" dirty="0"/>
              <a:t> 2*j+1&lt;n: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		k=2*j+1 # el hijo izquierdo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		</a:t>
            </a:r>
            <a:r>
              <a:rPr lang="es-MX" sz="2400" b="1" dirty="0" err="1"/>
              <a:t>if</a:t>
            </a:r>
            <a:r>
              <a:rPr lang="es-MX" sz="2400" b="1" dirty="0"/>
              <a:t> k+1&lt;n and a[k+1]&gt;a[k]: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			k+=1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 		(a[j],a[k])=(a[k],a[j])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		 j = k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	</a:t>
            </a:r>
            <a:r>
              <a:rPr lang="es-MX" sz="2400" b="1" dirty="0" err="1"/>
              <a:t>return</a:t>
            </a:r>
            <a:r>
              <a:rPr lang="es-MX" sz="2400" b="1" dirty="0"/>
              <a:t> j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Actualizamos </a:t>
            </a:r>
            <a:r>
              <a:rPr lang="es-ES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ha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 donde movimos el valor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70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>
            <a:spLocks noGrp="1"/>
          </p:cNvSpPr>
          <p:nvPr>
            <p:ph type="title"/>
          </p:nvPr>
        </p:nvSpPr>
        <p:spPr>
          <a:xfrm>
            <a:off x="0" y="250233"/>
            <a:ext cx="12192000" cy="62536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711A8E-4300-E020-6C86-D1FC296F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843" y="449860"/>
            <a:ext cx="9152401" cy="5432466"/>
          </a:xfrm>
          <a:prstGeom prst="rect">
            <a:avLst/>
          </a:prstGeom>
        </p:spPr>
      </p:pic>
      <p:pic>
        <p:nvPicPr>
          <p:cNvPr id="354" name="Google Shape;35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3519658"/>
            <a:ext cx="3627226" cy="393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50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4000" b="1" dirty="0">
                <a:solidFill>
                  <a:schemeClr val="dk1"/>
                </a:solidFill>
              </a:rPr>
              <a:t>P</a:t>
            </a:r>
            <a:r>
              <a:rPr lang="es-ES" sz="4000" b="1" dirty="0"/>
              <a:t>1</a:t>
            </a:r>
            <a:r>
              <a:rPr lang="es-ES" sz="4000" b="1" dirty="0">
                <a:solidFill>
                  <a:schemeClr val="dk1"/>
                </a:solidFill>
              </a:rPr>
              <a:t> – </a:t>
            </a:r>
            <a:r>
              <a:rPr lang="es-ES" sz="4000" b="1" dirty="0" err="1"/>
              <a:t>Heap</a:t>
            </a:r>
            <a:endParaRPr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procedimiento actual hunde el valor que estaba al final (hasta su prioridad)</a:t>
            </a:r>
            <a:endParaRPr lang="es-MX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237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procedimiento actual hunde el valor que estaba al final (hasta su prioridad)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usar hundir – infinito, se hundirá hasta el final.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027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procedimiento actual hunde el valor que estaba al final (hasta su prioridad)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usar hundir – infinito, se hundirá hasta el final.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3;p101">
            <a:extLst>
              <a:ext uri="{FF2B5EF4-FFF2-40B4-BE49-F238E27FC236}">
                <a16:creationId xmlns:a16="http://schemas.microsoft.com/office/drawing/2014/main" id="{5737753B-71AB-2060-B7A7-F3C3746C3785}"/>
              </a:ext>
            </a:extLst>
          </p:cNvPr>
          <p:cNvSpPr/>
          <p:nvPr/>
        </p:nvSpPr>
        <p:spPr>
          <a:xfrm>
            <a:off x="2327936" y="3167850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latin typeface="Calibri"/>
                <a:ea typeface="Calibri"/>
                <a:cs typeface="Calibri"/>
                <a:sym typeface="Calibri"/>
              </a:rPr>
              <a:t>Debemos trepar después de hundir!! para que así se mantenga las prioridades y la forma de </a:t>
            </a:r>
            <a:r>
              <a:rPr lang="es-ES" sz="2400" b="1" dirty="0" err="1">
                <a:latin typeface="Calibri"/>
                <a:ea typeface="Calibri"/>
                <a:cs typeface="Calibri"/>
                <a:sym typeface="Calibri"/>
              </a:rPr>
              <a:t>Heap</a:t>
            </a:r>
            <a:endParaRPr lang="es-ES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8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extract_max2(</a:t>
            </a:r>
            <a:r>
              <a:rPr lang="es-MX" sz="2400" b="1" dirty="0" err="1"/>
              <a:t>self</a:t>
            </a:r>
            <a:r>
              <a:rPr lang="es-MX" sz="2400" b="1" dirty="0"/>
              <a:t>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assert</a:t>
            </a:r>
            <a:r>
              <a:rPr lang="es-MX" sz="2400" b="1" dirty="0"/>
              <a:t> </a:t>
            </a:r>
            <a:r>
              <a:rPr lang="es-MX" sz="2400" b="1" dirty="0" err="1"/>
              <a:t>self.n</a:t>
            </a:r>
            <a:r>
              <a:rPr lang="es-MX" sz="2400" b="1" dirty="0"/>
              <a:t> &gt; 0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x = </a:t>
            </a:r>
            <a:r>
              <a:rPr lang="es-MX" sz="2400" b="1" dirty="0" err="1"/>
              <a:t>self.a</a:t>
            </a:r>
            <a:r>
              <a:rPr lang="es-MX" sz="2400" b="1" dirty="0"/>
              <a:t>[0]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self.n</a:t>
            </a:r>
            <a:r>
              <a:rPr lang="es-MX" sz="2400" b="1" dirty="0"/>
              <a:t> -= 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self.a</a:t>
            </a:r>
            <a:r>
              <a:rPr lang="es-MX" sz="2400" b="1" dirty="0"/>
              <a:t>[0] = </a:t>
            </a:r>
            <a:r>
              <a:rPr lang="es-MX" sz="2400" b="1" dirty="0" err="1"/>
              <a:t>self.a</a:t>
            </a:r>
            <a:r>
              <a:rPr lang="es-MX" sz="2400" b="1" dirty="0"/>
              <a:t>[</a:t>
            </a:r>
            <a:r>
              <a:rPr lang="es-MX" sz="2400" b="1" dirty="0" err="1"/>
              <a:t>self.n</a:t>
            </a:r>
            <a:r>
              <a:rPr lang="es-MX" sz="2400" b="1" dirty="0"/>
              <a:t>]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j =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</a:t>
            </a:r>
            <a:r>
              <a:rPr lang="es-MX" sz="2400" b="1" dirty="0" err="1"/>
              <a:t>self.a</a:t>
            </a:r>
            <a:r>
              <a:rPr lang="es-MX" sz="2400" b="1" dirty="0"/>
              <a:t>, 0, </a:t>
            </a:r>
            <a:r>
              <a:rPr lang="es-MX" sz="2400" b="1" dirty="0" err="1"/>
              <a:t>self.n</a:t>
            </a:r>
            <a:r>
              <a:rPr lang="es-MX" sz="2400" b="1" dirty="0"/>
              <a:t>)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Sacamos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primero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Reducimos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tamaño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Subimos</a:t>
            </a:r>
            <a:r>
              <a:rPr lang="es-ES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ultimo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309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extract_max2(</a:t>
            </a:r>
            <a:r>
              <a:rPr lang="es-MX" sz="2400" b="1" dirty="0" err="1"/>
              <a:t>self</a:t>
            </a:r>
            <a:r>
              <a:rPr lang="es-MX" sz="2400" b="1" dirty="0"/>
              <a:t>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assert</a:t>
            </a:r>
            <a:r>
              <a:rPr lang="es-MX" sz="2400" b="1" dirty="0"/>
              <a:t> </a:t>
            </a:r>
            <a:r>
              <a:rPr lang="es-MX" sz="2400" b="1" dirty="0" err="1"/>
              <a:t>self.n</a:t>
            </a:r>
            <a:r>
              <a:rPr lang="es-MX" sz="2400" b="1" dirty="0"/>
              <a:t> &gt; 0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x = </a:t>
            </a:r>
            <a:r>
              <a:rPr lang="es-MX" sz="2400" b="1" dirty="0" err="1"/>
              <a:t>self.a</a:t>
            </a:r>
            <a:r>
              <a:rPr lang="es-MX" sz="2400" b="1" dirty="0"/>
              <a:t>[0]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self.n</a:t>
            </a:r>
            <a:r>
              <a:rPr lang="es-MX" sz="2400" b="1" dirty="0"/>
              <a:t> -= 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self.a</a:t>
            </a:r>
            <a:r>
              <a:rPr lang="es-MX" sz="2400" b="1" dirty="0"/>
              <a:t>[0] = </a:t>
            </a:r>
            <a:r>
              <a:rPr lang="es-MX" sz="2400" b="1" dirty="0" err="1"/>
              <a:t>self.a</a:t>
            </a:r>
            <a:r>
              <a:rPr lang="es-MX" sz="2400" b="1" dirty="0"/>
              <a:t>[</a:t>
            </a:r>
            <a:r>
              <a:rPr lang="es-MX" sz="2400" b="1" dirty="0" err="1"/>
              <a:t>self.n</a:t>
            </a:r>
            <a:r>
              <a:rPr lang="es-MX" sz="2400" b="1" dirty="0"/>
              <a:t>]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j =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</a:t>
            </a:r>
            <a:r>
              <a:rPr lang="es-MX" sz="2400" b="1" dirty="0" err="1"/>
              <a:t>self.a</a:t>
            </a:r>
            <a:r>
              <a:rPr lang="es-MX" sz="2400" b="1" dirty="0"/>
              <a:t>, 0, </a:t>
            </a:r>
            <a:r>
              <a:rPr lang="es-MX" sz="2400" b="1" dirty="0" err="1"/>
              <a:t>self.n</a:t>
            </a:r>
            <a:r>
              <a:rPr lang="es-MX" sz="2400" b="1" dirty="0"/>
              <a:t>)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Hundimos, 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elemento que pusimos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373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extract_max2(</a:t>
            </a:r>
            <a:r>
              <a:rPr lang="es-MX" sz="2400" b="1" dirty="0" err="1"/>
              <a:t>self</a:t>
            </a:r>
            <a:r>
              <a:rPr lang="es-MX" sz="2400" b="1" dirty="0"/>
              <a:t>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assert</a:t>
            </a:r>
            <a:r>
              <a:rPr lang="es-MX" sz="2400" b="1" dirty="0"/>
              <a:t> </a:t>
            </a:r>
            <a:r>
              <a:rPr lang="es-MX" sz="2400" b="1" dirty="0" err="1"/>
              <a:t>self.n</a:t>
            </a:r>
            <a:r>
              <a:rPr lang="es-MX" sz="2400" b="1" dirty="0"/>
              <a:t> &gt; 0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x = </a:t>
            </a:r>
            <a:r>
              <a:rPr lang="es-MX" sz="2400" b="1" dirty="0" err="1"/>
              <a:t>self.a</a:t>
            </a:r>
            <a:r>
              <a:rPr lang="es-MX" sz="2400" b="1" dirty="0"/>
              <a:t>[0]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self.n</a:t>
            </a:r>
            <a:r>
              <a:rPr lang="es-MX" sz="2400" b="1" dirty="0"/>
              <a:t> -= 1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self.a</a:t>
            </a:r>
            <a:r>
              <a:rPr lang="es-MX" sz="2400" b="1" dirty="0"/>
              <a:t>[0] = </a:t>
            </a:r>
            <a:r>
              <a:rPr lang="es-MX" sz="2400" b="1" dirty="0" err="1"/>
              <a:t>self.a</a:t>
            </a:r>
            <a:r>
              <a:rPr lang="es-MX" sz="2400" b="1" dirty="0"/>
              <a:t>[</a:t>
            </a:r>
            <a:r>
              <a:rPr lang="es-MX" sz="2400" b="1" dirty="0" err="1"/>
              <a:t>self.n</a:t>
            </a:r>
            <a:r>
              <a:rPr lang="es-MX" sz="2400" b="1" dirty="0"/>
              <a:t>]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j = </a:t>
            </a:r>
            <a:r>
              <a:rPr lang="es-MX" sz="2400" b="1" dirty="0" err="1"/>
              <a:t>hundir_menos_infinito</a:t>
            </a:r>
            <a:r>
              <a:rPr lang="es-MX" sz="2400" b="1" dirty="0"/>
              <a:t>(</a:t>
            </a:r>
            <a:r>
              <a:rPr lang="es-MX" sz="2400" b="1" dirty="0" err="1"/>
              <a:t>self.a</a:t>
            </a:r>
            <a:r>
              <a:rPr lang="es-MX" sz="2400" b="1" dirty="0"/>
              <a:t>, 0, </a:t>
            </a:r>
            <a:r>
              <a:rPr lang="es-MX" sz="2400" b="1" dirty="0" err="1"/>
              <a:t>self.n</a:t>
            </a:r>
            <a:r>
              <a:rPr lang="es-MX" sz="2400" b="1" dirty="0"/>
              <a:t>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trepar(</a:t>
            </a:r>
            <a:r>
              <a:rPr lang="es-MX" sz="2400" b="1" dirty="0" err="1"/>
              <a:t>self.a</a:t>
            </a:r>
            <a:r>
              <a:rPr lang="es-MX" sz="2400" b="1" dirty="0"/>
              <a:t>, j)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    </a:t>
            </a:r>
            <a:r>
              <a:rPr lang="es-MX" sz="2400" b="1" dirty="0" err="1"/>
              <a:t>return</a:t>
            </a:r>
            <a:r>
              <a:rPr lang="es-MX" sz="2400" b="1" dirty="0"/>
              <a:t> x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Actualizamos </a:t>
            </a:r>
            <a:r>
              <a:rPr lang="es-ES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ha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 donde movimos el valor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808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4"/>
          <p:cNvSpPr txBox="1">
            <a:spLocks noGrp="1"/>
          </p:cNvSpPr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4000" b="1" dirty="0">
                <a:solidFill>
                  <a:schemeClr val="dk1"/>
                </a:solidFill>
              </a:rPr>
              <a:t>P</a:t>
            </a:r>
            <a:r>
              <a:rPr lang="es-ES" sz="4000" b="1" dirty="0"/>
              <a:t>2</a:t>
            </a:r>
            <a:r>
              <a:rPr lang="es-ES" sz="4000" b="1" dirty="0">
                <a:solidFill>
                  <a:schemeClr val="dk1"/>
                </a:solidFill>
              </a:rPr>
              <a:t> – Los k menores</a:t>
            </a:r>
            <a:endParaRPr sz="4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5"/>
          <p:cNvSpPr txBox="1">
            <a:spLocks noGrp="1"/>
          </p:cNvSpPr>
          <p:nvPr>
            <p:ph type="title"/>
          </p:nvPr>
        </p:nvSpPr>
        <p:spPr>
          <a:xfrm>
            <a:off x="0" y="250233"/>
            <a:ext cx="12192000" cy="6253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/>
          </a:p>
        </p:txBody>
      </p:sp>
      <p:pic>
        <p:nvPicPr>
          <p:cNvPr id="426" name="Google Shape;42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77887" y="3429000"/>
            <a:ext cx="3535750" cy="35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D02DF3-BE4D-0429-4970-6FA4EC482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14" y="2536475"/>
            <a:ext cx="11476571" cy="12767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Debemos usar una estructura extra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4177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Debemos usar una estructura extra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Podemos hacer una pasada por todo el arreglo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526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4000" b="1" dirty="0">
                <a:solidFill>
                  <a:schemeClr val="dk1"/>
                </a:solidFill>
              </a:rPr>
              <a:t>¿Qué es un </a:t>
            </a:r>
            <a:r>
              <a:rPr lang="es-ES" sz="4000" b="1" dirty="0" err="1">
                <a:solidFill>
                  <a:schemeClr val="dk1"/>
                </a:solidFill>
              </a:rPr>
              <a:t>Heap</a:t>
            </a:r>
            <a:r>
              <a:rPr lang="es-ES" sz="4000" b="1" dirty="0">
                <a:solidFill>
                  <a:schemeClr val="dk1"/>
                </a:solidFill>
              </a:rPr>
              <a:t>?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3394972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Debemos usar una estructura extra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Podemos hacer una pasada por todo el arreglo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 estructura debe permitirnos operaciones de O(log k)</a:t>
            </a:r>
          </a:p>
          <a:p>
            <a:pPr>
              <a:lnSpc>
                <a:spcPct val="20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198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 que los </a:t>
            </a:r>
            <a:r>
              <a:rPr lang="es-E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tamaño k, tienen operaciones inserción y extracción de O(log k )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596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 que los </a:t>
            </a:r>
            <a:r>
              <a:rPr lang="es-E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tamaño k, tienen operaciones inserción y extracción de O(log k )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63;p101">
            <a:extLst>
              <a:ext uri="{FF2B5EF4-FFF2-40B4-BE49-F238E27FC236}">
                <a16:creationId xmlns:a16="http://schemas.microsoft.com/office/drawing/2014/main" id="{1DDA5457-339C-AD5A-25C5-3627426EA07E}"/>
              </a:ext>
            </a:extLst>
          </p:cNvPr>
          <p:cNvSpPr/>
          <p:nvPr/>
        </p:nvSpPr>
        <p:spPr>
          <a:xfrm>
            <a:off x="2327936" y="3167850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latin typeface="Calibri"/>
                <a:ea typeface="Calibri"/>
                <a:cs typeface="Calibri"/>
                <a:sym typeface="Calibri"/>
              </a:rPr>
              <a:t>¿Qué pasaría si insertamos los primeros k elementos?</a:t>
            </a:r>
          </a:p>
        </p:txBody>
      </p:sp>
    </p:spTree>
    <p:extLst>
      <p:ext uri="{BB962C8B-B14F-4D97-AF65-F5344CB8AC3E}">
        <p14:creationId xmlns:p14="http://schemas.microsoft.com/office/powerpoint/2010/main" val="2575272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Vamos a estar utilizando memoria extra de O(k)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6187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Vamos a estar utilizando memoria extra de O(k)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Podemos insertar nuevos elementos en O(log k) y extraer en O(K)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498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Vamos a estar utilizando memoria extra de O(k)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Podemos insertar nuevos elementos en O(log k) y extraer en O(K)</a:t>
            </a:r>
            <a:endParaRPr lang="es-ES" dirty="0"/>
          </a:p>
        </p:txBody>
      </p:sp>
      <p:sp>
        <p:nvSpPr>
          <p:cNvPr id="3" name="Google Shape;663;p101">
            <a:extLst>
              <a:ext uri="{FF2B5EF4-FFF2-40B4-BE49-F238E27FC236}">
                <a16:creationId xmlns:a16="http://schemas.microsoft.com/office/drawing/2014/main" id="{4F3DB33A-BB76-AA59-854B-B1EB4345AFAD}"/>
              </a:ext>
            </a:extLst>
          </p:cNvPr>
          <p:cNvSpPr/>
          <p:nvPr/>
        </p:nvSpPr>
        <p:spPr>
          <a:xfrm>
            <a:off x="2327936" y="3167850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latin typeface="Calibri"/>
                <a:ea typeface="Calibri"/>
                <a:cs typeface="Calibri"/>
                <a:sym typeface="Calibri"/>
              </a:rPr>
              <a:t>Pero que debemos insertar y extraer</a:t>
            </a:r>
          </a:p>
        </p:txBody>
      </p:sp>
    </p:spTree>
    <p:extLst>
      <p:ext uri="{BB962C8B-B14F-4D97-AF65-F5344CB8AC3E}">
        <p14:creationId xmlns:p14="http://schemas.microsoft.com/office/powerpoint/2010/main" val="1923127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que dejar a los menores en el </a:t>
            </a:r>
            <a:r>
              <a:rPr lang="es-E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endParaRPr lang="es-E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268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que dejar a los menores en el </a:t>
            </a:r>
            <a:r>
              <a:rPr lang="es-E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endParaRPr lang="es-E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 que el máximo esta en el inicio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625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que dejar a los menores en el </a:t>
            </a:r>
            <a:r>
              <a:rPr lang="es-E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endParaRPr lang="es-E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 que el máximo está en el inicio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Seguimos recorriendo el arreglo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424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4572000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que dejar a los menores en el </a:t>
            </a:r>
            <a:r>
              <a:rPr lang="es-E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endParaRPr lang="es-E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Sabemos que el máximo está en el inicio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Seguimos recorriendo el arreglo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63;p101">
            <a:extLst>
              <a:ext uri="{FF2B5EF4-FFF2-40B4-BE49-F238E27FC236}">
                <a16:creationId xmlns:a16="http://schemas.microsoft.com/office/drawing/2014/main" id="{A4A8AA3A-2CD0-034E-9116-96E97E9712E8}"/>
              </a:ext>
            </a:extLst>
          </p:cNvPr>
          <p:cNvSpPr/>
          <p:nvPr/>
        </p:nvSpPr>
        <p:spPr>
          <a:xfrm>
            <a:off x="2327936" y="3167850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latin typeface="Calibri"/>
                <a:ea typeface="Calibri"/>
                <a:cs typeface="Calibri"/>
                <a:sym typeface="Calibri"/>
              </a:rPr>
              <a:t>Si el valor del arreglo es menor, que el máximo, debemos insertarlo en el </a:t>
            </a:r>
            <a:r>
              <a:rPr lang="es-ES" sz="2400" b="1" dirty="0" err="1">
                <a:latin typeface="Calibri"/>
                <a:ea typeface="Calibri"/>
                <a:cs typeface="Calibri"/>
                <a:sym typeface="Calibri"/>
              </a:rPr>
              <a:t>heap</a:t>
            </a:r>
            <a:endParaRPr lang="es-ES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18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Árbol Binario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9972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/>
          <p:nvPr/>
        </p:nvSpPr>
        <p:spPr>
          <a:xfrm>
            <a:off x="211675" y="259350"/>
            <a:ext cx="8475300" cy="5038514"/>
          </a:xfrm>
          <a:prstGeom prst="cloudCallout">
            <a:avLst>
              <a:gd name="adj1" fmla="val 52284"/>
              <a:gd name="adj2" fmla="val 5501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Seguimos recorriendo el arreglo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se encuentre uno menor, extraemos el máximo e insertamos el nuevo valor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700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63;p101">
            <a:extLst>
              <a:ext uri="{FF2B5EF4-FFF2-40B4-BE49-F238E27FC236}">
                <a16:creationId xmlns:a16="http://schemas.microsoft.com/office/drawing/2014/main" id="{4F3DB33A-BB76-AA59-854B-B1EB4345AFAD}"/>
              </a:ext>
            </a:extLst>
          </p:cNvPr>
          <p:cNvSpPr/>
          <p:nvPr/>
        </p:nvSpPr>
        <p:spPr>
          <a:xfrm>
            <a:off x="1997997" y="933698"/>
            <a:ext cx="5814300" cy="33270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latin typeface="Calibri"/>
                <a:ea typeface="Calibri"/>
                <a:cs typeface="Calibri"/>
                <a:sym typeface="Calibri"/>
              </a:rPr>
              <a:t>¿Cumple con la eficiencia pedida?</a:t>
            </a:r>
          </a:p>
        </p:txBody>
      </p:sp>
    </p:spTree>
    <p:extLst>
      <p:ext uri="{BB962C8B-B14F-4D97-AF65-F5344CB8AC3E}">
        <p14:creationId xmlns:p14="http://schemas.microsoft.com/office/powerpoint/2010/main" val="57775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 el </a:t>
            </a:r>
            <a:r>
              <a:rPr lang="es-MX" sz="40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se encontrarán los k menores, Cumple con la memoria extra.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 el peor caso, realiza n inserciones y extracciones a costo O(log k) cada una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0822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 el </a:t>
            </a:r>
            <a:r>
              <a:rPr lang="es-MX" sz="40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se encontrarán los k menores, Cumple con la memoria extra.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 el peor caso, realiza n inserciones y extracciones a costo O(log k) cada una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dirty="0"/>
          </a:p>
        </p:txBody>
      </p:sp>
      <p:sp>
        <p:nvSpPr>
          <p:cNvPr id="3" name="Google Shape;663;p101">
            <a:extLst>
              <a:ext uri="{FF2B5EF4-FFF2-40B4-BE49-F238E27FC236}">
                <a16:creationId xmlns:a16="http://schemas.microsoft.com/office/drawing/2014/main" id="{58ACB618-DD28-EB5F-BF9A-75F780311C13}"/>
              </a:ext>
            </a:extLst>
          </p:cNvPr>
          <p:cNvSpPr/>
          <p:nvPr/>
        </p:nvSpPr>
        <p:spPr>
          <a:xfrm>
            <a:off x="3073137" y="4494867"/>
            <a:ext cx="4860471" cy="1811536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latin typeface="Calibri"/>
                <a:ea typeface="Calibri"/>
                <a:cs typeface="Calibri"/>
                <a:sym typeface="Calibri"/>
              </a:rPr>
              <a:t>O(n log k)</a:t>
            </a:r>
          </a:p>
        </p:txBody>
      </p:sp>
    </p:spTree>
    <p:extLst>
      <p:ext uri="{BB962C8B-B14F-4D97-AF65-F5344CB8AC3E}">
        <p14:creationId xmlns:p14="http://schemas.microsoft.com/office/powerpoint/2010/main" val="1818173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8"/>
          <p:cNvSpPr txBox="1">
            <a:spLocks noGrp="1"/>
          </p:cNvSpPr>
          <p:nvPr>
            <p:ph type="title"/>
          </p:nvPr>
        </p:nvSpPr>
        <p:spPr>
          <a:xfrm>
            <a:off x="0" y="2136712"/>
            <a:ext cx="12192000" cy="16908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4000" b="1" dirty="0">
                <a:solidFill>
                  <a:schemeClr val="dk1"/>
                </a:solidFill>
              </a:rPr>
              <a:t>P</a:t>
            </a:r>
            <a:r>
              <a:rPr lang="es-ES" sz="4000" b="1" dirty="0"/>
              <a:t>3</a:t>
            </a:r>
            <a:r>
              <a:rPr lang="es-ES" sz="4000" b="1" dirty="0">
                <a:solidFill>
                  <a:schemeClr val="dk1"/>
                </a:solidFill>
              </a:rPr>
              <a:t> – Extraer máximo modificado</a:t>
            </a:r>
            <a:endParaRPr sz="40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9"/>
          <p:cNvSpPr txBox="1">
            <a:spLocks noGrp="1"/>
          </p:cNvSpPr>
          <p:nvPr>
            <p:ph type="title"/>
          </p:nvPr>
        </p:nvSpPr>
        <p:spPr>
          <a:xfrm>
            <a:off x="0" y="250233"/>
            <a:ext cx="12192000" cy="62535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4DB015-2213-999B-E2FA-335C45E5F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43" y="1885361"/>
            <a:ext cx="9938962" cy="2121618"/>
          </a:xfrm>
          <a:prstGeom prst="rect">
            <a:avLst/>
          </a:prstGeom>
        </p:spPr>
      </p:pic>
      <p:pic>
        <p:nvPicPr>
          <p:cNvPr id="518" name="Google Shape;518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8169" y="3251567"/>
            <a:ext cx="4383831" cy="4383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 mover el mayor hijo, tenemos un espacio vacío en el segundo nivel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0707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 mover el mayor hijo, tenemos un espacio vacío en el segundo nivel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dirty="0"/>
          </a:p>
        </p:txBody>
      </p:sp>
      <p:sp>
        <p:nvSpPr>
          <p:cNvPr id="3" name="Google Shape;663;p101">
            <a:extLst>
              <a:ext uri="{FF2B5EF4-FFF2-40B4-BE49-F238E27FC236}">
                <a16:creationId xmlns:a16="http://schemas.microsoft.com/office/drawing/2014/main" id="{3A2F93CF-223B-6620-03CB-6A39C2B2257D}"/>
              </a:ext>
            </a:extLst>
          </p:cNvPr>
          <p:cNvSpPr/>
          <p:nvPr/>
        </p:nvSpPr>
        <p:spPr>
          <a:xfrm>
            <a:off x="1824013" y="2124026"/>
            <a:ext cx="5988284" cy="2477688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latin typeface="Calibri"/>
                <a:ea typeface="Calibri"/>
                <a:cs typeface="Calibri"/>
                <a:sym typeface="Calibri"/>
              </a:rPr>
              <a:t>Podemos repetir este proceso en todos los niveles</a:t>
            </a:r>
          </a:p>
        </p:txBody>
      </p:sp>
    </p:spTree>
    <p:extLst>
      <p:ext uri="{BB962C8B-B14F-4D97-AF65-F5344CB8AC3E}">
        <p14:creationId xmlns:p14="http://schemas.microsoft.com/office/powerpoint/2010/main" val="4292235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 mover el mayor hijo, tenemos un espacio vacío en el segundo nivel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Seguimos intercambiando hasta que, llegamos a una posición sin hijos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718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5"/>
            <a:ext cx="7649044" cy="59734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 mover el mayor hijo, tenemos un espacio vacío en el segundo nivel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Seguimos intercambiando hasta que, llegamos a una posición sin hijos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Ahora si podemos llenar este vacío, con el ultimo del arreglo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61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Árbol Binario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Todos sus niveles están llenos, excepto quizás el ultimo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8067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5"/>
            <a:ext cx="7649044" cy="59734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 mover el mayor hijo, tenemos un espacio vacío en el segundo nivel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Seguimos intercambiando hasta que, llegamos a una posición sin hijos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Ahora si podemos llenar este vacío, con el ultimo del arreglo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dirty="0"/>
          </a:p>
        </p:txBody>
      </p:sp>
      <p:sp>
        <p:nvSpPr>
          <p:cNvPr id="3" name="Google Shape;663;p101">
            <a:extLst>
              <a:ext uri="{FF2B5EF4-FFF2-40B4-BE49-F238E27FC236}">
                <a16:creationId xmlns:a16="http://schemas.microsoft.com/office/drawing/2014/main" id="{91D21C08-DF65-B3E0-F84B-6F0E79173658}"/>
              </a:ext>
            </a:extLst>
          </p:cNvPr>
          <p:cNvSpPr/>
          <p:nvPr/>
        </p:nvSpPr>
        <p:spPr>
          <a:xfrm>
            <a:off x="2090487" y="4084801"/>
            <a:ext cx="5988284" cy="2477688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7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latin typeface="Calibri"/>
                <a:ea typeface="Calibri"/>
                <a:cs typeface="Calibri"/>
                <a:sym typeface="Calibri"/>
              </a:rPr>
              <a:t>Es necesario trepar este valor, para ajustar el nivel por su prioridad</a:t>
            </a:r>
          </a:p>
        </p:txBody>
      </p:sp>
    </p:spTree>
    <p:extLst>
      <p:ext uri="{BB962C8B-B14F-4D97-AF65-F5344CB8AC3E}">
        <p14:creationId xmlns:p14="http://schemas.microsoft.com/office/powerpoint/2010/main" val="259880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91997" y="84841"/>
            <a:ext cx="7174836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extraer_max2(</a:t>
            </a:r>
            <a:r>
              <a:rPr lang="es-MX" sz="2400" b="1" dirty="0" err="1"/>
              <a:t>self</a:t>
            </a:r>
            <a:r>
              <a:rPr lang="es-MX" sz="2400" b="1" dirty="0"/>
              <a:t>):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x = </a:t>
            </a:r>
            <a:r>
              <a:rPr lang="es-MX" b="1" dirty="0" err="1"/>
              <a:t>self.a</a:t>
            </a:r>
            <a:r>
              <a:rPr lang="es-MX" b="1" dirty="0"/>
              <a:t>[0]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 err="1"/>
              <a:t>self.n</a:t>
            </a:r>
            <a:r>
              <a:rPr lang="es-MX" b="1" dirty="0"/>
              <a:t> -= 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j = 0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Extraemos el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máximo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Achicamos el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heap</a:t>
            </a:r>
            <a:endParaRPr lang="es-E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514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91997" y="84841"/>
            <a:ext cx="7174836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extraer_max2(</a:t>
            </a:r>
            <a:r>
              <a:rPr lang="es-MX" sz="2400" b="1" dirty="0" err="1"/>
              <a:t>self</a:t>
            </a:r>
            <a:r>
              <a:rPr lang="es-MX" sz="2400" b="1" dirty="0"/>
              <a:t>):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x = </a:t>
            </a:r>
            <a:r>
              <a:rPr lang="es-MX" b="1" dirty="0" err="1"/>
              <a:t>self.a</a:t>
            </a:r>
            <a:r>
              <a:rPr lang="es-MX" b="1" dirty="0"/>
              <a:t>[0]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 err="1"/>
              <a:t>self.n</a:t>
            </a:r>
            <a:r>
              <a:rPr lang="es-MX" b="1" dirty="0"/>
              <a:t> -= 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j = 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</a:t>
            </a:r>
            <a:r>
              <a:rPr lang="es-MX" b="1" dirty="0" err="1"/>
              <a:t>while</a:t>
            </a:r>
            <a:r>
              <a:rPr lang="es-MX" b="1" dirty="0"/>
              <a:t> 2*j + 1 &lt;= </a:t>
            </a:r>
            <a:r>
              <a:rPr lang="es-MX" b="1" dirty="0" err="1"/>
              <a:t>self.n</a:t>
            </a:r>
            <a:r>
              <a:rPr lang="es-MX" b="1" dirty="0"/>
              <a:t>: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Hacemos el ciclo, mientras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existan hijos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84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91997" y="84841"/>
            <a:ext cx="7174836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extraer_max2(</a:t>
            </a:r>
            <a:r>
              <a:rPr lang="es-MX" sz="2400" b="1" dirty="0" err="1"/>
              <a:t>self</a:t>
            </a:r>
            <a:r>
              <a:rPr lang="es-MX" sz="2400" b="1" dirty="0"/>
              <a:t>):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x = </a:t>
            </a:r>
            <a:r>
              <a:rPr lang="es-MX" b="1" dirty="0" err="1"/>
              <a:t>self.a</a:t>
            </a:r>
            <a:r>
              <a:rPr lang="es-MX" b="1" dirty="0"/>
              <a:t>[0]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 err="1"/>
              <a:t>self.n</a:t>
            </a:r>
            <a:r>
              <a:rPr lang="es-MX" b="1" dirty="0"/>
              <a:t> -= 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j = 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</a:t>
            </a:r>
            <a:r>
              <a:rPr lang="es-MX" b="1" dirty="0" err="1"/>
              <a:t>while</a:t>
            </a:r>
            <a:r>
              <a:rPr lang="es-MX" b="1" dirty="0"/>
              <a:t> 2*j + 1 &lt;= </a:t>
            </a:r>
            <a:r>
              <a:rPr lang="es-MX" b="1" dirty="0" err="1"/>
              <a:t>self.n</a:t>
            </a:r>
            <a:r>
              <a:rPr lang="es-MX" b="1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1800" b="1" dirty="0"/>
              <a:t>		</a:t>
            </a:r>
            <a:r>
              <a:rPr lang="es-MX" sz="1800" b="1" dirty="0" err="1"/>
              <a:t>if</a:t>
            </a:r>
            <a:r>
              <a:rPr lang="es-MX" sz="1800" b="1" dirty="0"/>
              <a:t> 2*j + 2 &lt;= </a:t>
            </a:r>
            <a:r>
              <a:rPr lang="es-MX" sz="1800" b="1" dirty="0" err="1"/>
              <a:t>self.n</a:t>
            </a:r>
            <a:r>
              <a:rPr lang="es-MX" sz="1800" b="1" dirty="0"/>
              <a:t> and </a:t>
            </a:r>
            <a:r>
              <a:rPr lang="es-MX" sz="1800" b="1" dirty="0" err="1"/>
              <a:t>self.a</a:t>
            </a:r>
            <a:r>
              <a:rPr lang="es-MX" sz="1800" b="1" dirty="0"/>
              <a:t>[2*j+2] &gt;= </a:t>
            </a:r>
            <a:r>
              <a:rPr lang="es-MX" sz="1800" b="1" dirty="0" err="1"/>
              <a:t>self.a</a:t>
            </a:r>
            <a:r>
              <a:rPr lang="es-MX" sz="1800" b="1" dirty="0"/>
              <a:t>[2*j+1]: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self.a</a:t>
            </a:r>
            <a:r>
              <a:rPr lang="es-MX" sz="2400" b="1" dirty="0"/>
              <a:t>[j]=</a:t>
            </a:r>
            <a:r>
              <a:rPr lang="es-MX" sz="2400" b="1" dirty="0" err="1"/>
              <a:t>self.a</a:t>
            </a:r>
            <a:r>
              <a:rPr lang="es-MX" sz="2400" b="1" dirty="0"/>
              <a:t>[2*j+2]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j = 2*j + 2</a:t>
            </a:r>
            <a:endParaRPr lang="es-MX" b="1" dirty="0"/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derecho es mayor</a:t>
            </a: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nos quedamos con ese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431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91997" y="84841"/>
            <a:ext cx="7174836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extraer_max2(</a:t>
            </a:r>
            <a:r>
              <a:rPr lang="es-MX" sz="2400" b="1" dirty="0" err="1"/>
              <a:t>self</a:t>
            </a:r>
            <a:r>
              <a:rPr lang="es-MX" sz="2400" b="1" dirty="0"/>
              <a:t>):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x = </a:t>
            </a:r>
            <a:r>
              <a:rPr lang="es-MX" b="1" dirty="0" err="1"/>
              <a:t>self.a</a:t>
            </a:r>
            <a:r>
              <a:rPr lang="es-MX" b="1" dirty="0"/>
              <a:t>[0]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 err="1"/>
              <a:t>self.n</a:t>
            </a:r>
            <a:r>
              <a:rPr lang="es-MX" b="1" dirty="0"/>
              <a:t> -= 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j = 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</a:t>
            </a:r>
            <a:r>
              <a:rPr lang="es-MX" b="1" dirty="0" err="1"/>
              <a:t>while</a:t>
            </a:r>
            <a:r>
              <a:rPr lang="es-MX" b="1" dirty="0"/>
              <a:t> 2*j + 1 &lt;= </a:t>
            </a:r>
            <a:r>
              <a:rPr lang="es-MX" b="1" dirty="0" err="1"/>
              <a:t>self.n</a:t>
            </a:r>
            <a:r>
              <a:rPr lang="es-MX" b="1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1800" b="1" dirty="0"/>
              <a:t>		</a:t>
            </a:r>
            <a:r>
              <a:rPr lang="es-MX" sz="1800" b="1" dirty="0" err="1"/>
              <a:t>if</a:t>
            </a:r>
            <a:r>
              <a:rPr lang="es-MX" sz="1800" b="1" dirty="0"/>
              <a:t> 2*j + 2 &lt;= </a:t>
            </a:r>
            <a:r>
              <a:rPr lang="es-MX" sz="1800" b="1" dirty="0" err="1"/>
              <a:t>self.n</a:t>
            </a:r>
            <a:r>
              <a:rPr lang="es-MX" sz="1800" b="1" dirty="0"/>
              <a:t> and </a:t>
            </a:r>
            <a:r>
              <a:rPr lang="es-MX" sz="1800" b="1" dirty="0" err="1"/>
              <a:t>self.a</a:t>
            </a:r>
            <a:r>
              <a:rPr lang="es-MX" sz="1800" b="1" dirty="0"/>
              <a:t>[2*j+2] &gt;= </a:t>
            </a:r>
            <a:r>
              <a:rPr lang="es-MX" sz="1800" b="1" dirty="0" err="1"/>
              <a:t>self.a</a:t>
            </a:r>
            <a:r>
              <a:rPr lang="es-MX" sz="1800" b="1" dirty="0"/>
              <a:t>[2*j+1]: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self.a</a:t>
            </a:r>
            <a:r>
              <a:rPr lang="es-MX" sz="2400" b="1" dirty="0"/>
              <a:t>[j]=</a:t>
            </a:r>
            <a:r>
              <a:rPr lang="es-MX" sz="2400" b="1" dirty="0" err="1"/>
              <a:t>self.a</a:t>
            </a:r>
            <a:r>
              <a:rPr lang="es-MX" sz="2400" b="1" dirty="0"/>
              <a:t>[2*j+2]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j = 2*j + 2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	</a:t>
            </a:r>
            <a:r>
              <a:rPr lang="es-MX" b="1" dirty="0" err="1"/>
              <a:t>else</a:t>
            </a:r>
            <a:r>
              <a:rPr lang="es-MX" b="1" dirty="0"/>
              <a:t>: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self.a</a:t>
            </a:r>
            <a:r>
              <a:rPr lang="es-MX" sz="2400" b="1" dirty="0"/>
              <a:t>[j]=</a:t>
            </a:r>
            <a:r>
              <a:rPr lang="es-MX" sz="2400" b="1" dirty="0" err="1"/>
              <a:t>self.a</a:t>
            </a:r>
            <a:r>
              <a:rPr lang="es-MX" sz="2400" b="1" dirty="0"/>
              <a:t>[2*j+1]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j = 2*j + 1</a:t>
            </a:r>
            <a:endParaRPr lang="es-MX" b="1" dirty="0"/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Movemos el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 izquierdo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615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91997" y="84841"/>
            <a:ext cx="7174836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def</a:t>
            </a:r>
            <a:r>
              <a:rPr lang="es-MX" sz="2400" b="1" dirty="0"/>
              <a:t> extraer_max2(</a:t>
            </a:r>
            <a:r>
              <a:rPr lang="es-MX" sz="2400" b="1" dirty="0" err="1"/>
              <a:t>self</a:t>
            </a:r>
            <a:r>
              <a:rPr lang="es-MX" sz="2400" b="1" dirty="0"/>
              <a:t>):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x = </a:t>
            </a:r>
            <a:r>
              <a:rPr lang="es-MX" b="1" dirty="0" err="1"/>
              <a:t>self.a</a:t>
            </a:r>
            <a:r>
              <a:rPr lang="es-MX" b="1" dirty="0"/>
              <a:t>[0]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 err="1"/>
              <a:t>self.n</a:t>
            </a:r>
            <a:r>
              <a:rPr lang="es-MX" b="1" dirty="0"/>
              <a:t> -= 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j = 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</a:t>
            </a:r>
            <a:r>
              <a:rPr lang="es-MX" b="1" dirty="0" err="1"/>
              <a:t>while</a:t>
            </a:r>
            <a:r>
              <a:rPr lang="es-MX" b="1" dirty="0"/>
              <a:t> 2*j + 1 &lt;= </a:t>
            </a:r>
            <a:r>
              <a:rPr lang="es-MX" b="1" dirty="0" err="1"/>
              <a:t>self.n</a:t>
            </a:r>
            <a:r>
              <a:rPr lang="es-MX" b="1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1800" b="1" dirty="0"/>
              <a:t>		</a:t>
            </a:r>
            <a:r>
              <a:rPr lang="es-MX" sz="1800" b="1" dirty="0" err="1"/>
              <a:t>if</a:t>
            </a:r>
            <a:r>
              <a:rPr lang="es-MX" sz="1800" b="1" dirty="0"/>
              <a:t> 2*j + 2 &lt;= </a:t>
            </a:r>
            <a:r>
              <a:rPr lang="es-MX" sz="1800" b="1" dirty="0" err="1"/>
              <a:t>self.n</a:t>
            </a:r>
            <a:r>
              <a:rPr lang="es-MX" sz="1800" b="1" dirty="0"/>
              <a:t> and </a:t>
            </a:r>
            <a:r>
              <a:rPr lang="es-MX" sz="1800" b="1" dirty="0" err="1"/>
              <a:t>self.a</a:t>
            </a:r>
            <a:r>
              <a:rPr lang="es-MX" sz="1800" b="1" dirty="0"/>
              <a:t>[2*j+2] &gt;= </a:t>
            </a:r>
            <a:r>
              <a:rPr lang="es-MX" sz="1800" b="1" dirty="0" err="1"/>
              <a:t>self.a</a:t>
            </a:r>
            <a:r>
              <a:rPr lang="es-MX" sz="1800" b="1" dirty="0"/>
              <a:t>[2*j+1]: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self.a</a:t>
            </a:r>
            <a:r>
              <a:rPr lang="es-MX" sz="2400" b="1" dirty="0"/>
              <a:t>[j]=</a:t>
            </a:r>
            <a:r>
              <a:rPr lang="es-MX" sz="2400" b="1" dirty="0" err="1"/>
              <a:t>self.a</a:t>
            </a:r>
            <a:r>
              <a:rPr lang="es-MX" sz="2400" b="1" dirty="0"/>
              <a:t>[2*j+2]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j = 2*j + 2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	</a:t>
            </a:r>
            <a:r>
              <a:rPr lang="es-MX" b="1" dirty="0" err="1"/>
              <a:t>else</a:t>
            </a:r>
            <a:r>
              <a:rPr lang="es-MX" b="1" dirty="0"/>
              <a:t>: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 err="1"/>
              <a:t>self.a</a:t>
            </a:r>
            <a:r>
              <a:rPr lang="es-MX" sz="2400" b="1" dirty="0"/>
              <a:t>[j]=</a:t>
            </a:r>
            <a:r>
              <a:rPr lang="es-MX" sz="2400" b="1" dirty="0" err="1"/>
              <a:t>self.a</a:t>
            </a:r>
            <a:r>
              <a:rPr lang="es-MX" sz="2400" b="1" dirty="0"/>
              <a:t>[2*j+1]</a:t>
            </a:r>
          </a:p>
          <a:p>
            <a:pPr marL="2286000" lvl="5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sz="2400" b="1" dirty="0"/>
              <a:t>j = 2*j + 1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</a:t>
            </a:r>
            <a:r>
              <a:rPr lang="es-MX" b="1" dirty="0" err="1"/>
              <a:t>if</a:t>
            </a:r>
            <a:r>
              <a:rPr lang="es-MX" b="1" dirty="0"/>
              <a:t> j != </a:t>
            </a:r>
            <a:r>
              <a:rPr lang="es-MX" b="1" dirty="0" err="1"/>
              <a:t>self.n</a:t>
            </a:r>
            <a:r>
              <a:rPr lang="es-MX" b="1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	</a:t>
            </a:r>
            <a:r>
              <a:rPr lang="es-MX" b="1" dirty="0" err="1"/>
              <a:t>self.a</a:t>
            </a:r>
            <a:r>
              <a:rPr lang="es-MX" b="1" dirty="0"/>
              <a:t>[j] = </a:t>
            </a:r>
            <a:r>
              <a:rPr lang="es-MX" b="1" dirty="0" err="1"/>
              <a:t>self.a</a:t>
            </a:r>
            <a:r>
              <a:rPr lang="es-MX" b="1" dirty="0"/>
              <a:t>[</a:t>
            </a:r>
            <a:r>
              <a:rPr lang="es-MX" b="1" dirty="0" err="1"/>
              <a:t>self.n</a:t>
            </a:r>
            <a:r>
              <a:rPr lang="es-MX" b="1" dirty="0"/>
              <a:t>]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/>
              <a:t>		trepar(</a:t>
            </a:r>
            <a:r>
              <a:rPr lang="es-MX" b="1" dirty="0" err="1"/>
              <a:t>self.a,self.n</a:t>
            </a:r>
            <a:r>
              <a:rPr lang="es-MX" b="1" dirty="0"/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ct val="137931"/>
              <a:buNone/>
            </a:pPr>
            <a:r>
              <a:rPr lang="es-MX" b="1" dirty="0" err="1"/>
              <a:t>return</a:t>
            </a:r>
            <a:r>
              <a:rPr lang="es-MX" b="1" dirty="0"/>
              <a:t> x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3" y="298163"/>
            <a:ext cx="4215072" cy="1455223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vacante 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</a:t>
            </a: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ultimo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Movemos</a:t>
            </a:r>
            <a:r>
              <a:rPr lang="es-E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ultimo y </a:t>
            </a:r>
            <a:r>
              <a:rPr lang="es-E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ajustamos su prioridad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858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 el H</a:t>
            </a:r>
            <a:r>
              <a:rPr lang="es-MX" sz="4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eap</a:t>
            </a: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es un árbol binario, por lo que su altura es log</a:t>
            </a:r>
            <a:r>
              <a:rPr lang="es-MX" sz="4000" b="1" baseline="-250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Hacemos un trabajo constante en cada nivel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 el peor caso se recorren 2 veces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MX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Por lo que el orden es O(log n)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974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816" y="2052734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/>
          <p:nvPr/>
        </p:nvSpPr>
        <p:spPr>
          <a:xfrm>
            <a:off x="5582816" y="251926"/>
            <a:ext cx="6379798" cy="3245417"/>
          </a:xfrm>
          <a:prstGeom prst="wedgeEllipseCallout">
            <a:avLst>
              <a:gd name="adj1" fmla="val -48683"/>
              <a:gd name="adj2" fmla="val 48304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Colas de Prioridad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 Secuencial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10467173" y="6057811"/>
            <a:ext cx="3797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latin typeface="Caveat"/>
                <a:ea typeface="Caveat"/>
                <a:cs typeface="Caveat"/>
                <a:sym typeface="Caveat"/>
              </a:rPr>
              <a:t>CC3001 2023-2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err="1">
                <a:latin typeface="Caveat"/>
                <a:ea typeface="Caveat"/>
                <a:cs typeface="Caveat"/>
                <a:sym typeface="Caveat"/>
              </a:rPr>
              <a:t>by</a:t>
            </a:r>
            <a:r>
              <a:rPr lang="es-ES" sz="2000" b="1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s-ES" sz="2000" b="1" dirty="0" err="1">
                <a:latin typeface="Caveat"/>
                <a:ea typeface="Caveat"/>
                <a:cs typeface="Caveat"/>
                <a:sym typeface="Caveat"/>
              </a:rPr>
              <a:t>richi</a:t>
            </a:r>
            <a:r>
              <a:rPr lang="es-ES" sz="2000" b="1" dirty="0">
                <a:latin typeface="Caveat"/>
                <a:ea typeface="Caveat"/>
                <a:cs typeface="Caveat"/>
                <a:sym typeface="Caveat"/>
              </a:rPr>
              <a:t>🌈</a:t>
            </a:r>
            <a:endParaRPr sz="2000" b="1" dirty="0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71720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Árbol Binario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Todos sus niveles están llenos, excepto quizás el ultimo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 llena de izquierda a derecha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00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297" y="2124026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AA7F6D8-827A-C757-C8FA-0A7DA2FA3C72}"/>
              </a:ext>
            </a:extLst>
          </p:cNvPr>
          <p:cNvSpPr/>
          <p:nvPr/>
        </p:nvSpPr>
        <p:spPr>
          <a:xfrm>
            <a:off x="429727" y="201086"/>
            <a:ext cx="7649044" cy="53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endParaRPr lang="es-ES"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Árbol Binario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Todos sus niveles están llenos, excepto quizás el ultimo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 llena de izquierda a derecha</a:t>
            </a:r>
          </a:p>
          <a:p>
            <a:pPr marL="6096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s-ES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Cumple con</a:t>
            </a:r>
          </a:p>
          <a:p>
            <a:pPr>
              <a:lnSpc>
                <a:spcPct val="200000"/>
              </a:lnSpc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803E1F-5FF3-7B91-87DC-4D999891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386" y="4116886"/>
            <a:ext cx="3444636" cy="9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>
            <a:spLocks noGrp="1"/>
          </p:cNvSpPr>
          <p:nvPr>
            <p:ph type="title"/>
          </p:nvPr>
        </p:nvSpPr>
        <p:spPr>
          <a:xfrm>
            <a:off x="0" y="250233"/>
            <a:ext cx="12192000" cy="62536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711A8E-4300-E020-6C86-D1FC296F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843" y="449860"/>
            <a:ext cx="9152401" cy="5432466"/>
          </a:xfrm>
          <a:prstGeom prst="rect">
            <a:avLst/>
          </a:prstGeom>
        </p:spPr>
      </p:pic>
      <p:pic>
        <p:nvPicPr>
          <p:cNvPr id="354" name="Google Shape;35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3519658"/>
            <a:ext cx="3627226" cy="39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186264" y="211667"/>
            <a:ext cx="6893265" cy="652849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931"/>
              <a:buNone/>
            </a:pPr>
            <a:endParaRPr lang="es-CL" sz="29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 err="1"/>
              <a:t>class</a:t>
            </a:r>
            <a:r>
              <a:rPr lang="es-CL" sz="5200" b="1" dirty="0"/>
              <a:t> </a:t>
            </a:r>
            <a:r>
              <a:rPr lang="es-CL" sz="5200" b="1" dirty="0" err="1"/>
              <a:t>Arbol</a:t>
            </a:r>
            <a:r>
              <a:rPr lang="es-CL" sz="5200" b="1" dirty="0"/>
              <a:t>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</a:t>
            </a:r>
            <a:r>
              <a:rPr lang="es-CL" sz="5200" b="1" dirty="0" err="1"/>
              <a:t>def</a:t>
            </a:r>
            <a:r>
              <a:rPr lang="es-CL" sz="5200" b="1" dirty="0"/>
              <a:t> __</a:t>
            </a:r>
            <a:r>
              <a:rPr lang="es-CL" sz="5200" b="1" dirty="0" err="1"/>
              <a:t>init</a:t>
            </a:r>
            <a:r>
              <a:rPr lang="es-CL" sz="5200" b="1" dirty="0"/>
              <a:t>__(</a:t>
            </a:r>
            <a:r>
              <a:rPr lang="es-CL" sz="5200" b="1" dirty="0" err="1"/>
              <a:t>self</a:t>
            </a:r>
            <a:r>
              <a:rPr lang="es-CL" sz="5200" b="1" dirty="0"/>
              <a:t>, n):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    </a:t>
            </a:r>
            <a:r>
              <a:rPr lang="es-CL" sz="5200" b="1" dirty="0" err="1"/>
              <a:t>self.raiz</a:t>
            </a:r>
            <a:r>
              <a:rPr lang="es-CL" sz="5200" b="1" dirty="0"/>
              <a:t> = 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 err="1"/>
              <a:t>class</a:t>
            </a:r>
            <a:r>
              <a:rPr lang="es-CL" sz="5200" b="1" dirty="0"/>
              <a:t> </a:t>
            </a:r>
            <a:r>
              <a:rPr lang="es-CL" sz="5200" b="1" dirty="0" err="1"/>
              <a:t>NodoAB</a:t>
            </a:r>
            <a:r>
              <a:rPr lang="es-CL" sz="5200" b="1" dirty="0"/>
              <a:t>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</a:t>
            </a:r>
            <a:r>
              <a:rPr lang="es-CL" sz="5200" b="1" dirty="0" err="1"/>
              <a:t>def</a:t>
            </a:r>
            <a:r>
              <a:rPr lang="es-CL" sz="5200" b="1" dirty="0"/>
              <a:t> __</a:t>
            </a:r>
            <a:r>
              <a:rPr lang="es-CL" sz="5200" b="1" dirty="0" err="1"/>
              <a:t>init</a:t>
            </a:r>
            <a:r>
              <a:rPr lang="es-CL" sz="5200" b="1" dirty="0"/>
              <a:t>__(</a:t>
            </a:r>
            <a:r>
              <a:rPr lang="es-CL" sz="5200" b="1" dirty="0" err="1"/>
              <a:t>self</a:t>
            </a:r>
            <a:r>
              <a:rPr lang="es-CL" sz="5200" b="1" dirty="0"/>
              <a:t>, x, </a:t>
            </a:r>
            <a:r>
              <a:rPr lang="es-CL" sz="5200" b="1" dirty="0" err="1"/>
              <a:t>izq</a:t>
            </a:r>
            <a:r>
              <a:rPr lang="es-CL" sz="5200" b="1" dirty="0"/>
              <a:t>, </a:t>
            </a:r>
            <a:r>
              <a:rPr lang="es-CL" sz="5200" b="1" dirty="0" err="1"/>
              <a:t>der</a:t>
            </a:r>
            <a:r>
              <a:rPr lang="es-CL" sz="5200" b="1" dirty="0"/>
              <a:t>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    self.info = x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    </a:t>
            </a:r>
            <a:r>
              <a:rPr lang="es-CL" sz="5200" b="1" dirty="0" err="1"/>
              <a:t>self.izq</a:t>
            </a:r>
            <a:r>
              <a:rPr lang="es-CL" sz="5200" b="1" dirty="0"/>
              <a:t> = </a:t>
            </a:r>
            <a:r>
              <a:rPr lang="es-CL" sz="5200" b="1" dirty="0" err="1"/>
              <a:t>izq</a:t>
            </a:r>
            <a:endParaRPr lang="es-CL" sz="52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    </a:t>
            </a:r>
            <a:r>
              <a:rPr lang="es-CL" sz="5200" b="1" dirty="0" err="1"/>
              <a:t>self.der</a:t>
            </a:r>
            <a:r>
              <a:rPr lang="es-CL" sz="5200" b="1" dirty="0"/>
              <a:t> = </a:t>
            </a:r>
            <a:r>
              <a:rPr lang="es-CL" sz="5200" b="1" dirty="0" err="1"/>
              <a:t>der</a:t>
            </a:r>
            <a:endParaRPr lang="es-CL" sz="52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# Dibujantes de AED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 err="1"/>
              <a:t>btd</a:t>
            </a:r>
            <a:r>
              <a:rPr lang="es-CL" sz="5200" b="1" dirty="0"/>
              <a:t> = </a:t>
            </a:r>
            <a:r>
              <a:rPr lang="es-CL" sz="5200" b="1" dirty="0" err="1"/>
              <a:t>aed.BinaryTreeDrawer</a:t>
            </a:r>
            <a:r>
              <a:rPr lang="es-CL" sz="5200" b="1" dirty="0"/>
              <a:t>(</a:t>
            </a:r>
            <a:r>
              <a:rPr lang="es-CL" sz="5200" b="1" dirty="0" err="1"/>
              <a:t>fieldData</a:t>
            </a:r>
            <a:r>
              <a:rPr lang="es-CL" sz="5200" b="1" dirty="0"/>
              <a:t>="</a:t>
            </a:r>
            <a:r>
              <a:rPr lang="es-CL" sz="5200" b="1" dirty="0" err="1"/>
              <a:t>info</a:t>
            </a:r>
            <a:r>
              <a:rPr lang="es-CL" sz="5200" b="1" dirty="0"/>
              <a:t>", </a:t>
            </a:r>
            <a:r>
              <a:rPr lang="es-CL" sz="5200" b="1" dirty="0" err="1"/>
              <a:t>fieldLeft</a:t>
            </a:r>
            <a:r>
              <a:rPr lang="es-CL" sz="5200" b="1" dirty="0"/>
              <a:t>="</a:t>
            </a:r>
            <a:r>
              <a:rPr lang="es-CL" sz="5200" b="1" dirty="0" err="1"/>
              <a:t>izq</a:t>
            </a:r>
            <a:r>
              <a:rPr lang="es-CL" sz="5200" b="1" dirty="0"/>
              <a:t>", </a:t>
            </a:r>
            <a:r>
              <a:rPr lang="es-CL" sz="5200" b="1" dirty="0" err="1"/>
              <a:t>fieldRight</a:t>
            </a:r>
            <a:r>
              <a:rPr lang="es-CL" sz="5200" b="1" dirty="0"/>
              <a:t>="</a:t>
            </a:r>
            <a:r>
              <a:rPr lang="es-CL" sz="5200" b="1" dirty="0" err="1"/>
              <a:t>der</a:t>
            </a:r>
            <a:r>
              <a:rPr lang="es-CL" sz="5200" b="1" dirty="0"/>
              <a:t>",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                       </a:t>
            </a:r>
            <a:r>
              <a:rPr lang="es-CL" sz="5200" b="1" dirty="0" err="1"/>
              <a:t>drawNull</a:t>
            </a:r>
            <a:r>
              <a:rPr lang="es-CL" sz="5200" b="1" dirty="0"/>
              <a:t>=False)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 err="1"/>
              <a:t>dr</a:t>
            </a:r>
            <a:r>
              <a:rPr lang="es-CL" sz="5200" b="1" dirty="0"/>
              <a:t> = </a:t>
            </a:r>
            <a:r>
              <a:rPr lang="es-CL" sz="5200" b="1" dirty="0" err="1"/>
              <a:t>aed.NumpyArrayDrawer</a:t>
            </a:r>
            <a:r>
              <a:rPr lang="es-CL" sz="5200" b="1" dirty="0"/>
              <a:t>()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# Función auxiliar para convertir un </a:t>
            </a:r>
            <a:r>
              <a:rPr lang="es-CL" sz="5200" b="1" dirty="0" err="1"/>
              <a:t>Heap</a:t>
            </a:r>
            <a:r>
              <a:rPr lang="es-CL" sz="5200" b="1" dirty="0"/>
              <a:t> (binario) en un árbol binario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 err="1"/>
              <a:t>def</a:t>
            </a:r>
            <a:r>
              <a:rPr lang="es-CL" sz="5200" b="1" dirty="0"/>
              <a:t> </a:t>
            </a:r>
            <a:r>
              <a:rPr lang="es-CL" sz="5200" b="1" dirty="0" err="1"/>
              <a:t>arborizar_heap</a:t>
            </a:r>
            <a:r>
              <a:rPr lang="es-CL" sz="5200" b="1" dirty="0"/>
              <a:t>(a, j, n):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</a:t>
            </a:r>
            <a:r>
              <a:rPr lang="es-CL" sz="5200" b="1" dirty="0" err="1"/>
              <a:t>if</a:t>
            </a:r>
            <a:r>
              <a:rPr lang="es-CL" sz="5200" b="1" dirty="0"/>
              <a:t> j &gt;= n: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    </a:t>
            </a:r>
            <a:r>
              <a:rPr lang="es-CL" sz="5200" b="1" dirty="0" err="1"/>
              <a:t>return</a:t>
            </a:r>
            <a:r>
              <a:rPr lang="es-CL" sz="5200" b="1" dirty="0"/>
              <a:t> </a:t>
            </a:r>
            <a:r>
              <a:rPr lang="es-CL" sz="5200" b="1" dirty="0" err="1"/>
              <a:t>None</a:t>
            </a:r>
            <a:endParaRPr lang="es-CL" sz="5200" b="1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SzPct val="137931"/>
              <a:buNone/>
            </a:pPr>
            <a:r>
              <a:rPr lang="es-CL" sz="5200" b="1" dirty="0"/>
              <a:t>    </a:t>
            </a:r>
            <a:r>
              <a:rPr lang="es-CL" sz="5200" b="1" dirty="0" err="1"/>
              <a:t>return</a:t>
            </a:r>
            <a:r>
              <a:rPr lang="es-CL" sz="5200" b="1" dirty="0"/>
              <a:t> </a:t>
            </a:r>
            <a:r>
              <a:rPr lang="es-CL" sz="5200" b="1" dirty="0" err="1"/>
              <a:t>NodoAB</a:t>
            </a:r>
            <a:r>
              <a:rPr lang="es-CL" sz="5200" b="1" dirty="0"/>
              <a:t>(a[j], </a:t>
            </a:r>
            <a:r>
              <a:rPr lang="es-CL" sz="5200" b="1" dirty="0" err="1"/>
              <a:t>arborizar_heap</a:t>
            </a:r>
            <a:r>
              <a:rPr lang="es-CL" sz="5200" b="1" dirty="0"/>
              <a:t>(a, 2*j+1, n), </a:t>
            </a:r>
            <a:r>
              <a:rPr lang="es-CL" sz="5200" b="1" dirty="0" err="1"/>
              <a:t>arborizar_heap</a:t>
            </a:r>
            <a:r>
              <a:rPr lang="es-CL" sz="5200" b="1" dirty="0"/>
              <a:t>(a, 2*j+2, n))</a:t>
            </a:r>
          </a:p>
        </p:txBody>
      </p:sp>
      <p:sp>
        <p:nvSpPr>
          <p:cNvPr id="360" name="Google Shape;360;p55"/>
          <p:cNvSpPr/>
          <p:nvPr/>
        </p:nvSpPr>
        <p:spPr>
          <a:xfrm>
            <a:off x="7540158" y="298163"/>
            <a:ext cx="4108500" cy="1464900"/>
          </a:xfrm>
          <a:prstGeom prst="wedgeRoundRectCallout">
            <a:avLst>
              <a:gd name="adj1" fmla="val -22009"/>
              <a:gd name="adj2" fmla="val 98311"/>
              <a:gd name="adj3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 de </a:t>
            </a: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Árbol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1100" y="2570475"/>
            <a:ext cx="4287553" cy="4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2392</Words>
  <Application>Microsoft Office PowerPoint</Application>
  <PresentationFormat>Panorámica</PresentationFormat>
  <Paragraphs>264</Paragraphs>
  <Slides>57</Slides>
  <Notes>57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62" baseType="lpstr">
      <vt:lpstr>Calibri</vt:lpstr>
      <vt:lpstr>Arial</vt:lpstr>
      <vt:lpstr>Caveat</vt:lpstr>
      <vt:lpstr>Tema de Office</vt:lpstr>
      <vt:lpstr>Tema de Office</vt:lpstr>
      <vt:lpstr>Presentación de PowerPoint</vt:lpstr>
      <vt:lpstr>P1 – Heap</vt:lpstr>
      <vt:lpstr>¿Qué es un Heap?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P2 – Los k menores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P3 – Extraer máximo modificado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Ricardo Mauricio Valdivia Orellana (ricardo.valdivia)</cp:lastModifiedBy>
  <cp:revision>1</cp:revision>
  <dcterms:modified xsi:type="dcterms:W3CDTF">2023-10-13T08:19:49Z</dcterms:modified>
</cp:coreProperties>
</file>