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sldIdLst>
    <p:sldId id="256" r:id="rId2"/>
    <p:sldId id="290" r:id="rId3"/>
    <p:sldId id="288" r:id="rId4"/>
    <p:sldId id="257" r:id="rId5"/>
    <p:sldId id="287" r:id="rId6"/>
    <p:sldId id="289" r:id="rId7"/>
    <p:sldId id="291" r:id="rId8"/>
    <p:sldId id="258" r:id="rId9"/>
    <p:sldId id="259" r:id="rId10"/>
    <p:sldId id="260" r:id="rId11"/>
    <p:sldId id="261" r:id="rId12"/>
    <p:sldId id="292" r:id="rId13"/>
    <p:sldId id="269" r:id="rId14"/>
    <p:sldId id="294" r:id="rId15"/>
    <p:sldId id="293" r:id="rId16"/>
    <p:sldId id="270" r:id="rId17"/>
    <p:sldId id="275" r:id="rId18"/>
    <p:sldId id="276" r:id="rId19"/>
    <p:sldId id="277" r:id="rId20"/>
    <p:sldId id="278" r:id="rId21"/>
    <p:sldId id="279" r:id="rId22"/>
    <p:sldId id="280" r:id="rId23"/>
    <p:sldId id="262" r:id="rId24"/>
    <p:sldId id="263" r:id="rId25"/>
    <p:sldId id="264" r:id="rId26"/>
    <p:sldId id="265" r:id="rId27"/>
    <p:sldId id="285" r:id="rId28"/>
    <p:sldId id="266" r:id="rId29"/>
    <p:sldId id="267" r:id="rId30"/>
    <p:sldId id="268" r:id="rId31"/>
    <p:sldId id="286" r:id="rId32"/>
    <p:sldId id="281" r:id="rId33"/>
    <p:sldId id="282" r:id="rId34"/>
    <p:sldId id="295" r:id="rId35"/>
    <p:sldId id="284" r:id="rId36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2CB"/>
    <a:srgbClr val="DEEAF6"/>
    <a:srgbClr val="EC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3" d="100"/>
          <a:sy n="93" d="100"/>
        </p:scale>
        <p:origin x="96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D3B3C7E-BC2D-4436-8B03-AC421FA66787}"/>
              </a:ext>
            </a:extLst>
          </p:cNvPr>
          <p:cNvSpPr/>
          <p:nvPr/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66887E-4265-46F7-9DE0-605FFFC907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5130" y="1066800"/>
            <a:ext cx="8112369" cy="2073119"/>
          </a:xfrm>
        </p:spPr>
        <p:txBody>
          <a:bodyPr anchor="b">
            <a:normAutofit/>
          </a:bodyPr>
          <a:lstStyle>
            <a:lvl1pPr algn="ctr">
              <a:lnSpc>
                <a:spcPct val="110000"/>
              </a:lnSpc>
              <a:defRPr sz="2800" cap="all" spc="39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DB1A74-54F5-45CA-8922-87FFD57515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75804" y="4876802"/>
            <a:ext cx="7821637" cy="102869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6BE6EF-9D0F-4ABF-B92C-E967FE3F1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AB150-954C-4F02-89AC-DA7163D75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79965" y="6245352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E16270-CBD7-4ACC-BFC5-9CADE7226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‹Nº›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9B5D0C1-066E-4C02-A6B8-59FAE4A19724}"/>
              </a:ext>
            </a:extLst>
          </p:cNvPr>
          <p:cNvGrpSpPr/>
          <p:nvPr/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</a:extLst>
            </p:cNvPr>
            <p:cNvSpPr/>
            <p:nvPr/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</a:extLst>
            </p:cNvPr>
            <p:cNvCxnSpPr/>
            <p:nvPr/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</a:extLst>
            </p:cNvPr>
            <p:cNvCxnSpPr/>
            <p:nvPr/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71971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B1126-542A-43AD-8078-EE3565165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A5F98B-5F32-4561-BFBC-9F6E5DA0A3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28700" y="2161903"/>
            <a:ext cx="10134600" cy="374359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3D0DD-B04E-4E48-8EE1-51E46131A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81352D-F9C0-4442-9601-A09A7655E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C0801-9C45-40AE-AB33-5742CDA4D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01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946561-59BF-4566-AD2C-9B05C4771D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96250" y="723899"/>
            <a:ext cx="2271849" cy="54102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DF7870-6CBD-47E2-854C-68141BAA10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23900" y="723899"/>
            <a:ext cx="8302534" cy="54102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2FAF3-C106-49CB-A845-1FC7F7313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D5CCC-00E8-48FA-91A6-921E7B644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E1751-E7AA-406D-A977-1ACEF1FBD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328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2DC87-4B97-4A7C-BC4C-6E7724561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59FD9-57FD-4ABA-9FCD-795405253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7BD40E-B0AA-47B8-900F-488A8AEC1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5E623C-1E35-4485-A5B4-A71969BE7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C6BB9-EF4F-465E-985B-34521F68C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425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F5577-D71B-4279-B07A-62F703E5D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8367D-C35C-4023-BEBE-F834D033B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FCF8A-B8C6-496A-98A5-BBB52DB70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CDE45C10-227D-42DF-A888-EEFD3784FA8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23900" y="750338"/>
            <a:ext cx="4580642" cy="5494694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58886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37115 w 6096000"/>
              <a:gd name="connsiteY3" fmla="*/ 5889172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3037115" y="588917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A214944-8898-48BC-AE6F-065DA7BBB8E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580478" y="4714704"/>
            <a:ext cx="867485" cy="115439"/>
            <a:chOff x="8910933" y="1861308"/>
            <a:chExt cx="867485" cy="11543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94B3AAB-30C4-441D-B481-D253F8325953}"/>
                </a:ext>
              </a:extLst>
            </p:cNvPr>
            <p:cNvSpPr/>
            <p:nvPr/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DCB6176-5585-40BC-BC9C-CA625F989F1B}"/>
                </a:ext>
              </a:extLst>
            </p:cNvPr>
            <p:cNvCxnSpPr/>
            <p:nvPr/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7C4F1D9-97D8-43DD-A319-C56367F97FCE}"/>
                </a:ext>
              </a:extLst>
            </p:cNvPr>
            <p:cNvCxnSpPr/>
            <p:nvPr/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25E64ED-B373-4866-B5A2-E805D3168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291" y="1274475"/>
            <a:ext cx="3761832" cy="2823913"/>
          </a:xfrm>
        </p:spPr>
        <p:txBody>
          <a:bodyPr anchor="b">
            <a:normAutofit/>
          </a:bodyPr>
          <a:lstStyle>
            <a:lvl1pPr algn="ctr">
              <a:defRPr sz="3200" cap="all" spc="6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6D6168-DDAE-41B2-A0D5-42185A2D0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56756" y="2730304"/>
            <a:ext cx="4383030" cy="13973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9246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825EB-71EE-41B3-89D2-47A0C7C35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62F7D-C4AD-4BD4-AAC8-F0223EE4A3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7305" y="2155369"/>
            <a:ext cx="4953000" cy="399832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0FB088-28C6-4667-8DF2-0DE32AE3EC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55369"/>
            <a:ext cx="4953000" cy="39983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36095F-AE34-4E94-B722-E3A1205AE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06A8E6-BD94-48EA-8F35-DA0DF910A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478AEF-56B8-49F5-81E8-663B1FFA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392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F873F-001F-4254-97F3-05329E6A7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555171"/>
            <a:ext cx="10134600" cy="113551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7B575-060F-4296-A28A-93DA109F9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7306" y="1801620"/>
            <a:ext cx="4849036" cy="814387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581A51-F4D1-4A02-9918-C416F820B6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7306" y="2619103"/>
            <a:ext cx="4849036" cy="35149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2916D0-3DFE-455D-9888-3FDEFD3DE0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0108" y="1801620"/>
            <a:ext cx="4904585" cy="814387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93D763-0643-4A48-8007-93391C59F6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0108" y="2619103"/>
            <a:ext cx="4904585" cy="35149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A2D07B-3A5D-41C2-83B8-BD1AD6522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2C1367-FE5A-4CDD-B85B-724FFFE5B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2F244-23EB-4E1A-B74F-77F23F879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094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76C0A-BEF4-4DE4-A9D2-C60298FC7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67C0AC-3C98-4D68-AE72-CFFA1638C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A7722A-E2E4-45D2-8A20-4853ED683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6B9201-B20B-4412-B745-F2F6A9148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401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C4889A-9ABE-4409-BAD8-F84C36C1F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DA5A70-FE21-4CB6-A67B-1DC798E9E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84AD11-7FD2-432C-A6AB-395BE9275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187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397CF-9CDD-4E78-8F35-A2FFE7867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37052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94BFE-7A85-4123-B0F7-4DB1C141C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66800"/>
            <a:ext cx="6172200" cy="48386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EFD6D-1929-4A73-A860-22A36FF5C1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B399A5-94A1-4452-AFF0-918BDA8B1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9589D8-DD83-406C-A77A-176D23993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E46024-82ED-40EF-8846-F6CC44BC5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124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D12FA-83A4-42AF-98D7-312C4C5A7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37052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CF1DC8-2932-4C6E-BFBB-8BA1C95984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5942012" cy="48387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6E0000-EF01-46A5-8A71-25FB7EA3F9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1AD40B-9246-4532-9F73-5BA9061C3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E6B9A0-5B1C-4F7B-828A-EF74E5147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2E99FB-C932-4165-A612-8B302D8F7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710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CE7638-D991-46E7-BF2C-67D1AC829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723900"/>
            <a:ext cx="10134600" cy="12884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7C6B9C-4923-4DAB-9748-D5CD289EB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8700" y="2161903"/>
            <a:ext cx="10134600" cy="39693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78CF6-4B33-40E4-B881-5F4C568378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4765" y="6245032"/>
            <a:ext cx="5244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19590046-DA73-4BBF-84B5-C08E6F75191A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AE857E-F564-4539-9984-10435B6140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4841" y="6245032"/>
            <a:ext cx="2659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C485584D-7D79-4248-9986-4CA35242F944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EABEF-B998-4B11-A878-8F492F8E39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9964" y="6245033"/>
            <a:ext cx="41122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EB54D17-3792-403D-9127-495845021D2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1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79" r:id="rId6"/>
    <p:sldLayoutId id="2147483675" r:id="rId7"/>
    <p:sldLayoutId id="2147483676" r:id="rId8"/>
    <p:sldLayoutId id="2147483677" r:id="rId9"/>
    <p:sldLayoutId id="2147483678" r:id="rId10"/>
    <p:sldLayoutId id="2147483680" r:id="rId11"/>
  </p:sldLayoutIdLst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kern="1200" cap="none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Tx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74320" indent="-228600" algn="l" defTabSz="914400" rtl="0" eaLnBrk="1" latinLnBrk="0" hangingPunct="1">
        <a:lnSpc>
          <a:spcPct val="11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54864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search.asf.alaska.edu/#/" TargetMode="External"/><Relationship Id="rId2" Type="http://schemas.openxmlformats.org/officeDocument/2006/relationships/hyperlink" Target="https://search.earthdata.nasa.gov/search?q=srt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hyperlink" Target="https://www.ide.cl/index.php/imagenes-y-mapas-base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4905C695-F54E-4EF8-8AEF-811D460E7A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 descr="Imagen rotada de una roca&#10;&#10;Descripción generada automáticamente con confianza baja">
            <a:extLst>
              <a:ext uri="{FF2B5EF4-FFF2-40B4-BE49-F238E27FC236}">
                <a16:creationId xmlns:a16="http://schemas.microsoft.com/office/drawing/2014/main" id="{9474D19E-433F-47BB-8717-CF4241D8EA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2" b="725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5AEFF94-0E7F-40D2-BB64-2466E9D66D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4705" y="159026"/>
            <a:ext cx="11870161" cy="6542788"/>
          </a:xfrm>
          <a:prstGeom prst="rect">
            <a:avLst/>
          </a:prstGeom>
          <a:solidFill>
            <a:schemeClr val="bg2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CB3E79F-8560-4571-A03E-352A073146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39253" y="1263650"/>
            <a:ext cx="7113494" cy="1880480"/>
          </a:xfrm>
        </p:spPr>
        <p:txBody>
          <a:bodyPr>
            <a:normAutofit/>
          </a:bodyPr>
          <a:lstStyle/>
          <a:p>
            <a:r>
              <a:rPr lang="es-CL" dirty="0"/>
              <a:t>Geomorfología Dinámica</a:t>
            </a:r>
            <a:br>
              <a:rPr lang="es-CL" dirty="0"/>
            </a:br>
            <a:r>
              <a:rPr lang="es-CL" dirty="0"/>
              <a:t>Auxiliar N°1: </a:t>
            </a:r>
            <a:r>
              <a:rPr lang="es-CL" sz="1800" b="1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Repaso de QGIS</a:t>
            </a:r>
            <a:r>
              <a:rPr lang="es-C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C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s-C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11E359D-127B-4A75-8003-D65303B243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58989" y="4876803"/>
            <a:ext cx="5074022" cy="1233323"/>
          </a:xfrm>
        </p:spPr>
        <p:txBody>
          <a:bodyPr anchor="t">
            <a:normAutofit fontScale="85000" lnSpcReduction="10000"/>
          </a:bodyPr>
          <a:lstStyle/>
          <a:p>
            <a:r>
              <a:rPr lang="es-ES" dirty="0"/>
              <a:t>Profesor: Germán Aguilar</a:t>
            </a:r>
          </a:p>
          <a:p>
            <a:r>
              <a:rPr lang="es-ES" dirty="0"/>
              <a:t>Auxiliares: Roberto González y Gabriela Reyes</a:t>
            </a:r>
          </a:p>
          <a:p>
            <a:r>
              <a:rPr lang="es-ES" dirty="0"/>
              <a:t>Ayudantes: Luis Godoy y Kimberly Bravo</a:t>
            </a:r>
            <a:endParaRPr lang="es-CL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206FD63-63B5-4FE3-A87F-05F94B21B8A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37480"/>
            <a:ext cx="867485" cy="115439"/>
            <a:chOff x="8910933" y="1861308"/>
            <a:chExt cx="867485" cy="11543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A86DBE9-D336-44D1-92FA-BA402C628CC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A46B389-851B-469E-BEE7-92EA8166962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423CA0E-FA7F-4ACA-9F3B-4FEBC353A4F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5114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35383B1C-B631-4E3D-AF5B-CC877F0CF4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6887" y="260252"/>
            <a:ext cx="10438226" cy="6337496"/>
          </a:xfrm>
        </p:spPr>
      </p:pic>
    </p:spTree>
    <p:extLst>
      <p:ext uri="{BB962C8B-B14F-4D97-AF65-F5344CB8AC3E}">
        <p14:creationId xmlns:p14="http://schemas.microsoft.com/office/powerpoint/2010/main" val="92737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3DC5832D-CC78-4E10-827D-E24C913598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7575" y="211016"/>
            <a:ext cx="9827016" cy="6646984"/>
          </a:xfrm>
        </p:spPr>
      </p:pic>
    </p:spTree>
    <p:extLst>
      <p:ext uri="{BB962C8B-B14F-4D97-AF65-F5344CB8AC3E}">
        <p14:creationId xmlns:p14="http://schemas.microsoft.com/office/powerpoint/2010/main" val="332091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97B4B12-BF8D-6F0C-E4D7-7A0CF4582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494" y="583826"/>
            <a:ext cx="10134600" cy="2306858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2800" dirty="0"/>
              <a:t>Otras fuentes para obtener modelos de elevación digital:</a:t>
            </a:r>
          </a:p>
          <a:p>
            <a:pPr marL="617220" lvl="1" indent="-342900"/>
            <a:r>
              <a:rPr lang="es-CL" sz="2600" dirty="0">
                <a:hlinkClick r:id="rId2"/>
              </a:rPr>
              <a:t>https://search.earthdata.nasa.gov/search?q=srtm</a:t>
            </a:r>
            <a:endParaRPr lang="es-CL" sz="2600" dirty="0"/>
          </a:p>
          <a:p>
            <a:pPr marL="617220" lvl="1" indent="-342900"/>
            <a:r>
              <a:rPr lang="es-CL" sz="2600" dirty="0">
                <a:hlinkClick r:id="rId3"/>
              </a:rPr>
              <a:t>https://search.asf.alaska.edu/#/</a:t>
            </a:r>
            <a:endParaRPr lang="es-CL" sz="2600" dirty="0"/>
          </a:p>
          <a:p>
            <a:pPr marL="617220" lvl="1" indent="-342900"/>
            <a:r>
              <a:rPr lang="es-CL" sz="2600" dirty="0">
                <a:hlinkClick r:id="rId4"/>
              </a:rPr>
              <a:t>https://www.ide.cl/index.php/imagenes-y-mapas-base</a:t>
            </a:r>
            <a:r>
              <a:rPr lang="es-CL" sz="2600" dirty="0"/>
              <a:t> – IDE Chile</a:t>
            </a:r>
          </a:p>
          <a:p>
            <a:pPr marL="617220" lvl="1" indent="-342900"/>
            <a:endParaRPr lang="es-CL" sz="2600" dirty="0"/>
          </a:p>
        </p:txBody>
      </p:sp>
      <p:pic>
        <p:nvPicPr>
          <p:cNvPr id="6" name="Imagen 5" descr="Gráfico&#10;&#10;Descripción generada automáticamente">
            <a:extLst>
              <a:ext uri="{FF2B5EF4-FFF2-40B4-BE49-F238E27FC236}">
                <a16:creationId xmlns:a16="http://schemas.microsoft.com/office/drawing/2014/main" id="{66C8F8A2-517C-426F-F556-ECFCEC56B2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6"/>
          <a:stretch/>
        </p:blipFill>
        <p:spPr>
          <a:xfrm>
            <a:off x="2182761" y="2610464"/>
            <a:ext cx="8214852" cy="402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28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ED61EE-B687-4CB4-9846-D0688665D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638" y="233997"/>
            <a:ext cx="10134600" cy="493078"/>
          </a:xfrm>
        </p:spPr>
        <p:txBody>
          <a:bodyPr>
            <a:normAutofit fontScale="90000"/>
          </a:bodyPr>
          <a:lstStyle/>
          <a:p>
            <a:r>
              <a:rPr lang="es-CL" dirty="0"/>
              <a:t>Coordenadas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529890F4-F2C0-46F4-B3AB-E9D5A0980C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0466" y="895595"/>
            <a:ext cx="11128260" cy="5558887"/>
          </a:xfrm>
        </p:spPr>
      </p:pic>
    </p:spTree>
    <p:extLst>
      <p:ext uri="{BB962C8B-B14F-4D97-AF65-F5344CB8AC3E}">
        <p14:creationId xmlns:p14="http://schemas.microsoft.com/office/powerpoint/2010/main" val="146983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ED61EE-B687-4CB4-9846-D0688665D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638" y="233997"/>
            <a:ext cx="10134600" cy="493078"/>
          </a:xfrm>
        </p:spPr>
        <p:txBody>
          <a:bodyPr>
            <a:normAutofit fontScale="90000"/>
          </a:bodyPr>
          <a:lstStyle/>
          <a:p>
            <a:r>
              <a:rPr lang="es-CL" dirty="0"/>
              <a:t>Coordenadas: </a:t>
            </a:r>
            <a:r>
              <a:rPr lang="es-CL" dirty="0" err="1"/>
              <a:t>Reproyectar</a:t>
            </a:r>
            <a:endParaRPr lang="es-CL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0B12C0D-C93F-D127-A5CF-05413D0F21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9B957F3-2E2D-C929-774D-482B66BBE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475" y="726755"/>
            <a:ext cx="11181049" cy="5897248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AF180DB8-1E15-608C-F8F1-2B46CE276CC8}"/>
              </a:ext>
            </a:extLst>
          </p:cNvPr>
          <p:cNvSpPr/>
          <p:nvPr/>
        </p:nvSpPr>
        <p:spPr>
          <a:xfrm>
            <a:off x="3937819" y="855406"/>
            <a:ext cx="427704" cy="2359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D4A4940-CC2D-959D-613D-F6BCF01DF5E0}"/>
              </a:ext>
            </a:extLst>
          </p:cNvPr>
          <p:cNvSpPr/>
          <p:nvPr/>
        </p:nvSpPr>
        <p:spPr>
          <a:xfrm>
            <a:off x="3967316" y="1797537"/>
            <a:ext cx="1681316" cy="2359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067F740C-979F-CAB5-F81E-FEEAFBF0438B}"/>
              </a:ext>
            </a:extLst>
          </p:cNvPr>
          <p:cNvSpPr/>
          <p:nvPr/>
        </p:nvSpPr>
        <p:spPr>
          <a:xfrm>
            <a:off x="5648632" y="2161903"/>
            <a:ext cx="1681316" cy="2359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115754D-FB5E-13BF-40E2-B2A95F7CF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6745" y="2451459"/>
            <a:ext cx="5347108" cy="4300935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C7B8C593-F656-3967-499B-625E838D9348}"/>
              </a:ext>
            </a:extLst>
          </p:cNvPr>
          <p:cNvSpPr/>
          <p:nvPr/>
        </p:nvSpPr>
        <p:spPr>
          <a:xfrm>
            <a:off x="5373725" y="3110714"/>
            <a:ext cx="1681316" cy="2359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DD57646B-6CE2-DC2B-250C-DD93ECDA2DDD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2330245" y="3228702"/>
            <a:ext cx="3043480" cy="12847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41F6647A-8ED0-4195-692B-C7C433FF0DA6}"/>
              </a:ext>
            </a:extLst>
          </p:cNvPr>
          <p:cNvCxnSpPr>
            <a:cxnSpLocks/>
          </p:cNvCxnSpPr>
          <p:nvPr/>
        </p:nvCxnSpPr>
        <p:spPr>
          <a:xfrm>
            <a:off x="7329948" y="3636245"/>
            <a:ext cx="3406878" cy="27459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76483A79-8444-4F7F-9FAE-ACCD5C9EE627}"/>
              </a:ext>
            </a:extLst>
          </p:cNvPr>
          <p:cNvCxnSpPr>
            <a:cxnSpLocks/>
          </p:cNvCxnSpPr>
          <p:nvPr/>
        </p:nvCxnSpPr>
        <p:spPr>
          <a:xfrm flipH="1" flipV="1">
            <a:off x="2330245" y="4321277"/>
            <a:ext cx="6112406" cy="2189357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ángulo 13">
            <a:extLst>
              <a:ext uri="{FF2B5EF4-FFF2-40B4-BE49-F238E27FC236}">
                <a16:creationId xmlns:a16="http://schemas.microsoft.com/office/drawing/2014/main" id="{067F740C-979F-CAB5-F81E-FEEAFBF0438B}"/>
              </a:ext>
            </a:extLst>
          </p:cNvPr>
          <p:cNvSpPr/>
          <p:nvPr/>
        </p:nvSpPr>
        <p:spPr>
          <a:xfrm>
            <a:off x="5307106" y="5488026"/>
            <a:ext cx="4796117" cy="2359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3785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12F9EC-A3B1-60E8-71C0-50BA27D17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398986"/>
            <a:ext cx="10134600" cy="655537"/>
          </a:xfrm>
        </p:spPr>
        <p:txBody>
          <a:bodyPr>
            <a:normAutofit/>
          </a:bodyPr>
          <a:lstStyle/>
          <a:p>
            <a:r>
              <a:rPr lang="es-MX" sz="3200" b="0" i="0" u="none" strike="noStrike" baseline="0" dirty="0">
                <a:solidFill>
                  <a:srgbClr val="2C282F"/>
                </a:solidFill>
                <a:latin typeface="Bembo" panose="02020502050201020203" pitchFamily="18" charset="0"/>
              </a:rPr>
              <a:t>Hidrografía a partir de un DEM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5AE8BE-63B5-3319-2BC9-B7F7E2E0C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0" y="1321244"/>
            <a:ext cx="10134600" cy="4991066"/>
          </a:xfrm>
        </p:spPr>
        <p:txBody>
          <a:bodyPr>
            <a:normAutofit fontScale="92500"/>
          </a:bodyPr>
          <a:lstStyle/>
          <a:p>
            <a:r>
              <a:rPr lang="es-CL" sz="2400" b="0" i="0" u="none" strike="noStrike" baseline="0" dirty="0">
                <a:solidFill>
                  <a:srgbClr val="2C282F"/>
                </a:solidFill>
                <a:latin typeface="Bembo" panose="02020502050201020203" pitchFamily="18" charset="0"/>
              </a:rPr>
              <a:t>Delimitar cuencas hidrográficas: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2400" b="0" i="0" u="none" strike="noStrike" baseline="0" dirty="0">
                <a:solidFill>
                  <a:srgbClr val="2C282F"/>
                </a:solidFill>
                <a:latin typeface="Bembo" panose="02020502050201020203" pitchFamily="18" charset="0"/>
              </a:rPr>
              <a:t>Caja de herramientas: GRASS </a:t>
            </a:r>
            <a:r>
              <a:rPr lang="es-MX" sz="2400" b="0" i="0" u="none" strike="noStrike" baseline="0" dirty="0">
                <a:solidFill>
                  <a:srgbClr val="2C282F"/>
                </a:solidFill>
                <a:latin typeface="Arial" panose="020B0604020202020204" pitchFamily="34" charset="0"/>
              </a:rPr>
              <a:t>→ </a:t>
            </a:r>
            <a:r>
              <a:rPr lang="es-MX" sz="2400" b="0" i="0" u="none" strike="noStrike" baseline="0" dirty="0" err="1">
                <a:solidFill>
                  <a:srgbClr val="2C282F"/>
                </a:solidFill>
              </a:rPr>
              <a:t>Raster</a:t>
            </a:r>
            <a:r>
              <a:rPr lang="es-MX" sz="2400" b="0" i="0" u="none" strike="noStrike" baseline="0" dirty="0">
                <a:solidFill>
                  <a:srgbClr val="2C282F"/>
                </a:solidFill>
              </a:rPr>
              <a:t> (r.) </a:t>
            </a:r>
            <a:endParaRPr lang="es-CL" sz="2400" b="0" i="0" u="none" strike="noStrike" baseline="0" dirty="0">
              <a:solidFill>
                <a:srgbClr val="2C282F"/>
              </a:solidFill>
              <a:latin typeface="Bembo" panose="020205020502010202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400" b="0" i="0" u="none" strike="noStrike" baseline="0" dirty="0" err="1">
                <a:solidFill>
                  <a:srgbClr val="2C282F"/>
                </a:solidFill>
                <a:latin typeface="Bembo" panose="02020502050201020203" pitchFamily="18" charset="0"/>
              </a:rPr>
              <a:t>r.fill.dir</a:t>
            </a:r>
            <a:r>
              <a:rPr lang="es-MX" sz="2400" b="0" i="0" u="none" strike="noStrike" baseline="0" dirty="0" err="1">
                <a:solidFill>
                  <a:srgbClr val="2C282F"/>
                </a:solidFill>
                <a:latin typeface="Arial" panose="020B0604020202020204" pitchFamily="34" charset="0"/>
              </a:rPr>
              <a:t>→</a:t>
            </a:r>
            <a:r>
              <a:rPr lang="es-MX" sz="2400" b="0" i="0" u="none" strike="noStrike" baseline="0" dirty="0" err="1">
                <a:solidFill>
                  <a:srgbClr val="2C282F"/>
                </a:solidFill>
                <a:latin typeface="Bembo" panose="02020502050201020203" pitchFamily="18" charset="0"/>
              </a:rPr>
              <a:t>genera</a:t>
            </a:r>
            <a:r>
              <a:rPr lang="es-MX" sz="2400" b="0" i="0" u="none" strike="noStrike" baseline="0" dirty="0">
                <a:solidFill>
                  <a:srgbClr val="2C282F"/>
                </a:solidFill>
                <a:latin typeface="Bembo" panose="02020502050201020203" pitchFamily="18" charset="0"/>
              </a:rPr>
              <a:t> una DEM con menores imperfecciones.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400" b="0" i="0" u="none" strike="noStrike" baseline="0" dirty="0" err="1">
                <a:solidFill>
                  <a:srgbClr val="2C282F"/>
                </a:solidFill>
                <a:latin typeface="Bembo" panose="02020502050201020203" pitchFamily="18" charset="0"/>
              </a:rPr>
              <a:t>r.watershed</a:t>
            </a:r>
            <a:r>
              <a:rPr lang="es-MX" sz="2400" b="0" i="0" u="none" strike="noStrike" baseline="0" dirty="0" err="1">
                <a:solidFill>
                  <a:srgbClr val="2C282F"/>
                </a:solidFill>
                <a:latin typeface="Arial" panose="020B0604020202020204" pitchFamily="34" charset="0"/>
              </a:rPr>
              <a:t>→</a:t>
            </a:r>
            <a:r>
              <a:rPr lang="es-MX" sz="2400" b="0" i="0" u="none" strike="noStrike" baseline="0" dirty="0" err="1">
                <a:solidFill>
                  <a:srgbClr val="2C282F"/>
                </a:solidFill>
                <a:latin typeface="Bembo" panose="02020502050201020203" pitchFamily="18" charset="0"/>
              </a:rPr>
              <a:t>a</a:t>
            </a:r>
            <a:r>
              <a:rPr lang="es-MX" sz="2400" b="0" i="0" u="none" strike="noStrike" baseline="0" dirty="0">
                <a:solidFill>
                  <a:srgbClr val="2C282F"/>
                </a:solidFill>
                <a:latin typeface="Bembo" panose="02020502050201020203" pitchFamily="18" charset="0"/>
              </a:rPr>
              <a:t> partir del DEM rellenado se obtienen varios </a:t>
            </a:r>
            <a:r>
              <a:rPr lang="es-MX" sz="2400" b="0" i="0" u="none" strike="noStrike" baseline="0" dirty="0" err="1">
                <a:solidFill>
                  <a:srgbClr val="2C282F"/>
                </a:solidFill>
                <a:latin typeface="Bembo" panose="02020502050201020203" pitchFamily="18" charset="0"/>
              </a:rPr>
              <a:t>rasters</a:t>
            </a:r>
            <a:r>
              <a:rPr lang="es-MX" sz="2400" b="0" i="0" u="none" strike="noStrike" baseline="0" dirty="0">
                <a:solidFill>
                  <a:srgbClr val="2C282F"/>
                </a:solidFill>
                <a:latin typeface="Bembo" panose="02020502050201020203" pitchFamily="18" charset="0"/>
              </a:rPr>
              <a:t> útiles para delimitar cuencas (revísenlos todos).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400" b="0" i="0" u="none" strike="noStrike" baseline="0" dirty="0" err="1">
                <a:solidFill>
                  <a:srgbClr val="2C282F"/>
                </a:solidFill>
                <a:latin typeface="Bembo" panose="02020502050201020203" pitchFamily="18" charset="0"/>
              </a:rPr>
              <a:t>r.water.outlet</a:t>
            </a:r>
            <a:r>
              <a:rPr lang="es-MX" sz="2400" b="0" i="0" u="none" strike="noStrike" baseline="0" dirty="0" err="1">
                <a:solidFill>
                  <a:srgbClr val="2C282F"/>
                </a:solidFill>
                <a:latin typeface="Arial" panose="020B0604020202020204" pitchFamily="34" charset="0"/>
              </a:rPr>
              <a:t>→</a:t>
            </a:r>
            <a:r>
              <a:rPr lang="es-MX" sz="2400" b="0" i="0" u="none" strike="noStrike" baseline="0" dirty="0" err="1">
                <a:solidFill>
                  <a:srgbClr val="2C282F"/>
                </a:solidFill>
                <a:latin typeface="Bembo" panose="02020502050201020203" pitchFamily="18" charset="0"/>
              </a:rPr>
              <a:t>al</a:t>
            </a:r>
            <a:r>
              <a:rPr lang="es-MX" sz="2400" b="0" i="0" u="none" strike="noStrike" baseline="0" dirty="0">
                <a:solidFill>
                  <a:srgbClr val="2C282F"/>
                </a:solidFill>
                <a:latin typeface="Bembo" panose="02020502050201020203" pitchFamily="18" charset="0"/>
              </a:rPr>
              <a:t> entregarle un punto crea un </a:t>
            </a:r>
            <a:r>
              <a:rPr lang="es-MX" sz="2400" b="0" i="0" u="none" strike="noStrike" baseline="0" dirty="0" err="1">
                <a:solidFill>
                  <a:srgbClr val="2C282F"/>
                </a:solidFill>
                <a:latin typeface="Bembo" panose="02020502050201020203" pitchFamily="18" charset="0"/>
              </a:rPr>
              <a:t>raster</a:t>
            </a:r>
            <a:r>
              <a:rPr lang="es-MX" sz="2400" b="0" i="0" u="none" strike="noStrike" baseline="0" dirty="0">
                <a:solidFill>
                  <a:srgbClr val="2C282F"/>
                </a:solidFill>
                <a:latin typeface="Bembo" panose="02020502050201020203" pitchFamily="18" charset="0"/>
              </a:rPr>
              <a:t> mostrando el territorio que desemboca en ese exutorio (</a:t>
            </a:r>
            <a:r>
              <a:rPr lang="es-MX" sz="2400" b="0" i="0" u="none" strike="noStrike" baseline="0" dirty="0" err="1">
                <a:solidFill>
                  <a:srgbClr val="2C282F"/>
                </a:solidFill>
                <a:latin typeface="Bembo" panose="02020502050201020203" pitchFamily="18" charset="0"/>
              </a:rPr>
              <a:t>raster</a:t>
            </a:r>
            <a:r>
              <a:rPr lang="es-MX" sz="2400" b="0" i="0" u="none" strike="noStrike" baseline="0" dirty="0">
                <a:solidFill>
                  <a:srgbClr val="2C282F"/>
                </a:solidFill>
                <a:latin typeface="Bembo" panose="02020502050201020203" pitchFamily="18" charset="0"/>
              </a:rPr>
              <a:t> de una cuenca).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400" b="0" i="0" u="none" strike="noStrike" baseline="0" dirty="0" err="1">
                <a:solidFill>
                  <a:srgbClr val="2C282F"/>
                </a:solidFill>
                <a:latin typeface="Bembo" panose="02020502050201020203" pitchFamily="18" charset="0"/>
              </a:rPr>
              <a:t>r.stream.extract</a:t>
            </a:r>
            <a:r>
              <a:rPr lang="es-MX" sz="2400" b="0" i="0" u="none" strike="noStrike" baseline="0" dirty="0" err="1">
                <a:solidFill>
                  <a:srgbClr val="2C282F"/>
                </a:solidFill>
                <a:latin typeface="Arial" panose="020B0604020202020204" pitchFamily="34" charset="0"/>
              </a:rPr>
              <a:t>→</a:t>
            </a:r>
            <a:r>
              <a:rPr lang="es-MX" sz="2400" b="0" i="0" u="none" strike="noStrike" baseline="0" dirty="0" err="1">
                <a:solidFill>
                  <a:srgbClr val="2C282F"/>
                </a:solidFill>
                <a:latin typeface="Bembo" panose="02020502050201020203" pitchFamily="18" charset="0"/>
              </a:rPr>
              <a:t>a</a:t>
            </a:r>
            <a:r>
              <a:rPr lang="es-MX" sz="2400" b="0" i="0" u="none" strike="noStrike" baseline="0" dirty="0">
                <a:solidFill>
                  <a:srgbClr val="2C282F"/>
                </a:solidFill>
                <a:latin typeface="Bembo" panose="02020502050201020203" pitchFamily="18" charset="0"/>
              </a:rPr>
              <a:t> </a:t>
            </a:r>
            <a:r>
              <a:rPr lang="es-MX" sz="2400" b="0" i="0" u="none" strike="noStrike" baseline="0" dirty="0" err="1">
                <a:solidFill>
                  <a:srgbClr val="2C282F"/>
                </a:solidFill>
                <a:latin typeface="Bembo" panose="02020502050201020203" pitchFamily="18" charset="0"/>
              </a:rPr>
              <a:t>patirdel</a:t>
            </a:r>
            <a:r>
              <a:rPr lang="es-MX" sz="2400" b="0" i="0" u="none" strike="noStrike" baseline="0" dirty="0">
                <a:solidFill>
                  <a:srgbClr val="2C282F"/>
                </a:solidFill>
                <a:latin typeface="Bembo" panose="02020502050201020203" pitchFamily="18" charset="0"/>
              </a:rPr>
              <a:t> DEM rellenado y un numero de mínima acumulación de flujos por canal crea un </a:t>
            </a:r>
            <a:r>
              <a:rPr lang="es-MX" sz="2400" b="0" i="0" u="none" strike="noStrike" baseline="0" dirty="0" err="1">
                <a:solidFill>
                  <a:srgbClr val="2C282F"/>
                </a:solidFill>
                <a:latin typeface="Bembo" panose="02020502050201020203" pitchFamily="18" charset="0"/>
              </a:rPr>
              <a:t>raster</a:t>
            </a:r>
            <a:r>
              <a:rPr lang="es-MX" sz="2400" b="0" i="0" u="none" strike="noStrike" baseline="0" dirty="0">
                <a:solidFill>
                  <a:srgbClr val="2C282F"/>
                </a:solidFill>
                <a:latin typeface="Bembo" panose="02020502050201020203" pitchFamily="18" charset="0"/>
              </a:rPr>
              <a:t> mostrando la red de drenaje.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400" b="0" i="0" u="none" strike="noStrike" baseline="0" dirty="0" err="1">
                <a:solidFill>
                  <a:srgbClr val="2C282F"/>
                </a:solidFill>
                <a:latin typeface="Bembo" panose="02020502050201020203" pitchFamily="18" charset="0"/>
              </a:rPr>
              <a:t>r.to.vect</a:t>
            </a:r>
            <a:r>
              <a:rPr lang="es-MX" sz="2400" b="0" i="0" u="none" strike="noStrike" baseline="0" dirty="0" err="1">
                <a:solidFill>
                  <a:srgbClr val="2C282F"/>
                </a:solidFill>
                <a:latin typeface="Arial" panose="020B0604020202020204" pitchFamily="34" charset="0"/>
              </a:rPr>
              <a:t>→</a:t>
            </a:r>
            <a:r>
              <a:rPr lang="es-MX" sz="2400" b="0" i="0" u="none" strike="noStrike" baseline="0" dirty="0" err="1">
                <a:solidFill>
                  <a:srgbClr val="2C282F"/>
                </a:solidFill>
                <a:latin typeface="Bembo" panose="02020502050201020203" pitchFamily="18" charset="0"/>
              </a:rPr>
              <a:t>vectoriza</a:t>
            </a:r>
            <a:r>
              <a:rPr lang="es-MX" sz="2400" b="0" i="0" u="none" strike="noStrike" baseline="0" dirty="0">
                <a:solidFill>
                  <a:srgbClr val="2C282F"/>
                </a:solidFill>
                <a:latin typeface="Bembo" panose="02020502050201020203" pitchFamily="18" charset="0"/>
              </a:rPr>
              <a:t> un </a:t>
            </a:r>
            <a:r>
              <a:rPr lang="es-MX" sz="2400" b="0" i="0" u="none" strike="noStrike" baseline="0" dirty="0" err="1">
                <a:solidFill>
                  <a:srgbClr val="2C282F"/>
                </a:solidFill>
                <a:latin typeface="Bembo" panose="02020502050201020203" pitchFamily="18" charset="0"/>
              </a:rPr>
              <a:t>raster</a:t>
            </a:r>
            <a:r>
              <a:rPr lang="es-MX" sz="2400" b="0" i="0" u="none" strike="noStrike" baseline="0" dirty="0">
                <a:solidFill>
                  <a:srgbClr val="2C282F"/>
                </a:solidFill>
                <a:latin typeface="Bembo" panose="02020502050201020203" pitchFamily="18" charset="0"/>
              </a:rPr>
              <a:t>, por ejemplo hace un polígono del </a:t>
            </a:r>
            <a:r>
              <a:rPr lang="es-MX" sz="2400" b="0" i="0" u="none" strike="noStrike" baseline="0" dirty="0" err="1">
                <a:solidFill>
                  <a:srgbClr val="2C282F"/>
                </a:solidFill>
                <a:latin typeface="Bembo" panose="02020502050201020203" pitchFamily="18" charset="0"/>
              </a:rPr>
              <a:t>raster</a:t>
            </a:r>
            <a:r>
              <a:rPr lang="es-MX" sz="2400" b="0" i="0" u="none" strike="noStrike" baseline="0" dirty="0">
                <a:solidFill>
                  <a:srgbClr val="2C282F"/>
                </a:solidFill>
                <a:latin typeface="Bembo" panose="02020502050201020203" pitchFamily="18" charset="0"/>
              </a:rPr>
              <a:t> de cuenca y polilíneas del </a:t>
            </a:r>
            <a:r>
              <a:rPr lang="es-MX" sz="2400" b="0" i="0" u="none" strike="noStrike" baseline="0" dirty="0" err="1">
                <a:solidFill>
                  <a:srgbClr val="2C282F"/>
                </a:solidFill>
                <a:latin typeface="Bembo" panose="02020502050201020203" pitchFamily="18" charset="0"/>
              </a:rPr>
              <a:t>raster</a:t>
            </a:r>
            <a:r>
              <a:rPr lang="es-MX" sz="2400" b="0" i="0" u="none" strike="noStrike" baseline="0" dirty="0">
                <a:solidFill>
                  <a:srgbClr val="2C282F"/>
                </a:solidFill>
                <a:latin typeface="Bembo" panose="02020502050201020203" pitchFamily="18" charset="0"/>
              </a:rPr>
              <a:t> de red.</a:t>
            </a:r>
          </a:p>
          <a:p>
            <a:endParaRPr lang="es-CL" sz="28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4EC73ED-0AF5-07A0-0D13-CF48D432E21C}"/>
              </a:ext>
            </a:extLst>
          </p:cNvPr>
          <p:cNvSpPr txBox="1"/>
          <p:nvPr/>
        </p:nvSpPr>
        <p:spPr>
          <a:xfrm>
            <a:off x="324465" y="6312310"/>
            <a:ext cx="11547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Tomado de clase preparada por Carolina Monsalve para Geología de Campo I (2022-1)</a:t>
            </a:r>
          </a:p>
        </p:txBody>
      </p:sp>
    </p:spTree>
    <p:extLst>
      <p:ext uri="{BB962C8B-B14F-4D97-AF65-F5344CB8AC3E}">
        <p14:creationId xmlns:p14="http://schemas.microsoft.com/office/powerpoint/2010/main" val="330002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7813FA-F84B-4AF1-82A9-C381D66AD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897" y="336467"/>
            <a:ext cx="10134600" cy="549349"/>
          </a:xfrm>
        </p:spPr>
        <p:txBody>
          <a:bodyPr>
            <a:normAutofit fontScale="90000"/>
          </a:bodyPr>
          <a:lstStyle/>
          <a:p>
            <a:r>
              <a:rPr lang="es-CL" dirty="0"/>
              <a:t>Agregar Cuencas hidrográficas</a:t>
            </a:r>
          </a:p>
        </p:txBody>
      </p:sp>
      <p:pic>
        <p:nvPicPr>
          <p:cNvPr id="1026" name="Picture 2" descr="r.fill.fir Grass QGIS 3">
            <a:extLst>
              <a:ext uri="{FF2B5EF4-FFF2-40B4-BE49-F238E27FC236}">
                <a16:creationId xmlns:a16="http://schemas.microsoft.com/office/drawing/2014/main" id="{6CA19FFD-E784-45CE-91EB-4247675C5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305743"/>
            <a:ext cx="10134600" cy="555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C25AE8BE-63B5-3319-2BC9-B7F7E2E0C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0" y="885816"/>
            <a:ext cx="10134600" cy="4991066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400" b="0" i="0" u="none" strike="noStrike" baseline="0" dirty="0" err="1" smtClean="0">
                <a:solidFill>
                  <a:srgbClr val="2C282F"/>
                </a:solidFill>
                <a:latin typeface="Bembo" panose="02020502050201020203" pitchFamily="18" charset="0"/>
              </a:rPr>
              <a:t>r.fill.dir</a:t>
            </a:r>
            <a:r>
              <a:rPr lang="es-MX" sz="2400" b="0" i="0" u="none" strike="noStrike" baseline="0" dirty="0" err="1">
                <a:solidFill>
                  <a:srgbClr val="2C282F"/>
                </a:solidFill>
                <a:latin typeface="Arial" panose="020B0604020202020204" pitchFamily="34" charset="0"/>
              </a:rPr>
              <a:t>→</a:t>
            </a:r>
            <a:r>
              <a:rPr lang="es-MX" sz="2400" b="0" i="0" u="none" strike="noStrike" baseline="0" dirty="0" err="1">
                <a:solidFill>
                  <a:srgbClr val="2C282F"/>
                </a:solidFill>
                <a:latin typeface="Bembo" panose="02020502050201020203" pitchFamily="18" charset="0"/>
              </a:rPr>
              <a:t>genera</a:t>
            </a:r>
            <a:r>
              <a:rPr lang="es-MX" sz="2400" b="0" i="0" u="none" strike="noStrike" baseline="0" dirty="0">
                <a:solidFill>
                  <a:srgbClr val="2C282F"/>
                </a:solidFill>
                <a:latin typeface="Bembo" panose="02020502050201020203" pitchFamily="18" charset="0"/>
              </a:rPr>
              <a:t> una DEM con menores imperfecciones</a:t>
            </a:r>
            <a:r>
              <a:rPr lang="es-MX" sz="2400" b="0" i="0" u="none" strike="noStrike" baseline="0" dirty="0" smtClean="0">
                <a:solidFill>
                  <a:srgbClr val="2C282F"/>
                </a:solidFill>
                <a:latin typeface="Bembo" panose="02020502050201020203" pitchFamily="18" charset="0"/>
              </a:rPr>
              <a:t>.</a:t>
            </a:r>
            <a:endParaRPr lang="es-MX" sz="2400" b="0" i="0" u="none" strike="noStrike" baseline="0" dirty="0">
              <a:solidFill>
                <a:srgbClr val="2C282F"/>
              </a:solidFill>
              <a:latin typeface="Bembo" panose="02020502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63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44DB08-9B96-4F79-8FB1-5BE3D4CE9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6C6809-7017-4397-8D87-168383C0B7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2050" name="Picture 2" descr="r.watershed Grass QGIS 3">
            <a:extLst>
              <a:ext uri="{FF2B5EF4-FFF2-40B4-BE49-F238E27FC236}">
                <a16:creationId xmlns:a16="http://schemas.microsoft.com/office/drawing/2014/main" id="{C15B9FC1-971F-411A-A796-FFD8AF5F7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412" y="723900"/>
            <a:ext cx="6577604" cy="599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650697" y="205054"/>
            <a:ext cx="108906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err="1">
                <a:solidFill>
                  <a:srgbClr val="2C282F"/>
                </a:solidFill>
                <a:latin typeface="Bembo" panose="02020502050201020203" pitchFamily="18" charset="0"/>
              </a:rPr>
              <a:t>r.watershed</a:t>
            </a:r>
            <a:r>
              <a:rPr lang="es-MX" dirty="0" err="1">
                <a:solidFill>
                  <a:srgbClr val="2C282F"/>
                </a:solidFill>
                <a:latin typeface="Arial" panose="020B0604020202020204" pitchFamily="34" charset="0"/>
              </a:rPr>
              <a:t>→</a:t>
            </a:r>
            <a:r>
              <a:rPr lang="es-MX" dirty="0" err="1">
                <a:solidFill>
                  <a:srgbClr val="2C282F"/>
                </a:solidFill>
                <a:latin typeface="Bembo" panose="02020502050201020203" pitchFamily="18" charset="0"/>
              </a:rPr>
              <a:t>a</a:t>
            </a:r>
            <a:r>
              <a:rPr lang="es-MX" dirty="0">
                <a:solidFill>
                  <a:srgbClr val="2C282F"/>
                </a:solidFill>
                <a:latin typeface="Bembo" panose="02020502050201020203" pitchFamily="18" charset="0"/>
              </a:rPr>
              <a:t> partir del DEM rellenado se obtienen varios </a:t>
            </a:r>
            <a:r>
              <a:rPr lang="es-MX" dirty="0" err="1">
                <a:solidFill>
                  <a:srgbClr val="2C282F"/>
                </a:solidFill>
                <a:latin typeface="Bembo" panose="02020502050201020203" pitchFamily="18" charset="0"/>
              </a:rPr>
              <a:t>rasters</a:t>
            </a:r>
            <a:r>
              <a:rPr lang="es-MX" dirty="0">
                <a:solidFill>
                  <a:srgbClr val="2C282F"/>
                </a:solidFill>
                <a:latin typeface="Bembo" panose="02020502050201020203" pitchFamily="18" charset="0"/>
              </a:rPr>
              <a:t> útiles para delimitar </a:t>
            </a:r>
            <a:r>
              <a:rPr lang="es-MX" dirty="0" smtClean="0">
                <a:solidFill>
                  <a:srgbClr val="2C282F"/>
                </a:solidFill>
                <a:latin typeface="Bembo" panose="02020502050201020203" pitchFamily="18" charset="0"/>
              </a:rPr>
              <a:t>cuencas</a:t>
            </a:r>
            <a:endParaRPr lang="es-MX" dirty="0">
              <a:solidFill>
                <a:srgbClr val="2C282F"/>
              </a:solidFill>
              <a:latin typeface="Bembo" panose="02020502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95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F58FE8-0A6B-4767-A2F7-8D4A52A3D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0541611-FC97-4E99-A5DA-41B4B59A05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074" name="Picture 2" descr="r.water.outlet Grass QGIS 3.10">
            <a:extLst>
              <a:ext uri="{FF2B5EF4-FFF2-40B4-BE49-F238E27FC236}">
                <a16:creationId xmlns:a16="http://schemas.microsoft.com/office/drawing/2014/main" id="{24F038FA-6739-4DC3-8923-F1826F756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1" y="733598"/>
            <a:ext cx="9440666" cy="6145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750013" y="87267"/>
            <a:ext cx="110652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err="1">
                <a:solidFill>
                  <a:srgbClr val="2C282F"/>
                </a:solidFill>
                <a:latin typeface="Bembo" panose="02020502050201020203" pitchFamily="18" charset="0"/>
              </a:rPr>
              <a:t>r.water.outlet</a:t>
            </a:r>
            <a:r>
              <a:rPr lang="es-MX" dirty="0" err="1">
                <a:solidFill>
                  <a:srgbClr val="2C282F"/>
                </a:solidFill>
                <a:latin typeface="Arial" panose="020B0604020202020204" pitchFamily="34" charset="0"/>
              </a:rPr>
              <a:t>→</a:t>
            </a:r>
            <a:r>
              <a:rPr lang="es-MX" dirty="0" err="1">
                <a:solidFill>
                  <a:srgbClr val="2C282F"/>
                </a:solidFill>
                <a:latin typeface="Bembo" panose="02020502050201020203" pitchFamily="18" charset="0"/>
              </a:rPr>
              <a:t>al</a:t>
            </a:r>
            <a:r>
              <a:rPr lang="es-MX" dirty="0">
                <a:solidFill>
                  <a:srgbClr val="2C282F"/>
                </a:solidFill>
                <a:latin typeface="Bembo" panose="02020502050201020203" pitchFamily="18" charset="0"/>
              </a:rPr>
              <a:t> entregarle un punto crea un </a:t>
            </a:r>
            <a:r>
              <a:rPr lang="es-MX" dirty="0" err="1">
                <a:solidFill>
                  <a:srgbClr val="2C282F"/>
                </a:solidFill>
                <a:latin typeface="Bembo" panose="02020502050201020203" pitchFamily="18" charset="0"/>
              </a:rPr>
              <a:t>raster</a:t>
            </a:r>
            <a:r>
              <a:rPr lang="es-MX" dirty="0">
                <a:solidFill>
                  <a:srgbClr val="2C282F"/>
                </a:solidFill>
                <a:latin typeface="Bembo" panose="02020502050201020203" pitchFamily="18" charset="0"/>
              </a:rPr>
              <a:t> mostrando el territorio que desemboca en ese exutorio (</a:t>
            </a:r>
            <a:r>
              <a:rPr lang="es-MX" dirty="0" err="1">
                <a:solidFill>
                  <a:srgbClr val="2C282F"/>
                </a:solidFill>
                <a:latin typeface="Bembo" panose="02020502050201020203" pitchFamily="18" charset="0"/>
              </a:rPr>
              <a:t>raster</a:t>
            </a:r>
            <a:r>
              <a:rPr lang="es-MX" dirty="0">
                <a:solidFill>
                  <a:srgbClr val="2C282F"/>
                </a:solidFill>
                <a:latin typeface="Bembo" panose="02020502050201020203" pitchFamily="18" charset="0"/>
              </a:rPr>
              <a:t> de una cuenca</a:t>
            </a:r>
            <a:r>
              <a:rPr lang="es-MX" dirty="0" smtClean="0">
                <a:solidFill>
                  <a:srgbClr val="2C282F"/>
                </a:solidFill>
                <a:latin typeface="Bembo" panose="02020502050201020203" pitchFamily="18" charset="0"/>
              </a:rPr>
              <a:t>).</a:t>
            </a:r>
            <a:endParaRPr lang="es-MX" dirty="0">
              <a:solidFill>
                <a:srgbClr val="2C282F"/>
              </a:solidFill>
              <a:latin typeface="Bembo" panose="02020502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76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D96C68-1091-47B3-99D1-82FEFF8C8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AFF9294-6926-4195-9AA6-55C8B224C3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098" name="Picture 2" descr="Basin Grass QGIS 3">
            <a:extLst>
              <a:ext uri="{FF2B5EF4-FFF2-40B4-BE49-F238E27FC236}">
                <a16:creationId xmlns:a16="http://schemas.microsoft.com/office/drawing/2014/main" id="{AF14C2CE-1772-439D-8912-36B69D25E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88" y="96736"/>
            <a:ext cx="11934092" cy="6631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23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EB54D17-3792-403D-9127-495845021D2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5FB7726-C6A8-44D0-B179-A65DE454D83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5BA856-8FE7-01EC-C50C-B88AC7898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5880" y="521689"/>
            <a:ext cx="7788129" cy="900079"/>
          </a:xfrm>
        </p:spPr>
        <p:txBody>
          <a:bodyPr>
            <a:normAutofit/>
          </a:bodyPr>
          <a:lstStyle/>
          <a:p>
            <a:r>
              <a:rPr lang="es-CL" sz="3200" b="1" dirty="0" smtClean="0">
                <a:latin typeface="Abadi Extra Light" panose="020B0604020202020204" pitchFamily="34" charset="0"/>
              </a:rPr>
              <a:t>Presentación </a:t>
            </a:r>
            <a:r>
              <a:rPr lang="es-CL" sz="3200" b="1" dirty="0">
                <a:latin typeface="Abadi Extra Light" panose="020B0604020202020204" pitchFamily="34" charset="0"/>
              </a:rPr>
              <a:t>del curso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5240642-D010-45A9-5777-DDB2B7CA2993}"/>
              </a:ext>
            </a:extLst>
          </p:cNvPr>
          <p:cNvSpPr txBox="1"/>
          <p:nvPr/>
        </p:nvSpPr>
        <p:spPr>
          <a:xfrm>
            <a:off x="935880" y="1160158"/>
            <a:ext cx="101549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CL" sz="2800" dirty="0"/>
              <a:t>Cuerpo docente</a:t>
            </a:r>
            <a:endParaRPr lang="es-CL" sz="2400" dirty="0"/>
          </a:p>
        </p:txBody>
      </p:sp>
      <p:pic>
        <p:nvPicPr>
          <p:cNvPr id="4" name="Imagen 3" descr="Hombre parado en una montaña&#10;&#10;Descripción generada automáticamente">
            <a:extLst>
              <a:ext uri="{FF2B5EF4-FFF2-40B4-BE49-F238E27FC236}">
                <a16:creationId xmlns:a16="http://schemas.microsoft.com/office/drawing/2014/main" id="{86D40EB9-8B4E-68A4-9AB0-6EB0F6EFEB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965" y="2843536"/>
            <a:ext cx="5601902" cy="3733142"/>
          </a:xfrm>
          <a:prstGeom prst="rect">
            <a:avLst/>
          </a:prstGeom>
        </p:spPr>
      </p:pic>
      <p:pic>
        <p:nvPicPr>
          <p:cNvPr id="7" name="Imagen 6" descr="Un hombre parado en una montaña&#10;&#10;Descripción generada automáticamente con confianza media">
            <a:extLst>
              <a:ext uri="{FF2B5EF4-FFF2-40B4-BE49-F238E27FC236}">
                <a16:creationId xmlns:a16="http://schemas.microsoft.com/office/drawing/2014/main" id="{E8C96083-7CC9-733B-FA65-79487BF6C80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02" y="2843536"/>
            <a:ext cx="4977523" cy="3733142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B569FF8-0C50-3F81-4EF8-C52AF6A169CE}"/>
              </a:ext>
            </a:extLst>
          </p:cNvPr>
          <p:cNvSpPr txBox="1"/>
          <p:nvPr/>
        </p:nvSpPr>
        <p:spPr>
          <a:xfrm>
            <a:off x="769702" y="1943456"/>
            <a:ext cx="49775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CL" sz="2800" dirty="0"/>
              <a:t>Auxiliar</a:t>
            </a:r>
          </a:p>
          <a:p>
            <a:r>
              <a:rPr lang="es-CL" sz="2000" dirty="0"/>
              <a:t>Roberto González Vidal</a:t>
            </a:r>
            <a:endParaRPr lang="es-CL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B946833-C204-F494-7CF3-13014270801A}"/>
              </a:ext>
            </a:extLst>
          </p:cNvPr>
          <p:cNvSpPr txBox="1"/>
          <p:nvPr/>
        </p:nvSpPr>
        <p:spPr>
          <a:xfrm>
            <a:off x="6347965" y="1943455"/>
            <a:ext cx="49775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CL" sz="2800" dirty="0"/>
              <a:t>Ayudante</a:t>
            </a:r>
          </a:p>
          <a:p>
            <a:r>
              <a:rPr lang="es-CL" sz="2000" dirty="0"/>
              <a:t>Luis Godoy Rojas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00225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19E934-24C4-4AC7-9688-8851D4927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8A77496-7826-457B-93CB-96AEE77B9A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65AA6DD9-1E1E-4F42-80CC-FAA3C341A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655684"/>
            <a:ext cx="10446237" cy="6049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672951" y="77569"/>
            <a:ext cx="111577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err="1" smtClean="0">
                <a:solidFill>
                  <a:srgbClr val="2C282F"/>
                </a:solidFill>
                <a:latin typeface="Bembo" panose="02020502050201020203" pitchFamily="18" charset="0"/>
              </a:rPr>
              <a:t>r.to.vect</a:t>
            </a:r>
            <a:r>
              <a:rPr lang="es-MX" dirty="0" err="1">
                <a:solidFill>
                  <a:srgbClr val="2C282F"/>
                </a:solidFill>
                <a:latin typeface="Arial" panose="020B0604020202020204" pitchFamily="34" charset="0"/>
              </a:rPr>
              <a:t>→</a:t>
            </a:r>
            <a:r>
              <a:rPr lang="es-MX" dirty="0" err="1">
                <a:solidFill>
                  <a:srgbClr val="2C282F"/>
                </a:solidFill>
                <a:latin typeface="Bembo" panose="02020502050201020203" pitchFamily="18" charset="0"/>
              </a:rPr>
              <a:t>vectoriza</a:t>
            </a:r>
            <a:r>
              <a:rPr lang="es-MX" dirty="0">
                <a:solidFill>
                  <a:srgbClr val="2C282F"/>
                </a:solidFill>
                <a:latin typeface="Bembo" panose="02020502050201020203" pitchFamily="18" charset="0"/>
              </a:rPr>
              <a:t> un </a:t>
            </a:r>
            <a:r>
              <a:rPr lang="es-MX" dirty="0" err="1">
                <a:solidFill>
                  <a:srgbClr val="2C282F"/>
                </a:solidFill>
                <a:latin typeface="Bembo" panose="02020502050201020203" pitchFamily="18" charset="0"/>
              </a:rPr>
              <a:t>raster</a:t>
            </a:r>
            <a:r>
              <a:rPr lang="es-MX" dirty="0">
                <a:solidFill>
                  <a:srgbClr val="2C282F"/>
                </a:solidFill>
                <a:latin typeface="Bembo" panose="02020502050201020203" pitchFamily="18" charset="0"/>
              </a:rPr>
              <a:t>, por ejemplo hace un polígono del </a:t>
            </a:r>
            <a:r>
              <a:rPr lang="es-MX" dirty="0" err="1">
                <a:solidFill>
                  <a:srgbClr val="2C282F"/>
                </a:solidFill>
                <a:latin typeface="Bembo" panose="02020502050201020203" pitchFamily="18" charset="0"/>
              </a:rPr>
              <a:t>raster</a:t>
            </a:r>
            <a:r>
              <a:rPr lang="es-MX" dirty="0">
                <a:solidFill>
                  <a:srgbClr val="2C282F"/>
                </a:solidFill>
                <a:latin typeface="Bembo" panose="02020502050201020203" pitchFamily="18" charset="0"/>
              </a:rPr>
              <a:t> de cuenca y </a:t>
            </a:r>
            <a:r>
              <a:rPr lang="es-MX" dirty="0" err="1">
                <a:solidFill>
                  <a:srgbClr val="2C282F"/>
                </a:solidFill>
                <a:latin typeface="Bembo" panose="02020502050201020203" pitchFamily="18" charset="0"/>
              </a:rPr>
              <a:t>polilíneas</a:t>
            </a:r>
            <a:r>
              <a:rPr lang="es-MX" dirty="0">
                <a:solidFill>
                  <a:srgbClr val="2C282F"/>
                </a:solidFill>
                <a:latin typeface="Bembo" panose="02020502050201020203" pitchFamily="18" charset="0"/>
              </a:rPr>
              <a:t> del </a:t>
            </a:r>
            <a:r>
              <a:rPr lang="es-MX" dirty="0" err="1">
                <a:solidFill>
                  <a:srgbClr val="2C282F"/>
                </a:solidFill>
                <a:latin typeface="Bembo" panose="02020502050201020203" pitchFamily="18" charset="0"/>
              </a:rPr>
              <a:t>raster</a:t>
            </a:r>
            <a:r>
              <a:rPr lang="es-MX" dirty="0">
                <a:solidFill>
                  <a:srgbClr val="2C282F"/>
                </a:solidFill>
                <a:latin typeface="Bembo" panose="02020502050201020203" pitchFamily="18" charset="0"/>
              </a:rPr>
              <a:t> de red.</a:t>
            </a:r>
            <a:endParaRPr lang="es-MX" dirty="0">
              <a:solidFill>
                <a:srgbClr val="2C282F"/>
              </a:solidFill>
              <a:latin typeface="Bembo" panose="02020502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10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C3A123-BFE5-4B13-BD0A-C3DBE113C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774" y="261812"/>
            <a:ext cx="10134600" cy="464943"/>
          </a:xfrm>
        </p:spPr>
        <p:txBody>
          <a:bodyPr>
            <a:normAutofit fontScale="90000"/>
          </a:bodyPr>
          <a:lstStyle/>
          <a:p>
            <a:r>
              <a:rPr lang="es-CL" dirty="0"/>
              <a:t>Crear una red de drenaje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8DA7A86-559A-4147-9A0D-B34D3D13F6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146" name="Picture 2" descr="r.stream.extract Grass QGIS 3">
            <a:extLst>
              <a:ext uri="{FF2B5EF4-FFF2-40B4-BE49-F238E27FC236}">
                <a16:creationId xmlns:a16="http://schemas.microsoft.com/office/drawing/2014/main" id="{40712538-A24F-4F6B-8255-BE470D344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626" y="726755"/>
            <a:ext cx="9145636" cy="9634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886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278B80-DB1D-4B45-AFFE-015CF7E32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D37E455-D3A0-4362-9F31-B995912E96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7170" name="Picture 2" descr="Delimitar una cuenca hidrográfica en QGIS 3">
            <a:extLst>
              <a:ext uri="{FF2B5EF4-FFF2-40B4-BE49-F238E27FC236}">
                <a16:creationId xmlns:a16="http://schemas.microsoft.com/office/drawing/2014/main" id="{207AEDA0-BA11-452D-BB77-8B50F2C62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243512"/>
            <a:ext cx="10677378" cy="637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76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87ED21-CA69-43AA-B470-75BA15238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586" y="262132"/>
            <a:ext cx="10134600" cy="464943"/>
          </a:xfrm>
        </p:spPr>
        <p:txBody>
          <a:bodyPr>
            <a:normAutofit fontScale="90000"/>
          </a:bodyPr>
          <a:lstStyle/>
          <a:p>
            <a:r>
              <a:rPr lang="es-CL" dirty="0"/>
              <a:t>Cortar un DEM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9D1926D8-A7A7-404B-8583-A479D2BF6E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949" y="651117"/>
            <a:ext cx="11863742" cy="6085428"/>
          </a:xfrm>
        </p:spPr>
      </p:pic>
    </p:spTree>
    <p:extLst>
      <p:ext uri="{BB962C8B-B14F-4D97-AF65-F5344CB8AC3E}">
        <p14:creationId xmlns:p14="http://schemas.microsoft.com/office/powerpoint/2010/main" val="198354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A72412-2C93-4C57-AC01-88A1A1909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824FB211-D642-43B5-A412-D0A44D24E2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5249" y="206896"/>
            <a:ext cx="10325686" cy="6307378"/>
          </a:xfrm>
        </p:spPr>
      </p:pic>
    </p:spTree>
    <p:extLst>
      <p:ext uri="{BB962C8B-B14F-4D97-AF65-F5344CB8AC3E}">
        <p14:creationId xmlns:p14="http://schemas.microsoft.com/office/powerpoint/2010/main" val="250876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2717EB-24C0-4480-983F-E93EAFCB4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016" y="261812"/>
            <a:ext cx="10134600" cy="464943"/>
          </a:xfrm>
        </p:spPr>
        <p:txBody>
          <a:bodyPr>
            <a:normAutofit fontScale="90000"/>
          </a:bodyPr>
          <a:lstStyle/>
          <a:p>
            <a:r>
              <a:rPr lang="es-CL" dirty="0"/>
              <a:t>Generar un </a:t>
            </a:r>
            <a:r>
              <a:rPr lang="es-CL" dirty="0" err="1"/>
              <a:t>Hillshade</a:t>
            </a:r>
            <a:endParaRPr lang="es-CL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4D1034F-8DEB-4AD2-BBA7-699117CE16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016" y="760362"/>
            <a:ext cx="11816861" cy="5947339"/>
          </a:xfrm>
        </p:spPr>
      </p:pic>
    </p:spTree>
    <p:extLst>
      <p:ext uri="{BB962C8B-B14F-4D97-AF65-F5344CB8AC3E}">
        <p14:creationId xmlns:p14="http://schemas.microsoft.com/office/powerpoint/2010/main" val="186396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9302A0-05B5-4E37-A77B-A38EC3861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C25ADBC-F800-4182-8C15-490531C1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C8F8F29-9F97-45F6-98ED-073AF0708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52" y="365760"/>
            <a:ext cx="11748830" cy="606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49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9">
            <a:extLst>
              <a:ext uri="{FF2B5EF4-FFF2-40B4-BE49-F238E27FC236}">
                <a16:creationId xmlns:a16="http://schemas.microsoft.com/office/drawing/2014/main" id="{51A01047-632B-4F57-9CDB-AA680D5BBB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5">
            <a:extLst>
              <a:ext uri="{FF2B5EF4-FFF2-40B4-BE49-F238E27FC236}">
                <a16:creationId xmlns:a16="http://schemas.microsoft.com/office/drawing/2014/main" id="{48EF695B-E7DE-4164-862A-9CD06DFB0EC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3900" y="723900"/>
            <a:ext cx="4580642" cy="5494694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58886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37115 w 6096000"/>
              <a:gd name="connsiteY3" fmla="*/ 5889172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3037115" y="588917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1980E1-E47E-4717-D7F8-5A61094B6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883" y="1000366"/>
            <a:ext cx="3995397" cy="1239627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s-CL"/>
              <a:t>Generar otras capas raster y superponerlas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BBAEC-22D0-8338-3035-0BA2B07A92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6144" y="2884395"/>
            <a:ext cx="3862062" cy="2469140"/>
          </a:xfrm>
        </p:spPr>
        <p:txBody>
          <a:bodyPr>
            <a:normAutofit/>
          </a:bodyPr>
          <a:lstStyle/>
          <a:p>
            <a:pPr algn="ctr"/>
            <a:r>
              <a:rPr lang="es-CL"/>
              <a:t>Mapa de Pendiente </a:t>
            </a:r>
            <a:r>
              <a:rPr lang="es-CL">
                <a:sym typeface="Wingdings" panose="05000000000000000000" pitchFamily="2" charset="2"/>
              </a:rPr>
              <a:t> Caja de herramientas  Pendiente</a:t>
            </a:r>
            <a:endParaRPr lang="es-CL"/>
          </a:p>
          <a:p>
            <a:pPr algn="ctr"/>
            <a:r>
              <a:rPr lang="es-CL"/>
              <a:t>Mapa de orientación </a:t>
            </a:r>
            <a:r>
              <a:rPr lang="es-CL">
                <a:sym typeface="Wingdings" panose="05000000000000000000" pitchFamily="2" charset="2"/>
              </a:rPr>
              <a:t> Caja de Herramientas  Aspecto</a:t>
            </a:r>
            <a:endParaRPr lang="es-C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FD9277-2A4D-4BF5-B7B0-25167E6B4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8442" y="681653"/>
            <a:ext cx="5480956" cy="5494694"/>
          </a:xfrm>
          <a:prstGeom prst="rect">
            <a:avLst/>
          </a:prstGeom>
        </p:spPr>
      </p:pic>
      <p:grpSp>
        <p:nvGrpSpPr>
          <p:cNvPr id="23" name="Group 13">
            <a:extLst>
              <a:ext uri="{FF2B5EF4-FFF2-40B4-BE49-F238E27FC236}">
                <a16:creationId xmlns:a16="http://schemas.microsoft.com/office/drawing/2014/main" id="{D5ADB088-C125-457F-9C61-DFE21DCEF4A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580479" y="2543656"/>
            <a:ext cx="867485" cy="115439"/>
            <a:chOff x="8910933" y="1861308"/>
            <a:chExt cx="867485" cy="11543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DE177E3-7A50-4A27-B466-79375BA19D4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15">
              <a:extLst>
                <a:ext uri="{FF2B5EF4-FFF2-40B4-BE49-F238E27FC236}">
                  <a16:creationId xmlns:a16="http://schemas.microsoft.com/office/drawing/2014/main" id="{6F53D207-3550-41FA-BBC0-A5220E7346D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16">
              <a:extLst>
                <a:ext uri="{FF2B5EF4-FFF2-40B4-BE49-F238E27FC236}">
                  <a16:creationId xmlns:a16="http://schemas.microsoft.com/office/drawing/2014/main" id="{6EF5A581-4EC8-4E1B-BF64-8A1FE8530F2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3889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EB499A-0C97-419F-88B7-81C9E7196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909" y="219609"/>
            <a:ext cx="10134600" cy="507146"/>
          </a:xfrm>
        </p:spPr>
        <p:txBody>
          <a:bodyPr>
            <a:normAutofit fontScale="90000"/>
          </a:bodyPr>
          <a:lstStyle/>
          <a:p>
            <a:r>
              <a:rPr lang="es-CL" dirty="0"/>
              <a:t>Curvas de nivel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B8A796CD-F8C6-45FF-AF10-A77A8528EB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448" y="1057162"/>
            <a:ext cx="11815103" cy="5581229"/>
          </a:xfrm>
        </p:spPr>
      </p:pic>
    </p:spTree>
    <p:extLst>
      <p:ext uri="{BB962C8B-B14F-4D97-AF65-F5344CB8AC3E}">
        <p14:creationId xmlns:p14="http://schemas.microsoft.com/office/powerpoint/2010/main" val="144826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A86178-EA3B-452C-8466-351C07010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45AFD3F-FF05-449C-B26C-A35CC47651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855" y="723900"/>
            <a:ext cx="11840225" cy="5254869"/>
          </a:xfrm>
        </p:spPr>
      </p:pic>
    </p:spTree>
    <p:extLst>
      <p:ext uri="{BB962C8B-B14F-4D97-AF65-F5344CB8AC3E}">
        <p14:creationId xmlns:p14="http://schemas.microsoft.com/office/powerpoint/2010/main" val="350448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EB54D17-3792-403D-9127-495845021D2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5FB7726-C6A8-44D0-B179-A65DE454D83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5BA856-8FE7-01EC-C50C-B88AC7898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5880" y="521689"/>
            <a:ext cx="7788129" cy="900079"/>
          </a:xfrm>
        </p:spPr>
        <p:txBody>
          <a:bodyPr>
            <a:normAutofit/>
          </a:bodyPr>
          <a:lstStyle/>
          <a:p>
            <a:r>
              <a:rPr lang="es-CL" sz="3200" b="1" dirty="0">
                <a:latin typeface="Abadi Extra Light" panose="020B0604020202020204" pitchFamily="34" charset="0"/>
              </a:rPr>
              <a:t>Organización del curso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5240642-D010-45A9-5777-DDB2B7CA2993}"/>
              </a:ext>
            </a:extLst>
          </p:cNvPr>
          <p:cNvSpPr txBox="1"/>
          <p:nvPr/>
        </p:nvSpPr>
        <p:spPr>
          <a:xfrm>
            <a:off x="935880" y="1421768"/>
            <a:ext cx="10154907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CL" sz="2800" dirty="0"/>
              <a:t>Laboratorio: viernes 16:15 en esta sala (modificaciones serán informadas con anticipación)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s-CL" sz="2400" dirty="0"/>
              <a:t>Asistencia obligatoria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s-CL" sz="2400" dirty="0"/>
              <a:t>Se puede justificar inasistencia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s-CL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L" sz="2800" dirty="0"/>
              <a:t>Evaluaciones: en parejas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s-CL" sz="2400" dirty="0"/>
              <a:t>4 Informes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s-CL" sz="2400" dirty="0"/>
              <a:t>1 Presentación</a:t>
            </a:r>
          </a:p>
        </p:txBody>
      </p:sp>
    </p:spTree>
    <p:extLst>
      <p:ext uri="{BB962C8B-B14F-4D97-AF65-F5344CB8AC3E}">
        <p14:creationId xmlns:p14="http://schemas.microsoft.com/office/powerpoint/2010/main" val="111573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FAE473-99D7-486B-AF53-6089A4305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CD8B97D-A10B-445C-AD6B-1B26E3AB27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7F350AD-971B-4616-B2A3-964599728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3899" y="295421"/>
            <a:ext cx="8359583" cy="627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96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E8D14-9192-D7DE-D94C-F1CA16500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66" y="3845391"/>
            <a:ext cx="10134600" cy="643506"/>
          </a:xfrm>
        </p:spPr>
        <p:txBody>
          <a:bodyPr/>
          <a:lstStyle/>
          <a:p>
            <a:r>
              <a:rPr lang="es-CL" dirty="0"/>
              <a:t>Perfiles topográficos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F1F29F-DB96-BFAF-362D-2581FB928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4616" y="0"/>
            <a:ext cx="7680602" cy="68580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8F5DD6B-CD73-22B5-C38C-9FF0C417C8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9566" y="553675"/>
            <a:ext cx="5964931" cy="3439484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164CB7-44B4-7B28-4BBE-C6A09443C238}"/>
              </a:ext>
            </a:extLst>
          </p:cNvPr>
          <p:cNvSpPr txBox="1"/>
          <p:nvPr/>
        </p:nvSpPr>
        <p:spPr>
          <a:xfrm>
            <a:off x="10410737" y="5234730"/>
            <a:ext cx="514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2773E1-B76E-A226-CDC1-F08E90ACDE32}"/>
              </a:ext>
            </a:extLst>
          </p:cNvPr>
          <p:cNvSpPr txBox="1"/>
          <p:nvPr/>
        </p:nvSpPr>
        <p:spPr>
          <a:xfrm>
            <a:off x="9212510" y="6360253"/>
            <a:ext cx="514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227529-109C-E9A4-128F-15C12AD2E27B}"/>
              </a:ext>
            </a:extLst>
          </p:cNvPr>
          <p:cNvSpPr txBox="1"/>
          <p:nvPr/>
        </p:nvSpPr>
        <p:spPr>
          <a:xfrm>
            <a:off x="11648113" y="5723713"/>
            <a:ext cx="514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22EA9C-65EA-DC0F-62F5-21A9CE277DAB}"/>
              </a:ext>
            </a:extLst>
          </p:cNvPr>
          <p:cNvSpPr txBox="1"/>
          <p:nvPr/>
        </p:nvSpPr>
        <p:spPr>
          <a:xfrm>
            <a:off x="476064" y="4488897"/>
            <a:ext cx="364921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s-CL" dirty="0"/>
              <a:t>Seleccionar el modelo de elevación digital</a:t>
            </a:r>
          </a:p>
          <a:p>
            <a:pPr marL="342900" indent="-342900">
              <a:buAutoNum type="arabicParenR"/>
            </a:pPr>
            <a:r>
              <a:rPr lang="es-CL" dirty="0"/>
              <a:t>Seleccionar línea a </a:t>
            </a:r>
            <a:r>
              <a:rPr lang="es-CL" dirty="0" err="1"/>
              <a:t>topografear</a:t>
            </a:r>
            <a:r>
              <a:rPr lang="es-CL" dirty="0"/>
              <a:t> (Puede ser temporal o usar capa </a:t>
            </a:r>
            <a:r>
              <a:rPr lang="es-CL" dirty="0" err="1"/>
              <a:t>shape</a:t>
            </a:r>
            <a:r>
              <a:rPr lang="es-CL" dirty="0"/>
              <a:t>)</a:t>
            </a:r>
          </a:p>
          <a:p>
            <a:pPr marL="342900" indent="-342900">
              <a:buAutoNum type="arabicParenR"/>
            </a:pPr>
            <a:r>
              <a:rPr lang="es-CL" dirty="0"/>
              <a:t>Guardar el perfil en el formato deseado</a:t>
            </a:r>
          </a:p>
        </p:txBody>
      </p:sp>
    </p:spTree>
    <p:extLst>
      <p:ext uri="{BB962C8B-B14F-4D97-AF65-F5344CB8AC3E}">
        <p14:creationId xmlns:p14="http://schemas.microsoft.com/office/powerpoint/2010/main" val="415425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DB7AD1-3C73-49D1-8484-3C7D80734A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4FF0EF4-EEEA-4BD2-9589-6D2B53066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17" y="630658"/>
            <a:ext cx="12083166" cy="622734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303733C-F5DF-4B7A-9360-F137C5EC9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639" y="151647"/>
            <a:ext cx="10134600" cy="479011"/>
          </a:xfrm>
        </p:spPr>
        <p:txBody>
          <a:bodyPr>
            <a:normAutofit fontScale="90000"/>
          </a:bodyPr>
          <a:lstStyle/>
          <a:p>
            <a:r>
              <a:rPr lang="es-CL" dirty="0"/>
              <a:t>Hacer una nueva composición en QGIS</a:t>
            </a:r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4356E927-BFEA-4026-B998-A8E79D53F9A6}"/>
              </a:ext>
            </a:extLst>
          </p:cNvPr>
          <p:cNvCxnSpPr>
            <a:cxnSpLocks/>
          </p:cNvCxnSpPr>
          <p:nvPr/>
        </p:nvCxnSpPr>
        <p:spPr>
          <a:xfrm flipH="1">
            <a:off x="410818" y="2279374"/>
            <a:ext cx="781878" cy="17172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399BD68-1CB7-40A6-A79E-AFB7761475DF}"/>
              </a:ext>
            </a:extLst>
          </p:cNvPr>
          <p:cNvSpPr txBox="1"/>
          <p:nvPr/>
        </p:nvSpPr>
        <p:spPr>
          <a:xfrm>
            <a:off x="1192696" y="2764807"/>
            <a:ext cx="1709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Insertar mapa</a:t>
            </a:r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541D2846-1DD3-440A-8F1D-699882150661}"/>
              </a:ext>
            </a:extLst>
          </p:cNvPr>
          <p:cNvCxnSpPr>
            <a:cxnSpLocks/>
          </p:cNvCxnSpPr>
          <p:nvPr/>
        </p:nvCxnSpPr>
        <p:spPr>
          <a:xfrm flipH="1">
            <a:off x="8753061" y="3644348"/>
            <a:ext cx="578126" cy="44726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E2B973A0-D030-4BC5-9559-53E40ACB0CAE}"/>
              </a:ext>
            </a:extLst>
          </p:cNvPr>
          <p:cNvCxnSpPr>
            <a:cxnSpLocks/>
          </p:cNvCxnSpPr>
          <p:nvPr/>
        </p:nvCxnSpPr>
        <p:spPr>
          <a:xfrm flipH="1">
            <a:off x="602974" y="3134139"/>
            <a:ext cx="578126" cy="44726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534ED28-7D6E-4AAA-9F72-66F918C84F36}"/>
              </a:ext>
            </a:extLst>
          </p:cNvPr>
          <p:cNvSpPr txBox="1"/>
          <p:nvPr/>
        </p:nvSpPr>
        <p:spPr>
          <a:xfrm>
            <a:off x="1239079" y="2053957"/>
            <a:ext cx="1709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Ajustar mapa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F7D2109D-2301-4213-957D-3D5C4E1A2D9A}"/>
              </a:ext>
            </a:extLst>
          </p:cNvPr>
          <p:cNvSpPr txBox="1"/>
          <p:nvPr/>
        </p:nvSpPr>
        <p:spPr>
          <a:xfrm>
            <a:off x="9331187" y="3275016"/>
            <a:ext cx="1709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Ajustar escala</a:t>
            </a:r>
          </a:p>
        </p:txBody>
      </p: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0977FB38-A8D8-428B-95A7-4E0139CEB7C0}"/>
              </a:ext>
            </a:extLst>
          </p:cNvPr>
          <p:cNvCxnSpPr>
            <a:cxnSpLocks/>
          </p:cNvCxnSpPr>
          <p:nvPr/>
        </p:nvCxnSpPr>
        <p:spPr>
          <a:xfrm flipH="1" flipV="1">
            <a:off x="566531" y="4598686"/>
            <a:ext cx="829917" cy="102791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ángulo 18">
            <a:extLst>
              <a:ext uri="{FF2B5EF4-FFF2-40B4-BE49-F238E27FC236}">
                <a16:creationId xmlns:a16="http://schemas.microsoft.com/office/drawing/2014/main" id="{5F62A91A-1532-4B75-97D2-6BF787377E4D}"/>
              </a:ext>
            </a:extLst>
          </p:cNvPr>
          <p:cNvSpPr/>
          <p:nvPr/>
        </p:nvSpPr>
        <p:spPr>
          <a:xfrm>
            <a:off x="54417" y="3895102"/>
            <a:ext cx="356401" cy="11539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8084F0F5-D8B6-417F-A009-476CDCD090A8}"/>
              </a:ext>
            </a:extLst>
          </p:cNvPr>
          <p:cNvSpPr txBox="1"/>
          <p:nvPr/>
        </p:nvSpPr>
        <p:spPr>
          <a:xfrm>
            <a:off x="1683026" y="5287617"/>
            <a:ext cx="2756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Agregar </a:t>
            </a:r>
            <a:r>
              <a:rPr lang="es-CL" dirty="0" smtClean="0"/>
              <a:t>título y texto</a:t>
            </a:r>
            <a:r>
              <a:rPr lang="es-CL" dirty="0"/>
              <a:t>, leyenda, escala y flecha de </a:t>
            </a:r>
            <a:r>
              <a:rPr lang="es-CL" dirty="0" smtClean="0"/>
              <a:t>norte, </a:t>
            </a:r>
            <a:r>
              <a:rPr lang="es-CL" dirty="0" err="1" smtClean="0"/>
              <a:t>datum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49752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E3CC53-BC37-40C6-A81C-737174AA6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637" y="200390"/>
            <a:ext cx="10134600" cy="644244"/>
          </a:xfrm>
        </p:spPr>
        <p:txBody>
          <a:bodyPr/>
          <a:lstStyle/>
          <a:p>
            <a:r>
              <a:rPr lang="es-CL" dirty="0"/>
              <a:t>Ajustar grilla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654D775-3A12-4651-94D2-1AB22EBEB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B5B0746-EFA5-4399-B1B9-43D85B785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37" y="1048877"/>
            <a:ext cx="11788726" cy="560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5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E3CC53-BC37-40C6-A81C-737174AA6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637" y="200390"/>
            <a:ext cx="10134600" cy="644244"/>
          </a:xfrm>
        </p:spPr>
        <p:txBody>
          <a:bodyPr/>
          <a:lstStyle/>
          <a:p>
            <a:r>
              <a:rPr lang="es-CL" dirty="0" smtClean="0"/>
              <a:t>Exportar composición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654D775-3A12-4651-94D2-1AB22EBEB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34" y="844634"/>
            <a:ext cx="11740531" cy="7058296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268071" y="1138518"/>
            <a:ext cx="753035" cy="27790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>
              <a:ln>
                <a:solidFill>
                  <a:srgbClr val="FF0000"/>
                </a:solidFill>
              </a:ln>
            </a:endParaRP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4356E927-BFEA-4026-B998-A8E79D53F9A6}"/>
              </a:ext>
            </a:extLst>
          </p:cNvPr>
          <p:cNvCxnSpPr>
            <a:cxnSpLocks/>
          </p:cNvCxnSpPr>
          <p:nvPr/>
        </p:nvCxnSpPr>
        <p:spPr>
          <a:xfrm flipV="1">
            <a:off x="1783976" y="1335742"/>
            <a:ext cx="591671" cy="82616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4356E927-BFEA-4026-B998-A8E79D53F9A6}"/>
              </a:ext>
            </a:extLst>
          </p:cNvPr>
          <p:cNvCxnSpPr>
            <a:cxnSpLocks/>
          </p:cNvCxnSpPr>
          <p:nvPr/>
        </p:nvCxnSpPr>
        <p:spPr>
          <a:xfrm flipH="1" flipV="1">
            <a:off x="2617694" y="1335743"/>
            <a:ext cx="22412" cy="113518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4356E927-BFEA-4026-B998-A8E79D53F9A6}"/>
              </a:ext>
            </a:extLst>
          </p:cNvPr>
          <p:cNvCxnSpPr>
            <a:cxnSpLocks/>
          </p:cNvCxnSpPr>
          <p:nvPr/>
        </p:nvCxnSpPr>
        <p:spPr>
          <a:xfrm flipH="1" flipV="1">
            <a:off x="2904565" y="1416424"/>
            <a:ext cx="600636" cy="90543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534ED28-7D6E-4AAA-9F72-66F918C84F36}"/>
              </a:ext>
            </a:extLst>
          </p:cNvPr>
          <p:cNvSpPr txBox="1"/>
          <p:nvPr/>
        </p:nvSpPr>
        <p:spPr>
          <a:xfrm>
            <a:off x="793552" y="2101600"/>
            <a:ext cx="1709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JPG, PNG…</a:t>
            </a:r>
            <a:endParaRPr lang="es-CL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534ED28-7D6E-4AAA-9F72-66F918C84F36}"/>
              </a:ext>
            </a:extLst>
          </p:cNvPr>
          <p:cNvSpPr txBox="1"/>
          <p:nvPr/>
        </p:nvSpPr>
        <p:spPr>
          <a:xfrm>
            <a:off x="2321859" y="2419430"/>
            <a:ext cx="1709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SVG</a:t>
            </a:r>
            <a:endParaRPr lang="es-CL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B534ED28-7D6E-4AAA-9F72-66F918C84F36}"/>
              </a:ext>
            </a:extLst>
          </p:cNvPr>
          <p:cNvSpPr txBox="1"/>
          <p:nvPr/>
        </p:nvSpPr>
        <p:spPr>
          <a:xfrm>
            <a:off x="3249708" y="2270890"/>
            <a:ext cx="1709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PDF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67283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1BCBBB-5A08-457F-8F89-05EF7046A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Bibliografía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F68A2A3-0F88-4DF8-A50F-781889E585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dirty="0"/>
              <a:t>Clases auxiliares de años anteriores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dirty="0"/>
              <a:t>https://acolita.com/delimitar-automaticamente-una-cuenca-hidrografica-en-qgis-3/</a:t>
            </a:r>
          </a:p>
        </p:txBody>
      </p:sp>
    </p:spTree>
    <p:extLst>
      <p:ext uri="{BB962C8B-B14F-4D97-AF65-F5344CB8AC3E}">
        <p14:creationId xmlns:p14="http://schemas.microsoft.com/office/powerpoint/2010/main" val="1188879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EB54D17-3792-403D-9127-495845021D2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5FB7726-C6A8-44D0-B179-A65DE454D83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5BA856-8FE7-01EC-C50C-B88AC7898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938" y="0"/>
            <a:ext cx="7788129" cy="900079"/>
          </a:xfrm>
        </p:spPr>
        <p:txBody>
          <a:bodyPr>
            <a:normAutofit fontScale="85000" lnSpcReduction="10000"/>
          </a:bodyPr>
          <a:lstStyle/>
          <a:p>
            <a:r>
              <a:rPr lang="es-CL" sz="3200" b="1" dirty="0">
                <a:latin typeface="Abadi Extra Light" panose="020B0604020202020204" pitchFamily="34" charset="0"/>
              </a:rPr>
              <a:t>Calendario tentativo del laboratorio – Sección 2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8C02A387-A242-8622-D1D4-1D10791FF5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0948246"/>
              </p:ext>
            </p:extLst>
          </p:nvPr>
        </p:nvGraphicFramePr>
        <p:xfrm>
          <a:off x="295385" y="577875"/>
          <a:ext cx="9998990" cy="5695324"/>
        </p:xfrm>
        <a:graphic>
          <a:graphicData uri="http://schemas.openxmlformats.org/drawingml/2006/table">
            <a:tbl>
              <a:tblPr/>
              <a:tblGrid>
                <a:gridCol w="1386228">
                  <a:extLst>
                    <a:ext uri="{9D8B030D-6E8A-4147-A177-3AD203B41FA5}">
                      <a16:colId xmlns:a16="http://schemas.microsoft.com/office/drawing/2014/main" val="2586783850"/>
                    </a:ext>
                  </a:extLst>
                </a:gridCol>
                <a:gridCol w="1522895">
                  <a:extLst>
                    <a:ext uri="{9D8B030D-6E8A-4147-A177-3AD203B41FA5}">
                      <a16:colId xmlns:a16="http://schemas.microsoft.com/office/drawing/2014/main" val="3863338000"/>
                    </a:ext>
                  </a:extLst>
                </a:gridCol>
                <a:gridCol w="5505867">
                  <a:extLst>
                    <a:ext uri="{9D8B030D-6E8A-4147-A177-3AD203B41FA5}">
                      <a16:colId xmlns:a16="http://schemas.microsoft.com/office/drawing/2014/main" val="2649230257"/>
                    </a:ext>
                  </a:extLst>
                </a:gridCol>
                <a:gridCol w="1584000">
                  <a:extLst>
                    <a:ext uri="{9D8B030D-6E8A-4147-A177-3AD203B41FA5}">
                      <a16:colId xmlns:a16="http://schemas.microsoft.com/office/drawing/2014/main" val="1522476055"/>
                    </a:ext>
                  </a:extLst>
                </a:gridCol>
              </a:tblGrid>
              <a:tr h="319605"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Semana</a:t>
                      </a:r>
                    </a:p>
                  </a:txBody>
                  <a:tcPr marL="11173" marR="11173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Fecha</a:t>
                      </a:r>
                    </a:p>
                  </a:txBody>
                  <a:tcPr marL="11173" marR="1117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Contenido</a:t>
                      </a:r>
                    </a:p>
                  </a:txBody>
                  <a:tcPr marL="11173" marR="1117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CL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Entrega informe</a:t>
                      </a:r>
                    </a:p>
                  </a:txBody>
                  <a:tcPr marL="11173" marR="1117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4118561"/>
                  </a:ext>
                </a:extLst>
              </a:tr>
              <a:tr h="319605"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1173" marR="11173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CL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13-18 marzo</a:t>
                      </a:r>
                    </a:p>
                  </a:txBody>
                  <a:tcPr marL="11173" marR="1117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11173" marR="1117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s-CL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73" marR="1117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9625607"/>
                  </a:ext>
                </a:extLst>
              </a:tr>
              <a:tr h="319605"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1173" marR="11173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CL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20-24 marzo</a:t>
                      </a:r>
                    </a:p>
                  </a:txBody>
                  <a:tcPr marL="11173" marR="1117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CL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Repaso Qgis</a:t>
                      </a:r>
                    </a:p>
                  </a:txBody>
                  <a:tcPr marL="11173" marR="1117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s-CL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73" marR="1117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1228159"/>
                  </a:ext>
                </a:extLst>
              </a:tr>
              <a:tr h="319605"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1173" marR="11173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CL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27-31 marzo</a:t>
                      </a:r>
                    </a:p>
                  </a:txBody>
                  <a:tcPr marL="11173" marR="1117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CL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Evolución del </a:t>
                      </a:r>
                      <a:r>
                        <a:rPr lang="es-CL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paisaje-Hipsometría</a:t>
                      </a:r>
                      <a:endParaRPr lang="es-CL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73" marR="1117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s-CL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73" marR="1117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2230628"/>
                  </a:ext>
                </a:extLst>
              </a:tr>
              <a:tr h="319605"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11173" marR="11173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CL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03-07 abril</a:t>
                      </a:r>
                    </a:p>
                  </a:txBody>
                  <a:tcPr marL="11173" marR="1117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CL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Consultas</a:t>
                      </a:r>
                    </a:p>
                  </a:txBody>
                  <a:tcPr marL="11173" marR="1117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s-CL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73" marR="1117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1974257"/>
                  </a:ext>
                </a:extLst>
              </a:tr>
              <a:tr h="307324"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11173" marR="11173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CL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10-14 abril</a:t>
                      </a:r>
                    </a:p>
                  </a:txBody>
                  <a:tcPr marL="11173" marR="1117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MX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Terreno </a:t>
                      </a:r>
                      <a:r>
                        <a:rPr lang="es-MX" sz="18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Estrati</a:t>
                      </a:r>
                      <a:endParaRPr lang="es-MX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73" marR="1117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11-abr</a:t>
                      </a:r>
                      <a:endParaRPr lang="es-CL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73" marR="1117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3556567"/>
                  </a:ext>
                </a:extLst>
              </a:tr>
              <a:tr h="319605"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11173" marR="11173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CL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17-21 abril</a:t>
                      </a:r>
                    </a:p>
                  </a:txBody>
                  <a:tcPr marL="11173" marR="1117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CL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Terreno </a:t>
                      </a:r>
                      <a:r>
                        <a:rPr lang="es-CL" sz="18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Geomorfo</a:t>
                      </a:r>
                      <a:r>
                        <a:rPr lang="es-CL" sz="1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1-2</a:t>
                      </a:r>
                      <a:endParaRPr lang="es-CL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73" marR="1117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s-CL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73" marR="1117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2246583"/>
                  </a:ext>
                </a:extLst>
              </a:tr>
              <a:tr h="164489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11173" marR="1117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s-CL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24-28 abril</a:t>
                      </a:r>
                    </a:p>
                  </a:txBody>
                  <a:tcPr marL="11173" marR="11173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Agentes</a:t>
                      </a:r>
                      <a:r>
                        <a:rPr lang="es-CL" sz="1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modeladores del paisaje</a:t>
                      </a:r>
                      <a:endParaRPr lang="es-CL" sz="18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73" marR="1117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s-CL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73" marR="1117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2439475"/>
                  </a:ext>
                </a:extLst>
              </a:tr>
              <a:tr h="319605"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vacaciones</a:t>
                      </a:r>
                    </a:p>
                  </a:txBody>
                  <a:tcPr marL="11173" marR="11173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CL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01-06 mayo</a:t>
                      </a:r>
                    </a:p>
                  </a:txBody>
                  <a:tcPr marL="11173" marR="1117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s-CL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73" marR="1117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s-CL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73" marR="1117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8548333"/>
                  </a:ext>
                </a:extLst>
              </a:tr>
              <a:tr h="319605"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11173" marR="11173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CL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08-12 mayo</a:t>
                      </a:r>
                    </a:p>
                  </a:txBody>
                  <a:tcPr marL="11173" marR="1117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Sistemas fluviales (Terreno </a:t>
                      </a:r>
                      <a:r>
                        <a:rPr lang="es-CL" sz="18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Geomorfo</a:t>
                      </a:r>
                      <a:r>
                        <a:rPr lang="es-CL" sz="1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3)</a:t>
                      </a:r>
                      <a:endParaRPr lang="es-CL" sz="18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73" marR="1117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s-CL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73" marR="1117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5853004"/>
                  </a:ext>
                </a:extLst>
              </a:tr>
              <a:tr h="319605"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11173" marR="11173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CL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15-19 mayo</a:t>
                      </a:r>
                    </a:p>
                  </a:txBody>
                  <a:tcPr marL="11173" marR="1117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Sistemas glaciales y </a:t>
                      </a:r>
                      <a:r>
                        <a:rPr lang="es-MX" sz="18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periglaciales</a:t>
                      </a:r>
                      <a:endParaRPr lang="es-MX" sz="18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73" marR="1117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s-CL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73" marR="1117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2772641"/>
                  </a:ext>
                </a:extLst>
              </a:tr>
              <a:tr h="319605"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11173" marR="11173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CL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22-26 mayo</a:t>
                      </a:r>
                    </a:p>
                  </a:txBody>
                  <a:tcPr marL="11173" marR="1117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Geomorfología costera</a:t>
                      </a:r>
                    </a:p>
                  </a:txBody>
                  <a:tcPr marL="11173" marR="1117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25-may</a:t>
                      </a:r>
                      <a:endParaRPr lang="es-CL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73" marR="1117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0497427"/>
                  </a:ext>
                </a:extLst>
              </a:tr>
              <a:tr h="319605"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11173" marR="11173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CL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29-02 junio</a:t>
                      </a:r>
                    </a:p>
                  </a:txBody>
                  <a:tcPr marL="11173" marR="1117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8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Morfotectónica</a:t>
                      </a:r>
                      <a:endParaRPr lang="es-CL" sz="18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73" marR="1117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s-CL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73" marR="1117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9988311"/>
                  </a:ext>
                </a:extLst>
              </a:tr>
              <a:tr h="319605"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11173" marR="11173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CL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05-09 junio</a:t>
                      </a:r>
                    </a:p>
                  </a:txBody>
                  <a:tcPr marL="11173" marR="1117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Geomorfología Eólica</a:t>
                      </a:r>
                    </a:p>
                  </a:txBody>
                  <a:tcPr marL="11173" marR="1117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s-CL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73" marR="1117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7022757"/>
                  </a:ext>
                </a:extLst>
              </a:tr>
              <a:tr h="319605"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11173" marR="11173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CL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12-16 junio</a:t>
                      </a:r>
                    </a:p>
                  </a:txBody>
                  <a:tcPr marL="11173" marR="1117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Procesos gravitacionales</a:t>
                      </a:r>
                    </a:p>
                  </a:txBody>
                  <a:tcPr marL="11173" marR="1117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15-jun</a:t>
                      </a:r>
                      <a:endParaRPr lang="es-CL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73" marR="1117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2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8883864"/>
                  </a:ext>
                </a:extLst>
              </a:tr>
              <a:tr h="319605"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vacaciones</a:t>
                      </a:r>
                    </a:p>
                  </a:txBody>
                  <a:tcPr marL="11173" marR="11173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CL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19-23 junio</a:t>
                      </a:r>
                    </a:p>
                  </a:txBody>
                  <a:tcPr marL="11173" marR="1117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s-CL" sz="1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73" marR="1117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s-CL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73" marR="1117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1034518"/>
                  </a:ext>
                </a:extLst>
              </a:tr>
              <a:tr h="319605"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11173" marR="11173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CL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26-30 junio</a:t>
                      </a:r>
                    </a:p>
                  </a:txBody>
                  <a:tcPr marL="11173" marR="1117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Geomorfología volcánica</a:t>
                      </a:r>
                    </a:p>
                  </a:txBody>
                  <a:tcPr marL="11173" marR="1117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s-CL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73" marR="1117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5128023"/>
                  </a:ext>
                </a:extLst>
              </a:tr>
              <a:tr h="319605"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11173" marR="11173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CL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03-07 julio</a:t>
                      </a:r>
                    </a:p>
                  </a:txBody>
                  <a:tcPr marL="11173" marR="1117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CL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Presentaciones</a:t>
                      </a:r>
                    </a:p>
                  </a:txBody>
                  <a:tcPr marL="11173" marR="1117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6-jul</a:t>
                      </a:r>
                    </a:p>
                  </a:txBody>
                  <a:tcPr marL="11173" marR="11173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963958"/>
                  </a:ext>
                </a:extLst>
              </a:tr>
            </a:tbl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B7E057CA-9553-A145-8DB9-53C9FA312D88}"/>
              </a:ext>
            </a:extLst>
          </p:cNvPr>
          <p:cNvSpPr txBox="1"/>
          <p:nvPr/>
        </p:nvSpPr>
        <p:spPr>
          <a:xfrm>
            <a:off x="10353368" y="3105834"/>
            <a:ext cx="17796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/>
              <a:t>Entregas: días jueves a las 23:59</a:t>
            </a:r>
          </a:p>
        </p:txBody>
      </p:sp>
    </p:spTree>
    <p:extLst>
      <p:ext uri="{BB962C8B-B14F-4D97-AF65-F5344CB8AC3E}">
        <p14:creationId xmlns:p14="http://schemas.microsoft.com/office/powerpoint/2010/main" val="95285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EB54D17-3792-403D-9127-495845021D2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5FB7726-C6A8-44D0-B179-A65DE454D83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5BA856-8FE7-01EC-C50C-B88AC7898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5880" y="521689"/>
            <a:ext cx="7788129" cy="900079"/>
          </a:xfrm>
        </p:spPr>
        <p:txBody>
          <a:bodyPr>
            <a:normAutofit/>
          </a:bodyPr>
          <a:lstStyle/>
          <a:p>
            <a:r>
              <a:rPr lang="es-CL" sz="3200" b="1" dirty="0">
                <a:latin typeface="Abadi Extra Light" panose="020B0604020202020204" pitchFamily="34" charset="0"/>
              </a:rPr>
              <a:t>Presentación del curso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A2B61B6-3208-571E-06F8-AE2301CBE909}"/>
              </a:ext>
            </a:extLst>
          </p:cNvPr>
          <p:cNvSpPr txBox="1"/>
          <p:nvPr/>
        </p:nvSpPr>
        <p:spPr>
          <a:xfrm>
            <a:off x="935880" y="1160158"/>
            <a:ext cx="10036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800" dirty="0"/>
              <a:t>Geomorfología dinámica</a:t>
            </a:r>
            <a:r>
              <a:rPr lang="es-CL" sz="2400" dirty="0"/>
              <a:t>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5A5C10B-F6DC-5002-8AB7-DCD9780CB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067" y="2295017"/>
            <a:ext cx="5669526" cy="377968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B4EFE72-ECCF-E59C-AB99-1798EC5287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399" y="2295017"/>
            <a:ext cx="5669526" cy="377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84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EB54D17-3792-403D-9127-495845021D2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5FB7726-C6A8-44D0-B179-A65DE454D83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5BA856-8FE7-01EC-C50C-B88AC7898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5880" y="521689"/>
            <a:ext cx="7788129" cy="900079"/>
          </a:xfrm>
        </p:spPr>
        <p:txBody>
          <a:bodyPr>
            <a:normAutofit/>
          </a:bodyPr>
          <a:lstStyle/>
          <a:p>
            <a:r>
              <a:rPr lang="es-CL" sz="3200" b="1" dirty="0">
                <a:latin typeface="Abadi Extra Light" panose="020B0604020202020204" pitchFamily="34" charset="0"/>
              </a:rPr>
              <a:t>Presentación del curso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A2B61B6-3208-571E-06F8-AE2301CBE909}"/>
              </a:ext>
            </a:extLst>
          </p:cNvPr>
          <p:cNvSpPr txBox="1"/>
          <p:nvPr/>
        </p:nvSpPr>
        <p:spPr>
          <a:xfrm>
            <a:off x="935880" y="1160158"/>
            <a:ext cx="10036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800" dirty="0"/>
              <a:t>Geomorfología dinámica</a:t>
            </a:r>
            <a:r>
              <a:rPr lang="es-CL" sz="2400" dirty="0"/>
              <a:t> </a:t>
            </a:r>
          </a:p>
        </p:txBody>
      </p:sp>
      <p:pic>
        <p:nvPicPr>
          <p:cNvPr id="9" name="Imagen 8" descr="Diagrama&#10;&#10;Descripción generada automáticamente con confianza media">
            <a:extLst>
              <a:ext uri="{FF2B5EF4-FFF2-40B4-BE49-F238E27FC236}">
                <a16:creationId xmlns:a16="http://schemas.microsoft.com/office/drawing/2014/main" id="{66750EF8-299A-FCC2-21C5-3787E153E3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3"/>
          <a:stretch/>
        </p:blipFill>
        <p:spPr>
          <a:xfrm>
            <a:off x="298832" y="2221337"/>
            <a:ext cx="5797168" cy="3575484"/>
          </a:xfrm>
          <a:prstGeom prst="rect">
            <a:avLst/>
          </a:prstGeom>
        </p:spPr>
      </p:pic>
      <p:pic>
        <p:nvPicPr>
          <p:cNvPr id="7" name="Imagen 6" descr="Gráfico&#10;&#10;Descripción generada automáticamente con confianza media">
            <a:extLst>
              <a:ext uri="{FF2B5EF4-FFF2-40B4-BE49-F238E27FC236}">
                <a16:creationId xmlns:a16="http://schemas.microsoft.com/office/drawing/2014/main" id="{D9F57623-CCF6-6170-6B36-967F6B65CA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3"/>
          <a:stretch/>
        </p:blipFill>
        <p:spPr>
          <a:xfrm>
            <a:off x="6245416" y="2221337"/>
            <a:ext cx="5797168" cy="357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96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4905C695-F54E-4EF8-8AEF-811D460E7A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 descr="Imagen rotada de una roca&#10;&#10;Descripción generada automáticamente con confianza baja">
            <a:extLst>
              <a:ext uri="{FF2B5EF4-FFF2-40B4-BE49-F238E27FC236}">
                <a16:creationId xmlns:a16="http://schemas.microsoft.com/office/drawing/2014/main" id="{9474D19E-433F-47BB-8717-CF4241D8EA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2" b="725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5AEFF94-0E7F-40D2-BB64-2466E9D66D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4705" y="159026"/>
            <a:ext cx="11870161" cy="6542788"/>
          </a:xfrm>
          <a:prstGeom prst="rect">
            <a:avLst/>
          </a:prstGeom>
          <a:solidFill>
            <a:schemeClr val="bg2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CB3E79F-8560-4571-A03E-352A073146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39253" y="1263650"/>
            <a:ext cx="7113494" cy="1880480"/>
          </a:xfrm>
        </p:spPr>
        <p:txBody>
          <a:bodyPr>
            <a:normAutofit/>
          </a:bodyPr>
          <a:lstStyle/>
          <a:p>
            <a:r>
              <a:rPr lang="es-CL" dirty="0"/>
              <a:t>Geomorfología Dinámica</a:t>
            </a:r>
            <a:br>
              <a:rPr lang="es-CL" dirty="0"/>
            </a:br>
            <a:r>
              <a:rPr lang="es-CL" dirty="0"/>
              <a:t>Auxiliar N°1: </a:t>
            </a:r>
            <a:r>
              <a:rPr lang="es-CL" sz="1800" b="1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Repaso de QGIS</a:t>
            </a:r>
            <a:r>
              <a:rPr lang="es-C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C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s-C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11E359D-127B-4A75-8003-D65303B243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58989" y="4876803"/>
            <a:ext cx="5074022" cy="1233323"/>
          </a:xfrm>
        </p:spPr>
        <p:txBody>
          <a:bodyPr anchor="t">
            <a:normAutofit fontScale="85000" lnSpcReduction="10000"/>
          </a:bodyPr>
          <a:lstStyle/>
          <a:p>
            <a:r>
              <a:rPr lang="es-ES" dirty="0"/>
              <a:t>Profesor: Germán Aguilar</a:t>
            </a:r>
          </a:p>
          <a:p>
            <a:r>
              <a:rPr lang="es-ES" dirty="0"/>
              <a:t>Auxiliares: Roberto González y Gabriela Reyes</a:t>
            </a:r>
          </a:p>
          <a:p>
            <a:r>
              <a:rPr lang="es-ES" dirty="0"/>
              <a:t>Ayudantes: Luis Godoy y Kimberly Bravo</a:t>
            </a:r>
            <a:endParaRPr lang="es-CL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206FD63-63B5-4FE3-A87F-05F94B21B8A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37480"/>
            <a:ext cx="867485" cy="115439"/>
            <a:chOff x="8910933" y="1861308"/>
            <a:chExt cx="867485" cy="11543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A86DBE9-D336-44D1-92FA-BA402C628CC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A46B389-851B-469E-BEE7-92EA8166962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423CA0E-FA7F-4ACA-9F3B-4FEBC353A4F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1727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B22176A-41DB-4D9A-9B6F-F2296F1ED17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74A8DF5-445E-49C5-B10A-8DF5FEFBCC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A4E38D9-EFB8-40B5-B42B-514FBF18036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0AB0378-C032-404E-9CEE-F225BD114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8124" y="723901"/>
            <a:ext cx="8815754" cy="1286648"/>
          </a:xfrm>
        </p:spPr>
        <p:txBody>
          <a:bodyPr anchor="b">
            <a:normAutofit/>
          </a:bodyPr>
          <a:lstStyle/>
          <a:p>
            <a:pPr algn="ctr"/>
            <a:r>
              <a:rPr lang="es-CL" dirty="0"/>
              <a:t>Descargar un modelo de elevación digital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80E9214-D9E2-4EB3-AD6C-F0FB28CFF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5078" y="2682052"/>
            <a:ext cx="6221845" cy="3452047"/>
          </a:xfrm>
        </p:spPr>
        <p:txBody>
          <a:bodyPr anchor="ctr">
            <a:normAutofit/>
          </a:bodyPr>
          <a:lstStyle/>
          <a:p>
            <a:pPr algn="ctr"/>
            <a:r>
              <a:rPr lang="es-ES" dirty="0"/>
              <a:t>Un DEM (Digital </a:t>
            </a:r>
            <a:r>
              <a:rPr lang="es-ES" dirty="0" err="1"/>
              <a:t>Elevation</a:t>
            </a:r>
            <a:r>
              <a:rPr lang="es-ES" dirty="0"/>
              <a:t> </a:t>
            </a:r>
            <a:r>
              <a:rPr lang="es-ES" dirty="0" err="1"/>
              <a:t>Model</a:t>
            </a:r>
            <a:r>
              <a:rPr lang="es-ES" dirty="0"/>
              <a:t>) es un ráster cuyos pixeles almacenan valores de</a:t>
            </a:r>
          </a:p>
          <a:p>
            <a:pPr algn="ctr"/>
            <a:r>
              <a:rPr lang="es-ES" dirty="0"/>
              <a:t>elevación.</a:t>
            </a:r>
          </a:p>
          <a:p>
            <a:pPr algn="ctr"/>
            <a:r>
              <a:rPr lang="es-ES" dirty="0"/>
              <a:t>Descargar desde: https://earthexplorer.usgs.gov/</a:t>
            </a:r>
          </a:p>
          <a:p>
            <a:pPr algn="ctr"/>
            <a:endParaRPr lang="es-CL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148C992-36DE-4449-B92D-49AE04B5DE2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2345189"/>
            <a:ext cx="867485" cy="115439"/>
            <a:chOff x="8910933" y="1861308"/>
            <a:chExt cx="867485" cy="11543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765B2C1-DF41-437F-9F2D-C33E46FA264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6AA37ED-ED19-4857-9B2C-777E8F707C6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45F6E87-86FB-440C-9EB4-A48D11C72CF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327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3578CA80-2D6D-447D-AB4A-35001C6486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4226" y="604244"/>
            <a:ext cx="11406226" cy="5649512"/>
          </a:xfrm>
        </p:spPr>
      </p:pic>
    </p:spTree>
    <p:extLst>
      <p:ext uri="{BB962C8B-B14F-4D97-AF65-F5344CB8AC3E}">
        <p14:creationId xmlns:p14="http://schemas.microsoft.com/office/powerpoint/2010/main" val="113024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dornVTI">
  <a:themeElements>
    <a:clrScheme name="GC1">
      <a:dk1>
        <a:sysClr val="windowText" lastClr="000000"/>
      </a:dk1>
      <a:lt1>
        <a:sysClr val="window" lastClr="FFFFFF"/>
      </a:lt1>
      <a:dk2>
        <a:srgbClr val="2C2830"/>
      </a:dk2>
      <a:lt2>
        <a:srgbClr val="E0DCE1"/>
      </a:lt2>
      <a:accent1>
        <a:srgbClr val="908193"/>
      </a:accent1>
      <a:accent2>
        <a:srgbClr val="A08889"/>
      </a:accent2>
      <a:accent3>
        <a:srgbClr val="B48C7E"/>
      </a:accent3>
      <a:accent4>
        <a:srgbClr val="809C9B"/>
      </a:accent4>
      <a:accent5>
        <a:srgbClr val="899F91"/>
      </a:accent5>
      <a:accent6>
        <a:srgbClr val="728274"/>
      </a:accent6>
      <a:hlink>
        <a:srgbClr val="837585"/>
      </a:hlink>
      <a:folHlink>
        <a:srgbClr val="677E83"/>
      </a:folHlink>
    </a:clrScheme>
    <a:fontScheme name="Bembo">
      <a:majorFont>
        <a:latin typeface="Bembo"/>
        <a:ea typeface=""/>
        <a:cs typeface=""/>
      </a:majorFont>
      <a:minorFont>
        <a:latin typeface="Bemb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dornVTI" id="{497E3FA9-5A27-4D12-9D04-917BEF3D1303}" vid="{34192A01-61CA-4566-9818-841C607496F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987</TotalTime>
  <Words>581</Words>
  <Application>Microsoft Office PowerPoint</Application>
  <PresentationFormat>Panorámica</PresentationFormat>
  <Paragraphs>136</Paragraphs>
  <Slides>35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43" baseType="lpstr">
      <vt:lpstr>Abadi Extra Light</vt:lpstr>
      <vt:lpstr>Arial</vt:lpstr>
      <vt:lpstr>Bembo</vt:lpstr>
      <vt:lpstr>Calibri</vt:lpstr>
      <vt:lpstr>Palatino Linotype</vt:lpstr>
      <vt:lpstr>Times New Roman</vt:lpstr>
      <vt:lpstr>Wingdings</vt:lpstr>
      <vt:lpstr>AdornVTI</vt:lpstr>
      <vt:lpstr>Geomorfología Dinámica Auxiliar N°1: Repaso de QGIS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Geomorfología Dinámica Auxiliar N°1: Repaso de QGIS </vt:lpstr>
      <vt:lpstr>Descargar un modelo de elevación digital</vt:lpstr>
      <vt:lpstr>Presentación de PowerPoint</vt:lpstr>
      <vt:lpstr>Presentación de PowerPoint</vt:lpstr>
      <vt:lpstr>Presentación de PowerPoint</vt:lpstr>
      <vt:lpstr>Presentación de PowerPoint</vt:lpstr>
      <vt:lpstr>Coordenadas</vt:lpstr>
      <vt:lpstr>Coordenadas: Reproyectar</vt:lpstr>
      <vt:lpstr>Hidrografía a partir de un DEM</vt:lpstr>
      <vt:lpstr>Agregar Cuencas hidrográficas</vt:lpstr>
      <vt:lpstr>Presentación de PowerPoint</vt:lpstr>
      <vt:lpstr>Presentación de PowerPoint</vt:lpstr>
      <vt:lpstr>Presentación de PowerPoint</vt:lpstr>
      <vt:lpstr>Presentación de PowerPoint</vt:lpstr>
      <vt:lpstr>Crear una red de drenaje</vt:lpstr>
      <vt:lpstr>Presentación de PowerPoint</vt:lpstr>
      <vt:lpstr>Cortar un DEM</vt:lpstr>
      <vt:lpstr>Presentación de PowerPoint</vt:lpstr>
      <vt:lpstr>Generar un Hillshade</vt:lpstr>
      <vt:lpstr>Presentación de PowerPoint</vt:lpstr>
      <vt:lpstr>Generar otras capas raster y superponerlas</vt:lpstr>
      <vt:lpstr>Curvas de nivel</vt:lpstr>
      <vt:lpstr>Presentación de PowerPoint</vt:lpstr>
      <vt:lpstr>Presentación de PowerPoint</vt:lpstr>
      <vt:lpstr>Perfiles topográficos</vt:lpstr>
      <vt:lpstr>Hacer una nueva composición en QGIS</vt:lpstr>
      <vt:lpstr>Ajustar grilla</vt:lpstr>
      <vt:lpstr>Exportar composición</vt:lpstr>
      <vt:lpstr>Bibliografía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Geomorfología Dinámica Auxiliar N°1: Repaso de QGIS</dc:title>
  <dc:creator>Gabriela Reyes kutscher</dc:creator>
  <cp:lastModifiedBy>Memorista</cp:lastModifiedBy>
  <cp:revision>17</cp:revision>
  <dcterms:created xsi:type="dcterms:W3CDTF">2022-03-17T19:00:46Z</dcterms:created>
  <dcterms:modified xsi:type="dcterms:W3CDTF">2023-03-24T15:12:12Z</dcterms:modified>
</cp:coreProperties>
</file>