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7" r:id="rId7"/>
    <p:sldId id="275" r:id="rId8"/>
    <p:sldId id="262" r:id="rId9"/>
    <p:sldId id="263" r:id="rId10"/>
    <p:sldId id="268" r:id="rId11"/>
    <p:sldId id="269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41V5i3oRVz5FDgOZYc7qVtWXU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9F522F-DFC4-4297-A81E-33914B397CD7}">
  <a:tblStyle styleId="{309F522F-DFC4-4297-A81E-33914B397C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N_7iqyKphlCQwV3-IbI8Zz_bX7qCah6NVjHJkVHczQ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hile.cl/portal/presentacion/asuntos-academicos/direccion-de-servicios-de-informacion-y-bibliotecas-(sisib)/publicacion-y-conservacion-digital/91918/repositorio-academico-instituciona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redilegra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cursoslinguisticosblog.wordpress.com/" TargetMode="External"/><Relationship Id="rId5" Type="http://schemas.openxmlformats.org/officeDocument/2006/relationships/hyperlink" Target="http://sistema-artext.com/textosacademicos-de-cualquier-ambito/trabajode-fin-de-grado-(tfg)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-677" y="0"/>
            <a:ext cx="5802264" cy="688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D:\Desktop\FOTOS FACULTAD\Edificio Ingenierias-8163_auditori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5002" y="5063937"/>
            <a:ext cx="1741629" cy="116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4206" y="5059203"/>
            <a:ext cx="1741527" cy="116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t="16129"/>
          <a:stretch/>
        </p:blipFill>
        <p:spPr>
          <a:xfrm>
            <a:off x="7691591" y="5079115"/>
            <a:ext cx="1854101" cy="11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1333765" y="2625898"/>
            <a:ext cx="10339790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EP7003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Laboratorio 7 EP7003: Escribir las conclusiones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Escuela de Postgrado y Educación Continua     Sesión 8/12</a:t>
            </a:r>
            <a:endParaRPr sz="18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Imagen que contiene alimentos, dibuj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33765" y="1397808"/>
            <a:ext cx="4116503" cy="12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753762" y="5239265"/>
            <a:ext cx="4275438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Cátedra: Dr. Enrique Sologuren 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Prof. </a:t>
            </a:r>
            <a:r>
              <a:rPr lang="es-ES" sz="1800" b="1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Dra</a:t>
            </a:r>
            <a:r>
              <a:rPr lang="es-E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© Paula Morgado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Prof. Sebastián Sepúlveda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dirty="0">
                <a:solidFill>
                  <a:srgbClr val="FF0000"/>
                </a:solidFill>
              </a:rPr>
              <a:t>Ejercicio</a:t>
            </a:r>
            <a:r>
              <a:rPr lang="es-ES" sz="4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debate</a:t>
            </a:r>
            <a:endParaRPr dirty="0"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8109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CL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CL" dirty="0"/>
              <a:t>Revisa los tres ejemplos de conclusiones y evalúa en función de los propósitos comunicativos y en relación con aspectos disciplinares.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CL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CL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CL" dirty="0">
                <a:hlinkClick r:id="rId3"/>
              </a:rPr>
              <a:t>https://docs.google.com/document/d/11N_7iqyKphlCQwV3-IbI8Zz_bX7qCah6NVjHJkVHczQ/edit?usp=sharing</a:t>
            </a:r>
            <a:r>
              <a:rPr lang="es-CL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207351" y="200637"/>
            <a:ext cx="9288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Consejos para enfrentar el proceso de escritura </a:t>
            </a:r>
            <a:r>
              <a:rPr lang="es-ES" sz="3200">
                <a:solidFill>
                  <a:srgbClr val="FF0000"/>
                </a:solidFill>
              </a:rPr>
              <a:t>de las discusiones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7" descr="Imagen que contiene alimentos,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7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 txBox="1">
            <a:spLocks noGrp="1"/>
          </p:cNvSpPr>
          <p:nvPr>
            <p:ph type="body" idx="1"/>
          </p:nvPr>
        </p:nvSpPr>
        <p:spPr>
          <a:xfrm>
            <a:off x="253749" y="1129034"/>
            <a:ext cx="11713779" cy="5491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s-ES" sz="2400" dirty="0"/>
              <a:t>En la planificación: 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ES" sz="1800" dirty="0"/>
              <a:t>Organiza y jerarquiza las conclusiones de tus resultados a partir de los objetivos general y específicos de tu investigación, tus preguntas e hipótesis.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s-ES" sz="2400" dirty="0"/>
              <a:t>Al momento de escribir: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ES" sz="2000" dirty="0"/>
              <a:t>Aplica marcadores y conectores discursivos que evidencien las relaciones de sentido que quieres destacar (por ejemplo de síntesis y recapitulación).</a:t>
            </a:r>
            <a:endParaRPr sz="2000" dirty="0"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ES" sz="2000" dirty="0"/>
              <a:t>Chequea la coherencia con tus objetivos específicos de investigación y con la organización del marco teórico (No es etapa para ideas novedosas).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s-ES" sz="2400" dirty="0"/>
              <a:t>En la revisión: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ES" sz="1800" dirty="0"/>
              <a:t>Verifica el cumplimiento de los propósitos comunicativos de las movidas retóricas asociadas a la conclusión. 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s-ES" sz="1800" dirty="0"/>
              <a:t>Fija criterios específicos para revisar el trabajo (claridad, precisión, registro, lenguaje, ortografía, entre otros).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 rotWithShape="1">
          <a:blip r:embed="rId3">
            <a:alphaModFix amt="57000"/>
          </a:blip>
          <a:srcRect l="29128" t="21715" r="24168"/>
          <a:stretch/>
        </p:blipFill>
        <p:spPr>
          <a:xfrm>
            <a:off x="-677" y="0"/>
            <a:ext cx="5802264" cy="68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224988" y="1718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Desarrollo de laboratorio 7</a:t>
            </a:r>
            <a:br>
              <a:rPr lang="es-ES" sz="4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4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Finalizar discursivamente la investigación </a:t>
            </a:r>
            <a:endParaRPr sz="4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9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9"/>
          <p:cNvSpPr txBox="1"/>
          <p:nvPr/>
        </p:nvSpPr>
        <p:spPr>
          <a:xfrm>
            <a:off x="-677" y="6037079"/>
            <a:ext cx="133245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✔"/>
            </a:pPr>
            <a:r>
              <a:rPr lang="es-E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LINK BITÁCORA: Sección TAREAS</a:t>
            </a:r>
            <a:br>
              <a:rPr lang="es-E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D256EA2-1CD1-4908-9FB5-73EABAE2E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623781"/>
              </p:ext>
            </p:extLst>
          </p:nvPr>
        </p:nvGraphicFramePr>
        <p:xfrm>
          <a:off x="1295876" y="1474391"/>
          <a:ext cx="9670377" cy="45540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{309F522F-DFC4-4297-A81E-33914B397CD7}</a:tableStyleId>
              </a:tblPr>
              <a:tblGrid>
                <a:gridCol w="8043433">
                  <a:extLst>
                    <a:ext uri="{9D8B030D-6E8A-4147-A177-3AD203B41FA5}">
                      <a16:colId xmlns:a16="http://schemas.microsoft.com/office/drawing/2014/main" val="2818377480"/>
                    </a:ext>
                  </a:extLst>
                </a:gridCol>
                <a:gridCol w="1626944">
                  <a:extLst>
                    <a:ext uri="{9D8B030D-6E8A-4147-A177-3AD203B41FA5}">
                      <a16:colId xmlns:a16="http://schemas.microsoft.com/office/drawing/2014/main" val="1782781266"/>
                    </a:ext>
                  </a:extLst>
                </a:gridCol>
              </a:tblGrid>
              <a:tr h="523404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CL" sz="1200" b="1" dirty="0">
                          <a:effectLst/>
                        </a:rPr>
                        <a:t> OBJETIVO</a:t>
                      </a:r>
                    </a:p>
                    <a:p>
                      <a:pPr marL="109220" marR="108585" algn="ctr">
                        <a:lnSpc>
                          <a:spcPct val="105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(Al iniciar mi investigación mi objetivo fue…)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CL" sz="1200">
                          <a:effectLst/>
                        </a:rPr>
                        <a:t> 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5149104"/>
                  </a:ext>
                </a:extLst>
              </a:tr>
              <a:tr h="683987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CL" sz="1200" b="1" dirty="0">
                          <a:effectLst/>
                        </a:rPr>
                        <a:t> </a:t>
                      </a:r>
                    </a:p>
                    <a:p>
                      <a:pPr marL="179705" algn="ctr"/>
                      <a:r>
                        <a:rPr lang="es-CL" sz="1200" b="1" dirty="0">
                          <a:effectLst/>
                        </a:rPr>
                        <a:t>ANTECEDENTES TEÓRICOS</a:t>
                      </a:r>
                    </a:p>
                    <a:p>
                      <a:pPr marL="148590" indent="34290" algn="ctr">
                        <a:lnSpc>
                          <a:spcPct val="105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(Investigando sobre mi tema encontré información como…)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2748703"/>
                  </a:ext>
                </a:extLst>
              </a:tr>
              <a:tr h="692017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CL" sz="1200" b="1" dirty="0">
                          <a:effectLst/>
                        </a:rPr>
                        <a:t> </a:t>
                      </a:r>
                    </a:p>
                    <a:p>
                      <a:pPr marL="109220" marR="10477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PROCEDIMIENTOS DE INVESTIGACIÓN</a:t>
                      </a:r>
                    </a:p>
                    <a:p>
                      <a:pPr marL="109220" marR="107950" algn="ctr">
                        <a:lnSpc>
                          <a:spcPct val="105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(Para cumplir con mi objetivo realicé lo siguiente…)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9895180"/>
                  </a:ext>
                </a:extLst>
              </a:tr>
              <a:tr h="683987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CL" sz="1200" b="1" dirty="0">
                          <a:effectLst/>
                        </a:rPr>
                        <a:t> </a:t>
                      </a:r>
                    </a:p>
                    <a:p>
                      <a:pPr marL="109220" marR="106045" algn="ctr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RESULTADOS</a:t>
                      </a:r>
                    </a:p>
                    <a:p>
                      <a:pPr marL="109220" marR="108585" algn="ctr">
                        <a:lnSpc>
                          <a:spcPct val="105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(En mi investigación corroboré/ encontré lo siguiente…)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56646630"/>
                  </a:ext>
                </a:extLst>
              </a:tr>
              <a:tr h="699937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CL" sz="1200" b="1" dirty="0">
                          <a:effectLst/>
                        </a:rPr>
                        <a:t> </a:t>
                      </a:r>
                    </a:p>
                    <a:p>
                      <a:pPr marL="109220" marR="10477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CONTRASTE CON LA BIBLIOGRAFÍA</a:t>
                      </a:r>
                    </a:p>
                    <a:p>
                      <a:pPr marL="116205" marR="114935" indent="-1270" algn="ctr">
                        <a:lnSpc>
                          <a:spcPct val="105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(Mis</a:t>
                      </a:r>
                      <a:r>
                        <a:rPr lang="es-CL" sz="1200" b="1" spc="-50" dirty="0">
                          <a:effectLst/>
                        </a:rPr>
                        <a:t> </a:t>
                      </a:r>
                      <a:r>
                        <a:rPr lang="es-CL" sz="1200" b="1" dirty="0">
                          <a:effectLst/>
                        </a:rPr>
                        <a:t>hallazgos</a:t>
                      </a:r>
                      <a:r>
                        <a:rPr lang="es-CL" sz="1200" b="1" spc="-50" dirty="0">
                          <a:effectLst/>
                        </a:rPr>
                        <a:t> </a:t>
                      </a:r>
                      <a:r>
                        <a:rPr lang="es-CL" sz="1200" b="1" dirty="0">
                          <a:effectLst/>
                        </a:rPr>
                        <a:t>se</a:t>
                      </a:r>
                      <a:r>
                        <a:rPr lang="es-CL" sz="1200" b="1" spc="-50" dirty="0">
                          <a:effectLst/>
                        </a:rPr>
                        <a:t> </a:t>
                      </a:r>
                      <a:r>
                        <a:rPr lang="es-CL" sz="1200" b="1" dirty="0">
                          <a:effectLst/>
                        </a:rPr>
                        <a:t>comparan</a:t>
                      </a:r>
                      <a:r>
                        <a:rPr lang="es-CL" sz="1200" b="1" spc="-50" dirty="0">
                          <a:effectLst/>
                        </a:rPr>
                        <a:t> </a:t>
                      </a:r>
                      <a:r>
                        <a:rPr lang="es-CL" sz="1200" b="1" dirty="0">
                          <a:effectLst/>
                        </a:rPr>
                        <a:t>con los</a:t>
                      </a:r>
                      <a:r>
                        <a:rPr lang="es-CL" sz="1200" b="1" spc="-55" dirty="0">
                          <a:effectLst/>
                        </a:rPr>
                        <a:t> </a:t>
                      </a:r>
                      <a:r>
                        <a:rPr lang="es-CL" sz="1200" b="1" dirty="0">
                          <a:effectLst/>
                        </a:rPr>
                        <a:t>antecedentes</a:t>
                      </a:r>
                      <a:r>
                        <a:rPr lang="es-CL" sz="1200" b="1" spc="-55" dirty="0">
                          <a:effectLst/>
                        </a:rPr>
                        <a:t> </a:t>
                      </a:r>
                      <a:r>
                        <a:rPr lang="es-CL" sz="1200" b="1" dirty="0">
                          <a:effectLst/>
                        </a:rPr>
                        <a:t>de</a:t>
                      </a:r>
                      <a:r>
                        <a:rPr lang="es-CL" sz="1200" b="1" spc="-55" dirty="0">
                          <a:effectLst/>
                        </a:rPr>
                        <a:t> </a:t>
                      </a:r>
                      <a:r>
                        <a:rPr lang="es-CL" sz="1200" b="1" dirty="0">
                          <a:effectLst/>
                        </a:rPr>
                        <a:t>la</a:t>
                      </a:r>
                      <a:r>
                        <a:rPr lang="es-CL" sz="1200" b="1" spc="-55" dirty="0">
                          <a:effectLst/>
                        </a:rPr>
                        <a:t> </a:t>
                      </a:r>
                      <a:r>
                        <a:rPr lang="es-CL" sz="1200" b="1" dirty="0">
                          <a:effectLst/>
                        </a:rPr>
                        <a:t>siguiente manera…)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2124153"/>
                  </a:ext>
                </a:extLst>
              </a:tr>
              <a:tr h="515207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CL" sz="1200" b="1" dirty="0">
                          <a:effectLst/>
                        </a:rPr>
                        <a:t> </a:t>
                      </a:r>
                    </a:p>
                    <a:p>
                      <a:pPr marL="109220" marR="106045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LIMITACIÓN</a:t>
                      </a:r>
                      <a:endParaRPr lang="es-CL" sz="1200" b="1" dirty="0">
                        <a:effectLst/>
                      </a:endParaRPr>
                    </a:p>
                    <a:p>
                      <a:pPr marL="107950" marR="10858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(</a:t>
                      </a:r>
                      <a:r>
                        <a:rPr lang="en-US" sz="1200" b="1" dirty="0" err="1">
                          <a:effectLst/>
                        </a:rPr>
                        <a:t>Tuve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dificultades</a:t>
                      </a:r>
                      <a:r>
                        <a:rPr lang="en-US" sz="1200" b="1" dirty="0">
                          <a:effectLst/>
                        </a:rPr>
                        <a:t> con…)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6576777"/>
                  </a:ext>
                </a:extLst>
              </a:tr>
              <a:tr h="683987"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</a:pPr>
                      <a:r>
                        <a:rPr lang="es-CL" sz="1200" b="1" dirty="0">
                          <a:effectLst/>
                        </a:rPr>
                        <a:t> </a:t>
                      </a:r>
                    </a:p>
                    <a:p>
                      <a:pPr marL="109220" marR="106680" algn="ctr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PROYECCIÓN</a:t>
                      </a:r>
                    </a:p>
                    <a:p>
                      <a:pPr marL="109220" marR="108585" algn="ctr">
                        <a:lnSpc>
                          <a:spcPct val="105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(En una próxima investigación realizaría…)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463142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245076" y="167418"/>
            <a:ext cx="7873314" cy="91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Bitácora lab 7 </a:t>
            </a:r>
            <a:endParaRPr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555231" y="1087404"/>
            <a:ext cx="10875900" cy="51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300" b="1" dirty="0"/>
              <a:t>1) El </a:t>
            </a:r>
            <a:r>
              <a:rPr lang="en-US" sz="3300" b="1" dirty="0" err="1"/>
              <a:t>apartado</a:t>
            </a:r>
            <a:r>
              <a:rPr lang="en-US" sz="3300" b="1" dirty="0"/>
              <a:t> de </a:t>
            </a:r>
            <a:r>
              <a:rPr lang="en-US" sz="3300" b="1" dirty="0" err="1"/>
              <a:t>conclusiones</a:t>
            </a:r>
            <a:r>
              <a:rPr lang="en-US" sz="3300" b="1" dirty="0"/>
              <a:t>: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33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300" dirty="0"/>
              <a:t>-Si </a:t>
            </a:r>
            <a:r>
              <a:rPr lang="en-US" sz="3300" dirty="0" err="1"/>
              <a:t>estás</a:t>
            </a:r>
            <a:r>
              <a:rPr lang="en-US" sz="3300" dirty="0"/>
              <a:t> </a:t>
            </a:r>
            <a:r>
              <a:rPr lang="en-US" sz="3300" dirty="0" err="1"/>
              <a:t>en</a:t>
            </a:r>
            <a:r>
              <a:rPr lang="en-US" sz="3300" dirty="0"/>
              <a:t> </a:t>
            </a:r>
            <a:r>
              <a:rPr lang="en-US" sz="3300" dirty="0" err="1"/>
              <a:t>etapa</a:t>
            </a:r>
            <a:r>
              <a:rPr lang="en-US" sz="3300" dirty="0"/>
              <a:t> intermedia: ¿</a:t>
            </a:r>
            <a:r>
              <a:rPr lang="en-US" sz="3300" dirty="0" err="1"/>
              <a:t>Cuáles</a:t>
            </a:r>
            <a:r>
              <a:rPr lang="en-US" sz="3300" dirty="0"/>
              <a:t> son las </a:t>
            </a:r>
            <a:r>
              <a:rPr lang="en-US" sz="3300" dirty="0" err="1"/>
              <a:t>principales</a:t>
            </a:r>
            <a:r>
              <a:rPr lang="en-US" sz="3300" dirty="0"/>
              <a:t> </a:t>
            </a:r>
            <a:r>
              <a:rPr lang="en-US" sz="3300" dirty="0" err="1"/>
              <a:t>conclusiones</a:t>
            </a:r>
            <a:r>
              <a:rPr lang="en-US" sz="3300" dirty="0"/>
              <a:t> de mi </a:t>
            </a:r>
            <a:r>
              <a:rPr lang="en-US" sz="3300" dirty="0" err="1"/>
              <a:t>estudio</a:t>
            </a:r>
            <a:r>
              <a:rPr lang="en-US" sz="3300" dirty="0"/>
              <a:t>? 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endParaRPr lang="en-US" sz="33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300" dirty="0"/>
              <a:t>-Si </a:t>
            </a:r>
            <a:r>
              <a:rPr lang="en-US" sz="3300" dirty="0" err="1"/>
              <a:t>estás</a:t>
            </a:r>
            <a:r>
              <a:rPr lang="en-US" sz="3300" dirty="0"/>
              <a:t> </a:t>
            </a:r>
            <a:r>
              <a:rPr lang="en-US" sz="3300" dirty="0" err="1"/>
              <a:t>en</a:t>
            </a:r>
            <a:r>
              <a:rPr lang="en-US" sz="3300" dirty="0"/>
              <a:t> </a:t>
            </a:r>
            <a:r>
              <a:rPr lang="en-US" sz="3300" dirty="0" err="1"/>
              <a:t>etapa</a:t>
            </a:r>
            <a:r>
              <a:rPr lang="en-US" sz="3300" dirty="0"/>
              <a:t> </a:t>
            </a:r>
            <a:r>
              <a:rPr lang="en-US" sz="3300" dirty="0" err="1"/>
              <a:t>inicial</a:t>
            </a:r>
            <a:r>
              <a:rPr lang="en-US" sz="3300" dirty="0"/>
              <a:t> ¿</a:t>
            </a:r>
            <a:r>
              <a:rPr lang="en-US" sz="3300" dirty="0" err="1"/>
              <a:t>Qué</a:t>
            </a:r>
            <a:r>
              <a:rPr lang="en-US" sz="3300" dirty="0"/>
              <a:t> </a:t>
            </a:r>
            <a:r>
              <a:rPr lang="en-US" sz="3300" dirty="0" err="1"/>
              <a:t>posibles</a:t>
            </a:r>
            <a:r>
              <a:rPr lang="en-US" sz="3300" dirty="0"/>
              <a:t> </a:t>
            </a:r>
            <a:r>
              <a:rPr lang="en-US" sz="3300" dirty="0" err="1"/>
              <a:t>conclusiones</a:t>
            </a:r>
            <a:r>
              <a:rPr lang="en-US" sz="3300" dirty="0"/>
              <a:t> </a:t>
            </a:r>
            <a:r>
              <a:rPr lang="en-US" sz="3300" dirty="0" err="1"/>
              <a:t>proyectas</a:t>
            </a:r>
            <a:r>
              <a:rPr lang="en-US" sz="3300" dirty="0"/>
              <a:t> para </a:t>
            </a:r>
            <a:r>
              <a:rPr lang="en-US" sz="3300" dirty="0" err="1"/>
              <a:t>tu</a:t>
            </a:r>
            <a:r>
              <a:rPr lang="en-US" sz="3300" dirty="0"/>
              <a:t> </a:t>
            </a:r>
            <a:r>
              <a:rPr lang="en-US" sz="3300" dirty="0" err="1"/>
              <a:t>estudio</a:t>
            </a:r>
            <a:r>
              <a:rPr lang="en-US" sz="3300" dirty="0"/>
              <a:t>?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endParaRPr lang="en-US" sz="33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300" dirty="0"/>
              <a:t>-Si </a:t>
            </a:r>
            <a:r>
              <a:rPr lang="en-US" sz="3300" dirty="0" err="1"/>
              <a:t>estás</a:t>
            </a:r>
            <a:r>
              <a:rPr lang="en-US" sz="3300" dirty="0"/>
              <a:t> </a:t>
            </a:r>
            <a:r>
              <a:rPr lang="en-US" sz="3300" dirty="0" err="1"/>
              <a:t>en</a:t>
            </a:r>
            <a:r>
              <a:rPr lang="en-US" sz="3300" dirty="0"/>
              <a:t> </a:t>
            </a:r>
            <a:r>
              <a:rPr lang="en-US" sz="3300" dirty="0" err="1"/>
              <a:t>etapa</a:t>
            </a:r>
            <a:r>
              <a:rPr lang="en-US" sz="3300" dirty="0"/>
              <a:t> 0: ¿</a:t>
            </a:r>
            <a:r>
              <a:rPr lang="en-US" sz="3300" dirty="0" err="1"/>
              <a:t>Cuáles</a:t>
            </a:r>
            <a:r>
              <a:rPr lang="en-US" sz="3300" dirty="0"/>
              <a:t> son los </a:t>
            </a:r>
            <a:r>
              <a:rPr lang="en-US" sz="3300" dirty="0" err="1"/>
              <a:t>elementos</a:t>
            </a:r>
            <a:r>
              <a:rPr lang="en-US" sz="3300" dirty="0"/>
              <a:t> de una </a:t>
            </a:r>
            <a:r>
              <a:rPr lang="en-US" sz="3300" dirty="0" err="1"/>
              <a:t>buena</a:t>
            </a:r>
            <a:r>
              <a:rPr lang="en-US" sz="3300" dirty="0"/>
              <a:t> </a:t>
            </a:r>
            <a:r>
              <a:rPr lang="en-US" sz="3300" dirty="0" err="1"/>
              <a:t>conclusión</a:t>
            </a:r>
            <a:r>
              <a:rPr lang="en-US" sz="3300" dirty="0"/>
              <a:t>?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33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MX" sz="3300" dirty="0"/>
              <a:t>-Si estás en etapa final: ¿consideras que has cumplido el propósito comunicativo del apartado de la conclusión? ¿Qué debes mejorar? ¿Incluirías más información? ¿El texto resulta comprensible para un lector externo? ¿Por qué?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s-ES" sz="33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s-ES" sz="33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sz="3300" dirty="0"/>
              <a:t>2) ¿Cuáles son los principales desafíos que identificas para abordar las conclusiones en el contexto de tu tesis? </a:t>
            </a:r>
            <a:endParaRPr sz="33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s-ES" sz="3300" dirty="0"/>
            </a:br>
            <a:endParaRPr lang="es-ES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dirty="0"/>
              <a:t>Link bitácora: FORO DIARIO DE TESIS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183292" y="221048"/>
            <a:ext cx="8071022" cy="91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¿Cómo seguimos?</a:t>
            </a:r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Escoge una tesis de tu comunidad discursiva y revisa el apartado de conclusiones. ¿Qué propósitos comunicativos identificas? ¿Qué rasgos léxico-gramaticales (pistas textuales) te ayudaron a identificar los propósitos comunicativos?</a:t>
            </a:r>
            <a:endParaRPr dirty="0"/>
          </a:p>
          <a:p>
            <a:pPr marL="228600" lvl="0" indent="-50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Enfréntate a la tarea de planificar/textualizar/revisar tus propias conclusiones. Si aún no te encuentras en esta etapa investigativa, realiza el ejercicio de proyectar un apartado que sea un aporte a tu propuesta.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2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0" y="0"/>
            <a:ext cx="5802264" cy="68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755009" y="1491667"/>
            <a:ext cx="11195201" cy="470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</p:txBody>
      </p:sp>
      <p:sp>
        <p:nvSpPr>
          <p:cNvPr id="254" name="Google Shape;254;p22"/>
          <p:cNvSpPr txBox="1">
            <a:spLocks noGrp="1"/>
          </p:cNvSpPr>
          <p:nvPr>
            <p:ph type="title"/>
          </p:nvPr>
        </p:nvSpPr>
        <p:spPr>
          <a:xfrm>
            <a:off x="207351" y="1661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Sitios de interés</a:t>
            </a:r>
            <a:endParaRPr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2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2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841505" y="1657771"/>
            <a:ext cx="1087269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ARTEXT: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rgbClr val="0070C0"/>
                </a:solidFill>
                <a:latin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http://sistema-artext.com/textosacademicos-de-cualquier-ambito/trabajode-fin-de-grado-(tfg)</a:t>
            </a:r>
            <a:r>
              <a:rPr lang="es-ES" sz="18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1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u="sng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ReLinDO</a:t>
            </a:r>
            <a:endParaRPr lang="es-ES" sz="1800" b="1" u="sng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https://recursoslinguisticosblog.wordpress.com/</a:t>
            </a: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E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>
              <a:buSzPts val="1800"/>
            </a:pPr>
            <a:r>
              <a:rPr lang="es-ES" sz="18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REDILEGRA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http://www.redilegra.com/</a:t>
            </a:r>
            <a:endParaRPr lang="es-CL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Repositorio UCHILE: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rgbClr val="0070C0"/>
                </a:solidFill>
                <a:latin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https://www.uchile.cl/portal/presentacion/asuntos-academicos/direccion-de-servicios-de-informacion-y-bibliotecas-(sisib)/publicacion-y-conservacion-digital/91918/repositorio-academico-institucional</a:t>
            </a:r>
            <a:r>
              <a:rPr lang="es-ES" sz="18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 </a:t>
            </a:r>
            <a:endParaRPr sz="1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0" y="0"/>
            <a:ext cx="5802264" cy="68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755009" y="1407543"/>
            <a:ext cx="11195201" cy="25379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RA1: Identifica y aplica las características del </a:t>
            </a:r>
            <a:r>
              <a:rPr lang="es-E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discurso científico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aplicado al área de ingeniería y ciencias.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RA2: Comprende las dimensiones implicadas en la </a:t>
            </a:r>
            <a:r>
              <a:rPr lang="es-ES" sz="20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escritura de la tesis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o trabajo final de grado.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RA3: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Redacta siguiendo las </a:t>
            </a:r>
            <a:r>
              <a:rPr lang="es-ES" sz="20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normas de la escritura científica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en dicha área.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RA6: Aplica las </a:t>
            </a:r>
            <a:r>
              <a:rPr lang="es-ES" sz="2000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etapas, fases y procesos </a:t>
            </a:r>
            <a:r>
              <a:rPr lang="es-ES" sz="2000" dirty="0">
                <a:latin typeface="Calibri"/>
                <a:ea typeface="Calibri"/>
                <a:cs typeface="Calibri"/>
                <a:sym typeface="Calibri"/>
              </a:rPr>
              <a:t>de la producción escrita en el género TESIS.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 dirty="0"/>
              <a:t>Agenda: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↗"/>
            </a:pPr>
            <a:r>
              <a:rPr lang="es-ES" sz="2000" dirty="0"/>
              <a:t>Reflexión inicial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↗"/>
            </a:pPr>
            <a:r>
              <a:rPr lang="es-ES" sz="2000" dirty="0"/>
              <a:t>Caracterización de las conclusiones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↗"/>
            </a:pPr>
            <a:r>
              <a:rPr lang="es-ES" sz="2000" dirty="0"/>
              <a:t>Laboratorio 7: Finalizar discursivamente la investigación 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Char char="↗"/>
            </a:pPr>
            <a:r>
              <a:rPr lang="es-ES" sz="2000" dirty="0"/>
              <a:t>Otros recursos: sitios de interés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571500" lvl="0" indent="-4445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  <a:p>
            <a:pPr marL="571500" lvl="0" indent="-469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/>
          </a:p>
          <a:p>
            <a:pPr marL="571500" lvl="0" indent="-4445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207351" y="1661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Objetivos y estructura de la sesión</a:t>
            </a:r>
            <a:endParaRPr/>
          </a:p>
        </p:txBody>
      </p:sp>
      <p:pic>
        <p:nvPicPr>
          <p:cNvPr id="102" name="Google Shape;102;p2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0" y="0"/>
            <a:ext cx="5802264" cy="68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493261" y="1500418"/>
            <a:ext cx="10229690" cy="428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 dirty="0"/>
              <a:t> ¿Has escrito alguna vez algún apartado de conclusiones de resultados en alguna investigación científica? ¿Conoces las características de ese </a:t>
            </a:r>
            <a:r>
              <a:rPr lang="es-ES" sz="2400" i="1" dirty="0"/>
              <a:t>apartado</a:t>
            </a:r>
            <a:r>
              <a:rPr lang="es-ES" sz="2400" dirty="0"/>
              <a:t>?</a:t>
            </a:r>
            <a:endParaRPr sz="2400" dirty="0"/>
          </a:p>
          <a:p>
            <a:pPr marL="457200" lvl="0" indent="-457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 dirty="0"/>
              <a:t>¿Cómo crees que se organiza este </a:t>
            </a:r>
            <a:r>
              <a:rPr lang="es-ES" sz="2400" i="1" dirty="0"/>
              <a:t>apartado en mi disciplina</a:t>
            </a:r>
            <a:r>
              <a:rPr lang="es-ES" sz="2400" dirty="0"/>
              <a:t>? </a:t>
            </a:r>
            <a:endParaRPr sz="2400" dirty="0"/>
          </a:p>
          <a:p>
            <a:pPr marL="457200" lvl="0" indent="-457200" algn="l" rt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2400"/>
              <a:buChar char="•"/>
            </a:pPr>
            <a:r>
              <a:rPr lang="es-ES" sz="2400" dirty="0"/>
              <a:t>¿Qué recursos conoces que podrían ser útiles para planificar, escribir y revisar el </a:t>
            </a:r>
            <a:r>
              <a:rPr lang="es-ES" sz="2400" i="1" dirty="0"/>
              <a:t>apartado</a:t>
            </a:r>
            <a:r>
              <a:rPr lang="es-ES" sz="2400" dirty="0"/>
              <a:t> de discusiones?</a:t>
            </a:r>
            <a:endParaRPr sz="2000" b="1" dirty="0"/>
          </a:p>
        </p:txBody>
      </p:sp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1014043" y="3411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Reflexión inicial </a:t>
            </a:r>
            <a:endParaRPr sz="4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7756" y="4943837"/>
            <a:ext cx="2154244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0" y="0"/>
            <a:ext cx="5802264" cy="68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422239" y="1056443"/>
            <a:ext cx="10434659" cy="530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s-MX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000" dirty="0"/>
              <a:t>Se conoce el </a:t>
            </a:r>
            <a:r>
              <a:rPr lang="es-MX" sz="2000" b="1" dirty="0"/>
              <a:t>apartado de conclusión </a:t>
            </a:r>
            <a:r>
              <a:rPr lang="es-MX" sz="2000" dirty="0"/>
              <a:t>como aquel que “representa la parte terminal de un texto” (Aguirre, Müller &amp; </a:t>
            </a:r>
            <a:r>
              <a:rPr lang="es-MX" sz="2000" dirty="0" err="1"/>
              <a:t>Ejarque</a:t>
            </a:r>
            <a:r>
              <a:rPr lang="es-MX" sz="2000" dirty="0"/>
              <a:t>, 2011: 196).</a:t>
            </a:r>
          </a:p>
          <a:p>
            <a:pPr marL="114300" indent="0" algn="just">
              <a:buNone/>
            </a:pPr>
            <a:r>
              <a:rPr lang="es-MX" sz="2000" dirty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000" dirty="0"/>
              <a:t>Este apartado final </a:t>
            </a:r>
            <a:r>
              <a:rPr lang="es-MX" sz="2000" b="1" dirty="0"/>
              <a:t>ordena y sintetiza la información</a:t>
            </a:r>
            <a:r>
              <a:rPr lang="es-MX" sz="2000" dirty="0"/>
              <a:t>, mediante una argumentación convincente, de modo que el lector pueda observar claramente qué se trabajó y cómo se llevó a cabo. </a:t>
            </a:r>
          </a:p>
          <a:p>
            <a:pPr marL="114300" indent="0" algn="just">
              <a:buNone/>
            </a:pPr>
            <a:endParaRPr lang="es-MX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000" dirty="0"/>
              <a:t>Además, </a:t>
            </a:r>
            <a:r>
              <a:rPr lang="es-MX" sz="2000" b="1" dirty="0"/>
              <a:t>se reconocen y recomiendan proyecciones</a:t>
            </a:r>
            <a:r>
              <a:rPr lang="es-MX" sz="2000" dirty="0"/>
              <a:t> del trabajo con el fin de ahondar sobre el tema abordado y continuar aspectos que han quedado sin trabajar (aspectos a trabajar en el futuro). </a:t>
            </a:r>
          </a:p>
          <a:p>
            <a:pPr marL="114300" indent="0" algn="just">
              <a:buNone/>
            </a:pPr>
            <a:endParaRPr lang="es-MX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000" dirty="0"/>
              <a:t>En otras palabras, en la </a:t>
            </a:r>
            <a:r>
              <a:rPr lang="es-MX" sz="2000" b="1" dirty="0">
                <a:solidFill>
                  <a:srgbClr val="0070C0"/>
                </a:solidFill>
              </a:rPr>
              <a:t>conclusión se resumen los datos más significativos del trabajo y se cierran los caminos abiertos en la introducción y transitados en el desarrollo, para volver a abrir nuevos caminos de posibles trabajos futuros.</a:t>
            </a:r>
            <a:endParaRPr lang="es-CL" sz="2000" b="1" dirty="0">
              <a:solidFill>
                <a:srgbClr val="0070C0"/>
              </a:solidFill>
            </a:endParaRPr>
          </a:p>
          <a:p>
            <a:pPr marL="34290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ü"/>
            </a:pPr>
            <a:endParaRPr lang="es-ES" sz="2000" b="1" dirty="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2000" b="1" dirty="0"/>
              <a:t>(Venegas et al., 2017)</a:t>
            </a:r>
            <a:endParaRPr sz="2000" dirty="0"/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241790" y="207966"/>
            <a:ext cx="7042562" cy="73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endParaRPr/>
          </a:p>
        </p:txBody>
      </p:sp>
      <p:pic>
        <p:nvPicPr>
          <p:cNvPr id="121" name="Google Shape;121;p4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22951" y="5284129"/>
            <a:ext cx="1530614" cy="1336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5"/>
          <p:cNvPicPr preferRelativeResize="0"/>
          <p:nvPr/>
        </p:nvPicPr>
        <p:blipFill rotWithShape="1">
          <a:blip r:embed="rId3">
            <a:alphaModFix/>
          </a:blip>
          <a:srcRect l="29128" t="21715" r="24168"/>
          <a:stretch/>
        </p:blipFill>
        <p:spPr>
          <a:xfrm>
            <a:off x="0" y="0"/>
            <a:ext cx="5802264" cy="68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5"/>
          <p:cNvSpPr txBox="1">
            <a:spLocks noGrp="1"/>
          </p:cNvSpPr>
          <p:nvPr>
            <p:ph type="body" idx="1"/>
          </p:nvPr>
        </p:nvSpPr>
        <p:spPr>
          <a:xfrm>
            <a:off x="455350" y="1169309"/>
            <a:ext cx="11281300" cy="428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 dirty="0"/>
              <a:t>Algunas movidas retóricas del apartado (Sabaj, 2011):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s-ES" sz="2000" b="1" dirty="0"/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23. Indica que los resultados propios son coincidentes con los de otras investigaciones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24. Indica que los resultados propios no son coincidentes con los de otras investigaciones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5. Interpreta los resultados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29. Expone las limitaciones de la investigación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31. Evalúa la metodología de la investigación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14. Da cuenta de la aplicabilidad de los resultados o metodologías de la investigación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33. Da cuenta de las implicaciones pedagógicas de la investigación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35. Ejemplifica los resultados de la investigación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27. Señala si los resultados son concordantes o no con las hipótesis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6. Da cuenta de la necesidad de investigaciones futuras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36. Expresa agradecimientos</a:t>
            </a:r>
          </a:p>
          <a:p>
            <a:pPr marL="571500" lvl="0" indent="-444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1800" dirty="0"/>
              <a:t>37. Explicita o resume los resultados principales de la investigación</a:t>
            </a:r>
            <a:endParaRPr sz="1800" dirty="0"/>
          </a:p>
        </p:txBody>
      </p:sp>
      <p:sp>
        <p:nvSpPr>
          <p:cNvPr id="130" name="Google Shape;130;p35"/>
          <p:cNvSpPr txBox="1">
            <a:spLocks noGrp="1"/>
          </p:cNvSpPr>
          <p:nvPr>
            <p:ph type="title"/>
          </p:nvPr>
        </p:nvSpPr>
        <p:spPr>
          <a:xfrm>
            <a:off x="241790" y="207966"/>
            <a:ext cx="7042562" cy="73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Propósitos comunicativos</a:t>
            </a:r>
            <a:endParaRPr dirty="0"/>
          </a:p>
        </p:txBody>
      </p:sp>
      <p:pic>
        <p:nvPicPr>
          <p:cNvPr id="131" name="Google Shape;131;p35" descr="Imagen que contiene alimentos, dibuj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5692" y="207967"/>
            <a:ext cx="2454518" cy="7322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5"/>
          <p:cNvSpPr/>
          <p:nvPr/>
        </p:nvSpPr>
        <p:spPr>
          <a:xfrm rot="10800000" flipH="1">
            <a:off x="0" y="6620237"/>
            <a:ext cx="12192000" cy="25534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1386" y="5284129"/>
            <a:ext cx="1530614" cy="1336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C66B8-1186-4530-87BC-377CB312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9" y="140069"/>
            <a:ext cx="9797249" cy="1081935"/>
          </a:xfrm>
        </p:spPr>
        <p:txBody>
          <a:bodyPr/>
          <a:lstStyle/>
          <a:p>
            <a:pPr>
              <a:buClr>
                <a:srgbClr val="FF0000"/>
              </a:buClr>
              <a:buSzPts val="4000"/>
            </a:pPr>
            <a:r>
              <a:rPr lang="es-CL" sz="4000" b="1" dirty="0">
                <a:solidFill>
                  <a:srgbClr val="FF0000"/>
                </a:solidFill>
              </a:rPr>
              <a:t>Tipo de información en las conclusiones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27F396-5278-47E3-BF9D-FF6AFE4A6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Estrictamente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n-US" sz="1800" b="1" i="1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conclusión</a:t>
            </a:r>
            <a:r>
              <a:rPr lang="en-US" sz="1800" b="1" i="1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en-US" sz="1800" b="1" i="1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admite</a:t>
            </a:r>
            <a:r>
              <a:rPr lang="en-US" sz="1800" b="1" i="1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información</a:t>
            </a:r>
            <a:r>
              <a:rPr lang="en-US" sz="1800" b="1" i="1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nueva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n-US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única</a:t>
            </a:r>
            <a:r>
              <a:rPr lang="en-US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clase</a:t>
            </a:r>
            <a:r>
              <a:rPr lang="en-US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n-US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información</a:t>
            </a:r>
            <a:r>
              <a:rPr lang="en-US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nueva</a:t>
            </a:r>
            <a:r>
              <a:rPr lang="en-US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n-US" sz="1800" spc="-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que</a:t>
            </a:r>
            <a:r>
              <a:rPr lang="en-US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n-US" sz="1800" b="1" i="1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refiere</a:t>
            </a:r>
            <a:r>
              <a:rPr lang="en-US" sz="1800" b="1" i="1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800" b="1" i="1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n-US" sz="1800" b="1" i="1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proyecciones</a:t>
            </a:r>
            <a:r>
              <a:rPr lang="en-US" sz="1800" b="1" i="1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n-US" sz="1800" b="1" i="1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</a:t>
            </a:r>
            <a:r>
              <a:rPr lang="en-US" sz="1800" b="1" i="1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desarrollado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14300" indent="0" algn="just">
              <a:buNone/>
            </a:pPr>
            <a:endParaRPr lang="en-US" sz="1800" spc="-7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indent="0" algn="just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n-US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último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cabe</a:t>
            </a:r>
            <a:r>
              <a:rPr lang="en-US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señalar</a:t>
            </a:r>
            <a:r>
              <a:rPr lang="en-US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n-US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US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bien</a:t>
            </a:r>
            <a:r>
              <a:rPr lang="en-US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n-US" sz="1800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apartado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conclusión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tiene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función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resumir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spc="-1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tratado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trabajo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investigación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implica</a:t>
            </a:r>
            <a:r>
              <a:rPr lang="en-US" sz="18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solamente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el</a:t>
            </a:r>
            <a:r>
              <a:rPr lang="en-US" sz="1800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resumen</a:t>
            </a:r>
            <a:r>
              <a:rPr lang="en-US" sz="1800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n-US" sz="1800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n-US" sz="1800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resultados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1800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sino</a:t>
            </a:r>
            <a:r>
              <a:rPr lang="en-US" sz="1800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también</a:t>
            </a:r>
            <a:r>
              <a:rPr lang="en-US" sz="1800" b="1" i="1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implica</a:t>
            </a:r>
            <a:r>
              <a:rPr lang="en-US" sz="1800" b="1" i="1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n-US" sz="1800" b="1" i="1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n-US" sz="1800" b="1" i="1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autor</a:t>
            </a:r>
            <a:r>
              <a:rPr lang="en-US" sz="1800" b="1" i="1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en-US" sz="1800" b="1" i="1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otorgue</a:t>
            </a:r>
            <a:r>
              <a:rPr lang="en-US" sz="1800" b="1" i="1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cierta</a:t>
            </a:r>
            <a:r>
              <a:rPr lang="en-US" sz="1800" b="1" i="1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significación</a:t>
            </a:r>
            <a:r>
              <a:rPr lang="en-US" sz="1800" b="1" i="1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800" b="1" i="1" spc="-1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dichos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hallazgos</a:t>
            </a:r>
            <a:r>
              <a:rPr lang="en-US" sz="1800" b="1" i="1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(Paltridge,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2007).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14300" indent="0" algn="just">
              <a:buNone/>
            </a:pPr>
            <a:endParaRPr lang="en-US" sz="1800" spc="-4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indent="0" algn="just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referimos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este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apartado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finalización</a:t>
            </a:r>
            <a:r>
              <a:rPr lang="en-US" sz="18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discursiva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</a:t>
            </a:r>
            <a:r>
              <a:rPr lang="en-US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n-US" sz="1800" spc="-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investigación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114300" indent="0" algn="just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114300" indent="0" algn="just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114300" indent="0" algn="just">
              <a:buNone/>
            </a:pPr>
            <a:r>
              <a:rPr lang="es-ES" sz="2800" b="1" dirty="0"/>
              <a:t>(Venegas et al., 2017)</a:t>
            </a:r>
            <a:endParaRPr lang="es-ES" sz="2800" dirty="0"/>
          </a:p>
          <a:p>
            <a:pPr marL="114300" indent="0" algn="just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151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DFEB8-FE56-4924-A212-D00E4BC8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b="1" dirty="0">
                <a:solidFill>
                  <a:srgbClr val="FF0000"/>
                </a:solidFill>
              </a:rPr>
              <a:t>Movidas retóricas más comunes de la conclusión 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9AEA5-ADC2-4FA1-950A-F5A24153C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s-CL" dirty="0"/>
          </a:p>
          <a:p>
            <a:pPr lvl="1"/>
            <a:r>
              <a:rPr lang="es-ES_tradnl" altLang="es-CL" sz="2400" dirty="0"/>
              <a:t>Se resume la investigación</a:t>
            </a:r>
          </a:p>
          <a:p>
            <a:pPr lvl="1"/>
            <a:r>
              <a:rPr lang="es-ES_tradnl" altLang="es-CL" sz="2400" dirty="0"/>
              <a:t>Se sintetizan los resultados principales</a:t>
            </a:r>
          </a:p>
          <a:p>
            <a:pPr lvl="1"/>
            <a:r>
              <a:rPr lang="es-ES_tradnl" altLang="es-CL" sz="2400" dirty="0"/>
              <a:t>Se analizan las fortalezas y debilidades de la investigación</a:t>
            </a:r>
          </a:p>
          <a:p>
            <a:pPr lvl="1"/>
            <a:r>
              <a:rPr lang="es-ES_tradnl" altLang="es-CL" sz="2400" dirty="0"/>
              <a:t>Se realizan proyecciones de la investigación </a:t>
            </a:r>
          </a:p>
          <a:p>
            <a:pPr marL="11430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696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381000" y="229201"/>
            <a:ext cx="3540551" cy="280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s-E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Principales movidas y pasos retóricos </a:t>
            </a:r>
            <a:br>
              <a:rPr lang="es-ES" sz="2400" b="1" dirty="0">
                <a:solidFill>
                  <a:srgbClr val="FF0000"/>
                </a:solidFill>
              </a:rPr>
            </a:br>
            <a:r>
              <a:rPr lang="es-ES" sz="2400" b="1" dirty="0">
                <a:solidFill>
                  <a:srgbClr val="FF0000"/>
                </a:solidFill>
              </a:rPr>
              <a:t>Conclusión</a:t>
            </a:r>
            <a:r>
              <a:rPr lang="es-E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(Cotos et al., 2016)</a:t>
            </a:r>
            <a:endParaRPr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8728860" y="5775170"/>
            <a:ext cx="3135958" cy="66133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 ANEXO LAB 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173549-6937-4A78-A53F-ACD53F6E1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66" y="55370"/>
            <a:ext cx="6752734" cy="68026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293914" y="349250"/>
            <a:ext cx="112630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s-ES" sz="4000" b="1" dirty="0">
                <a:solidFill>
                  <a:srgbClr val="FF0000"/>
                </a:solidFill>
              </a:rPr>
              <a:t>Metodología para la conclusión de resultados</a:t>
            </a:r>
            <a:endParaRPr sz="4000" b="1" dirty="0">
              <a:solidFill>
                <a:srgbClr val="FF0000"/>
              </a:solidFill>
            </a:endParaRPr>
          </a:p>
        </p:txBody>
      </p:sp>
      <p:grpSp>
        <p:nvGrpSpPr>
          <p:cNvPr id="152" name="Google Shape;152;p9"/>
          <p:cNvGrpSpPr/>
          <p:nvPr/>
        </p:nvGrpSpPr>
        <p:grpSpPr>
          <a:xfrm>
            <a:off x="293914" y="1994383"/>
            <a:ext cx="7180942" cy="4308565"/>
            <a:chOff x="0" y="555050"/>
            <a:chExt cx="7180942" cy="4308565"/>
          </a:xfrm>
        </p:grpSpPr>
        <p:sp>
          <p:nvSpPr>
            <p:cNvPr id="153" name="Google Shape;153;p9"/>
            <p:cNvSpPr/>
            <p:nvPr/>
          </p:nvSpPr>
          <p:spPr>
            <a:xfrm>
              <a:off x="0" y="555050"/>
              <a:ext cx="4308565" cy="4308565"/>
            </a:xfrm>
            <a:prstGeom prst="pie">
              <a:avLst>
                <a:gd name="adj1" fmla="val 5400000"/>
                <a:gd name="adj2" fmla="val 1620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154282" y="555050"/>
              <a:ext cx="5026660" cy="4308565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 txBox="1"/>
            <p:nvPr/>
          </p:nvSpPr>
          <p:spPr>
            <a:xfrm>
              <a:off x="2154282" y="555050"/>
              <a:ext cx="5026660" cy="1292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00"/>
                <a:buFont typeface="Arial"/>
                <a:buNone/>
              </a:pPr>
              <a:r>
                <a:rPr lang="es-MX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M1: Consolidar la ocupación del nicho</a:t>
              </a: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54000" y="1847623"/>
              <a:ext cx="2800564" cy="2800564"/>
            </a:xfrm>
            <a:prstGeom prst="pie">
              <a:avLst>
                <a:gd name="adj1" fmla="val 5400000"/>
                <a:gd name="adj2" fmla="val 16200000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154282" y="1847623"/>
              <a:ext cx="5026660" cy="2800564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 txBox="1"/>
            <p:nvPr/>
          </p:nvSpPr>
          <p:spPr>
            <a:xfrm>
              <a:off x="2154282" y="1847623"/>
              <a:ext cx="5026660" cy="1292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00"/>
                <a:buFont typeface="Arial"/>
                <a:buNone/>
              </a:pPr>
              <a:r>
                <a:rPr lang="es-MX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M2: Evaluar el trabajo desarrollado</a:t>
              </a: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1507998" y="3140191"/>
              <a:ext cx="1292568" cy="1292568"/>
            </a:xfrm>
            <a:prstGeom prst="pie">
              <a:avLst>
                <a:gd name="adj1" fmla="val 5400000"/>
                <a:gd name="adj2" fmla="val 16200000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2154282" y="3140191"/>
              <a:ext cx="5026660" cy="1292568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"/>
            <p:cNvSpPr txBox="1"/>
            <p:nvPr/>
          </p:nvSpPr>
          <p:spPr>
            <a:xfrm>
              <a:off x="2154282" y="3140191"/>
              <a:ext cx="5026660" cy="1292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00"/>
                <a:buFont typeface="Arial"/>
                <a:buNone/>
              </a:pPr>
              <a:r>
                <a:rPr lang="es-MX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M3: Exponer las implicancias de los resultados, hallazgos, productos, etc. </a:t>
              </a:r>
            </a:p>
          </p:txBody>
        </p:sp>
      </p:grpSp>
      <p:sp>
        <p:nvSpPr>
          <p:cNvPr id="162" name="Google Shape;162;p9"/>
          <p:cNvSpPr/>
          <p:nvPr/>
        </p:nvSpPr>
        <p:spPr>
          <a:xfrm>
            <a:off x="7783286" y="2068286"/>
            <a:ext cx="3991428" cy="101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Resumiendo los resultados obtenidos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7783286" y="3399972"/>
            <a:ext cx="3991428" cy="101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dando</a:t>
            </a:r>
            <a:r>
              <a:rPr lang="es-CL" sz="1800" spc="-10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cuenta</a:t>
            </a:r>
            <a:r>
              <a:rPr lang="es-CL" sz="1800" spc="-10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CL" sz="1800" spc="-10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aporte</a:t>
            </a:r>
            <a:r>
              <a:rPr lang="es-CL" sz="1800" spc="-10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CL" sz="1800" spc="-10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estudio</a:t>
            </a:r>
            <a:r>
              <a:rPr lang="es-CL" sz="1800" spc="-10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es-CL" sz="1800" spc="-10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campo de</a:t>
            </a:r>
            <a:r>
              <a:rPr lang="es-CL" sz="1800" spc="-4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investigación</a:t>
            </a:r>
            <a:r>
              <a:rPr lang="es-CL" sz="1800" spc="-4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CL" sz="1800" spc="-4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CL" sz="1800" spc="-4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CL" sz="1800" spc="-4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s-CL" sz="1800" spc="-45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inserta</a:t>
            </a: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7783286" y="4804230"/>
            <a:ext cx="3991428" cy="101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Indicando fortalezas, debilidades-limitaciones, consecuencias prácticas, proyecciones, entre otros elementos</a:t>
            </a: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1248</Words>
  <Application>Microsoft Office PowerPoint</Application>
  <PresentationFormat>Panorámica</PresentationFormat>
  <Paragraphs>160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Wingdings</vt:lpstr>
      <vt:lpstr>Office Theme</vt:lpstr>
      <vt:lpstr>Presentación de PowerPoint</vt:lpstr>
      <vt:lpstr>Objetivos y estructura de la sesión</vt:lpstr>
      <vt:lpstr>Reflexión inicial </vt:lpstr>
      <vt:lpstr>Definición</vt:lpstr>
      <vt:lpstr>Propósitos comunicativos</vt:lpstr>
      <vt:lpstr>Tipo de información en las conclusiones </vt:lpstr>
      <vt:lpstr>Movidas retóricas más comunes de la conclusión  </vt:lpstr>
      <vt:lpstr>Principales movidas y pasos retóricos  Conclusión (Cotos et al., 2016)</vt:lpstr>
      <vt:lpstr>Metodología para la conclusión de resultados</vt:lpstr>
      <vt:lpstr>Ejercicio de debate</vt:lpstr>
      <vt:lpstr>Consejos para enfrentar el proceso de escritura de las discusiones</vt:lpstr>
      <vt:lpstr>Desarrollo de laboratorio 7 Finalizar discursivamente la investigación </vt:lpstr>
      <vt:lpstr>Bitácora lab 7 </vt:lpstr>
      <vt:lpstr>¿Cómo seguimos?</vt:lpstr>
      <vt:lpstr>Sitios de interés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Sofía Zamora Herrera</dc:creator>
  <cp:lastModifiedBy>Usuario</cp:lastModifiedBy>
  <cp:revision>25</cp:revision>
  <dcterms:created xsi:type="dcterms:W3CDTF">2020-09-14T16:10:28Z</dcterms:created>
  <dcterms:modified xsi:type="dcterms:W3CDTF">2022-06-07T23:56:34Z</dcterms:modified>
</cp:coreProperties>
</file>