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Roboto"/>
      <p:regular r:id="rId23"/>
      <p:bold r:id="rId24"/>
      <p:italic r:id="rId25"/>
      <p:boldItalic r:id="rId26"/>
    </p:embeddedFont>
    <p:embeddedFont>
      <p:font typeface="Corbel"/>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hdk+gxn0xaICR6Wo1preecCX8r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F52435-72DA-48AD-9512-F8610748E013}">
  <a:tblStyle styleId="{42F52435-72DA-48AD-9512-F8610748E013}"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b="off" i="off"/>
      <a:tcStyle>
        <a:fill>
          <a:solidFill>
            <a:srgbClr val="FFE2CD"/>
          </a:solidFill>
        </a:fill>
      </a:tcStyle>
    </a:band1H>
    <a:band2H>
      <a:tcTxStyle b="off" i="off"/>
    </a:band2H>
    <a:band1V>
      <a:tcTxStyle b="off" i="off"/>
      <a:tcStyle>
        <a:fill>
          <a:solidFill>
            <a:srgbClr val="FFE2CD"/>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Corbel-bold.fntdata"/><Relationship Id="rId27" Type="http://schemas.openxmlformats.org/officeDocument/2006/relationships/font" Target="fonts/Corbel-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orbel-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Corbel-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2a4ee65ad7_0_89:notes"/>
          <p:cNvSpPr/>
          <p:nvPr>
            <p:ph idx="2" type="sldImg"/>
          </p:nvPr>
        </p:nvSpPr>
        <p:spPr>
          <a:xfrm>
            <a:off x="1115786" y="948531"/>
            <a:ext cx="4809000" cy="4734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22a4ee65ad7_0_89:notes"/>
          <p:cNvSpPr txBox="1"/>
          <p:nvPr>
            <p:ph idx="1" type="body"/>
          </p:nvPr>
        </p:nvSpPr>
        <p:spPr>
          <a:xfrm>
            <a:off x="704136" y="5997646"/>
            <a:ext cx="5633100" cy="5682000"/>
          </a:xfrm>
          <a:prstGeom prst="rect">
            <a:avLst/>
          </a:prstGeom>
          <a:noFill/>
          <a:ln>
            <a:noFill/>
          </a:ln>
        </p:spPr>
        <p:txBody>
          <a:bodyPr anchorCtr="0" anchor="t" bIns="95150" lIns="95150" spcFirstLastPara="1" rIns="95150" wrap="square" tIns="95150">
            <a:noAutofit/>
          </a:bodyPr>
          <a:lstStyle/>
          <a:p>
            <a:pPr indent="0" lvl="0" marL="0" rtl="0" algn="l">
              <a:lnSpc>
                <a:spcPct val="100000"/>
              </a:lnSpc>
              <a:spcBef>
                <a:spcPts val="0"/>
              </a:spcBef>
              <a:spcAft>
                <a:spcPts val="0"/>
              </a:spcAft>
              <a:buSzPts val="1300"/>
              <a:buNone/>
            </a:pPr>
            <a:r>
              <a:rPr lang="es-CL"/>
              <a:t>Julio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09ee1a27b6_4_249:notes"/>
          <p:cNvSpPr/>
          <p:nvPr>
            <p:ph idx="2" type="sldImg"/>
          </p:nvPr>
        </p:nvSpPr>
        <p:spPr>
          <a:xfrm>
            <a:off x="1115786" y="948531"/>
            <a:ext cx="4809000" cy="4734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209ee1a27b6_4_249:notes"/>
          <p:cNvSpPr txBox="1"/>
          <p:nvPr>
            <p:ph idx="1" type="body"/>
          </p:nvPr>
        </p:nvSpPr>
        <p:spPr>
          <a:xfrm>
            <a:off x="704136" y="5997646"/>
            <a:ext cx="5633100" cy="5682000"/>
          </a:xfrm>
          <a:prstGeom prst="rect">
            <a:avLst/>
          </a:prstGeom>
          <a:noFill/>
          <a:ln>
            <a:noFill/>
          </a:ln>
        </p:spPr>
        <p:txBody>
          <a:bodyPr anchorCtr="0" anchor="t" bIns="95150" lIns="95150" spcFirstLastPara="1" rIns="95150" wrap="square" tIns="95150">
            <a:noAutofit/>
          </a:bodyPr>
          <a:lstStyle/>
          <a:p>
            <a:pPr indent="0" lvl="0" marL="0" rtl="0" algn="l">
              <a:lnSpc>
                <a:spcPct val="100000"/>
              </a:lnSpc>
              <a:spcBef>
                <a:spcPts val="0"/>
              </a:spcBef>
              <a:spcAft>
                <a:spcPts val="0"/>
              </a:spcAft>
              <a:buSzPts val="1300"/>
              <a:buNone/>
            </a:pPr>
            <a:r>
              <a:rPr lang="es-CL"/>
              <a:t>Julio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09ee1a27b6_4_256:notes"/>
          <p:cNvSpPr/>
          <p:nvPr>
            <p:ph idx="2" type="sldImg"/>
          </p:nvPr>
        </p:nvSpPr>
        <p:spPr>
          <a:xfrm>
            <a:off x="1860777" y="1143000"/>
            <a:ext cx="3136500" cy="308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209ee1a27b6_4_256:notes"/>
          <p:cNvSpPr txBox="1"/>
          <p:nvPr>
            <p:ph idx="1" type="body"/>
          </p:nvPr>
        </p:nvSpPr>
        <p:spPr>
          <a:xfrm>
            <a:off x="685800" y="4399845"/>
            <a:ext cx="5486400" cy="3601200"/>
          </a:xfrm>
          <a:prstGeom prst="rect">
            <a:avLst/>
          </a:prstGeom>
          <a:noFill/>
          <a:ln>
            <a:noFill/>
          </a:ln>
        </p:spPr>
        <p:txBody>
          <a:bodyPr anchorCtr="0" anchor="t" bIns="54100" lIns="108225" spcFirstLastPara="1" rIns="108225" wrap="square" tIns="54100">
            <a:noAutofit/>
          </a:bodyPr>
          <a:lstStyle/>
          <a:p>
            <a:pPr indent="0" lvl="0" marL="0" rtl="0" algn="l">
              <a:lnSpc>
                <a:spcPct val="100000"/>
              </a:lnSpc>
              <a:spcBef>
                <a:spcPts val="0"/>
              </a:spcBef>
              <a:spcAft>
                <a:spcPts val="0"/>
              </a:spcAft>
              <a:buSzPts val="1400"/>
              <a:buNone/>
            </a:pPr>
            <a:r>
              <a:t/>
            </a:r>
            <a:endParaRPr/>
          </a:p>
        </p:txBody>
      </p:sp>
      <p:sp>
        <p:nvSpPr>
          <p:cNvPr id="260" name="Google Shape;260;g209ee1a27b6_4_256:notes"/>
          <p:cNvSpPr txBox="1"/>
          <p:nvPr>
            <p:ph idx="12" type="sldNum"/>
          </p:nvPr>
        </p:nvSpPr>
        <p:spPr>
          <a:xfrm>
            <a:off x="3885010" y="8686801"/>
            <a:ext cx="2971800" cy="457200"/>
          </a:xfrm>
          <a:prstGeom prst="rect">
            <a:avLst/>
          </a:prstGeom>
          <a:noFill/>
          <a:ln>
            <a:noFill/>
          </a:ln>
        </p:spPr>
        <p:txBody>
          <a:bodyPr anchorCtr="0" anchor="b" bIns="54100" lIns="108225" spcFirstLastPara="1" rIns="108225" wrap="square" tIns="54100">
            <a:noAutofit/>
          </a:bodyPr>
          <a:lstStyle/>
          <a:p>
            <a:pPr indent="0" lvl="0" marL="0" rtl="0" algn="r">
              <a:lnSpc>
                <a:spcPct val="100000"/>
              </a:lnSpc>
              <a:spcBef>
                <a:spcPts val="0"/>
              </a:spcBef>
              <a:spcAft>
                <a:spcPts val="0"/>
              </a:spcAft>
              <a:buSzPts val="1400"/>
              <a:buNone/>
            </a:pPr>
            <a:fld id="{00000000-1234-1234-1234-123412341234}" type="slidenum">
              <a:rPr lang="es-C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2b814eb581_2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2b814eb581_2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s-CL" sz="1000"/>
              <a:t>Un </a:t>
            </a:r>
            <a:r>
              <a:rPr b="1" lang="es-CL" sz="1000"/>
              <a:t>Generador de Topología Automatizado (GTA)</a:t>
            </a:r>
            <a:r>
              <a:rPr lang="es-CL" sz="1000"/>
              <a:t> es una herramienta en línea que ha sido desarrollada por un equipo de investigadores de Ingeniería en Química y Biotecnología. La herramienta permite a los usuarios académicos enviar moléculas, y a su vez, recibir un archivo con el cálculo de un campo de fuerza molecular para su uso en simulaciones de Dinámica Molecular (DM) de sistemas biomoleculares. </a:t>
            </a:r>
            <a:endParaRPr sz="1000"/>
          </a:p>
          <a:p>
            <a:pPr indent="0" lvl="0" marL="0" rtl="0" algn="l">
              <a:lnSpc>
                <a:spcPct val="100000"/>
              </a:lnSpc>
              <a:spcBef>
                <a:spcPts val="0"/>
              </a:spcBef>
              <a:spcAft>
                <a:spcPts val="0"/>
              </a:spcAft>
              <a:buClr>
                <a:schemeClr val="dk1"/>
              </a:buClr>
              <a:buSzPts val="1100"/>
              <a:buFont typeface="Arial"/>
              <a:buNone/>
            </a:pPr>
            <a:r>
              <a:rPr lang="es-CL" sz="1000"/>
              <a:t>Entre los usuarios finales importantes del software de parametrización se incluyen empresas comerciales e investigadores académicos, así como desarrolladores de software de simulación de Dinámica Molecular que requieren el uso del software como entrada para su oferta de programas integrados. Otros usuarios finales pueden incluir las fuerzas de defensa nacional, las autoridades reguladoras, las empresas nutracéuticas, alimentarias y agrícolas.</a:t>
            </a:r>
            <a:endParaRPr sz="1000"/>
          </a:p>
        </p:txBody>
      </p:sp>
      <p:sp>
        <p:nvSpPr>
          <p:cNvPr id="271" name="Google Shape;271;g22b814eb581_2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09ee1a27b6_4_266:notes"/>
          <p:cNvSpPr/>
          <p:nvPr>
            <p:ph idx="2" type="sldImg"/>
          </p:nvPr>
        </p:nvSpPr>
        <p:spPr>
          <a:xfrm>
            <a:off x="1115786" y="948531"/>
            <a:ext cx="4809000" cy="4734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209ee1a27b6_4_266:notes"/>
          <p:cNvSpPr txBox="1"/>
          <p:nvPr>
            <p:ph idx="1" type="body"/>
          </p:nvPr>
        </p:nvSpPr>
        <p:spPr>
          <a:xfrm>
            <a:off x="704136" y="5997646"/>
            <a:ext cx="5633100" cy="5682000"/>
          </a:xfrm>
          <a:prstGeom prst="rect">
            <a:avLst/>
          </a:prstGeom>
          <a:noFill/>
          <a:ln>
            <a:noFill/>
          </a:ln>
        </p:spPr>
        <p:txBody>
          <a:bodyPr anchorCtr="0" anchor="t" bIns="95150" lIns="95150" spcFirstLastPara="1" rIns="95150" wrap="square" tIns="95150">
            <a:noAutofit/>
          </a:bodyPr>
          <a:lstStyle/>
          <a:p>
            <a:pPr indent="0" lvl="0" marL="0" rtl="0" algn="l">
              <a:lnSpc>
                <a:spcPct val="100000"/>
              </a:lnSpc>
              <a:spcBef>
                <a:spcPts val="0"/>
              </a:spcBef>
              <a:spcAft>
                <a:spcPts val="0"/>
              </a:spcAft>
              <a:buSzPts val="1300"/>
              <a:buNone/>
            </a:pPr>
            <a:r>
              <a:rPr lang="es-CL"/>
              <a:t>Julio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09ee1a27b6_4_273:notes"/>
          <p:cNvSpPr/>
          <p:nvPr>
            <p:ph idx="2" type="sldImg"/>
          </p:nvPr>
        </p:nvSpPr>
        <p:spPr>
          <a:xfrm>
            <a:off x="1860777" y="1143000"/>
            <a:ext cx="3136500" cy="308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209ee1a27b6_4_273:notes"/>
          <p:cNvSpPr txBox="1"/>
          <p:nvPr>
            <p:ph idx="1" type="body"/>
          </p:nvPr>
        </p:nvSpPr>
        <p:spPr>
          <a:xfrm>
            <a:off x="685800" y="4399845"/>
            <a:ext cx="5486400" cy="3601200"/>
          </a:xfrm>
          <a:prstGeom prst="rect">
            <a:avLst/>
          </a:prstGeom>
          <a:noFill/>
          <a:ln>
            <a:noFill/>
          </a:ln>
        </p:spPr>
        <p:txBody>
          <a:bodyPr anchorCtr="0" anchor="t" bIns="54100" lIns="108225" spcFirstLastPara="1" rIns="108225" wrap="square" tIns="54100">
            <a:noAutofit/>
          </a:bodyPr>
          <a:lstStyle/>
          <a:p>
            <a:pPr indent="0" lvl="0" marL="0" rtl="0" algn="l">
              <a:lnSpc>
                <a:spcPct val="100000"/>
              </a:lnSpc>
              <a:spcBef>
                <a:spcPts val="0"/>
              </a:spcBef>
              <a:spcAft>
                <a:spcPts val="0"/>
              </a:spcAft>
              <a:buSzPts val="1400"/>
              <a:buNone/>
            </a:pPr>
            <a:r>
              <a:t/>
            </a:r>
            <a:endParaRPr/>
          </a:p>
        </p:txBody>
      </p:sp>
      <p:sp>
        <p:nvSpPr>
          <p:cNvPr id="287" name="Google Shape;287;g209ee1a27b6_4_273:notes"/>
          <p:cNvSpPr txBox="1"/>
          <p:nvPr>
            <p:ph idx="12" type="sldNum"/>
          </p:nvPr>
        </p:nvSpPr>
        <p:spPr>
          <a:xfrm>
            <a:off x="3885010" y="8686801"/>
            <a:ext cx="2971800" cy="457200"/>
          </a:xfrm>
          <a:prstGeom prst="rect">
            <a:avLst/>
          </a:prstGeom>
          <a:noFill/>
          <a:ln>
            <a:noFill/>
          </a:ln>
        </p:spPr>
        <p:txBody>
          <a:bodyPr anchorCtr="0" anchor="b" bIns="54100" lIns="108225" spcFirstLastPara="1" rIns="108225" wrap="square" tIns="54100">
            <a:noAutofit/>
          </a:bodyPr>
          <a:lstStyle/>
          <a:p>
            <a:pPr indent="0" lvl="0" marL="0" rtl="0" algn="r">
              <a:lnSpc>
                <a:spcPct val="100000"/>
              </a:lnSpc>
              <a:spcBef>
                <a:spcPts val="0"/>
              </a:spcBef>
              <a:spcAft>
                <a:spcPts val="0"/>
              </a:spcAft>
              <a:buSzPts val="1400"/>
              <a:buNone/>
            </a:pPr>
            <a:fld id="{00000000-1234-1234-1234-123412341234}" type="slidenum">
              <a:rPr lang="es-C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2b814eb581_2_71:notes"/>
          <p:cNvSpPr/>
          <p:nvPr>
            <p:ph idx="2" type="sldImg"/>
          </p:nvPr>
        </p:nvSpPr>
        <p:spPr>
          <a:xfrm>
            <a:off x="1860777" y="1143000"/>
            <a:ext cx="3136500" cy="308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22b814eb581_2_71:notes"/>
          <p:cNvSpPr txBox="1"/>
          <p:nvPr>
            <p:ph idx="1" type="body"/>
          </p:nvPr>
        </p:nvSpPr>
        <p:spPr>
          <a:xfrm>
            <a:off x="685800" y="4399845"/>
            <a:ext cx="5486400" cy="3601200"/>
          </a:xfrm>
          <a:prstGeom prst="rect">
            <a:avLst/>
          </a:prstGeom>
          <a:noFill/>
          <a:ln>
            <a:noFill/>
          </a:ln>
        </p:spPr>
        <p:txBody>
          <a:bodyPr anchorCtr="0" anchor="t" bIns="54100" lIns="108225" spcFirstLastPara="1" rIns="108225" wrap="square" tIns="54100">
            <a:noAutofit/>
          </a:bodyPr>
          <a:lstStyle/>
          <a:p>
            <a:pPr indent="0" lvl="0" marL="0" rtl="0" algn="l">
              <a:lnSpc>
                <a:spcPct val="100000"/>
              </a:lnSpc>
              <a:spcBef>
                <a:spcPts val="0"/>
              </a:spcBef>
              <a:spcAft>
                <a:spcPts val="0"/>
              </a:spcAft>
              <a:buSzPts val="1400"/>
              <a:buNone/>
            </a:pPr>
            <a:r>
              <a:t/>
            </a:r>
            <a:endParaRPr/>
          </a:p>
        </p:txBody>
      </p:sp>
      <p:sp>
        <p:nvSpPr>
          <p:cNvPr id="298" name="Google Shape;298;g22b814eb581_2_71:notes"/>
          <p:cNvSpPr txBox="1"/>
          <p:nvPr>
            <p:ph idx="12" type="sldNum"/>
          </p:nvPr>
        </p:nvSpPr>
        <p:spPr>
          <a:xfrm>
            <a:off x="3885010" y="8686801"/>
            <a:ext cx="2971800" cy="457200"/>
          </a:xfrm>
          <a:prstGeom prst="rect">
            <a:avLst/>
          </a:prstGeom>
          <a:noFill/>
          <a:ln>
            <a:noFill/>
          </a:ln>
        </p:spPr>
        <p:txBody>
          <a:bodyPr anchorCtr="0" anchor="b" bIns="54100" lIns="108225" spcFirstLastPara="1" rIns="108225" wrap="square" tIns="54100">
            <a:noAutofit/>
          </a:bodyPr>
          <a:lstStyle/>
          <a:p>
            <a:pPr indent="0" lvl="0" marL="0" rtl="0" algn="r">
              <a:lnSpc>
                <a:spcPct val="100000"/>
              </a:lnSpc>
              <a:spcBef>
                <a:spcPts val="0"/>
              </a:spcBef>
              <a:spcAft>
                <a:spcPts val="0"/>
              </a:spcAft>
              <a:buSzPts val="1400"/>
              <a:buNone/>
            </a:pPr>
            <a:fld id="{00000000-1234-1234-1234-123412341234}" type="slidenum">
              <a:rPr lang="es-C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2b814eb581_2_50:notes"/>
          <p:cNvSpPr/>
          <p:nvPr>
            <p:ph idx="2" type="sldImg"/>
          </p:nvPr>
        </p:nvSpPr>
        <p:spPr>
          <a:xfrm>
            <a:off x="1860777" y="1143000"/>
            <a:ext cx="3136500" cy="308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2b814eb581_2_50:notes"/>
          <p:cNvSpPr txBox="1"/>
          <p:nvPr>
            <p:ph idx="1" type="body"/>
          </p:nvPr>
        </p:nvSpPr>
        <p:spPr>
          <a:xfrm>
            <a:off x="685800" y="4399845"/>
            <a:ext cx="5486400" cy="3601200"/>
          </a:xfrm>
          <a:prstGeom prst="rect">
            <a:avLst/>
          </a:prstGeom>
          <a:noFill/>
          <a:ln>
            <a:noFill/>
          </a:ln>
        </p:spPr>
        <p:txBody>
          <a:bodyPr anchorCtr="0" anchor="t" bIns="54100" lIns="108225" spcFirstLastPara="1" rIns="108225" wrap="square" tIns="54100">
            <a:noAutofit/>
          </a:bodyPr>
          <a:lstStyle/>
          <a:p>
            <a:pPr indent="0" lvl="0" marL="0" rtl="0" algn="l">
              <a:lnSpc>
                <a:spcPct val="100000"/>
              </a:lnSpc>
              <a:spcBef>
                <a:spcPts val="0"/>
              </a:spcBef>
              <a:spcAft>
                <a:spcPts val="0"/>
              </a:spcAft>
              <a:buClr>
                <a:schemeClr val="dk1"/>
              </a:buClr>
              <a:buSzPts val="1100"/>
              <a:buFont typeface="Arial"/>
              <a:buNone/>
            </a:pPr>
            <a:r>
              <a:rPr lang="es-CL"/>
              <a:t>Ignacio</a:t>
            </a:r>
            <a:endParaRPr/>
          </a:p>
        </p:txBody>
      </p:sp>
      <p:sp>
        <p:nvSpPr>
          <p:cNvPr id="309" name="Google Shape;309;g22b814eb581_2_50:notes"/>
          <p:cNvSpPr txBox="1"/>
          <p:nvPr>
            <p:ph idx="12" type="sldNum"/>
          </p:nvPr>
        </p:nvSpPr>
        <p:spPr>
          <a:xfrm>
            <a:off x="3885010" y="8686801"/>
            <a:ext cx="2971800" cy="457200"/>
          </a:xfrm>
          <a:prstGeom prst="rect">
            <a:avLst/>
          </a:prstGeom>
          <a:noFill/>
          <a:ln>
            <a:noFill/>
          </a:ln>
        </p:spPr>
        <p:txBody>
          <a:bodyPr anchorCtr="0" anchor="b" bIns="54100" lIns="108225" spcFirstLastPara="1" rIns="108225" wrap="square" tIns="54100">
            <a:noAutofit/>
          </a:bodyPr>
          <a:lstStyle/>
          <a:p>
            <a:pPr indent="0" lvl="0" marL="0" rtl="0" algn="r">
              <a:lnSpc>
                <a:spcPct val="100000"/>
              </a:lnSpc>
              <a:spcBef>
                <a:spcPts val="0"/>
              </a:spcBef>
              <a:spcAft>
                <a:spcPts val="0"/>
              </a:spcAft>
              <a:buSzPts val="1400"/>
              <a:buNone/>
            </a:pPr>
            <a:fld id="{00000000-1234-1234-1234-123412341234}" type="slidenum">
              <a:rPr lang="es-C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2a4ee65ad7_0_95:notes"/>
          <p:cNvSpPr/>
          <p:nvPr>
            <p:ph idx="2" type="sldImg"/>
          </p:nvPr>
        </p:nvSpPr>
        <p:spPr>
          <a:xfrm>
            <a:off x="1860777" y="1143000"/>
            <a:ext cx="3136500" cy="308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22a4ee65ad7_0_95:notes"/>
          <p:cNvSpPr txBox="1"/>
          <p:nvPr>
            <p:ph idx="1" type="body"/>
          </p:nvPr>
        </p:nvSpPr>
        <p:spPr>
          <a:xfrm>
            <a:off x="685800" y="4399845"/>
            <a:ext cx="5486400" cy="3601200"/>
          </a:xfrm>
          <a:prstGeom prst="rect">
            <a:avLst/>
          </a:prstGeom>
          <a:noFill/>
          <a:ln>
            <a:noFill/>
          </a:ln>
        </p:spPr>
        <p:txBody>
          <a:bodyPr anchorCtr="0" anchor="t" bIns="54100" lIns="108225" spcFirstLastPara="1" rIns="108225" wrap="square" tIns="54100">
            <a:noAutofit/>
          </a:bodyPr>
          <a:lstStyle/>
          <a:p>
            <a:pPr indent="0" lvl="0" marL="0" rtl="0" algn="l">
              <a:lnSpc>
                <a:spcPct val="100000"/>
              </a:lnSpc>
              <a:spcBef>
                <a:spcPts val="0"/>
              </a:spcBef>
              <a:spcAft>
                <a:spcPts val="0"/>
              </a:spcAft>
              <a:buSzPts val="1400"/>
              <a:buNone/>
            </a:pPr>
            <a:r>
              <a:t/>
            </a:r>
            <a:endParaRPr/>
          </a:p>
        </p:txBody>
      </p:sp>
      <p:sp>
        <p:nvSpPr>
          <p:cNvPr id="172" name="Google Shape;172;g22a4ee65ad7_0_95:notes"/>
          <p:cNvSpPr txBox="1"/>
          <p:nvPr>
            <p:ph idx="12" type="sldNum"/>
          </p:nvPr>
        </p:nvSpPr>
        <p:spPr>
          <a:xfrm>
            <a:off x="3885010" y="8686801"/>
            <a:ext cx="2971800" cy="457200"/>
          </a:xfrm>
          <a:prstGeom prst="rect">
            <a:avLst/>
          </a:prstGeom>
          <a:noFill/>
          <a:ln>
            <a:noFill/>
          </a:ln>
        </p:spPr>
        <p:txBody>
          <a:bodyPr anchorCtr="0" anchor="b" bIns="54100" lIns="108225" spcFirstLastPara="1" rIns="108225" wrap="square" tIns="54100">
            <a:noAutofit/>
          </a:bodyPr>
          <a:lstStyle/>
          <a:p>
            <a:pPr indent="0" lvl="0" marL="0" rtl="0" algn="r">
              <a:lnSpc>
                <a:spcPct val="100000"/>
              </a:lnSpc>
              <a:spcBef>
                <a:spcPts val="0"/>
              </a:spcBef>
              <a:spcAft>
                <a:spcPts val="0"/>
              </a:spcAft>
              <a:buSzPts val="1400"/>
              <a:buNone/>
            </a:pPr>
            <a:fld id="{00000000-1234-1234-1234-123412341234}" type="slidenum">
              <a:rPr lang="es-C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12d4d7e53b_1_237:notes"/>
          <p:cNvSpPr txBox="1"/>
          <p:nvPr>
            <p:ph idx="1" type="body"/>
          </p:nvPr>
        </p:nvSpPr>
        <p:spPr>
          <a:xfrm>
            <a:off x="685800" y="4343401"/>
            <a:ext cx="5486400" cy="4114800"/>
          </a:xfrm>
          <a:prstGeom prst="rect">
            <a:avLst/>
          </a:prstGeom>
          <a:noFill/>
          <a:ln>
            <a:noFill/>
          </a:ln>
        </p:spPr>
        <p:txBody>
          <a:bodyPr anchorCtr="0" anchor="t" bIns="85550" lIns="85550" spcFirstLastPara="1" rIns="85550" wrap="square" tIns="85550">
            <a:noAutofit/>
          </a:bodyPr>
          <a:lstStyle/>
          <a:p>
            <a:pPr indent="0" lvl="0" marL="0" rtl="0" algn="l">
              <a:lnSpc>
                <a:spcPct val="100000"/>
              </a:lnSpc>
              <a:spcBef>
                <a:spcPts val="0"/>
              </a:spcBef>
              <a:spcAft>
                <a:spcPts val="0"/>
              </a:spcAft>
              <a:buSzPts val="1200"/>
              <a:buNone/>
            </a:pPr>
            <a:r>
              <a:rPr lang="es-CL"/>
              <a:t>Aquí hacer enfoque en que a partir de los Hallazgos, probablemente </a:t>
            </a:r>
            <a:r>
              <a:rPr b="1" lang="es-CL"/>
              <a:t>se re-defina la necesidad esencial</a:t>
            </a:r>
            <a:r>
              <a:rPr lang="es-CL"/>
              <a:t>. Partimos bajo la hipotesis de que se necesita </a:t>
            </a:r>
            <a:r>
              <a:rPr b="1" lang="es-CL"/>
              <a:t>mover troncos</a:t>
            </a:r>
            <a:r>
              <a:rPr lang="es-CL"/>
              <a:t>, pero al final,</a:t>
            </a:r>
            <a:r>
              <a:rPr lang="es-CL">
                <a:solidFill>
                  <a:srgbClr val="DF2942"/>
                </a:solidFill>
              </a:rPr>
              <a:t> despues de profundizar, la </a:t>
            </a:r>
            <a:r>
              <a:rPr b="1" lang="es-CL">
                <a:solidFill>
                  <a:srgbClr val="DF2942"/>
                </a:solidFill>
              </a:rPr>
              <a:t>necesidad real se trata de asentamiento</a:t>
            </a:r>
            <a:r>
              <a:rPr lang="es-CL">
                <a:solidFill>
                  <a:srgbClr val="DF2942"/>
                </a:solidFill>
              </a:rPr>
              <a:t> y crear comunidades sedentarias</a:t>
            </a:r>
            <a:r>
              <a:rPr lang="es-CL"/>
              <a:t> manteniendo la infraestructura y equipos de seguridad/supervivencia inventados.</a:t>
            </a:r>
            <a:endParaRPr/>
          </a:p>
        </p:txBody>
      </p:sp>
      <p:sp>
        <p:nvSpPr>
          <p:cNvPr id="182" name="Google Shape;182;g212d4d7e53b_1_237:notes"/>
          <p:cNvSpPr/>
          <p:nvPr>
            <p:ph idx="2" type="sldImg"/>
          </p:nvPr>
        </p:nvSpPr>
        <p:spPr>
          <a:xfrm>
            <a:off x="1687286" y="688579"/>
            <a:ext cx="3483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2c6c8fa252_0_1:notes"/>
          <p:cNvSpPr txBox="1"/>
          <p:nvPr>
            <p:ph idx="1" type="body"/>
          </p:nvPr>
        </p:nvSpPr>
        <p:spPr>
          <a:xfrm>
            <a:off x="685800" y="4343401"/>
            <a:ext cx="5486400" cy="4114800"/>
          </a:xfrm>
          <a:prstGeom prst="rect">
            <a:avLst/>
          </a:prstGeom>
          <a:noFill/>
          <a:ln>
            <a:noFill/>
          </a:ln>
        </p:spPr>
        <p:txBody>
          <a:bodyPr anchorCtr="0" anchor="t" bIns="85550" lIns="85550" spcFirstLastPara="1" rIns="85550" wrap="square" tIns="85550">
            <a:noAutofit/>
          </a:bodyPr>
          <a:lstStyle/>
          <a:p>
            <a:pPr indent="0" lvl="0" marL="0" rtl="0" algn="l">
              <a:lnSpc>
                <a:spcPct val="100000"/>
              </a:lnSpc>
              <a:spcBef>
                <a:spcPts val="0"/>
              </a:spcBef>
              <a:spcAft>
                <a:spcPts val="0"/>
              </a:spcAft>
              <a:buSzPts val="1200"/>
              <a:buNone/>
            </a:pPr>
            <a:r>
              <a:rPr lang="es-CL"/>
              <a:t>Aquí hacer enfoque en que a partir de los Hallazgos, probablemente </a:t>
            </a:r>
            <a:r>
              <a:rPr b="1" lang="es-CL"/>
              <a:t>se re-defina la necesidad esencial</a:t>
            </a:r>
            <a:r>
              <a:rPr lang="es-CL"/>
              <a:t>. Partimos bajo la hipotesis de que se necesita </a:t>
            </a:r>
            <a:r>
              <a:rPr b="1" lang="es-CL"/>
              <a:t>mover troncos</a:t>
            </a:r>
            <a:r>
              <a:rPr lang="es-CL"/>
              <a:t>, pero al final,</a:t>
            </a:r>
            <a:r>
              <a:rPr lang="es-CL">
                <a:solidFill>
                  <a:srgbClr val="DF2942"/>
                </a:solidFill>
              </a:rPr>
              <a:t> despues de profundizar, la </a:t>
            </a:r>
            <a:r>
              <a:rPr b="1" lang="es-CL">
                <a:solidFill>
                  <a:srgbClr val="DF2942"/>
                </a:solidFill>
              </a:rPr>
              <a:t>necesidad real se trata de asentamiento</a:t>
            </a:r>
            <a:r>
              <a:rPr lang="es-CL">
                <a:solidFill>
                  <a:srgbClr val="DF2942"/>
                </a:solidFill>
              </a:rPr>
              <a:t> y crear comunidades sedentarias</a:t>
            </a:r>
            <a:r>
              <a:rPr lang="es-CL"/>
              <a:t> manteniendo la infraestructura y equipos de seguridad/supervivencia inventados.</a:t>
            </a:r>
            <a:endParaRPr/>
          </a:p>
        </p:txBody>
      </p:sp>
      <p:sp>
        <p:nvSpPr>
          <p:cNvPr id="189" name="Google Shape;189;g22c6c8fa252_0_1:notes"/>
          <p:cNvSpPr/>
          <p:nvPr>
            <p:ph idx="2" type="sldImg"/>
          </p:nvPr>
        </p:nvSpPr>
        <p:spPr>
          <a:xfrm>
            <a:off x="1687286" y="688579"/>
            <a:ext cx="3483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09ee1a27b6_4_2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s-CL"/>
              <a:t>ALGUNAS DE ESTAS QUEDARÁ (1 Ó 2)</a:t>
            </a:r>
            <a:endParaRPr/>
          </a:p>
          <a:p>
            <a:pPr indent="0" lvl="0" marL="0" rtl="0" algn="l">
              <a:lnSpc>
                <a:spcPct val="100000"/>
              </a:lnSpc>
              <a:spcBef>
                <a:spcPts val="0"/>
              </a:spcBef>
              <a:spcAft>
                <a:spcPts val="0"/>
              </a:spcAft>
              <a:buSzPts val="1400"/>
              <a:buNone/>
            </a:pPr>
            <a:r>
              <a:t/>
            </a:r>
            <a:endParaRPr/>
          </a:p>
        </p:txBody>
      </p:sp>
      <p:sp>
        <p:nvSpPr>
          <p:cNvPr id="198" name="Google Shape;198;g209ee1a27b6_4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2a6b564a57_0_14:notes"/>
          <p:cNvSpPr/>
          <p:nvPr>
            <p:ph idx="2" type="sldImg"/>
          </p:nvPr>
        </p:nvSpPr>
        <p:spPr>
          <a:xfrm>
            <a:off x="1115786" y="948531"/>
            <a:ext cx="4809000" cy="4734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2a6b564a57_0_14:notes"/>
          <p:cNvSpPr txBox="1"/>
          <p:nvPr>
            <p:ph idx="1" type="body"/>
          </p:nvPr>
        </p:nvSpPr>
        <p:spPr>
          <a:xfrm>
            <a:off x="704136" y="5997646"/>
            <a:ext cx="5633100" cy="5682000"/>
          </a:xfrm>
          <a:prstGeom prst="rect">
            <a:avLst/>
          </a:prstGeom>
          <a:noFill/>
          <a:ln>
            <a:noFill/>
          </a:ln>
        </p:spPr>
        <p:txBody>
          <a:bodyPr anchorCtr="0" anchor="t" bIns="95150" lIns="95150" spcFirstLastPara="1" rIns="95150" wrap="square" tIns="95150">
            <a:noAutofit/>
          </a:bodyPr>
          <a:lstStyle/>
          <a:p>
            <a:pPr indent="0" lvl="0" marL="0" rtl="0" algn="l">
              <a:lnSpc>
                <a:spcPct val="100000"/>
              </a:lnSpc>
              <a:spcBef>
                <a:spcPts val="0"/>
              </a:spcBef>
              <a:spcAft>
                <a:spcPts val="0"/>
              </a:spcAft>
              <a:buSzPts val="1300"/>
              <a:buNone/>
            </a:pPr>
            <a:r>
              <a:rPr lang="es-CL"/>
              <a:t>Julio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09ee1a27b6_4_239:notes"/>
          <p:cNvSpPr/>
          <p:nvPr>
            <p:ph idx="2" type="sldImg"/>
          </p:nvPr>
        </p:nvSpPr>
        <p:spPr>
          <a:xfrm>
            <a:off x="1860777" y="1143000"/>
            <a:ext cx="3136500" cy="308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209ee1a27b6_4_239:notes"/>
          <p:cNvSpPr txBox="1"/>
          <p:nvPr>
            <p:ph idx="1" type="body"/>
          </p:nvPr>
        </p:nvSpPr>
        <p:spPr>
          <a:xfrm>
            <a:off x="685800" y="4399845"/>
            <a:ext cx="5486400" cy="3601200"/>
          </a:xfrm>
          <a:prstGeom prst="rect">
            <a:avLst/>
          </a:prstGeom>
          <a:noFill/>
          <a:ln>
            <a:noFill/>
          </a:ln>
        </p:spPr>
        <p:txBody>
          <a:bodyPr anchorCtr="0" anchor="t" bIns="54100" lIns="108225" spcFirstLastPara="1" rIns="108225" wrap="square" tIns="54100">
            <a:noAutofit/>
          </a:bodyPr>
          <a:lstStyle/>
          <a:p>
            <a:pPr indent="0" lvl="0" marL="0" rtl="0" algn="l">
              <a:lnSpc>
                <a:spcPct val="100000"/>
              </a:lnSpc>
              <a:spcBef>
                <a:spcPts val="0"/>
              </a:spcBef>
              <a:spcAft>
                <a:spcPts val="0"/>
              </a:spcAft>
              <a:buSzPts val="1400"/>
              <a:buNone/>
            </a:pPr>
            <a:r>
              <a:t/>
            </a:r>
            <a:endParaRPr/>
          </a:p>
        </p:txBody>
      </p:sp>
      <p:sp>
        <p:nvSpPr>
          <p:cNvPr id="225" name="Google Shape;225;g209ee1a27b6_4_239:notes"/>
          <p:cNvSpPr txBox="1"/>
          <p:nvPr>
            <p:ph idx="12" type="sldNum"/>
          </p:nvPr>
        </p:nvSpPr>
        <p:spPr>
          <a:xfrm>
            <a:off x="3885010" y="8686801"/>
            <a:ext cx="2971800" cy="457200"/>
          </a:xfrm>
          <a:prstGeom prst="rect">
            <a:avLst/>
          </a:prstGeom>
          <a:noFill/>
          <a:ln>
            <a:noFill/>
          </a:ln>
        </p:spPr>
        <p:txBody>
          <a:bodyPr anchorCtr="0" anchor="b" bIns="54100" lIns="108225" spcFirstLastPara="1" rIns="108225" wrap="square" tIns="54100">
            <a:noAutofit/>
          </a:bodyPr>
          <a:lstStyle/>
          <a:p>
            <a:pPr indent="0" lvl="0" marL="0" rtl="0" algn="r">
              <a:lnSpc>
                <a:spcPct val="100000"/>
              </a:lnSpc>
              <a:spcBef>
                <a:spcPts val="0"/>
              </a:spcBef>
              <a:spcAft>
                <a:spcPts val="0"/>
              </a:spcAft>
              <a:buSzPts val="1400"/>
              <a:buNone/>
            </a:pPr>
            <a:fld id="{00000000-1234-1234-1234-123412341234}" type="slidenum">
              <a:rPr lang="es-C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2b814eb58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22b814eb581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22b814eb581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C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12d7c5fdb6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212d7c5fdb6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212d7c5fdb6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C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g22a4ee65ad7_0_232"/>
          <p:cNvSpPr txBox="1"/>
          <p:nvPr>
            <p:ph type="ctrTitle"/>
          </p:nvPr>
        </p:nvSpPr>
        <p:spPr>
          <a:xfrm>
            <a:off x="131593" y="508000"/>
            <a:ext cx="11928900" cy="11340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Clr>
                <a:srgbClr val="404040"/>
              </a:buClr>
              <a:buSzPts val="6900"/>
              <a:buFont typeface="Arial"/>
              <a:buNone/>
              <a:defRPr sz="53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8" name="Google Shape;18;g22a4ee65ad7_0_232"/>
          <p:cNvSpPr txBox="1"/>
          <p:nvPr>
            <p:ph idx="1" type="subTitle"/>
          </p:nvPr>
        </p:nvSpPr>
        <p:spPr>
          <a:xfrm>
            <a:off x="415599" y="2178696"/>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Clr>
                <a:schemeClr val="dk1"/>
              </a:buClr>
              <a:buSzPts val="3700"/>
              <a:buFont typeface="Calibri"/>
              <a:buNone/>
              <a:defRPr sz="3700"/>
            </a:lvl1pPr>
            <a:lvl2pPr lvl="1" algn="ctr">
              <a:lnSpc>
                <a:spcPct val="100000"/>
              </a:lnSpc>
              <a:spcBef>
                <a:spcPts val="0"/>
              </a:spcBef>
              <a:spcAft>
                <a:spcPts val="0"/>
              </a:spcAft>
              <a:buSzPts val="3700"/>
              <a:buFont typeface="Calibri"/>
              <a:buNone/>
              <a:defRPr sz="3700"/>
            </a:lvl2pPr>
            <a:lvl3pPr lvl="2" algn="ctr">
              <a:lnSpc>
                <a:spcPct val="100000"/>
              </a:lnSpc>
              <a:spcBef>
                <a:spcPts val="0"/>
              </a:spcBef>
              <a:spcAft>
                <a:spcPts val="0"/>
              </a:spcAft>
              <a:buSzPts val="3700"/>
              <a:buFont typeface="Calibri"/>
              <a:buNone/>
              <a:defRPr sz="3700"/>
            </a:lvl3pPr>
            <a:lvl4pPr lvl="3" algn="ctr">
              <a:lnSpc>
                <a:spcPct val="100000"/>
              </a:lnSpc>
              <a:spcBef>
                <a:spcPts val="0"/>
              </a:spcBef>
              <a:spcAft>
                <a:spcPts val="0"/>
              </a:spcAft>
              <a:buSzPts val="3700"/>
              <a:buFont typeface="Calibri"/>
              <a:buNone/>
              <a:defRPr sz="3700"/>
            </a:lvl4pPr>
            <a:lvl5pPr lvl="4" algn="ctr">
              <a:lnSpc>
                <a:spcPct val="100000"/>
              </a:lnSpc>
              <a:spcBef>
                <a:spcPts val="0"/>
              </a:spcBef>
              <a:spcAft>
                <a:spcPts val="0"/>
              </a:spcAft>
              <a:buSzPts val="3700"/>
              <a:buFont typeface="Calibri"/>
              <a:buNone/>
              <a:defRPr sz="3700"/>
            </a:lvl5pPr>
            <a:lvl6pPr lvl="5" algn="ctr">
              <a:lnSpc>
                <a:spcPct val="100000"/>
              </a:lnSpc>
              <a:spcBef>
                <a:spcPts val="0"/>
              </a:spcBef>
              <a:spcAft>
                <a:spcPts val="0"/>
              </a:spcAft>
              <a:buSzPts val="3700"/>
              <a:buFont typeface="Calibri"/>
              <a:buNone/>
              <a:defRPr sz="3700"/>
            </a:lvl6pPr>
            <a:lvl7pPr lvl="6" algn="ctr">
              <a:lnSpc>
                <a:spcPct val="100000"/>
              </a:lnSpc>
              <a:spcBef>
                <a:spcPts val="0"/>
              </a:spcBef>
              <a:spcAft>
                <a:spcPts val="0"/>
              </a:spcAft>
              <a:buSzPts val="3700"/>
              <a:buFont typeface="Calibri"/>
              <a:buNone/>
              <a:defRPr sz="3700"/>
            </a:lvl7pPr>
            <a:lvl8pPr lvl="7" algn="ctr">
              <a:lnSpc>
                <a:spcPct val="100000"/>
              </a:lnSpc>
              <a:spcBef>
                <a:spcPts val="0"/>
              </a:spcBef>
              <a:spcAft>
                <a:spcPts val="0"/>
              </a:spcAft>
              <a:buSzPts val="3700"/>
              <a:buFont typeface="Calibri"/>
              <a:buNone/>
              <a:defRPr sz="3700"/>
            </a:lvl8pPr>
            <a:lvl9pPr lvl="8" algn="ctr">
              <a:lnSpc>
                <a:spcPct val="100000"/>
              </a:lnSpc>
              <a:spcBef>
                <a:spcPts val="0"/>
              </a:spcBef>
              <a:spcAft>
                <a:spcPts val="0"/>
              </a:spcAft>
              <a:buSzPts val="3700"/>
              <a:buFont typeface="Calibri"/>
              <a:buNone/>
              <a:defRPr sz="3700"/>
            </a:lvl9pPr>
          </a:lstStyle>
          <a:p/>
        </p:txBody>
      </p:sp>
      <p:sp>
        <p:nvSpPr>
          <p:cNvPr id="19" name="Google Shape;19;g22a4ee65ad7_0_23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
        <p:nvSpPr>
          <p:cNvPr id="20" name="Google Shape;20;g22a4ee65ad7_0_232"/>
          <p:cNvSpPr/>
          <p:nvPr/>
        </p:nvSpPr>
        <p:spPr>
          <a:xfrm>
            <a:off x="0" y="6549296"/>
            <a:ext cx="12184380" cy="240302"/>
          </a:xfrm>
          <a:custGeom>
            <a:rect b="b" l="l" r="r" t="t"/>
            <a:pathLst>
              <a:path extrusionOk="0" h="180339" w="9144000">
                <a:moveTo>
                  <a:pt x="0" y="179997"/>
                </a:moveTo>
                <a:lnTo>
                  <a:pt x="9144000" y="179997"/>
                </a:lnTo>
                <a:lnTo>
                  <a:pt x="9144000" y="0"/>
                </a:lnTo>
                <a:lnTo>
                  <a:pt x="0" y="0"/>
                </a:lnTo>
                <a:lnTo>
                  <a:pt x="0" y="179997"/>
                </a:lnTo>
                <a:close/>
              </a:path>
            </a:pathLst>
          </a:custGeom>
          <a:solidFill>
            <a:srgbClr val="00A09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 name="Google Shape;21;g22a4ee65ad7_0_232"/>
          <p:cNvSpPr/>
          <p:nvPr/>
        </p:nvSpPr>
        <p:spPr>
          <a:xfrm>
            <a:off x="0" y="6774081"/>
            <a:ext cx="12192000" cy="84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 name="Google Shape;22;g22a4ee65ad7_0_232"/>
          <p:cNvSpPr txBox="1"/>
          <p:nvPr/>
        </p:nvSpPr>
        <p:spPr>
          <a:xfrm>
            <a:off x="4663440" y="6583183"/>
            <a:ext cx="7424700" cy="146100"/>
          </a:xfrm>
          <a:prstGeom prst="rect">
            <a:avLst/>
          </a:prstGeom>
          <a:noFill/>
          <a:ln>
            <a:noFill/>
          </a:ln>
        </p:spPr>
        <p:txBody>
          <a:bodyPr anchorCtr="0" anchor="t" bIns="0" lIns="0" spcFirstLastPara="1" rIns="0" wrap="square" tIns="7600">
            <a:spAutoFit/>
          </a:bodyPr>
          <a:lstStyle/>
          <a:p>
            <a:pPr indent="0" lvl="0" marL="12700" marR="0" rtl="0" algn="r">
              <a:lnSpc>
                <a:spcPct val="100000"/>
              </a:lnSpc>
              <a:spcBef>
                <a:spcPts val="0"/>
              </a:spcBef>
              <a:spcAft>
                <a:spcPts val="0"/>
              </a:spcAft>
              <a:buClr>
                <a:srgbClr val="FFFFFF"/>
              </a:buClr>
              <a:buSzPts val="1100"/>
              <a:buFont typeface="Arial"/>
              <a:buNone/>
            </a:pPr>
            <a:r>
              <a:rPr b="1" i="1" lang="es-CL" sz="900" u="none" cap="none" strike="noStrike">
                <a:solidFill>
                  <a:srgbClr val="FFFFFF"/>
                </a:solidFill>
                <a:latin typeface="Arial"/>
                <a:ea typeface="Arial"/>
                <a:cs typeface="Arial"/>
                <a:sym typeface="Arial"/>
              </a:rPr>
              <a:t>CD1100-Desafíos de Innovación en Ingeniería y Ciencias, FCFM, Hélice – Ciencias e Ingeniería para un Mundo Mejor</a:t>
            </a:r>
            <a:endParaRPr b="1" i="1" sz="9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5" name="Shape 55"/>
        <p:cNvGrpSpPr/>
        <p:nvPr/>
      </p:nvGrpSpPr>
      <p:grpSpPr>
        <a:xfrm>
          <a:off x="0" y="0"/>
          <a:ext cx="0" cy="0"/>
          <a:chOff x="0" y="0"/>
          <a:chExt cx="0" cy="0"/>
        </a:xfrm>
      </p:grpSpPr>
      <p:sp>
        <p:nvSpPr>
          <p:cNvPr id="56" name="Google Shape;56;g22a4ee65ad7_0_266"/>
          <p:cNvSpPr txBox="1"/>
          <p:nvPr>
            <p:ph type="title"/>
          </p:nvPr>
        </p:nvSpPr>
        <p:spPr>
          <a:xfrm>
            <a:off x="3717713" y="327997"/>
            <a:ext cx="4756500" cy="5217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4400"/>
              <a:buNone/>
              <a:defRPr b="0" i="0" sz="3200">
                <a:solidFill>
                  <a:srgbClr val="00A094"/>
                </a:solidFill>
                <a:latin typeface="Calibri"/>
                <a:ea typeface="Calibri"/>
                <a:cs typeface="Calibri"/>
                <a:sym typeface="Calibri"/>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7" name="Google Shape;57;g22a4ee65ad7_0_266"/>
          <p:cNvSpPr txBox="1"/>
          <p:nvPr>
            <p:ph idx="11" type="ftr"/>
          </p:nvPr>
        </p:nvSpPr>
        <p:spPr>
          <a:xfrm>
            <a:off x="6334252" y="6587199"/>
            <a:ext cx="5752500" cy="185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500"/>
              <a:buNone/>
              <a:defRPr b="0" i="0" sz="1100">
                <a:solidFill>
                  <a:schemeClr val="lt1"/>
                </a:solidFill>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8" name="Google Shape;58;g22a4ee65ad7_0_266"/>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500"/>
              <a:buNone/>
              <a:defRPr>
                <a:solidFill>
                  <a:srgbClr val="888888"/>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9" name="Google Shape;59;g22a4ee65ad7_0_266"/>
          <p:cNvSpPr txBox="1"/>
          <p:nvPr>
            <p:ph idx="12" type="sldNum"/>
          </p:nvPr>
        </p:nvSpPr>
        <p:spPr>
          <a:xfrm>
            <a:off x="0" y="6537300"/>
            <a:ext cx="3807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0" name="Shape 60"/>
        <p:cNvGrpSpPr/>
        <p:nvPr/>
      </p:nvGrpSpPr>
      <p:grpSpPr>
        <a:xfrm>
          <a:off x="0" y="0"/>
          <a:ext cx="0" cy="0"/>
          <a:chOff x="0" y="0"/>
          <a:chExt cx="0" cy="0"/>
        </a:xfrm>
      </p:grpSpPr>
      <p:sp>
        <p:nvSpPr>
          <p:cNvPr id="61" name="Google Shape;61;g22a4ee65ad7_0_271"/>
          <p:cNvSpPr txBox="1"/>
          <p:nvPr>
            <p:ph type="title"/>
          </p:nvPr>
        </p:nvSpPr>
        <p:spPr>
          <a:xfrm>
            <a:off x="842539" y="1082336"/>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2" name="Google Shape;62;g22a4ee65ad7_0_271"/>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3" name="Google Shape;63;g22a4ee65ad7_0_271"/>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 name="Google Shape;64;g22a4ee65ad7_0_271"/>
          <p:cNvSpPr txBox="1"/>
          <p:nvPr>
            <p:ph idx="12" type="sldNum"/>
          </p:nvPr>
        </p:nvSpPr>
        <p:spPr>
          <a:xfrm>
            <a:off x="0" y="6537300"/>
            <a:ext cx="3807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s-CL"/>
              <a:t>‹#›</a:t>
            </a:fld>
            <a:endParaRPr/>
          </a:p>
        </p:txBody>
      </p:sp>
      <p:pic>
        <p:nvPicPr>
          <p:cNvPr id="65" name="Google Shape;65;g22a4ee65ad7_0_271"/>
          <p:cNvPicPr preferRelativeResize="0"/>
          <p:nvPr/>
        </p:nvPicPr>
        <p:blipFill rotWithShape="1">
          <a:blip r:embed="rId2">
            <a:alphaModFix/>
          </a:blip>
          <a:srcRect b="0" l="0" r="0" t="0"/>
          <a:stretch/>
        </p:blipFill>
        <p:spPr>
          <a:xfrm>
            <a:off x="838200" y="136525"/>
            <a:ext cx="10406772" cy="79864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
    <p:spTree>
      <p:nvGrpSpPr>
        <p:cNvPr id="66" name="Shape 66"/>
        <p:cNvGrpSpPr/>
        <p:nvPr/>
      </p:nvGrpSpPr>
      <p:grpSpPr>
        <a:xfrm>
          <a:off x="0" y="0"/>
          <a:ext cx="0" cy="0"/>
          <a:chOff x="0" y="0"/>
          <a:chExt cx="0" cy="0"/>
        </a:xfrm>
      </p:grpSpPr>
      <p:sp>
        <p:nvSpPr>
          <p:cNvPr id="67" name="Google Shape;67;g22a4ee65ad7_0_280"/>
          <p:cNvSpPr txBox="1"/>
          <p:nvPr>
            <p:ph idx="12" type="sldNum"/>
          </p:nvPr>
        </p:nvSpPr>
        <p:spPr>
          <a:xfrm>
            <a:off x="0" y="6537300"/>
            <a:ext cx="380700" cy="2925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2400"/>
              <a:buFont typeface="Arial"/>
              <a:buNone/>
              <a:defRPr b="1" i="0" sz="1300" u="none" cap="none" strike="noStrike">
                <a:solidFill>
                  <a:schemeClr val="dk2"/>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2400"/>
              <a:buFont typeface="Arial"/>
              <a:buNone/>
              <a:defRPr b="1" i="0" sz="1300" u="none" cap="none" strike="noStrike">
                <a:solidFill>
                  <a:schemeClr val="dk2"/>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2400"/>
              <a:buFont typeface="Arial"/>
              <a:buNone/>
              <a:defRPr b="1" i="0" sz="1300" u="none" cap="none" strike="noStrike">
                <a:solidFill>
                  <a:schemeClr val="dk2"/>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2400"/>
              <a:buFont typeface="Arial"/>
              <a:buNone/>
              <a:defRPr b="1" i="0" sz="1300" u="none" cap="none" strike="noStrike">
                <a:solidFill>
                  <a:schemeClr val="dk2"/>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2400"/>
              <a:buFont typeface="Arial"/>
              <a:buNone/>
              <a:defRPr b="1" i="0" sz="1300" u="none" cap="none" strike="noStrike">
                <a:solidFill>
                  <a:schemeClr val="dk2"/>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2400"/>
              <a:buFont typeface="Arial"/>
              <a:buNone/>
              <a:defRPr b="1" i="0" sz="1300" u="none" cap="none" strike="noStrike">
                <a:solidFill>
                  <a:schemeClr val="dk2"/>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2400"/>
              <a:buFont typeface="Arial"/>
              <a:buNone/>
              <a:defRPr b="1" i="0" sz="1300" u="none" cap="none" strike="noStrike">
                <a:solidFill>
                  <a:schemeClr val="dk2"/>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2400"/>
              <a:buFont typeface="Arial"/>
              <a:buNone/>
              <a:defRPr b="1" i="0" sz="1300" u="none" cap="none" strike="noStrike">
                <a:solidFill>
                  <a:schemeClr val="dk2"/>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2400"/>
              <a:buFont typeface="Arial"/>
              <a:buNone/>
              <a:defRPr b="1" i="0" sz="1300" u="none" cap="none" strike="noStrike">
                <a:solidFill>
                  <a:schemeClr val="dk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8" name="Shape 68"/>
        <p:cNvGrpSpPr/>
        <p:nvPr/>
      </p:nvGrpSpPr>
      <p:grpSpPr>
        <a:xfrm>
          <a:off x="0" y="0"/>
          <a:ext cx="0" cy="0"/>
          <a:chOff x="0" y="0"/>
          <a:chExt cx="0" cy="0"/>
        </a:xfrm>
      </p:grpSpPr>
      <p:sp>
        <p:nvSpPr>
          <p:cNvPr id="69" name="Google Shape;69;g22a4ee65ad7_0_282"/>
          <p:cNvSpPr txBox="1"/>
          <p:nvPr>
            <p:ph type="title"/>
          </p:nvPr>
        </p:nvSpPr>
        <p:spPr>
          <a:xfrm>
            <a:off x="838200" y="983456"/>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0" name="Google Shape;70;g22a4ee65ad7_0_282"/>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 name="Google Shape;71;g22a4ee65ad7_0_282"/>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 name="Google Shape;72;g22a4ee65ad7_0_282"/>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g22a4ee65ad7_0_282"/>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4" name="Google Shape;74;g22a4ee65ad7_0_282"/>
          <p:cNvSpPr txBox="1"/>
          <p:nvPr>
            <p:ph idx="12" type="sldNum"/>
          </p:nvPr>
        </p:nvSpPr>
        <p:spPr>
          <a:xfrm>
            <a:off x="0" y="6537300"/>
            <a:ext cx="3807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s-CL"/>
              <a:t>‹#›</a:t>
            </a:fld>
            <a:endParaRPr/>
          </a:p>
        </p:txBody>
      </p:sp>
      <p:pic>
        <p:nvPicPr>
          <p:cNvPr id="75" name="Google Shape;75;g22a4ee65ad7_0_282"/>
          <p:cNvPicPr preferRelativeResize="0"/>
          <p:nvPr/>
        </p:nvPicPr>
        <p:blipFill rotWithShape="1">
          <a:blip r:embed="rId2">
            <a:alphaModFix/>
          </a:blip>
          <a:srcRect b="0" l="0" r="0" t="0"/>
          <a:stretch/>
        </p:blipFill>
        <p:spPr>
          <a:xfrm>
            <a:off x="838200" y="136525"/>
            <a:ext cx="10406772" cy="79864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82" name="Shape 82"/>
        <p:cNvGrpSpPr/>
        <p:nvPr/>
      </p:nvGrpSpPr>
      <p:grpSpPr>
        <a:xfrm>
          <a:off x="0" y="0"/>
          <a:ext cx="0" cy="0"/>
          <a:chOff x="0" y="0"/>
          <a:chExt cx="0" cy="0"/>
        </a:xfrm>
      </p:grpSpPr>
      <p:sp>
        <p:nvSpPr>
          <p:cNvPr id="83" name="Google Shape;83;g209ee1a27b6_4_13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209ee1a27b6_4_13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5" name="Google Shape;85;g209ee1a27b6_4_1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209ee1a27b6_4_1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209ee1a27b6_4_1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8" name="Shape 88"/>
        <p:cNvGrpSpPr/>
        <p:nvPr/>
      </p:nvGrpSpPr>
      <p:grpSpPr>
        <a:xfrm>
          <a:off x="0" y="0"/>
          <a:ext cx="0" cy="0"/>
          <a:chOff x="0" y="0"/>
          <a:chExt cx="0" cy="0"/>
        </a:xfrm>
      </p:grpSpPr>
      <p:sp>
        <p:nvSpPr>
          <p:cNvPr id="89" name="Google Shape;89;g209ee1a27b6_4_139"/>
          <p:cNvSpPr txBox="1"/>
          <p:nvPr>
            <p:ph idx="11" type="ftr"/>
          </p:nvPr>
        </p:nvSpPr>
        <p:spPr>
          <a:xfrm>
            <a:off x="6269904" y="6583183"/>
            <a:ext cx="5818500" cy="1641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1" sz="1067">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209ee1a27b6_4_139"/>
          <p:cNvSpPr txBox="1"/>
          <p:nvPr>
            <p:ph idx="10" type="dt"/>
          </p:nvPr>
        </p:nvSpPr>
        <p:spPr>
          <a:xfrm>
            <a:off x="609600" y="6377940"/>
            <a:ext cx="2804100" cy="184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g209ee1a27b6_4_139"/>
          <p:cNvSpPr txBox="1"/>
          <p:nvPr>
            <p:ph idx="12" type="sldNum"/>
          </p:nvPr>
        </p:nvSpPr>
        <p:spPr>
          <a:xfrm>
            <a:off x="8778240" y="6377940"/>
            <a:ext cx="2804100" cy="3693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92" name="Shape 92"/>
        <p:cNvGrpSpPr/>
        <p:nvPr/>
      </p:nvGrpSpPr>
      <p:grpSpPr>
        <a:xfrm>
          <a:off x="0" y="0"/>
          <a:ext cx="0" cy="0"/>
          <a:chOff x="0" y="0"/>
          <a:chExt cx="0" cy="0"/>
        </a:xfrm>
      </p:grpSpPr>
      <p:sp>
        <p:nvSpPr>
          <p:cNvPr id="93" name="Google Shape;93;g209ee1a27b6_4_1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209ee1a27b6_4_1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g209ee1a27b6_4_14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209ee1a27b6_4_14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g209ee1a27b6_4_14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98" name="Shape 98"/>
        <p:cNvGrpSpPr/>
        <p:nvPr/>
      </p:nvGrpSpPr>
      <p:grpSpPr>
        <a:xfrm>
          <a:off x="0" y="0"/>
          <a:ext cx="0" cy="0"/>
          <a:chOff x="0" y="0"/>
          <a:chExt cx="0" cy="0"/>
        </a:xfrm>
      </p:grpSpPr>
      <p:sp>
        <p:nvSpPr>
          <p:cNvPr id="99" name="Google Shape;99;g209ee1a27b6_4_149"/>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209ee1a27b6_4_149"/>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1" name="Google Shape;101;g209ee1a27b6_4_14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209ee1a27b6_4_14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209ee1a27b6_4_14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04" name="Shape 104"/>
        <p:cNvGrpSpPr/>
        <p:nvPr/>
      </p:nvGrpSpPr>
      <p:grpSpPr>
        <a:xfrm>
          <a:off x="0" y="0"/>
          <a:ext cx="0" cy="0"/>
          <a:chOff x="0" y="0"/>
          <a:chExt cx="0" cy="0"/>
        </a:xfrm>
      </p:grpSpPr>
      <p:sp>
        <p:nvSpPr>
          <p:cNvPr id="105" name="Google Shape;105;g209ee1a27b6_4_15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209ee1a27b6_4_15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g209ee1a27b6_4_15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g209ee1a27b6_4_15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g209ee1a27b6_4_15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209ee1a27b6_4_15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11" name="Shape 111"/>
        <p:cNvGrpSpPr/>
        <p:nvPr/>
      </p:nvGrpSpPr>
      <p:grpSpPr>
        <a:xfrm>
          <a:off x="0" y="0"/>
          <a:ext cx="0" cy="0"/>
          <a:chOff x="0" y="0"/>
          <a:chExt cx="0" cy="0"/>
        </a:xfrm>
      </p:grpSpPr>
      <p:sp>
        <p:nvSpPr>
          <p:cNvPr id="112" name="Google Shape;112;g209ee1a27b6_4_162"/>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209ee1a27b6_4_162"/>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g209ee1a27b6_4_162"/>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g209ee1a27b6_4_162"/>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g209ee1a27b6_4_162"/>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g209ee1a27b6_4_16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209ee1a27b6_4_16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g209ee1a27b6_4_16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MAIN_POINT_1">
    <p:spTree>
      <p:nvGrpSpPr>
        <p:cNvPr id="23" name="Shape 23"/>
        <p:cNvGrpSpPr/>
        <p:nvPr/>
      </p:nvGrpSpPr>
      <p:grpSpPr>
        <a:xfrm>
          <a:off x="0" y="0"/>
          <a:ext cx="0" cy="0"/>
          <a:chOff x="0" y="0"/>
          <a:chExt cx="0" cy="0"/>
        </a:xfrm>
      </p:grpSpPr>
      <p:sp>
        <p:nvSpPr>
          <p:cNvPr id="24" name="Google Shape;24;g22a4ee65ad7_0_290"/>
          <p:cNvSpPr txBox="1"/>
          <p:nvPr>
            <p:ph idx="12" type="sldNum"/>
          </p:nvPr>
        </p:nvSpPr>
        <p:spPr>
          <a:xfrm>
            <a:off x="0" y="6537300"/>
            <a:ext cx="121920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20" name="Shape 120"/>
        <p:cNvGrpSpPr/>
        <p:nvPr/>
      </p:nvGrpSpPr>
      <p:grpSpPr>
        <a:xfrm>
          <a:off x="0" y="0"/>
          <a:ext cx="0" cy="0"/>
          <a:chOff x="0" y="0"/>
          <a:chExt cx="0" cy="0"/>
        </a:xfrm>
      </p:grpSpPr>
      <p:sp>
        <p:nvSpPr>
          <p:cNvPr id="121" name="Google Shape;121;g209ee1a27b6_4_1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209ee1a27b6_4_17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209ee1a27b6_4_17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209ee1a27b6_4_1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25" name="Shape 125"/>
        <p:cNvGrpSpPr/>
        <p:nvPr/>
      </p:nvGrpSpPr>
      <p:grpSpPr>
        <a:xfrm>
          <a:off x="0" y="0"/>
          <a:ext cx="0" cy="0"/>
          <a:chOff x="0" y="0"/>
          <a:chExt cx="0" cy="0"/>
        </a:xfrm>
      </p:grpSpPr>
      <p:sp>
        <p:nvSpPr>
          <p:cNvPr id="126" name="Google Shape;126;g209ee1a27b6_4_17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209ee1a27b6_4_176"/>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8" name="Google Shape;128;g209ee1a27b6_4_176"/>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9" name="Google Shape;129;g209ee1a27b6_4_17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209ee1a27b6_4_17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209ee1a27b6_4_17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32" name="Shape 132"/>
        <p:cNvGrpSpPr/>
        <p:nvPr/>
      </p:nvGrpSpPr>
      <p:grpSpPr>
        <a:xfrm>
          <a:off x="0" y="0"/>
          <a:ext cx="0" cy="0"/>
          <a:chOff x="0" y="0"/>
          <a:chExt cx="0" cy="0"/>
        </a:xfrm>
      </p:grpSpPr>
      <p:sp>
        <p:nvSpPr>
          <p:cNvPr id="133" name="Google Shape;133;g209ee1a27b6_4_18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209ee1a27b6_4_183"/>
          <p:cNvSpPr/>
          <p:nvPr>
            <p:ph idx="2" type="pic"/>
          </p:nvPr>
        </p:nvSpPr>
        <p:spPr>
          <a:xfrm>
            <a:off x="5183188" y="987425"/>
            <a:ext cx="6172200" cy="4873500"/>
          </a:xfrm>
          <a:prstGeom prst="rect">
            <a:avLst/>
          </a:prstGeom>
          <a:noFill/>
          <a:ln>
            <a:noFill/>
          </a:ln>
        </p:spPr>
      </p:sp>
      <p:sp>
        <p:nvSpPr>
          <p:cNvPr id="135" name="Google Shape;135;g209ee1a27b6_4_183"/>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6" name="Google Shape;136;g209ee1a27b6_4_18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g209ee1a27b6_4_18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209ee1a27b6_4_18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39" name="Shape 139"/>
        <p:cNvGrpSpPr/>
        <p:nvPr/>
      </p:nvGrpSpPr>
      <p:grpSpPr>
        <a:xfrm>
          <a:off x="0" y="0"/>
          <a:ext cx="0" cy="0"/>
          <a:chOff x="0" y="0"/>
          <a:chExt cx="0" cy="0"/>
        </a:xfrm>
      </p:grpSpPr>
      <p:sp>
        <p:nvSpPr>
          <p:cNvPr id="140" name="Google Shape;140;g209ee1a27b6_4_19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g209ee1a27b6_4_190"/>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g209ee1a27b6_4_19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209ee1a27b6_4_19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209ee1a27b6_4_19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45" name="Shape 145"/>
        <p:cNvGrpSpPr/>
        <p:nvPr/>
      </p:nvGrpSpPr>
      <p:grpSpPr>
        <a:xfrm>
          <a:off x="0" y="0"/>
          <a:ext cx="0" cy="0"/>
          <a:chOff x="0" y="0"/>
          <a:chExt cx="0" cy="0"/>
        </a:xfrm>
      </p:grpSpPr>
      <p:sp>
        <p:nvSpPr>
          <p:cNvPr id="146" name="Google Shape;146;g209ee1a27b6_4_196"/>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209ee1a27b6_4_196"/>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g209ee1a27b6_4_19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209ee1a27b6_4_19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209ee1a27b6_4_19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51" name="Shape 151"/>
        <p:cNvGrpSpPr/>
        <p:nvPr/>
      </p:nvGrpSpPr>
      <p:grpSpPr>
        <a:xfrm>
          <a:off x="0" y="0"/>
          <a:ext cx="0" cy="0"/>
          <a:chOff x="0" y="0"/>
          <a:chExt cx="0" cy="0"/>
        </a:xfrm>
      </p:grpSpPr>
      <p:sp>
        <p:nvSpPr>
          <p:cNvPr id="152" name="Google Shape;152;g209ee1a27b6_4_202"/>
          <p:cNvSpPr txBox="1"/>
          <p:nvPr>
            <p:ph idx="12" type="sldNum"/>
          </p:nvPr>
        </p:nvSpPr>
        <p:spPr>
          <a:xfrm>
            <a:off x="0" y="6537300"/>
            <a:ext cx="121920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000"/>
              <a:buFont typeface="Arial"/>
              <a:buNone/>
              <a:defRPr b="1" i="0" sz="1333" u="none" cap="none" strike="noStrike">
                <a:solidFill>
                  <a:schemeClr val="dk2"/>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000"/>
              <a:buFont typeface="Arial"/>
              <a:buNone/>
              <a:defRPr b="1" i="0" sz="1333" u="none" cap="none" strike="noStrike">
                <a:solidFill>
                  <a:schemeClr val="dk2"/>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000"/>
              <a:buFont typeface="Arial"/>
              <a:buNone/>
              <a:defRPr b="1" i="0" sz="1333" u="none" cap="none" strike="noStrike">
                <a:solidFill>
                  <a:schemeClr val="dk2"/>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000"/>
              <a:buFont typeface="Arial"/>
              <a:buNone/>
              <a:defRPr b="1" i="0" sz="1333" u="none" cap="none" strike="noStrike">
                <a:solidFill>
                  <a:schemeClr val="dk2"/>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000"/>
              <a:buFont typeface="Arial"/>
              <a:buNone/>
              <a:defRPr b="1" i="0" sz="1333" u="none" cap="none" strike="noStrike">
                <a:solidFill>
                  <a:schemeClr val="dk2"/>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000"/>
              <a:buFont typeface="Arial"/>
              <a:buNone/>
              <a:defRPr b="1" i="0" sz="1333" u="none" cap="none" strike="noStrike">
                <a:solidFill>
                  <a:schemeClr val="dk2"/>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000"/>
              <a:buFont typeface="Arial"/>
              <a:buNone/>
              <a:defRPr b="1" i="0" sz="1333" u="none" cap="none" strike="noStrike">
                <a:solidFill>
                  <a:schemeClr val="dk2"/>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000"/>
              <a:buFont typeface="Arial"/>
              <a:buNone/>
              <a:defRPr b="1" i="0" sz="1333" u="none" cap="none" strike="noStrike">
                <a:solidFill>
                  <a:schemeClr val="dk2"/>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000"/>
              <a:buFont typeface="Arial"/>
              <a:buNone/>
              <a:defRPr b="1" i="0" sz="1333"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53" name="Shape 153"/>
        <p:cNvGrpSpPr/>
        <p:nvPr/>
      </p:nvGrpSpPr>
      <p:grpSpPr>
        <a:xfrm>
          <a:off x="0" y="0"/>
          <a:ext cx="0" cy="0"/>
          <a:chOff x="0" y="0"/>
          <a:chExt cx="0" cy="0"/>
        </a:xfrm>
      </p:grpSpPr>
      <p:sp>
        <p:nvSpPr>
          <p:cNvPr id="154" name="Google Shape;154;g209ee1a27b6_4_20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209ee1a27b6_4_20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209ee1a27b6_4_20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7" name="Shape 157"/>
        <p:cNvGrpSpPr/>
        <p:nvPr/>
      </p:nvGrpSpPr>
      <p:grpSpPr>
        <a:xfrm>
          <a:off x="0" y="0"/>
          <a:ext cx="0" cy="0"/>
          <a:chOff x="0" y="0"/>
          <a:chExt cx="0" cy="0"/>
        </a:xfrm>
      </p:grpSpPr>
      <p:sp>
        <p:nvSpPr>
          <p:cNvPr id="158" name="Google Shape;158;g209ee1a27b6_4_208"/>
          <p:cNvSpPr txBox="1"/>
          <p:nvPr>
            <p:ph type="title"/>
          </p:nvPr>
        </p:nvSpPr>
        <p:spPr>
          <a:xfrm>
            <a:off x="415604" y="593367"/>
            <a:ext cx="11361000" cy="763500"/>
          </a:xfrm>
          <a:prstGeom prst="rect">
            <a:avLst/>
          </a:prstGeom>
          <a:noFill/>
          <a:ln>
            <a:noFill/>
          </a:ln>
        </p:spPr>
        <p:txBody>
          <a:bodyPr anchorCtr="0" anchor="t" bIns="121875" lIns="121875" spcFirstLastPara="1" rIns="121875" wrap="square" tIns="121875">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59" name="Google Shape;159;g209ee1a27b6_4_208"/>
          <p:cNvSpPr txBox="1"/>
          <p:nvPr>
            <p:ph idx="1" type="body"/>
          </p:nvPr>
        </p:nvSpPr>
        <p:spPr>
          <a:xfrm>
            <a:off x="415604" y="1536633"/>
            <a:ext cx="11361000" cy="4555200"/>
          </a:xfrm>
          <a:prstGeom prst="rect">
            <a:avLst/>
          </a:prstGeom>
          <a:noFill/>
          <a:ln>
            <a:noFill/>
          </a:ln>
        </p:spPr>
        <p:txBody>
          <a:bodyPr anchorCtr="0" anchor="t" bIns="121875" lIns="121875" spcFirstLastPara="1" rIns="121875" wrap="square" tIns="121875">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60" name="Google Shape;160;g209ee1a27b6_4_208"/>
          <p:cNvSpPr txBox="1"/>
          <p:nvPr>
            <p:ph idx="12" type="sldNum"/>
          </p:nvPr>
        </p:nvSpPr>
        <p:spPr>
          <a:xfrm>
            <a:off x="11296726" y="6217622"/>
            <a:ext cx="731700" cy="524700"/>
          </a:xfrm>
          <a:prstGeom prst="rect">
            <a:avLst/>
          </a:prstGeom>
          <a:noFill/>
          <a:ln>
            <a:noFill/>
          </a:ln>
        </p:spPr>
        <p:txBody>
          <a:bodyPr anchorCtr="0" anchor="ctr" bIns="121875" lIns="121875" spcFirstLastPara="1" rIns="121875" wrap="square" tIns="12187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5" name="Shape 25"/>
        <p:cNvGrpSpPr/>
        <p:nvPr/>
      </p:nvGrpSpPr>
      <p:grpSpPr>
        <a:xfrm>
          <a:off x="0" y="0"/>
          <a:ext cx="0" cy="0"/>
          <a:chOff x="0" y="0"/>
          <a:chExt cx="0" cy="0"/>
        </a:xfrm>
      </p:grpSpPr>
      <p:sp>
        <p:nvSpPr>
          <p:cNvPr id="26" name="Google Shape;26;g22a4ee65ad7_0_262"/>
          <p:cNvSpPr txBox="1"/>
          <p:nvPr>
            <p:ph idx="10" type="dt"/>
          </p:nvPr>
        </p:nvSpPr>
        <p:spPr>
          <a:xfrm>
            <a:off x="838200" y="6356351"/>
            <a:ext cx="2743200" cy="365100"/>
          </a:xfrm>
          <a:prstGeom prst="rect">
            <a:avLst/>
          </a:prstGeom>
          <a:noFill/>
          <a:ln>
            <a:noFill/>
          </a:ln>
        </p:spPr>
        <p:txBody>
          <a:bodyPr anchorCtr="0" anchor="t" bIns="60925" lIns="121900" spcFirstLastPara="1" rIns="121900" wrap="square" tIns="60925">
            <a:noAutofit/>
          </a:bodyPr>
          <a:lstStyle>
            <a:lvl1pPr lv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27" name="Google Shape;27;g22a4ee65ad7_0_262"/>
          <p:cNvSpPr txBox="1"/>
          <p:nvPr>
            <p:ph idx="11" type="ftr"/>
          </p:nvPr>
        </p:nvSpPr>
        <p:spPr>
          <a:xfrm>
            <a:off x="4038600" y="6356351"/>
            <a:ext cx="4114800" cy="365100"/>
          </a:xfrm>
          <a:prstGeom prst="rect">
            <a:avLst/>
          </a:prstGeom>
          <a:noFill/>
          <a:ln>
            <a:noFill/>
          </a:ln>
        </p:spPr>
        <p:txBody>
          <a:bodyPr anchorCtr="0" anchor="t" bIns="60925" lIns="121900" spcFirstLastPara="1" rIns="121900" wrap="square" tIns="60925">
            <a:noAutofit/>
          </a:bodyPr>
          <a:lstStyle>
            <a:lvl1pPr lv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28" name="Google Shape;28;g22a4ee65ad7_0_262"/>
          <p:cNvSpPr txBox="1"/>
          <p:nvPr>
            <p:ph idx="12" type="sldNum"/>
          </p:nvPr>
        </p:nvSpPr>
        <p:spPr>
          <a:xfrm>
            <a:off x="11296611" y="6217623"/>
            <a:ext cx="731700" cy="524700"/>
          </a:xfrm>
          <a:prstGeom prst="rect">
            <a:avLst/>
          </a:prstGeom>
          <a:noFill/>
          <a:ln>
            <a:noFill/>
          </a:ln>
        </p:spPr>
        <p:txBody>
          <a:bodyPr anchorCtr="0" anchor="ctr" bIns="121875" lIns="121875" spcFirstLastPara="1" rIns="121875" wrap="square" tIns="121875">
            <a:noAutofit/>
          </a:bodyPr>
          <a:lstStyle>
            <a:lvl1pPr indent="0" lvl="0" marL="0" marR="0" algn="r">
              <a:lnSpc>
                <a:spcPct val="100000"/>
              </a:lnSpc>
              <a:spcBef>
                <a:spcPts val="0"/>
              </a:spcBef>
              <a:spcAft>
                <a:spcPts val="0"/>
              </a:spcAft>
              <a:buClr>
                <a:srgbClr val="000000"/>
              </a:buClr>
              <a:buSzPts val="13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29" name="Shape 29"/>
        <p:cNvGrpSpPr/>
        <p:nvPr/>
      </p:nvGrpSpPr>
      <p:grpSpPr>
        <a:xfrm>
          <a:off x="0" y="0"/>
          <a:ext cx="0" cy="0"/>
          <a:chOff x="0" y="0"/>
          <a:chExt cx="0" cy="0"/>
        </a:xfrm>
      </p:grpSpPr>
      <p:sp>
        <p:nvSpPr>
          <p:cNvPr id="30" name="Google Shape;30;g22a4ee65ad7_0_277"/>
          <p:cNvSpPr/>
          <p:nvPr/>
        </p:nvSpPr>
        <p:spPr>
          <a:xfrm>
            <a:off x="0" y="5937600"/>
            <a:ext cx="12192000" cy="920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 name="Google Shape;31;g22a4ee65ad7_0_277"/>
          <p:cNvSpPr txBox="1"/>
          <p:nvPr>
            <p:ph idx="12" type="sldNum"/>
          </p:nvPr>
        </p:nvSpPr>
        <p:spPr>
          <a:xfrm>
            <a:off x="0" y="6537300"/>
            <a:ext cx="3807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2" name="Shape 32"/>
        <p:cNvGrpSpPr/>
        <p:nvPr/>
      </p:nvGrpSpPr>
      <p:grpSpPr>
        <a:xfrm>
          <a:off x="0" y="0"/>
          <a:ext cx="0" cy="0"/>
          <a:chOff x="0" y="0"/>
          <a:chExt cx="0" cy="0"/>
        </a:xfrm>
      </p:grpSpPr>
      <p:sp>
        <p:nvSpPr>
          <p:cNvPr id="33" name="Google Shape;33;g22a4ee65ad7_0_243"/>
          <p:cNvSpPr txBox="1"/>
          <p:nvPr>
            <p:ph idx="12" type="sldNum"/>
          </p:nvPr>
        </p:nvSpPr>
        <p:spPr>
          <a:xfrm>
            <a:off x="0" y="6537300"/>
            <a:ext cx="121920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300"/>
              <a:buFont typeface="Arial"/>
              <a:buNone/>
              <a:defRPr b="1" i="0" sz="13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34" name="Shape 34"/>
        <p:cNvGrpSpPr/>
        <p:nvPr/>
      </p:nvGrpSpPr>
      <p:grpSpPr>
        <a:xfrm>
          <a:off x="0" y="0"/>
          <a:ext cx="0" cy="0"/>
          <a:chOff x="0" y="0"/>
          <a:chExt cx="0" cy="0"/>
        </a:xfrm>
      </p:grpSpPr>
      <p:sp>
        <p:nvSpPr>
          <p:cNvPr id="35" name="Google Shape;35;g22a4ee65ad7_0_239"/>
          <p:cNvSpPr txBox="1"/>
          <p:nvPr>
            <p:ph idx="11" type="ftr"/>
          </p:nvPr>
        </p:nvSpPr>
        <p:spPr>
          <a:xfrm>
            <a:off x="6269904" y="6583183"/>
            <a:ext cx="5818500" cy="189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900"/>
              <a:buNone/>
              <a:defRPr b="1" i="1" sz="1100">
                <a:solidFill>
                  <a:schemeClr val="l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6" name="Google Shape;36;g22a4ee65ad7_0_239"/>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900"/>
              <a:buNone/>
              <a:defRPr>
                <a:solidFill>
                  <a:srgbClr val="888888"/>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7" name="Google Shape;37;g22a4ee65ad7_0_239"/>
          <p:cNvSpPr txBox="1"/>
          <p:nvPr>
            <p:ph idx="12" type="sldNum"/>
          </p:nvPr>
        </p:nvSpPr>
        <p:spPr>
          <a:xfrm>
            <a:off x="8778240" y="6377940"/>
            <a:ext cx="2804100" cy="3693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8" name="Shape 38"/>
        <p:cNvGrpSpPr/>
        <p:nvPr/>
      </p:nvGrpSpPr>
      <p:grpSpPr>
        <a:xfrm>
          <a:off x="0" y="0"/>
          <a:ext cx="0" cy="0"/>
          <a:chOff x="0" y="0"/>
          <a:chExt cx="0" cy="0"/>
        </a:xfrm>
      </p:grpSpPr>
      <p:sp>
        <p:nvSpPr>
          <p:cNvPr id="39" name="Google Shape;39;g22a4ee65ad7_0_245"/>
          <p:cNvSpPr txBox="1"/>
          <p:nvPr>
            <p:ph type="title"/>
          </p:nvPr>
        </p:nvSpPr>
        <p:spPr>
          <a:xfrm>
            <a:off x="2119205" y="1207345"/>
            <a:ext cx="7953600" cy="582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900"/>
              <a:buNone/>
              <a:defRPr b="0" i="0" sz="3600">
                <a:solidFill>
                  <a:srgbClr val="404040"/>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0" name="Google Shape;40;g22a4ee65ad7_0_245"/>
          <p:cNvSpPr txBox="1"/>
          <p:nvPr>
            <p:ph idx="1" type="body"/>
          </p:nvPr>
        </p:nvSpPr>
        <p:spPr>
          <a:xfrm>
            <a:off x="1771565" y="2077720"/>
            <a:ext cx="2587500" cy="36939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900"/>
              <a:buNone/>
              <a:defRPr b="1" i="0" sz="2400">
                <a:solidFill>
                  <a:srgbClr val="00A094"/>
                </a:solidFill>
                <a:latin typeface="Arial"/>
                <a:ea typeface="Arial"/>
                <a:cs typeface="Arial"/>
                <a:sym typeface="Arial"/>
              </a:defRPr>
            </a:lvl1pPr>
            <a:lvl2pPr indent="-228600" lvl="1" marL="914400" algn="l">
              <a:lnSpc>
                <a:spcPct val="100000"/>
              </a:lnSpc>
              <a:spcBef>
                <a:spcPts val="0"/>
              </a:spcBef>
              <a:spcAft>
                <a:spcPts val="0"/>
              </a:spcAft>
              <a:buSzPts val="1900"/>
              <a:buNone/>
              <a:defRPr/>
            </a:lvl2pPr>
            <a:lvl3pPr indent="-228600" lvl="2" marL="1371600" algn="l">
              <a:lnSpc>
                <a:spcPct val="100000"/>
              </a:lnSpc>
              <a:spcBef>
                <a:spcPts val="0"/>
              </a:spcBef>
              <a:spcAft>
                <a:spcPts val="0"/>
              </a:spcAft>
              <a:buSzPts val="1900"/>
              <a:buNone/>
              <a:defRPr/>
            </a:lvl3pPr>
            <a:lvl4pPr indent="-228600" lvl="3" marL="1828800" algn="l">
              <a:lnSpc>
                <a:spcPct val="100000"/>
              </a:lnSpc>
              <a:spcBef>
                <a:spcPts val="0"/>
              </a:spcBef>
              <a:spcAft>
                <a:spcPts val="0"/>
              </a:spcAft>
              <a:buSzPts val="1900"/>
              <a:buNone/>
              <a:defRPr/>
            </a:lvl4pPr>
            <a:lvl5pPr indent="-228600" lvl="4" marL="2286000" algn="l">
              <a:lnSpc>
                <a:spcPct val="100000"/>
              </a:lnSpc>
              <a:spcBef>
                <a:spcPts val="0"/>
              </a:spcBef>
              <a:spcAft>
                <a:spcPts val="0"/>
              </a:spcAft>
              <a:buSzPts val="1900"/>
              <a:buNone/>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
        <p:nvSpPr>
          <p:cNvPr id="41" name="Google Shape;41;g22a4ee65ad7_0_245"/>
          <p:cNvSpPr txBox="1"/>
          <p:nvPr>
            <p:ph idx="2" type="body"/>
          </p:nvPr>
        </p:nvSpPr>
        <p:spPr>
          <a:xfrm>
            <a:off x="7093372" y="1207345"/>
            <a:ext cx="3604500" cy="41976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900"/>
              <a:buNone/>
              <a:defRPr b="0" i="0" sz="3600">
                <a:solidFill>
                  <a:srgbClr val="404040"/>
                </a:solidFill>
                <a:latin typeface="Arial"/>
                <a:ea typeface="Arial"/>
                <a:cs typeface="Arial"/>
                <a:sym typeface="Arial"/>
              </a:defRPr>
            </a:lvl1pPr>
            <a:lvl2pPr indent="-228600" lvl="1" marL="914400" algn="l">
              <a:lnSpc>
                <a:spcPct val="100000"/>
              </a:lnSpc>
              <a:spcBef>
                <a:spcPts val="0"/>
              </a:spcBef>
              <a:spcAft>
                <a:spcPts val="0"/>
              </a:spcAft>
              <a:buSzPts val="1900"/>
              <a:buNone/>
              <a:defRPr/>
            </a:lvl2pPr>
            <a:lvl3pPr indent="-228600" lvl="2" marL="1371600" algn="l">
              <a:lnSpc>
                <a:spcPct val="100000"/>
              </a:lnSpc>
              <a:spcBef>
                <a:spcPts val="0"/>
              </a:spcBef>
              <a:spcAft>
                <a:spcPts val="0"/>
              </a:spcAft>
              <a:buSzPts val="1900"/>
              <a:buNone/>
              <a:defRPr/>
            </a:lvl3pPr>
            <a:lvl4pPr indent="-228600" lvl="3" marL="1828800" algn="l">
              <a:lnSpc>
                <a:spcPct val="100000"/>
              </a:lnSpc>
              <a:spcBef>
                <a:spcPts val="0"/>
              </a:spcBef>
              <a:spcAft>
                <a:spcPts val="0"/>
              </a:spcAft>
              <a:buSzPts val="1900"/>
              <a:buNone/>
              <a:defRPr/>
            </a:lvl4pPr>
            <a:lvl5pPr indent="-228600" lvl="4" marL="2286000" algn="l">
              <a:lnSpc>
                <a:spcPct val="100000"/>
              </a:lnSpc>
              <a:spcBef>
                <a:spcPts val="0"/>
              </a:spcBef>
              <a:spcAft>
                <a:spcPts val="0"/>
              </a:spcAft>
              <a:buSzPts val="1900"/>
              <a:buNone/>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
        <p:nvSpPr>
          <p:cNvPr id="42" name="Google Shape;42;g22a4ee65ad7_0_245"/>
          <p:cNvSpPr txBox="1"/>
          <p:nvPr>
            <p:ph idx="11" type="ftr"/>
          </p:nvPr>
        </p:nvSpPr>
        <p:spPr>
          <a:xfrm>
            <a:off x="6269904" y="6583183"/>
            <a:ext cx="5818500" cy="189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900"/>
              <a:buNone/>
              <a:defRPr b="1" i="1" sz="1100">
                <a:solidFill>
                  <a:schemeClr val="l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3" name="Google Shape;43;g22a4ee65ad7_0_245"/>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900"/>
              <a:buNone/>
              <a:defRPr>
                <a:solidFill>
                  <a:srgbClr val="888888"/>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4" name="Google Shape;44;g22a4ee65ad7_0_245"/>
          <p:cNvSpPr txBox="1"/>
          <p:nvPr>
            <p:ph idx="12" type="sldNum"/>
          </p:nvPr>
        </p:nvSpPr>
        <p:spPr>
          <a:xfrm>
            <a:off x="8778240" y="6377940"/>
            <a:ext cx="2804100" cy="3693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g22a4ee65ad7_0_252"/>
          <p:cNvSpPr txBox="1"/>
          <p:nvPr>
            <p:ph type="title"/>
          </p:nvPr>
        </p:nvSpPr>
        <p:spPr>
          <a:xfrm>
            <a:off x="415600" y="593367"/>
            <a:ext cx="11360700" cy="763500"/>
          </a:xfrm>
          <a:prstGeom prst="rect">
            <a:avLst/>
          </a:prstGeom>
          <a:noFill/>
          <a:ln>
            <a:noFill/>
          </a:ln>
        </p:spPr>
        <p:txBody>
          <a:bodyPr anchorCtr="0" anchor="t" bIns="121875" lIns="121875" spcFirstLastPara="1" rIns="121875" wrap="square" tIns="121875">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7" name="Google Shape;47;g22a4ee65ad7_0_252"/>
          <p:cNvSpPr txBox="1"/>
          <p:nvPr>
            <p:ph idx="1" type="body"/>
          </p:nvPr>
        </p:nvSpPr>
        <p:spPr>
          <a:xfrm>
            <a:off x="415600" y="1536633"/>
            <a:ext cx="5333100" cy="4555200"/>
          </a:xfrm>
          <a:prstGeom prst="rect">
            <a:avLst/>
          </a:prstGeom>
          <a:noFill/>
          <a:ln>
            <a:noFill/>
          </a:ln>
        </p:spPr>
        <p:txBody>
          <a:bodyPr anchorCtr="0" anchor="t" bIns="121875" lIns="121875" spcFirstLastPara="1" rIns="121875" wrap="square" tIns="121875">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8" name="Google Shape;48;g22a4ee65ad7_0_252"/>
          <p:cNvSpPr txBox="1"/>
          <p:nvPr>
            <p:ph idx="2" type="body"/>
          </p:nvPr>
        </p:nvSpPr>
        <p:spPr>
          <a:xfrm>
            <a:off x="6443200" y="1536633"/>
            <a:ext cx="5333100" cy="4555200"/>
          </a:xfrm>
          <a:prstGeom prst="rect">
            <a:avLst/>
          </a:prstGeom>
          <a:noFill/>
          <a:ln>
            <a:noFill/>
          </a:ln>
        </p:spPr>
        <p:txBody>
          <a:bodyPr anchorCtr="0" anchor="t" bIns="121875" lIns="121875" spcFirstLastPara="1" rIns="121875" wrap="square" tIns="121875">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9" name="Google Shape;49;g22a4ee65ad7_0_252"/>
          <p:cNvSpPr txBox="1"/>
          <p:nvPr>
            <p:ph idx="12" type="sldNum"/>
          </p:nvPr>
        </p:nvSpPr>
        <p:spPr>
          <a:xfrm>
            <a:off x="11296611" y="6217623"/>
            <a:ext cx="731700" cy="524700"/>
          </a:xfrm>
          <a:prstGeom prst="rect">
            <a:avLst/>
          </a:prstGeom>
          <a:noFill/>
          <a:ln>
            <a:noFill/>
          </a:ln>
        </p:spPr>
        <p:txBody>
          <a:bodyPr anchorCtr="0" anchor="ctr" bIns="121875" lIns="121875" spcFirstLastPara="1" rIns="121875" wrap="square" tIns="12187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50" name="Shape 50"/>
        <p:cNvGrpSpPr/>
        <p:nvPr/>
      </p:nvGrpSpPr>
      <p:grpSpPr>
        <a:xfrm>
          <a:off x="0" y="0"/>
          <a:ext cx="0" cy="0"/>
          <a:chOff x="0" y="0"/>
          <a:chExt cx="0" cy="0"/>
        </a:xfrm>
      </p:grpSpPr>
      <p:sp>
        <p:nvSpPr>
          <p:cNvPr id="51" name="Google Shape;51;g22a4ee65ad7_0_257"/>
          <p:cNvSpPr txBox="1"/>
          <p:nvPr>
            <p:ph type="title"/>
          </p:nvPr>
        </p:nvSpPr>
        <p:spPr>
          <a:xfrm>
            <a:off x="415600" y="593367"/>
            <a:ext cx="11360700" cy="763500"/>
          </a:xfrm>
          <a:prstGeom prst="rect">
            <a:avLst/>
          </a:prstGeom>
          <a:noFill/>
          <a:ln>
            <a:noFill/>
          </a:ln>
        </p:spPr>
        <p:txBody>
          <a:bodyPr anchorCtr="0" anchor="t" bIns="121875" lIns="121875" spcFirstLastPara="1" rIns="121875" wrap="square" tIns="121875">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52" name="Google Shape;52;g22a4ee65ad7_0_257"/>
          <p:cNvSpPr txBox="1"/>
          <p:nvPr>
            <p:ph idx="1" type="body"/>
          </p:nvPr>
        </p:nvSpPr>
        <p:spPr>
          <a:xfrm>
            <a:off x="415600" y="1536633"/>
            <a:ext cx="5333100" cy="4555200"/>
          </a:xfrm>
          <a:prstGeom prst="rect">
            <a:avLst/>
          </a:prstGeom>
          <a:noFill/>
          <a:ln>
            <a:noFill/>
          </a:ln>
        </p:spPr>
        <p:txBody>
          <a:bodyPr anchorCtr="0" anchor="t" bIns="121875" lIns="121875" spcFirstLastPara="1" rIns="121875" wrap="square" tIns="121875">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53" name="Google Shape;53;g22a4ee65ad7_0_257"/>
          <p:cNvSpPr txBox="1"/>
          <p:nvPr>
            <p:ph idx="2" type="body"/>
          </p:nvPr>
        </p:nvSpPr>
        <p:spPr>
          <a:xfrm>
            <a:off x="6443200" y="1536633"/>
            <a:ext cx="5333100" cy="4555200"/>
          </a:xfrm>
          <a:prstGeom prst="rect">
            <a:avLst/>
          </a:prstGeom>
          <a:noFill/>
          <a:ln>
            <a:noFill/>
          </a:ln>
        </p:spPr>
        <p:txBody>
          <a:bodyPr anchorCtr="0" anchor="t" bIns="121875" lIns="121875" spcFirstLastPara="1" rIns="121875" wrap="square" tIns="121875">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54" name="Google Shape;54;g22a4ee65ad7_0_257"/>
          <p:cNvSpPr txBox="1"/>
          <p:nvPr>
            <p:ph idx="12" type="sldNum"/>
          </p:nvPr>
        </p:nvSpPr>
        <p:spPr>
          <a:xfrm>
            <a:off x="11296611" y="6217623"/>
            <a:ext cx="731700" cy="524700"/>
          </a:xfrm>
          <a:prstGeom prst="rect">
            <a:avLst/>
          </a:prstGeom>
          <a:noFill/>
          <a:ln>
            <a:noFill/>
          </a:ln>
        </p:spPr>
        <p:txBody>
          <a:bodyPr anchorCtr="0" anchor="ctr" bIns="121875" lIns="121875" spcFirstLastPara="1" rIns="121875" wrap="square" tIns="12187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1.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22a4ee65ad7_0_225"/>
          <p:cNvSpPr/>
          <p:nvPr/>
        </p:nvSpPr>
        <p:spPr>
          <a:xfrm>
            <a:off x="90832" y="45531"/>
            <a:ext cx="1907100" cy="7728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1" name="Google Shape;11;g22a4ee65ad7_0_225"/>
          <p:cNvSpPr txBox="1"/>
          <p:nvPr>
            <p:ph type="title"/>
          </p:nvPr>
        </p:nvSpPr>
        <p:spPr>
          <a:xfrm>
            <a:off x="2119205" y="1207345"/>
            <a:ext cx="7953600" cy="582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900"/>
              <a:buFont typeface="Arial"/>
              <a:buNone/>
              <a:defRPr b="0" i="0" sz="3600" u="none" cap="none" strike="noStrike">
                <a:solidFill>
                  <a:srgbClr val="40404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2" name="Google Shape;12;g22a4ee65ad7_0_225"/>
          <p:cNvSpPr txBox="1"/>
          <p:nvPr>
            <p:ph idx="1" type="body"/>
          </p:nvPr>
        </p:nvSpPr>
        <p:spPr>
          <a:xfrm>
            <a:off x="463549" y="1832695"/>
            <a:ext cx="11264700" cy="16605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Calibri"/>
                <a:ea typeface="Calibri"/>
                <a:cs typeface="Calibri"/>
                <a:sym typeface="Calibri"/>
              </a:defRPr>
            </a:lvl9pPr>
          </a:lstStyle>
          <a:p/>
        </p:txBody>
      </p:sp>
      <p:sp>
        <p:nvSpPr>
          <p:cNvPr id="13" name="Google Shape;13;g22a4ee65ad7_0_225"/>
          <p:cNvSpPr txBox="1"/>
          <p:nvPr>
            <p:ph idx="11" type="ftr"/>
          </p:nvPr>
        </p:nvSpPr>
        <p:spPr>
          <a:xfrm>
            <a:off x="6269904" y="6583183"/>
            <a:ext cx="5818500" cy="1896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900"/>
              <a:buFont typeface="Arial"/>
              <a:buNone/>
              <a:defRPr b="1" i="1" sz="11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9pPr>
          </a:lstStyle>
          <a:p/>
        </p:txBody>
      </p:sp>
      <p:sp>
        <p:nvSpPr>
          <p:cNvPr id="14" name="Google Shape;14;g22a4ee65ad7_0_225"/>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9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9pPr>
          </a:lstStyle>
          <a:p/>
        </p:txBody>
      </p:sp>
      <p:sp>
        <p:nvSpPr>
          <p:cNvPr id="15" name="Google Shape;15;g22a4ee65ad7_0_225"/>
          <p:cNvSpPr txBox="1"/>
          <p:nvPr>
            <p:ph idx="12" type="sldNum"/>
          </p:nvPr>
        </p:nvSpPr>
        <p:spPr>
          <a:xfrm>
            <a:off x="8778240" y="6377940"/>
            <a:ext cx="2804100" cy="3693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sp>
        <p:nvSpPr>
          <p:cNvPr id="77" name="Google Shape;77;g209ee1a27b6_4_1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g209ee1a27b6_4_1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g209ee1a27b6_4_1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0" name="Google Shape;80;g209ee1a27b6_4_1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1" name="Google Shape;81;g209ee1a27b6_4_1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2a4ee65ad7_0_89"/>
          <p:cNvSpPr/>
          <p:nvPr/>
        </p:nvSpPr>
        <p:spPr>
          <a:xfrm>
            <a:off x="0" y="0"/>
            <a:ext cx="12192000" cy="6858000"/>
          </a:xfrm>
          <a:prstGeom prst="rect">
            <a:avLst/>
          </a:prstGeom>
          <a:solidFill>
            <a:srgbClr val="3F3F3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66" name="Google Shape;166;g22a4ee65ad7_0_89"/>
          <p:cNvSpPr txBox="1"/>
          <p:nvPr/>
        </p:nvSpPr>
        <p:spPr>
          <a:xfrm>
            <a:off x="0" y="2165352"/>
            <a:ext cx="12192000" cy="2527200"/>
          </a:xfrm>
          <a:prstGeom prst="rect">
            <a:avLst/>
          </a:prstGeom>
          <a:solidFill>
            <a:srgbClr val="8E0877"/>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chemeClr val="lt1"/>
              </a:buClr>
              <a:buSzPts val="4500"/>
              <a:buFont typeface="Arial"/>
              <a:buNone/>
            </a:pPr>
            <a:r>
              <a:rPr b="0" i="0" lang="es-CL" sz="4000" u="none" cap="none" strike="noStrike">
                <a:solidFill>
                  <a:schemeClr val="lt1"/>
                </a:solidFill>
                <a:latin typeface="Roboto"/>
                <a:ea typeface="Roboto"/>
                <a:cs typeface="Roboto"/>
                <a:sym typeface="Roboto"/>
              </a:rPr>
              <a:t>Actividad 5-1</a:t>
            </a:r>
            <a:endParaRPr b="0" i="0" sz="40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900"/>
              <a:buFont typeface="Arial"/>
              <a:buNone/>
            </a:pPr>
            <a:r>
              <a:rPr b="1" i="0" lang="es-CL" sz="4700" u="none" cap="none" strike="noStrike">
                <a:solidFill>
                  <a:schemeClr val="lt1"/>
                </a:solidFill>
                <a:latin typeface="Roboto"/>
                <a:ea typeface="Roboto"/>
                <a:cs typeface="Roboto"/>
                <a:sym typeface="Roboto"/>
              </a:rPr>
              <a:t>“3 Matrices </a:t>
            </a:r>
            <a:r>
              <a:rPr b="0" i="0" lang="es-CL" sz="4700" u="none" cap="none" strike="noStrike">
                <a:solidFill>
                  <a:schemeClr val="lt1"/>
                </a:solidFill>
                <a:latin typeface="Roboto"/>
                <a:ea typeface="Roboto"/>
                <a:cs typeface="Roboto"/>
                <a:sym typeface="Roboto"/>
              </a:rPr>
              <a:t>de</a:t>
            </a:r>
            <a:r>
              <a:rPr b="1" i="0" lang="es-CL" sz="4700" u="none" cap="none" strike="noStrike">
                <a:solidFill>
                  <a:schemeClr val="lt1"/>
                </a:solidFill>
                <a:latin typeface="Roboto"/>
                <a:ea typeface="Roboto"/>
                <a:cs typeface="Roboto"/>
                <a:sym typeface="Roboto"/>
              </a:rPr>
              <a:t> Problemas”</a:t>
            </a:r>
            <a:endParaRPr b="0" i="0" sz="2400" u="none" cap="none" strike="noStrike">
              <a:solidFill>
                <a:schemeClr val="lt1"/>
              </a:solidFill>
              <a:latin typeface="Arial"/>
              <a:ea typeface="Arial"/>
              <a:cs typeface="Arial"/>
              <a:sym typeface="Arial"/>
            </a:endParaRPr>
          </a:p>
        </p:txBody>
      </p:sp>
      <p:sp>
        <p:nvSpPr>
          <p:cNvPr id="167" name="Google Shape;167;g22a4ee65ad7_0_89"/>
          <p:cNvSpPr txBox="1"/>
          <p:nvPr>
            <p:ph idx="12" type="sldNum"/>
          </p:nvPr>
        </p:nvSpPr>
        <p:spPr>
          <a:xfrm>
            <a:off x="8778240" y="6198647"/>
            <a:ext cx="2804100" cy="3231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2400"/>
              <a:buNone/>
            </a:pPr>
            <a:fld id="{00000000-1234-1234-1234-123412341234}" type="slidenum">
              <a:rPr lang="es-CL" sz="2100">
                <a:latin typeface="Roboto"/>
                <a:ea typeface="Roboto"/>
                <a:cs typeface="Roboto"/>
                <a:sym typeface="Roboto"/>
              </a:rPr>
              <a:t>‹#›</a:t>
            </a:fld>
            <a:endParaRPr sz="2100">
              <a:latin typeface="Roboto"/>
              <a:ea typeface="Roboto"/>
              <a:cs typeface="Roboto"/>
              <a:sym typeface="Roboto"/>
            </a:endParaRPr>
          </a:p>
        </p:txBody>
      </p:sp>
      <p:sp>
        <p:nvSpPr>
          <p:cNvPr id="168" name="Google Shape;168;g22a4ee65ad7_0_89"/>
          <p:cNvSpPr txBox="1"/>
          <p:nvPr/>
        </p:nvSpPr>
        <p:spPr>
          <a:xfrm>
            <a:off x="320650" y="5863350"/>
            <a:ext cx="3000000" cy="507900"/>
          </a:xfrm>
          <a:prstGeom prst="rect">
            <a:avLst/>
          </a:prstGeom>
          <a:noFill/>
          <a:ln>
            <a:noFill/>
          </a:ln>
        </p:spPr>
        <p:txBody>
          <a:bodyPr anchorCtr="0" anchor="t" bIns="91425" lIns="91425" spcFirstLastPara="1" rIns="91425" wrap="square" tIns="91425">
            <a:spAutoFit/>
          </a:bodyPr>
          <a:lstStyle/>
          <a:p>
            <a:pPr indent="0" lvl="0" marL="0" marR="789545" rtl="0" algn="ctr">
              <a:lnSpc>
                <a:spcPct val="100000"/>
              </a:lnSpc>
              <a:spcBef>
                <a:spcPts val="0"/>
              </a:spcBef>
              <a:spcAft>
                <a:spcPts val="0"/>
              </a:spcAft>
              <a:buClr>
                <a:srgbClr val="000000"/>
              </a:buClr>
              <a:buSzPts val="2100"/>
              <a:buFont typeface="Arial"/>
              <a:buNone/>
            </a:pPr>
            <a:r>
              <a:rPr b="0" i="0" lang="es-CL" sz="2100" u="none" cap="none" strike="noStrike">
                <a:solidFill>
                  <a:srgbClr val="000000"/>
                </a:solidFill>
                <a:highlight>
                  <a:srgbClr val="FFC000"/>
                </a:highlight>
                <a:latin typeface="Roboto"/>
                <a:ea typeface="Roboto"/>
                <a:cs typeface="Roboto"/>
                <a:sym typeface="Roboto"/>
              </a:rPr>
              <a:t>25 minutos</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09ee1a27b6_4_249"/>
          <p:cNvSpPr/>
          <p:nvPr/>
        </p:nvSpPr>
        <p:spPr>
          <a:xfrm>
            <a:off x="0" y="0"/>
            <a:ext cx="12192000" cy="6858000"/>
          </a:xfrm>
          <a:prstGeom prst="rect">
            <a:avLst/>
          </a:prstGeom>
          <a:solidFill>
            <a:srgbClr val="3F3F3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54" name="Google Shape;254;g209ee1a27b6_4_249"/>
          <p:cNvSpPr txBox="1"/>
          <p:nvPr/>
        </p:nvSpPr>
        <p:spPr>
          <a:xfrm>
            <a:off x="0" y="2165352"/>
            <a:ext cx="12192000" cy="2527200"/>
          </a:xfrm>
          <a:prstGeom prst="rect">
            <a:avLst/>
          </a:prstGeom>
          <a:solidFill>
            <a:srgbClr val="8E0877"/>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chemeClr val="lt1"/>
              </a:buClr>
              <a:buSzPts val="4500"/>
              <a:buFont typeface="Arial"/>
              <a:buNone/>
            </a:pPr>
            <a:r>
              <a:rPr b="0" i="0" lang="es-CL" sz="4000" u="none" cap="none" strike="noStrike">
                <a:solidFill>
                  <a:schemeClr val="lt1"/>
                </a:solidFill>
                <a:latin typeface="Roboto"/>
                <a:ea typeface="Roboto"/>
                <a:cs typeface="Roboto"/>
                <a:sym typeface="Roboto"/>
              </a:rPr>
              <a:t>Actividad 5-3</a:t>
            </a:r>
            <a:endParaRPr b="0" i="0" sz="40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900"/>
              <a:buFont typeface="Arial"/>
              <a:buNone/>
            </a:pPr>
            <a:r>
              <a:rPr b="1" i="0" lang="es-CL" sz="4700" u="none" cap="none" strike="noStrike">
                <a:solidFill>
                  <a:schemeClr val="lt1"/>
                </a:solidFill>
                <a:latin typeface="Roboto"/>
                <a:ea typeface="Roboto"/>
                <a:cs typeface="Roboto"/>
                <a:sym typeface="Roboto"/>
              </a:rPr>
              <a:t>“</a:t>
            </a:r>
            <a:r>
              <a:rPr b="0" i="0" lang="es-CL" sz="4700" u="none" cap="none" strike="noStrike">
                <a:solidFill>
                  <a:schemeClr val="lt1"/>
                </a:solidFill>
                <a:latin typeface="Roboto"/>
                <a:ea typeface="Roboto"/>
                <a:cs typeface="Roboto"/>
                <a:sym typeface="Roboto"/>
              </a:rPr>
              <a:t>Investigación</a:t>
            </a:r>
            <a:r>
              <a:rPr b="1" i="0" lang="es-CL" sz="4700" u="none" cap="none" strike="noStrike">
                <a:solidFill>
                  <a:schemeClr val="lt1"/>
                </a:solidFill>
                <a:latin typeface="Roboto"/>
                <a:ea typeface="Roboto"/>
                <a:cs typeface="Roboto"/>
                <a:sym typeface="Roboto"/>
              </a:rPr>
              <a:t> PESTEL”</a:t>
            </a:r>
            <a:endParaRPr b="0" i="0" sz="2400" u="none" cap="none" strike="noStrike">
              <a:solidFill>
                <a:schemeClr val="lt1"/>
              </a:solidFill>
              <a:latin typeface="Arial"/>
              <a:ea typeface="Arial"/>
              <a:cs typeface="Arial"/>
              <a:sym typeface="Arial"/>
            </a:endParaRPr>
          </a:p>
        </p:txBody>
      </p:sp>
      <p:sp>
        <p:nvSpPr>
          <p:cNvPr id="255" name="Google Shape;255;g209ee1a27b6_4_249"/>
          <p:cNvSpPr txBox="1"/>
          <p:nvPr>
            <p:ph idx="12" type="sldNum"/>
          </p:nvPr>
        </p:nvSpPr>
        <p:spPr>
          <a:xfrm>
            <a:off x="8778240" y="6198647"/>
            <a:ext cx="2804100" cy="3231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2400"/>
              <a:buNone/>
            </a:pPr>
            <a:fld id="{00000000-1234-1234-1234-123412341234}" type="slidenum">
              <a:rPr lang="es-CL" sz="2100">
                <a:latin typeface="Roboto"/>
                <a:ea typeface="Roboto"/>
                <a:cs typeface="Roboto"/>
                <a:sym typeface="Roboto"/>
              </a:rPr>
              <a:t>‹#›</a:t>
            </a:fld>
            <a:endParaRPr sz="2100">
              <a:latin typeface="Roboto"/>
              <a:ea typeface="Roboto"/>
              <a:cs typeface="Roboto"/>
              <a:sym typeface="Roboto"/>
            </a:endParaRPr>
          </a:p>
        </p:txBody>
      </p:sp>
      <p:sp>
        <p:nvSpPr>
          <p:cNvPr id="256" name="Google Shape;256;g209ee1a27b6_4_249"/>
          <p:cNvSpPr txBox="1"/>
          <p:nvPr/>
        </p:nvSpPr>
        <p:spPr>
          <a:xfrm>
            <a:off x="320650" y="5863350"/>
            <a:ext cx="3000000" cy="507900"/>
          </a:xfrm>
          <a:prstGeom prst="rect">
            <a:avLst/>
          </a:prstGeom>
          <a:noFill/>
          <a:ln>
            <a:noFill/>
          </a:ln>
        </p:spPr>
        <p:txBody>
          <a:bodyPr anchorCtr="0" anchor="t" bIns="91425" lIns="91425" spcFirstLastPara="1" rIns="91425" wrap="square" tIns="91425">
            <a:spAutoFit/>
          </a:bodyPr>
          <a:lstStyle/>
          <a:p>
            <a:pPr indent="0" lvl="0" marL="0" marR="789545" rtl="0" algn="ctr">
              <a:lnSpc>
                <a:spcPct val="100000"/>
              </a:lnSpc>
              <a:spcBef>
                <a:spcPts val="0"/>
              </a:spcBef>
              <a:spcAft>
                <a:spcPts val="0"/>
              </a:spcAft>
              <a:buClr>
                <a:srgbClr val="000000"/>
              </a:buClr>
              <a:buSzPts val="2100"/>
              <a:buFont typeface="Arial"/>
              <a:buNone/>
            </a:pPr>
            <a:r>
              <a:rPr b="0" i="0" lang="es-CL" sz="2100" u="none" cap="none" strike="noStrike">
                <a:solidFill>
                  <a:srgbClr val="000000"/>
                </a:solidFill>
                <a:highlight>
                  <a:srgbClr val="FFC000"/>
                </a:highlight>
                <a:latin typeface="Roboto"/>
                <a:ea typeface="Roboto"/>
                <a:cs typeface="Roboto"/>
                <a:sym typeface="Roboto"/>
              </a:rPr>
              <a:t>30 minutos</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09ee1a27b6_4_256"/>
          <p:cNvSpPr/>
          <p:nvPr/>
        </p:nvSpPr>
        <p:spPr>
          <a:xfrm>
            <a:off x="5556033" y="883000"/>
            <a:ext cx="6635700" cy="505500"/>
          </a:xfrm>
          <a:prstGeom prst="rect">
            <a:avLst/>
          </a:prstGeom>
          <a:solidFill>
            <a:srgbClr val="8E087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63" name="Google Shape;263;g209ee1a27b6_4_256"/>
          <p:cNvSpPr txBox="1"/>
          <p:nvPr/>
        </p:nvSpPr>
        <p:spPr>
          <a:xfrm>
            <a:off x="2204400" y="273000"/>
            <a:ext cx="9410100" cy="1014000"/>
          </a:xfrm>
          <a:prstGeom prst="rect">
            <a:avLst/>
          </a:prstGeom>
          <a:noFill/>
          <a:ln>
            <a:noFill/>
          </a:ln>
        </p:spPr>
        <p:txBody>
          <a:bodyPr anchorCtr="0" anchor="t" bIns="121875" lIns="121875" spcFirstLastPara="1" rIns="121875" wrap="square" tIns="121875">
            <a:noAutofit/>
          </a:bodyPr>
          <a:lstStyle/>
          <a:p>
            <a:pPr indent="0" lvl="0" marL="0" marR="0" rtl="0" algn="r">
              <a:lnSpc>
                <a:spcPct val="100000"/>
              </a:lnSpc>
              <a:spcBef>
                <a:spcPts val="0"/>
              </a:spcBef>
              <a:spcAft>
                <a:spcPts val="0"/>
              </a:spcAft>
              <a:buClr>
                <a:srgbClr val="000000"/>
              </a:buClr>
              <a:buSzPts val="3700"/>
              <a:buFont typeface="Arial"/>
              <a:buNone/>
            </a:pPr>
            <a:r>
              <a:rPr b="0" i="0" lang="es-CL" sz="2900" u="none" cap="none" strike="noStrike">
                <a:solidFill>
                  <a:srgbClr val="000000"/>
                </a:solidFill>
                <a:latin typeface="Roboto"/>
                <a:ea typeface="Roboto"/>
                <a:cs typeface="Roboto"/>
                <a:sym typeface="Roboto"/>
              </a:rPr>
              <a:t>Actividad 5-3</a:t>
            </a:r>
            <a:endParaRPr b="0" i="0" sz="29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chemeClr val="dk1"/>
              </a:buClr>
              <a:buSzPts val="3700"/>
              <a:buFont typeface="Arial"/>
              <a:buNone/>
            </a:pPr>
            <a:r>
              <a:rPr b="1" i="0" lang="es-CL" sz="3700" u="none" cap="none" strike="noStrike">
                <a:solidFill>
                  <a:schemeClr val="lt1"/>
                </a:solidFill>
                <a:latin typeface="Roboto"/>
                <a:ea typeface="Roboto"/>
                <a:cs typeface="Roboto"/>
                <a:sym typeface="Roboto"/>
              </a:rPr>
              <a:t>Investigación PESTEL</a:t>
            </a:r>
            <a:endParaRPr b="1" i="0" sz="3700" u="none" cap="none" strike="noStrike">
              <a:solidFill>
                <a:srgbClr val="FFFFFF"/>
              </a:solidFill>
              <a:latin typeface="Roboto"/>
              <a:ea typeface="Roboto"/>
              <a:cs typeface="Roboto"/>
              <a:sym typeface="Roboto"/>
            </a:endParaRPr>
          </a:p>
        </p:txBody>
      </p:sp>
      <p:sp>
        <p:nvSpPr>
          <p:cNvPr id="264" name="Google Shape;264;g209ee1a27b6_4_256"/>
          <p:cNvSpPr/>
          <p:nvPr/>
        </p:nvSpPr>
        <p:spPr>
          <a:xfrm>
            <a:off x="577875" y="1769500"/>
            <a:ext cx="9956400" cy="33621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300"/>
              <a:buFont typeface="Arial"/>
              <a:buNone/>
            </a:pPr>
            <a:r>
              <a:rPr b="1" i="0" lang="es-CL" sz="2200" u="none" cap="none" strike="noStrike">
                <a:solidFill>
                  <a:srgbClr val="434343"/>
                </a:solidFill>
                <a:latin typeface="Roboto"/>
                <a:ea typeface="Roboto"/>
                <a:cs typeface="Roboto"/>
                <a:sym typeface="Roboto"/>
              </a:rPr>
              <a:t>INSTRUCCIONES</a:t>
            </a:r>
            <a:endParaRPr b="0" i="0" sz="1900" u="none" cap="none" strike="noStrike">
              <a:solidFill>
                <a:srgbClr val="3B3B3B"/>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3B3B3B"/>
              </a:solidFill>
              <a:latin typeface="Roboto"/>
              <a:ea typeface="Roboto"/>
              <a:cs typeface="Roboto"/>
              <a:sym typeface="Roboto"/>
            </a:endParaRPr>
          </a:p>
          <a:p>
            <a:pPr indent="-361950" lvl="0" marL="381000" marR="0" rtl="0" algn="l">
              <a:lnSpc>
                <a:spcPct val="100000"/>
              </a:lnSpc>
              <a:spcBef>
                <a:spcPts val="0"/>
              </a:spcBef>
              <a:spcAft>
                <a:spcPts val="0"/>
              </a:spcAft>
              <a:buClr>
                <a:srgbClr val="FF0000"/>
              </a:buClr>
              <a:buSzPts val="1900"/>
              <a:buFont typeface="Arial"/>
              <a:buChar char="•"/>
            </a:pPr>
            <a:r>
              <a:rPr b="0" i="0" lang="es-CL" sz="1900" u="none" cap="none" strike="noStrike">
                <a:solidFill>
                  <a:srgbClr val="3B3B3B"/>
                </a:solidFill>
                <a:latin typeface="Roboto"/>
                <a:ea typeface="Roboto"/>
                <a:cs typeface="Roboto"/>
                <a:sym typeface="Roboto"/>
              </a:rPr>
              <a:t>Investigar sobre el problema escogido tomando como guías las </a:t>
            </a:r>
            <a:r>
              <a:rPr b="1" i="0" lang="es-CL" sz="1900" u="none" cap="none" strike="noStrike">
                <a:solidFill>
                  <a:schemeClr val="lt1"/>
                </a:solidFill>
                <a:highlight>
                  <a:srgbClr val="8E0877"/>
                </a:highlight>
                <a:latin typeface="Roboto"/>
                <a:ea typeface="Roboto"/>
                <a:cs typeface="Roboto"/>
                <a:sym typeface="Roboto"/>
              </a:rPr>
              <a:t>Categorías PESTEL</a:t>
            </a:r>
            <a:r>
              <a:rPr b="0" i="0" lang="es-CL" sz="1900" u="none" cap="none" strike="noStrike">
                <a:solidFill>
                  <a:srgbClr val="3B3B3B"/>
                </a:solidFill>
                <a:latin typeface="Roboto"/>
                <a:ea typeface="Roboto"/>
                <a:cs typeface="Roboto"/>
                <a:sym typeface="Roboto"/>
              </a:rPr>
              <a:t>: </a:t>
            </a:r>
            <a:r>
              <a:rPr b="1" i="0" lang="es-CL" sz="1900" u="none" cap="none" strike="noStrike">
                <a:solidFill>
                  <a:srgbClr val="3B3B3B"/>
                </a:solidFill>
                <a:highlight>
                  <a:srgbClr val="FFFF00"/>
                </a:highlight>
                <a:latin typeface="Roboto"/>
                <a:ea typeface="Roboto"/>
                <a:cs typeface="Roboto"/>
                <a:sym typeface="Roboto"/>
              </a:rPr>
              <a:t>Aspectos Políticos, Económicos, Sociales, Tecnológicos, Ecológicos y Legales. </a:t>
            </a:r>
            <a:r>
              <a:rPr b="0" i="0" lang="es-CL" sz="1900" u="none" cap="none" strike="noStrike">
                <a:solidFill>
                  <a:srgbClr val="3B3B3B"/>
                </a:solidFill>
                <a:latin typeface="Roboto"/>
                <a:ea typeface="Roboto"/>
                <a:cs typeface="Roboto"/>
                <a:sym typeface="Roboto"/>
              </a:rPr>
              <a:t>Son factores y antecedentes que influyen en la situación problema, parte del </a:t>
            </a:r>
            <a:r>
              <a:rPr b="0" i="1" lang="es-CL" sz="1900" u="none" cap="none" strike="noStrike">
                <a:solidFill>
                  <a:srgbClr val="1B786E"/>
                </a:solidFill>
                <a:latin typeface="Roboto"/>
                <a:ea typeface="Roboto"/>
                <a:cs typeface="Roboto"/>
                <a:sym typeface="Roboto"/>
              </a:rPr>
              <a:t>Contexto.</a:t>
            </a:r>
            <a:endParaRPr b="0" i="1" sz="1900" u="none" cap="none" strike="noStrike">
              <a:solidFill>
                <a:srgbClr val="1B786E"/>
              </a:solidFill>
              <a:latin typeface="Roboto"/>
              <a:ea typeface="Roboto"/>
              <a:cs typeface="Roboto"/>
              <a:sym typeface="Roboto"/>
            </a:endParaRPr>
          </a:p>
          <a:p>
            <a:pPr indent="0" lvl="0" marL="609600" marR="0" rtl="0" algn="l">
              <a:lnSpc>
                <a:spcPct val="100000"/>
              </a:lnSpc>
              <a:spcBef>
                <a:spcPts val="0"/>
              </a:spcBef>
              <a:spcAft>
                <a:spcPts val="0"/>
              </a:spcAft>
              <a:buClr>
                <a:srgbClr val="000000"/>
              </a:buClr>
              <a:buSzPts val="900"/>
              <a:buFont typeface="Arial"/>
              <a:buNone/>
            </a:pPr>
            <a:r>
              <a:t/>
            </a:r>
            <a:endParaRPr b="0" i="0" sz="900" u="none" cap="none" strike="noStrike">
              <a:solidFill>
                <a:srgbClr val="3B3B3B"/>
              </a:solidFill>
              <a:latin typeface="Roboto"/>
              <a:ea typeface="Roboto"/>
              <a:cs typeface="Roboto"/>
              <a:sym typeface="Roboto"/>
            </a:endParaRPr>
          </a:p>
          <a:p>
            <a:pPr indent="-361950" lvl="0" marL="381000" marR="0" rtl="0" algn="l">
              <a:lnSpc>
                <a:spcPct val="100000"/>
              </a:lnSpc>
              <a:spcBef>
                <a:spcPts val="0"/>
              </a:spcBef>
              <a:spcAft>
                <a:spcPts val="0"/>
              </a:spcAft>
              <a:buClr>
                <a:srgbClr val="FF0000"/>
              </a:buClr>
              <a:buSzPts val="1900"/>
              <a:buFont typeface="Arial"/>
              <a:buChar char="•"/>
            </a:pPr>
            <a:r>
              <a:rPr b="0" i="0" lang="es-CL" sz="1900" u="none" cap="none" strike="noStrike">
                <a:solidFill>
                  <a:srgbClr val="3B3B3B"/>
                </a:solidFill>
                <a:latin typeface="Roboto"/>
                <a:ea typeface="Roboto"/>
                <a:cs typeface="Roboto"/>
                <a:sym typeface="Roboto"/>
              </a:rPr>
              <a:t>Incluir los aspectos más relevantes en cada categoría (</a:t>
            </a:r>
            <a:r>
              <a:rPr b="1" i="0" lang="es-CL" sz="1900" u="none" cap="none" strike="noStrike">
                <a:solidFill>
                  <a:srgbClr val="3B3B3B"/>
                </a:solidFill>
                <a:latin typeface="Roboto"/>
                <a:ea typeface="Roboto"/>
                <a:cs typeface="Roboto"/>
                <a:sym typeface="Roboto"/>
              </a:rPr>
              <a:t>al menos 3 aspectos por ítem, 18 en total</a:t>
            </a:r>
            <a:r>
              <a:rPr b="0" i="0" lang="es-CL" sz="1900" u="none" cap="none" strike="noStrike">
                <a:solidFill>
                  <a:srgbClr val="3B3B3B"/>
                </a:solidFill>
                <a:latin typeface="Roboto"/>
                <a:ea typeface="Roboto"/>
                <a:cs typeface="Roboto"/>
                <a:sym typeface="Roboto"/>
              </a:rPr>
              <a:t>). Se recomienda realizarlo a modo de una tabla resumen con 6 columnas.</a:t>
            </a:r>
            <a:endParaRPr b="0" i="0" sz="1900" u="none" cap="none" strike="noStrike">
              <a:solidFill>
                <a:srgbClr val="3B3B3B"/>
              </a:solidFill>
              <a:latin typeface="Roboto"/>
              <a:ea typeface="Roboto"/>
              <a:cs typeface="Roboto"/>
              <a:sym typeface="Roboto"/>
            </a:endParaRPr>
          </a:p>
          <a:p>
            <a:pPr indent="0" lvl="0" marL="6096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3B3B3B"/>
              </a:solidFill>
              <a:latin typeface="Roboto"/>
              <a:ea typeface="Roboto"/>
              <a:cs typeface="Roboto"/>
              <a:sym typeface="Roboto"/>
            </a:endParaRPr>
          </a:p>
          <a:p>
            <a:pPr indent="-361950" lvl="0" marL="381000" marR="0" rtl="0" algn="l">
              <a:lnSpc>
                <a:spcPct val="100000"/>
              </a:lnSpc>
              <a:spcBef>
                <a:spcPts val="0"/>
              </a:spcBef>
              <a:spcAft>
                <a:spcPts val="0"/>
              </a:spcAft>
              <a:buClr>
                <a:srgbClr val="FF0000"/>
              </a:buClr>
              <a:buSzPts val="1900"/>
              <a:buFont typeface="Arial"/>
              <a:buChar char="•"/>
            </a:pPr>
            <a:r>
              <a:rPr b="1" i="0" lang="es-CL" sz="1900" u="none" cap="none" strike="noStrike">
                <a:solidFill>
                  <a:srgbClr val="3B3B3B"/>
                </a:solidFill>
                <a:latin typeface="Roboto"/>
                <a:ea typeface="Roboto"/>
                <a:cs typeface="Roboto"/>
                <a:sym typeface="Roboto"/>
              </a:rPr>
              <a:t>Incluir siempre la bibliografía</a:t>
            </a:r>
            <a:r>
              <a:rPr b="0" i="0" lang="es-CL" sz="1900" u="none" cap="none" strike="noStrike">
                <a:solidFill>
                  <a:srgbClr val="3B3B3B"/>
                </a:solidFill>
                <a:latin typeface="Roboto"/>
                <a:ea typeface="Roboto"/>
                <a:cs typeface="Roboto"/>
                <a:sym typeface="Roboto"/>
              </a:rPr>
              <a:t>, el origen de la información. </a:t>
            </a:r>
            <a:r>
              <a:rPr b="0" i="1" lang="es-CL" sz="1900" u="none" cap="none" strike="noStrike">
                <a:solidFill>
                  <a:srgbClr val="3B3B3B"/>
                </a:solidFill>
                <a:latin typeface="Roboto"/>
                <a:ea typeface="Roboto"/>
                <a:cs typeface="Roboto"/>
                <a:sym typeface="Roboto"/>
              </a:rPr>
              <a:t>Dejar en un archivo word, o en el cuadro de texto de la misma Tarea. </a:t>
            </a:r>
            <a:endParaRPr b="0" i="1" sz="1900" u="none" cap="none" strike="noStrike">
              <a:solidFill>
                <a:srgbClr val="000000"/>
              </a:solidFill>
              <a:latin typeface="Roboto"/>
              <a:ea typeface="Roboto"/>
              <a:cs typeface="Roboto"/>
              <a:sym typeface="Roboto"/>
            </a:endParaRPr>
          </a:p>
        </p:txBody>
      </p:sp>
      <p:pic>
        <p:nvPicPr>
          <p:cNvPr descr="C:\Users\Cecilia\Desktop\Clases Innovación ING\Recursos\246x0w.jpg" id="265" name="Google Shape;265;g209ee1a27b6_4_256"/>
          <p:cNvPicPr preferRelativeResize="0"/>
          <p:nvPr/>
        </p:nvPicPr>
        <p:blipFill rotWithShape="1">
          <a:blip r:embed="rId3">
            <a:alphaModFix/>
          </a:blip>
          <a:srcRect b="0" l="0" r="0" t="0"/>
          <a:stretch/>
        </p:blipFill>
        <p:spPr>
          <a:xfrm>
            <a:off x="343700" y="5751433"/>
            <a:ext cx="617200" cy="632467"/>
          </a:xfrm>
          <a:prstGeom prst="rect">
            <a:avLst/>
          </a:prstGeom>
          <a:noFill/>
          <a:ln>
            <a:noFill/>
          </a:ln>
        </p:spPr>
      </p:pic>
      <p:sp>
        <p:nvSpPr>
          <p:cNvPr id="266" name="Google Shape;266;g209ee1a27b6_4_256"/>
          <p:cNvSpPr txBox="1"/>
          <p:nvPr/>
        </p:nvSpPr>
        <p:spPr>
          <a:xfrm>
            <a:off x="960900" y="5624325"/>
            <a:ext cx="10653600" cy="9081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chemeClr val="dk1"/>
              </a:buClr>
              <a:buSzPts val="2000"/>
              <a:buFont typeface="Arial"/>
              <a:buNone/>
            </a:pPr>
            <a:r>
              <a:rPr b="1" i="0" lang="es-CL" sz="2000" u="none" cap="none" strike="noStrike">
                <a:solidFill>
                  <a:srgbClr val="CC0000"/>
                </a:solidFill>
                <a:latin typeface="Roboto"/>
                <a:ea typeface="Roboto"/>
                <a:cs typeface="Roboto"/>
                <a:sym typeface="Roboto"/>
              </a:rPr>
              <a:t>Subir el desarrollo</a:t>
            </a:r>
            <a:r>
              <a:rPr b="0" i="0" lang="es-CL" sz="2000" u="none" cap="none" strike="noStrike">
                <a:solidFill>
                  <a:srgbClr val="CC0000"/>
                </a:solidFill>
                <a:latin typeface="Roboto"/>
                <a:ea typeface="Roboto"/>
                <a:cs typeface="Roboto"/>
                <a:sym typeface="Roboto"/>
              </a:rPr>
              <a:t> en </a:t>
            </a:r>
            <a:r>
              <a:rPr b="1" i="0" lang="es-CL" sz="2000" u="none" cap="none" strike="noStrike">
                <a:solidFill>
                  <a:srgbClr val="CC0000"/>
                </a:solidFill>
                <a:latin typeface="Roboto"/>
                <a:ea typeface="Roboto"/>
                <a:cs typeface="Roboto"/>
                <a:sym typeface="Roboto"/>
              </a:rPr>
              <a:t>Google Fotos</a:t>
            </a:r>
            <a:r>
              <a:rPr b="0" i="0" lang="es-CL" sz="2000" u="none" cap="none" strike="noStrike">
                <a:solidFill>
                  <a:srgbClr val="CC0000"/>
                </a:solidFill>
                <a:latin typeface="Roboto"/>
                <a:ea typeface="Roboto"/>
                <a:cs typeface="Roboto"/>
                <a:sym typeface="Roboto"/>
              </a:rPr>
              <a:t> y en “Actividad 5-3”- Formato </a:t>
            </a:r>
            <a:r>
              <a:rPr b="0" i="1" lang="es-CL" sz="2000" u="none" cap="none" strike="noStrike">
                <a:solidFill>
                  <a:srgbClr val="CC0000"/>
                </a:solidFill>
                <a:latin typeface="Roboto"/>
                <a:ea typeface="Roboto"/>
                <a:cs typeface="Roboto"/>
                <a:sym typeface="Roboto"/>
              </a:rPr>
              <a:t>PDF e imágenes.</a:t>
            </a:r>
            <a:endParaRPr b="0" i="1" sz="2000" u="none" cap="none" strike="noStrike">
              <a:solidFill>
                <a:srgbClr val="CC0000"/>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2000"/>
              <a:buFont typeface="Arial"/>
              <a:buNone/>
            </a:pPr>
            <a:r>
              <a:rPr b="0" i="1" lang="es-CL" sz="2000" u="none" cap="none" strike="noStrike">
                <a:solidFill>
                  <a:schemeClr val="dk1"/>
                </a:solidFill>
                <a:latin typeface="Roboto"/>
                <a:ea typeface="Roboto"/>
                <a:cs typeface="Roboto"/>
                <a:sym typeface="Roboto"/>
              </a:rPr>
              <a:t>Trabajo en Equipo</a:t>
            </a:r>
            <a:endParaRPr b="1" i="0" sz="2000" u="none" cap="none" strike="noStrike">
              <a:solidFill>
                <a:srgbClr val="CC0000"/>
              </a:solidFill>
              <a:latin typeface="Roboto"/>
              <a:ea typeface="Roboto"/>
              <a:cs typeface="Roboto"/>
              <a:sym typeface="Roboto"/>
            </a:endParaRPr>
          </a:p>
        </p:txBody>
      </p:sp>
      <p:sp>
        <p:nvSpPr>
          <p:cNvPr id="267" name="Google Shape;267;g209ee1a27b6_4_256"/>
          <p:cNvSpPr txBox="1"/>
          <p:nvPr>
            <p:ph idx="12" type="sldNum"/>
          </p:nvPr>
        </p:nvSpPr>
        <p:spPr>
          <a:xfrm>
            <a:off x="8778240" y="6198647"/>
            <a:ext cx="2804100" cy="3231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2400"/>
              <a:buNone/>
            </a:pPr>
            <a:fld id="{00000000-1234-1234-1234-123412341234}" type="slidenum">
              <a:rPr lang="es-CL" sz="2100">
                <a:latin typeface="Roboto"/>
                <a:ea typeface="Roboto"/>
                <a:cs typeface="Roboto"/>
                <a:sym typeface="Roboto"/>
              </a:rPr>
              <a:t>‹#›</a:t>
            </a:fld>
            <a:endParaRPr sz="21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aphicFrame>
        <p:nvGraphicFramePr>
          <p:cNvPr id="273" name="Google Shape;273;g22b814eb581_2_29"/>
          <p:cNvGraphicFramePr/>
          <p:nvPr/>
        </p:nvGraphicFramePr>
        <p:xfrm>
          <a:off x="-26" y="7"/>
          <a:ext cx="3000000" cy="3000000"/>
        </p:xfrm>
        <a:graphic>
          <a:graphicData uri="http://schemas.openxmlformats.org/drawingml/2006/table">
            <a:tbl>
              <a:tblPr firstRow="1">
                <a:noFill/>
                <a:tableStyleId>{42F52435-72DA-48AD-9512-F8610748E013}</a:tableStyleId>
              </a:tblPr>
              <a:tblGrid>
                <a:gridCol w="1851300"/>
                <a:gridCol w="1999825"/>
                <a:gridCol w="2518150"/>
                <a:gridCol w="2049900"/>
                <a:gridCol w="1919700"/>
                <a:gridCol w="1853125"/>
              </a:tblGrid>
              <a:tr h="477250">
                <a:tc>
                  <a:txBody>
                    <a:bodyPr/>
                    <a:lstStyle/>
                    <a:p>
                      <a:pPr indent="0" lvl="0" marL="0" marR="0" rtl="0" algn="ctr">
                        <a:lnSpc>
                          <a:spcPct val="100000"/>
                        </a:lnSpc>
                        <a:spcBef>
                          <a:spcPts val="0"/>
                        </a:spcBef>
                        <a:spcAft>
                          <a:spcPts val="0"/>
                        </a:spcAft>
                        <a:buClr>
                          <a:schemeClr val="dk1"/>
                        </a:buClr>
                        <a:buSzPts val="1500"/>
                        <a:buFont typeface="Arial"/>
                        <a:buNone/>
                      </a:pPr>
                      <a:r>
                        <a:rPr lang="es-CL" sz="2300" u="none" cap="none" strike="noStrike">
                          <a:solidFill>
                            <a:srgbClr val="FFFFFF"/>
                          </a:solidFill>
                          <a:latin typeface="Roboto"/>
                          <a:ea typeface="Roboto"/>
                          <a:cs typeface="Roboto"/>
                          <a:sym typeface="Roboto"/>
                        </a:rPr>
                        <a:t>Políticos</a:t>
                      </a:r>
                      <a:endParaRPr sz="2300" u="none" cap="none" strike="noStrike">
                        <a:solidFill>
                          <a:srgbClr val="FFFFFF"/>
                        </a:solidFill>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solidFill>
                      <a:srgbClr val="3F3F3F"/>
                    </a:solidFill>
                  </a:tcPr>
                </a:tc>
                <a:tc>
                  <a:txBody>
                    <a:bodyPr/>
                    <a:lstStyle/>
                    <a:p>
                      <a:pPr indent="0" lvl="0" marL="0" marR="0" rtl="0" algn="ctr">
                        <a:lnSpc>
                          <a:spcPct val="100000"/>
                        </a:lnSpc>
                        <a:spcBef>
                          <a:spcPts val="0"/>
                        </a:spcBef>
                        <a:spcAft>
                          <a:spcPts val="0"/>
                        </a:spcAft>
                        <a:buClr>
                          <a:schemeClr val="dk1"/>
                        </a:buClr>
                        <a:buSzPts val="1500"/>
                        <a:buFont typeface="Arial"/>
                        <a:buNone/>
                      </a:pPr>
                      <a:r>
                        <a:rPr lang="es-CL" sz="2300" u="none" cap="none" strike="noStrike">
                          <a:solidFill>
                            <a:srgbClr val="FFFFFF"/>
                          </a:solidFill>
                          <a:latin typeface="Roboto"/>
                          <a:ea typeface="Roboto"/>
                          <a:cs typeface="Roboto"/>
                          <a:sym typeface="Roboto"/>
                        </a:rPr>
                        <a:t>Económicos</a:t>
                      </a:r>
                      <a:endParaRPr sz="2300" u="none" cap="none" strike="noStrike">
                        <a:solidFill>
                          <a:srgbClr val="FFFFFF"/>
                        </a:solidFill>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solidFill>
                      <a:srgbClr val="3F3F3F"/>
                    </a:solidFill>
                  </a:tcPr>
                </a:tc>
                <a:tc>
                  <a:txBody>
                    <a:bodyPr/>
                    <a:lstStyle/>
                    <a:p>
                      <a:pPr indent="0" lvl="0" marL="0" marR="0" rtl="0" algn="ctr">
                        <a:lnSpc>
                          <a:spcPct val="100000"/>
                        </a:lnSpc>
                        <a:spcBef>
                          <a:spcPts val="0"/>
                        </a:spcBef>
                        <a:spcAft>
                          <a:spcPts val="0"/>
                        </a:spcAft>
                        <a:buClr>
                          <a:schemeClr val="dk1"/>
                        </a:buClr>
                        <a:buSzPts val="1500"/>
                        <a:buFont typeface="Arial"/>
                        <a:buNone/>
                      </a:pPr>
                      <a:r>
                        <a:rPr lang="es-CL" sz="2300" u="none" cap="none" strike="noStrike">
                          <a:solidFill>
                            <a:srgbClr val="FFFFFF"/>
                          </a:solidFill>
                          <a:latin typeface="Roboto"/>
                          <a:ea typeface="Roboto"/>
                          <a:cs typeface="Roboto"/>
                          <a:sym typeface="Roboto"/>
                        </a:rPr>
                        <a:t>Sociales</a:t>
                      </a:r>
                      <a:endParaRPr sz="2300" u="none" cap="none" strike="noStrike">
                        <a:solidFill>
                          <a:srgbClr val="FFFFFF"/>
                        </a:solidFill>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solidFill>
                      <a:srgbClr val="3F3F3F"/>
                    </a:solidFill>
                  </a:tcPr>
                </a:tc>
                <a:tc>
                  <a:txBody>
                    <a:bodyPr/>
                    <a:lstStyle/>
                    <a:p>
                      <a:pPr indent="0" lvl="0" marL="0" marR="0" rtl="0" algn="ctr">
                        <a:lnSpc>
                          <a:spcPct val="100000"/>
                        </a:lnSpc>
                        <a:spcBef>
                          <a:spcPts val="0"/>
                        </a:spcBef>
                        <a:spcAft>
                          <a:spcPts val="0"/>
                        </a:spcAft>
                        <a:buClr>
                          <a:schemeClr val="dk1"/>
                        </a:buClr>
                        <a:buSzPts val="1500"/>
                        <a:buFont typeface="Arial"/>
                        <a:buNone/>
                      </a:pPr>
                      <a:r>
                        <a:rPr lang="es-CL" sz="2300" u="none" cap="none" strike="noStrike">
                          <a:solidFill>
                            <a:srgbClr val="FFFFFF"/>
                          </a:solidFill>
                          <a:latin typeface="Roboto"/>
                          <a:ea typeface="Roboto"/>
                          <a:cs typeface="Roboto"/>
                          <a:sym typeface="Roboto"/>
                        </a:rPr>
                        <a:t>Tecnológicos</a:t>
                      </a:r>
                      <a:endParaRPr sz="2300" u="none" cap="none" strike="noStrike">
                        <a:solidFill>
                          <a:srgbClr val="FFFFFF"/>
                        </a:solidFill>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solidFill>
                      <a:srgbClr val="3F3F3F"/>
                    </a:solidFill>
                  </a:tcPr>
                </a:tc>
                <a:tc>
                  <a:txBody>
                    <a:bodyPr/>
                    <a:lstStyle/>
                    <a:p>
                      <a:pPr indent="0" lvl="0" marL="0" marR="0" rtl="0" algn="ctr">
                        <a:lnSpc>
                          <a:spcPct val="100000"/>
                        </a:lnSpc>
                        <a:spcBef>
                          <a:spcPts val="0"/>
                        </a:spcBef>
                        <a:spcAft>
                          <a:spcPts val="0"/>
                        </a:spcAft>
                        <a:buClr>
                          <a:schemeClr val="dk1"/>
                        </a:buClr>
                        <a:buSzPts val="1500"/>
                        <a:buFont typeface="Arial"/>
                        <a:buNone/>
                      </a:pPr>
                      <a:r>
                        <a:rPr lang="es-CL" sz="2300" u="none" cap="none" strike="noStrike">
                          <a:solidFill>
                            <a:srgbClr val="FFFFFF"/>
                          </a:solidFill>
                          <a:latin typeface="Roboto"/>
                          <a:ea typeface="Roboto"/>
                          <a:cs typeface="Roboto"/>
                          <a:sym typeface="Roboto"/>
                        </a:rPr>
                        <a:t>Ecológicos</a:t>
                      </a:r>
                      <a:endParaRPr sz="2300" u="none" cap="none" strike="noStrike">
                        <a:solidFill>
                          <a:srgbClr val="FFFFFF"/>
                        </a:solidFill>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solidFill>
                      <a:srgbClr val="3F3F3F"/>
                    </a:solidFill>
                  </a:tcPr>
                </a:tc>
                <a:tc>
                  <a:txBody>
                    <a:bodyPr/>
                    <a:lstStyle/>
                    <a:p>
                      <a:pPr indent="0" lvl="0" marL="0" marR="0" rtl="0" algn="ctr">
                        <a:lnSpc>
                          <a:spcPct val="100000"/>
                        </a:lnSpc>
                        <a:spcBef>
                          <a:spcPts val="0"/>
                        </a:spcBef>
                        <a:spcAft>
                          <a:spcPts val="0"/>
                        </a:spcAft>
                        <a:buClr>
                          <a:schemeClr val="dk1"/>
                        </a:buClr>
                        <a:buSzPts val="1500"/>
                        <a:buFont typeface="Arial"/>
                        <a:buNone/>
                      </a:pPr>
                      <a:r>
                        <a:rPr lang="es-CL" sz="2300" u="none" cap="none" strike="noStrike">
                          <a:solidFill>
                            <a:srgbClr val="FFFFFF"/>
                          </a:solidFill>
                          <a:latin typeface="Roboto"/>
                          <a:ea typeface="Roboto"/>
                          <a:cs typeface="Roboto"/>
                          <a:sym typeface="Roboto"/>
                        </a:rPr>
                        <a:t>Legales</a:t>
                      </a:r>
                      <a:endParaRPr sz="2300" u="none" cap="none" strike="noStrike">
                        <a:solidFill>
                          <a:srgbClr val="FFFFFF"/>
                        </a:solidFill>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38100">
                      <a:solidFill>
                        <a:srgbClr val="B7B7B7"/>
                      </a:solidFill>
                      <a:prstDash val="solid"/>
                      <a:round/>
                      <a:headEnd len="sm" w="sm" type="none"/>
                      <a:tailEnd len="sm" w="sm" type="none"/>
                    </a:lnB>
                    <a:solidFill>
                      <a:srgbClr val="3F3F3F"/>
                    </a:solidFill>
                  </a:tcPr>
                </a:tc>
              </a:tr>
              <a:tr h="801925">
                <a:tc rowSpan="2">
                  <a:txBody>
                    <a:bodyPr/>
                    <a:lstStyle/>
                    <a:p>
                      <a:pPr indent="0" lvl="0" marL="0" marR="0" rtl="0" algn="l">
                        <a:lnSpc>
                          <a:spcPct val="100000"/>
                        </a:lnSpc>
                        <a:spcBef>
                          <a:spcPts val="0"/>
                        </a:spcBef>
                        <a:spcAft>
                          <a:spcPts val="0"/>
                        </a:spcAft>
                        <a:buClr>
                          <a:schemeClr val="dk1"/>
                        </a:buClr>
                        <a:buSzPts val="1600"/>
                        <a:buFont typeface="Arial"/>
                        <a:buNone/>
                      </a:pPr>
                      <a:r>
                        <a:rPr lang="es-CL" sz="1100" u="none" cap="none" strike="noStrike">
                          <a:latin typeface="Roboto"/>
                          <a:ea typeface="Roboto"/>
                          <a:cs typeface="Roboto"/>
                          <a:sym typeface="Roboto"/>
                        </a:rPr>
                        <a:t>Creciente enfoque político global y presión sobre el cuidado de la salud generan un aumento de la presión sobre los precios de los productos de software.</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600"/>
                        <a:buFont typeface="Arial"/>
                        <a:buNone/>
                      </a:pPr>
                      <a:r>
                        <a:rPr lang="es-CL" sz="1100" u="none" cap="none" strike="noStrike">
                          <a:latin typeface="Roboto"/>
                          <a:ea typeface="Roboto"/>
                          <a:cs typeface="Roboto"/>
                          <a:sym typeface="Roboto"/>
                        </a:rPr>
                        <a:t>Cambio de crecimiento de los mercados maduros a los emergentes generan una mayor venta de medicamentos genéricos vs. de Marca.</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600"/>
                        <a:buFont typeface="Arial"/>
                        <a:buNone/>
                      </a:pPr>
                      <a:r>
                        <a:rPr lang="es-CL" sz="1100" u="none" cap="none" strike="noStrike">
                          <a:latin typeface="Roboto"/>
                          <a:ea typeface="Roboto"/>
                          <a:cs typeface="Roboto"/>
                          <a:sym typeface="Roboto"/>
                        </a:rPr>
                        <a:t>El envejecimiento de la población mundial genera un sentido de urgencia hacia el avance de la Biosimulación y avances farmacéuticos.</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600"/>
                        <a:buFont typeface="Arial"/>
                        <a:buNone/>
                      </a:pPr>
                      <a:r>
                        <a:rPr lang="es-CL" sz="1100" u="none" cap="none" strike="noStrike">
                          <a:latin typeface="Roboto"/>
                          <a:ea typeface="Roboto"/>
                          <a:cs typeface="Roboto"/>
                          <a:sym typeface="Roboto"/>
                        </a:rPr>
                        <a:t>Potencia computacional mejorada incentiva a una necesidad continua de herramientas avanzadas de biosimulación</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chemeClr val="dk1"/>
                        </a:buClr>
                        <a:buSzPts val="1600"/>
                        <a:buFont typeface="Arial"/>
                        <a:buNone/>
                      </a:pPr>
                      <a:r>
                        <a:rPr lang="es-CL" sz="1100" u="none" cap="none" strike="noStrike">
                          <a:latin typeface="Roboto"/>
                          <a:ea typeface="Roboto"/>
                          <a:cs typeface="Roboto"/>
                          <a:sym typeface="Roboto"/>
                        </a:rPr>
                        <a:t>Disminución de algunas pandemias, pero aumento de nuevas pandemias como el ébola, el VIH, la gripe aviar, etc.</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600"/>
                        <a:buFont typeface="Arial"/>
                        <a:buNone/>
                      </a:pPr>
                      <a:r>
                        <a:rPr lang="es-CL" sz="1100" u="none" cap="none" strike="noStrike">
                          <a:latin typeface="Roboto"/>
                          <a:ea typeface="Roboto"/>
                          <a:cs typeface="Roboto"/>
                          <a:sym typeface="Roboto"/>
                        </a:rPr>
                        <a:t>Aprobaciones de medicamentos más rápidas en todo el mundo generan una creciente necesidad de que los actores de la industria se mantengan vigilantes e innovadores. </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381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r>
              <a:tr h="398850">
                <a:tc vMerge="1"/>
                <a:tc vMerge="1"/>
                <a:tc vMerge="1"/>
                <a:tc vMerge="1"/>
                <a:tc vMerge="1"/>
                <a:tc vMerge="1"/>
              </a:tr>
              <a:tr h="1046825">
                <a:tc>
                  <a:txBody>
                    <a:bodyPr/>
                    <a:lstStyle/>
                    <a:p>
                      <a:pPr indent="0" lvl="0" marL="0" marR="0" rtl="0" algn="l">
                        <a:lnSpc>
                          <a:spcPct val="100000"/>
                        </a:lnSpc>
                        <a:spcBef>
                          <a:spcPts val="0"/>
                        </a:spcBef>
                        <a:spcAft>
                          <a:spcPts val="0"/>
                        </a:spcAft>
                        <a:buClr>
                          <a:srgbClr val="000000"/>
                        </a:buClr>
                        <a:buSzPts val="1100"/>
                        <a:buFont typeface="Arial"/>
                        <a:buNone/>
                      </a:pPr>
                      <a:r>
                        <a:rPr lang="es-CL" sz="1100" u="none" cap="none" strike="noStrike">
                          <a:latin typeface="Roboto"/>
                          <a:ea typeface="Roboto"/>
                          <a:cs typeface="Roboto"/>
                          <a:sym typeface="Roboto"/>
                        </a:rPr>
                        <a:t>Gobiernos que buscan aumentar los ahorros en atención médica sin dejar de apoyar la innovación generan un incentivo a las asociaciones entre los competidores de biosimulación</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s-CL" sz="1100" u="none" cap="none" strike="noStrike">
                          <a:latin typeface="Roboto"/>
                          <a:ea typeface="Roboto"/>
                          <a:cs typeface="Roboto"/>
                          <a:sym typeface="Roboto"/>
                        </a:rPr>
                        <a:t>Reducción del tiempo de recuperación de los costos de I+D incentivan el aumento de fusiones y adquisiciones de empresas de biotecnología.</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s-CL" sz="1100" u="none" cap="none" strike="noStrike">
                          <a:latin typeface="Roboto"/>
                          <a:ea typeface="Roboto"/>
                          <a:cs typeface="Roboto"/>
                          <a:sym typeface="Roboto"/>
                        </a:rPr>
                        <a:t>Mayor conciencia del paciente y expectativas cambiantes de la atención médica aumentan la presión sobre el servicio al cliente.</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s-CL" sz="1100" u="none" cap="none" strike="noStrike">
                          <a:latin typeface="Roboto"/>
                          <a:ea typeface="Roboto"/>
                          <a:cs typeface="Roboto"/>
                          <a:sym typeface="Roboto"/>
                        </a:rPr>
                        <a:t>El fracaso de los ensayos clínicos de “laboratorio húmedo” ofrece una ventaja competitiva a quienes pueden competir en niveles de precisión.</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s-CL" sz="1100" u="none" cap="none" strike="noStrike">
                          <a:latin typeface="Roboto"/>
                          <a:ea typeface="Roboto"/>
                          <a:cs typeface="Roboto"/>
                          <a:sym typeface="Roboto"/>
                        </a:rPr>
                        <a:t>Creciente agenda y conciencia ambiental global.  Los actores de la industria necesitan identificar oportunidades con beneficio medioambiental para seguir siendo competitivos.</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s-CL" sz="1100" u="none" cap="none" strike="noStrike">
                          <a:latin typeface="Roboto"/>
                          <a:ea typeface="Roboto"/>
                          <a:cs typeface="Roboto"/>
                          <a:sym typeface="Roboto"/>
                        </a:rPr>
                        <a:t>Los controles regulatorios globales se han vuelto más estrictos.</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r>
              <a:tr h="1354700">
                <a:tc>
                  <a:txBody>
                    <a:bodyPr/>
                    <a:lstStyle/>
                    <a:p>
                      <a:pPr indent="0" lvl="0" marL="0" marR="0" rtl="0" algn="l">
                        <a:lnSpc>
                          <a:spcPct val="100000"/>
                        </a:lnSpc>
                        <a:spcBef>
                          <a:spcPts val="0"/>
                        </a:spcBef>
                        <a:spcAft>
                          <a:spcPts val="0"/>
                        </a:spcAft>
                        <a:buClr>
                          <a:srgbClr val="000000"/>
                        </a:buClr>
                        <a:buSzPts val="1100"/>
                        <a:buFont typeface="Arial"/>
                        <a:buNone/>
                      </a:pPr>
                      <a:r>
                        <a:rPr lang="es-CL" sz="1100" u="none" cap="none" strike="noStrike">
                          <a:latin typeface="Roboto"/>
                          <a:ea typeface="Roboto"/>
                          <a:cs typeface="Roboto"/>
                          <a:sym typeface="Roboto"/>
                        </a:rPr>
                        <a:t>La armonización de la asistencia sanitaria en el contexto mundial provoca un aumento de la competencia internacional.</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s-CL" sz="1100" u="none" cap="none" strike="noStrike">
                          <a:latin typeface="Roboto"/>
                          <a:ea typeface="Roboto"/>
                          <a:cs typeface="Roboto"/>
                          <a:sym typeface="Roboto"/>
                        </a:rPr>
                        <a:t>El gasto en salud aumenta a medida que aumenta el ingreso per cápita generando un crecimiento en el mercado de Biosimulación impulsado por competidores emergentes.</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s-CL" sz="1100" u="none" cap="none" strike="noStrike">
                          <a:latin typeface="Roboto"/>
                          <a:ea typeface="Roboto"/>
                          <a:cs typeface="Roboto"/>
                          <a:sym typeface="Roboto"/>
                        </a:rPr>
                        <a:t>Una tendencia considerable hacia la prevención de problemas de salud en lugar de curas incentiva al aumento de herramientas de autodiagnóstico y ha alterado las estrategias de atención médica.</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s-CL" sz="1100" u="none" cap="none" strike="noStrike">
                          <a:latin typeface="Roboto"/>
                          <a:ea typeface="Roboto"/>
                          <a:cs typeface="Roboto"/>
                          <a:sym typeface="Roboto"/>
                        </a:rPr>
                        <a:t>La compatibilidad de plataformas de software incentiva la integración de tecnologías de la competencia para mejores modelos predictivos.</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s-CL" sz="1100" u="none" cap="none" strike="noStrike">
                          <a:latin typeface="Roboto"/>
                          <a:ea typeface="Roboto"/>
                          <a:cs typeface="Roboto"/>
                          <a:sym typeface="Roboto"/>
                        </a:rPr>
                        <a:t>Reducción de errores médicos y aumento de las precauciones de seguridad. A medida que la calidad se vuelve cada vez más importante, también lo hace la precisión.</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r>
              <a:tr h="121897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s-CL" sz="1100" u="none" cap="none" strike="noStrike">
                          <a:latin typeface="Roboto"/>
                          <a:ea typeface="Roboto"/>
                          <a:cs typeface="Roboto"/>
                          <a:sym typeface="Roboto"/>
                        </a:rPr>
                        <a:t>Mejor enfoque global sobre la importancia de la salud genera que los consumidores comiencen a comprar medicamentos a través de las fronteras sin garantía de autenticidad o seguridad.</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Roboto"/>
                        <a:ea typeface="Roboto"/>
                        <a:cs typeface="Roboto"/>
                        <a:sym typeface="Roboto"/>
                      </a:endParaRPr>
                    </a:p>
                  </a:txBody>
                  <a:tcPr marT="60975" marB="60975" marR="121925" marL="1219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r>
            </a:tbl>
          </a:graphicData>
        </a:graphic>
      </p:graphicFrame>
      <p:sp>
        <p:nvSpPr>
          <p:cNvPr id="274" name="Google Shape;274;g22b814eb581_2_29"/>
          <p:cNvSpPr/>
          <p:nvPr/>
        </p:nvSpPr>
        <p:spPr>
          <a:xfrm>
            <a:off x="2112350" y="6157050"/>
            <a:ext cx="10079400" cy="505500"/>
          </a:xfrm>
          <a:prstGeom prst="rect">
            <a:avLst/>
          </a:prstGeom>
          <a:solidFill>
            <a:srgbClr val="8E087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75" name="Google Shape;275;g22b814eb581_2_29"/>
          <p:cNvSpPr txBox="1"/>
          <p:nvPr/>
        </p:nvSpPr>
        <p:spPr>
          <a:xfrm>
            <a:off x="2204400" y="5547050"/>
            <a:ext cx="9410100" cy="1014000"/>
          </a:xfrm>
          <a:prstGeom prst="rect">
            <a:avLst/>
          </a:prstGeom>
          <a:noFill/>
          <a:ln>
            <a:noFill/>
          </a:ln>
        </p:spPr>
        <p:txBody>
          <a:bodyPr anchorCtr="0" anchor="t" bIns="121875" lIns="121875" spcFirstLastPara="1" rIns="121875" wrap="square" tIns="121875">
            <a:noAutofit/>
          </a:bodyPr>
          <a:lstStyle/>
          <a:p>
            <a:pPr indent="0" lvl="0" marL="0" marR="0" rtl="0" algn="r">
              <a:lnSpc>
                <a:spcPct val="100000"/>
              </a:lnSpc>
              <a:spcBef>
                <a:spcPts val="0"/>
              </a:spcBef>
              <a:spcAft>
                <a:spcPts val="0"/>
              </a:spcAft>
              <a:buClr>
                <a:srgbClr val="000000"/>
              </a:buClr>
              <a:buSzPts val="3700"/>
              <a:buFont typeface="Arial"/>
              <a:buNone/>
            </a:pPr>
            <a:r>
              <a:rPr b="0" i="0" lang="es-CL" sz="2900" u="none" cap="none" strike="noStrike">
                <a:solidFill>
                  <a:srgbClr val="000000"/>
                </a:solidFill>
                <a:highlight>
                  <a:srgbClr val="FFFFFF"/>
                </a:highlight>
                <a:latin typeface="Roboto"/>
                <a:ea typeface="Roboto"/>
                <a:cs typeface="Roboto"/>
                <a:sym typeface="Roboto"/>
              </a:rPr>
              <a:t>Actividad 5-3</a:t>
            </a:r>
            <a:endParaRPr b="0" i="0" sz="2900" u="none" cap="none" strike="noStrike">
              <a:solidFill>
                <a:srgbClr val="000000"/>
              </a:solidFill>
              <a:highlight>
                <a:srgbClr val="FFFFFF"/>
              </a:highlight>
              <a:latin typeface="Roboto"/>
              <a:ea typeface="Roboto"/>
              <a:cs typeface="Roboto"/>
              <a:sym typeface="Roboto"/>
            </a:endParaRPr>
          </a:p>
          <a:p>
            <a:pPr indent="0" lvl="0" marL="0" marR="0" rtl="0" algn="r">
              <a:lnSpc>
                <a:spcPct val="100000"/>
              </a:lnSpc>
              <a:spcBef>
                <a:spcPts val="0"/>
              </a:spcBef>
              <a:spcAft>
                <a:spcPts val="0"/>
              </a:spcAft>
              <a:buClr>
                <a:srgbClr val="000000"/>
              </a:buClr>
              <a:buSzPts val="3700"/>
              <a:buFont typeface="Arial"/>
              <a:buNone/>
            </a:pPr>
            <a:r>
              <a:rPr b="1" i="0" lang="es-CL" sz="3700" u="none" cap="none" strike="noStrike">
                <a:solidFill>
                  <a:srgbClr val="FFFFFF"/>
                </a:solidFill>
                <a:latin typeface="Roboto"/>
                <a:ea typeface="Roboto"/>
                <a:cs typeface="Roboto"/>
                <a:sym typeface="Roboto"/>
              </a:rPr>
              <a:t>Ejemplo PESTEL </a:t>
            </a:r>
            <a:r>
              <a:rPr b="0" i="0" lang="es-CL" sz="3700" u="none" cap="none" strike="noStrike">
                <a:solidFill>
                  <a:srgbClr val="FFFFFF"/>
                </a:solidFill>
                <a:latin typeface="Roboto"/>
                <a:ea typeface="Roboto"/>
                <a:cs typeface="Roboto"/>
                <a:sym typeface="Roboto"/>
              </a:rPr>
              <a:t>Generador de Topología </a:t>
            </a:r>
            <a:r>
              <a:rPr b="1" i="0" lang="es-CL" sz="3700" u="none" cap="none" strike="noStrike">
                <a:solidFill>
                  <a:srgbClr val="FFFFFF"/>
                </a:solidFill>
                <a:latin typeface="Roboto"/>
                <a:ea typeface="Roboto"/>
                <a:cs typeface="Roboto"/>
                <a:sym typeface="Roboto"/>
              </a:rPr>
              <a:t>Automatizado (GTA)</a:t>
            </a:r>
            <a:endParaRPr b="1" i="0" sz="37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3700"/>
              <a:buFont typeface="Arial"/>
              <a:buNone/>
            </a:pPr>
            <a:r>
              <a:rPr b="1" i="0" lang="es-CL" sz="3700" u="none" cap="none" strike="noStrike">
                <a:solidFill>
                  <a:srgbClr val="FFFFFF"/>
                </a:solidFill>
                <a:latin typeface="Roboto"/>
                <a:ea typeface="Roboto"/>
                <a:cs typeface="Roboto"/>
                <a:sym typeface="Roboto"/>
              </a:rPr>
              <a:t> </a:t>
            </a:r>
            <a:endParaRPr b="0" i="0" sz="3700" u="none" cap="none" strike="noStrike">
              <a:solidFill>
                <a:srgbClr val="FFFFFF"/>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09ee1a27b6_4_266"/>
          <p:cNvSpPr/>
          <p:nvPr/>
        </p:nvSpPr>
        <p:spPr>
          <a:xfrm>
            <a:off x="0" y="0"/>
            <a:ext cx="12192000" cy="6858000"/>
          </a:xfrm>
          <a:prstGeom prst="rect">
            <a:avLst/>
          </a:prstGeom>
          <a:solidFill>
            <a:srgbClr val="3F3F3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81" name="Google Shape;281;g209ee1a27b6_4_266"/>
          <p:cNvSpPr txBox="1"/>
          <p:nvPr/>
        </p:nvSpPr>
        <p:spPr>
          <a:xfrm>
            <a:off x="0" y="2165352"/>
            <a:ext cx="12192000" cy="2527200"/>
          </a:xfrm>
          <a:prstGeom prst="rect">
            <a:avLst/>
          </a:prstGeom>
          <a:solidFill>
            <a:srgbClr val="8E0877"/>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chemeClr val="lt1"/>
              </a:buClr>
              <a:buSzPts val="4500"/>
              <a:buFont typeface="Arial"/>
              <a:buNone/>
            </a:pPr>
            <a:r>
              <a:rPr b="0" i="0" lang="es-CL" sz="4000" u="none" cap="none" strike="noStrike">
                <a:solidFill>
                  <a:schemeClr val="lt1"/>
                </a:solidFill>
                <a:latin typeface="Roboto"/>
                <a:ea typeface="Roboto"/>
                <a:cs typeface="Roboto"/>
                <a:sym typeface="Roboto"/>
              </a:rPr>
              <a:t>Actividad 5-4</a:t>
            </a:r>
            <a:endParaRPr b="0" i="0" sz="40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900"/>
              <a:buFont typeface="Arial"/>
              <a:buNone/>
            </a:pPr>
            <a:r>
              <a:rPr b="1" i="0" lang="es-CL" sz="4700" u="none" cap="none" strike="noStrike">
                <a:solidFill>
                  <a:schemeClr val="lt1"/>
                </a:solidFill>
                <a:latin typeface="Roboto"/>
                <a:ea typeface="Roboto"/>
                <a:cs typeface="Roboto"/>
                <a:sym typeface="Roboto"/>
              </a:rPr>
              <a:t>“Árbol del problema”</a:t>
            </a:r>
            <a:endParaRPr b="0" i="0" sz="2400" u="none" cap="none" strike="noStrike">
              <a:solidFill>
                <a:schemeClr val="lt1"/>
              </a:solidFill>
              <a:latin typeface="Arial"/>
              <a:ea typeface="Arial"/>
              <a:cs typeface="Arial"/>
              <a:sym typeface="Arial"/>
            </a:endParaRPr>
          </a:p>
        </p:txBody>
      </p:sp>
      <p:sp>
        <p:nvSpPr>
          <p:cNvPr id="282" name="Google Shape;282;g209ee1a27b6_4_266"/>
          <p:cNvSpPr txBox="1"/>
          <p:nvPr>
            <p:ph idx="12" type="sldNum"/>
          </p:nvPr>
        </p:nvSpPr>
        <p:spPr>
          <a:xfrm>
            <a:off x="8778240" y="6198647"/>
            <a:ext cx="2804100" cy="3231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2400"/>
              <a:buNone/>
            </a:pPr>
            <a:fld id="{00000000-1234-1234-1234-123412341234}" type="slidenum">
              <a:rPr lang="es-CL" sz="2100">
                <a:latin typeface="Roboto"/>
                <a:ea typeface="Roboto"/>
                <a:cs typeface="Roboto"/>
                <a:sym typeface="Roboto"/>
              </a:rPr>
              <a:t>‹#›</a:t>
            </a:fld>
            <a:endParaRPr sz="2100">
              <a:latin typeface="Roboto"/>
              <a:ea typeface="Roboto"/>
              <a:cs typeface="Roboto"/>
              <a:sym typeface="Roboto"/>
            </a:endParaRPr>
          </a:p>
        </p:txBody>
      </p:sp>
      <p:sp>
        <p:nvSpPr>
          <p:cNvPr id="283" name="Google Shape;283;g209ee1a27b6_4_266"/>
          <p:cNvSpPr txBox="1"/>
          <p:nvPr/>
        </p:nvSpPr>
        <p:spPr>
          <a:xfrm>
            <a:off x="320650" y="5863350"/>
            <a:ext cx="3000000" cy="507900"/>
          </a:xfrm>
          <a:prstGeom prst="rect">
            <a:avLst/>
          </a:prstGeom>
          <a:noFill/>
          <a:ln>
            <a:noFill/>
          </a:ln>
        </p:spPr>
        <p:txBody>
          <a:bodyPr anchorCtr="0" anchor="t" bIns="91425" lIns="91425" spcFirstLastPara="1" rIns="91425" wrap="square" tIns="91425">
            <a:spAutoFit/>
          </a:bodyPr>
          <a:lstStyle/>
          <a:p>
            <a:pPr indent="0" lvl="0" marL="0" marR="789545" rtl="0" algn="ctr">
              <a:lnSpc>
                <a:spcPct val="100000"/>
              </a:lnSpc>
              <a:spcBef>
                <a:spcPts val="0"/>
              </a:spcBef>
              <a:spcAft>
                <a:spcPts val="0"/>
              </a:spcAft>
              <a:buClr>
                <a:srgbClr val="000000"/>
              </a:buClr>
              <a:buSzPts val="2100"/>
              <a:buFont typeface="Arial"/>
              <a:buNone/>
            </a:pPr>
            <a:r>
              <a:rPr b="0" i="0" lang="es-CL" sz="2100" u="none" cap="none" strike="noStrike">
                <a:solidFill>
                  <a:srgbClr val="000000"/>
                </a:solidFill>
                <a:highlight>
                  <a:srgbClr val="FFC000"/>
                </a:highlight>
                <a:latin typeface="Roboto"/>
                <a:ea typeface="Roboto"/>
                <a:cs typeface="Roboto"/>
                <a:sym typeface="Roboto"/>
              </a:rPr>
              <a:t>30 minutos</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09ee1a27b6_4_273"/>
          <p:cNvSpPr/>
          <p:nvPr/>
        </p:nvSpPr>
        <p:spPr>
          <a:xfrm>
            <a:off x="5556033" y="883000"/>
            <a:ext cx="6635700" cy="505500"/>
          </a:xfrm>
          <a:prstGeom prst="rect">
            <a:avLst/>
          </a:prstGeom>
          <a:solidFill>
            <a:srgbClr val="8E087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90" name="Google Shape;290;g209ee1a27b6_4_273"/>
          <p:cNvSpPr txBox="1"/>
          <p:nvPr/>
        </p:nvSpPr>
        <p:spPr>
          <a:xfrm>
            <a:off x="2204400" y="273000"/>
            <a:ext cx="9410100" cy="1014000"/>
          </a:xfrm>
          <a:prstGeom prst="rect">
            <a:avLst/>
          </a:prstGeom>
          <a:noFill/>
          <a:ln>
            <a:noFill/>
          </a:ln>
        </p:spPr>
        <p:txBody>
          <a:bodyPr anchorCtr="0" anchor="t" bIns="121875" lIns="121875" spcFirstLastPara="1" rIns="121875" wrap="square" tIns="121875">
            <a:noAutofit/>
          </a:bodyPr>
          <a:lstStyle/>
          <a:p>
            <a:pPr indent="0" lvl="0" marL="0" marR="0" rtl="0" algn="r">
              <a:lnSpc>
                <a:spcPct val="100000"/>
              </a:lnSpc>
              <a:spcBef>
                <a:spcPts val="0"/>
              </a:spcBef>
              <a:spcAft>
                <a:spcPts val="0"/>
              </a:spcAft>
              <a:buClr>
                <a:srgbClr val="000000"/>
              </a:buClr>
              <a:buSzPts val="3700"/>
              <a:buFont typeface="Arial"/>
              <a:buNone/>
            </a:pPr>
            <a:r>
              <a:rPr b="0" i="0" lang="es-CL" sz="2900" u="none" cap="none" strike="noStrike">
                <a:solidFill>
                  <a:srgbClr val="000000"/>
                </a:solidFill>
                <a:latin typeface="Roboto"/>
                <a:ea typeface="Roboto"/>
                <a:cs typeface="Roboto"/>
                <a:sym typeface="Roboto"/>
              </a:rPr>
              <a:t>Actividad 5-4</a:t>
            </a:r>
            <a:endParaRPr b="0" i="0" sz="29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chemeClr val="dk1"/>
              </a:buClr>
              <a:buSzPts val="3700"/>
              <a:buFont typeface="Arial"/>
              <a:buNone/>
            </a:pPr>
            <a:r>
              <a:rPr b="1" i="0" lang="es-CL" sz="3700" u="none" cap="none" strike="noStrike">
                <a:solidFill>
                  <a:schemeClr val="lt1"/>
                </a:solidFill>
                <a:latin typeface="Roboto"/>
                <a:ea typeface="Roboto"/>
                <a:cs typeface="Roboto"/>
                <a:sym typeface="Roboto"/>
              </a:rPr>
              <a:t>Árbol del problema</a:t>
            </a:r>
            <a:endParaRPr b="1" i="0" sz="3700" u="none" cap="none" strike="noStrike">
              <a:solidFill>
                <a:srgbClr val="FFFFFF"/>
              </a:solidFill>
              <a:latin typeface="Roboto"/>
              <a:ea typeface="Roboto"/>
              <a:cs typeface="Roboto"/>
              <a:sym typeface="Roboto"/>
            </a:endParaRPr>
          </a:p>
        </p:txBody>
      </p:sp>
      <p:sp>
        <p:nvSpPr>
          <p:cNvPr id="291" name="Google Shape;291;g209ee1a27b6_4_273"/>
          <p:cNvSpPr/>
          <p:nvPr/>
        </p:nvSpPr>
        <p:spPr>
          <a:xfrm>
            <a:off x="577875" y="1693413"/>
            <a:ext cx="10653600" cy="34473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300"/>
              <a:buFont typeface="Arial"/>
              <a:buNone/>
            </a:pPr>
            <a:r>
              <a:rPr b="1" i="0" lang="es-CL" sz="2200" u="none" cap="none" strike="noStrike">
                <a:solidFill>
                  <a:srgbClr val="434343"/>
                </a:solidFill>
                <a:latin typeface="Roboto"/>
                <a:ea typeface="Roboto"/>
                <a:cs typeface="Roboto"/>
                <a:sym typeface="Roboto"/>
              </a:rPr>
              <a:t>INSTRUCCIONES</a:t>
            </a:r>
            <a:endParaRPr b="1" i="0" sz="22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s-CL" sz="2100" u="none" cap="none" strike="noStrike">
                <a:solidFill>
                  <a:srgbClr val="3B3B3B"/>
                </a:solidFill>
                <a:latin typeface="Roboto"/>
                <a:ea typeface="Roboto"/>
                <a:cs typeface="Roboto"/>
                <a:sym typeface="Roboto"/>
              </a:rPr>
              <a:t>A partir de Entrega 1 y desarrollo de todas las actividades, analizar, procesar y conectar creativamente la info., realizar el esquema del </a:t>
            </a:r>
            <a:r>
              <a:rPr b="1" i="0" lang="es-CL" sz="2100" u="none" cap="none" strike="noStrike">
                <a:solidFill>
                  <a:schemeClr val="lt1"/>
                </a:solidFill>
                <a:highlight>
                  <a:srgbClr val="8E0877"/>
                </a:highlight>
                <a:latin typeface="Roboto"/>
                <a:ea typeface="Roboto"/>
                <a:cs typeface="Roboto"/>
                <a:sym typeface="Roboto"/>
              </a:rPr>
              <a:t>Árbol del Problema</a:t>
            </a:r>
            <a:r>
              <a:rPr b="0" i="0" lang="es-CL" sz="2100" u="none" cap="none" strike="noStrike">
                <a:solidFill>
                  <a:srgbClr val="3B3B3B"/>
                </a:solidFill>
                <a:latin typeface="Roboto"/>
                <a:ea typeface="Roboto"/>
                <a:cs typeface="Roboto"/>
                <a:sym typeface="Roboto"/>
              </a:rPr>
              <a:t>:</a:t>
            </a:r>
            <a:endParaRPr b="0" i="0" sz="2100" u="none" cap="none" strike="noStrike">
              <a:solidFill>
                <a:srgbClr val="3B3B3B"/>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3B3B3B"/>
              </a:solidFill>
              <a:latin typeface="Roboto"/>
              <a:ea typeface="Roboto"/>
              <a:cs typeface="Roboto"/>
              <a:sym typeface="Roboto"/>
            </a:endParaRPr>
          </a:p>
          <a:p>
            <a:pPr indent="-374650" lvl="0" marL="381000" marR="0" rtl="0" algn="l">
              <a:lnSpc>
                <a:spcPct val="100000"/>
              </a:lnSpc>
              <a:spcBef>
                <a:spcPts val="0"/>
              </a:spcBef>
              <a:spcAft>
                <a:spcPts val="0"/>
              </a:spcAft>
              <a:buClr>
                <a:srgbClr val="FF0000"/>
              </a:buClr>
              <a:buSzPts val="2100"/>
              <a:buFont typeface="Arial"/>
              <a:buChar char="•"/>
            </a:pPr>
            <a:r>
              <a:rPr b="0" i="0" lang="es-CL" sz="2100" u="none" cap="none" strike="noStrike">
                <a:solidFill>
                  <a:srgbClr val="3B3B3B"/>
                </a:solidFill>
                <a:latin typeface="Roboto"/>
                <a:ea typeface="Roboto"/>
                <a:cs typeface="Roboto"/>
                <a:sym typeface="Roboto"/>
              </a:rPr>
              <a:t>Plantear una </a:t>
            </a:r>
            <a:r>
              <a:rPr b="1" i="0" lang="es-CL" sz="2100" u="none" cap="none" strike="noStrike">
                <a:solidFill>
                  <a:srgbClr val="3B3B3B"/>
                </a:solidFill>
                <a:highlight>
                  <a:srgbClr val="FFFF00"/>
                </a:highlight>
                <a:latin typeface="Roboto"/>
                <a:ea typeface="Roboto"/>
                <a:cs typeface="Roboto"/>
                <a:sym typeface="Roboto"/>
              </a:rPr>
              <a:t>breve descripción del problema</a:t>
            </a:r>
            <a:r>
              <a:rPr b="0" i="0" lang="es-CL" sz="2100" u="none" cap="none" strike="noStrike">
                <a:solidFill>
                  <a:srgbClr val="3B3B3B"/>
                </a:solidFill>
                <a:latin typeface="Roboto"/>
                <a:ea typeface="Roboto"/>
                <a:cs typeface="Roboto"/>
                <a:sym typeface="Roboto"/>
              </a:rPr>
              <a:t> (Usuario/a + necesita + pero…, ) </a:t>
            </a:r>
            <a:r>
              <a:rPr b="1" i="0" lang="es-CL" sz="2100" u="none" cap="none" strike="noStrike">
                <a:solidFill>
                  <a:srgbClr val="3B3B3B"/>
                </a:solidFill>
                <a:highlight>
                  <a:srgbClr val="FFFF00"/>
                </a:highlight>
                <a:latin typeface="Roboto"/>
                <a:ea typeface="Roboto"/>
                <a:cs typeface="Roboto"/>
                <a:sym typeface="Roboto"/>
              </a:rPr>
              <a:t>en el centro</a:t>
            </a:r>
            <a:r>
              <a:rPr b="0" i="0" lang="es-CL" sz="2100" u="none" cap="none" strike="noStrike">
                <a:solidFill>
                  <a:srgbClr val="3B3B3B"/>
                </a:solidFill>
                <a:latin typeface="Roboto"/>
                <a:ea typeface="Roboto"/>
                <a:cs typeface="Roboto"/>
                <a:sym typeface="Roboto"/>
              </a:rPr>
              <a:t> y en sus ramificaciones identificar</a:t>
            </a:r>
            <a:r>
              <a:rPr b="1" i="0" lang="es-CL" sz="2100" u="none" cap="none" strike="noStrike">
                <a:solidFill>
                  <a:srgbClr val="3B3B3B"/>
                </a:solidFill>
                <a:latin typeface="Roboto"/>
                <a:ea typeface="Roboto"/>
                <a:cs typeface="Roboto"/>
                <a:sym typeface="Roboto"/>
              </a:rPr>
              <a:t> </a:t>
            </a:r>
            <a:r>
              <a:rPr b="1" i="0" lang="es-CL" sz="2100" u="none" cap="none" strike="noStrike">
                <a:solidFill>
                  <a:srgbClr val="9100AB"/>
                </a:solidFill>
                <a:latin typeface="Roboto"/>
                <a:ea typeface="Roboto"/>
                <a:cs typeface="Roboto"/>
                <a:sym typeface="Roboto"/>
              </a:rPr>
              <a:t>Efectos (síntomas) y sus Causas.</a:t>
            </a:r>
            <a:endParaRPr b="0" i="1" sz="2000" u="none" cap="none" strike="noStrike">
              <a:solidFill>
                <a:srgbClr val="9100AB"/>
              </a:solidFill>
              <a:latin typeface="Roboto"/>
              <a:ea typeface="Roboto"/>
              <a:cs typeface="Roboto"/>
              <a:sym typeface="Roboto"/>
            </a:endParaRPr>
          </a:p>
          <a:p>
            <a:pPr indent="0" lvl="0" marL="6096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3B3B3B"/>
              </a:solidFill>
              <a:latin typeface="Roboto"/>
              <a:ea typeface="Roboto"/>
              <a:cs typeface="Roboto"/>
              <a:sym typeface="Roboto"/>
            </a:endParaRPr>
          </a:p>
          <a:p>
            <a:pPr indent="-374650" lvl="0" marL="381000" marR="0" rtl="0" algn="l">
              <a:lnSpc>
                <a:spcPct val="100000"/>
              </a:lnSpc>
              <a:spcBef>
                <a:spcPts val="0"/>
              </a:spcBef>
              <a:spcAft>
                <a:spcPts val="0"/>
              </a:spcAft>
              <a:buClr>
                <a:srgbClr val="FF0000"/>
              </a:buClr>
              <a:buSzPts val="2100"/>
              <a:buFont typeface="Arial"/>
              <a:buChar char="•"/>
            </a:pPr>
            <a:r>
              <a:rPr b="0" i="0" lang="es-CL" sz="2100" u="none" cap="none" strike="noStrike">
                <a:solidFill>
                  <a:srgbClr val="3B3B3B"/>
                </a:solidFill>
                <a:latin typeface="Roboto"/>
                <a:ea typeface="Roboto"/>
                <a:cs typeface="Roboto"/>
                <a:sym typeface="Roboto"/>
              </a:rPr>
              <a:t>Analizar de manera más profunda los datos, utilizando la técnica de los </a:t>
            </a:r>
            <a:r>
              <a:rPr b="1" i="0" lang="es-CL" sz="2100" u="none" cap="none" strike="noStrike">
                <a:solidFill>
                  <a:srgbClr val="3B3B3B"/>
                </a:solidFill>
                <a:latin typeface="Roboto"/>
                <a:ea typeface="Roboto"/>
                <a:cs typeface="Roboto"/>
                <a:sym typeface="Roboto"/>
              </a:rPr>
              <a:t>5 porqués </a:t>
            </a:r>
            <a:r>
              <a:rPr b="0" i="0" lang="es-CL" sz="2100" u="none" cap="none" strike="noStrike">
                <a:solidFill>
                  <a:srgbClr val="3B3B3B"/>
                </a:solidFill>
                <a:latin typeface="Roboto"/>
                <a:ea typeface="Roboto"/>
                <a:cs typeface="Roboto"/>
                <a:sym typeface="Roboto"/>
              </a:rPr>
              <a:t>por ejemplo.</a:t>
            </a:r>
            <a:endParaRPr b="1" i="0" sz="2100" u="none" cap="none" strike="noStrike">
              <a:solidFill>
                <a:srgbClr val="3B3B3B"/>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100"/>
              <a:buFont typeface="Arial"/>
              <a:buNone/>
            </a:pPr>
            <a:r>
              <a:rPr b="0" i="1" lang="es-CL" sz="2100" u="none" cap="none" strike="noStrike">
                <a:solidFill>
                  <a:srgbClr val="CC0000"/>
                </a:solidFill>
                <a:latin typeface="Roboto"/>
                <a:ea typeface="Roboto"/>
                <a:cs typeface="Roboto"/>
                <a:sym typeface="Roboto"/>
              </a:rPr>
              <a:t>*Evitar definir el problema como “La falta de”, “ausencia de”*, “poca conciencia/educación”</a:t>
            </a:r>
            <a:endParaRPr b="1" i="0" sz="2000" u="none" cap="none" strike="noStrike">
              <a:solidFill>
                <a:srgbClr val="CC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3B3B3B"/>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3B3B3B"/>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b="0" i="0" sz="1900" u="none" cap="none" strike="noStrike">
              <a:solidFill>
                <a:srgbClr val="000000"/>
              </a:solidFill>
              <a:latin typeface="Roboto"/>
              <a:ea typeface="Roboto"/>
              <a:cs typeface="Roboto"/>
              <a:sym typeface="Roboto"/>
            </a:endParaRPr>
          </a:p>
        </p:txBody>
      </p:sp>
      <p:pic>
        <p:nvPicPr>
          <p:cNvPr descr="C:\Users\Cecilia\Desktop\Clases Innovación ING\Recursos\246x0w.jpg" id="292" name="Google Shape;292;g209ee1a27b6_4_273"/>
          <p:cNvPicPr preferRelativeResize="0"/>
          <p:nvPr/>
        </p:nvPicPr>
        <p:blipFill rotWithShape="1">
          <a:blip r:embed="rId3">
            <a:alphaModFix/>
          </a:blip>
          <a:srcRect b="0" l="0" r="0" t="0"/>
          <a:stretch/>
        </p:blipFill>
        <p:spPr>
          <a:xfrm>
            <a:off x="343700" y="5751433"/>
            <a:ext cx="617200" cy="632467"/>
          </a:xfrm>
          <a:prstGeom prst="rect">
            <a:avLst/>
          </a:prstGeom>
          <a:noFill/>
          <a:ln>
            <a:noFill/>
          </a:ln>
        </p:spPr>
      </p:pic>
      <p:sp>
        <p:nvSpPr>
          <p:cNvPr id="293" name="Google Shape;293;g209ee1a27b6_4_273"/>
          <p:cNvSpPr txBox="1"/>
          <p:nvPr/>
        </p:nvSpPr>
        <p:spPr>
          <a:xfrm>
            <a:off x="960900" y="5624325"/>
            <a:ext cx="10653600" cy="9081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chemeClr val="dk1"/>
              </a:buClr>
              <a:buSzPts val="2000"/>
              <a:buFont typeface="Arial"/>
              <a:buNone/>
            </a:pPr>
            <a:r>
              <a:rPr b="1" i="0" lang="es-CL" sz="2000" u="none" cap="none" strike="noStrike">
                <a:solidFill>
                  <a:srgbClr val="CC0000"/>
                </a:solidFill>
                <a:latin typeface="Roboto"/>
                <a:ea typeface="Roboto"/>
                <a:cs typeface="Roboto"/>
                <a:sym typeface="Roboto"/>
              </a:rPr>
              <a:t>Subir el desarrollo</a:t>
            </a:r>
            <a:r>
              <a:rPr b="0" i="0" lang="es-CL" sz="2000" u="none" cap="none" strike="noStrike">
                <a:solidFill>
                  <a:srgbClr val="CC0000"/>
                </a:solidFill>
                <a:latin typeface="Roboto"/>
                <a:ea typeface="Roboto"/>
                <a:cs typeface="Roboto"/>
                <a:sym typeface="Roboto"/>
              </a:rPr>
              <a:t> en </a:t>
            </a:r>
            <a:r>
              <a:rPr b="1" i="0" lang="es-CL" sz="2000" u="none" cap="none" strike="noStrike">
                <a:solidFill>
                  <a:srgbClr val="CC0000"/>
                </a:solidFill>
                <a:latin typeface="Roboto"/>
                <a:ea typeface="Roboto"/>
                <a:cs typeface="Roboto"/>
                <a:sym typeface="Roboto"/>
              </a:rPr>
              <a:t>Google Fotos</a:t>
            </a:r>
            <a:r>
              <a:rPr b="0" i="0" lang="es-CL" sz="2000" u="none" cap="none" strike="noStrike">
                <a:solidFill>
                  <a:srgbClr val="CC0000"/>
                </a:solidFill>
                <a:latin typeface="Roboto"/>
                <a:ea typeface="Roboto"/>
                <a:cs typeface="Roboto"/>
                <a:sym typeface="Roboto"/>
              </a:rPr>
              <a:t> y en “Actividad 5-4”- Formato </a:t>
            </a:r>
            <a:r>
              <a:rPr b="0" i="1" lang="es-CL" sz="2000" u="none" cap="none" strike="noStrike">
                <a:solidFill>
                  <a:srgbClr val="CC0000"/>
                </a:solidFill>
                <a:latin typeface="Roboto"/>
                <a:ea typeface="Roboto"/>
                <a:cs typeface="Roboto"/>
                <a:sym typeface="Roboto"/>
              </a:rPr>
              <a:t>PDF e imagen.</a:t>
            </a:r>
            <a:endParaRPr b="0" i="1" sz="2000" u="none" cap="none" strike="noStrike">
              <a:solidFill>
                <a:srgbClr val="CC0000"/>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2000"/>
              <a:buFont typeface="Arial"/>
              <a:buNone/>
            </a:pPr>
            <a:r>
              <a:rPr b="0" i="1" lang="es-CL" sz="2000" u="none" cap="none" strike="noStrike">
                <a:solidFill>
                  <a:schemeClr val="dk1"/>
                </a:solidFill>
                <a:latin typeface="Roboto"/>
                <a:ea typeface="Roboto"/>
                <a:cs typeface="Roboto"/>
                <a:sym typeface="Roboto"/>
              </a:rPr>
              <a:t>Trabajo en Equipo</a:t>
            </a:r>
            <a:endParaRPr b="0" i="1" sz="2000" u="none" cap="none" strike="noStrike">
              <a:solidFill>
                <a:srgbClr val="000000"/>
              </a:solidFill>
              <a:latin typeface="Roboto"/>
              <a:ea typeface="Roboto"/>
              <a:cs typeface="Roboto"/>
              <a:sym typeface="Roboto"/>
            </a:endParaRPr>
          </a:p>
        </p:txBody>
      </p:sp>
      <p:sp>
        <p:nvSpPr>
          <p:cNvPr id="294" name="Google Shape;294;g209ee1a27b6_4_273"/>
          <p:cNvSpPr txBox="1"/>
          <p:nvPr>
            <p:ph idx="12" type="sldNum"/>
          </p:nvPr>
        </p:nvSpPr>
        <p:spPr>
          <a:xfrm>
            <a:off x="8778240" y="6198647"/>
            <a:ext cx="2804100" cy="3231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2400"/>
              <a:buNone/>
            </a:pPr>
            <a:fld id="{00000000-1234-1234-1234-123412341234}" type="slidenum">
              <a:rPr lang="es-CL" sz="2100">
                <a:latin typeface="Roboto"/>
                <a:ea typeface="Roboto"/>
                <a:cs typeface="Roboto"/>
                <a:sym typeface="Roboto"/>
              </a:rPr>
              <a:t>‹#›</a:t>
            </a:fld>
            <a:endParaRPr sz="21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g22b814eb581_2_71"/>
          <p:cNvPicPr preferRelativeResize="0"/>
          <p:nvPr/>
        </p:nvPicPr>
        <p:blipFill rotWithShape="1">
          <a:blip r:embed="rId3">
            <a:alphaModFix amt="48000"/>
          </a:blip>
          <a:srcRect b="0" l="0" r="0" t="0"/>
          <a:stretch/>
        </p:blipFill>
        <p:spPr>
          <a:xfrm>
            <a:off x="10075975" y="4771027"/>
            <a:ext cx="1943100" cy="1943123"/>
          </a:xfrm>
          <a:prstGeom prst="rect">
            <a:avLst/>
          </a:prstGeom>
          <a:noFill/>
          <a:ln>
            <a:noFill/>
          </a:ln>
        </p:spPr>
      </p:pic>
      <p:sp>
        <p:nvSpPr>
          <p:cNvPr id="301" name="Google Shape;301;g22b814eb581_2_71"/>
          <p:cNvSpPr/>
          <p:nvPr/>
        </p:nvSpPr>
        <p:spPr>
          <a:xfrm>
            <a:off x="5556033" y="883000"/>
            <a:ext cx="6635700" cy="505500"/>
          </a:xfrm>
          <a:prstGeom prst="rect">
            <a:avLst/>
          </a:prstGeom>
          <a:solidFill>
            <a:srgbClr val="8E087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2" name="Google Shape;302;g22b814eb581_2_71"/>
          <p:cNvSpPr txBox="1"/>
          <p:nvPr/>
        </p:nvSpPr>
        <p:spPr>
          <a:xfrm>
            <a:off x="2204400" y="273000"/>
            <a:ext cx="9410100" cy="1014000"/>
          </a:xfrm>
          <a:prstGeom prst="rect">
            <a:avLst/>
          </a:prstGeom>
          <a:noFill/>
          <a:ln>
            <a:noFill/>
          </a:ln>
        </p:spPr>
        <p:txBody>
          <a:bodyPr anchorCtr="0" anchor="t" bIns="121875" lIns="121875" spcFirstLastPara="1" rIns="121875" wrap="square" tIns="121875">
            <a:noAutofit/>
          </a:bodyPr>
          <a:lstStyle/>
          <a:p>
            <a:pPr indent="0" lvl="0" marL="0" marR="0" rtl="0" algn="r">
              <a:lnSpc>
                <a:spcPct val="100000"/>
              </a:lnSpc>
              <a:spcBef>
                <a:spcPts val="0"/>
              </a:spcBef>
              <a:spcAft>
                <a:spcPts val="0"/>
              </a:spcAft>
              <a:buClr>
                <a:srgbClr val="000000"/>
              </a:buClr>
              <a:buSzPts val="3700"/>
              <a:buFont typeface="Arial"/>
              <a:buNone/>
            </a:pPr>
            <a:r>
              <a:rPr b="0" i="0" lang="es-CL" sz="2900" u="none" cap="none" strike="noStrike">
                <a:solidFill>
                  <a:srgbClr val="000000"/>
                </a:solidFill>
                <a:latin typeface="Roboto"/>
                <a:ea typeface="Roboto"/>
                <a:cs typeface="Roboto"/>
                <a:sym typeface="Roboto"/>
              </a:rPr>
              <a:t>Actividad 5-4</a:t>
            </a:r>
            <a:endParaRPr b="0" i="0" sz="29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3700"/>
              <a:buFont typeface="Arial"/>
              <a:buNone/>
            </a:pPr>
            <a:r>
              <a:rPr b="1" i="0" lang="es-CL" sz="3700" u="none" cap="none" strike="noStrike">
                <a:solidFill>
                  <a:srgbClr val="FFFFFF"/>
                </a:solidFill>
                <a:latin typeface="Roboto"/>
                <a:ea typeface="Roboto"/>
                <a:cs typeface="Roboto"/>
                <a:sym typeface="Roboto"/>
              </a:rPr>
              <a:t>Árbol del Problema</a:t>
            </a:r>
            <a:endParaRPr b="1" i="0" sz="3700" u="none" cap="none" strike="noStrike">
              <a:solidFill>
                <a:srgbClr val="FFFFFF"/>
              </a:solidFill>
              <a:latin typeface="Roboto"/>
              <a:ea typeface="Roboto"/>
              <a:cs typeface="Roboto"/>
              <a:sym typeface="Roboto"/>
            </a:endParaRPr>
          </a:p>
        </p:txBody>
      </p:sp>
      <p:pic>
        <p:nvPicPr>
          <p:cNvPr id="303" name="Google Shape;303;g22b814eb581_2_71"/>
          <p:cNvPicPr preferRelativeResize="0"/>
          <p:nvPr/>
        </p:nvPicPr>
        <p:blipFill rotWithShape="1">
          <a:blip r:embed="rId4">
            <a:alphaModFix/>
          </a:blip>
          <a:srcRect b="0" l="0" r="0" t="0"/>
          <a:stretch/>
        </p:blipFill>
        <p:spPr>
          <a:xfrm>
            <a:off x="483075" y="1043325"/>
            <a:ext cx="4034025" cy="4948650"/>
          </a:xfrm>
          <a:prstGeom prst="rect">
            <a:avLst/>
          </a:prstGeom>
          <a:noFill/>
          <a:ln>
            <a:noFill/>
          </a:ln>
        </p:spPr>
      </p:pic>
      <p:sp>
        <p:nvSpPr>
          <p:cNvPr id="304" name="Google Shape;304;g22b814eb581_2_71"/>
          <p:cNvSpPr txBox="1"/>
          <p:nvPr/>
        </p:nvSpPr>
        <p:spPr>
          <a:xfrm>
            <a:off x="4654000" y="2621575"/>
            <a:ext cx="71253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s-CL" sz="1800" u="none" cap="none" strike="noStrike">
                <a:solidFill>
                  <a:srgbClr val="000000"/>
                </a:solidFill>
                <a:latin typeface="Roboto"/>
                <a:ea typeface="Roboto"/>
                <a:cs typeface="Roboto"/>
                <a:sym typeface="Roboto"/>
              </a:rPr>
              <a:t>Rellena las distintas partes del árbol del siguiente modo: en el tronco, pon el problema principal; en las raíces, ubica las distintas causas que has detectado que conducen a este problema; en las ramas, ubica las consecuencias de este desafío.</a:t>
            </a:r>
            <a:endParaRPr b="0" i="0" sz="1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9100AB"/>
                </a:solidFill>
                <a:latin typeface="Roboto"/>
                <a:ea typeface="Roboto"/>
                <a:cs typeface="Roboto"/>
                <a:sym typeface="Roboto"/>
              </a:rPr>
              <a:t>Conectar la información </a:t>
            </a:r>
            <a:r>
              <a:rPr b="0" i="0" lang="es-CL" sz="1800" u="none" cap="none" strike="noStrike">
                <a:solidFill>
                  <a:srgbClr val="9100AB"/>
                </a:solidFill>
                <a:latin typeface="Roboto"/>
                <a:ea typeface="Roboto"/>
                <a:cs typeface="Roboto"/>
                <a:sym typeface="Roboto"/>
              </a:rPr>
              <a:t>de manera</a:t>
            </a:r>
            <a:r>
              <a:rPr b="1" i="0" lang="es-CL" sz="1800" u="none" cap="none" strike="noStrike">
                <a:solidFill>
                  <a:srgbClr val="9100AB"/>
                </a:solidFill>
                <a:latin typeface="Roboto"/>
                <a:ea typeface="Roboto"/>
                <a:cs typeface="Roboto"/>
                <a:sym typeface="Roboto"/>
              </a:rPr>
              <a:t> clara, explícita y creativa.</a:t>
            </a:r>
            <a:endParaRPr b="1" i="0" sz="1800" u="none" cap="none" strike="noStrike">
              <a:solidFill>
                <a:srgbClr val="9100AB"/>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s-CL" sz="1800" u="none" cap="none" strike="noStrike">
                <a:solidFill>
                  <a:srgbClr val="000000"/>
                </a:solidFill>
                <a:latin typeface="Roboto"/>
                <a:ea typeface="Roboto"/>
                <a:cs typeface="Roboto"/>
                <a:sym typeface="Roboto"/>
              </a:rPr>
              <a:t>No solo información dispersa, aquí es donde encontramos la </a:t>
            </a:r>
            <a:r>
              <a:rPr b="0" i="0" lang="es-CL" sz="1800" u="none" cap="none" strike="noStrike">
                <a:solidFill>
                  <a:srgbClr val="FFFFFF"/>
                </a:solidFill>
                <a:highlight>
                  <a:srgbClr val="DF2942"/>
                </a:highlight>
                <a:latin typeface="Roboto"/>
                <a:ea typeface="Roboto"/>
                <a:cs typeface="Roboto"/>
                <a:sym typeface="Roboto"/>
              </a:rPr>
              <a:t>oportunidad de innovación, lo desafiante.</a:t>
            </a:r>
            <a:endParaRPr b="0" i="0" sz="1800" u="none" cap="none" strike="noStrike">
              <a:solidFill>
                <a:srgbClr val="FFFFFF"/>
              </a:solidFill>
              <a:highlight>
                <a:srgbClr val="DF2942"/>
              </a:highlight>
              <a:latin typeface="Roboto"/>
              <a:ea typeface="Roboto"/>
              <a:cs typeface="Roboto"/>
              <a:sym typeface="Roboto"/>
            </a:endParaRPr>
          </a:p>
        </p:txBody>
      </p:sp>
      <p:sp>
        <p:nvSpPr>
          <p:cNvPr id="305" name="Google Shape;305;g22b814eb581_2_71"/>
          <p:cNvSpPr txBox="1"/>
          <p:nvPr/>
        </p:nvSpPr>
        <p:spPr>
          <a:xfrm>
            <a:off x="387488" y="5491200"/>
            <a:ext cx="42252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1" lang="es-CL" sz="1300" u="none" cap="none" strike="noStrike">
                <a:solidFill>
                  <a:srgbClr val="999999"/>
                </a:solidFill>
                <a:highlight>
                  <a:srgbClr val="FFFFFF"/>
                </a:highlight>
                <a:latin typeface="Roboto"/>
                <a:ea typeface="Roboto"/>
                <a:cs typeface="Roboto"/>
                <a:sym typeface="Roboto"/>
              </a:rPr>
              <a:t>Es una técnica que se emplea para identificar una situación negativa (problema central), la cual se intentará solucionar en un futuro analizando relaciones de tipo causa-efecto.</a:t>
            </a:r>
            <a:endParaRPr b="0" i="1" sz="1300" u="none" cap="none" strike="noStrike">
              <a:solidFill>
                <a:srgbClr val="999999"/>
              </a:solidFill>
              <a:highlight>
                <a:srgbClr val="FFFFFF"/>
              </a:highlight>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2b814eb581_2_50"/>
          <p:cNvSpPr/>
          <p:nvPr/>
        </p:nvSpPr>
        <p:spPr>
          <a:xfrm>
            <a:off x="3525" y="705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22b814eb581_2_50"/>
          <p:cNvSpPr/>
          <p:nvPr/>
        </p:nvSpPr>
        <p:spPr>
          <a:xfrm>
            <a:off x="5556033" y="578200"/>
            <a:ext cx="6635700" cy="505500"/>
          </a:xfrm>
          <a:prstGeom prst="rect">
            <a:avLst/>
          </a:prstGeom>
          <a:solidFill>
            <a:srgbClr val="8E087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3" name="Google Shape;313;g22b814eb581_2_50"/>
          <p:cNvSpPr txBox="1"/>
          <p:nvPr/>
        </p:nvSpPr>
        <p:spPr>
          <a:xfrm>
            <a:off x="2204400" y="44400"/>
            <a:ext cx="9410100" cy="1014000"/>
          </a:xfrm>
          <a:prstGeom prst="rect">
            <a:avLst/>
          </a:prstGeom>
          <a:noFill/>
          <a:ln>
            <a:noFill/>
          </a:ln>
        </p:spPr>
        <p:txBody>
          <a:bodyPr anchorCtr="0" anchor="t" bIns="121875" lIns="121875" spcFirstLastPara="1" rIns="121875" wrap="square" tIns="121875">
            <a:noAutofit/>
          </a:bodyPr>
          <a:lstStyle/>
          <a:p>
            <a:pPr indent="0" lvl="0" marL="0" marR="0" rtl="0" algn="r">
              <a:lnSpc>
                <a:spcPct val="90000"/>
              </a:lnSpc>
              <a:spcBef>
                <a:spcPts val="0"/>
              </a:spcBef>
              <a:spcAft>
                <a:spcPts val="0"/>
              </a:spcAft>
              <a:buClr>
                <a:srgbClr val="000000"/>
              </a:buClr>
              <a:buSzPts val="3700"/>
              <a:buFont typeface="Arial"/>
              <a:buNone/>
            </a:pPr>
            <a:r>
              <a:rPr b="0" i="0" lang="es-CL" sz="2900" u="none" cap="none" strike="noStrike">
                <a:solidFill>
                  <a:srgbClr val="000000"/>
                </a:solidFill>
                <a:latin typeface="Roboto"/>
                <a:ea typeface="Roboto"/>
                <a:cs typeface="Roboto"/>
                <a:sym typeface="Roboto"/>
              </a:rPr>
              <a:t>Ejemplo</a:t>
            </a:r>
            <a:endParaRPr b="0" i="0" sz="2900" u="none" cap="none" strike="noStrike">
              <a:solidFill>
                <a:srgbClr val="000000"/>
              </a:solidFill>
              <a:latin typeface="Roboto"/>
              <a:ea typeface="Roboto"/>
              <a:cs typeface="Roboto"/>
              <a:sym typeface="Roboto"/>
            </a:endParaRPr>
          </a:p>
          <a:p>
            <a:pPr indent="0" lvl="0" marL="0" marR="0" rtl="0" algn="r">
              <a:lnSpc>
                <a:spcPct val="90000"/>
              </a:lnSpc>
              <a:spcBef>
                <a:spcPts val="0"/>
              </a:spcBef>
              <a:spcAft>
                <a:spcPts val="0"/>
              </a:spcAft>
              <a:buClr>
                <a:srgbClr val="000000"/>
              </a:buClr>
              <a:buSzPts val="3700"/>
              <a:buFont typeface="Arial"/>
              <a:buNone/>
            </a:pPr>
            <a:r>
              <a:rPr b="1" i="0" lang="es-CL" sz="3700" u="none" cap="none" strike="noStrike">
                <a:solidFill>
                  <a:srgbClr val="FFFFFF"/>
                </a:solidFill>
                <a:latin typeface="Roboto"/>
                <a:ea typeface="Roboto"/>
                <a:cs typeface="Roboto"/>
                <a:sym typeface="Roboto"/>
              </a:rPr>
              <a:t>Árbol del Problema</a:t>
            </a:r>
            <a:endParaRPr b="1" i="0" sz="3700" u="none" cap="none" strike="noStrike">
              <a:solidFill>
                <a:srgbClr val="FFFFFF"/>
              </a:solidFill>
              <a:latin typeface="Roboto"/>
              <a:ea typeface="Roboto"/>
              <a:cs typeface="Roboto"/>
              <a:sym typeface="Roboto"/>
            </a:endParaRPr>
          </a:p>
        </p:txBody>
      </p:sp>
      <p:sp>
        <p:nvSpPr>
          <p:cNvPr id="314" name="Google Shape;314;g22b814eb581_2_50"/>
          <p:cNvSpPr txBox="1"/>
          <p:nvPr/>
        </p:nvSpPr>
        <p:spPr>
          <a:xfrm>
            <a:off x="3510175" y="3496413"/>
            <a:ext cx="5649000" cy="1046700"/>
          </a:xfrm>
          <a:prstGeom prst="rect">
            <a:avLst/>
          </a:prstGeom>
          <a:solidFill>
            <a:srgbClr val="1B786E"/>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s-CL" sz="1400" u="none" cap="none" strike="noStrike">
                <a:solidFill>
                  <a:srgbClr val="FFFF00"/>
                </a:solidFill>
                <a:latin typeface="Roboto"/>
                <a:ea typeface="Roboto"/>
                <a:cs typeface="Roboto"/>
                <a:sym typeface="Roboto"/>
              </a:rPr>
              <a:t>Personas </a:t>
            </a:r>
            <a:r>
              <a:rPr b="0" i="0" lang="es-CL" sz="1400" u="none" cap="none" strike="noStrike">
                <a:solidFill>
                  <a:srgbClr val="FFFFFF"/>
                </a:solidFill>
                <a:latin typeface="Roboto"/>
                <a:ea typeface="Roboto"/>
                <a:cs typeface="Roboto"/>
                <a:sym typeface="Roboto"/>
              </a:rPr>
              <a:t>profesionales en investigación de productos químicos y farmacéuticos </a:t>
            </a:r>
            <a:r>
              <a:rPr b="1" i="0" lang="es-CL" sz="1400" u="none" cap="none" strike="noStrike">
                <a:solidFill>
                  <a:srgbClr val="FFFF00"/>
                </a:solidFill>
                <a:latin typeface="Roboto"/>
                <a:ea typeface="Roboto"/>
                <a:cs typeface="Roboto"/>
                <a:sym typeface="Roboto"/>
              </a:rPr>
              <a:t>necesitan </a:t>
            </a:r>
            <a:r>
              <a:rPr b="0" i="0" lang="es-CL" sz="1400" u="none" cap="none" strike="noStrike">
                <a:solidFill>
                  <a:srgbClr val="FFFFFF"/>
                </a:solidFill>
                <a:latin typeface="Roboto"/>
                <a:ea typeface="Roboto"/>
                <a:cs typeface="Roboto"/>
                <a:sym typeface="Roboto"/>
              </a:rPr>
              <a:t>simular el comportamiento auténtico de la dinámica de las macromoléculas biológicas</a:t>
            </a:r>
            <a:r>
              <a:rPr b="1" i="0" lang="es-CL" sz="1400" u="none" cap="none" strike="noStrike">
                <a:solidFill>
                  <a:srgbClr val="FFFF00"/>
                </a:solidFill>
                <a:latin typeface="Roboto"/>
                <a:ea typeface="Roboto"/>
                <a:cs typeface="Roboto"/>
                <a:sym typeface="Roboto"/>
              </a:rPr>
              <a:t> pero</a:t>
            </a:r>
            <a:r>
              <a:rPr b="0" i="0" lang="es-CL" sz="1400" u="none" cap="none" strike="noStrike">
                <a:solidFill>
                  <a:srgbClr val="FFFFFF"/>
                </a:solidFill>
                <a:latin typeface="Roboto"/>
                <a:ea typeface="Roboto"/>
                <a:cs typeface="Roboto"/>
                <a:sym typeface="Roboto"/>
              </a:rPr>
              <a:t> estas tienen escalas de tiempo muy cortas y escalas espaciales muy pequeñas.</a:t>
            </a:r>
            <a:endParaRPr b="0" i="0" sz="1400" u="none" cap="none" strike="noStrike">
              <a:solidFill>
                <a:srgbClr val="FFFFFF"/>
              </a:solidFill>
              <a:latin typeface="Roboto"/>
              <a:ea typeface="Roboto"/>
              <a:cs typeface="Roboto"/>
              <a:sym typeface="Roboto"/>
            </a:endParaRPr>
          </a:p>
        </p:txBody>
      </p:sp>
      <p:sp>
        <p:nvSpPr>
          <p:cNvPr id="315" name="Google Shape;315;g22b814eb581_2_50"/>
          <p:cNvSpPr txBox="1"/>
          <p:nvPr/>
        </p:nvSpPr>
        <p:spPr>
          <a:xfrm>
            <a:off x="7104725" y="1178400"/>
            <a:ext cx="4509900" cy="1600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b="1" i="0" lang="es-CL" sz="1800" u="none" cap="none" strike="noStrike">
                <a:solidFill>
                  <a:srgbClr val="177D6D"/>
                </a:solidFill>
                <a:latin typeface="Roboto"/>
                <a:ea typeface="Roboto"/>
                <a:cs typeface="Roboto"/>
                <a:sym typeface="Roboto"/>
              </a:rPr>
              <a:t>Al menos 3 a 5 niveles de profundización en los síntomas/efectos y causas. </a:t>
            </a:r>
            <a:r>
              <a:rPr b="0" i="1" lang="es-CL" sz="1500" u="none" cap="none" strike="noStrike">
                <a:solidFill>
                  <a:srgbClr val="000000"/>
                </a:solidFill>
                <a:latin typeface="Roboto"/>
                <a:ea typeface="Roboto"/>
                <a:cs typeface="Roboto"/>
                <a:sym typeface="Roboto"/>
              </a:rPr>
              <a:t>Utilizamos los 5 porqués sin repetir datos.</a:t>
            </a:r>
            <a:endParaRPr b="0" i="1" sz="15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500"/>
              <a:buFont typeface="Arial"/>
              <a:buNone/>
            </a:pPr>
            <a:r>
              <a:t/>
            </a:r>
            <a:endParaRPr b="0" i="1" sz="15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300"/>
              <a:buFont typeface="Arial"/>
              <a:buNone/>
            </a:pPr>
            <a:r>
              <a:rPr b="0" i="1" lang="es-CL" sz="1300" u="none" cap="none" strike="noStrike">
                <a:solidFill>
                  <a:srgbClr val="CC0000"/>
                </a:solidFill>
                <a:latin typeface="Roboto"/>
                <a:ea typeface="Roboto"/>
                <a:cs typeface="Roboto"/>
                <a:sym typeface="Roboto"/>
              </a:rPr>
              <a:t>*Evitar definir el problema como “La falta de”, </a:t>
            </a:r>
            <a:endParaRPr b="0" i="1" sz="1300" u="none" cap="none" strike="noStrike">
              <a:solidFill>
                <a:srgbClr val="CC0000"/>
              </a:solidFill>
              <a:latin typeface="Roboto"/>
              <a:ea typeface="Roboto"/>
              <a:cs typeface="Roboto"/>
              <a:sym typeface="Roboto"/>
            </a:endParaRPr>
          </a:p>
          <a:p>
            <a:pPr indent="0" lvl="0" marL="0" marR="0" rtl="0" algn="r">
              <a:lnSpc>
                <a:spcPct val="100000"/>
              </a:lnSpc>
              <a:spcBef>
                <a:spcPts val="0"/>
              </a:spcBef>
              <a:spcAft>
                <a:spcPts val="0"/>
              </a:spcAft>
              <a:buClr>
                <a:schemeClr val="dk1"/>
              </a:buClr>
              <a:buSzPts val="1100"/>
              <a:buFont typeface="Arial"/>
              <a:buNone/>
            </a:pPr>
            <a:r>
              <a:rPr b="0" i="1" lang="es-CL" sz="1300" u="none" cap="none" strike="noStrike">
                <a:solidFill>
                  <a:srgbClr val="CC0000"/>
                </a:solidFill>
                <a:latin typeface="Roboto"/>
                <a:ea typeface="Roboto"/>
                <a:cs typeface="Roboto"/>
                <a:sym typeface="Roboto"/>
              </a:rPr>
              <a:t>“ausencia de”*, “poca conciencia/educación”</a:t>
            </a:r>
            <a:endParaRPr b="0" i="1" sz="700" u="none" cap="none" strike="noStrike">
              <a:solidFill>
                <a:srgbClr val="000000"/>
              </a:solidFill>
              <a:latin typeface="Roboto"/>
              <a:ea typeface="Roboto"/>
              <a:cs typeface="Roboto"/>
              <a:sym typeface="Roboto"/>
            </a:endParaRPr>
          </a:p>
        </p:txBody>
      </p:sp>
      <p:grpSp>
        <p:nvGrpSpPr>
          <p:cNvPr id="316" name="Google Shape;316;g22b814eb581_2_50"/>
          <p:cNvGrpSpPr/>
          <p:nvPr/>
        </p:nvGrpSpPr>
        <p:grpSpPr>
          <a:xfrm>
            <a:off x="135250" y="490525"/>
            <a:ext cx="11616000" cy="6062675"/>
            <a:chOff x="135250" y="490525"/>
            <a:chExt cx="11616000" cy="6062675"/>
          </a:xfrm>
        </p:grpSpPr>
        <p:sp>
          <p:nvSpPr>
            <p:cNvPr id="317" name="Google Shape;317;g22b814eb581_2_50"/>
            <p:cNvSpPr txBox="1"/>
            <p:nvPr/>
          </p:nvSpPr>
          <p:spPr>
            <a:xfrm>
              <a:off x="441125" y="2214425"/>
              <a:ext cx="2234100" cy="1046700"/>
            </a:xfrm>
            <a:prstGeom prst="rect">
              <a:avLst/>
            </a:prstGeom>
            <a:solidFill>
              <a:srgbClr val="D9D9D9"/>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Calibri"/>
                  <a:ea typeface="Calibri"/>
                  <a:cs typeface="Calibri"/>
                  <a:sym typeface="Calibri"/>
                </a:rPr>
                <a:t>Necesidad de comprensión de la función y la estructura de macromoléculas biológicas.</a:t>
              </a:r>
              <a:endParaRPr b="0" i="0" sz="1400" u="none" cap="none" strike="noStrike">
                <a:solidFill>
                  <a:srgbClr val="000000"/>
                </a:solidFill>
                <a:latin typeface="Calibri"/>
                <a:ea typeface="Calibri"/>
                <a:cs typeface="Calibri"/>
                <a:sym typeface="Calibri"/>
              </a:endParaRPr>
            </a:p>
          </p:txBody>
        </p:sp>
        <p:sp>
          <p:nvSpPr>
            <p:cNvPr id="318" name="Google Shape;318;g22b814eb581_2_50"/>
            <p:cNvSpPr txBox="1"/>
            <p:nvPr/>
          </p:nvSpPr>
          <p:spPr>
            <a:xfrm>
              <a:off x="2925025" y="2106725"/>
              <a:ext cx="2941500" cy="1046700"/>
            </a:xfrm>
            <a:prstGeom prst="rect">
              <a:avLst/>
            </a:prstGeom>
            <a:solidFill>
              <a:srgbClr val="D9D9D9"/>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Calibri"/>
                  <a:ea typeface="Calibri"/>
                  <a:cs typeface="Calibri"/>
                  <a:sym typeface="Calibri"/>
                </a:rPr>
                <a:t>Desconocimiento sobre  interacciones atómicas y moleculares que gobiernan los comportamientos de los sistemas físicos. Estudios nulos.</a:t>
              </a:r>
              <a:endParaRPr b="0" i="0" sz="1400" u="none" cap="none" strike="noStrike">
                <a:solidFill>
                  <a:srgbClr val="000000"/>
                </a:solidFill>
                <a:latin typeface="Calibri"/>
                <a:ea typeface="Calibri"/>
                <a:cs typeface="Calibri"/>
                <a:sym typeface="Calibri"/>
              </a:endParaRPr>
            </a:p>
          </p:txBody>
        </p:sp>
        <p:sp>
          <p:nvSpPr>
            <p:cNvPr id="319" name="Google Shape;319;g22b814eb581_2_50"/>
            <p:cNvSpPr txBox="1"/>
            <p:nvPr/>
          </p:nvSpPr>
          <p:spPr>
            <a:xfrm>
              <a:off x="547525" y="4623525"/>
              <a:ext cx="2676000" cy="6156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Calibri"/>
                  <a:ea typeface="Calibri"/>
                  <a:cs typeface="Calibri"/>
                  <a:sym typeface="Calibri"/>
                </a:rPr>
                <a:t>Experimentos en laboratorios húmedos limitados</a:t>
              </a:r>
              <a:endParaRPr b="0" i="0" sz="1400" u="none" cap="none" strike="noStrike">
                <a:solidFill>
                  <a:srgbClr val="000000"/>
                </a:solidFill>
                <a:latin typeface="Calibri"/>
                <a:ea typeface="Calibri"/>
                <a:cs typeface="Calibri"/>
                <a:sym typeface="Calibri"/>
              </a:endParaRPr>
            </a:p>
          </p:txBody>
        </p:sp>
        <p:sp>
          <p:nvSpPr>
            <p:cNvPr id="320" name="Google Shape;320;g22b814eb581_2_50"/>
            <p:cNvSpPr txBox="1"/>
            <p:nvPr/>
          </p:nvSpPr>
          <p:spPr>
            <a:xfrm>
              <a:off x="1859175" y="490525"/>
              <a:ext cx="2850600" cy="615600"/>
            </a:xfrm>
            <a:prstGeom prst="rect">
              <a:avLst/>
            </a:prstGeom>
            <a:solidFill>
              <a:srgbClr val="D9D9D9"/>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Calibri"/>
                  <a:ea typeface="Calibri"/>
                  <a:cs typeface="Calibri"/>
                  <a:sym typeface="Calibri"/>
                </a:rPr>
                <a:t>Investigación cuestionable. Poco desarrollo en procesos.</a:t>
              </a:r>
              <a:endParaRPr b="0" i="0" sz="1400" u="none" cap="none" strike="noStrike">
                <a:solidFill>
                  <a:srgbClr val="000000"/>
                </a:solidFill>
                <a:latin typeface="Calibri"/>
                <a:ea typeface="Calibri"/>
                <a:cs typeface="Calibri"/>
                <a:sym typeface="Calibri"/>
              </a:endParaRPr>
            </a:p>
          </p:txBody>
        </p:sp>
        <p:sp>
          <p:nvSpPr>
            <p:cNvPr id="321" name="Google Shape;321;g22b814eb581_2_50"/>
            <p:cNvSpPr txBox="1"/>
            <p:nvPr/>
          </p:nvSpPr>
          <p:spPr>
            <a:xfrm>
              <a:off x="135250" y="5654675"/>
              <a:ext cx="1787100" cy="4002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Calibri"/>
                  <a:ea typeface="Calibri"/>
                  <a:cs typeface="Calibri"/>
                  <a:sym typeface="Calibri"/>
                </a:rPr>
                <a:t>Demasiado peligrosos</a:t>
              </a:r>
              <a:endParaRPr b="0" i="0" sz="1400" u="none" cap="none" strike="noStrike">
                <a:solidFill>
                  <a:srgbClr val="000000"/>
                </a:solidFill>
                <a:latin typeface="Calibri"/>
                <a:ea typeface="Calibri"/>
                <a:cs typeface="Calibri"/>
                <a:sym typeface="Calibri"/>
              </a:endParaRPr>
            </a:p>
          </p:txBody>
        </p:sp>
        <p:sp>
          <p:nvSpPr>
            <p:cNvPr id="322" name="Google Shape;322;g22b814eb581_2_50"/>
            <p:cNvSpPr txBox="1"/>
            <p:nvPr/>
          </p:nvSpPr>
          <p:spPr>
            <a:xfrm>
              <a:off x="1984825" y="5654675"/>
              <a:ext cx="1787100" cy="4002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Calibri"/>
                  <a:ea typeface="Calibri"/>
                  <a:cs typeface="Calibri"/>
                  <a:sym typeface="Calibri"/>
                </a:rPr>
                <a:t>Demasiado costoso</a:t>
              </a:r>
              <a:endParaRPr b="0" i="0" sz="1400" u="none" cap="none" strike="noStrike">
                <a:solidFill>
                  <a:srgbClr val="000000"/>
                </a:solidFill>
                <a:latin typeface="Calibri"/>
                <a:ea typeface="Calibri"/>
                <a:cs typeface="Calibri"/>
                <a:sym typeface="Calibri"/>
              </a:endParaRPr>
            </a:p>
          </p:txBody>
        </p:sp>
        <p:sp>
          <p:nvSpPr>
            <p:cNvPr id="323" name="Google Shape;323;g22b814eb581_2_50"/>
            <p:cNvSpPr txBox="1"/>
            <p:nvPr/>
          </p:nvSpPr>
          <p:spPr>
            <a:xfrm>
              <a:off x="4123800" y="4886100"/>
              <a:ext cx="3249000" cy="8313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Calibri"/>
                  <a:ea typeface="Calibri"/>
                  <a:cs typeface="Calibri"/>
                  <a:sym typeface="Calibri"/>
                </a:rPr>
                <a:t>Personas con capacidades restringidas para observar en detalle los átomos, para cuantificar velocidad y posición.</a:t>
              </a:r>
              <a:endParaRPr b="0" i="0" sz="1400" u="none" cap="none" strike="noStrike">
                <a:solidFill>
                  <a:srgbClr val="000000"/>
                </a:solidFill>
                <a:latin typeface="Calibri"/>
                <a:ea typeface="Calibri"/>
                <a:cs typeface="Calibri"/>
                <a:sym typeface="Calibri"/>
              </a:endParaRPr>
            </a:p>
          </p:txBody>
        </p:sp>
        <p:sp>
          <p:nvSpPr>
            <p:cNvPr id="324" name="Google Shape;324;g22b814eb581_2_50"/>
            <p:cNvSpPr txBox="1"/>
            <p:nvPr/>
          </p:nvSpPr>
          <p:spPr>
            <a:xfrm>
              <a:off x="1813725" y="1298625"/>
              <a:ext cx="2941500" cy="615600"/>
            </a:xfrm>
            <a:prstGeom prst="rect">
              <a:avLst/>
            </a:prstGeom>
            <a:solidFill>
              <a:srgbClr val="D9D9D9"/>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Calibri"/>
                  <a:ea typeface="Calibri"/>
                  <a:cs typeface="Calibri"/>
                  <a:sym typeface="Calibri"/>
                </a:rPr>
                <a:t>Poca precisión en los experimentos impide explicarlos y validarlos.</a:t>
              </a:r>
              <a:endParaRPr b="0" i="0" sz="1400" u="none" cap="none" strike="noStrike">
                <a:solidFill>
                  <a:srgbClr val="000000"/>
                </a:solidFill>
                <a:latin typeface="Calibri"/>
                <a:ea typeface="Calibri"/>
                <a:cs typeface="Calibri"/>
                <a:sym typeface="Calibri"/>
              </a:endParaRPr>
            </a:p>
          </p:txBody>
        </p:sp>
        <p:sp>
          <p:nvSpPr>
            <p:cNvPr id="325" name="Google Shape;325;g22b814eb581_2_50"/>
            <p:cNvSpPr txBox="1"/>
            <p:nvPr/>
          </p:nvSpPr>
          <p:spPr>
            <a:xfrm>
              <a:off x="4033675" y="5891550"/>
              <a:ext cx="3112800" cy="4002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Calibri"/>
                  <a:ea typeface="Calibri"/>
                  <a:cs typeface="Calibri"/>
                  <a:sym typeface="Calibri"/>
                </a:rPr>
                <a:t>Las habilidades humanas son limitadas.</a:t>
              </a:r>
              <a:endParaRPr b="0" i="0" sz="1400" u="none" cap="none" strike="noStrike">
                <a:solidFill>
                  <a:srgbClr val="000000"/>
                </a:solidFill>
                <a:latin typeface="Calibri"/>
                <a:ea typeface="Calibri"/>
                <a:cs typeface="Calibri"/>
                <a:sym typeface="Calibri"/>
              </a:endParaRPr>
            </a:p>
          </p:txBody>
        </p:sp>
        <p:sp>
          <p:nvSpPr>
            <p:cNvPr id="326" name="Google Shape;326;g22b814eb581_2_50"/>
            <p:cNvSpPr txBox="1"/>
            <p:nvPr/>
          </p:nvSpPr>
          <p:spPr>
            <a:xfrm>
              <a:off x="1676575" y="6153000"/>
              <a:ext cx="2042700" cy="4002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Calibri"/>
                  <a:ea typeface="Calibri"/>
                  <a:cs typeface="Calibri"/>
                  <a:sym typeface="Calibri"/>
                </a:rPr>
                <a:t>Altos costos energéticos</a:t>
              </a:r>
              <a:endParaRPr b="0" i="0" sz="1400" u="none" cap="none" strike="noStrike">
                <a:solidFill>
                  <a:srgbClr val="000000"/>
                </a:solidFill>
                <a:latin typeface="Calibri"/>
                <a:ea typeface="Calibri"/>
                <a:cs typeface="Calibri"/>
                <a:sym typeface="Calibri"/>
              </a:endParaRPr>
            </a:p>
          </p:txBody>
        </p:sp>
        <p:sp>
          <p:nvSpPr>
            <p:cNvPr id="327" name="Google Shape;327;g22b814eb581_2_50"/>
            <p:cNvSpPr txBox="1"/>
            <p:nvPr/>
          </p:nvSpPr>
          <p:spPr>
            <a:xfrm>
              <a:off x="8240275" y="5412600"/>
              <a:ext cx="3314400" cy="6156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Calibri"/>
                  <a:ea typeface="Calibri"/>
                  <a:cs typeface="Calibri"/>
                  <a:sym typeface="Calibri"/>
                </a:rPr>
                <a:t>Herramientas poco precisas, de poco acceso y complejas de usar. </a:t>
              </a:r>
              <a:endParaRPr b="0" i="0" sz="1400" u="none" cap="none" strike="noStrike">
                <a:solidFill>
                  <a:srgbClr val="000000"/>
                </a:solidFill>
                <a:latin typeface="Calibri"/>
                <a:ea typeface="Calibri"/>
                <a:cs typeface="Calibri"/>
                <a:sym typeface="Calibri"/>
              </a:endParaRPr>
            </a:p>
          </p:txBody>
        </p:sp>
        <p:sp>
          <p:nvSpPr>
            <p:cNvPr id="328" name="Google Shape;328;g22b814eb581_2_50"/>
            <p:cNvSpPr txBox="1"/>
            <p:nvPr/>
          </p:nvSpPr>
          <p:spPr>
            <a:xfrm>
              <a:off x="8305750" y="6131075"/>
              <a:ext cx="3445500" cy="4002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Calibri"/>
                  <a:ea typeface="Calibri"/>
                  <a:cs typeface="Calibri"/>
                  <a:sym typeface="Calibri"/>
                </a:rPr>
                <a:t>Protección de la propiedad intelectual.</a:t>
              </a:r>
              <a:endParaRPr b="0" i="0" sz="1400" u="none" cap="none" strike="noStrike">
                <a:solidFill>
                  <a:srgbClr val="000000"/>
                </a:solidFill>
                <a:latin typeface="Calibri"/>
                <a:ea typeface="Calibri"/>
                <a:cs typeface="Calibri"/>
                <a:sym typeface="Calibri"/>
              </a:endParaRPr>
            </a:p>
          </p:txBody>
        </p:sp>
        <p:sp>
          <p:nvSpPr>
            <p:cNvPr id="329" name="Google Shape;329;g22b814eb581_2_50"/>
            <p:cNvSpPr txBox="1"/>
            <p:nvPr/>
          </p:nvSpPr>
          <p:spPr>
            <a:xfrm>
              <a:off x="8859325" y="4689150"/>
              <a:ext cx="2676000" cy="6156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Calibri"/>
                  <a:ea typeface="Calibri"/>
                  <a:cs typeface="Calibri"/>
                  <a:sym typeface="Calibri"/>
                </a:rPr>
                <a:t>Limitada relación y apoyo desde la investigación computacional.</a:t>
              </a:r>
              <a:endParaRPr b="0" i="0" sz="1400" u="none" cap="none" strike="noStrike">
                <a:solidFill>
                  <a:srgbClr val="000000"/>
                </a:solidFill>
                <a:latin typeface="Calibri"/>
                <a:ea typeface="Calibri"/>
                <a:cs typeface="Calibri"/>
                <a:sym typeface="Calibri"/>
              </a:endParaRPr>
            </a:p>
          </p:txBody>
        </p:sp>
        <p:cxnSp>
          <p:nvCxnSpPr>
            <p:cNvPr id="330" name="Google Shape;330;g22b814eb581_2_50"/>
            <p:cNvCxnSpPr>
              <a:stCxn id="324" idx="0"/>
              <a:endCxn id="320" idx="2"/>
            </p:cNvCxnSpPr>
            <p:nvPr/>
          </p:nvCxnSpPr>
          <p:spPr>
            <a:xfrm rot="10800000">
              <a:off x="3284475" y="1106025"/>
              <a:ext cx="0" cy="192600"/>
            </a:xfrm>
            <a:prstGeom prst="straightConnector1">
              <a:avLst/>
            </a:prstGeom>
            <a:noFill/>
            <a:ln cap="flat" cmpd="sng" w="9525">
              <a:solidFill>
                <a:schemeClr val="dk2"/>
              </a:solidFill>
              <a:prstDash val="solid"/>
              <a:round/>
              <a:headEnd len="sm" w="sm" type="none"/>
              <a:tailEnd len="med" w="med" type="triangle"/>
            </a:ln>
          </p:spPr>
        </p:cxnSp>
        <p:cxnSp>
          <p:nvCxnSpPr>
            <p:cNvPr id="331" name="Google Shape;331;g22b814eb581_2_50"/>
            <p:cNvCxnSpPr>
              <a:stCxn id="322" idx="2"/>
              <a:endCxn id="326" idx="0"/>
            </p:cNvCxnSpPr>
            <p:nvPr/>
          </p:nvCxnSpPr>
          <p:spPr>
            <a:xfrm flipH="1">
              <a:off x="2698075" y="6054875"/>
              <a:ext cx="180300" cy="98100"/>
            </a:xfrm>
            <a:prstGeom prst="straightConnector1">
              <a:avLst/>
            </a:prstGeom>
            <a:noFill/>
            <a:ln cap="flat" cmpd="sng" w="9525">
              <a:solidFill>
                <a:schemeClr val="dk2"/>
              </a:solidFill>
              <a:prstDash val="solid"/>
              <a:round/>
              <a:headEnd len="sm" w="sm" type="none"/>
              <a:tailEnd len="med" w="med" type="triangle"/>
            </a:ln>
          </p:spPr>
        </p:cxnSp>
        <p:cxnSp>
          <p:nvCxnSpPr>
            <p:cNvPr id="332" name="Google Shape;332;g22b814eb581_2_50"/>
            <p:cNvCxnSpPr/>
            <p:nvPr/>
          </p:nvCxnSpPr>
          <p:spPr>
            <a:xfrm flipH="1">
              <a:off x="5744100" y="5717400"/>
              <a:ext cx="4200" cy="179700"/>
            </a:xfrm>
            <a:prstGeom prst="straightConnector1">
              <a:avLst/>
            </a:prstGeom>
            <a:noFill/>
            <a:ln cap="flat" cmpd="sng" w="9525">
              <a:solidFill>
                <a:schemeClr val="dk2"/>
              </a:solidFill>
              <a:prstDash val="solid"/>
              <a:round/>
              <a:headEnd len="sm" w="sm" type="none"/>
              <a:tailEnd len="med" w="med" type="triangle"/>
            </a:ln>
          </p:spPr>
        </p:cxnSp>
        <p:cxnSp>
          <p:nvCxnSpPr>
            <p:cNvPr id="333" name="Google Shape;333;g22b814eb581_2_50"/>
            <p:cNvCxnSpPr/>
            <p:nvPr/>
          </p:nvCxnSpPr>
          <p:spPr>
            <a:xfrm>
              <a:off x="9897475" y="6028200"/>
              <a:ext cx="143100" cy="145200"/>
            </a:xfrm>
            <a:prstGeom prst="straightConnector1">
              <a:avLst/>
            </a:prstGeom>
            <a:noFill/>
            <a:ln cap="flat" cmpd="sng" w="9525">
              <a:solidFill>
                <a:schemeClr val="dk2"/>
              </a:solidFill>
              <a:prstDash val="solid"/>
              <a:round/>
              <a:headEnd len="sm" w="sm" type="none"/>
              <a:tailEnd len="med" w="med" type="triangle"/>
            </a:ln>
          </p:spPr>
        </p:cxnSp>
        <p:cxnSp>
          <p:nvCxnSpPr>
            <p:cNvPr id="334" name="Google Shape;334;g22b814eb581_2_50"/>
            <p:cNvCxnSpPr>
              <a:stCxn id="314" idx="0"/>
              <a:endCxn id="318" idx="3"/>
            </p:cNvCxnSpPr>
            <p:nvPr/>
          </p:nvCxnSpPr>
          <p:spPr>
            <a:xfrm flipH="1" rot="5400000">
              <a:off x="5667475" y="2829213"/>
              <a:ext cx="866400" cy="468000"/>
            </a:xfrm>
            <a:prstGeom prst="curvedConnector2">
              <a:avLst/>
            </a:prstGeom>
            <a:noFill/>
            <a:ln cap="flat" cmpd="sng" w="9525">
              <a:solidFill>
                <a:schemeClr val="dk2"/>
              </a:solidFill>
              <a:prstDash val="solid"/>
              <a:round/>
              <a:headEnd len="sm" w="sm" type="none"/>
              <a:tailEnd len="sm" w="sm" type="none"/>
            </a:ln>
          </p:spPr>
        </p:cxnSp>
        <p:cxnSp>
          <p:nvCxnSpPr>
            <p:cNvPr id="335" name="Google Shape;335;g22b814eb581_2_50"/>
            <p:cNvCxnSpPr>
              <a:stCxn id="314" idx="1"/>
              <a:endCxn id="317" idx="2"/>
            </p:cNvCxnSpPr>
            <p:nvPr/>
          </p:nvCxnSpPr>
          <p:spPr>
            <a:xfrm rot="10800000">
              <a:off x="1558075" y="3261063"/>
              <a:ext cx="1952100" cy="758700"/>
            </a:xfrm>
            <a:prstGeom prst="curvedConnector2">
              <a:avLst/>
            </a:prstGeom>
            <a:noFill/>
            <a:ln cap="flat" cmpd="sng" w="9525">
              <a:solidFill>
                <a:schemeClr val="dk2"/>
              </a:solidFill>
              <a:prstDash val="solid"/>
              <a:round/>
              <a:headEnd len="sm" w="sm" type="none"/>
              <a:tailEnd len="sm" w="sm" type="none"/>
            </a:ln>
          </p:spPr>
        </p:cxnSp>
        <p:cxnSp>
          <p:nvCxnSpPr>
            <p:cNvPr id="336" name="Google Shape;336;g22b814eb581_2_50"/>
            <p:cNvCxnSpPr>
              <a:stCxn id="317" idx="0"/>
              <a:endCxn id="324" idx="1"/>
            </p:cNvCxnSpPr>
            <p:nvPr/>
          </p:nvCxnSpPr>
          <p:spPr>
            <a:xfrm rot="-5400000">
              <a:off x="1381925" y="1782575"/>
              <a:ext cx="608100" cy="255600"/>
            </a:xfrm>
            <a:prstGeom prst="curvedConnector2">
              <a:avLst/>
            </a:prstGeom>
            <a:noFill/>
            <a:ln cap="flat" cmpd="sng" w="9525">
              <a:solidFill>
                <a:schemeClr val="dk2"/>
              </a:solidFill>
              <a:prstDash val="solid"/>
              <a:round/>
              <a:headEnd len="sm" w="sm" type="none"/>
              <a:tailEnd len="sm" w="sm" type="none"/>
            </a:ln>
          </p:spPr>
        </p:cxnSp>
        <p:cxnSp>
          <p:nvCxnSpPr>
            <p:cNvPr id="337" name="Google Shape;337;g22b814eb581_2_50"/>
            <p:cNvCxnSpPr>
              <a:endCxn id="324" idx="3"/>
            </p:cNvCxnSpPr>
            <p:nvPr/>
          </p:nvCxnSpPr>
          <p:spPr>
            <a:xfrm rot="10800000">
              <a:off x="4755225" y="1606425"/>
              <a:ext cx="748500" cy="506700"/>
            </a:xfrm>
            <a:prstGeom prst="curvedConnector3">
              <a:avLst>
                <a:gd fmla="val 50000" name="adj1"/>
              </a:avLst>
            </a:prstGeom>
            <a:noFill/>
            <a:ln cap="flat" cmpd="sng" w="9525">
              <a:solidFill>
                <a:schemeClr val="dk2"/>
              </a:solidFill>
              <a:prstDash val="solid"/>
              <a:round/>
              <a:headEnd len="sm" w="sm" type="none"/>
              <a:tailEnd len="sm" w="sm" type="none"/>
            </a:ln>
          </p:spPr>
        </p:cxnSp>
        <p:cxnSp>
          <p:nvCxnSpPr>
            <p:cNvPr id="338" name="Google Shape;338;g22b814eb581_2_50"/>
            <p:cNvCxnSpPr>
              <a:stCxn id="314" idx="1"/>
              <a:endCxn id="319" idx="0"/>
            </p:cNvCxnSpPr>
            <p:nvPr/>
          </p:nvCxnSpPr>
          <p:spPr>
            <a:xfrm flipH="1">
              <a:off x="1885675" y="4019763"/>
              <a:ext cx="1624500" cy="603900"/>
            </a:xfrm>
            <a:prstGeom prst="curvedConnector2">
              <a:avLst/>
            </a:prstGeom>
            <a:noFill/>
            <a:ln cap="flat" cmpd="sng" w="9525">
              <a:solidFill>
                <a:schemeClr val="dk2"/>
              </a:solidFill>
              <a:prstDash val="solid"/>
              <a:round/>
              <a:headEnd len="sm" w="sm" type="none"/>
              <a:tailEnd len="sm" w="sm" type="none"/>
            </a:ln>
          </p:spPr>
        </p:cxnSp>
        <p:cxnSp>
          <p:nvCxnSpPr>
            <p:cNvPr id="339" name="Google Shape;339;g22b814eb581_2_50"/>
            <p:cNvCxnSpPr>
              <a:stCxn id="314" idx="2"/>
              <a:endCxn id="323" idx="0"/>
            </p:cNvCxnSpPr>
            <p:nvPr/>
          </p:nvCxnSpPr>
          <p:spPr>
            <a:xfrm rot="5400000">
              <a:off x="5869975" y="4421313"/>
              <a:ext cx="342900" cy="586500"/>
            </a:xfrm>
            <a:prstGeom prst="curvedConnector3">
              <a:avLst>
                <a:gd fmla="val 50013" name="adj1"/>
              </a:avLst>
            </a:prstGeom>
            <a:noFill/>
            <a:ln cap="flat" cmpd="sng" w="9525">
              <a:solidFill>
                <a:schemeClr val="dk2"/>
              </a:solidFill>
              <a:prstDash val="solid"/>
              <a:round/>
              <a:headEnd len="sm" w="sm" type="none"/>
              <a:tailEnd len="sm" w="sm" type="none"/>
            </a:ln>
          </p:spPr>
        </p:cxnSp>
        <p:cxnSp>
          <p:nvCxnSpPr>
            <p:cNvPr id="340" name="Google Shape;340;g22b814eb581_2_50"/>
            <p:cNvCxnSpPr>
              <a:stCxn id="314" idx="3"/>
              <a:endCxn id="329" idx="0"/>
            </p:cNvCxnSpPr>
            <p:nvPr/>
          </p:nvCxnSpPr>
          <p:spPr>
            <a:xfrm>
              <a:off x="9159175" y="4019763"/>
              <a:ext cx="1038300" cy="669300"/>
            </a:xfrm>
            <a:prstGeom prst="curvedConnector2">
              <a:avLst/>
            </a:prstGeom>
            <a:noFill/>
            <a:ln cap="flat" cmpd="sng" w="9525">
              <a:solidFill>
                <a:schemeClr val="dk2"/>
              </a:solidFill>
              <a:prstDash val="solid"/>
              <a:round/>
              <a:headEnd len="sm" w="sm" type="none"/>
              <a:tailEnd len="sm" w="sm" type="none"/>
            </a:ln>
          </p:spPr>
        </p:cxnSp>
        <p:cxnSp>
          <p:nvCxnSpPr>
            <p:cNvPr id="341" name="Google Shape;341;g22b814eb581_2_50"/>
            <p:cNvCxnSpPr>
              <a:stCxn id="319" idx="2"/>
              <a:endCxn id="321" idx="0"/>
            </p:cNvCxnSpPr>
            <p:nvPr/>
          </p:nvCxnSpPr>
          <p:spPr>
            <a:xfrm rot="5400000">
              <a:off x="1249375" y="5018475"/>
              <a:ext cx="415500" cy="856800"/>
            </a:xfrm>
            <a:prstGeom prst="curvedConnector3">
              <a:avLst>
                <a:gd fmla="val 50006" name="adj1"/>
              </a:avLst>
            </a:prstGeom>
            <a:noFill/>
            <a:ln cap="flat" cmpd="sng" w="9525">
              <a:solidFill>
                <a:schemeClr val="dk2"/>
              </a:solidFill>
              <a:prstDash val="solid"/>
              <a:round/>
              <a:headEnd len="sm" w="sm" type="none"/>
              <a:tailEnd len="sm" w="sm" type="none"/>
            </a:ln>
          </p:spPr>
        </p:cxnSp>
        <p:cxnSp>
          <p:nvCxnSpPr>
            <p:cNvPr id="342" name="Google Shape;342;g22b814eb581_2_50"/>
            <p:cNvCxnSpPr>
              <a:stCxn id="319" idx="2"/>
              <a:endCxn id="322" idx="0"/>
            </p:cNvCxnSpPr>
            <p:nvPr/>
          </p:nvCxnSpPr>
          <p:spPr>
            <a:xfrm flipH="1" rot="-5400000">
              <a:off x="2174275" y="4950375"/>
              <a:ext cx="415500" cy="993000"/>
            </a:xfrm>
            <a:prstGeom prst="curvedConnector3">
              <a:avLst>
                <a:gd fmla="val 50006" name="adj1"/>
              </a:avLst>
            </a:prstGeom>
            <a:noFill/>
            <a:ln cap="flat" cmpd="sng" w="9525">
              <a:solidFill>
                <a:schemeClr val="dk2"/>
              </a:solidFill>
              <a:prstDash val="solid"/>
              <a:round/>
              <a:headEnd len="sm" w="sm" type="none"/>
              <a:tailEnd len="sm" w="sm" type="none"/>
            </a:ln>
          </p:spPr>
        </p:cxnSp>
        <p:cxnSp>
          <p:nvCxnSpPr>
            <p:cNvPr id="343" name="Google Shape;343;g22b814eb581_2_50"/>
            <p:cNvCxnSpPr>
              <a:stCxn id="329" idx="1"/>
              <a:endCxn id="327" idx="1"/>
            </p:cNvCxnSpPr>
            <p:nvPr/>
          </p:nvCxnSpPr>
          <p:spPr>
            <a:xfrm flipH="1">
              <a:off x="8240425" y="4996950"/>
              <a:ext cx="618900" cy="723600"/>
            </a:xfrm>
            <a:prstGeom prst="curvedConnector3">
              <a:avLst>
                <a:gd fmla="val 138500" name="adj1"/>
              </a:avLst>
            </a:prstGeom>
            <a:noFill/>
            <a:ln cap="flat" cmpd="sng" w="9525">
              <a:solidFill>
                <a:schemeClr val="dk2"/>
              </a:solidFill>
              <a:prstDash val="solid"/>
              <a:round/>
              <a:headEnd len="sm" w="sm" type="none"/>
              <a:tailEnd len="sm" w="sm" type="none"/>
            </a:ln>
          </p:spPr>
        </p:cxnSp>
      </p:grpSp>
      <p:grpSp>
        <p:nvGrpSpPr>
          <p:cNvPr id="344" name="Google Shape;344;g22b814eb581_2_50"/>
          <p:cNvGrpSpPr/>
          <p:nvPr/>
        </p:nvGrpSpPr>
        <p:grpSpPr>
          <a:xfrm>
            <a:off x="119125" y="956013"/>
            <a:ext cx="11995225" cy="5812312"/>
            <a:chOff x="119125" y="956013"/>
            <a:chExt cx="11995225" cy="5812312"/>
          </a:xfrm>
        </p:grpSpPr>
        <p:sp>
          <p:nvSpPr>
            <p:cNvPr id="345" name="Google Shape;345;g22b814eb581_2_50"/>
            <p:cNvSpPr txBox="1"/>
            <p:nvPr/>
          </p:nvSpPr>
          <p:spPr>
            <a:xfrm>
              <a:off x="119125" y="6174725"/>
              <a:ext cx="2676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CL" sz="2000" u="none" cap="none" strike="noStrike">
                  <a:solidFill>
                    <a:srgbClr val="000000"/>
                  </a:solidFill>
                  <a:highlight>
                    <a:srgbClr val="FFFF00"/>
                  </a:highlight>
                  <a:latin typeface="Roboto"/>
                  <a:ea typeface="Roboto"/>
                  <a:cs typeface="Roboto"/>
                  <a:sym typeface="Roboto"/>
                </a:rPr>
                <a:t>¿Y POR QUÉ?</a:t>
              </a:r>
              <a:endParaRPr b="1" i="0" sz="2000" u="none" cap="none" strike="noStrike">
                <a:solidFill>
                  <a:srgbClr val="000000"/>
                </a:solidFill>
                <a:highlight>
                  <a:srgbClr val="FFFF00"/>
                </a:highlight>
                <a:latin typeface="Roboto"/>
                <a:ea typeface="Roboto"/>
                <a:cs typeface="Roboto"/>
                <a:sym typeface="Roboto"/>
              </a:endParaRPr>
            </a:p>
          </p:txBody>
        </p:sp>
        <p:sp>
          <p:nvSpPr>
            <p:cNvPr id="346" name="Google Shape;346;g22b814eb581_2_50"/>
            <p:cNvSpPr txBox="1"/>
            <p:nvPr/>
          </p:nvSpPr>
          <p:spPr>
            <a:xfrm>
              <a:off x="4996675" y="6275725"/>
              <a:ext cx="2676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CL" sz="2000" u="none" cap="none" strike="noStrike">
                  <a:solidFill>
                    <a:srgbClr val="000000"/>
                  </a:solidFill>
                  <a:highlight>
                    <a:srgbClr val="FFFF00"/>
                  </a:highlight>
                  <a:latin typeface="Roboto"/>
                  <a:ea typeface="Roboto"/>
                  <a:cs typeface="Roboto"/>
                  <a:sym typeface="Roboto"/>
                </a:rPr>
                <a:t>¿Y POR QUÉ?</a:t>
              </a:r>
              <a:endParaRPr b="1" i="0" sz="2000" u="none" cap="none" strike="noStrike">
                <a:solidFill>
                  <a:srgbClr val="000000"/>
                </a:solidFill>
                <a:highlight>
                  <a:srgbClr val="FFFF00"/>
                </a:highlight>
                <a:latin typeface="Roboto"/>
                <a:ea typeface="Roboto"/>
                <a:cs typeface="Roboto"/>
                <a:sym typeface="Roboto"/>
              </a:endParaRPr>
            </a:p>
          </p:txBody>
        </p:sp>
        <p:sp>
          <p:nvSpPr>
            <p:cNvPr id="347" name="Google Shape;347;g22b814eb581_2_50"/>
            <p:cNvSpPr txBox="1"/>
            <p:nvPr/>
          </p:nvSpPr>
          <p:spPr>
            <a:xfrm>
              <a:off x="10327250" y="5717400"/>
              <a:ext cx="1787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CL" sz="2000" u="none" cap="none" strike="noStrike">
                  <a:solidFill>
                    <a:srgbClr val="000000"/>
                  </a:solidFill>
                  <a:highlight>
                    <a:srgbClr val="FFFF00"/>
                  </a:highlight>
                  <a:latin typeface="Roboto"/>
                  <a:ea typeface="Roboto"/>
                  <a:cs typeface="Roboto"/>
                  <a:sym typeface="Roboto"/>
                </a:rPr>
                <a:t>¿Y POR QUÉ?</a:t>
              </a:r>
              <a:endParaRPr b="1" i="0" sz="2000" u="none" cap="none" strike="noStrike">
                <a:solidFill>
                  <a:srgbClr val="000000"/>
                </a:solidFill>
                <a:highlight>
                  <a:srgbClr val="FFFF00"/>
                </a:highlight>
                <a:latin typeface="Roboto"/>
                <a:ea typeface="Roboto"/>
                <a:cs typeface="Roboto"/>
                <a:sym typeface="Roboto"/>
              </a:endParaRPr>
            </a:p>
          </p:txBody>
        </p:sp>
        <p:sp>
          <p:nvSpPr>
            <p:cNvPr id="348" name="Google Shape;348;g22b814eb581_2_50"/>
            <p:cNvSpPr txBox="1"/>
            <p:nvPr/>
          </p:nvSpPr>
          <p:spPr>
            <a:xfrm>
              <a:off x="10327250" y="4208838"/>
              <a:ext cx="1787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CL" sz="2000" u="none" cap="none" strike="noStrike">
                  <a:solidFill>
                    <a:srgbClr val="000000"/>
                  </a:solidFill>
                  <a:highlight>
                    <a:srgbClr val="FFFF00"/>
                  </a:highlight>
                  <a:latin typeface="Roboto"/>
                  <a:ea typeface="Roboto"/>
                  <a:cs typeface="Roboto"/>
                  <a:sym typeface="Roboto"/>
                </a:rPr>
                <a:t>¿Y POR QUÉ?</a:t>
              </a:r>
              <a:endParaRPr b="1" i="0" sz="2000" u="none" cap="none" strike="noStrike">
                <a:solidFill>
                  <a:srgbClr val="000000"/>
                </a:solidFill>
                <a:highlight>
                  <a:srgbClr val="FFFF00"/>
                </a:highlight>
                <a:latin typeface="Roboto"/>
                <a:ea typeface="Roboto"/>
                <a:cs typeface="Roboto"/>
                <a:sym typeface="Roboto"/>
              </a:endParaRPr>
            </a:p>
          </p:txBody>
        </p:sp>
        <p:sp>
          <p:nvSpPr>
            <p:cNvPr id="349" name="Google Shape;349;g22b814eb581_2_50"/>
            <p:cNvSpPr txBox="1"/>
            <p:nvPr/>
          </p:nvSpPr>
          <p:spPr>
            <a:xfrm>
              <a:off x="4547575" y="956013"/>
              <a:ext cx="1787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CL" sz="2000" u="none" cap="none" strike="noStrike">
                  <a:solidFill>
                    <a:srgbClr val="000000"/>
                  </a:solidFill>
                  <a:highlight>
                    <a:srgbClr val="FFFF00"/>
                  </a:highlight>
                  <a:latin typeface="Roboto"/>
                  <a:ea typeface="Roboto"/>
                  <a:cs typeface="Roboto"/>
                  <a:sym typeface="Roboto"/>
                </a:rPr>
                <a:t>¿Y POR QUÉ?</a:t>
              </a:r>
              <a:endParaRPr b="1" i="0" sz="2000" u="none" cap="none" strike="noStrike">
                <a:solidFill>
                  <a:srgbClr val="000000"/>
                </a:solidFill>
                <a:highlight>
                  <a:srgbClr val="FFFF00"/>
                </a:highlight>
                <a:latin typeface="Roboto"/>
                <a:ea typeface="Roboto"/>
                <a:cs typeface="Roboto"/>
                <a:sym typeface="Roboto"/>
              </a:endParaRPr>
            </a:p>
          </p:txBody>
        </p:sp>
        <p:sp>
          <p:nvSpPr>
            <p:cNvPr id="350" name="Google Shape;350;g22b814eb581_2_50"/>
            <p:cNvSpPr txBox="1"/>
            <p:nvPr/>
          </p:nvSpPr>
          <p:spPr>
            <a:xfrm>
              <a:off x="135250" y="1664063"/>
              <a:ext cx="1787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CL" sz="2000" u="none" cap="none" strike="noStrike">
                  <a:solidFill>
                    <a:srgbClr val="000000"/>
                  </a:solidFill>
                  <a:highlight>
                    <a:srgbClr val="FFFF00"/>
                  </a:highlight>
                  <a:latin typeface="Roboto"/>
                  <a:ea typeface="Roboto"/>
                  <a:cs typeface="Roboto"/>
                  <a:sym typeface="Roboto"/>
                </a:rPr>
                <a:t>¿Y POR QUÉ?</a:t>
              </a:r>
              <a:endParaRPr b="1" i="0" sz="2000" u="none" cap="none" strike="noStrike">
                <a:solidFill>
                  <a:srgbClr val="000000"/>
                </a:solidFill>
                <a:highlight>
                  <a:srgbClr val="FFFF00"/>
                </a:highlight>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2a4ee65ad7_0_95"/>
          <p:cNvSpPr/>
          <p:nvPr/>
        </p:nvSpPr>
        <p:spPr>
          <a:xfrm>
            <a:off x="5556033" y="883000"/>
            <a:ext cx="6635700" cy="505500"/>
          </a:xfrm>
          <a:prstGeom prst="rect">
            <a:avLst/>
          </a:prstGeom>
          <a:solidFill>
            <a:srgbClr val="8E087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75" name="Google Shape;175;g22a4ee65ad7_0_95"/>
          <p:cNvSpPr txBox="1"/>
          <p:nvPr/>
        </p:nvSpPr>
        <p:spPr>
          <a:xfrm>
            <a:off x="2204400" y="273000"/>
            <a:ext cx="9410100" cy="1014000"/>
          </a:xfrm>
          <a:prstGeom prst="rect">
            <a:avLst/>
          </a:prstGeom>
          <a:noFill/>
          <a:ln>
            <a:noFill/>
          </a:ln>
        </p:spPr>
        <p:txBody>
          <a:bodyPr anchorCtr="0" anchor="t" bIns="121875" lIns="121875" spcFirstLastPara="1" rIns="121875" wrap="square" tIns="121875">
            <a:noAutofit/>
          </a:bodyPr>
          <a:lstStyle/>
          <a:p>
            <a:pPr indent="0" lvl="0" marL="0" marR="0" rtl="0" algn="r">
              <a:lnSpc>
                <a:spcPct val="100000"/>
              </a:lnSpc>
              <a:spcBef>
                <a:spcPts val="0"/>
              </a:spcBef>
              <a:spcAft>
                <a:spcPts val="0"/>
              </a:spcAft>
              <a:buClr>
                <a:srgbClr val="000000"/>
              </a:buClr>
              <a:buSzPts val="3700"/>
              <a:buFont typeface="Arial"/>
              <a:buNone/>
            </a:pPr>
            <a:r>
              <a:rPr b="0" i="0" lang="es-CL" sz="2900" u="none" cap="none" strike="noStrike">
                <a:solidFill>
                  <a:srgbClr val="000000"/>
                </a:solidFill>
                <a:latin typeface="Roboto"/>
                <a:ea typeface="Roboto"/>
                <a:cs typeface="Roboto"/>
                <a:sym typeface="Roboto"/>
              </a:rPr>
              <a:t>Actividad 5-1</a:t>
            </a:r>
            <a:endParaRPr b="0" i="0" sz="29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3700"/>
              <a:buFont typeface="Arial"/>
              <a:buNone/>
            </a:pPr>
            <a:r>
              <a:rPr b="1" i="0" lang="es-CL" sz="3700" u="none" cap="none" strike="noStrike">
                <a:solidFill>
                  <a:srgbClr val="FFFFFF"/>
                </a:solidFill>
                <a:latin typeface="Roboto"/>
                <a:ea typeface="Roboto"/>
                <a:cs typeface="Roboto"/>
                <a:sym typeface="Roboto"/>
              </a:rPr>
              <a:t>3 Matrices </a:t>
            </a:r>
            <a:r>
              <a:rPr b="0" i="0" lang="es-CL" sz="3700" u="none" cap="none" strike="noStrike">
                <a:solidFill>
                  <a:srgbClr val="FFFFFF"/>
                </a:solidFill>
                <a:latin typeface="Roboto"/>
                <a:ea typeface="Roboto"/>
                <a:cs typeface="Roboto"/>
                <a:sym typeface="Roboto"/>
              </a:rPr>
              <a:t>de</a:t>
            </a:r>
            <a:r>
              <a:rPr b="1" i="0" lang="es-CL" sz="3700" u="none" cap="none" strike="noStrike">
                <a:solidFill>
                  <a:srgbClr val="FFFFFF"/>
                </a:solidFill>
                <a:latin typeface="Roboto"/>
                <a:ea typeface="Roboto"/>
                <a:cs typeface="Roboto"/>
                <a:sym typeface="Roboto"/>
              </a:rPr>
              <a:t> Problemas</a:t>
            </a:r>
            <a:endParaRPr b="1" i="0" sz="3700" u="none" cap="none" strike="noStrike">
              <a:solidFill>
                <a:srgbClr val="FFFFFF"/>
              </a:solidFill>
              <a:latin typeface="Roboto"/>
              <a:ea typeface="Roboto"/>
              <a:cs typeface="Roboto"/>
              <a:sym typeface="Roboto"/>
            </a:endParaRPr>
          </a:p>
        </p:txBody>
      </p:sp>
      <p:sp>
        <p:nvSpPr>
          <p:cNvPr id="176" name="Google Shape;176;g22a4ee65ad7_0_95"/>
          <p:cNvSpPr/>
          <p:nvPr/>
        </p:nvSpPr>
        <p:spPr>
          <a:xfrm>
            <a:off x="577650" y="1388500"/>
            <a:ext cx="11036700" cy="33621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300"/>
              <a:buFont typeface="Arial"/>
              <a:buNone/>
            </a:pPr>
            <a:r>
              <a:rPr b="1" i="0" lang="es-CL" sz="2200" u="none" cap="none" strike="noStrike">
                <a:solidFill>
                  <a:srgbClr val="999999"/>
                </a:solidFill>
                <a:latin typeface="Roboto"/>
                <a:ea typeface="Roboto"/>
                <a:cs typeface="Roboto"/>
                <a:sym typeface="Roboto"/>
              </a:rPr>
              <a:t>INSTRUCCIONES</a:t>
            </a:r>
            <a:endParaRPr b="1" i="0" sz="2200" u="none" cap="none" strike="noStrike">
              <a:solidFill>
                <a:srgbClr val="99999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s-CL" sz="1900" u="none" cap="none" strike="noStrike">
                <a:solidFill>
                  <a:srgbClr val="3B3B3B"/>
                </a:solidFill>
                <a:latin typeface="Roboto"/>
                <a:ea typeface="Roboto"/>
                <a:cs typeface="Roboto"/>
                <a:sym typeface="Roboto"/>
              </a:rPr>
              <a:t>A partir de los 3 Focos de Observación/Desafíos que plantearon en la </a:t>
            </a:r>
            <a:r>
              <a:rPr b="1" i="0" lang="es-CL" sz="1900" u="none" cap="none" strike="noStrike">
                <a:solidFill>
                  <a:srgbClr val="177D6D"/>
                </a:solidFill>
                <a:latin typeface="Roboto"/>
                <a:ea typeface="Roboto"/>
                <a:cs typeface="Roboto"/>
                <a:sym typeface="Roboto"/>
              </a:rPr>
              <a:t>Entrega 1</a:t>
            </a:r>
            <a:r>
              <a:rPr b="0" i="0" lang="es-CL" sz="1900" u="none" cap="none" strike="noStrike">
                <a:solidFill>
                  <a:srgbClr val="3B3B3B"/>
                </a:solidFill>
                <a:latin typeface="Roboto"/>
                <a:ea typeface="Roboto"/>
                <a:cs typeface="Roboto"/>
                <a:sym typeface="Roboto"/>
              </a:rPr>
              <a:t>, </a:t>
            </a:r>
            <a:endParaRPr b="0" i="0" sz="1900" u="none" cap="none" strike="noStrike">
              <a:solidFill>
                <a:srgbClr val="3B3B3B"/>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3B3B3B"/>
              </a:solidFill>
              <a:latin typeface="Roboto"/>
              <a:ea typeface="Roboto"/>
              <a:cs typeface="Roboto"/>
              <a:sym typeface="Roboto"/>
            </a:endParaRPr>
          </a:p>
          <a:p>
            <a:pPr indent="-361950" lvl="0" marL="381000" marR="0" rtl="0" algn="l">
              <a:lnSpc>
                <a:spcPct val="100000"/>
              </a:lnSpc>
              <a:spcBef>
                <a:spcPts val="0"/>
              </a:spcBef>
              <a:spcAft>
                <a:spcPts val="0"/>
              </a:spcAft>
              <a:buClr>
                <a:srgbClr val="FF0000"/>
              </a:buClr>
              <a:buSzPts val="1900"/>
              <a:buFont typeface="Arial"/>
              <a:buChar char="•"/>
            </a:pPr>
            <a:r>
              <a:rPr b="1" i="0" lang="es-CL" sz="1900" u="none" cap="none" strike="noStrike">
                <a:solidFill>
                  <a:srgbClr val="3B3B3B"/>
                </a:solidFill>
                <a:latin typeface="Roboto"/>
                <a:ea typeface="Roboto"/>
                <a:cs typeface="Roboto"/>
                <a:sym typeface="Roboto"/>
              </a:rPr>
              <a:t>Analizar la información obtenida en Campo</a:t>
            </a:r>
            <a:r>
              <a:rPr b="0" i="0" lang="es-CL" sz="1900" u="none" cap="none" strike="noStrike">
                <a:solidFill>
                  <a:srgbClr val="3B3B3B"/>
                </a:solidFill>
                <a:latin typeface="Roboto"/>
                <a:ea typeface="Roboto"/>
                <a:cs typeface="Roboto"/>
                <a:sym typeface="Roboto"/>
              </a:rPr>
              <a:t> (fotos, videos, entrevistas, etc) + información </a:t>
            </a:r>
            <a:r>
              <a:rPr b="1" i="0" lang="es-CL" sz="1900" u="none" cap="none" strike="noStrike">
                <a:solidFill>
                  <a:srgbClr val="3B3B3B"/>
                </a:solidFill>
                <a:latin typeface="Roboto"/>
                <a:ea typeface="Roboto"/>
                <a:cs typeface="Roboto"/>
                <a:sym typeface="Roboto"/>
              </a:rPr>
              <a:t>obtenida en las actividades de la clase de la semana 4</a:t>
            </a:r>
            <a:r>
              <a:rPr b="0" i="0" lang="es-CL" sz="1900" u="none" cap="none" strike="noStrike">
                <a:solidFill>
                  <a:srgbClr val="3B3B3B"/>
                </a:solidFill>
                <a:latin typeface="Roboto"/>
                <a:ea typeface="Roboto"/>
                <a:cs typeface="Roboto"/>
                <a:sym typeface="Roboto"/>
              </a:rPr>
              <a:t>. Cruzando datos, reflexiones, realizando conexiones, etc. </a:t>
            </a:r>
            <a:r>
              <a:rPr b="1" i="0" lang="es-CL" sz="1900" u="none" cap="none" strike="noStrike">
                <a:solidFill>
                  <a:srgbClr val="3B3B3B"/>
                </a:solidFill>
                <a:highlight>
                  <a:srgbClr val="FFFF00"/>
                </a:highlight>
                <a:latin typeface="Roboto"/>
                <a:ea typeface="Roboto"/>
                <a:cs typeface="Roboto"/>
                <a:sym typeface="Roboto"/>
              </a:rPr>
              <a:t>Con foco en definir los hallazgos relevantes para el equipo.</a:t>
            </a:r>
            <a:endParaRPr b="1" i="0" sz="1900" u="none" cap="none" strike="noStrike">
              <a:solidFill>
                <a:srgbClr val="3B3B3B"/>
              </a:solidFill>
              <a:highlight>
                <a:srgbClr val="FFFF00"/>
              </a:highlight>
              <a:latin typeface="Roboto"/>
              <a:ea typeface="Roboto"/>
              <a:cs typeface="Roboto"/>
              <a:sym typeface="Roboto"/>
            </a:endParaRPr>
          </a:p>
          <a:p>
            <a:pPr indent="0" lvl="0" marL="609600" marR="0" rtl="0" algn="l">
              <a:lnSpc>
                <a:spcPct val="100000"/>
              </a:lnSpc>
              <a:spcBef>
                <a:spcPts val="0"/>
              </a:spcBef>
              <a:spcAft>
                <a:spcPts val="0"/>
              </a:spcAft>
              <a:buClr>
                <a:srgbClr val="000000"/>
              </a:buClr>
              <a:buSzPts val="900"/>
              <a:buFont typeface="Arial"/>
              <a:buNone/>
            </a:pPr>
            <a:r>
              <a:t/>
            </a:r>
            <a:endParaRPr b="0" i="0" sz="900" u="none" cap="none" strike="noStrike">
              <a:solidFill>
                <a:srgbClr val="3B3B3B"/>
              </a:solidFill>
              <a:highlight>
                <a:srgbClr val="FFFF00"/>
              </a:highlight>
              <a:latin typeface="Roboto"/>
              <a:ea typeface="Roboto"/>
              <a:cs typeface="Roboto"/>
              <a:sym typeface="Roboto"/>
            </a:endParaRPr>
          </a:p>
          <a:p>
            <a:pPr indent="-361950" lvl="0" marL="381000" marR="0" rtl="0" algn="l">
              <a:lnSpc>
                <a:spcPct val="100000"/>
              </a:lnSpc>
              <a:spcBef>
                <a:spcPts val="0"/>
              </a:spcBef>
              <a:spcAft>
                <a:spcPts val="0"/>
              </a:spcAft>
              <a:buClr>
                <a:srgbClr val="FF0000"/>
              </a:buClr>
              <a:buSzPts val="1900"/>
              <a:buFont typeface="Arial"/>
              <a:buChar char="•"/>
            </a:pPr>
            <a:r>
              <a:rPr b="0" i="0" lang="es-CL" sz="1900" u="none" cap="none" strike="noStrike">
                <a:solidFill>
                  <a:srgbClr val="000000"/>
                </a:solidFill>
                <a:latin typeface="Roboto"/>
                <a:ea typeface="Roboto"/>
                <a:cs typeface="Roboto"/>
                <a:sym typeface="Roboto"/>
              </a:rPr>
              <a:t>Una vez analizada la información, </a:t>
            </a:r>
            <a:r>
              <a:rPr b="1" i="0" lang="es-CL" sz="1900" u="none" cap="none" strike="noStrike">
                <a:solidFill>
                  <a:srgbClr val="000000"/>
                </a:solidFill>
                <a:latin typeface="Roboto"/>
                <a:ea typeface="Roboto"/>
                <a:cs typeface="Roboto"/>
                <a:sym typeface="Roboto"/>
              </a:rPr>
              <a:t>consolidar la siguiente </a:t>
            </a:r>
            <a:r>
              <a:rPr b="1" i="0" lang="es-CL" sz="1900" u="none" cap="none" strike="noStrike">
                <a:solidFill>
                  <a:srgbClr val="FFFFFF"/>
                </a:solidFill>
                <a:highlight>
                  <a:srgbClr val="8E0877"/>
                </a:highlight>
                <a:latin typeface="Roboto"/>
                <a:ea typeface="Roboto"/>
                <a:cs typeface="Roboto"/>
                <a:sym typeface="Roboto"/>
              </a:rPr>
              <a:t>Matriz del Problema</a:t>
            </a:r>
            <a:r>
              <a:rPr b="1" i="0" lang="es-CL" sz="1900" u="none" cap="none" strike="noStrike">
                <a:solidFill>
                  <a:srgbClr val="000000"/>
                </a:solidFill>
                <a:latin typeface="Roboto"/>
                <a:ea typeface="Roboto"/>
                <a:cs typeface="Roboto"/>
                <a:sym typeface="Roboto"/>
              </a:rPr>
              <a:t> para cada Problema/Desafío, </a:t>
            </a:r>
            <a:r>
              <a:rPr b="1" i="0" lang="es-CL" sz="1900" u="none" cap="none" strike="noStrike">
                <a:solidFill>
                  <a:srgbClr val="FFFFFF"/>
                </a:solidFill>
                <a:highlight>
                  <a:srgbClr val="8E0877"/>
                </a:highlight>
                <a:latin typeface="Roboto"/>
                <a:ea typeface="Roboto"/>
                <a:cs typeface="Roboto"/>
                <a:sym typeface="Roboto"/>
              </a:rPr>
              <a:t>serían 3 tablas en total.</a:t>
            </a:r>
            <a:endParaRPr b="1" i="0" sz="1900" u="none" cap="none" strike="noStrike">
              <a:solidFill>
                <a:srgbClr val="FFFFFF"/>
              </a:solidFill>
              <a:highlight>
                <a:srgbClr val="8E0877"/>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7F7F7F"/>
              </a:solidFill>
              <a:latin typeface="Roboto"/>
              <a:ea typeface="Roboto"/>
              <a:cs typeface="Roboto"/>
              <a:sym typeface="Roboto"/>
            </a:endParaRPr>
          </a:p>
          <a:p>
            <a:pPr indent="-361950" lvl="0" marL="381000" marR="0" rtl="0" algn="l">
              <a:lnSpc>
                <a:spcPct val="100000"/>
              </a:lnSpc>
              <a:spcBef>
                <a:spcPts val="0"/>
              </a:spcBef>
              <a:spcAft>
                <a:spcPts val="0"/>
              </a:spcAft>
              <a:buClr>
                <a:srgbClr val="FF0000"/>
              </a:buClr>
              <a:buSzPts val="1900"/>
              <a:buFont typeface="Arial"/>
              <a:buChar char="•"/>
            </a:pPr>
            <a:r>
              <a:rPr b="0" i="0" lang="es-CL" sz="1900" u="none" cap="none" strike="noStrike">
                <a:solidFill>
                  <a:srgbClr val="3B3B3B"/>
                </a:solidFill>
                <a:highlight>
                  <a:srgbClr val="FFFF00"/>
                </a:highlight>
                <a:latin typeface="Roboto"/>
                <a:ea typeface="Roboto"/>
                <a:cs typeface="Roboto"/>
                <a:sym typeface="Roboto"/>
              </a:rPr>
              <a:t>Escoger </a:t>
            </a:r>
            <a:r>
              <a:rPr b="1" i="0" lang="es-CL" sz="1900" u="none" cap="none" strike="noStrike">
                <a:solidFill>
                  <a:srgbClr val="3B3B3B"/>
                </a:solidFill>
                <a:highlight>
                  <a:srgbClr val="FFFF00"/>
                </a:highlight>
                <a:latin typeface="Roboto"/>
                <a:ea typeface="Roboto"/>
                <a:cs typeface="Roboto"/>
                <a:sym typeface="Roboto"/>
              </a:rPr>
              <a:t>UNA Matriz de Problema</a:t>
            </a:r>
            <a:r>
              <a:rPr b="0" i="0" lang="es-CL" sz="1900" u="none" cap="none" strike="noStrike">
                <a:solidFill>
                  <a:srgbClr val="3B3B3B"/>
                </a:solidFill>
                <a:highlight>
                  <a:srgbClr val="FFFF00"/>
                </a:highlight>
                <a:latin typeface="Roboto"/>
                <a:ea typeface="Roboto"/>
                <a:cs typeface="Roboto"/>
                <a:sym typeface="Roboto"/>
              </a:rPr>
              <a:t> a trabajar durante el semestre</a:t>
            </a:r>
            <a:r>
              <a:rPr b="0" i="0" lang="es-CL" sz="1900" u="none" cap="none" strike="noStrike">
                <a:solidFill>
                  <a:srgbClr val="3B3B3B"/>
                </a:solidFill>
                <a:latin typeface="Roboto"/>
                <a:ea typeface="Roboto"/>
                <a:cs typeface="Roboto"/>
                <a:sym typeface="Roboto"/>
              </a:rPr>
              <a:t>. Escoger la matriz </a:t>
            </a:r>
            <a:r>
              <a:rPr b="1" i="0" lang="es-CL" sz="1900" u="none" cap="none" strike="noStrike">
                <a:solidFill>
                  <a:srgbClr val="3B3B3B"/>
                </a:solidFill>
                <a:latin typeface="Roboto"/>
                <a:ea typeface="Roboto"/>
                <a:cs typeface="Roboto"/>
                <a:sym typeface="Roboto"/>
              </a:rPr>
              <a:t>más completa, con información más interesante y con hallazgos relevantes,</a:t>
            </a:r>
            <a:r>
              <a:rPr b="0" i="0" lang="es-CL" sz="1900" u="none" cap="none" strike="noStrike">
                <a:solidFill>
                  <a:srgbClr val="3B3B3B"/>
                </a:solidFill>
                <a:latin typeface="Roboto"/>
                <a:ea typeface="Roboto"/>
                <a:cs typeface="Roboto"/>
                <a:sym typeface="Roboto"/>
              </a:rPr>
              <a:t> también considerar aquella a la cual </a:t>
            </a:r>
            <a:r>
              <a:rPr b="1" i="0" lang="es-CL" sz="1900" u="none" cap="none" strike="noStrike">
                <a:solidFill>
                  <a:srgbClr val="3B3B3B"/>
                </a:solidFill>
                <a:latin typeface="Roboto"/>
                <a:ea typeface="Roboto"/>
                <a:cs typeface="Roboto"/>
                <a:sym typeface="Roboto"/>
              </a:rPr>
              <a:t>tienen más acceso y recursos</a:t>
            </a:r>
            <a:r>
              <a:rPr b="0" i="0" lang="es-CL" sz="1900" u="none" cap="none" strike="noStrike">
                <a:solidFill>
                  <a:srgbClr val="3B3B3B"/>
                </a:solidFill>
                <a:latin typeface="Roboto"/>
                <a:ea typeface="Roboto"/>
                <a:cs typeface="Roboto"/>
                <a:sym typeface="Roboto"/>
              </a:rPr>
              <a:t> para efectivamente poder llegar a completarla. Deben argumentar su elección final brevemente. </a:t>
            </a:r>
            <a:endParaRPr b="0" i="0" sz="1900" u="none" cap="none" strike="noStrike">
              <a:solidFill>
                <a:srgbClr val="7F7F7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b="0" i="0" sz="1900" u="none" cap="none" strike="noStrike">
              <a:solidFill>
                <a:srgbClr val="000000"/>
              </a:solidFill>
              <a:latin typeface="Roboto"/>
              <a:ea typeface="Roboto"/>
              <a:cs typeface="Roboto"/>
              <a:sym typeface="Roboto"/>
            </a:endParaRPr>
          </a:p>
        </p:txBody>
      </p:sp>
      <p:pic>
        <p:nvPicPr>
          <p:cNvPr descr="C:\Users\Cecilia\Desktop\Clases Innovación ING\Recursos\246x0w.jpg" id="177" name="Google Shape;177;g22a4ee65ad7_0_95"/>
          <p:cNvPicPr preferRelativeResize="0"/>
          <p:nvPr/>
        </p:nvPicPr>
        <p:blipFill rotWithShape="1">
          <a:blip r:embed="rId3">
            <a:alphaModFix/>
          </a:blip>
          <a:srcRect b="0" l="0" r="0" t="0"/>
          <a:stretch/>
        </p:blipFill>
        <p:spPr>
          <a:xfrm>
            <a:off x="343700" y="5751433"/>
            <a:ext cx="617200" cy="632467"/>
          </a:xfrm>
          <a:prstGeom prst="rect">
            <a:avLst/>
          </a:prstGeom>
          <a:noFill/>
          <a:ln>
            <a:noFill/>
          </a:ln>
        </p:spPr>
      </p:pic>
      <p:sp>
        <p:nvSpPr>
          <p:cNvPr id="178" name="Google Shape;178;g22a4ee65ad7_0_95"/>
          <p:cNvSpPr txBox="1"/>
          <p:nvPr/>
        </p:nvSpPr>
        <p:spPr>
          <a:xfrm>
            <a:off x="960900" y="5624325"/>
            <a:ext cx="10653600" cy="9081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chemeClr val="dk1"/>
              </a:buClr>
              <a:buSzPts val="2000"/>
              <a:buFont typeface="Arial"/>
              <a:buNone/>
            </a:pPr>
            <a:r>
              <a:rPr b="1" i="0" lang="es-CL" sz="2000" u="none" cap="none" strike="noStrike">
                <a:solidFill>
                  <a:srgbClr val="CC0000"/>
                </a:solidFill>
                <a:latin typeface="Roboto"/>
                <a:ea typeface="Roboto"/>
                <a:cs typeface="Roboto"/>
                <a:sym typeface="Roboto"/>
              </a:rPr>
              <a:t>Subir el desarrollo</a:t>
            </a:r>
            <a:r>
              <a:rPr b="0" i="0" lang="es-CL" sz="2000" u="none" cap="none" strike="noStrike">
                <a:solidFill>
                  <a:srgbClr val="CC0000"/>
                </a:solidFill>
                <a:latin typeface="Roboto"/>
                <a:ea typeface="Roboto"/>
                <a:cs typeface="Roboto"/>
                <a:sym typeface="Roboto"/>
              </a:rPr>
              <a:t> en </a:t>
            </a:r>
            <a:r>
              <a:rPr b="1" i="0" lang="es-CL" sz="2000" u="none" cap="none" strike="noStrike">
                <a:solidFill>
                  <a:srgbClr val="CC0000"/>
                </a:solidFill>
                <a:latin typeface="Roboto"/>
                <a:ea typeface="Roboto"/>
                <a:cs typeface="Roboto"/>
                <a:sym typeface="Roboto"/>
              </a:rPr>
              <a:t>Google Fotos</a:t>
            </a:r>
            <a:r>
              <a:rPr b="0" i="0" lang="es-CL" sz="2000" u="none" cap="none" strike="noStrike">
                <a:solidFill>
                  <a:srgbClr val="CC0000"/>
                </a:solidFill>
                <a:latin typeface="Roboto"/>
                <a:ea typeface="Roboto"/>
                <a:cs typeface="Roboto"/>
                <a:sym typeface="Roboto"/>
              </a:rPr>
              <a:t> y en “Actividad 5-1”- Formato </a:t>
            </a:r>
            <a:r>
              <a:rPr b="0" i="1" lang="es-CL" sz="2000" u="none" cap="none" strike="noStrike">
                <a:solidFill>
                  <a:srgbClr val="CC0000"/>
                </a:solidFill>
                <a:latin typeface="Roboto"/>
                <a:ea typeface="Roboto"/>
                <a:cs typeface="Roboto"/>
                <a:sym typeface="Roboto"/>
              </a:rPr>
              <a:t>PDF e imagenes.</a:t>
            </a:r>
            <a:endParaRPr b="0" i="1" sz="2000" u="none" cap="none" strike="noStrike">
              <a:solidFill>
                <a:srgbClr val="CC0000"/>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2000"/>
              <a:buFont typeface="Arial"/>
              <a:buNone/>
            </a:pPr>
            <a:r>
              <a:rPr b="0" i="1" lang="es-CL" sz="2000" u="none" cap="none" strike="noStrike">
                <a:solidFill>
                  <a:schemeClr val="dk1"/>
                </a:solidFill>
                <a:latin typeface="Roboto"/>
                <a:ea typeface="Roboto"/>
                <a:cs typeface="Roboto"/>
                <a:sym typeface="Roboto"/>
              </a:rPr>
              <a:t>Trabajo en Equipo</a:t>
            </a:r>
            <a:endParaRPr b="1" i="0" sz="2000" u="none" cap="none" strike="noStrike">
              <a:solidFill>
                <a:srgbClr val="CC0000"/>
              </a:solidFill>
              <a:latin typeface="Roboto"/>
              <a:ea typeface="Roboto"/>
              <a:cs typeface="Roboto"/>
              <a:sym typeface="Roboto"/>
            </a:endParaRPr>
          </a:p>
        </p:txBody>
      </p:sp>
      <p:sp>
        <p:nvSpPr>
          <p:cNvPr id="179" name="Google Shape;179;g22a4ee65ad7_0_95"/>
          <p:cNvSpPr txBox="1"/>
          <p:nvPr>
            <p:ph idx="12" type="sldNum"/>
          </p:nvPr>
        </p:nvSpPr>
        <p:spPr>
          <a:xfrm>
            <a:off x="8778240" y="6198647"/>
            <a:ext cx="2804100" cy="3231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2400"/>
              <a:buNone/>
            </a:pPr>
            <a:fld id="{00000000-1234-1234-1234-123412341234}" type="slidenum">
              <a:rPr lang="es-CL" sz="2100">
                <a:latin typeface="Roboto"/>
                <a:ea typeface="Roboto"/>
                <a:cs typeface="Roboto"/>
                <a:sym typeface="Roboto"/>
              </a:rPr>
              <a:t>‹#›</a:t>
            </a:fld>
            <a:endParaRPr sz="21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aphicFrame>
        <p:nvGraphicFramePr>
          <p:cNvPr id="184" name="Google Shape;184;g212d4d7e53b_1_237"/>
          <p:cNvGraphicFramePr/>
          <p:nvPr/>
        </p:nvGraphicFramePr>
        <p:xfrm>
          <a:off x="-34" y="1547940"/>
          <a:ext cx="3000000" cy="3000000"/>
        </p:xfrm>
        <a:graphic>
          <a:graphicData uri="http://schemas.openxmlformats.org/drawingml/2006/table">
            <a:tbl>
              <a:tblPr firstRow="1">
                <a:noFill/>
                <a:tableStyleId>{42F52435-72DA-48AD-9512-F8610748E013}</a:tableStyleId>
              </a:tblPr>
              <a:tblGrid>
                <a:gridCol w="1716575"/>
                <a:gridCol w="1065175"/>
                <a:gridCol w="1578000"/>
                <a:gridCol w="740450"/>
                <a:gridCol w="2273250"/>
                <a:gridCol w="1030375"/>
                <a:gridCol w="3788175"/>
              </a:tblGrid>
              <a:tr h="971425">
                <a:tc>
                  <a:txBody>
                    <a:bodyPr/>
                    <a:lstStyle/>
                    <a:p>
                      <a:pPr indent="0" lvl="0" marL="0" marR="0" rtl="0" algn="ctr">
                        <a:lnSpc>
                          <a:spcPct val="100000"/>
                        </a:lnSpc>
                        <a:spcBef>
                          <a:spcPts val="0"/>
                        </a:spcBef>
                        <a:spcAft>
                          <a:spcPts val="0"/>
                        </a:spcAft>
                        <a:buClr>
                          <a:srgbClr val="000000"/>
                        </a:buClr>
                        <a:buSzPts val="2100"/>
                        <a:buFont typeface="Arial"/>
                        <a:buNone/>
                      </a:pPr>
                      <a:r>
                        <a:rPr lang="es-CL" sz="1600" u="none" cap="none" strike="noStrike">
                          <a:latin typeface="Roboto"/>
                          <a:ea typeface="Roboto"/>
                          <a:cs typeface="Roboto"/>
                          <a:sym typeface="Roboto"/>
                        </a:rPr>
                        <a:t>Usuario / contexto</a:t>
                      </a:r>
                      <a:endParaRPr sz="1600" u="none" cap="none" strike="noStrike">
                        <a:latin typeface="Roboto"/>
                        <a:ea typeface="Roboto"/>
                        <a:cs typeface="Roboto"/>
                        <a:sym typeface="Roboto"/>
                      </a:endParaRPr>
                    </a:p>
                  </a:txBody>
                  <a:tcPr marT="60975" marB="60975" marR="121925" marL="121925" anchor="ctr">
                    <a:solidFill>
                      <a:srgbClr val="3F3F3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s-CL" sz="1600" u="none" cap="none" strike="noStrike">
                          <a:latin typeface="Roboto"/>
                          <a:ea typeface="Roboto"/>
                          <a:cs typeface="Roboto"/>
                          <a:sym typeface="Roboto"/>
                        </a:rPr>
                        <a:t>+</a:t>
                      </a:r>
                      <a:endParaRPr sz="1600" u="none" cap="none" strike="noStrike">
                        <a:latin typeface="Roboto"/>
                        <a:ea typeface="Roboto"/>
                        <a:cs typeface="Roboto"/>
                        <a:sym typeface="Roboto"/>
                      </a:endParaRPr>
                    </a:p>
                  </a:txBody>
                  <a:tcPr marT="60975" marB="60975" marR="121925" marL="121925" anchor="ctr">
                    <a:solidFill>
                      <a:srgbClr val="3F3F3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s-CL" sz="1600" u="none" cap="none" strike="noStrike">
                          <a:latin typeface="Roboto"/>
                          <a:ea typeface="Roboto"/>
                          <a:cs typeface="Roboto"/>
                          <a:sym typeface="Roboto"/>
                        </a:rPr>
                        <a:t>Actividad</a:t>
                      </a:r>
                      <a:endParaRPr sz="16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700"/>
                        <a:buFont typeface="Arial"/>
                        <a:buNone/>
                      </a:pPr>
                      <a:r>
                        <a:rPr lang="es-CL" sz="1600" u="none" cap="none" strike="noStrike">
                          <a:latin typeface="Roboto"/>
                          <a:ea typeface="Roboto"/>
                          <a:cs typeface="Roboto"/>
                          <a:sym typeface="Roboto"/>
                        </a:rPr>
                        <a:t>(necesidad)</a:t>
                      </a:r>
                      <a:endParaRPr sz="1600" u="none" cap="none" strike="noStrike">
                        <a:latin typeface="Roboto"/>
                        <a:ea typeface="Roboto"/>
                        <a:cs typeface="Roboto"/>
                        <a:sym typeface="Roboto"/>
                      </a:endParaRPr>
                    </a:p>
                  </a:txBody>
                  <a:tcPr marT="60975" marB="60975" marR="121925" marL="121925" anchor="ctr">
                    <a:solidFill>
                      <a:srgbClr val="3F3F3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s-CL" sz="1600" u="none" cap="none" strike="noStrike">
                          <a:latin typeface="Roboto"/>
                          <a:ea typeface="Roboto"/>
                          <a:cs typeface="Roboto"/>
                          <a:sym typeface="Roboto"/>
                        </a:rPr>
                        <a:t>+</a:t>
                      </a:r>
                      <a:endParaRPr sz="1600" u="none" cap="none" strike="noStrike">
                        <a:latin typeface="Roboto"/>
                        <a:ea typeface="Roboto"/>
                        <a:cs typeface="Roboto"/>
                        <a:sym typeface="Roboto"/>
                      </a:endParaRPr>
                    </a:p>
                  </a:txBody>
                  <a:tcPr marT="60975" marB="60975" marR="121925" marL="121925" anchor="ctr">
                    <a:solidFill>
                      <a:srgbClr val="3F3F3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s-CL" sz="1600" u="none" cap="none" strike="noStrike">
                          <a:latin typeface="Roboto"/>
                          <a:ea typeface="Roboto"/>
                          <a:cs typeface="Roboto"/>
                          <a:sym typeface="Roboto"/>
                        </a:rPr>
                        <a:t>Evidencia / Síntoma</a:t>
                      </a:r>
                      <a:br>
                        <a:rPr lang="es-CL" sz="1600" u="none" cap="none" strike="noStrike">
                          <a:latin typeface="Roboto"/>
                          <a:ea typeface="Roboto"/>
                          <a:cs typeface="Roboto"/>
                          <a:sym typeface="Roboto"/>
                        </a:rPr>
                      </a:br>
                      <a:r>
                        <a:rPr lang="es-CL" sz="1600" u="none" cap="none" strike="noStrike">
                          <a:latin typeface="Roboto"/>
                          <a:ea typeface="Roboto"/>
                          <a:cs typeface="Roboto"/>
                          <a:sym typeface="Roboto"/>
                        </a:rPr>
                        <a:t>¿qué sucede?</a:t>
                      </a:r>
                      <a:endParaRPr sz="16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600"/>
                        <a:buFont typeface="Arial"/>
                        <a:buNone/>
                      </a:pPr>
                      <a:r>
                        <a:rPr b="0" lang="es-CL" sz="1600" u="none" cap="none" strike="noStrike">
                          <a:solidFill>
                            <a:srgbClr val="FDA739"/>
                          </a:solidFill>
                          <a:latin typeface="Roboto"/>
                          <a:ea typeface="Roboto"/>
                          <a:cs typeface="Roboto"/>
                          <a:sym typeface="Roboto"/>
                        </a:rPr>
                        <a:t>lo qué se observa </a:t>
                      </a:r>
                      <a:endParaRPr b="0" sz="1600" u="none" cap="none" strike="noStrike">
                        <a:solidFill>
                          <a:srgbClr val="FDA739"/>
                        </a:solidFill>
                        <a:latin typeface="Roboto"/>
                        <a:ea typeface="Roboto"/>
                        <a:cs typeface="Roboto"/>
                        <a:sym typeface="Roboto"/>
                      </a:endParaRPr>
                    </a:p>
                  </a:txBody>
                  <a:tcPr marT="60975" marB="60975" marR="121925" marL="121925" anchor="ctr">
                    <a:solidFill>
                      <a:srgbClr val="3F3F3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s-CL" sz="1600" u="none" cap="none" strike="noStrike">
                          <a:latin typeface="Roboto"/>
                          <a:ea typeface="Roboto"/>
                          <a:cs typeface="Roboto"/>
                          <a:sym typeface="Roboto"/>
                        </a:rPr>
                        <a:t>+</a:t>
                      </a:r>
                      <a:endParaRPr sz="1600" u="none" cap="none" strike="noStrike">
                        <a:latin typeface="Roboto"/>
                        <a:ea typeface="Roboto"/>
                        <a:cs typeface="Roboto"/>
                        <a:sym typeface="Roboto"/>
                      </a:endParaRPr>
                    </a:p>
                  </a:txBody>
                  <a:tcPr marT="60975" marB="60975" marR="121925" marL="121925" anchor="ctr">
                    <a:solidFill>
                      <a:srgbClr val="3F3F3F"/>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lang="es-CL" sz="1600" u="none" cap="none" strike="noStrike">
                          <a:solidFill>
                            <a:srgbClr val="FFC000"/>
                          </a:solidFill>
                          <a:latin typeface="Roboto"/>
                          <a:ea typeface="Roboto"/>
                          <a:cs typeface="Roboto"/>
                          <a:sym typeface="Roboto"/>
                        </a:rPr>
                        <a:t>Hallazgos </a:t>
                      </a:r>
                      <a:r>
                        <a:rPr lang="es-CL" sz="1600" u="none" cap="none" strike="noStrike">
                          <a:latin typeface="Roboto"/>
                          <a:ea typeface="Roboto"/>
                          <a:cs typeface="Roboto"/>
                          <a:sym typeface="Roboto"/>
                        </a:rPr>
                        <a:t>(insight)</a:t>
                      </a:r>
                      <a:endParaRPr sz="1600" u="none" cap="none" strike="noStrike">
                        <a:latin typeface="Roboto"/>
                        <a:ea typeface="Roboto"/>
                        <a:cs typeface="Roboto"/>
                        <a:sym typeface="Roboto"/>
                      </a:endParaRPr>
                    </a:p>
                    <a:p>
                      <a:pPr indent="0" lvl="0" marL="0" marR="0" rtl="0" algn="ctr">
                        <a:lnSpc>
                          <a:spcPct val="100000"/>
                        </a:lnSpc>
                        <a:spcBef>
                          <a:spcPts val="0"/>
                        </a:spcBef>
                        <a:spcAft>
                          <a:spcPts val="0"/>
                        </a:spcAft>
                        <a:buClr>
                          <a:schemeClr val="dk1"/>
                        </a:buClr>
                        <a:buSzPts val="1500"/>
                        <a:buFont typeface="Arial"/>
                        <a:buNone/>
                      </a:pPr>
                      <a:r>
                        <a:rPr b="0" i="1" lang="es-CL" sz="1600" u="none" cap="none" strike="noStrike">
                          <a:solidFill>
                            <a:srgbClr val="D9D9D9"/>
                          </a:solidFill>
                          <a:latin typeface="Roboto"/>
                          <a:ea typeface="Roboto"/>
                          <a:cs typeface="Roboto"/>
                          <a:sym typeface="Roboto"/>
                        </a:rPr>
                        <a:t>Resultado de cruce de info de observación, entrevistas e investigación, se supone que:</a:t>
                      </a:r>
                      <a:endParaRPr sz="1600" u="none" cap="none" strike="noStrike">
                        <a:solidFill>
                          <a:srgbClr val="D9D9D9"/>
                        </a:solidFill>
                        <a:latin typeface="Roboto"/>
                        <a:ea typeface="Roboto"/>
                        <a:cs typeface="Roboto"/>
                        <a:sym typeface="Roboto"/>
                      </a:endParaRPr>
                    </a:p>
                  </a:txBody>
                  <a:tcPr marT="60975" marB="60975" marR="121925" marL="121925" anchor="ctr">
                    <a:solidFill>
                      <a:srgbClr val="3F3F3F"/>
                    </a:solidFill>
                  </a:tcPr>
                </a:tc>
              </a:tr>
              <a:tr h="992400">
                <a:tc rowSpan="2">
                  <a:txBody>
                    <a:bodyPr/>
                    <a:lstStyle/>
                    <a:p>
                      <a:pPr indent="0" lvl="0" marL="0" marR="0" rtl="0" algn="l">
                        <a:lnSpc>
                          <a:spcPct val="100000"/>
                        </a:lnSpc>
                        <a:spcBef>
                          <a:spcPts val="0"/>
                        </a:spcBef>
                        <a:spcAft>
                          <a:spcPts val="0"/>
                        </a:spcAft>
                        <a:buClr>
                          <a:schemeClr val="dk1"/>
                        </a:buClr>
                        <a:buSzPts val="1600"/>
                        <a:buFont typeface="Arial"/>
                        <a:buNone/>
                      </a:pPr>
                      <a:r>
                        <a:t/>
                      </a:r>
                      <a:endParaRPr sz="1400" u="none" cap="none" strike="noStrike">
                        <a:solidFill>
                          <a:srgbClr val="3B3B3B"/>
                        </a:solidFill>
                        <a:latin typeface="Roboto"/>
                        <a:ea typeface="Roboto"/>
                        <a:cs typeface="Roboto"/>
                        <a:sym typeface="Roboto"/>
                      </a:endParaRPr>
                    </a:p>
                  </a:txBody>
                  <a:tcPr marT="60975" marB="60975" marR="121925" marL="121925" anchor="ctr"/>
                </a:tc>
                <a:tc rowSpan="2">
                  <a:txBody>
                    <a:bodyPr/>
                    <a:lstStyle/>
                    <a:p>
                      <a:pPr indent="0" lvl="0" marL="0" marR="0" rtl="0" algn="ctr">
                        <a:lnSpc>
                          <a:spcPct val="100000"/>
                        </a:lnSpc>
                        <a:spcBef>
                          <a:spcPts val="0"/>
                        </a:spcBef>
                        <a:spcAft>
                          <a:spcPts val="0"/>
                        </a:spcAft>
                        <a:buClr>
                          <a:srgbClr val="000000"/>
                        </a:buClr>
                        <a:buSzPts val="1600"/>
                        <a:buFont typeface="Arial"/>
                        <a:buNone/>
                      </a:pPr>
                      <a:r>
                        <a:rPr lang="es-CL" sz="1300" u="none" cap="none" strike="noStrike">
                          <a:solidFill>
                            <a:srgbClr val="3B3B3B"/>
                          </a:solidFill>
                          <a:latin typeface="Roboto"/>
                          <a:ea typeface="Roboto"/>
                          <a:cs typeface="Roboto"/>
                          <a:sym typeface="Roboto"/>
                        </a:rPr>
                        <a:t>necesitan</a:t>
                      </a:r>
                      <a:endParaRPr sz="1300" u="none" cap="none" strike="noStrike">
                        <a:solidFill>
                          <a:srgbClr val="3B3B3B"/>
                        </a:solidFill>
                        <a:latin typeface="Roboto"/>
                        <a:ea typeface="Roboto"/>
                        <a:cs typeface="Roboto"/>
                        <a:sym typeface="Roboto"/>
                      </a:endParaRPr>
                    </a:p>
                  </a:txBody>
                  <a:tcPr marT="60975" marB="60975" marR="121925" marL="121925" anchor="ctr"/>
                </a:tc>
                <a:tc rowSpan="2">
                  <a:txBody>
                    <a:bodyPr/>
                    <a:lstStyle/>
                    <a:p>
                      <a:pPr indent="0" lvl="0" marL="0" marR="0" rtl="0" algn="l">
                        <a:lnSpc>
                          <a:spcPct val="100000"/>
                        </a:lnSpc>
                        <a:spcBef>
                          <a:spcPts val="0"/>
                        </a:spcBef>
                        <a:spcAft>
                          <a:spcPts val="0"/>
                        </a:spcAft>
                        <a:buClr>
                          <a:schemeClr val="dk1"/>
                        </a:buClr>
                        <a:buSzPts val="1600"/>
                        <a:buFont typeface="Arial"/>
                        <a:buNone/>
                      </a:pPr>
                      <a:r>
                        <a:t/>
                      </a:r>
                      <a:endParaRPr sz="16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solidFill>
                          <a:srgbClr val="3B3B3B"/>
                        </a:solidFill>
                        <a:latin typeface="Roboto"/>
                        <a:ea typeface="Roboto"/>
                        <a:cs typeface="Roboto"/>
                        <a:sym typeface="Roboto"/>
                      </a:endParaRPr>
                    </a:p>
                  </a:txBody>
                  <a:tcPr marT="60975" marB="60975" marR="121925" marL="121925" anchor="ctr"/>
                </a:tc>
                <a:tc rowSpan="2">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3B3B3B"/>
                          </a:solidFill>
                          <a:latin typeface="Roboto"/>
                          <a:ea typeface="Roboto"/>
                          <a:cs typeface="Roboto"/>
                          <a:sym typeface="Roboto"/>
                        </a:rPr>
                        <a:t>pero</a:t>
                      </a:r>
                      <a:endParaRPr sz="1600" u="none" cap="none" strike="noStrike">
                        <a:solidFill>
                          <a:srgbClr val="3B3B3B"/>
                        </a:solidFill>
                        <a:latin typeface="Roboto"/>
                        <a:ea typeface="Roboto"/>
                        <a:cs typeface="Roboto"/>
                        <a:sym typeface="Roboto"/>
                      </a:endParaRPr>
                    </a:p>
                  </a:txBody>
                  <a:tcPr marT="60975" marB="60975" marR="121925" marL="121925" anchor="ctr"/>
                </a:tc>
                <a:tc rowSpan="2">
                  <a:txBody>
                    <a:bodyPr/>
                    <a:lstStyle/>
                    <a:p>
                      <a:pPr indent="0" lvl="0" marL="0" marR="0" rtl="0" algn="l">
                        <a:lnSpc>
                          <a:spcPct val="100000"/>
                        </a:lnSpc>
                        <a:spcBef>
                          <a:spcPts val="0"/>
                        </a:spcBef>
                        <a:spcAft>
                          <a:spcPts val="0"/>
                        </a:spcAft>
                        <a:buClr>
                          <a:schemeClr val="dk1"/>
                        </a:buClr>
                        <a:buSzPts val="1600"/>
                        <a:buFont typeface="Arial"/>
                        <a:buNone/>
                      </a:pPr>
                      <a:r>
                        <a:t/>
                      </a:r>
                      <a:endParaRPr sz="1600" u="none" cap="none" strike="noStrike">
                        <a:solidFill>
                          <a:srgbClr val="3B3B3B"/>
                        </a:solidFill>
                        <a:latin typeface="Roboto"/>
                        <a:ea typeface="Roboto"/>
                        <a:cs typeface="Roboto"/>
                        <a:sym typeface="Roboto"/>
                      </a:endParaRPr>
                    </a:p>
                  </a:txBody>
                  <a:tcPr marT="60975" marB="60975" marR="121925" marL="121925" anchor="ctr"/>
                </a:tc>
                <a:tc rowSpan="2">
                  <a:txBody>
                    <a:bodyPr/>
                    <a:lstStyle/>
                    <a:p>
                      <a:pPr indent="0" lvl="0" marL="0" marR="0" rtl="0" algn="ctr">
                        <a:lnSpc>
                          <a:spcPct val="100000"/>
                        </a:lnSpc>
                        <a:spcBef>
                          <a:spcPts val="0"/>
                        </a:spcBef>
                        <a:spcAft>
                          <a:spcPts val="0"/>
                        </a:spcAft>
                        <a:buClr>
                          <a:srgbClr val="000000"/>
                        </a:buClr>
                        <a:buSzPts val="1600"/>
                        <a:buFont typeface="Arial"/>
                        <a:buNone/>
                      </a:pPr>
                      <a:r>
                        <a:rPr lang="es-CL" sz="1600" u="none" cap="none" strike="noStrike">
                          <a:solidFill>
                            <a:srgbClr val="3B3B3B"/>
                          </a:solidFill>
                          <a:latin typeface="Roboto"/>
                          <a:ea typeface="Roboto"/>
                          <a:cs typeface="Roboto"/>
                          <a:sym typeface="Roboto"/>
                        </a:rPr>
                        <a:t>porque</a:t>
                      </a:r>
                      <a:endParaRPr sz="1600" u="none" cap="none" strike="noStrike">
                        <a:solidFill>
                          <a:srgbClr val="3B3B3B"/>
                        </a:solidFill>
                        <a:latin typeface="Roboto"/>
                        <a:ea typeface="Roboto"/>
                        <a:cs typeface="Roboto"/>
                        <a:sym typeface="Roboto"/>
                      </a:endParaRPr>
                    </a:p>
                  </a:txBody>
                  <a:tcPr marT="60975" marB="60975" marR="121925" marL="121925"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60975" marB="60975" marR="121925" marL="121925" anchor="ctr"/>
                </a:tc>
              </a:tr>
              <a:tr h="2299450">
                <a:tc vMerge="1"/>
                <a:tc vMerge="1"/>
                <a:tc vMerge="1"/>
                <a:tc vMerge="1"/>
                <a:tc vMerge="1"/>
                <a:tc v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60975" marB="60975" marR="121925" marL="121925" anchor="ctr"/>
                </a:tc>
              </a:tr>
            </a:tbl>
          </a:graphicData>
        </a:graphic>
      </p:graphicFrame>
      <p:sp>
        <p:nvSpPr>
          <p:cNvPr id="185" name="Google Shape;185;g212d4d7e53b_1_237"/>
          <p:cNvSpPr/>
          <p:nvPr/>
        </p:nvSpPr>
        <p:spPr>
          <a:xfrm>
            <a:off x="2781725" y="883000"/>
            <a:ext cx="9410100" cy="505500"/>
          </a:xfrm>
          <a:prstGeom prst="rect">
            <a:avLst/>
          </a:prstGeom>
          <a:solidFill>
            <a:srgbClr val="8E087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86" name="Google Shape;186;g212d4d7e53b_1_237"/>
          <p:cNvSpPr txBox="1"/>
          <p:nvPr/>
        </p:nvSpPr>
        <p:spPr>
          <a:xfrm>
            <a:off x="2204400" y="273000"/>
            <a:ext cx="9410100" cy="1014000"/>
          </a:xfrm>
          <a:prstGeom prst="rect">
            <a:avLst/>
          </a:prstGeom>
          <a:noFill/>
          <a:ln>
            <a:noFill/>
          </a:ln>
        </p:spPr>
        <p:txBody>
          <a:bodyPr anchorCtr="0" anchor="t" bIns="121875" lIns="121875" spcFirstLastPara="1" rIns="121875" wrap="square" tIns="121875">
            <a:noAutofit/>
          </a:bodyPr>
          <a:lstStyle/>
          <a:p>
            <a:pPr indent="0" lvl="0" marL="0" marR="0" rtl="0" algn="r">
              <a:lnSpc>
                <a:spcPct val="100000"/>
              </a:lnSpc>
              <a:spcBef>
                <a:spcPts val="0"/>
              </a:spcBef>
              <a:spcAft>
                <a:spcPts val="0"/>
              </a:spcAft>
              <a:buClr>
                <a:srgbClr val="000000"/>
              </a:buClr>
              <a:buSzPts val="3700"/>
              <a:buFont typeface="Arial"/>
              <a:buNone/>
            </a:pPr>
            <a:r>
              <a:rPr b="0" i="0" lang="es-CL" sz="2900" u="none" cap="none" strike="noStrike">
                <a:solidFill>
                  <a:srgbClr val="000000"/>
                </a:solidFill>
                <a:latin typeface="Roboto"/>
                <a:ea typeface="Roboto"/>
                <a:cs typeface="Roboto"/>
                <a:sym typeface="Roboto"/>
              </a:rPr>
              <a:t>Actividad 5-1</a:t>
            </a:r>
            <a:endParaRPr b="0" i="0" sz="29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3700"/>
              <a:buFont typeface="Arial"/>
              <a:buNone/>
            </a:pPr>
            <a:r>
              <a:rPr b="1" i="0" lang="es-CL" sz="3700" u="none" cap="none" strike="noStrike">
                <a:solidFill>
                  <a:srgbClr val="FFFFFF"/>
                </a:solidFill>
                <a:latin typeface="Roboto"/>
                <a:ea typeface="Roboto"/>
                <a:cs typeface="Roboto"/>
                <a:sym typeface="Roboto"/>
              </a:rPr>
              <a:t>Matriz </a:t>
            </a:r>
            <a:r>
              <a:rPr b="0" i="0" lang="es-CL" sz="3700" u="none" cap="none" strike="noStrike">
                <a:solidFill>
                  <a:srgbClr val="FFFFFF"/>
                </a:solidFill>
                <a:latin typeface="Roboto"/>
                <a:ea typeface="Roboto"/>
                <a:cs typeface="Roboto"/>
                <a:sym typeface="Roboto"/>
              </a:rPr>
              <a:t>de un Problema</a:t>
            </a:r>
            <a:endParaRPr b="1" i="0" sz="3700" u="none" cap="none" strike="noStrike">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graphicFrame>
        <p:nvGraphicFramePr>
          <p:cNvPr id="191" name="Google Shape;191;g22c6c8fa252_0_1"/>
          <p:cNvGraphicFramePr/>
          <p:nvPr/>
        </p:nvGraphicFramePr>
        <p:xfrm>
          <a:off x="-34" y="1547940"/>
          <a:ext cx="3000000" cy="3000000"/>
        </p:xfrm>
        <a:graphic>
          <a:graphicData uri="http://schemas.openxmlformats.org/drawingml/2006/table">
            <a:tbl>
              <a:tblPr firstRow="1">
                <a:noFill/>
                <a:tableStyleId>{42F52435-72DA-48AD-9512-F8610748E013}</a:tableStyleId>
              </a:tblPr>
              <a:tblGrid>
                <a:gridCol w="1716575"/>
                <a:gridCol w="1065175"/>
                <a:gridCol w="1578000"/>
                <a:gridCol w="740450"/>
                <a:gridCol w="2273250"/>
                <a:gridCol w="1030375"/>
                <a:gridCol w="3788175"/>
              </a:tblGrid>
              <a:tr h="971425">
                <a:tc>
                  <a:txBody>
                    <a:bodyPr/>
                    <a:lstStyle/>
                    <a:p>
                      <a:pPr indent="0" lvl="0" marL="0" marR="0" rtl="0" algn="ctr">
                        <a:lnSpc>
                          <a:spcPct val="100000"/>
                        </a:lnSpc>
                        <a:spcBef>
                          <a:spcPts val="0"/>
                        </a:spcBef>
                        <a:spcAft>
                          <a:spcPts val="0"/>
                        </a:spcAft>
                        <a:buClr>
                          <a:srgbClr val="000000"/>
                        </a:buClr>
                        <a:buSzPts val="2100"/>
                        <a:buFont typeface="Arial"/>
                        <a:buNone/>
                      </a:pPr>
                      <a:r>
                        <a:rPr lang="es-CL" sz="1600" u="none" cap="none" strike="noStrike">
                          <a:latin typeface="Roboto"/>
                          <a:ea typeface="Roboto"/>
                          <a:cs typeface="Roboto"/>
                          <a:sym typeface="Roboto"/>
                        </a:rPr>
                        <a:t>Usuario / contexto</a:t>
                      </a:r>
                      <a:endParaRPr sz="1600" u="none" cap="none" strike="noStrike">
                        <a:latin typeface="Roboto"/>
                        <a:ea typeface="Roboto"/>
                        <a:cs typeface="Roboto"/>
                        <a:sym typeface="Roboto"/>
                      </a:endParaRPr>
                    </a:p>
                  </a:txBody>
                  <a:tcPr marT="60975" marB="60975" marR="121925" marL="121925" anchor="ctr">
                    <a:solidFill>
                      <a:srgbClr val="3F3F3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s-CL" sz="1600" u="none" cap="none" strike="noStrike">
                          <a:latin typeface="Roboto"/>
                          <a:ea typeface="Roboto"/>
                          <a:cs typeface="Roboto"/>
                          <a:sym typeface="Roboto"/>
                        </a:rPr>
                        <a:t>+</a:t>
                      </a:r>
                      <a:endParaRPr sz="1600" u="none" cap="none" strike="noStrike">
                        <a:latin typeface="Roboto"/>
                        <a:ea typeface="Roboto"/>
                        <a:cs typeface="Roboto"/>
                        <a:sym typeface="Roboto"/>
                      </a:endParaRPr>
                    </a:p>
                  </a:txBody>
                  <a:tcPr marT="60975" marB="60975" marR="121925" marL="121925" anchor="ctr">
                    <a:solidFill>
                      <a:srgbClr val="3F3F3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s-CL" sz="1600" u="none" cap="none" strike="noStrike">
                          <a:latin typeface="Roboto"/>
                          <a:ea typeface="Roboto"/>
                          <a:cs typeface="Roboto"/>
                          <a:sym typeface="Roboto"/>
                        </a:rPr>
                        <a:t>Actividad</a:t>
                      </a:r>
                      <a:endParaRPr sz="16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700"/>
                        <a:buFont typeface="Arial"/>
                        <a:buNone/>
                      </a:pPr>
                      <a:r>
                        <a:rPr lang="es-CL" sz="1600" u="none" cap="none" strike="noStrike">
                          <a:latin typeface="Roboto"/>
                          <a:ea typeface="Roboto"/>
                          <a:cs typeface="Roboto"/>
                          <a:sym typeface="Roboto"/>
                        </a:rPr>
                        <a:t>(necesidad)</a:t>
                      </a:r>
                      <a:endParaRPr sz="1600" u="none" cap="none" strike="noStrike">
                        <a:latin typeface="Roboto"/>
                        <a:ea typeface="Roboto"/>
                        <a:cs typeface="Roboto"/>
                        <a:sym typeface="Roboto"/>
                      </a:endParaRPr>
                    </a:p>
                  </a:txBody>
                  <a:tcPr marT="60975" marB="60975" marR="121925" marL="121925" anchor="ctr">
                    <a:solidFill>
                      <a:srgbClr val="3F3F3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s-CL" sz="1600" u="none" cap="none" strike="noStrike">
                          <a:latin typeface="Roboto"/>
                          <a:ea typeface="Roboto"/>
                          <a:cs typeface="Roboto"/>
                          <a:sym typeface="Roboto"/>
                        </a:rPr>
                        <a:t>+</a:t>
                      </a:r>
                      <a:endParaRPr sz="1600" u="none" cap="none" strike="noStrike">
                        <a:latin typeface="Roboto"/>
                        <a:ea typeface="Roboto"/>
                        <a:cs typeface="Roboto"/>
                        <a:sym typeface="Roboto"/>
                      </a:endParaRPr>
                    </a:p>
                  </a:txBody>
                  <a:tcPr marT="60975" marB="60975" marR="121925" marL="121925" anchor="ctr">
                    <a:solidFill>
                      <a:srgbClr val="3F3F3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s-CL" sz="1600" u="none" cap="none" strike="noStrike">
                          <a:latin typeface="Roboto"/>
                          <a:ea typeface="Roboto"/>
                          <a:cs typeface="Roboto"/>
                          <a:sym typeface="Roboto"/>
                        </a:rPr>
                        <a:t>Evidencia / Síntoma</a:t>
                      </a:r>
                      <a:br>
                        <a:rPr lang="es-CL" sz="1600" u="none" cap="none" strike="noStrike">
                          <a:latin typeface="Roboto"/>
                          <a:ea typeface="Roboto"/>
                          <a:cs typeface="Roboto"/>
                          <a:sym typeface="Roboto"/>
                        </a:rPr>
                      </a:br>
                      <a:r>
                        <a:rPr lang="es-CL" sz="1600" u="none" cap="none" strike="noStrike">
                          <a:latin typeface="Roboto"/>
                          <a:ea typeface="Roboto"/>
                          <a:cs typeface="Roboto"/>
                          <a:sym typeface="Roboto"/>
                        </a:rPr>
                        <a:t>¿qué sucede?</a:t>
                      </a:r>
                      <a:endParaRPr sz="16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600"/>
                        <a:buFont typeface="Arial"/>
                        <a:buNone/>
                      </a:pPr>
                      <a:r>
                        <a:rPr b="0" lang="es-CL" sz="1600" u="none" cap="none" strike="noStrike">
                          <a:solidFill>
                            <a:srgbClr val="FDA739"/>
                          </a:solidFill>
                          <a:latin typeface="Roboto"/>
                          <a:ea typeface="Roboto"/>
                          <a:cs typeface="Roboto"/>
                          <a:sym typeface="Roboto"/>
                        </a:rPr>
                        <a:t>lo qué se observa </a:t>
                      </a:r>
                      <a:endParaRPr b="0" sz="1600" u="none" cap="none" strike="noStrike">
                        <a:solidFill>
                          <a:srgbClr val="FDA739"/>
                        </a:solidFill>
                        <a:latin typeface="Roboto"/>
                        <a:ea typeface="Roboto"/>
                        <a:cs typeface="Roboto"/>
                        <a:sym typeface="Roboto"/>
                      </a:endParaRPr>
                    </a:p>
                  </a:txBody>
                  <a:tcPr marT="60975" marB="60975" marR="121925" marL="121925" anchor="ctr">
                    <a:solidFill>
                      <a:srgbClr val="3F3F3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s-CL" sz="1600" u="none" cap="none" strike="noStrike">
                          <a:latin typeface="Roboto"/>
                          <a:ea typeface="Roboto"/>
                          <a:cs typeface="Roboto"/>
                          <a:sym typeface="Roboto"/>
                        </a:rPr>
                        <a:t>+</a:t>
                      </a:r>
                      <a:endParaRPr sz="1600" u="none" cap="none" strike="noStrike">
                        <a:latin typeface="Roboto"/>
                        <a:ea typeface="Roboto"/>
                        <a:cs typeface="Roboto"/>
                        <a:sym typeface="Roboto"/>
                      </a:endParaRPr>
                    </a:p>
                  </a:txBody>
                  <a:tcPr marT="60975" marB="60975" marR="121925" marL="121925" anchor="ctr">
                    <a:solidFill>
                      <a:srgbClr val="3F3F3F"/>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lang="es-CL" sz="1600" u="none" cap="none" strike="noStrike">
                          <a:solidFill>
                            <a:srgbClr val="FFC000"/>
                          </a:solidFill>
                          <a:latin typeface="Roboto"/>
                          <a:ea typeface="Roboto"/>
                          <a:cs typeface="Roboto"/>
                          <a:sym typeface="Roboto"/>
                        </a:rPr>
                        <a:t>Hallazgos </a:t>
                      </a:r>
                      <a:r>
                        <a:rPr lang="es-CL" sz="1600" u="none" cap="none" strike="noStrike">
                          <a:latin typeface="Roboto"/>
                          <a:ea typeface="Roboto"/>
                          <a:cs typeface="Roboto"/>
                          <a:sym typeface="Roboto"/>
                        </a:rPr>
                        <a:t>(insight)</a:t>
                      </a:r>
                      <a:endParaRPr sz="1600" u="none" cap="none" strike="noStrike">
                        <a:latin typeface="Roboto"/>
                        <a:ea typeface="Roboto"/>
                        <a:cs typeface="Roboto"/>
                        <a:sym typeface="Roboto"/>
                      </a:endParaRPr>
                    </a:p>
                    <a:p>
                      <a:pPr indent="0" lvl="0" marL="0" marR="0" rtl="0" algn="ctr">
                        <a:lnSpc>
                          <a:spcPct val="100000"/>
                        </a:lnSpc>
                        <a:spcBef>
                          <a:spcPts val="0"/>
                        </a:spcBef>
                        <a:spcAft>
                          <a:spcPts val="0"/>
                        </a:spcAft>
                        <a:buClr>
                          <a:schemeClr val="dk1"/>
                        </a:buClr>
                        <a:buSzPts val="1500"/>
                        <a:buFont typeface="Arial"/>
                        <a:buNone/>
                      </a:pPr>
                      <a:r>
                        <a:rPr b="0" i="1" lang="es-CL" sz="1600" u="none" cap="none" strike="noStrike">
                          <a:solidFill>
                            <a:srgbClr val="D9D9D9"/>
                          </a:solidFill>
                          <a:latin typeface="Roboto"/>
                          <a:ea typeface="Roboto"/>
                          <a:cs typeface="Roboto"/>
                          <a:sym typeface="Roboto"/>
                        </a:rPr>
                        <a:t>Resultado de cruce de info de observación, entrevistas e investigación, se supone que:</a:t>
                      </a:r>
                      <a:endParaRPr sz="1600" u="none" cap="none" strike="noStrike">
                        <a:solidFill>
                          <a:srgbClr val="D9D9D9"/>
                        </a:solidFill>
                        <a:latin typeface="Roboto"/>
                        <a:ea typeface="Roboto"/>
                        <a:cs typeface="Roboto"/>
                        <a:sym typeface="Roboto"/>
                      </a:endParaRPr>
                    </a:p>
                  </a:txBody>
                  <a:tcPr marT="60975" marB="60975" marR="121925" marL="121925" anchor="ctr">
                    <a:solidFill>
                      <a:srgbClr val="3F3F3F"/>
                    </a:solidFill>
                  </a:tcPr>
                </a:tc>
              </a:tr>
              <a:tr h="992400">
                <a:tc rowSpan="2">
                  <a:txBody>
                    <a:bodyPr/>
                    <a:lstStyle/>
                    <a:p>
                      <a:pPr indent="0" lvl="0" marL="0" marR="0" rtl="0" algn="l">
                        <a:lnSpc>
                          <a:spcPct val="100000"/>
                        </a:lnSpc>
                        <a:spcBef>
                          <a:spcPts val="0"/>
                        </a:spcBef>
                        <a:spcAft>
                          <a:spcPts val="0"/>
                        </a:spcAft>
                        <a:buClr>
                          <a:schemeClr val="dk1"/>
                        </a:buClr>
                        <a:buSzPts val="1600"/>
                        <a:buFont typeface="Arial"/>
                        <a:buNone/>
                      </a:pPr>
                      <a:r>
                        <a:rPr b="1" lang="es-CL" sz="1600" u="none" cap="none" strike="noStrike">
                          <a:latin typeface="Roboto"/>
                          <a:ea typeface="Roboto"/>
                          <a:cs typeface="Roboto"/>
                          <a:sym typeface="Roboto"/>
                        </a:rPr>
                        <a:t>Usuaria</a:t>
                      </a:r>
                      <a:r>
                        <a:rPr lang="es-CL" sz="1600" u="none" cap="none" strike="noStrike">
                          <a:latin typeface="Roboto"/>
                          <a:ea typeface="Roboto"/>
                          <a:cs typeface="Roboto"/>
                          <a:sym typeface="Roboto"/>
                        </a:rPr>
                        <a:t> (Mapa Usuario):</a:t>
                      </a:r>
                      <a:endParaRPr sz="1600" u="none" cap="none" strike="noStrike">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rPr lang="es-CL" sz="1400" u="none" cap="none" strike="noStrike">
                          <a:latin typeface="Roboto"/>
                          <a:ea typeface="Roboto"/>
                          <a:cs typeface="Roboto"/>
                          <a:sym typeface="Roboto"/>
                        </a:rPr>
                        <a:t>Homo Sapiens</a:t>
                      </a:r>
                      <a:endParaRPr sz="1400" u="none" cap="none" strike="noStrike">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rPr lang="es-CL" sz="1400" u="none" cap="none" strike="noStrike">
                          <a:latin typeface="Roboto"/>
                          <a:ea typeface="Roboto"/>
                          <a:cs typeface="Roboto"/>
                          <a:sym typeface="Roboto"/>
                        </a:rPr>
                        <a:t>Sabe utilizar Herramientas manuales de piedra </a:t>
                      </a:r>
                      <a:r>
                        <a:rPr lang="es-CL" sz="1600" u="none" cap="none" strike="noStrike">
                          <a:latin typeface="Roboto"/>
                          <a:ea typeface="Roboto"/>
                          <a:cs typeface="Roboto"/>
                          <a:sym typeface="Roboto"/>
                        </a:rPr>
                        <a:t>---</a:t>
                      </a:r>
                      <a:endParaRPr sz="1600" u="none" cap="none" strike="noStrike">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rPr b="1" lang="es-CL" sz="1600" u="none" cap="none" strike="noStrike">
                          <a:latin typeface="Roboto"/>
                          <a:ea typeface="Roboto"/>
                          <a:cs typeface="Roboto"/>
                          <a:sym typeface="Roboto"/>
                        </a:rPr>
                        <a:t>Contexto</a:t>
                      </a:r>
                      <a:r>
                        <a:rPr lang="es-CL" sz="1600" u="none" cap="none" strike="noStrike">
                          <a:latin typeface="Roboto"/>
                          <a:ea typeface="Roboto"/>
                          <a:cs typeface="Roboto"/>
                          <a:sym typeface="Roboto"/>
                        </a:rPr>
                        <a:t> (PESTEL)</a:t>
                      </a:r>
                      <a:endParaRPr sz="1600" u="none" cap="none" strike="noStrike">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rPr lang="es-CL" sz="1400" u="none" cap="none" strike="noStrike">
                          <a:latin typeface="Roboto"/>
                          <a:ea typeface="Roboto"/>
                          <a:cs typeface="Roboto"/>
                          <a:sym typeface="Roboto"/>
                        </a:rPr>
                        <a:t>Prehistoria</a:t>
                      </a:r>
                      <a:endParaRPr sz="1400" u="none" cap="none" strike="noStrike">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rPr lang="es-CL" sz="1400" u="none" cap="none" strike="noStrike">
                          <a:latin typeface="Roboto"/>
                          <a:ea typeface="Roboto"/>
                          <a:cs typeface="Roboto"/>
                          <a:sym typeface="Roboto"/>
                        </a:rPr>
                        <a:t>Dinosaurios</a:t>
                      </a:r>
                      <a:endParaRPr sz="1400" u="none" cap="none" strike="noStrike">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rPr lang="es-CL" sz="1400" u="none" cap="none" strike="noStrike">
                          <a:latin typeface="Roboto"/>
                          <a:ea typeface="Roboto"/>
                          <a:cs typeface="Roboto"/>
                          <a:sym typeface="Roboto"/>
                        </a:rPr>
                        <a:t>Contexto climático hostil</a:t>
                      </a:r>
                      <a:endParaRPr sz="1400" u="none" cap="none" strike="noStrike">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rPr lang="es-CL" sz="1400" u="none" cap="none" strike="noStrike">
                          <a:latin typeface="Roboto"/>
                          <a:ea typeface="Roboto"/>
                          <a:cs typeface="Roboto"/>
                          <a:sym typeface="Roboto"/>
                        </a:rPr>
                        <a:t>Existencia de Fuego</a:t>
                      </a:r>
                      <a:endParaRPr sz="1400" u="none" cap="none" strike="noStrike">
                        <a:solidFill>
                          <a:srgbClr val="3B3B3B"/>
                        </a:solidFill>
                        <a:latin typeface="Roboto"/>
                        <a:ea typeface="Roboto"/>
                        <a:cs typeface="Roboto"/>
                        <a:sym typeface="Roboto"/>
                      </a:endParaRPr>
                    </a:p>
                  </a:txBody>
                  <a:tcPr marT="60975" marB="60975" marR="121925" marL="121925" anchor="ctr"/>
                </a:tc>
                <a:tc rowSpan="2">
                  <a:txBody>
                    <a:bodyPr/>
                    <a:lstStyle/>
                    <a:p>
                      <a:pPr indent="0" lvl="0" marL="0" marR="0" rtl="0" algn="ctr">
                        <a:lnSpc>
                          <a:spcPct val="100000"/>
                        </a:lnSpc>
                        <a:spcBef>
                          <a:spcPts val="0"/>
                        </a:spcBef>
                        <a:spcAft>
                          <a:spcPts val="0"/>
                        </a:spcAft>
                        <a:buClr>
                          <a:srgbClr val="000000"/>
                        </a:buClr>
                        <a:buSzPts val="1600"/>
                        <a:buFont typeface="Arial"/>
                        <a:buNone/>
                      </a:pPr>
                      <a:r>
                        <a:rPr lang="es-CL" sz="1300" u="none" cap="none" strike="noStrike">
                          <a:solidFill>
                            <a:srgbClr val="3B3B3B"/>
                          </a:solidFill>
                          <a:latin typeface="Roboto"/>
                          <a:ea typeface="Roboto"/>
                          <a:cs typeface="Roboto"/>
                          <a:sym typeface="Roboto"/>
                        </a:rPr>
                        <a:t>necesitan</a:t>
                      </a:r>
                      <a:endParaRPr sz="1300" u="none" cap="none" strike="noStrike">
                        <a:solidFill>
                          <a:srgbClr val="3B3B3B"/>
                        </a:solidFill>
                        <a:latin typeface="Roboto"/>
                        <a:ea typeface="Roboto"/>
                        <a:cs typeface="Roboto"/>
                        <a:sym typeface="Roboto"/>
                      </a:endParaRPr>
                    </a:p>
                  </a:txBody>
                  <a:tcPr marT="60975" marB="60975" marR="121925" marL="121925" anchor="ctr"/>
                </a:tc>
                <a:tc rowSpan="2">
                  <a:txBody>
                    <a:bodyPr/>
                    <a:lstStyle/>
                    <a:p>
                      <a:pPr indent="0" lvl="0" marL="0" marR="0" rtl="0" algn="l">
                        <a:lnSpc>
                          <a:spcPct val="100000"/>
                        </a:lnSpc>
                        <a:spcBef>
                          <a:spcPts val="0"/>
                        </a:spcBef>
                        <a:spcAft>
                          <a:spcPts val="0"/>
                        </a:spcAft>
                        <a:buClr>
                          <a:schemeClr val="dk1"/>
                        </a:buClr>
                        <a:buSzPts val="1600"/>
                        <a:buFont typeface="Arial"/>
                        <a:buNone/>
                      </a:pPr>
                      <a:r>
                        <a:t/>
                      </a:r>
                      <a:endParaRPr sz="1600" u="none" cap="none" strike="noStrike">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rPr lang="es-CL" sz="1600" u="none" cap="none" strike="noStrike">
                          <a:latin typeface="Roboto"/>
                          <a:ea typeface="Roboto"/>
                          <a:cs typeface="Roboto"/>
                          <a:sym typeface="Roboto"/>
                        </a:rPr>
                        <a:t>Mover troncos u objetos pesados de un lugar a otro (verbo/acción). </a:t>
                      </a:r>
                      <a:endParaRPr sz="16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solidFill>
                          <a:srgbClr val="3B3B3B"/>
                        </a:solidFill>
                        <a:latin typeface="Roboto"/>
                        <a:ea typeface="Roboto"/>
                        <a:cs typeface="Roboto"/>
                        <a:sym typeface="Roboto"/>
                      </a:endParaRPr>
                    </a:p>
                  </a:txBody>
                  <a:tcPr marT="60975" marB="60975" marR="121925" marL="121925" anchor="ctr"/>
                </a:tc>
                <a:tc rowSpan="2">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3B3B3B"/>
                          </a:solidFill>
                          <a:latin typeface="Roboto"/>
                          <a:ea typeface="Roboto"/>
                          <a:cs typeface="Roboto"/>
                          <a:sym typeface="Roboto"/>
                        </a:rPr>
                        <a:t>pero</a:t>
                      </a:r>
                      <a:endParaRPr sz="1600" u="none" cap="none" strike="noStrike">
                        <a:solidFill>
                          <a:srgbClr val="3B3B3B"/>
                        </a:solidFill>
                        <a:latin typeface="Roboto"/>
                        <a:ea typeface="Roboto"/>
                        <a:cs typeface="Roboto"/>
                        <a:sym typeface="Roboto"/>
                      </a:endParaRPr>
                    </a:p>
                  </a:txBody>
                  <a:tcPr marT="60975" marB="60975" marR="121925" marL="121925" anchor="ctr"/>
                </a:tc>
                <a:tc rowSpan="2">
                  <a:txBody>
                    <a:bodyPr/>
                    <a:lstStyle/>
                    <a:p>
                      <a:pPr indent="0" lvl="0" marL="0" marR="0" rtl="0" algn="l">
                        <a:lnSpc>
                          <a:spcPct val="100000"/>
                        </a:lnSpc>
                        <a:spcBef>
                          <a:spcPts val="0"/>
                        </a:spcBef>
                        <a:spcAft>
                          <a:spcPts val="0"/>
                        </a:spcAft>
                        <a:buClr>
                          <a:schemeClr val="dk1"/>
                        </a:buClr>
                        <a:buSzPts val="1600"/>
                        <a:buFont typeface="Arial"/>
                        <a:buNone/>
                      </a:pPr>
                      <a:r>
                        <a:rPr lang="es-CL" sz="1600" u="none" cap="none" strike="noStrike">
                          <a:latin typeface="Roboto"/>
                          <a:ea typeface="Roboto"/>
                          <a:cs typeface="Roboto"/>
                          <a:sym typeface="Roboto"/>
                        </a:rPr>
                        <a:t>Implica gran esfuerzo, demasiado tiempo, cansancio, traslado limitado de personas, objetos, etc.</a:t>
                      </a:r>
                      <a:endParaRPr sz="1600" u="none" cap="none" strike="noStrike">
                        <a:solidFill>
                          <a:srgbClr val="3B3B3B"/>
                        </a:solidFill>
                        <a:latin typeface="Roboto"/>
                        <a:ea typeface="Roboto"/>
                        <a:cs typeface="Roboto"/>
                        <a:sym typeface="Roboto"/>
                      </a:endParaRPr>
                    </a:p>
                  </a:txBody>
                  <a:tcPr marT="60975" marB="60975" marR="121925" marL="121925" anchor="ctr"/>
                </a:tc>
                <a:tc rowSpan="2">
                  <a:txBody>
                    <a:bodyPr/>
                    <a:lstStyle/>
                    <a:p>
                      <a:pPr indent="0" lvl="0" marL="0" marR="0" rtl="0" algn="ctr">
                        <a:lnSpc>
                          <a:spcPct val="100000"/>
                        </a:lnSpc>
                        <a:spcBef>
                          <a:spcPts val="0"/>
                        </a:spcBef>
                        <a:spcAft>
                          <a:spcPts val="0"/>
                        </a:spcAft>
                        <a:buClr>
                          <a:srgbClr val="000000"/>
                        </a:buClr>
                        <a:buSzPts val="1600"/>
                        <a:buFont typeface="Arial"/>
                        <a:buNone/>
                      </a:pPr>
                      <a:r>
                        <a:rPr lang="es-CL" sz="1600" u="none" cap="none" strike="noStrike">
                          <a:solidFill>
                            <a:srgbClr val="3B3B3B"/>
                          </a:solidFill>
                          <a:latin typeface="Roboto"/>
                          <a:ea typeface="Roboto"/>
                          <a:cs typeface="Roboto"/>
                          <a:sym typeface="Roboto"/>
                        </a:rPr>
                        <a:t>porque</a:t>
                      </a:r>
                      <a:endParaRPr sz="1600" u="none" cap="none" strike="noStrike">
                        <a:solidFill>
                          <a:srgbClr val="3B3B3B"/>
                        </a:solidFill>
                        <a:latin typeface="Roboto"/>
                        <a:ea typeface="Roboto"/>
                        <a:cs typeface="Roboto"/>
                        <a:sym typeface="Roboto"/>
                      </a:endParaRPr>
                    </a:p>
                  </a:txBody>
                  <a:tcPr marT="60975" marB="60975" marR="121925" marL="121925" anchor="ctr"/>
                </a:tc>
                <a:tc>
                  <a:txBody>
                    <a:bodyPr/>
                    <a:lstStyle/>
                    <a:p>
                      <a:pPr indent="0" lvl="0" marL="0" marR="0" rtl="0" algn="l">
                        <a:lnSpc>
                          <a:spcPct val="100000"/>
                        </a:lnSpc>
                        <a:spcBef>
                          <a:spcPts val="0"/>
                        </a:spcBef>
                        <a:spcAft>
                          <a:spcPts val="0"/>
                        </a:spcAft>
                        <a:buClr>
                          <a:schemeClr val="dk1"/>
                        </a:buClr>
                        <a:buSzPts val="1600"/>
                        <a:buFont typeface="Arial"/>
                        <a:buNone/>
                      </a:pPr>
                      <a:r>
                        <a:rPr lang="es-CL" sz="1600" u="none" cap="none" strike="noStrike">
                          <a:latin typeface="Roboto"/>
                          <a:ea typeface="Roboto"/>
                          <a:cs typeface="Roboto"/>
                          <a:sym typeface="Roboto"/>
                        </a:rPr>
                        <a:t>¿Por qué el sapiens necesita trasladar cosas? trasladarse?</a:t>
                      </a:r>
                      <a:endParaRPr sz="1600" u="none" cap="none" strike="noStrike">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rPr i="1" lang="es-CL" sz="1600" u="none" cap="none" strike="noStrike">
                          <a:latin typeface="Roboto"/>
                          <a:ea typeface="Roboto"/>
                          <a:cs typeface="Roboto"/>
                          <a:sym typeface="Roboto"/>
                        </a:rPr>
                        <a:t>(Responder, investigar)</a:t>
                      </a:r>
                      <a:endParaRPr i="1" sz="1600" u="none" cap="none" strike="noStrike">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rPr i="1" lang="es-CL" sz="1600" u="none" cap="none" strike="noStrike">
                          <a:solidFill>
                            <a:srgbClr val="FFFFFF"/>
                          </a:solidFill>
                          <a:highlight>
                            <a:srgbClr val="DF2942"/>
                          </a:highlight>
                          <a:latin typeface="Roboto"/>
                          <a:ea typeface="Roboto"/>
                          <a:cs typeface="Roboto"/>
                          <a:sym typeface="Roboto"/>
                        </a:rPr>
                        <a:t>Necesidad implícita de sociabilizar,</a:t>
                      </a:r>
                      <a:endParaRPr i="1" sz="1600" u="none" cap="none" strike="noStrike">
                        <a:solidFill>
                          <a:srgbClr val="FFFFFF"/>
                        </a:solidFill>
                        <a:highlight>
                          <a:srgbClr val="DF2942"/>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rPr i="1" lang="es-CL" sz="1600" u="none" cap="none" strike="noStrike">
                          <a:solidFill>
                            <a:srgbClr val="FFFFFF"/>
                          </a:solidFill>
                          <a:highlight>
                            <a:srgbClr val="DF2942"/>
                          </a:highlight>
                          <a:latin typeface="Roboto"/>
                          <a:ea typeface="Roboto"/>
                          <a:cs typeface="Roboto"/>
                          <a:sym typeface="Roboto"/>
                        </a:rPr>
                        <a:t>de hacer crecer su comunidad o de crearla (asentamiento)</a:t>
                      </a:r>
                      <a:endParaRPr i="1" sz="1600" u="none" cap="none" strike="noStrike">
                        <a:solidFill>
                          <a:srgbClr val="FFFFFF"/>
                        </a:solidFill>
                        <a:highlight>
                          <a:srgbClr val="DF2942"/>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t/>
                      </a:r>
                      <a:endParaRPr i="1" sz="1600" u="none" cap="none" strike="noStrike">
                        <a:latin typeface="Roboto"/>
                        <a:ea typeface="Roboto"/>
                        <a:cs typeface="Roboto"/>
                        <a:sym typeface="Roboto"/>
                      </a:endParaRPr>
                    </a:p>
                  </a:txBody>
                  <a:tcPr marT="60975" marB="60975" marR="121925" marL="121925" anchor="ctr"/>
                </a:tc>
              </a:tr>
              <a:tr h="2299450">
                <a:tc vMerge="1"/>
                <a:tc vMerge="1"/>
                <a:tc vMerge="1"/>
                <a:tc vMerge="1"/>
                <a:tc vMerge="1"/>
                <a:tc vMerge="1"/>
                <a:tc>
                  <a:txBody>
                    <a:bodyPr/>
                    <a:lstStyle/>
                    <a:p>
                      <a:pPr indent="0" lvl="0" marL="0" marR="0" rtl="0" algn="l">
                        <a:lnSpc>
                          <a:spcPct val="100000"/>
                        </a:lnSpc>
                        <a:spcBef>
                          <a:spcPts val="0"/>
                        </a:spcBef>
                        <a:spcAft>
                          <a:spcPts val="0"/>
                        </a:spcAft>
                        <a:buClr>
                          <a:srgbClr val="000000"/>
                        </a:buClr>
                        <a:buSzPts val="1900"/>
                        <a:buFont typeface="Arial"/>
                        <a:buNone/>
                      </a:pPr>
                      <a:r>
                        <a:rPr lang="es-CL" sz="1600" u="none" cap="none" strike="noStrike">
                          <a:latin typeface="Roboto"/>
                          <a:ea typeface="Roboto"/>
                          <a:cs typeface="Roboto"/>
                          <a:sym typeface="Roboto"/>
                        </a:rPr>
                        <a:t>¿Por qué aparecen esos síntomas?</a:t>
                      </a:r>
                      <a:endParaRPr sz="1600" u="none" cap="none" strike="noStrike">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rPr i="1" lang="es-CL" sz="1600" u="none" cap="none" strike="noStrike">
                          <a:latin typeface="Roboto"/>
                          <a:ea typeface="Roboto"/>
                          <a:cs typeface="Roboto"/>
                          <a:sym typeface="Roboto"/>
                        </a:rPr>
                        <a:t>(Responder, investigar)</a:t>
                      </a:r>
                      <a:endParaRPr i="1" sz="1600" u="none" cap="none" strike="noStrike">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rPr i="1" lang="es-CL" sz="1550" u="none" cap="none" strike="noStrike">
                          <a:solidFill>
                            <a:srgbClr val="040C28"/>
                          </a:solidFill>
                        </a:rPr>
                        <a:t>Esqueleto más delicado dificulta el traslado, intenta construir sistemas de supervivencia o mover toda su infraestructura y equipamiento de supervivencia creados a otras localidades (“mudanza”)</a:t>
                      </a:r>
                      <a:endParaRPr i="1" sz="1500" u="none" cap="none" strike="noStrike">
                        <a:solidFill>
                          <a:srgbClr val="3B3B3B"/>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600"/>
                        <a:buFont typeface="Arial"/>
                        <a:buNone/>
                      </a:pPr>
                      <a:r>
                        <a:t/>
                      </a:r>
                      <a:endParaRPr i="1" sz="1600" u="none" cap="none" strike="noStrike">
                        <a:latin typeface="Roboto"/>
                        <a:ea typeface="Roboto"/>
                        <a:cs typeface="Roboto"/>
                        <a:sym typeface="Roboto"/>
                      </a:endParaRPr>
                    </a:p>
                  </a:txBody>
                  <a:tcPr marT="60975" marB="60975" marR="121925" marL="121925" anchor="ctr"/>
                </a:tc>
              </a:tr>
            </a:tbl>
          </a:graphicData>
        </a:graphic>
      </p:graphicFrame>
      <p:sp>
        <p:nvSpPr>
          <p:cNvPr id="192" name="Google Shape;192;g22c6c8fa252_0_1"/>
          <p:cNvSpPr/>
          <p:nvPr/>
        </p:nvSpPr>
        <p:spPr>
          <a:xfrm>
            <a:off x="2781725" y="883000"/>
            <a:ext cx="9410100" cy="505500"/>
          </a:xfrm>
          <a:prstGeom prst="rect">
            <a:avLst/>
          </a:prstGeom>
          <a:solidFill>
            <a:srgbClr val="8E087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93" name="Google Shape;193;g22c6c8fa252_0_1"/>
          <p:cNvSpPr txBox="1"/>
          <p:nvPr/>
        </p:nvSpPr>
        <p:spPr>
          <a:xfrm>
            <a:off x="2204400" y="273000"/>
            <a:ext cx="9410100" cy="1014000"/>
          </a:xfrm>
          <a:prstGeom prst="rect">
            <a:avLst/>
          </a:prstGeom>
          <a:noFill/>
          <a:ln>
            <a:noFill/>
          </a:ln>
        </p:spPr>
        <p:txBody>
          <a:bodyPr anchorCtr="0" anchor="t" bIns="121875" lIns="121875" spcFirstLastPara="1" rIns="121875" wrap="square" tIns="121875">
            <a:noAutofit/>
          </a:bodyPr>
          <a:lstStyle/>
          <a:p>
            <a:pPr indent="0" lvl="0" marL="0" marR="0" rtl="0" algn="r">
              <a:lnSpc>
                <a:spcPct val="100000"/>
              </a:lnSpc>
              <a:spcBef>
                <a:spcPts val="0"/>
              </a:spcBef>
              <a:spcAft>
                <a:spcPts val="0"/>
              </a:spcAft>
              <a:buClr>
                <a:srgbClr val="000000"/>
              </a:buClr>
              <a:buSzPts val="3700"/>
              <a:buFont typeface="Arial"/>
              <a:buNone/>
            </a:pPr>
            <a:r>
              <a:rPr b="0" i="0" lang="es-CL" sz="2900" u="none" cap="none" strike="noStrike">
                <a:solidFill>
                  <a:srgbClr val="000000"/>
                </a:solidFill>
                <a:latin typeface="Roboto"/>
                <a:ea typeface="Roboto"/>
                <a:cs typeface="Roboto"/>
                <a:sym typeface="Roboto"/>
              </a:rPr>
              <a:t>Actividad 5-1</a:t>
            </a:r>
            <a:endParaRPr b="0" i="0" sz="29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3700"/>
              <a:buFont typeface="Arial"/>
              <a:buNone/>
            </a:pPr>
            <a:r>
              <a:rPr b="1" i="0" lang="es-CL" sz="3700" u="none" cap="none" strike="noStrike">
                <a:solidFill>
                  <a:srgbClr val="FFFFFF"/>
                </a:solidFill>
                <a:latin typeface="Roboto"/>
                <a:ea typeface="Roboto"/>
                <a:cs typeface="Roboto"/>
                <a:sym typeface="Roboto"/>
              </a:rPr>
              <a:t>Matriz aplicada</a:t>
            </a:r>
            <a:r>
              <a:rPr b="0" i="0" lang="es-CL" sz="3700" u="none" cap="none" strike="noStrike">
                <a:solidFill>
                  <a:srgbClr val="FFFFFF"/>
                </a:solidFill>
                <a:latin typeface="Roboto"/>
                <a:ea typeface="Roboto"/>
                <a:cs typeface="Roboto"/>
                <a:sym typeface="Roboto"/>
              </a:rPr>
              <a:t> de un Problema </a:t>
            </a:r>
            <a:r>
              <a:rPr b="1" i="0" lang="es-CL" sz="3700" u="none" cap="none" strike="noStrike">
                <a:solidFill>
                  <a:srgbClr val="FFFFFF"/>
                </a:solidFill>
                <a:latin typeface="Roboto"/>
                <a:ea typeface="Roboto"/>
                <a:cs typeface="Roboto"/>
                <a:sym typeface="Roboto"/>
              </a:rPr>
              <a:t>ejemplo</a:t>
            </a:r>
            <a:endParaRPr b="1" i="0" sz="3700" u="none" cap="none" strike="noStrike">
              <a:solidFill>
                <a:srgbClr val="FFFFFF"/>
              </a:solidFill>
              <a:latin typeface="Roboto"/>
              <a:ea typeface="Roboto"/>
              <a:cs typeface="Roboto"/>
              <a:sym typeface="Roboto"/>
            </a:endParaRPr>
          </a:p>
        </p:txBody>
      </p:sp>
      <p:cxnSp>
        <p:nvCxnSpPr>
          <p:cNvPr id="194" name="Google Shape;194;g22c6c8fa252_0_1"/>
          <p:cNvCxnSpPr/>
          <p:nvPr/>
        </p:nvCxnSpPr>
        <p:spPr>
          <a:xfrm rot="5400000">
            <a:off x="9272100" y="4332350"/>
            <a:ext cx="609300" cy="452700"/>
          </a:xfrm>
          <a:prstGeom prst="curvedConnector3">
            <a:avLst>
              <a:gd fmla="val 50000" name="adj1"/>
            </a:avLst>
          </a:prstGeom>
          <a:noFill/>
          <a:ln cap="flat" cmpd="sng" w="19050">
            <a:solidFill>
              <a:srgbClr val="DF2942"/>
            </a:solidFill>
            <a:prstDash val="solid"/>
            <a:round/>
            <a:headEnd len="med" w="med" type="stealth"/>
            <a:tailEnd len="med" w="med" type="stealth"/>
          </a:ln>
        </p:spPr>
      </p:cxnSp>
      <p:cxnSp>
        <p:nvCxnSpPr>
          <p:cNvPr id="195" name="Google Shape;195;g22c6c8fa252_0_1"/>
          <p:cNvCxnSpPr/>
          <p:nvPr/>
        </p:nvCxnSpPr>
        <p:spPr>
          <a:xfrm flipH="1">
            <a:off x="3658600" y="2861550"/>
            <a:ext cx="4717200" cy="992100"/>
          </a:xfrm>
          <a:prstGeom prst="curvedConnector3">
            <a:avLst>
              <a:gd fmla="val 50000" name="adj1"/>
            </a:avLst>
          </a:prstGeom>
          <a:noFill/>
          <a:ln cap="flat" cmpd="sng" w="19050">
            <a:solidFill>
              <a:srgbClr val="DF2942"/>
            </a:solidFill>
            <a:prstDash val="solid"/>
            <a:round/>
            <a:headEnd len="sm" w="sm" type="none"/>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09ee1a27b6_4_216"/>
          <p:cNvSpPr/>
          <p:nvPr/>
        </p:nvSpPr>
        <p:spPr>
          <a:xfrm>
            <a:off x="3650925" y="3536175"/>
            <a:ext cx="1667100" cy="922200"/>
          </a:xfrm>
          <a:prstGeom prst="roundRect">
            <a:avLst>
              <a:gd fmla="val 8428" name="adj"/>
            </a:avLst>
          </a:prstGeom>
          <a:solidFill>
            <a:srgbClr val="FFFF00">
              <a:alpha val="60784"/>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201" name="Google Shape;201;g209ee1a27b6_4_216"/>
          <p:cNvPicPr preferRelativeResize="0"/>
          <p:nvPr/>
        </p:nvPicPr>
        <p:blipFill rotWithShape="1">
          <a:blip r:embed="rId3">
            <a:alphaModFix/>
          </a:blip>
          <a:srcRect b="0" l="0" r="0" t="0"/>
          <a:stretch/>
        </p:blipFill>
        <p:spPr>
          <a:xfrm>
            <a:off x="381696" y="3661884"/>
            <a:ext cx="11532086" cy="720351"/>
          </a:xfrm>
          <a:prstGeom prst="rect">
            <a:avLst/>
          </a:prstGeom>
          <a:noFill/>
          <a:ln>
            <a:noFill/>
          </a:ln>
        </p:spPr>
      </p:pic>
      <p:sp>
        <p:nvSpPr>
          <p:cNvPr id="202" name="Google Shape;202;g209ee1a27b6_4_216"/>
          <p:cNvSpPr txBox="1"/>
          <p:nvPr/>
        </p:nvSpPr>
        <p:spPr>
          <a:xfrm>
            <a:off x="787400" y="5197000"/>
            <a:ext cx="698400" cy="410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rPr b="1" i="0" lang="es-CL" sz="1900" u="none" cap="none" strike="noStrike">
                <a:solidFill>
                  <a:srgbClr val="07121F"/>
                </a:solidFill>
                <a:latin typeface="Arial"/>
                <a:ea typeface="Arial"/>
                <a:cs typeface="Arial"/>
                <a:sym typeface="Arial"/>
              </a:rPr>
              <a:t>1</a:t>
            </a:r>
            <a:endParaRPr b="1" i="0" sz="1900" u="none" cap="none" strike="noStrike">
              <a:solidFill>
                <a:srgbClr val="07121F"/>
              </a:solidFill>
              <a:latin typeface="Arial"/>
              <a:ea typeface="Arial"/>
              <a:cs typeface="Arial"/>
              <a:sym typeface="Arial"/>
            </a:endParaRPr>
          </a:p>
        </p:txBody>
      </p:sp>
      <p:sp>
        <p:nvSpPr>
          <p:cNvPr id="203" name="Google Shape;203;g209ee1a27b6_4_216"/>
          <p:cNvSpPr txBox="1"/>
          <p:nvPr/>
        </p:nvSpPr>
        <p:spPr>
          <a:xfrm>
            <a:off x="2363824" y="5197000"/>
            <a:ext cx="698400" cy="410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rPr b="1" i="0" lang="es-CL" sz="1900" u="none" cap="none" strike="noStrike">
                <a:solidFill>
                  <a:srgbClr val="07121F"/>
                </a:solidFill>
                <a:latin typeface="Arial"/>
                <a:ea typeface="Arial"/>
                <a:cs typeface="Arial"/>
                <a:sym typeface="Arial"/>
              </a:rPr>
              <a:t>2</a:t>
            </a:r>
            <a:endParaRPr b="1" i="0" sz="1900" u="none" cap="none" strike="noStrike">
              <a:solidFill>
                <a:srgbClr val="07121F"/>
              </a:solidFill>
              <a:latin typeface="Arial"/>
              <a:ea typeface="Arial"/>
              <a:cs typeface="Arial"/>
              <a:sym typeface="Arial"/>
            </a:endParaRPr>
          </a:p>
        </p:txBody>
      </p:sp>
      <p:sp>
        <p:nvSpPr>
          <p:cNvPr id="204" name="Google Shape;204;g209ee1a27b6_4_216"/>
          <p:cNvSpPr txBox="1"/>
          <p:nvPr/>
        </p:nvSpPr>
        <p:spPr>
          <a:xfrm>
            <a:off x="4078324" y="5197000"/>
            <a:ext cx="698400" cy="410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rPr b="1" i="0" lang="es-CL" sz="1900" u="none" cap="none" strike="noStrike">
                <a:solidFill>
                  <a:srgbClr val="07121F"/>
                </a:solidFill>
                <a:latin typeface="Arial"/>
                <a:ea typeface="Arial"/>
                <a:cs typeface="Arial"/>
                <a:sym typeface="Arial"/>
              </a:rPr>
              <a:t>3</a:t>
            </a:r>
            <a:endParaRPr b="1" i="0" sz="1900" u="none" cap="none" strike="noStrike">
              <a:solidFill>
                <a:srgbClr val="07121F"/>
              </a:solidFill>
              <a:latin typeface="Arial"/>
              <a:ea typeface="Arial"/>
              <a:cs typeface="Arial"/>
              <a:sym typeface="Arial"/>
            </a:endParaRPr>
          </a:p>
        </p:txBody>
      </p:sp>
      <p:sp>
        <p:nvSpPr>
          <p:cNvPr id="205" name="Google Shape;205;g209ee1a27b6_4_216"/>
          <p:cNvSpPr txBox="1"/>
          <p:nvPr/>
        </p:nvSpPr>
        <p:spPr>
          <a:xfrm>
            <a:off x="5594940" y="5197000"/>
            <a:ext cx="698400" cy="410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rPr b="1" i="0" lang="es-CL" sz="1900" u="none" cap="none" strike="noStrike">
                <a:solidFill>
                  <a:srgbClr val="07121F"/>
                </a:solidFill>
                <a:latin typeface="Arial"/>
                <a:ea typeface="Arial"/>
                <a:cs typeface="Arial"/>
                <a:sym typeface="Arial"/>
              </a:rPr>
              <a:t>4</a:t>
            </a:r>
            <a:endParaRPr b="1" i="0" sz="1900" u="none" cap="none" strike="noStrike">
              <a:solidFill>
                <a:srgbClr val="07121F"/>
              </a:solidFill>
              <a:latin typeface="Arial"/>
              <a:ea typeface="Arial"/>
              <a:cs typeface="Arial"/>
              <a:sym typeface="Arial"/>
            </a:endParaRPr>
          </a:p>
        </p:txBody>
      </p:sp>
      <p:sp>
        <p:nvSpPr>
          <p:cNvPr id="206" name="Google Shape;206;g209ee1a27b6_4_216"/>
          <p:cNvSpPr txBox="1"/>
          <p:nvPr/>
        </p:nvSpPr>
        <p:spPr>
          <a:xfrm>
            <a:off x="7240403" y="5197000"/>
            <a:ext cx="698400" cy="410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rPr b="1" i="0" lang="es-CL" sz="1900" u="none" cap="none" strike="noStrike">
                <a:solidFill>
                  <a:srgbClr val="07121F"/>
                </a:solidFill>
                <a:latin typeface="Arial"/>
                <a:ea typeface="Arial"/>
                <a:cs typeface="Arial"/>
                <a:sym typeface="Arial"/>
              </a:rPr>
              <a:t>5</a:t>
            </a:r>
            <a:endParaRPr b="1" i="0" sz="1900" u="none" cap="none" strike="noStrike">
              <a:solidFill>
                <a:srgbClr val="07121F"/>
              </a:solidFill>
              <a:latin typeface="Arial"/>
              <a:ea typeface="Arial"/>
              <a:cs typeface="Arial"/>
              <a:sym typeface="Arial"/>
            </a:endParaRPr>
          </a:p>
        </p:txBody>
      </p:sp>
      <p:sp>
        <p:nvSpPr>
          <p:cNvPr id="207" name="Google Shape;207;g209ee1a27b6_4_216"/>
          <p:cNvSpPr txBox="1"/>
          <p:nvPr/>
        </p:nvSpPr>
        <p:spPr>
          <a:xfrm>
            <a:off x="9175307" y="5197000"/>
            <a:ext cx="698400" cy="410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rPr b="1" i="0" lang="es-CL" sz="1900" u="none" cap="none" strike="noStrike">
                <a:solidFill>
                  <a:srgbClr val="07121F"/>
                </a:solidFill>
                <a:latin typeface="Arial"/>
                <a:ea typeface="Arial"/>
                <a:cs typeface="Arial"/>
                <a:sym typeface="Arial"/>
              </a:rPr>
              <a:t>6</a:t>
            </a:r>
            <a:endParaRPr b="1" i="0" sz="1900" u="none" cap="none" strike="noStrike">
              <a:solidFill>
                <a:srgbClr val="07121F"/>
              </a:solidFill>
              <a:latin typeface="Arial"/>
              <a:ea typeface="Arial"/>
              <a:cs typeface="Arial"/>
              <a:sym typeface="Arial"/>
            </a:endParaRPr>
          </a:p>
        </p:txBody>
      </p:sp>
      <p:sp>
        <p:nvSpPr>
          <p:cNvPr id="208" name="Google Shape;208;g209ee1a27b6_4_216"/>
          <p:cNvSpPr txBox="1"/>
          <p:nvPr/>
        </p:nvSpPr>
        <p:spPr>
          <a:xfrm>
            <a:off x="10751731" y="5197000"/>
            <a:ext cx="698400" cy="410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rPr b="1" i="0" lang="es-CL" sz="1900" u="none" cap="none" strike="noStrike">
                <a:solidFill>
                  <a:srgbClr val="07121F"/>
                </a:solidFill>
                <a:latin typeface="Arial"/>
                <a:ea typeface="Arial"/>
                <a:cs typeface="Arial"/>
                <a:sym typeface="Arial"/>
              </a:rPr>
              <a:t>7</a:t>
            </a:r>
            <a:endParaRPr b="1" i="0" sz="1900" u="none" cap="none" strike="noStrike">
              <a:solidFill>
                <a:srgbClr val="07121F"/>
              </a:solidFill>
              <a:latin typeface="Arial"/>
              <a:ea typeface="Arial"/>
              <a:cs typeface="Arial"/>
              <a:sym typeface="Arial"/>
            </a:endParaRPr>
          </a:p>
        </p:txBody>
      </p:sp>
      <p:pic>
        <p:nvPicPr>
          <p:cNvPr id="209" name="Google Shape;209;g209ee1a27b6_4_216"/>
          <p:cNvPicPr preferRelativeResize="0"/>
          <p:nvPr/>
        </p:nvPicPr>
        <p:blipFill rotWithShape="1">
          <a:blip r:embed="rId4">
            <a:alphaModFix/>
          </a:blip>
          <a:srcRect b="0" l="0" r="0" t="0"/>
          <a:stretch/>
        </p:blipFill>
        <p:spPr>
          <a:xfrm>
            <a:off x="3921042" y="2271055"/>
            <a:ext cx="1162600" cy="1162600"/>
          </a:xfrm>
          <a:prstGeom prst="rect">
            <a:avLst/>
          </a:prstGeom>
          <a:noFill/>
          <a:ln>
            <a:noFill/>
          </a:ln>
        </p:spPr>
      </p:pic>
      <p:sp>
        <p:nvSpPr>
          <p:cNvPr id="210" name="Google Shape;210;g209ee1a27b6_4_216"/>
          <p:cNvSpPr/>
          <p:nvPr/>
        </p:nvSpPr>
        <p:spPr>
          <a:xfrm rot="10800000">
            <a:off x="1023600" y="4421675"/>
            <a:ext cx="3391500" cy="720900"/>
          </a:xfrm>
          <a:prstGeom prst="curvedDownArrow">
            <a:avLst>
              <a:gd fmla="val 25000" name="adj1"/>
              <a:gd fmla="val 50000" name="adj2"/>
              <a:gd fmla="val 25000" name="adj3"/>
            </a:avLst>
          </a:prstGeom>
          <a:solidFill>
            <a:srgbClr val="C0DF5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1" name="Google Shape;211;g209ee1a27b6_4_216"/>
          <p:cNvSpPr/>
          <p:nvPr/>
        </p:nvSpPr>
        <p:spPr>
          <a:xfrm>
            <a:off x="1103025" y="2829712"/>
            <a:ext cx="3328200" cy="802200"/>
          </a:xfrm>
          <a:prstGeom prst="curvedDownArrow">
            <a:avLst>
              <a:gd fmla="val 25000" name="adj1"/>
              <a:gd fmla="val 50000" name="adj2"/>
              <a:gd fmla="val 25000" name="adj3"/>
            </a:avLst>
          </a:prstGeom>
          <a:solidFill>
            <a:srgbClr val="2AC2D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2" name="Google Shape;212;g209ee1a27b6_4_216"/>
          <p:cNvSpPr txBox="1"/>
          <p:nvPr/>
        </p:nvSpPr>
        <p:spPr>
          <a:xfrm>
            <a:off x="100" y="388000"/>
            <a:ext cx="11747100" cy="7542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3300"/>
              <a:buFont typeface="Arial"/>
              <a:buNone/>
            </a:pPr>
            <a:r>
              <a:rPr b="1" i="0" lang="es-CL" sz="3300" u="none" cap="none" strike="noStrike">
                <a:solidFill>
                  <a:srgbClr val="000000"/>
                </a:solidFill>
                <a:latin typeface="Roboto"/>
                <a:ea typeface="Roboto"/>
                <a:cs typeface="Roboto"/>
                <a:sym typeface="Roboto"/>
              </a:rPr>
              <a:t>Proceso de Innovación </a:t>
            </a:r>
            <a:r>
              <a:rPr b="0" i="0" lang="es-CL" sz="3300" u="none" cap="none" strike="noStrike">
                <a:solidFill>
                  <a:srgbClr val="000000"/>
                </a:solidFill>
                <a:latin typeface="Roboto"/>
                <a:ea typeface="Roboto"/>
                <a:cs typeface="Roboto"/>
                <a:sym typeface="Roboto"/>
              </a:rPr>
              <a:t>en</a:t>
            </a:r>
            <a:r>
              <a:rPr b="1" i="0" lang="es-CL" sz="3300" u="none" cap="none" strike="noStrike">
                <a:solidFill>
                  <a:srgbClr val="000000"/>
                </a:solidFill>
                <a:latin typeface="Roboto"/>
                <a:ea typeface="Roboto"/>
                <a:cs typeface="Roboto"/>
                <a:sym typeface="Roboto"/>
              </a:rPr>
              <a:t> Ingeniería y Ciencias</a:t>
            </a:r>
            <a:endParaRPr b="1" i="0" sz="3300" u="none" cap="none" strike="noStrike">
              <a:solidFill>
                <a:srgbClr val="000000"/>
              </a:solidFill>
              <a:latin typeface="Roboto"/>
              <a:ea typeface="Roboto"/>
              <a:cs typeface="Roboto"/>
              <a:sym typeface="Roboto"/>
            </a:endParaRPr>
          </a:p>
        </p:txBody>
      </p:sp>
      <p:sp>
        <p:nvSpPr>
          <p:cNvPr id="213" name="Google Shape;213;g209ee1a27b6_4_216"/>
          <p:cNvSpPr txBox="1"/>
          <p:nvPr>
            <p:ph idx="4294967295" type="subTitle"/>
          </p:nvPr>
        </p:nvSpPr>
        <p:spPr>
          <a:xfrm>
            <a:off x="4461108" y="5924033"/>
            <a:ext cx="7286100" cy="767100"/>
          </a:xfrm>
          <a:prstGeom prst="rect">
            <a:avLst/>
          </a:prstGeom>
          <a:noFill/>
          <a:ln>
            <a:noFill/>
          </a:ln>
        </p:spPr>
        <p:txBody>
          <a:bodyPr anchorCtr="0" anchor="t" bIns="121900" lIns="121900" spcFirstLastPara="1" rIns="121900" wrap="square" tIns="121900">
            <a:noAutofit/>
          </a:bodyPr>
          <a:lstStyle/>
          <a:p>
            <a:pPr indent="0" lvl="0" marL="0" marR="0" rtl="0" algn="r">
              <a:lnSpc>
                <a:spcPct val="115000"/>
              </a:lnSpc>
              <a:spcBef>
                <a:spcPts val="0"/>
              </a:spcBef>
              <a:spcAft>
                <a:spcPts val="0"/>
              </a:spcAft>
              <a:buClr>
                <a:srgbClr val="000000"/>
              </a:buClr>
              <a:buSzPts val="3700"/>
              <a:buFont typeface="Arial"/>
              <a:buNone/>
            </a:pPr>
            <a:r>
              <a:rPr b="1" i="0" lang="es-CL" sz="2900" u="none" cap="none" strike="noStrike">
                <a:solidFill>
                  <a:srgbClr val="1155CC"/>
                </a:solidFill>
                <a:latin typeface="Roboto"/>
                <a:ea typeface="Roboto"/>
                <a:cs typeface="Roboto"/>
                <a:sym typeface="Roboto"/>
              </a:rPr>
              <a:t>Proceso iterativo</a:t>
            </a:r>
            <a:endParaRPr b="1" i="0" sz="2900" u="none" cap="none" strike="noStrike">
              <a:solidFill>
                <a:srgbClr val="000000"/>
              </a:solidFill>
              <a:latin typeface="Roboto"/>
              <a:ea typeface="Roboto"/>
              <a:cs typeface="Roboto"/>
              <a:sym typeface="Roboto"/>
            </a:endParaRPr>
          </a:p>
          <a:p>
            <a:pPr indent="0" lvl="0" marL="0" marR="0" rtl="0" algn="r">
              <a:lnSpc>
                <a:spcPct val="115000"/>
              </a:lnSpc>
              <a:spcBef>
                <a:spcPts val="0"/>
              </a:spcBef>
              <a:spcAft>
                <a:spcPts val="0"/>
              </a:spcAft>
              <a:buClr>
                <a:srgbClr val="000000"/>
              </a:buClr>
              <a:buSzPts val="3700"/>
              <a:buFont typeface="Arial"/>
              <a:buNone/>
            </a:pPr>
            <a:r>
              <a:t/>
            </a:r>
            <a:endParaRPr b="1" i="0" sz="2900" u="none" cap="none" strike="noStrike">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2a6b564a57_0_14"/>
          <p:cNvSpPr/>
          <p:nvPr/>
        </p:nvSpPr>
        <p:spPr>
          <a:xfrm>
            <a:off x="0" y="0"/>
            <a:ext cx="12192000" cy="6858000"/>
          </a:xfrm>
          <a:prstGeom prst="rect">
            <a:avLst/>
          </a:prstGeom>
          <a:solidFill>
            <a:srgbClr val="3F3F3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19" name="Google Shape;219;g22a6b564a57_0_14"/>
          <p:cNvSpPr txBox="1"/>
          <p:nvPr/>
        </p:nvSpPr>
        <p:spPr>
          <a:xfrm>
            <a:off x="0" y="2165352"/>
            <a:ext cx="12192000" cy="2527200"/>
          </a:xfrm>
          <a:prstGeom prst="rect">
            <a:avLst/>
          </a:prstGeom>
          <a:solidFill>
            <a:srgbClr val="8E0877"/>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chemeClr val="lt1"/>
              </a:buClr>
              <a:buSzPts val="4500"/>
              <a:buFont typeface="Arial"/>
              <a:buNone/>
            </a:pPr>
            <a:r>
              <a:rPr b="0" i="0" lang="es-CL" sz="4000" u="none" cap="none" strike="noStrike">
                <a:solidFill>
                  <a:schemeClr val="lt1"/>
                </a:solidFill>
                <a:latin typeface="Roboto"/>
                <a:ea typeface="Roboto"/>
                <a:cs typeface="Roboto"/>
                <a:sym typeface="Roboto"/>
              </a:rPr>
              <a:t>Actividad 5-2</a:t>
            </a:r>
            <a:endParaRPr b="0" i="0" sz="40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900"/>
              <a:buFont typeface="Arial"/>
              <a:buNone/>
            </a:pPr>
            <a:r>
              <a:rPr b="1" i="0" lang="es-CL" sz="4700" u="none" cap="none" strike="noStrike">
                <a:solidFill>
                  <a:schemeClr val="lt1"/>
                </a:solidFill>
                <a:latin typeface="Roboto"/>
                <a:ea typeface="Roboto"/>
                <a:cs typeface="Roboto"/>
                <a:sym typeface="Roboto"/>
              </a:rPr>
              <a:t>“Mapa de Empatía”</a:t>
            </a:r>
            <a:endParaRPr b="0" i="0" sz="2400" u="none" cap="none" strike="noStrike">
              <a:solidFill>
                <a:schemeClr val="lt1"/>
              </a:solidFill>
              <a:latin typeface="Arial"/>
              <a:ea typeface="Arial"/>
              <a:cs typeface="Arial"/>
              <a:sym typeface="Arial"/>
            </a:endParaRPr>
          </a:p>
        </p:txBody>
      </p:sp>
      <p:sp>
        <p:nvSpPr>
          <p:cNvPr id="220" name="Google Shape;220;g22a6b564a57_0_14"/>
          <p:cNvSpPr txBox="1"/>
          <p:nvPr>
            <p:ph idx="12" type="sldNum"/>
          </p:nvPr>
        </p:nvSpPr>
        <p:spPr>
          <a:xfrm>
            <a:off x="8778240" y="6198647"/>
            <a:ext cx="2804100" cy="3231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2400"/>
              <a:buNone/>
            </a:pPr>
            <a:fld id="{00000000-1234-1234-1234-123412341234}" type="slidenum">
              <a:rPr lang="es-CL" sz="2100">
                <a:latin typeface="Roboto"/>
                <a:ea typeface="Roboto"/>
                <a:cs typeface="Roboto"/>
                <a:sym typeface="Roboto"/>
              </a:rPr>
              <a:t>‹#›</a:t>
            </a:fld>
            <a:endParaRPr sz="2100">
              <a:latin typeface="Roboto"/>
              <a:ea typeface="Roboto"/>
              <a:cs typeface="Roboto"/>
              <a:sym typeface="Roboto"/>
            </a:endParaRPr>
          </a:p>
        </p:txBody>
      </p:sp>
      <p:sp>
        <p:nvSpPr>
          <p:cNvPr id="221" name="Google Shape;221;g22a6b564a57_0_14"/>
          <p:cNvSpPr txBox="1"/>
          <p:nvPr/>
        </p:nvSpPr>
        <p:spPr>
          <a:xfrm>
            <a:off x="320650" y="5863350"/>
            <a:ext cx="3000000" cy="507900"/>
          </a:xfrm>
          <a:prstGeom prst="rect">
            <a:avLst/>
          </a:prstGeom>
          <a:noFill/>
          <a:ln>
            <a:noFill/>
          </a:ln>
        </p:spPr>
        <p:txBody>
          <a:bodyPr anchorCtr="0" anchor="t" bIns="91425" lIns="91425" spcFirstLastPara="1" rIns="91425" wrap="square" tIns="91425">
            <a:spAutoFit/>
          </a:bodyPr>
          <a:lstStyle/>
          <a:p>
            <a:pPr indent="0" lvl="0" marL="0" marR="789545" rtl="0" algn="ctr">
              <a:lnSpc>
                <a:spcPct val="100000"/>
              </a:lnSpc>
              <a:spcBef>
                <a:spcPts val="0"/>
              </a:spcBef>
              <a:spcAft>
                <a:spcPts val="0"/>
              </a:spcAft>
              <a:buClr>
                <a:srgbClr val="000000"/>
              </a:buClr>
              <a:buSzPts val="2100"/>
              <a:buFont typeface="Arial"/>
              <a:buNone/>
            </a:pPr>
            <a:r>
              <a:rPr b="0" i="0" lang="es-CL" sz="2100" u="none" cap="none" strike="noStrike">
                <a:solidFill>
                  <a:srgbClr val="000000"/>
                </a:solidFill>
                <a:highlight>
                  <a:srgbClr val="FFC000"/>
                </a:highlight>
                <a:latin typeface="Roboto"/>
                <a:ea typeface="Roboto"/>
                <a:cs typeface="Roboto"/>
                <a:sym typeface="Roboto"/>
              </a:rPr>
              <a:t>15 minutos</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09ee1a27b6_4_239"/>
          <p:cNvSpPr/>
          <p:nvPr/>
        </p:nvSpPr>
        <p:spPr>
          <a:xfrm>
            <a:off x="5556033" y="883000"/>
            <a:ext cx="6635700" cy="505500"/>
          </a:xfrm>
          <a:prstGeom prst="rect">
            <a:avLst/>
          </a:prstGeom>
          <a:solidFill>
            <a:srgbClr val="8E087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28" name="Google Shape;228;g209ee1a27b6_4_239"/>
          <p:cNvSpPr txBox="1"/>
          <p:nvPr/>
        </p:nvSpPr>
        <p:spPr>
          <a:xfrm>
            <a:off x="2204400" y="273000"/>
            <a:ext cx="9410100" cy="1014000"/>
          </a:xfrm>
          <a:prstGeom prst="rect">
            <a:avLst/>
          </a:prstGeom>
          <a:noFill/>
          <a:ln>
            <a:noFill/>
          </a:ln>
        </p:spPr>
        <p:txBody>
          <a:bodyPr anchorCtr="0" anchor="t" bIns="121875" lIns="121875" spcFirstLastPara="1" rIns="121875" wrap="square" tIns="121875">
            <a:noAutofit/>
          </a:bodyPr>
          <a:lstStyle/>
          <a:p>
            <a:pPr indent="0" lvl="0" marL="0" marR="0" rtl="0" algn="r">
              <a:lnSpc>
                <a:spcPct val="100000"/>
              </a:lnSpc>
              <a:spcBef>
                <a:spcPts val="0"/>
              </a:spcBef>
              <a:spcAft>
                <a:spcPts val="0"/>
              </a:spcAft>
              <a:buClr>
                <a:srgbClr val="000000"/>
              </a:buClr>
              <a:buSzPts val="3700"/>
              <a:buFont typeface="Arial"/>
              <a:buNone/>
            </a:pPr>
            <a:r>
              <a:rPr b="0" i="0" lang="es-CL" sz="2900" u="none" cap="none" strike="noStrike">
                <a:solidFill>
                  <a:srgbClr val="000000"/>
                </a:solidFill>
                <a:latin typeface="Roboto"/>
                <a:ea typeface="Roboto"/>
                <a:cs typeface="Roboto"/>
                <a:sym typeface="Roboto"/>
              </a:rPr>
              <a:t>Actividad 5-2</a:t>
            </a:r>
            <a:endParaRPr b="0" i="0" sz="29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chemeClr val="dk1"/>
              </a:buClr>
              <a:buSzPts val="3700"/>
              <a:buFont typeface="Arial"/>
              <a:buNone/>
            </a:pPr>
            <a:r>
              <a:rPr b="1" i="0" lang="es-CL" sz="3700" u="none" cap="none" strike="noStrike">
                <a:solidFill>
                  <a:schemeClr val="lt1"/>
                </a:solidFill>
                <a:latin typeface="Roboto"/>
                <a:ea typeface="Roboto"/>
                <a:cs typeface="Roboto"/>
                <a:sym typeface="Roboto"/>
              </a:rPr>
              <a:t>Mapa de Empatía</a:t>
            </a:r>
            <a:endParaRPr b="1" i="0" sz="3700" u="none" cap="none" strike="noStrike">
              <a:solidFill>
                <a:srgbClr val="FFFFFF"/>
              </a:solidFill>
              <a:latin typeface="Roboto"/>
              <a:ea typeface="Roboto"/>
              <a:cs typeface="Roboto"/>
              <a:sym typeface="Roboto"/>
            </a:endParaRPr>
          </a:p>
        </p:txBody>
      </p:sp>
      <p:sp>
        <p:nvSpPr>
          <p:cNvPr id="229" name="Google Shape;229;g209ee1a27b6_4_239"/>
          <p:cNvSpPr/>
          <p:nvPr/>
        </p:nvSpPr>
        <p:spPr>
          <a:xfrm>
            <a:off x="577875" y="1388500"/>
            <a:ext cx="11036700" cy="3752100"/>
          </a:xfrm>
          <a:prstGeom prst="rect">
            <a:avLst/>
          </a:prstGeom>
          <a:noFill/>
          <a:ln>
            <a:noFill/>
          </a:ln>
        </p:spPr>
        <p:txBody>
          <a:bodyPr anchorCtr="0" anchor="t" bIns="60925" lIns="121900" spcFirstLastPara="1" rIns="121900" wrap="square" tIns="60925">
            <a:noAutofit/>
          </a:bodyPr>
          <a:lstStyle/>
          <a:p>
            <a:pPr indent="0" lvl="0" marL="0" marR="0" rtl="0" algn="just">
              <a:lnSpc>
                <a:spcPct val="100000"/>
              </a:lnSpc>
              <a:spcBef>
                <a:spcPts val="0"/>
              </a:spcBef>
              <a:spcAft>
                <a:spcPts val="0"/>
              </a:spcAft>
              <a:buClr>
                <a:srgbClr val="000000"/>
              </a:buClr>
              <a:buSzPts val="2300"/>
              <a:buFont typeface="Arial"/>
              <a:buNone/>
            </a:pPr>
            <a:r>
              <a:rPr b="1" i="0" lang="es-CL" sz="2200" u="none" cap="none" strike="noStrike">
                <a:solidFill>
                  <a:srgbClr val="434343"/>
                </a:solidFill>
                <a:latin typeface="Roboto"/>
                <a:ea typeface="Roboto"/>
                <a:cs typeface="Roboto"/>
                <a:sym typeface="Roboto"/>
              </a:rPr>
              <a:t>INSTRUCCIONES</a:t>
            </a:r>
            <a:endParaRPr b="1" i="0" sz="2200" u="none" cap="none" strike="noStrike">
              <a:solidFill>
                <a:srgbClr val="434343"/>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900"/>
              <a:buFont typeface="Arial"/>
              <a:buNone/>
            </a:pPr>
            <a:r>
              <a:rPr b="0" i="0" lang="es-CL" sz="1900" u="none" cap="none" strike="noStrike">
                <a:solidFill>
                  <a:srgbClr val="3B3B3B"/>
                </a:solidFill>
                <a:latin typeface="Roboto"/>
                <a:ea typeface="Roboto"/>
                <a:cs typeface="Roboto"/>
                <a:sym typeface="Roboto"/>
              </a:rPr>
              <a:t>A partir de la </a:t>
            </a:r>
            <a:r>
              <a:rPr b="1" i="0" lang="es-CL" sz="1900" u="none" cap="none" strike="noStrike">
                <a:solidFill>
                  <a:srgbClr val="3B3B3B"/>
                </a:solidFill>
                <a:highlight>
                  <a:srgbClr val="FFFF00"/>
                </a:highlight>
                <a:latin typeface="Roboto"/>
                <a:ea typeface="Roboto"/>
                <a:cs typeface="Roboto"/>
                <a:sym typeface="Roboto"/>
              </a:rPr>
              <a:t>Matriz del Problema</a:t>
            </a:r>
            <a:r>
              <a:rPr b="0" i="0" lang="es-CL" sz="1900" u="none" cap="none" strike="noStrike">
                <a:solidFill>
                  <a:srgbClr val="3B3B3B"/>
                </a:solidFill>
                <a:latin typeface="Roboto"/>
                <a:ea typeface="Roboto"/>
                <a:cs typeface="Roboto"/>
                <a:sym typeface="Roboto"/>
              </a:rPr>
              <a:t> escogida y de las evidencias de sus observaciones, profundizar en el análisis y entendimiento de nuestras personas usuarias.</a:t>
            </a:r>
            <a:endParaRPr b="0" i="0" sz="1900" u="none" cap="none" strike="noStrike">
              <a:solidFill>
                <a:srgbClr val="3B3B3B"/>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3B3B3B"/>
              </a:solidFill>
              <a:latin typeface="Roboto"/>
              <a:ea typeface="Roboto"/>
              <a:cs typeface="Roboto"/>
              <a:sym typeface="Roboto"/>
            </a:endParaRPr>
          </a:p>
          <a:p>
            <a:pPr indent="-361950" lvl="0" marL="381000" marR="0" rtl="0" algn="just">
              <a:lnSpc>
                <a:spcPct val="100000"/>
              </a:lnSpc>
              <a:spcBef>
                <a:spcPts val="0"/>
              </a:spcBef>
              <a:spcAft>
                <a:spcPts val="0"/>
              </a:spcAft>
              <a:buClr>
                <a:srgbClr val="FF0000"/>
              </a:buClr>
              <a:buSzPts val="1900"/>
              <a:buFont typeface="Arial"/>
              <a:buChar char="•"/>
            </a:pPr>
            <a:r>
              <a:rPr b="0" i="0" lang="es-CL" sz="1900" u="none" cap="none" strike="noStrike">
                <a:solidFill>
                  <a:srgbClr val="3B3B3B"/>
                </a:solidFill>
                <a:latin typeface="Roboto"/>
                <a:ea typeface="Roboto"/>
                <a:cs typeface="Roboto"/>
                <a:sym typeface="Roboto"/>
              </a:rPr>
              <a:t>Realizar un </a:t>
            </a:r>
            <a:r>
              <a:rPr b="1" i="0" lang="es-CL" sz="1900" u="none" cap="none" strike="noStrike">
                <a:solidFill>
                  <a:schemeClr val="lt1"/>
                </a:solidFill>
                <a:highlight>
                  <a:srgbClr val="8E0877"/>
                </a:highlight>
                <a:latin typeface="Roboto"/>
                <a:ea typeface="Roboto"/>
                <a:cs typeface="Roboto"/>
                <a:sym typeface="Roboto"/>
              </a:rPr>
              <a:t>Mapa de Empatía,</a:t>
            </a:r>
            <a:r>
              <a:rPr b="0" i="0" lang="es-CL" sz="1900" u="none" cap="none" strike="noStrike">
                <a:solidFill>
                  <a:srgbClr val="3B3B3B"/>
                </a:solidFill>
                <a:latin typeface="Roboto"/>
                <a:ea typeface="Roboto"/>
                <a:cs typeface="Roboto"/>
                <a:sym typeface="Roboto"/>
              </a:rPr>
              <a:t> el cual analiza: ¿Qué piensan/sienten las personas? ¿Qué ven? ¿Qué oyen? ¿Qué dicen/opinan? ¿Qué hacen/accionan? ¿Cuáles son los esfuerzos que implica este problema? y cuales son los resultados de lo que genera el problema?</a:t>
            </a:r>
            <a:endParaRPr b="0" i="0" sz="1900" u="none" cap="none" strike="noStrike">
              <a:solidFill>
                <a:srgbClr val="3B3B3B"/>
              </a:solidFill>
              <a:latin typeface="Roboto"/>
              <a:ea typeface="Roboto"/>
              <a:cs typeface="Roboto"/>
              <a:sym typeface="Roboto"/>
            </a:endParaRPr>
          </a:p>
          <a:p>
            <a:pPr indent="0" lvl="0" marL="609600" marR="0" rtl="0" algn="just">
              <a:lnSpc>
                <a:spcPct val="100000"/>
              </a:lnSpc>
              <a:spcBef>
                <a:spcPts val="0"/>
              </a:spcBef>
              <a:spcAft>
                <a:spcPts val="0"/>
              </a:spcAft>
              <a:buClr>
                <a:srgbClr val="000000"/>
              </a:buClr>
              <a:buSzPts val="900"/>
              <a:buFont typeface="Arial"/>
              <a:buNone/>
            </a:pPr>
            <a:r>
              <a:t/>
            </a:r>
            <a:endParaRPr b="0" i="0" sz="900" u="none" cap="none" strike="noStrike">
              <a:solidFill>
                <a:srgbClr val="3B3B3B"/>
              </a:solidFill>
              <a:latin typeface="Roboto"/>
              <a:ea typeface="Roboto"/>
              <a:cs typeface="Roboto"/>
              <a:sym typeface="Roboto"/>
            </a:endParaRPr>
          </a:p>
          <a:p>
            <a:pPr indent="-361950" lvl="0" marL="381000" marR="0" rtl="0" algn="just">
              <a:lnSpc>
                <a:spcPct val="100000"/>
              </a:lnSpc>
              <a:spcBef>
                <a:spcPts val="0"/>
              </a:spcBef>
              <a:spcAft>
                <a:spcPts val="0"/>
              </a:spcAft>
              <a:buClr>
                <a:srgbClr val="FF0000"/>
              </a:buClr>
              <a:buSzPts val="1900"/>
              <a:buFont typeface="Arial"/>
              <a:buChar char="•"/>
            </a:pPr>
            <a:r>
              <a:rPr b="1" i="0" lang="es-CL" sz="1900" u="none" cap="none" strike="noStrike">
                <a:solidFill>
                  <a:srgbClr val="177D6D"/>
                </a:solidFill>
                <a:latin typeface="Roboto"/>
                <a:ea typeface="Roboto"/>
                <a:cs typeface="Roboto"/>
                <a:sym typeface="Roboto"/>
              </a:rPr>
              <a:t>Utilizar imágenes/ videos/ grabaciones que respalden sus descripciones</a:t>
            </a:r>
            <a:r>
              <a:rPr b="0" i="0" lang="es-CL" sz="1900" u="none" cap="none" strike="noStrike">
                <a:solidFill>
                  <a:srgbClr val="3B3B3B"/>
                </a:solidFill>
                <a:latin typeface="Roboto"/>
                <a:ea typeface="Roboto"/>
                <a:cs typeface="Roboto"/>
                <a:sym typeface="Roboto"/>
              </a:rPr>
              <a:t> en caso de tener estas evidencias de las observaciones del trabajo en campo de la </a:t>
            </a:r>
            <a:r>
              <a:rPr b="1" i="0" lang="es-CL" sz="1900" u="none" cap="none" strike="noStrike">
                <a:solidFill>
                  <a:srgbClr val="FFFFFF"/>
                </a:solidFill>
                <a:highlight>
                  <a:srgbClr val="177D6D"/>
                </a:highlight>
                <a:latin typeface="Roboto"/>
                <a:ea typeface="Roboto"/>
                <a:cs typeface="Roboto"/>
                <a:sym typeface="Roboto"/>
              </a:rPr>
              <a:t>Entrega 1.</a:t>
            </a:r>
            <a:endParaRPr b="1" i="0" sz="1900" u="none" cap="none" strike="noStrike">
              <a:solidFill>
                <a:srgbClr val="FFFFFF"/>
              </a:solidFill>
              <a:highlight>
                <a:srgbClr val="177D6D"/>
              </a:highlight>
              <a:latin typeface="Roboto"/>
              <a:ea typeface="Roboto"/>
              <a:cs typeface="Roboto"/>
              <a:sym typeface="Roboto"/>
            </a:endParaRPr>
          </a:p>
          <a:p>
            <a:pPr indent="0" lvl="0" marL="609600" marR="0" rtl="0" algn="just">
              <a:lnSpc>
                <a:spcPct val="100000"/>
              </a:lnSpc>
              <a:spcBef>
                <a:spcPts val="0"/>
              </a:spcBef>
              <a:spcAft>
                <a:spcPts val="0"/>
              </a:spcAft>
              <a:buClr>
                <a:schemeClr val="dk1"/>
              </a:buClr>
              <a:buSzPts val="1100"/>
              <a:buFont typeface="Arial"/>
              <a:buNone/>
            </a:pPr>
            <a:r>
              <a:t/>
            </a:r>
            <a:endParaRPr b="0" i="0" sz="900" u="none" cap="none" strike="noStrike">
              <a:solidFill>
                <a:srgbClr val="3B3B3B"/>
              </a:solidFill>
              <a:latin typeface="Roboto"/>
              <a:ea typeface="Roboto"/>
              <a:cs typeface="Roboto"/>
              <a:sym typeface="Roboto"/>
            </a:endParaRPr>
          </a:p>
          <a:p>
            <a:pPr indent="-361950" lvl="0" marL="381000" marR="0" rtl="0" algn="just">
              <a:lnSpc>
                <a:spcPct val="100000"/>
              </a:lnSpc>
              <a:spcBef>
                <a:spcPts val="0"/>
              </a:spcBef>
              <a:spcAft>
                <a:spcPts val="0"/>
              </a:spcAft>
              <a:buClr>
                <a:srgbClr val="FF0000"/>
              </a:buClr>
              <a:buSzPts val="1900"/>
              <a:buFont typeface="Arial"/>
              <a:buChar char="•"/>
            </a:pPr>
            <a:r>
              <a:rPr b="1" i="0" lang="es-CL" sz="1900" u="none" cap="none" strike="noStrike">
                <a:solidFill>
                  <a:srgbClr val="3B3B3B"/>
                </a:solidFill>
                <a:latin typeface="Roboto"/>
                <a:ea typeface="Roboto"/>
                <a:cs typeface="Roboto"/>
                <a:sym typeface="Roboto"/>
              </a:rPr>
              <a:t>Revisar la matriz del problema. </a:t>
            </a:r>
            <a:r>
              <a:rPr b="0" i="0" lang="es-CL" sz="1900" u="none" cap="none" strike="noStrike">
                <a:solidFill>
                  <a:srgbClr val="3B3B3B"/>
                </a:solidFill>
                <a:latin typeface="Roboto"/>
                <a:ea typeface="Roboto"/>
                <a:cs typeface="Roboto"/>
                <a:sym typeface="Roboto"/>
              </a:rPr>
              <a:t>Al profundizar en el usuario a través del mapa de empatía, chequear si tiene cambios. De existir cambios, hacer las modificaciones necesarias en la matriz.</a:t>
            </a:r>
            <a:endParaRPr b="0" i="0" sz="1900" u="none" cap="none" strike="noStrike">
              <a:solidFill>
                <a:srgbClr val="3B3B3B"/>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3B3B3B"/>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2300"/>
              <a:buFont typeface="Arial"/>
              <a:buNone/>
            </a:pPr>
            <a:r>
              <a:t/>
            </a:r>
            <a:endParaRPr b="0" i="0" sz="1900" u="none" cap="none" strike="noStrike">
              <a:solidFill>
                <a:srgbClr val="000000"/>
              </a:solidFill>
              <a:latin typeface="Roboto"/>
              <a:ea typeface="Roboto"/>
              <a:cs typeface="Roboto"/>
              <a:sym typeface="Roboto"/>
            </a:endParaRPr>
          </a:p>
        </p:txBody>
      </p:sp>
      <p:pic>
        <p:nvPicPr>
          <p:cNvPr descr="C:\Users\Cecilia\Desktop\Clases Innovación ING\Recursos\246x0w.jpg" id="230" name="Google Shape;230;g209ee1a27b6_4_239"/>
          <p:cNvPicPr preferRelativeResize="0"/>
          <p:nvPr/>
        </p:nvPicPr>
        <p:blipFill rotWithShape="1">
          <a:blip r:embed="rId3">
            <a:alphaModFix/>
          </a:blip>
          <a:srcRect b="0" l="0" r="0" t="0"/>
          <a:stretch/>
        </p:blipFill>
        <p:spPr>
          <a:xfrm>
            <a:off x="343700" y="5751433"/>
            <a:ext cx="617200" cy="632467"/>
          </a:xfrm>
          <a:prstGeom prst="rect">
            <a:avLst/>
          </a:prstGeom>
          <a:noFill/>
          <a:ln>
            <a:noFill/>
          </a:ln>
        </p:spPr>
      </p:pic>
      <p:sp>
        <p:nvSpPr>
          <p:cNvPr id="231" name="Google Shape;231;g209ee1a27b6_4_239"/>
          <p:cNvSpPr txBox="1"/>
          <p:nvPr/>
        </p:nvSpPr>
        <p:spPr>
          <a:xfrm>
            <a:off x="960900" y="5624325"/>
            <a:ext cx="10653600" cy="9081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chemeClr val="dk1"/>
              </a:buClr>
              <a:buSzPts val="2000"/>
              <a:buFont typeface="Arial"/>
              <a:buNone/>
            </a:pPr>
            <a:r>
              <a:rPr b="1" i="0" lang="es-CL" sz="2000" u="none" cap="none" strike="noStrike">
                <a:solidFill>
                  <a:srgbClr val="CC0000"/>
                </a:solidFill>
                <a:latin typeface="Roboto"/>
                <a:ea typeface="Roboto"/>
                <a:cs typeface="Roboto"/>
                <a:sym typeface="Roboto"/>
              </a:rPr>
              <a:t>Subir el desarrollo</a:t>
            </a:r>
            <a:r>
              <a:rPr b="0" i="0" lang="es-CL" sz="2000" u="none" cap="none" strike="noStrike">
                <a:solidFill>
                  <a:srgbClr val="CC0000"/>
                </a:solidFill>
                <a:latin typeface="Roboto"/>
                <a:ea typeface="Roboto"/>
                <a:cs typeface="Roboto"/>
                <a:sym typeface="Roboto"/>
              </a:rPr>
              <a:t> en </a:t>
            </a:r>
            <a:r>
              <a:rPr b="1" i="0" lang="es-CL" sz="2000" u="none" cap="none" strike="noStrike">
                <a:solidFill>
                  <a:srgbClr val="CC0000"/>
                </a:solidFill>
                <a:latin typeface="Roboto"/>
                <a:ea typeface="Roboto"/>
                <a:cs typeface="Roboto"/>
                <a:sym typeface="Roboto"/>
              </a:rPr>
              <a:t>Google Fotos</a:t>
            </a:r>
            <a:r>
              <a:rPr b="0" i="0" lang="es-CL" sz="2000" u="none" cap="none" strike="noStrike">
                <a:solidFill>
                  <a:srgbClr val="CC0000"/>
                </a:solidFill>
                <a:latin typeface="Roboto"/>
                <a:ea typeface="Roboto"/>
                <a:cs typeface="Roboto"/>
                <a:sym typeface="Roboto"/>
              </a:rPr>
              <a:t> y en “Actividad 5-2”- Formato </a:t>
            </a:r>
            <a:r>
              <a:rPr b="0" i="1" lang="es-CL" sz="2000" u="none" cap="none" strike="noStrike">
                <a:solidFill>
                  <a:srgbClr val="CC0000"/>
                </a:solidFill>
                <a:latin typeface="Roboto"/>
                <a:ea typeface="Roboto"/>
                <a:cs typeface="Roboto"/>
                <a:sym typeface="Roboto"/>
              </a:rPr>
              <a:t>PDF e imágenes, videos, grabaciones, etc. </a:t>
            </a:r>
            <a:r>
              <a:rPr b="0" i="1" lang="es-CL" sz="2000" u="none" cap="none" strike="noStrike">
                <a:solidFill>
                  <a:schemeClr val="dk1"/>
                </a:solidFill>
                <a:latin typeface="Roboto"/>
                <a:ea typeface="Roboto"/>
                <a:cs typeface="Roboto"/>
                <a:sym typeface="Roboto"/>
              </a:rPr>
              <a:t>Trabajo en Equipo.</a:t>
            </a:r>
            <a:endParaRPr b="1" i="0" sz="2000" u="none" cap="none" strike="noStrike">
              <a:solidFill>
                <a:srgbClr val="CC0000"/>
              </a:solidFill>
              <a:latin typeface="Roboto"/>
              <a:ea typeface="Roboto"/>
              <a:cs typeface="Roboto"/>
              <a:sym typeface="Roboto"/>
            </a:endParaRPr>
          </a:p>
        </p:txBody>
      </p:sp>
      <p:sp>
        <p:nvSpPr>
          <p:cNvPr id="232" name="Google Shape;232;g209ee1a27b6_4_239"/>
          <p:cNvSpPr txBox="1"/>
          <p:nvPr>
            <p:ph idx="12" type="sldNum"/>
          </p:nvPr>
        </p:nvSpPr>
        <p:spPr>
          <a:xfrm>
            <a:off x="8778240" y="6198647"/>
            <a:ext cx="2804100" cy="3231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2400"/>
              <a:buNone/>
            </a:pPr>
            <a:fld id="{00000000-1234-1234-1234-123412341234}" type="slidenum">
              <a:rPr lang="es-CL" sz="2100">
                <a:latin typeface="Roboto"/>
                <a:ea typeface="Roboto"/>
                <a:cs typeface="Roboto"/>
                <a:sym typeface="Roboto"/>
              </a:rPr>
              <a:t>‹#›</a:t>
            </a:fld>
            <a:endParaRPr sz="21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g22b814eb581_1_0"/>
          <p:cNvPicPr preferRelativeResize="0"/>
          <p:nvPr/>
        </p:nvPicPr>
        <p:blipFill rotWithShape="1">
          <a:blip r:embed="rId3">
            <a:alphaModFix/>
          </a:blip>
          <a:srcRect b="0" l="0" r="0" t="0"/>
          <a:stretch/>
        </p:blipFill>
        <p:spPr>
          <a:xfrm>
            <a:off x="1" y="760588"/>
            <a:ext cx="12192000" cy="59407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pSp>
        <p:nvGrpSpPr>
          <p:cNvPr id="244" name="Google Shape;244;g212d7c5fdb6_0_13"/>
          <p:cNvGrpSpPr/>
          <p:nvPr/>
        </p:nvGrpSpPr>
        <p:grpSpPr>
          <a:xfrm>
            <a:off x="0" y="-625"/>
            <a:ext cx="9969016" cy="6858000"/>
            <a:chOff x="11" y="0"/>
            <a:chExt cx="9969016" cy="6858000"/>
          </a:xfrm>
        </p:grpSpPr>
        <p:pic>
          <p:nvPicPr>
            <p:cNvPr id="245" name="Google Shape;245;g212d7c5fdb6_0_13"/>
            <p:cNvPicPr preferRelativeResize="0"/>
            <p:nvPr/>
          </p:nvPicPr>
          <p:blipFill rotWithShape="1">
            <a:blip r:embed="rId3">
              <a:alphaModFix/>
            </a:blip>
            <a:srcRect b="0" l="0" r="0" t="0"/>
            <a:stretch/>
          </p:blipFill>
          <p:spPr>
            <a:xfrm>
              <a:off x="11" y="3557619"/>
              <a:ext cx="9969016" cy="3300381"/>
            </a:xfrm>
            <a:prstGeom prst="rect">
              <a:avLst/>
            </a:prstGeom>
            <a:noFill/>
            <a:ln>
              <a:noFill/>
            </a:ln>
          </p:spPr>
        </p:pic>
        <p:pic>
          <p:nvPicPr>
            <p:cNvPr id="246" name="Google Shape;246;g212d7c5fdb6_0_13"/>
            <p:cNvPicPr preferRelativeResize="0"/>
            <p:nvPr/>
          </p:nvPicPr>
          <p:blipFill rotWithShape="1">
            <a:blip r:embed="rId4">
              <a:alphaModFix/>
            </a:blip>
            <a:srcRect b="0" l="0" r="0" t="0"/>
            <a:stretch/>
          </p:blipFill>
          <p:spPr>
            <a:xfrm>
              <a:off x="32480" y="0"/>
              <a:ext cx="9904075" cy="3726759"/>
            </a:xfrm>
            <a:prstGeom prst="rect">
              <a:avLst/>
            </a:prstGeom>
            <a:noFill/>
            <a:ln>
              <a:noFill/>
            </a:ln>
          </p:spPr>
        </p:pic>
      </p:grpSp>
      <p:sp>
        <p:nvSpPr>
          <p:cNvPr id="247" name="Google Shape;247;g212d7c5fdb6_0_13"/>
          <p:cNvSpPr/>
          <p:nvPr/>
        </p:nvSpPr>
        <p:spPr>
          <a:xfrm>
            <a:off x="6809277" y="5425975"/>
            <a:ext cx="5382600" cy="505500"/>
          </a:xfrm>
          <a:prstGeom prst="rect">
            <a:avLst/>
          </a:prstGeom>
          <a:solidFill>
            <a:srgbClr val="8E087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8" name="Google Shape;248;g212d7c5fdb6_0_13"/>
          <p:cNvSpPr txBox="1"/>
          <p:nvPr/>
        </p:nvSpPr>
        <p:spPr>
          <a:xfrm>
            <a:off x="2204400" y="4815975"/>
            <a:ext cx="9410100" cy="1014000"/>
          </a:xfrm>
          <a:prstGeom prst="rect">
            <a:avLst/>
          </a:prstGeom>
          <a:noFill/>
          <a:ln>
            <a:noFill/>
          </a:ln>
        </p:spPr>
        <p:txBody>
          <a:bodyPr anchorCtr="0" anchor="t" bIns="121875" lIns="121875" spcFirstLastPara="1" rIns="121875" wrap="square" tIns="121875">
            <a:noAutofit/>
          </a:bodyPr>
          <a:lstStyle/>
          <a:p>
            <a:pPr indent="0" lvl="0" marL="0" marR="0" rtl="0" algn="r">
              <a:lnSpc>
                <a:spcPct val="100000"/>
              </a:lnSpc>
              <a:spcBef>
                <a:spcPts val="0"/>
              </a:spcBef>
              <a:spcAft>
                <a:spcPts val="0"/>
              </a:spcAft>
              <a:buClr>
                <a:srgbClr val="000000"/>
              </a:buClr>
              <a:buSzPts val="3700"/>
              <a:buFont typeface="Arial"/>
              <a:buNone/>
            </a:pPr>
            <a:r>
              <a:rPr b="0" i="0" lang="es-CL" sz="2900" u="none" cap="none" strike="noStrike">
                <a:solidFill>
                  <a:srgbClr val="000000"/>
                </a:solidFill>
                <a:highlight>
                  <a:srgbClr val="FFFFFF"/>
                </a:highlight>
                <a:latin typeface="Roboto"/>
                <a:ea typeface="Roboto"/>
                <a:cs typeface="Roboto"/>
                <a:sym typeface="Roboto"/>
              </a:rPr>
              <a:t>Actividad 5-2</a:t>
            </a:r>
            <a:endParaRPr b="0" i="0" sz="2900" u="none" cap="none" strike="noStrike">
              <a:solidFill>
                <a:srgbClr val="000000"/>
              </a:solidFill>
              <a:highlight>
                <a:srgbClr val="FFFFFF"/>
              </a:highlight>
              <a:latin typeface="Roboto"/>
              <a:ea typeface="Roboto"/>
              <a:cs typeface="Roboto"/>
              <a:sym typeface="Roboto"/>
            </a:endParaRPr>
          </a:p>
          <a:p>
            <a:pPr indent="0" lvl="0" marL="0" marR="0" rtl="0" algn="r">
              <a:lnSpc>
                <a:spcPct val="100000"/>
              </a:lnSpc>
              <a:spcBef>
                <a:spcPts val="0"/>
              </a:spcBef>
              <a:spcAft>
                <a:spcPts val="0"/>
              </a:spcAft>
              <a:buClr>
                <a:schemeClr val="dk1"/>
              </a:buClr>
              <a:buSzPts val="3700"/>
              <a:buFont typeface="Arial"/>
              <a:buNone/>
            </a:pPr>
            <a:r>
              <a:rPr b="1" i="0" lang="es-CL" sz="3700" u="none" cap="none" strike="noStrike">
                <a:solidFill>
                  <a:schemeClr val="lt1"/>
                </a:solidFill>
                <a:latin typeface="Roboto"/>
                <a:ea typeface="Roboto"/>
                <a:cs typeface="Roboto"/>
                <a:sym typeface="Roboto"/>
              </a:rPr>
              <a:t>Ejemplo</a:t>
            </a:r>
            <a:r>
              <a:rPr b="0" i="0" lang="es-CL" sz="3700" u="none" cap="none" strike="noStrike">
                <a:solidFill>
                  <a:schemeClr val="lt1"/>
                </a:solidFill>
                <a:latin typeface="Roboto"/>
                <a:ea typeface="Roboto"/>
                <a:cs typeface="Roboto"/>
                <a:sym typeface="Roboto"/>
              </a:rPr>
              <a:t> Mapa</a:t>
            </a:r>
            <a:r>
              <a:rPr b="1" i="0" lang="es-CL" sz="3700" u="none" cap="none" strike="noStrike">
                <a:solidFill>
                  <a:schemeClr val="lt1"/>
                </a:solidFill>
                <a:latin typeface="Roboto"/>
                <a:ea typeface="Roboto"/>
                <a:cs typeface="Roboto"/>
                <a:sym typeface="Roboto"/>
              </a:rPr>
              <a:t> </a:t>
            </a:r>
            <a:r>
              <a:rPr b="0" i="0" lang="es-CL" sz="3700" u="none" cap="none" strike="noStrike">
                <a:solidFill>
                  <a:schemeClr val="lt1"/>
                </a:solidFill>
                <a:latin typeface="Roboto"/>
                <a:ea typeface="Roboto"/>
                <a:cs typeface="Roboto"/>
                <a:sym typeface="Roboto"/>
              </a:rPr>
              <a:t>NotCo</a:t>
            </a:r>
            <a:endParaRPr b="0" i="0" sz="3700" u="none" cap="none" strike="noStrike">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2023-03-13T19:27:36Z</dcterms:created>
  <dc:creator>Eva Contreras;Ignacio J. Gonzalez</dc:creator>
</cp:coreProperties>
</file>