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  <p:sldMasterId id="2147483681" r:id="rId4"/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</p:sldIdLst>
  <p:sldSz cy="6858000" cx="12192000"/>
  <p:notesSz cx="6858000" cy="9144000"/>
  <p:embeddedFontLst>
    <p:embeddedFont>
      <p:font typeface="Caveat"/>
      <p:regular r:id="rId74"/>
      <p:bold r:id="rId75"/>
    </p:embeddedFont>
    <p:embeddedFont>
      <p:font typeface="Roboto"/>
      <p:regular r:id="rId76"/>
      <p:bold r:id="rId77"/>
      <p:italic r:id="rId78"/>
      <p:boldItalic r:id="rId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font" Target="fonts/Caveat-bold.fntdata"/><Relationship Id="rId30" Type="http://schemas.openxmlformats.org/officeDocument/2006/relationships/slide" Target="slides/slide24.xml"/><Relationship Id="rId74" Type="http://schemas.openxmlformats.org/officeDocument/2006/relationships/font" Target="fonts/Caveat-regular.fntdata"/><Relationship Id="rId33" Type="http://schemas.openxmlformats.org/officeDocument/2006/relationships/slide" Target="slides/slide27.xml"/><Relationship Id="rId77" Type="http://schemas.openxmlformats.org/officeDocument/2006/relationships/font" Target="fonts/Roboto-bold.fntdata"/><Relationship Id="rId32" Type="http://schemas.openxmlformats.org/officeDocument/2006/relationships/slide" Target="slides/slide26.xml"/><Relationship Id="rId76" Type="http://schemas.openxmlformats.org/officeDocument/2006/relationships/font" Target="fonts/Roboto-regular.fntdata"/><Relationship Id="rId35" Type="http://schemas.openxmlformats.org/officeDocument/2006/relationships/slide" Target="slides/slide29.xml"/><Relationship Id="rId79" Type="http://schemas.openxmlformats.org/officeDocument/2006/relationships/font" Target="fonts/Roboto-boldItalic.fntdata"/><Relationship Id="rId34" Type="http://schemas.openxmlformats.org/officeDocument/2006/relationships/slide" Target="slides/slide28.xml"/><Relationship Id="rId78" Type="http://schemas.openxmlformats.org/officeDocument/2006/relationships/font" Target="fonts/Roboto-italic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3ae26dbf3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3ae26dbf3a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3ae26dbf3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23ae26dbf3a_0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3ae26dbf3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23ae26dbf3a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3ae26dbf3a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23ae26dbf3a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3ae26dbf3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23ae26dbf3a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3ae26dbf3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23ae26dbf3a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3ae26dbf3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23ae26dbf3a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3ae26dbf3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23ae26dbf3a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3749c1c067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g23749c1c067_2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3749c1c067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0" name="Google Shape;350;g23749c1c067_2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3ae26dbf3a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3ae26dbf3a_2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7" name="Google Shape;357;g23749c1c067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g23749c1c067_2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3b48c06ad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0" name="Google Shape;370;g23b48c06add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3b48c06ad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6" name="Google Shape;376;g23b48c06add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3b48c06ad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2" name="Google Shape;382;g23b48c06add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3b48c06ad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9" name="Google Shape;389;g23b48c06add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3b48c06ad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6" name="Google Shape;396;g23b48c06add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3b48c06ad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3" name="Google Shape;403;g23b48c06add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3b48c06ad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0" name="Google Shape;410;g23b48c06add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3749c1c06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7" name="Google Shape;417;g23749c1c067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3ae26dbf3a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3ae26dbf3a_2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3749c1c06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2" name="Google Shape;422;g23749c1c067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749c1c06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0" name="Google Shape;430;g23749c1c067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3749c1c06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7" name="Google Shape;437;g23749c1c067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3b48c06ad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4" name="Google Shape;444;g23b48c06add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3b48c06ad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0" name="Google Shape;450;g23b48c06add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3749c1c06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6" name="Google Shape;456;g23749c1c067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3b48c06ad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2" name="Google Shape;462;g23b48c06add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3b48c06ad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8" name="Google Shape;468;g23b48c06add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b48c06ad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4" name="Google Shape;474;g23b48c06add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3b48c06ad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1" name="Google Shape;481;g23b48c06add_0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3ae26dbf3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23ae26dbf3a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3b48c06ad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8" name="Google Shape;488;g23b48c06add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3b48c06ad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5" name="Google Shape;495;g23b48c06add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3b48c06ad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2" name="Google Shape;502;g23b48c06add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3749c1c06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9" name="Google Shape;509;g23749c1c067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3749c1c06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4" name="Google Shape;514;g23749c1c067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3b48c06ad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1" name="Google Shape;521;g23b48c06add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3b48c06ad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8" name="Google Shape;528;g23b48c06add_0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3b48c06ad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3" name="Google Shape;533;g23b48c06add_0_1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3b48c06ad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9" name="Google Shape;539;g23b48c06add_0_1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3b48c06ad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5" name="Google Shape;545;g23b48c06add_0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3ae26dbf3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3ae26dbf3a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3b48c06ad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1" name="Google Shape;551;g23b48c06add_0_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3b48c06ad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8" name="Google Shape;558;g23b48c06add_0_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3b48c06add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5" name="Google Shape;565;g23b48c06add_0_1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3b48c06add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2" name="Google Shape;572;g23b48c06add_0_1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3749c1c06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9" name="Google Shape;579;g23749c1c067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3b48c06ad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6" name="Google Shape;586;g23b48c06add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3b48c06ad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3" name="Google Shape;593;g23b48c06add_0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3b48c06ad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8" name="Google Shape;598;g23b48c06add_0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3b48c06ad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5" name="Google Shape;605;g23b48c06add_0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3b48c06add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1" name="Google Shape;611;g23b48c06add_2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3ae26dbf3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3ae26dbf3a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3b48c06ad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7" name="Google Shape;617;g23b48c06add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3b48c06add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3" name="Google Shape;623;g23b48c06add_0_1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3b48c06add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0" name="Google Shape;630;g23b48c06add_0_2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3b48c06add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7" name="Google Shape;637;g23b48c06add_0_2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3b48c06add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4" name="Google Shape;644;g23b48c06add_0_1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3b48c06add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1" name="Google Shape;651;g23b48c06add_0_1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3b48c06add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8" name="Google Shape;658;g23b48c06add_0_2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3ae26dbf3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g23ae26dbf3a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ae26dbf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3ae26dbf3a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3ae26dbf3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23ae26dbf3a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3ae26dbf3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3ae26dbf3a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8" name="Google Shape;128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29" name="Google Shape;129;p2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4" name="Google Shape;134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36" name="Google Shape;136;p21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 rot="5400000">
            <a:off x="7133431" y="1956593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 rot="5400000">
            <a:off x="1799431" y="-596107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" type="subTitle"/>
          </p:nvPr>
        </p:nvSpPr>
        <p:spPr>
          <a:xfrm>
            <a:off x="1524000" y="3602038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0" name="Google Shape;160;p25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5" name="Google Shape;165;p26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831850" y="1709738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6" name="Google Shape;176;p28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7" name="Google Shape;177;p28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839788" y="1681163"/>
            <a:ext cx="5157600" cy="8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9" name="Google Shape;189;p30"/>
          <p:cNvSpPr txBox="1"/>
          <p:nvPr>
            <p:ph idx="2" type="body"/>
          </p:nvPr>
        </p:nvSpPr>
        <p:spPr>
          <a:xfrm>
            <a:off x="839788" y="2505075"/>
            <a:ext cx="5157600" cy="3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" name="Google Shape;190;p30"/>
          <p:cNvSpPr txBox="1"/>
          <p:nvPr>
            <p:ph idx="3" type="body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1" name="Google Shape;191;p30"/>
          <p:cNvSpPr txBox="1"/>
          <p:nvPr>
            <p:ph idx="4" type="body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3" name="Google Shape;193;p30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4" name="Google Shape;194;p30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8" name="Google Shape;198;p31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9" name="Google Shape;199;p31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839788" y="457200"/>
            <a:ext cx="3932400" cy="16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3" name="Google Shape;203;p32"/>
          <p:cNvSpPr txBox="1"/>
          <p:nvPr>
            <p:ph idx="2" type="body"/>
          </p:nvPr>
        </p:nvSpPr>
        <p:spPr>
          <a:xfrm>
            <a:off x="839788" y="2057400"/>
            <a:ext cx="3932400" cy="3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204" name="Google Shape;204;p32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5" name="Google Shape;205;p32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6" name="Google Shape;206;p32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839788" y="457200"/>
            <a:ext cx="3932400" cy="16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9" name="Google Shape;209;p33"/>
          <p:cNvSpPr/>
          <p:nvPr>
            <p:ph idx="2" type="pic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839788" y="2057400"/>
            <a:ext cx="3932400" cy="3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211" name="Google Shape;211;p33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2" name="Google Shape;212;p33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3" name="Google Shape;213;p33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7" name="Google Shape;217;p34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8" name="Google Shape;218;p34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9" name="Google Shape;219;p34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2" name="Google Shape;222;p35"/>
          <p:cNvSpPr txBox="1"/>
          <p:nvPr>
            <p:ph idx="1" type="body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4" name="Google Shape;224;p35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5" name="Google Shape;225;p35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4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4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7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gif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gif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Relationship Id="rId4" Type="http://schemas.openxmlformats.org/officeDocument/2006/relationships/image" Target="../media/image7.gif"/><Relationship Id="rId5" Type="http://schemas.openxmlformats.org/officeDocument/2006/relationships/image" Target="../media/image3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Relationship Id="rId4" Type="http://schemas.openxmlformats.org/officeDocument/2006/relationships/image" Target="../media/image7.gif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gif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gif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gif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gif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gif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gif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gif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gif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gif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.gif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.gif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.gif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.gif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.gif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.gif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.gif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.gif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.gif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.gif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.gif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.gif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.gif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.gif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.gif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.gif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816" y="2052734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/>
          <p:nvPr/>
        </p:nvSpPr>
        <p:spPr>
          <a:xfrm>
            <a:off x="5971592" y="251927"/>
            <a:ext cx="5728996" cy="2957804"/>
          </a:xfrm>
          <a:prstGeom prst="wedgeEllipseCallout">
            <a:avLst>
              <a:gd fmla="val -48683" name="adj1"/>
              <a:gd fmla="val 4830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Pilas y Colas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10872525" y="6178325"/>
            <a:ext cx="379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latin typeface="Caveat"/>
                <a:ea typeface="Caveat"/>
                <a:cs typeface="Caveat"/>
                <a:sym typeface="Caveat"/>
              </a:rPr>
              <a:t>by richi🌈</a:t>
            </a:r>
            <a:endParaRPr b="1" sz="20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514" y="492290"/>
            <a:ext cx="5470655" cy="533331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5"/>
          <p:cNvSpPr/>
          <p:nvPr/>
        </p:nvSpPr>
        <p:spPr>
          <a:xfrm>
            <a:off x="6288831" y="4245429"/>
            <a:ext cx="5402400" cy="2407200"/>
          </a:xfrm>
          <a:prstGeom prst="doubleWave">
            <a:avLst>
              <a:gd fmla="val 6250" name="adj1"/>
              <a:gd fmla="val 0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b="1" i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es una Cola</a:t>
            </a:r>
            <a:r>
              <a:rPr b="1" i="1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i="1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98207" y="3248608"/>
            <a:ext cx="3464766" cy="346476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6"/>
          <p:cNvSpPr/>
          <p:nvPr/>
        </p:nvSpPr>
        <p:spPr>
          <a:xfrm>
            <a:off x="5013825" y="597600"/>
            <a:ext cx="6926100" cy="5910900"/>
          </a:xfrm>
          <a:prstGeom prst="verticalScroll">
            <a:avLst>
              <a:gd fmla="val 12500" name="adj"/>
            </a:avLst>
          </a:prstGeom>
          <a:solidFill>
            <a:srgbClr val="FFDC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Colección de elementos bajo el principio FIFO (First In First Out)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045600" y="4988225"/>
            <a:ext cx="1503725" cy="1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/>
          <p:nvPr/>
        </p:nvSpPr>
        <p:spPr>
          <a:xfrm>
            <a:off x="5013825" y="597600"/>
            <a:ext cx="6926100" cy="5910900"/>
          </a:xfrm>
          <a:prstGeom prst="verticalScroll">
            <a:avLst>
              <a:gd fmla="val 12500" name="adj"/>
            </a:avLst>
          </a:prstGeom>
          <a:solidFill>
            <a:srgbClr val="FFDC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Colección de elementos bajo el principio FIFO (First In First Out)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Tiene 2 operaciones básicas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8207" y="3248608"/>
            <a:ext cx="3464766" cy="346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525" y="5052925"/>
            <a:ext cx="1503725" cy="1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98207" y="3248608"/>
            <a:ext cx="3464766" cy="346476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8"/>
          <p:cNvSpPr/>
          <p:nvPr/>
        </p:nvSpPr>
        <p:spPr>
          <a:xfrm>
            <a:off x="5013825" y="597600"/>
            <a:ext cx="6926100" cy="5910900"/>
          </a:xfrm>
          <a:prstGeom prst="verticalScroll">
            <a:avLst>
              <a:gd fmla="val 12500" name="adj"/>
            </a:avLst>
          </a:prstGeom>
          <a:solidFill>
            <a:srgbClr val="FFDC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Colección de elementos bajo el principio FIFO (First In First Out)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Tiene 2 operaciones básicas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○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Enqueue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045600" y="4988225"/>
            <a:ext cx="1503725" cy="1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/>
          <p:nvPr/>
        </p:nvSpPr>
        <p:spPr>
          <a:xfrm>
            <a:off x="5013825" y="597600"/>
            <a:ext cx="6926100" cy="5910900"/>
          </a:xfrm>
          <a:prstGeom prst="verticalScroll">
            <a:avLst>
              <a:gd fmla="val 12500" name="adj"/>
            </a:avLst>
          </a:prstGeom>
          <a:solidFill>
            <a:srgbClr val="FFDC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Colección de elementos bajo el principio FIFO (First In First Out)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Tiene 2 operaciones básicas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○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Enqueue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○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Dequeue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8207" y="3248608"/>
            <a:ext cx="3464766" cy="346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525" y="5052925"/>
            <a:ext cx="1503725" cy="1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98207" y="3248608"/>
            <a:ext cx="3464766" cy="346476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0"/>
          <p:cNvSpPr/>
          <p:nvPr/>
        </p:nvSpPr>
        <p:spPr>
          <a:xfrm>
            <a:off x="5013825" y="597600"/>
            <a:ext cx="6926100" cy="5910900"/>
          </a:xfrm>
          <a:prstGeom prst="verticalScroll">
            <a:avLst>
              <a:gd fmla="val 12500" name="adj"/>
            </a:avLst>
          </a:prstGeom>
          <a:solidFill>
            <a:srgbClr val="FFDC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Colección de elementos bajo el principio FIFO (First In First Out)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Tiene 2 operaciones básicas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○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Enqueue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○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Dequeue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Tamaño máximo de pila -&gt; Queue Overflow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045600" y="4988225"/>
            <a:ext cx="1503725" cy="1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1"/>
          <p:cNvSpPr/>
          <p:nvPr/>
        </p:nvSpPr>
        <p:spPr>
          <a:xfrm>
            <a:off x="5013825" y="597600"/>
            <a:ext cx="6926100" cy="5910900"/>
          </a:xfrm>
          <a:prstGeom prst="verticalScroll">
            <a:avLst>
              <a:gd fmla="val 12500" name="adj"/>
            </a:avLst>
          </a:prstGeom>
          <a:solidFill>
            <a:srgbClr val="FFDC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Colección de elementos bajo el principio FIFO (First In First Out)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Tiene 2 operaciones básicas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○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Enqueue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○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Dequeue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Tamaño máximo de pila -&gt; Queue Overflow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b="1" lang="es-ES" sz="2900">
                <a:latin typeface="Calibri"/>
                <a:ea typeface="Calibri"/>
                <a:cs typeface="Calibri"/>
                <a:sym typeface="Calibri"/>
              </a:rPr>
              <a:t>Estructura dinámica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8207" y="3248608"/>
            <a:ext cx="3464766" cy="346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525" y="5052925"/>
            <a:ext cx="1503725" cy="1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98207" y="3248608"/>
            <a:ext cx="3464766" cy="346476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2"/>
          <p:cNvSpPr/>
          <p:nvPr/>
        </p:nvSpPr>
        <p:spPr>
          <a:xfrm>
            <a:off x="5013825" y="597600"/>
            <a:ext cx="6926100" cy="5910900"/>
          </a:xfrm>
          <a:prstGeom prst="verticalScroll">
            <a:avLst>
              <a:gd fmla="val 12500" name="adj"/>
            </a:avLst>
          </a:prstGeom>
          <a:solidFill>
            <a:srgbClr val="FFDC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b="1" lang="es-ES" sz="2500">
                <a:latin typeface="Calibri"/>
                <a:ea typeface="Calibri"/>
                <a:cs typeface="Calibri"/>
                <a:sym typeface="Calibri"/>
              </a:rPr>
              <a:t>Colección de elementos bajo el principio FIFO (First In First Out)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b="1" lang="es-ES" sz="2500">
                <a:latin typeface="Calibri"/>
                <a:ea typeface="Calibri"/>
                <a:cs typeface="Calibri"/>
                <a:sym typeface="Calibri"/>
              </a:rPr>
              <a:t>Tiene 2 operaciones básicas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b="1" lang="es-ES" sz="2500">
                <a:latin typeface="Calibri"/>
                <a:ea typeface="Calibri"/>
                <a:cs typeface="Calibri"/>
                <a:sym typeface="Calibri"/>
              </a:rPr>
              <a:t>Enqueue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b="1" lang="es-ES" sz="2500">
                <a:latin typeface="Calibri"/>
                <a:ea typeface="Calibri"/>
                <a:cs typeface="Calibri"/>
                <a:sym typeface="Calibri"/>
              </a:rPr>
              <a:t>Dequeue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b="1" lang="es-ES" sz="2500">
                <a:latin typeface="Calibri"/>
                <a:ea typeface="Calibri"/>
                <a:cs typeface="Calibri"/>
                <a:sym typeface="Calibri"/>
              </a:rPr>
              <a:t>Tamaño máximo de pila -&gt; Queue Overflow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b="1" lang="es-ES" sz="2500">
                <a:latin typeface="Calibri"/>
                <a:ea typeface="Calibri"/>
                <a:cs typeface="Calibri"/>
                <a:sym typeface="Calibri"/>
              </a:rPr>
              <a:t>Estructura dinámica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b="1" lang="es-ES" sz="2500">
                <a:latin typeface="Calibri"/>
                <a:ea typeface="Calibri"/>
                <a:cs typeface="Calibri"/>
                <a:sym typeface="Calibri"/>
              </a:rPr>
              <a:t>Uso típico en administración de procesos o implementación de buffers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045600" y="4988225"/>
            <a:ext cx="1503725" cy="1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/>
          <p:nvPr>
            <p:ph type="title"/>
          </p:nvPr>
        </p:nvSpPr>
        <p:spPr>
          <a:xfrm>
            <a:off x="0" y="2136712"/>
            <a:ext cx="12192000" cy="16908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 sz="4000">
                <a:solidFill>
                  <a:schemeClr val="dk1"/>
                </a:solidFill>
              </a:rPr>
              <a:t>P</a:t>
            </a:r>
            <a:r>
              <a:rPr b="1" lang="es-ES" sz="4000"/>
              <a:t>1</a:t>
            </a:r>
            <a:r>
              <a:rPr b="1" lang="es-ES" sz="4000">
                <a:solidFill>
                  <a:schemeClr val="dk1"/>
                </a:solidFill>
              </a:rPr>
              <a:t> – </a:t>
            </a:r>
            <a:r>
              <a:rPr b="1" lang="es-ES" sz="4000"/>
              <a:t>Chequeando secuencias de paréntesis</a:t>
            </a:r>
            <a:endParaRPr b="1" sz="4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"/>
          <p:cNvSpPr txBox="1"/>
          <p:nvPr>
            <p:ph type="title"/>
          </p:nvPr>
        </p:nvSpPr>
        <p:spPr>
          <a:xfrm>
            <a:off x="0" y="250233"/>
            <a:ext cx="12192000" cy="62536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sz="4000"/>
          </a:p>
        </p:txBody>
      </p:sp>
      <p:pic>
        <p:nvPicPr>
          <p:cNvPr id="353" name="Google Shape;35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100" y="1149676"/>
            <a:ext cx="10120676" cy="38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90126" y="3481950"/>
            <a:ext cx="3627226" cy="39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514" y="492290"/>
            <a:ext cx="5470655" cy="533331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/>
          <p:nvPr/>
        </p:nvSpPr>
        <p:spPr>
          <a:xfrm>
            <a:off x="6288831" y="4245429"/>
            <a:ext cx="5402400" cy="2407200"/>
          </a:xfrm>
          <a:prstGeom prst="doubleWave">
            <a:avLst>
              <a:gd fmla="val 6250" name="adj1"/>
              <a:gd fmla="val 0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b="1" i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es una Pila</a:t>
            </a:r>
            <a:r>
              <a:rPr b="1" i="1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i="1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class Pila: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b="1" lang="es-ES" sz="2900"/>
              <a:t>   def _ _init_ _(self):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b="1" lang="es-ES" sz="2900"/>
              <a:t>     self.s=[]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b="1" lang="es-ES" sz="2900"/>
              <a:t>   def push(self,x):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b="1" lang="es-ES" sz="2900"/>
              <a:t>     self.s.append(x)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b="1" lang="es-ES" sz="2900"/>
              <a:t>   def pop(self):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b="1" lang="es-ES" sz="2900"/>
              <a:t>     assert len(self.s)&gt;0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b="1" lang="es-ES" sz="2900"/>
              <a:t>     return self.s.pop() 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b="1" lang="es-ES" sz="2900"/>
              <a:t>   def is_empty(self):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b="1" lang="es-ES" sz="2900"/>
              <a:t>     return len(self.s)==0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t/>
            </a:r>
            <a:endParaRPr b="1" sz="2900"/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 de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/>
          <p:nvPr/>
        </p:nvSpPr>
        <p:spPr>
          <a:xfrm>
            <a:off x="211675" y="259350"/>
            <a:ext cx="8475300" cy="45720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080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 los </a:t>
            </a: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paréntesis</a:t>
            </a: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apertura en la pila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7"/>
          <p:cNvSpPr/>
          <p:nvPr/>
        </p:nvSpPr>
        <p:spPr>
          <a:xfrm>
            <a:off x="211675" y="259350"/>
            <a:ext cx="8475300" cy="45720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080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 el paréntesis de apertura en la pila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encontrar uno de cierre, ver si el último de apertura coincide y que la pila no </a:t>
            </a: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</a:t>
            </a: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vacía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8"/>
          <p:cNvSpPr/>
          <p:nvPr/>
        </p:nvSpPr>
        <p:spPr>
          <a:xfrm>
            <a:off x="211675" y="259350"/>
            <a:ext cx="8536800" cy="46758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953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-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 el paréntesis de apertura en la pila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953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-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encontrar uno de cierre, ver si el último de apertura coincide </a:t>
            </a:r>
            <a:r>
              <a:rPr lang="es-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que la pila no esté vacía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953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-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 hasta que se acabe el string y se vacíe la pila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s-ES" sz="2900"/>
              <a:t>def chequea_balance(s):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s-ES" sz="2900"/>
              <a:t>    abre = "([{&lt;"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s-ES" sz="2900"/>
              <a:t>    cierra = ")]}&gt;"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s-ES" sz="2900"/>
              <a:t>    stack = Pila()</a:t>
            </a:r>
            <a:endParaRPr b="1" sz="4746"/>
          </a:p>
        </p:txBody>
      </p:sp>
      <p:sp>
        <p:nvSpPr>
          <p:cNvPr id="385" name="Google Shape;385;p59"/>
          <p:cNvSpPr/>
          <p:nvPr/>
        </p:nvSpPr>
        <p:spPr>
          <a:xfrm>
            <a:off x="7050850" y="311750"/>
            <a:ext cx="49431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definen los tipos de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paréntesis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permitidos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crea la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2900"/>
              <a:t>def chequea_balance(s):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2900"/>
              <a:t>    abre = "([{&lt;"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2900"/>
              <a:t>    cierra = ")]}&gt;"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2900"/>
              <a:t>    stack = Pila()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2900"/>
              <a:t>    for simbolo in s: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2900"/>
              <a:t>     </a:t>
            </a:r>
            <a:r>
              <a:rPr b="1" lang="es-ES" sz="2900"/>
              <a:t> if simbolo in abre: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s-ES" sz="2900"/>
              <a:t>          stack.push(simbolo) </a:t>
            </a:r>
            <a:endParaRPr b="1" sz="4746"/>
          </a:p>
        </p:txBody>
      </p:sp>
      <p:sp>
        <p:nvSpPr>
          <p:cNvPr id="392" name="Google Shape;392;p60"/>
          <p:cNvSpPr/>
          <p:nvPr/>
        </p:nvSpPr>
        <p:spPr>
          <a:xfrm>
            <a:off x="7050850" y="311750"/>
            <a:ext cx="49431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Símbolo de apertura se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 en la Pila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1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7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def chequea_balance(s):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abre = "([{&lt;"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cierra = ")]}&gt;"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stack = Pila()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for simbolo in s: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if simbolo in abre: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  stack.push(simbolo) 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</a:t>
            </a:r>
            <a:r>
              <a:rPr b="1" lang="es-ES" sz="2900"/>
              <a:t>  elif simbolo in cierra: 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      if stack.is_empty(): 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          return False</a:t>
            </a:r>
            <a:endParaRPr b="1" sz="4746"/>
          </a:p>
        </p:txBody>
      </p:sp>
      <p:sp>
        <p:nvSpPr>
          <p:cNvPr id="399" name="Google Shape;399;p61"/>
          <p:cNvSpPr/>
          <p:nvPr/>
        </p:nvSpPr>
        <p:spPr>
          <a:xfrm>
            <a:off x="7050850" y="311750"/>
            <a:ext cx="49431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Símbolo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cierre y pila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vacía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significa que no se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abrió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ese paréntesis,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desbalanceado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2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def chequea_balance(s):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abre = "([{&lt;"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cierra = ")]}&gt;"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stack = Pila()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for simbolo in s: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if simbolo in abre: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  stack.push(simbolo) 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elif simbolo in cierra: 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  if stack.is_empty(): 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      return False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  </a:t>
            </a:r>
            <a:r>
              <a:rPr b="1" lang="es-ES" sz="2900"/>
              <a:t>else: 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          d = stack.pop()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          if d != abre[cierra.index(simbolo)]: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              return False</a:t>
            </a:r>
            <a:endParaRPr b="1" sz="4746"/>
          </a:p>
        </p:txBody>
      </p:sp>
      <p:sp>
        <p:nvSpPr>
          <p:cNvPr id="406" name="Google Shape;406;p62"/>
          <p:cNvSpPr/>
          <p:nvPr/>
        </p:nvSpPr>
        <p:spPr>
          <a:xfrm>
            <a:off x="7186650" y="311750"/>
            <a:ext cx="4600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símbolo de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cierre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coincide con el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último de apertura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está balanceado</a:t>
            </a:r>
            <a:endParaRPr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3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40000" lnSpcReduction="1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def chequea_balance(s):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abre = "([{&lt;"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cierra = ")]}&gt;"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stack = Pila()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for simbolo in s: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if simbolo in abre: 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  stack.push(simbolo)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elif simbolo in cierra: 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  if stack.is_empty(): 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      return False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  else: 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      d = stack.pop()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      if d != abre[cierra.index(simbolo)]: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          return False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278"/>
              <a:buNone/>
            </a:pPr>
            <a:r>
              <a:rPr b="1" lang="es-ES" sz="4746"/>
              <a:t>    if stack.is_empty(): </a:t>
            </a:r>
            <a:endParaRPr b="1" sz="474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278"/>
              <a:buNone/>
            </a:pPr>
            <a:r>
              <a:rPr b="1" lang="es-ES" sz="4746"/>
              <a:t>        return True</a:t>
            </a:r>
            <a:endParaRPr b="1" sz="474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278"/>
              <a:buNone/>
            </a:pPr>
            <a:r>
              <a:rPr b="1" lang="es-ES" sz="4746"/>
              <a:t>    return False</a:t>
            </a:r>
            <a:endParaRPr b="1" sz="4746"/>
          </a:p>
        </p:txBody>
      </p:sp>
      <p:sp>
        <p:nvSpPr>
          <p:cNvPr id="413" name="Google Shape;413;p63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pila está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vacía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 balanceado</a:t>
            </a:r>
            <a:endParaRPr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4"/>
          <p:cNvSpPr txBox="1"/>
          <p:nvPr>
            <p:ph type="title"/>
          </p:nvPr>
        </p:nvSpPr>
        <p:spPr>
          <a:xfrm>
            <a:off x="0" y="2136712"/>
            <a:ext cx="12192000" cy="16908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 sz="4000">
                <a:solidFill>
                  <a:schemeClr val="dk1"/>
                </a:solidFill>
              </a:rPr>
              <a:t>P</a:t>
            </a:r>
            <a:r>
              <a:rPr b="1" lang="es-ES" sz="4000"/>
              <a:t>2</a:t>
            </a:r>
            <a:r>
              <a:rPr b="1" lang="es-ES" sz="4000">
                <a:solidFill>
                  <a:schemeClr val="dk1"/>
                </a:solidFill>
              </a:rPr>
              <a:t> – Gatito en un </a:t>
            </a:r>
            <a:r>
              <a:rPr b="1" lang="es-ES" sz="4000"/>
              <a:t>á</a:t>
            </a:r>
            <a:r>
              <a:rPr b="1" lang="es-ES" sz="4000">
                <a:solidFill>
                  <a:schemeClr val="dk1"/>
                </a:solidFill>
              </a:rPr>
              <a:t>rbol</a:t>
            </a:r>
            <a:endParaRPr b="1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8207" y="3248608"/>
            <a:ext cx="3464766" cy="346476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/>
          <p:nvPr/>
        </p:nvSpPr>
        <p:spPr>
          <a:xfrm>
            <a:off x="5013825" y="597600"/>
            <a:ext cx="6613500" cy="5662800"/>
          </a:xfrm>
          <a:prstGeom prst="verticalScroll">
            <a:avLst>
              <a:gd fmla="val 12500" name="adj"/>
            </a:avLst>
          </a:prstGeom>
          <a:solidFill>
            <a:srgbClr val="FFDC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Colección de elementos bajo el principio  LIFO (Last In First Out)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525" y="5052925"/>
            <a:ext cx="1503725" cy="1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5"/>
          <p:cNvSpPr txBox="1"/>
          <p:nvPr>
            <p:ph type="title"/>
          </p:nvPr>
        </p:nvSpPr>
        <p:spPr>
          <a:xfrm>
            <a:off x="0" y="250233"/>
            <a:ext cx="12192000" cy="62535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sz="4000"/>
          </a:p>
        </p:txBody>
      </p:sp>
      <p:pic>
        <p:nvPicPr>
          <p:cNvPr id="425" name="Google Shape;42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775" y="577124"/>
            <a:ext cx="10278875" cy="49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3802" y="2818577"/>
            <a:ext cx="3535750" cy="353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850110">
            <a:off x="4228257" y="2874714"/>
            <a:ext cx="531718" cy="58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6"/>
          <p:cNvSpPr txBox="1"/>
          <p:nvPr>
            <p:ph type="title"/>
          </p:nvPr>
        </p:nvSpPr>
        <p:spPr>
          <a:xfrm>
            <a:off x="0" y="250233"/>
            <a:ext cx="12192000" cy="62535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sz="4000"/>
          </a:p>
        </p:txBody>
      </p:sp>
      <p:pic>
        <p:nvPicPr>
          <p:cNvPr id="433" name="Google Shape;43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25" y="1391500"/>
            <a:ext cx="8871225" cy="28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0034" y="2531708"/>
            <a:ext cx="4383831" cy="4383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7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class Cola: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def _ _init_ _(self):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    self.q=[]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def enqueue(self,x):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    self.q.insert(0,x)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def dequeue(self):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    assert len(self.q)&gt;0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    return self.q.pop()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def is_empty(self):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    return len(self.q)==0</a:t>
            </a:r>
            <a:endParaRPr b="1" sz="2900"/>
          </a:p>
        </p:txBody>
      </p:sp>
      <p:sp>
        <p:nvSpPr>
          <p:cNvPr id="440" name="Google Shape;440;p67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 de la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 Cola</a:t>
            </a:r>
            <a:endParaRPr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1" name="Google Shape;44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8"/>
          <p:cNvSpPr/>
          <p:nvPr/>
        </p:nvSpPr>
        <p:spPr>
          <a:xfrm>
            <a:off x="211675" y="259353"/>
            <a:ext cx="8475300" cy="4689300"/>
          </a:xfrm>
          <a:prstGeom prst="cloudCallout">
            <a:avLst>
              <a:gd fmla="val 54410" name="adj1"/>
              <a:gd fmla="val 3609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2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partir encolamos la Raiz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9"/>
          <p:cNvSpPr/>
          <p:nvPr/>
        </p:nvSpPr>
        <p:spPr>
          <a:xfrm>
            <a:off x="211675" y="259353"/>
            <a:ext cx="8475300" cy="4689300"/>
          </a:xfrm>
          <a:prstGeom prst="cloudCallout">
            <a:avLst>
              <a:gd fmla="val 54410" name="adj1"/>
              <a:gd fmla="val 3609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2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partir encolamos la Raiz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mientras quede algo en la cola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0"/>
          <p:cNvSpPr/>
          <p:nvPr/>
        </p:nvSpPr>
        <p:spPr>
          <a:xfrm>
            <a:off x="211675" y="259353"/>
            <a:ext cx="8475300" cy="4689300"/>
          </a:xfrm>
          <a:prstGeom prst="cloudCallout">
            <a:avLst>
              <a:gd fmla="val 54410" name="adj1"/>
              <a:gd fmla="val 3609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2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partir encolamos la Raiz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mientras quede algo en la cola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Mostramos su Info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1"/>
          <p:cNvSpPr/>
          <p:nvPr/>
        </p:nvSpPr>
        <p:spPr>
          <a:xfrm>
            <a:off x="211675" y="259353"/>
            <a:ext cx="8475300" cy="4689300"/>
          </a:xfrm>
          <a:prstGeom prst="cloudCallout">
            <a:avLst>
              <a:gd fmla="val 54410" name="adj1"/>
              <a:gd fmla="val 3609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2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partir encolamos la Raiz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mientras quede algo en la cola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Mostramos su Info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esta el gatito, lo logramos!!!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2"/>
          <p:cNvSpPr/>
          <p:nvPr/>
        </p:nvSpPr>
        <p:spPr>
          <a:xfrm>
            <a:off x="211675" y="259353"/>
            <a:ext cx="8475300" cy="4689300"/>
          </a:xfrm>
          <a:prstGeom prst="cloudCallout">
            <a:avLst>
              <a:gd fmla="val 54410" name="adj1"/>
              <a:gd fmla="val 3609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2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partir encolamos la Raiz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mientras quede algo en la cola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Mostramos su Info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esta el gatito, lo logramos!!!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 contrario, encolamos los hijos del nodo que no sean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vacíos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orden, izq -&gt; der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3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s-ES" sz="2900"/>
              <a:t>def buscar_gatito(arbol):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s-ES" sz="2900"/>
              <a:t>    q = Cola()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s-ES" sz="2900"/>
              <a:t>    q.enqueue(arbol.raiz)</a:t>
            </a:r>
            <a:endParaRPr b="1" sz="2900"/>
          </a:p>
        </p:txBody>
      </p:sp>
      <p:sp>
        <p:nvSpPr>
          <p:cNvPr id="477" name="Google Shape;477;p73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Creamos la cola y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metemos a la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raíz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árbol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4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2900"/>
              <a:t>def buscar_gatito(arbol):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2900"/>
              <a:t>    q = Cola()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2900"/>
              <a:t>    q.enqueue(arbol.raiz)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s-ES" sz="2900"/>
              <a:t>    while not q.is_empty():</a:t>
            </a:r>
            <a:endParaRPr b="1" sz="2900"/>
          </a:p>
        </p:txBody>
      </p:sp>
      <p:sp>
        <p:nvSpPr>
          <p:cNvPr id="484" name="Google Shape;484;p74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Repetiremos el ciclo, siempre y cuando la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 no esté vacía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5" name="Google Shape;48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98207" y="3248608"/>
            <a:ext cx="3464766" cy="346476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/>
          <p:nvPr/>
        </p:nvSpPr>
        <p:spPr>
          <a:xfrm>
            <a:off x="5013825" y="597600"/>
            <a:ext cx="6613500" cy="5662800"/>
          </a:xfrm>
          <a:prstGeom prst="verticalScroll">
            <a:avLst>
              <a:gd fmla="val 12500" name="adj"/>
            </a:avLst>
          </a:prstGeom>
          <a:solidFill>
            <a:srgbClr val="FFDC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Colección de elementos bajo el principio  LIFO (Last In First Out)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Tiene 2 operaciones básicas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045600" y="4988225"/>
            <a:ext cx="1503725" cy="1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5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2900"/>
              <a:t>def buscar_gatito(arbol):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2900"/>
              <a:t>    q = Cola()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2900"/>
              <a:t>    q.enqueue(arbol.raiz)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2900"/>
              <a:t>    while not q.is_empty():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2900"/>
              <a:t>        </a:t>
            </a:r>
            <a:r>
              <a:rPr b="1" lang="es-ES" sz="2900"/>
              <a:t>rama = q.dequeue()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s-ES" sz="2900"/>
              <a:t>        print(rama.data, end=' ')</a:t>
            </a:r>
            <a:endParaRPr b="1" sz="2900"/>
          </a:p>
        </p:txBody>
      </p:sp>
      <p:sp>
        <p:nvSpPr>
          <p:cNvPr id="491" name="Google Shape;491;p7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Sacamos lo que esté en la cola y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mostramos su info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2" name="Google Shape;49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6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def buscar_gatito(arbol):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q = Cola()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q.enqueue(arbol.raiz)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while not q.is_empty():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rama = q.dequeue()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print(rama.data, end=' ')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</a:t>
            </a:r>
            <a:r>
              <a:rPr b="1" lang="es-ES" sz="2900"/>
              <a:t>  if rama.gatito: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        print('-&gt; 😺')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        return</a:t>
            </a:r>
            <a:endParaRPr b="1" sz="2900"/>
          </a:p>
        </p:txBody>
      </p:sp>
      <p:sp>
        <p:nvSpPr>
          <p:cNvPr id="498" name="Google Shape;498;p76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Encontramos al gatito!!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9" name="Google Shape;49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7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def buscar_gatito(arbol):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q = Cola()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q.enqueue(arbol.raiz)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while not q.is_empty():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rama = q.dequeue()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print(rama.data, end=' ')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if rama.gatito: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    print('-&gt; 😺')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lang="es-ES" sz="2900"/>
              <a:t>            return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rPr b="1" lang="es-ES" sz="2900"/>
              <a:t>       </a:t>
            </a:r>
            <a:r>
              <a:rPr b="1" lang="es-ES" sz="3445"/>
              <a:t> if rama.izq != None:</a:t>
            </a:r>
            <a:endParaRPr b="1" sz="3445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095"/>
              <a:buNone/>
            </a:pPr>
            <a:r>
              <a:rPr b="1" lang="es-ES" sz="3445"/>
              <a:t>            q.enqueue(rama.izq)</a:t>
            </a:r>
            <a:endParaRPr b="1" sz="3445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095"/>
              <a:buNone/>
            </a:pPr>
            <a:r>
              <a:rPr b="1" lang="es-ES" sz="3445"/>
              <a:t>        if rama.der != None:</a:t>
            </a:r>
            <a:endParaRPr b="1" sz="3445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095"/>
              <a:buNone/>
            </a:pPr>
            <a:r>
              <a:rPr b="1" lang="es-ES" sz="3445"/>
              <a:t>            q.enqueue(rama.der)</a:t>
            </a:r>
            <a:endParaRPr b="1" sz="3445"/>
          </a:p>
        </p:txBody>
      </p:sp>
      <p:sp>
        <p:nvSpPr>
          <p:cNvPr id="505" name="Google Shape;505;p77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Ponemos los nodos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la cola en el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 pedido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6" name="Google Shape;50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8"/>
          <p:cNvSpPr txBox="1"/>
          <p:nvPr>
            <p:ph type="title"/>
          </p:nvPr>
        </p:nvSpPr>
        <p:spPr>
          <a:xfrm>
            <a:off x="0" y="2136712"/>
            <a:ext cx="12192000" cy="16908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 sz="4000">
                <a:solidFill>
                  <a:schemeClr val="dk1"/>
                </a:solidFill>
              </a:rPr>
              <a:t>P</a:t>
            </a:r>
            <a:r>
              <a:rPr b="1" lang="es-ES" sz="4000"/>
              <a:t>3</a:t>
            </a:r>
            <a:r>
              <a:rPr b="1" lang="es-ES" sz="4000">
                <a:solidFill>
                  <a:schemeClr val="dk1"/>
                </a:solidFill>
              </a:rPr>
              <a:t> – Máxima </a:t>
            </a:r>
            <a:r>
              <a:rPr b="1" lang="es-ES" sz="4000"/>
              <a:t>área contenida</a:t>
            </a:r>
            <a:r>
              <a:rPr b="1" lang="es-ES" sz="4000">
                <a:solidFill>
                  <a:schemeClr val="dk1"/>
                </a:solidFill>
              </a:rPr>
              <a:t> </a:t>
            </a:r>
            <a:endParaRPr b="1" sz="4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9"/>
          <p:cNvSpPr txBox="1"/>
          <p:nvPr>
            <p:ph type="title"/>
          </p:nvPr>
        </p:nvSpPr>
        <p:spPr>
          <a:xfrm>
            <a:off x="0" y="250233"/>
            <a:ext cx="12192000" cy="62535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sz="4000"/>
          </a:p>
        </p:txBody>
      </p:sp>
      <p:pic>
        <p:nvPicPr>
          <p:cNvPr id="517" name="Google Shape;51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57" y="710775"/>
            <a:ext cx="10590475" cy="56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8159" y="3072458"/>
            <a:ext cx="4383831" cy="4383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0"/>
          <p:cNvSpPr txBox="1"/>
          <p:nvPr>
            <p:ph type="title"/>
          </p:nvPr>
        </p:nvSpPr>
        <p:spPr>
          <a:xfrm>
            <a:off x="0" y="250233"/>
            <a:ext cx="12192000" cy="62535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sz="4000"/>
          </a:p>
        </p:txBody>
      </p:sp>
      <p:pic>
        <p:nvPicPr>
          <p:cNvPr id="524" name="Google Shape;52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" y="3181083"/>
            <a:ext cx="4383831" cy="438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288" y="935225"/>
            <a:ext cx="10745425" cy="302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1"/>
          <p:cNvSpPr txBox="1"/>
          <p:nvPr>
            <p:ph type="title"/>
          </p:nvPr>
        </p:nvSpPr>
        <p:spPr>
          <a:xfrm>
            <a:off x="0" y="2136712"/>
            <a:ext cx="12192000" cy="16908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 sz="4000"/>
              <a:t>Parte a) - Fuerza Bruta</a:t>
            </a:r>
            <a:r>
              <a:rPr b="1" lang="es-ES" sz="4000">
                <a:solidFill>
                  <a:schemeClr val="dk1"/>
                </a:solidFill>
              </a:rPr>
              <a:t> </a:t>
            </a:r>
            <a:endParaRPr b="1" sz="4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2"/>
          <p:cNvSpPr/>
          <p:nvPr/>
        </p:nvSpPr>
        <p:spPr>
          <a:xfrm>
            <a:off x="211675" y="259350"/>
            <a:ext cx="8577300" cy="38067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89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s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idea es similar al sub-arreglo de suma </a:t>
            </a:r>
            <a:r>
              <a:rPr lang="es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máxima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6" name="Google Shape;53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3"/>
          <p:cNvSpPr/>
          <p:nvPr/>
        </p:nvSpPr>
        <p:spPr>
          <a:xfrm>
            <a:off x="211675" y="259350"/>
            <a:ext cx="8577300" cy="38067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89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s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idea es similar al sub-arreglo de suma máxima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s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Probamos todas las posibles combinaciones de sumar áreas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4"/>
          <p:cNvSpPr/>
          <p:nvPr/>
        </p:nvSpPr>
        <p:spPr>
          <a:xfrm>
            <a:off x="211675" y="259350"/>
            <a:ext cx="8577300" cy="38067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89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s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idea es similar al sub-arreglo de suma máxima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s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Probamos todas las posibles combinaciones de sumar áreas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s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Usamos 2 </a:t>
            </a:r>
            <a:r>
              <a:rPr lang="es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índices</a:t>
            </a:r>
            <a:r>
              <a:rPr lang="es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irán avanzando para recorrer los rectángulos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8207" y="3248608"/>
            <a:ext cx="3464766" cy="346476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0"/>
          <p:cNvSpPr/>
          <p:nvPr/>
        </p:nvSpPr>
        <p:spPr>
          <a:xfrm>
            <a:off x="5013825" y="597600"/>
            <a:ext cx="6613500" cy="5662800"/>
          </a:xfrm>
          <a:prstGeom prst="verticalScroll">
            <a:avLst>
              <a:gd fmla="val 12500" name="adj"/>
            </a:avLst>
          </a:prstGeom>
          <a:solidFill>
            <a:srgbClr val="FFDC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Colección de elementos bajo el principio  LIFO (Last In First Out)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Tiene 2 operaciones básicas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Push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525" y="5052925"/>
            <a:ext cx="1503725" cy="1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5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s-ES" sz="3118"/>
              <a:t>import numpy as np</a:t>
            </a:r>
            <a:endParaRPr b="1" sz="3118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s-ES" sz="3118"/>
              <a:t>arr = np.array([6, 2, 5, 4, 5, 1, 6])</a:t>
            </a:r>
            <a:endParaRPr b="1" sz="3118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s-ES" sz="3118"/>
              <a:t>area = 0</a:t>
            </a:r>
            <a:endParaRPr b="1" sz="3118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s-ES" sz="3118"/>
              <a:t>izq = der = 0</a:t>
            </a:r>
            <a:endParaRPr b="1" sz="3118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2900"/>
          </a:p>
        </p:txBody>
      </p:sp>
      <p:sp>
        <p:nvSpPr>
          <p:cNvPr id="554" name="Google Shape;554;p8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variables auxiliares y un array de prueba</a:t>
            </a:r>
            <a:endParaRPr b="1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6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None/>
            </a:pPr>
            <a:r>
              <a:rPr lang="es-ES" sz="4686"/>
              <a:t>import numpy as np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None/>
            </a:pPr>
            <a:r>
              <a:rPr lang="es-ES" sz="4686"/>
              <a:t>arr = np.array([6, 2, 5, 4, 5, 1, 6])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None/>
            </a:pPr>
            <a:r>
              <a:rPr lang="es-ES" sz="4686"/>
              <a:t>area = 0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None/>
            </a:pPr>
            <a:r>
              <a:rPr lang="es-ES" sz="4686"/>
              <a:t>izq = der = 0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None/>
            </a:pPr>
            <a:r>
              <a:rPr b="1" lang="es-ES" sz="4686"/>
              <a:t>for i in range(0, len(arr)): </a:t>
            </a:r>
            <a:endParaRPr b="1"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None/>
            </a:pPr>
            <a:r>
              <a:rPr b="1" lang="es-ES" sz="4686"/>
              <a:t>  for j in range(i+1, len(arr)): </a:t>
            </a:r>
            <a:endParaRPr b="1"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t/>
            </a:r>
            <a:endParaRPr b="1" sz="2900"/>
          </a:p>
        </p:txBody>
      </p:sp>
      <p:sp>
        <p:nvSpPr>
          <p:cNvPr id="561" name="Google Shape;561;p86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Recorremos todos los </a:t>
            </a:r>
            <a:r>
              <a:rPr b="1"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sub-conjuntos de rectangulos</a:t>
            </a:r>
            <a:endParaRPr b="1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2" name="Google Shape;56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7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55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lang="es-ES" sz="4686"/>
              <a:t>import numpy as np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lang="es-ES" sz="4686"/>
              <a:t>arr = np.array([6, 2, 5, 4, 5, 1, 6])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lang="es-ES" sz="4686"/>
              <a:t>area = 0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lang="es-ES" sz="4686"/>
              <a:t>izq = der = 0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lang="es-ES" sz="4686"/>
              <a:t>for i in range(0, len(arr)): #indice izquierdo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lang="es-ES" sz="4686"/>
              <a:t>  for j in range(i+1, len(arr)): #indice derecho 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lang="es-ES" sz="4686"/>
              <a:t>    </a:t>
            </a:r>
            <a:r>
              <a:rPr b="1" lang="es-ES" sz="4686"/>
              <a:t>ancho = (j-i+1)</a:t>
            </a:r>
            <a:endParaRPr b="1"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t/>
            </a:r>
            <a:endParaRPr b="1" sz="2900"/>
          </a:p>
        </p:txBody>
      </p:sp>
      <p:sp>
        <p:nvSpPr>
          <p:cNvPr id="568" name="Google Shape;568;p87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 que el ancho de cada </a:t>
            </a: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rectángulo</a:t>
            </a: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1, basta con contarlos</a:t>
            </a:r>
            <a:endParaRPr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Google Shape;56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8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lang="es-ES" sz="4686"/>
              <a:t>import numpy as np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lang="es-ES" sz="4686"/>
              <a:t>arr = np.array([6, 2, 5, 4, 5, 1, 6])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lang="es-ES" sz="4686"/>
              <a:t>area = 0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lang="es-ES" sz="4686"/>
              <a:t>izq = der = 0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lang="es-ES" sz="4686"/>
              <a:t>for i in range(0, len(arr)): #indice izquierdo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lang="es-ES" sz="4686"/>
              <a:t>  for j in range(i+1, len(arr)): #indice derecho 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lang="es-ES" sz="4686"/>
              <a:t>    ancho = (j-i+1)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None/>
            </a:pPr>
            <a:r>
              <a:rPr b="1" lang="es-ES" sz="4686"/>
              <a:t>    alto = np.amin(arr[i:j+1])</a:t>
            </a:r>
            <a:endParaRPr b="1"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t/>
            </a:r>
            <a:endParaRPr b="1" sz="2900"/>
          </a:p>
        </p:txBody>
      </p:sp>
      <p:sp>
        <p:nvSpPr>
          <p:cNvPr id="575" name="Google Shape;575;p88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alto del </a:t>
            </a:r>
            <a:r>
              <a:rPr b="1"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alto del </a:t>
            </a: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rectángulo</a:t>
            </a: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 pequeño</a:t>
            </a:r>
            <a:endParaRPr b="1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6" name="Google Shape;57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9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325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s-ES" sz="4686"/>
              <a:t>import numpy as np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s-ES" sz="4686"/>
              <a:t>arr = np.array([6, 2, 5, 4, 5, 1, 6])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s-ES" sz="4686"/>
              <a:t>area = 0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s-ES" sz="4686"/>
              <a:t>izq = der = 0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s-ES" sz="4686"/>
              <a:t>for i in range(0, len(arr)): #indice izquierdo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s-ES" sz="4686"/>
              <a:t>  for j in range(i+1, len(arr)): #indice derecho 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s-ES" sz="4686"/>
              <a:t>    ancho = (j-i+1)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s-ES" sz="4686"/>
              <a:t>    alto = np.amin(arr[i:j+1])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s-ES" sz="4686"/>
              <a:t>    </a:t>
            </a:r>
            <a:r>
              <a:rPr b="1" lang="es-ES" sz="4686"/>
              <a:t>if ancho*alto &gt; area:</a:t>
            </a:r>
            <a:endParaRPr b="1"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s-ES" sz="4686"/>
              <a:t>      area = ancho*alto</a:t>
            </a:r>
            <a:endParaRPr b="1"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s-ES" sz="4686"/>
              <a:t>      izq = i</a:t>
            </a:r>
            <a:endParaRPr b="1"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s-ES" sz="4686"/>
              <a:t>      der = j</a:t>
            </a:r>
            <a:endParaRPr b="1"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t/>
            </a:r>
            <a:endParaRPr b="1" sz="2900"/>
          </a:p>
        </p:txBody>
      </p:sp>
      <p:sp>
        <p:nvSpPr>
          <p:cNvPr id="582" name="Google Shape;582;p89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Calculamos el </a:t>
            </a:r>
            <a:r>
              <a:rPr b="1"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 es </a:t>
            </a:r>
            <a:r>
              <a:rPr b="1"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a</a:t>
            </a: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máxima actual, </a:t>
            </a:r>
            <a:r>
              <a:rPr b="1"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actualizamos</a:t>
            </a: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valores</a:t>
            </a:r>
            <a:endParaRPr b="1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Google Shape;58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0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325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s-ES" sz="4686"/>
              <a:t>import numpy as np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s-ES" sz="4686"/>
              <a:t>arr = np.array([6, 2, 5, 4, 5, 1, 6])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s-ES" sz="4686"/>
              <a:t>area = 0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s-ES" sz="4686"/>
              <a:t>izq = der = 0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s-ES" sz="4686"/>
              <a:t>for i in range(0, len(arr)): #indice izquierdo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s-ES" sz="4686"/>
              <a:t>  for j in range(i+1, len(arr)): #indice derecho 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s-ES" sz="4686"/>
              <a:t>    ancho = (j-i+1)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s-ES" sz="4686"/>
              <a:t>    alto = np.amin(arr[i:j+1])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s-ES" sz="4686"/>
              <a:t>    if ancho*alto &gt; area: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s-ES" sz="4686"/>
              <a:t>      area = ancho*alto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s-ES" sz="4686"/>
              <a:t>      izq = i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s-ES" sz="4686"/>
              <a:t>      der = j</a:t>
            </a:r>
            <a:endParaRPr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b="1" lang="es-ES" sz="4686"/>
              <a:t>print("Area máxima:", area)</a:t>
            </a:r>
            <a:endParaRPr b="1"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b="1" lang="es-ES" sz="4686"/>
              <a:t>print("Izq:",izq, " der: ",der)</a:t>
            </a:r>
            <a:endParaRPr b="1" sz="4686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t/>
            </a:r>
            <a:endParaRPr b="1" sz="2900"/>
          </a:p>
        </p:txBody>
      </p:sp>
      <p:sp>
        <p:nvSpPr>
          <p:cNvPr id="589" name="Google Shape;589;p90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Mostramos los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0" name="Google Shape;590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1"/>
          <p:cNvSpPr txBox="1"/>
          <p:nvPr>
            <p:ph type="title"/>
          </p:nvPr>
        </p:nvSpPr>
        <p:spPr>
          <a:xfrm>
            <a:off x="0" y="2136712"/>
            <a:ext cx="12192000" cy="16908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 sz="4000"/>
              <a:t>Parte b) - Eficiencia usando Pilas</a:t>
            </a:r>
            <a:endParaRPr b="1" sz="4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2"/>
          <p:cNvSpPr txBox="1"/>
          <p:nvPr>
            <p:ph idx="1" type="body"/>
          </p:nvPr>
        </p:nvSpPr>
        <p:spPr>
          <a:xfrm>
            <a:off x="186275" y="211675"/>
            <a:ext cx="6674400" cy="6420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309"/>
              <a:buFont typeface="Arial"/>
              <a:buNone/>
            </a:pPr>
            <a:r>
              <a:rPr lang="es-ES" sz="3513">
                <a:latin typeface="Arial"/>
                <a:ea typeface="Arial"/>
                <a:cs typeface="Arial"/>
                <a:sym typeface="Arial"/>
              </a:rPr>
              <a:t>class Pila:</a:t>
            </a:r>
            <a:endParaRPr sz="351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309"/>
              <a:buFont typeface="Arial"/>
              <a:buNone/>
            </a:pPr>
            <a:r>
              <a:rPr lang="es-ES" sz="3513">
                <a:latin typeface="Arial"/>
                <a:ea typeface="Arial"/>
                <a:cs typeface="Arial"/>
                <a:sym typeface="Arial"/>
              </a:rPr>
              <a:t>  def _ _init_ _(self):</a:t>
            </a:r>
            <a:endParaRPr sz="351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309"/>
              <a:buFont typeface="Arial"/>
              <a:buNone/>
            </a:pPr>
            <a:r>
              <a:rPr lang="es-ES" sz="3513">
                <a:latin typeface="Arial"/>
                <a:ea typeface="Arial"/>
                <a:cs typeface="Arial"/>
                <a:sym typeface="Arial"/>
              </a:rPr>
              <a:t>    self.s = []</a:t>
            </a:r>
            <a:endParaRPr sz="351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309"/>
              <a:buFont typeface="Arial"/>
              <a:buNone/>
            </a:pPr>
            <a:r>
              <a:rPr lang="es-ES" sz="3513">
                <a:latin typeface="Arial"/>
                <a:ea typeface="Arial"/>
                <a:cs typeface="Arial"/>
                <a:sym typeface="Arial"/>
              </a:rPr>
              <a:t>  def push(self, x):</a:t>
            </a:r>
            <a:endParaRPr sz="351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309"/>
              <a:buFont typeface="Arial"/>
              <a:buNone/>
            </a:pPr>
            <a:r>
              <a:rPr lang="es-ES" sz="3513">
                <a:latin typeface="Arial"/>
                <a:ea typeface="Arial"/>
                <a:cs typeface="Arial"/>
                <a:sym typeface="Arial"/>
              </a:rPr>
              <a:t>    self.s.append(x)</a:t>
            </a:r>
            <a:endParaRPr sz="351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309"/>
              <a:buFont typeface="Arial"/>
              <a:buNone/>
            </a:pPr>
            <a:r>
              <a:rPr lang="es-ES" sz="3513">
                <a:latin typeface="Arial"/>
                <a:ea typeface="Arial"/>
                <a:cs typeface="Arial"/>
                <a:sym typeface="Arial"/>
              </a:rPr>
              <a:t>  def pop(self):</a:t>
            </a:r>
            <a:endParaRPr sz="351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309"/>
              <a:buFont typeface="Arial"/>
              <a:buNone/>
            </a:pPr>
            <a:r>
              <a:rPr lang="es-ES" sz="3513">
                <a:latin typeface="Arial"/>
                <a:ea typeface="Arial"/>
                <a:cs typeface="Arial"/>
                <a:sym typeface="Arial"/>
              </a:rPr>
              <a:t>    assert len(self.s) &gt; 0</a:t>
            </a:r>
            <a:endParaRPr sz="351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309"/>
              <a:buFont typeface="Arial"/>
              <a:buNone/>
            </a:pPr>
            <a:r>
              <a:rPr lang="es-ES" sz="3513">
                <a:latin typeface="Arial"/>
                <a:ea typeface="Arial"/>
                <a:cs typeface="Arial"/>
                <a:sym typeface="Arial"/>
              </a:rPr>
              <a:t>    return self.s.pop()</a:t>
            </a:r>
            <a:endParaRPr sz="351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309"/>
              <a:buFont typeface="Arial"/>
              <a:buNone/>
            </a:pPr>
            <a:r>
              <a:rPr lang="es-ES" sz="3513">
                <a:latin typeface="Arial"/>
                <a:ea typeface="Arial"/>
                <a:cs typeface="Arial"/>
                <a:sym typeface="Arial"/>
              </a:rPr>
              <a:t>  def is_empty(self):</a:t>
            </a:r>
            <a:endParaRPr sz="351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309"/>
              <a:buFont typeface="Arial"/>
              <a:buNone/>
            </a:pPr>
            <a:r>
              <a:rPr lang="es-ES" sz="3513">
                <a:latin typeface="Arial"/>
                <a:ea typeface="Arial"/>
                <a:cs typeface="Arial"/>
                <a:sym typeface="Arial"/>
              </a:rPr>
              <a:t>    return len(self.s)==0</a:t>
            </a:r>
            <a:endParaRPr sz="351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s-ES" sz="4513">
                <a:latin typeface="Arial"/>
                <a:ea typeface="Arial"/>
                <a:cs typeface="Arial"/>
                <a:sym typeface="Arial"/>
              </a:rPr>
              <a:t>  def _ _len_ _(self):</a:t>
            </a:r>
            <a:endParaRPr b="1" sz="451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s-ES" sz="4513">
                <a:latin typeface="Arial"/>
                <a:ea typeface="Arial"/>
                <a:cs typeface="Arial"/>
                <a:sym typeface="Arial"/>
              </a:rPr>
              <a:t>    return len(self.s)</a:t>
            </a:r>
            <a:endParaRPr b="1" sz="451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s-ES" sz="4513">
                <a:latin typeface="Arial"/>
                <a:ea typeface="Arial"/>
                <a:cs typeface="Arial"/>
                <a:sym typeface="Arial"/>
              </a:rPr>
              <a:t>  def get_top(self):</a:t>
            </a:r>
            <a:endParaRPr b="1" sz="451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s-ES" sz="4513">
                <a:latin typeface="Arial"/>
                <a:ea typeface="Arial"/>
                <a:cs typeface="Arial"/>
                <a:sym typeface="Arial"/>
              </a:rPr>
              <a:t>    return self.s[-1]</a:t>
            </a:r>
            <a:endParaRPr b="1" sz="451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t/>
            </a:r>
            <a:endParaRPr b="1" sz="2900"/>
          </a:p>
        </p:txBody>
      </p:sp>
      <p:sp>
        <p:nvSpPr>
          <p:cNvPr id="601" name="Google Shape;601;p92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 de Pila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NUEVAS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3"/>
          <p:cNvSpPr/>
          <p:nvPr/>
        </p:nvSpPr>
        <p:spPr>
          <a:xfrm>
            <a:off x="211668" y="259340"/>
            <a:ext cx="8475300" cy="36576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445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Iremos apilando las barras que son más grandes que la “actual”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8" name="Google Shape;608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4"/>
          <p:cNvSpPr/>
          <p:nvPr/>
        </p:nvSpPr>
        <p:spPr>
          <a:xfrm>
            <a:off x="211668" y="259340"/>
            <a:ext cx="8475300" cy="36576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445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Iremos apilando las barras que son más grandes 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la “actual”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 encontrar una que no se ajuste y calcularemos las áreas que tenemos almacenadas.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" name="Google Shape;614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98207" y="3248608"/>
            <a:ext cx="3464766" cy="346476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1"/>
          <p:cNvSpPr/>
          <p:nvPr/>
        </p:nvSpPr>
        <p:spPr>
          <a:xfrm>
            <a:off x="5013825" y="597600"/>
            <a:ext cx="6613500" cy="5662800"/>
          </a:xfrm>
          <a:prstGeom prst="verticalScroll">
            <a:avLst>
              <a:gd fmla="val 12500" name="adj"/>
            </a:avLst>
          </a:prstGeom>
          <a:solidFill>
            <a:srgbClr val="FFDC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Colección de elementos bajo el principio  LIFO (Last In First Out)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Tiene 2 operaciones básicas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Push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Pop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045600" y="4988225"/>
            <a:ext cx="1503725" cy="1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5"/>
          <p:cNvSpPr/>
          <p:nvPr/>
        </p:nvSpPr>
        <p:spPr>
          <a:xfrm>
            <a:off x="211668" y="259340"/>
            <a:ext cx="8475300" cy="36576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445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Iremos apilando las barras que son más grandes 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la “actual”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 encontrar una que no se ajuste y calcularemos las áreas que tenemos almacenadas.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 permitirá calcular en base al menor valor que se vaya sacando de la pila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0" name="Google Shape;62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6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900"/>
              <a:t>def get_max_area(arr):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900"/>
              <a:t>  stack = Pila() 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900"/>
              <a:t>  max_area = 0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900"/>
              <a:t>  top = -1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900"/>
              <a:t>  area_with_top = -1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900"/>
              <a:t>  inicio = fin = 0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900"/>
              <a:t>  i = 0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2900"/>
          </a:p>
        </p:txBody>
      </p:sp>
      <p:sp>
        <p:nvSpPr>
          <p:cNvPr id="626" name="Google Shape;626;p96"/>
          <p:cNvSpPr/>
          <p:nvPr/>
        </p:nvSpPr>
        <p:spPr>
          <a:xfrm>
            <a:off x="7540150" y="298176"/>
            <a:ext cx="4287600" cy="16221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Creamos la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pila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nuestras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 auxiliares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7" name="Google Shape;62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74702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7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rPr lang="es-ES" sz="2900"/>
              <a:t>def get_max_area(arr):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rPr lang="es-ES" sz="2900"/>
              <a:t>  stack = Pila() 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rPr lang="es-ES" sz="2900"/>
              <a:t>  max_area = 0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rPr lang="es-ES" sz="2900"/>
              <a:t>  top = -1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rPr lang="es-ES" sz="2900"/>
              <a:t>  area_with_top = -1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rPr lang="es-ES" sz="2900"/>
              <a:t>  inicio = fin = 0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rPr lang="es-ES" sz="2900"/>
              <a:t>  i = 0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rPr lang="es-ES" sz="2900"/>
              <a:t>  while(i &lt; len(arr)):</a:t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rPr b="1" lang="es-ES" sz="2900"/>
              <a:t>    if (stack.is_empty() or arr[stack.get_top()] &lt;= arr[i]):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rPr b="1" lang="es-ES" sz="2900"/>
              <a:t>        stack.push(i)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rPr b="1" lang="es-ES" sz="2900"/>
              <a:t>        i+=1</a:t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t/>
            </a:r>
            <a:endParaRPr b="1" sz="2900"/>
          </a:p>
        </p:txBody>
      </p:sp>
      <p:sp>
        <p:nvSpPr>
          <p:cNvPr id="633" name="Google Shape;633;p97"/>
          <p:cNvSpPr/>
          <p:nvPr/>
        </p:nvSpPr>
        <p:spPr>
          <a:xfrm>
            <a:off x="7540150" y="298176"/>
            <a:ext cx="4287600" cy="16221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Agregaremos barras siempre y cuando sean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iguales o más grandes que las que tenemos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" name="Google Shape;63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74702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98"/>
          <p:cNvSpPr txBox="1"/>
          <p:nvPr>
            <p:ph idx="1" type="body"/>
          </p:nvPr>
        </p:nvSpPr>
        <p:spPr>
          <a:xfrm>
            <a:off x="186275" y="86925"/>
            <a:ext cx="6417600" cy="63141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4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t/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es-ES" sz="5123"/>
              <a:t> </a:t>
            </a:r>
            <a:r>
              <a:rPr b="1" lang="es-ES" sz="5123"/>
              <a:t>   else:</a:t>
            </a:r>
            <a:endParaRPr b="1"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b="1" lang="es-ES" sz="5123"/>
              <a:t>      tp = stack.pop()</a:t>
            </a:r>
            <a:endParaRPr b="1"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b="1" lang="es-ES" sz="5123"/>
              <a:t>      ancho = 0</a:t>
            </a:r>
            <a:endParaRPr b="1"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b="1" lang="es-ES" sz="5123"/>
              <a:t>      if stack.is_empty():</a:t>
            </a:r>
            <a:endParaRPr b="1"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b="1" lang="es-ES" sz="5123"/>
              <a:t>        ancho = i</a:t>
            </a:r>
            <a:endParaRPr b="1"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b="1" lang="es-ES" sz="5123"/>
              <a:t>      else:</a:t>
            </a:r>
            <a:endParaRPr b="1"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b="1" lang="es-ES" sz="5123"/>
              <a:t>        ancho = (i - 1) - stack.get_top()</a:t>
            </a:r>
            <a:endParaRPr b="1"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b="1" lang="es-ES" sz="5123"/>
              <a:t>      area_with_top = arr[tp] * ancho</a:t>
            </a:r>
            <a:endParaRPr b="1" sz="67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t/>
            </a:r>
            <a:endParaRPr b="1" sz="2900"/>
          </a:p>
        </p:txBody>
      </p:sp>
      <p:sp>
        <p:nvSpPr>
          <p:cNvPr id="640" name="Google Shape;640;p98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Sacamos la barra más grande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calculamos el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 esa barra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1" name="Google Shape;6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9"/>
          <p:cNvSpPr txBox="1"/>
          <p:nvPr>
            <p:ph idx="1" type="body"/>
          </p:nvPr>
        </p:nvSpPr>
        <p:spPr>
          <a:xfrm>
            <a:off x="186275" y="86925"/>
            <a:ext cx="6417600" cy="63141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t/>
            </a:r>
            <a:endParaRPr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s-ES" sz="5123"/>
              <a:t>    else:</a:t>
            </a:r>
            <a:endParaRPr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s-ES" sz="5123"/>
              <a:t>      tp = stack.pop()</a:t>
            </a:r>
            <a:endParaRPr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s-ES" sz="5123"/>
              <a:t>      ancho = 0</a:t>
            </a:r>
            <a:endParaRPr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s-ES" sz="5123"/>
              <a:t>      if stack.is_empty():</a:t>
            </a:r>
            <a:endParaRPr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s-ES" sz="5123"/>
              <a:t>        ancho = i</a:t>
            </a:r>
            <a:endParaRPr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s-ES" sz="5123"/>
              <a:t>      else:</a:t>
            </a:r>
            <a:endParaRPr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s-ES" sz="5123"/>
              <a:t>        ancho = (i - 1) - stack.get_top()</a:t>
            </a:r>
            <a:endParaRPr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s-ES" sz="5123"/>
              <a:t>      area_with_top = arr[tp] * ancho</a:t>
            </a:r>
            <a:endParaRPr sz="51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6723"/>
              <a:t>      if max_area &lt; area_with_top:</a:t>
            </a:r>
            <a:endParaRPr b="1" sz="67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6723"/>
              <a:t>        fin = i-1</a:t>
            </a:r>
            <a:endParaRPr b="1" sz="67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6723"/>
              <a:t>        if stack.is_empty(): </a:t>
            </a:r>
            <a:endParaRPr b="1" sz="67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6723"/>
              <a:t>          inicio = i - 1</a:t>
            </a:r>
            <a:endParaRPr b="1" sz="67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6723"/>
              <a:t>        else:</a:t>
            </a:r>
            <a:endParaRPr b="1" sz="67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6723"/>
              <a:t>          inicio = stack.get_top() + 1</a:t>
            </a:r>
            <a:endParaRPr b="1" sz="67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6723"/>
              <a:t>        max_area = area_with_top</a:t>
            </a:r>
            <a:endParaRPr b="1" sz="67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t/>
            </a:r>
            <a:endParaRPr b="1" sz="2900"/>
          </a:p>
        </p:txBody>
      </p:sp>
      <p:sp>
        <p:nvSpPr>
          <p:cNvPr id="647" name="Google Shape;647;p99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fmla="val -22009" name="adj1"/>
              <a:gd fmla="val 98311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 </a:t>
            </a: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al max actual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actualizamos nuestros valores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8" name="Google Shape;648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00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while not stack.is_empty():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tp = stack.pop()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ancho = 0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if stack.is_empty(): 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ancho = i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else: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ancho = (i - 1) - stack.get_top()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area_with_top = arr[tp] * ancho 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if max_area &lt; area_with_top: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  fin = i-1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  if stack.is_empty():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    inicio = i - 1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  else: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    inicio = stack.get_top() + 1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  max_area = area_with_top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return max_area, inicio, fin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t/>
            </a:r>
            <a:endParaRPr b="1" sz="2900"/>
          </a:p>
        </p:txBody>
      </p:sp>
      <p:sp>
        <p:nvSpPr>
          <p:cNvPr id="654" name="Google Shape;654;p100"/>
          <p:cNvSpPr/>
          <p:nvPr/>
        </p:nvSpPr>
        <p:spPr>
          <a:xfrm>
            <a:off x="7540150" y="298176"/>
            <a:ext cx="4108500" cy="1592100"/>
          </a:xfrm>
          <a:prstGeom prst="wedgeRoundRectCallout">
            <a:avLst>
              <a:gd fmla="val -22245" name="adj1"/>
              <a:gd fmla="val 90095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Repetimos el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último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proceso, puesto que lo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último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agrega a la pila, no se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evalúa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5" name="Google Shape;65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01"/>
          <p:cNvSpPr txBox="1"/>
          <p:nvPr>
            <p:ph idx="1" type="body"/>
          </p:nvPr>
        </p:nvSpPr>
        <p:spPr>
          <a:xfrm>
            <a:off x="186265" y="211667"/>
            <a:ext cx="6417600" cy="6189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while not stack.is_empty():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tp = stack.pop()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ancho = 0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if stack.is_empty(): 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ancho = i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else: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ancho = (i - 1) - stack.get_top()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area_with_top = arr[tp] * ancho 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if max_area &lt; area_with_top: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  fin = i-1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  if stack.is_empty():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    inicio = i - 1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  else: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    inicio = stack.get_top() + 1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      max_area = area_with_top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s-ES" sz="5423"/>
              <a:t>  return max_area, inicio, fin</a:t>
            </a:r>
            <a:endParaRPr b="1" sz="5423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r>
              <a:t/>
            </a:r>
            <a:endParaRPr b="1" sz="2900"/>
          </a:p>
        </p:txBody>
      </p:sp>
      <p:sp>
        <p:nvSpPr>
          <p:cNvPr id="661" name="Google Shape;661;p101"/>
          <p:cNvSpPr/>
          <p:nvPr/>
        </p:nvSpPr>
        <p:spPr>
          <a:xfrm>
            <a:off x="7540150" y="298176"/>
            <a:ext cx="4108500" cy="1592100"/>
          </a:xfrm>
          <a:prstGeom prst="wedgeRoundRectCallout">
            <a:avLst>
              <a:gd fmla="val -22245" name="adj1"/>
              <a:gd fmla="val 90095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Repetimos el último proceso, puesto que lo último que se agrega a la pila, no se evalúa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2" name="Google Shape;662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01"/>
          <p:cNvSpPr/>
          <p:nvPr/>
        </p:nvSpPr>
        <p:spPr>
          <a:xfrm>
            <a:off x="2282100" y="1740975"/>
            <a:ext cx="5814300" cy="33270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700" scaled="0"/>
          </a:gradFill>
          <a:ln cap="flat" cmpd="sng" w="952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latin typeface="Calibri"/>
                <a:ea typeface="Calibri"/>
                <a:cs typeface="Calibri"/>
                <a:sym typeface="Calibri"/>
              </a:rPr>
              <a:t>Hacemos esto puesto que el while inicial se termina en el largo del arreglo, por lo que en caso de agregar la </a:t>
            </a:r>
            <a:r>
              <a:rPr b="1" lang="es-ES" sz="2200">
                <a:latin typeface="Calibri"/>
                <a:ea typeface="Calibri"/>
                <a:cs typeface="Calibri"/>
                <a:sym typeface="Calibri"/>
              </a:rPr>
              <a:t>última</a:t>
            </a:r>
            <a:r>
              <a:rPr b="1" lang="es-ES" sz="2200">
                <a:latin typeface="Calibri"/>
                <a:ea typeface="Calibri"/>
                <a:cs typeface="Calibri"/>
                <a:sym typeface="Calibri"/>
              </a:rPr>
              <a:t> barra, su </a:t>
            </a:r>
            <a:r>
              <a:rPr b="1" lang="es-ES" sz="2200"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b="1" lang="es-ES" sz="2200">
                <a:latin typeface="Calibri"/>
                <a:ea typeface="Calibri"/>
                <a:cs typeface="Calibri"/>
                <a:sym typeface="Calibri"/>
              </a:rPr>
              <a:t> no se </a:t>
            </a:r>
            <a:r>
              <a:rPr b="1" lang="es-ES" sz="2200">
                <a:latin typeface="Calibri"/>
                <a:ea typeface="Calibri"/>
                <a:cs typeface="Calibri"/>
                <a:sym typeface="Calibri"/>
              </a:rPr>
              <a:t>evalúa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816" y="2052734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02"/>
          <p:cNvSpPr/>
          <p:nvPr/>
        </p:nvSpPr>
        <p:spPr>
          <a:xfrm>
            <a:off x="5971592" y="251927"/>
            <a:ext cx="5729100" cy="2957700"/>
          </a:xfrm>
          <a:prstGeom prst="wedgeEllipseCallout">
            <a:avLst>
              <a:gd fmla="val -48683" name="adj1"/>
              <a:gd fmla="val 4830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Pilas y Colas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02"/>
          <p:cNvSpPr txBox="1"/>
          <p:nvPr/>
        </p:nvSpPr>
        <p:spPr>
          <a:xfrm>
            <a:off x="10872525" y="6178325"/>
            <a:ext cx="379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latin typeface="Caveat"/>
                <a:ea typeface="Caveat"/>
                <a:cs typeface="Caveat"/>
                <a:sym typeface="Caveat"/>
              </a:rPr>
              <a:t>by richi🌈</a:t>
            </a:r>
            <a:endParaRPr b="1" sz="20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8207" y="3248608"/>
            <a:ext cx="3464766" cy="346476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2"/>
          <p:cNvSpPr/>
          <p:nvPr/>
        </p:nvSpPr>
        <p:spPr>
          <a:xfrm>
            <a:off x="5013825" y="597600"/>
            <a:ext cx="6613500" cy="5662800"/>
          </a:xfrm>
          <a:prstGeom prst="verticalScroll">
            <a:avLst>
              <a:gd fmla="val 12500" name="adj"/>
            </a:avLst>
          </a:prstGeom>
          <a:solidFill>
            <a:srgbClr val="FFDC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Colección de elementos bajo el principio  LIFO (Last In First Out)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Tiene 2 operaciones básicas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Push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Pop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Tamaño máximo de pila -&gt; Stack Overflow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525" y="5052925"/>
            <a:ext cx="1503725" cy="1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98207" y="3248608"/>
            <a:ext cx="3464766" cy="346476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3"/>
          <p:cNvSpPr/>
          <p:nvPr/>
        </p:nvSpPr>
        <p:spPr>
          <a:xfrm>
            <a:off x="5013825" y="597600"/>
            <a:ext cx="6613500" cy="5662800"/>
          </a:xfrm>
          <a:prstGeom prst="verticalScroll">
            <a:avLst>
              <a:gd fmla="val 12500" name="adj"/>
            </a:avLst>
          </a:prstGeom>
          <a:solidFill>
            <a:srgbClr val="FFDC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Colección de elementos bajo el principio  LIFO (Last In First Out)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Tiene 2 operaciones básicas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Push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Pop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Tamaño máximo de pila -&gt; Stack Overflow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b="1" lang="es-ES" sz="2800">
                <a:latin typeface="Calibri"/>
                <a:ea typeface="Calibri"/>
                <a:cs typeface="Calibri"/>
                <a:sym typeface="Calibri"/>
              </a:rPr>
              <a:t>Estructura dinámica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045600" y="4988225"/>
            <a:ext cx="1503725" cy="1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98207" y="3248608"/>
            <a:ext cx="3464766" cy="346476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4"/>
          <p:cNvSpPr/>
          <p:nvPr/>
        </p:nvSpPr>
        <p:spPr>
          <a:xfrm>
            <a:off x="5013825" y="597600"/>
            <a:ext cx="6813000" cy="5662800"/>
          </a:xfrm>
          <a:prstGeom prst="verticalScroll">
            <a:avLst>
              <a:gd fmla="val 12500" name="adj"/>
            </a:avLst>
          </a:prstGeom>
          <a:solidFill>
            <a:srgbClr val="FFDC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s-ES" sz="2600">
                <a:latin typeface="Calibri"/>
                <a:ea typeface="Calibri"/>
                <a:cs typeface="Calibri"/>
                <a:sym typeface="Calibri"/>
              </a:rPr>
              <a:t>Colección de elementos bajo el principio  LIFO (Last In First Out)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s-ES" sz="2600">
                <a:latin typeface="Calibri"/>
                <a:ea typeface="Calibri"/>
                <a:cs typeface="Calibri"/>
                <a:sym typeface="Calibri"/>
              </a:rPr>
              <a:t>Tiene 2 operaciones básicas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s-ES" sz="2600">
                <a:latin typeface="Calibri"/>
                <a:ea typeface="Calibri"/>
                <a:cs typeface="Calibri"/>
                <a:sym typeface="Calibri"/>
              </a:rPr>
              <a:t>Push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s-ES" sz="2600">
                <a:latin typeface="Calibri"/>
                <a:ea typeface="Calibri"/>
                <a:cs typeface="Calibri"/>
                <a:sym typeface="Calibri"/>
              </a:rPr>
              <a:t>Pop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s-ES" sz="2600">
                <a:latin typeface="Calibri"/>
                <a:ea typeface="Calibri"/>
                <a:cs typeface="Calibri"/>
                <a:sym typeface="Calibri"/>
              </a:rPr>
              <a:t>Tamaño máximo de pila -&gt; Stack Overflow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s-ES" sz="2600">
                <a:latin typeface="Calibri"/>
                <a:ea typeface="Calibri"/>
                <a:cs typeface="Calibri"/>
                <a:sym typeface="Calibri"/>
              </a:rPr>
              <a:t>Estructura dinámica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s-ES" sz="2600">
                <a:latin typeface="Calibri"/>
                <a:ea typeface="Calibri"/>
                <a:cs typeface="Calibri"/>
                <a:sym typeface="Calibri"/>
              </a:rPr>
              <a:t>Uso típico en evaluaciones aritméticas o llamado a funciones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045600" y="4988225"/>
            <a:ext cx="1503725" cy="1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