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</p:sldIdLst>
  <p:sldSz cx="12192000" cy="6858000"/>
  <p:notesSz cx="9998075" cy="6865938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1953"/>
    <a:srgbClr val="682785"/>
    <a:srgbClr val="0033CC"/>
    <a:srgbClr val="00CC00"/>
    <a:srgbClr val="EBD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291" autoAdjust="0"/>
  </p:normalViewPr>
  <p:slideViewPr>
    <p:cSldViewPr snapToGrid="0">
      <p:cViewPr varScale="1">
        <p:scale>
          <a:sx n="81" d="100"/>
          <a:sy n="81" d="100"/>
        </p:scale>
        <p:origin x="18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2499" cy="344489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663262" y="1"/>
            <a:ext cx="4332499" cy="344489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ADA6A8F0-A3B2-47BC-BAD9-AC67A337BA8C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521450"/>
            <a:ext cx="4332499" cy="344488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663262" y="6521450"/>
            <a:ext cx="4332499" cy="344488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C01210E8-F94A-4453-A6C7-B403D4A3B4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68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2499" cy="344489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63262" y="1"/>
            <a:ext cx="4332499" cy="344489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1E7EA632-91B5-485F-A280-D2EAFD4E4E4E}" type="datetimeFigureOut">
              <a:rPr lang="es-CL" smtClean="0"/>
              <a:t>17-03-2023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40050" y="858838"/>
            <a:ext cx="4117975" cy="2316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9808" y="3304232"/>
            <a:ext cx="7998460" cy="2703464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21450"/>
            <a:ext cx="4332499" cy="344488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63262" y="6521450"/>
            <a:ext cx="4332499" cy="344488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BDC63D2-BC2A-404F-9498-7A301CE51F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8437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DC63D2-BC2A-404F-9498-7A301CE51F55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5438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D97507-9465-4411-8496-991578E48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4DE7FC-6F0D-4AA8-94C9-CB71620E3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FFFC0D-16D3-426A-BBDA-4D2D04BAC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9BB8-EA3A-48F5-A9AB-164202C642D2}" type="datetime1">
              <a:rPr lang="es-CL" smtClean="0"/>
              <a:t>17-03-2023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210770-F396-43FA-8F83-E874C2A0E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16EC92-F038-4C36-8807-E3B860B0A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9D74-9A67-4D11-B84A-9A74EE6F19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9239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F64C5E-DADF-485E-B4AD-289231AB4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D2376AB-036E-452E-999A-E31F4D310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3822F1-A126-4C7D-A3B7-9C0632C03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2DD0-FAFB-433A-A76E-A1634F6FF6E0}" type="datetime1">
              <a:rPr lang="es-CL" smtClean="0"/>
              <a:t>17-03-2023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31325-FD5D-43AE-A4A8-59EC968BE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9DF6EE-2DC2-475C-AD6F-777DEB370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9D74-9A67-4D11-B84A-9A74EE6F19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7697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2F63FA-5B35-4238-B779-37F101F45A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A75FD33-646D-43EB-89E7-1B08C25B7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B65F84-AFE5-4DC3-96C9-11F7B117F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2327-5AEB-45F7-82E3-C5B82D96A1AC}" type="datetime1">
              <a:rPr lang="es-CL" smtClean="0"/>
              <a:t>17-03-2023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824CCD-029E-4D2C-897D-C979F7D82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C5A61D-A37E-43B0-A72C-DF56A5529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9D74-9A67-4D11-B84A-9A74EE6F19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461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2F2284-EE60-4145-9868-246E3FE71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E43F47-E9E3-4DF9-B6C9-358B8DE56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71F1B0-C271-45F0-A050-5BB4F0F57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32DB-374B-41A4-AEA5-95991ED6EEF8}" type="datetime1">
              <a:rPr lang="es-CL" smtClean="0"/>
              <a:t>17-03-2023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5E9823-901A-4326-A4A6-2C077BA67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278906-D3E4-4B26-91BE-C7679CA5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9D74-9A67-4D11-B84A-9A74EE6F19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320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B0393E-67E7-48AD-AFDB-07BFF21B5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452940-A462-461E-8076-3D1536334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61142D-A333-40C0-BFF9-7B44823A5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77C5-2E21-4F47-B66E-733613AF0A19}" type="datetime1">
              <a:rPr lang="es-CL" smtClean="0"/>
              <a:t>17-03-2023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DA5348-173B-4F63-930B-91EAA753C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BF3211-D683-4D2C-BAA0-8431A98E1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9D74-9A67-4D11-B84A-9A74EE6F19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006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D6313F-093A-42BD-8B88-1140E96D1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B65A8A-4145-4B67-880A-01049C5F4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4CE96D-947E-467F-9308-982B495E5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DAD6E7-5346-430F-BEF8-38F536306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CE8E-FF0E-49EF-B429-AC453C29564F}" type="datetime1">
              <a:rPr lang="es-CL" smtClean="0"/>
              <a:t>17-03-2023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DB1BF9-669B-47B8-9592-2F88FE76E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548DFE-31A8-4F7B-A2BC-E60B154A1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9D74-9A67-4D11-B84A-9A74EE6F19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179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81E175-D497-4C6D-AB52-64BA7D09B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C874C3-A4BE-4C2C-8FB3-542C5FA1E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6F48B22-C470-4AB0-B4D7-5281FBA1A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D2E99D3-AB6F-432F-A990-BB5C583792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8C856A9-0892-4464-A46B-92B815FF5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8A3D0D5-A4CC-4DD0-A9DB-B63B1AEA2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3080-A283-47F8-A561-7FD92248064E}" type="datetime1">
              <a:rPr lang="es-CL" smtClean="0"/>
              <a:t>17-03-2023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CACADFE-0E86-44A6-BED1-2847EB4C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0B8D744-ACF2-4BC5-ACDE-7F37C588D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9D74-9A67-4D11-B84A-9A74EE6F19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652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2BC10C-F4E2-4D07-A750-ACE4A75E2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D245F94-8311-4F68-9350-94C9462FF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DB55-3BAB-4560-A318-F4D34B7762CF}" type="datetime1">
              <a:rPr lang="es-CL" smtClean="0"/>
              <a:t>17-03-2023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AD56F1-67C2-4B59-BAFC-8A58678B0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F12AA2F-DD65-42F2-B0D2-5FCE91809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9D74-9A67-4D11-B84A-9A74EE6F19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619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6F03286-EBB9-4A1E-A306-C6094CBC6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FDA1-B48F-4C86-8B3F-5BC88AC8EB21}" type="datetime1">
              <a:rPr lang="es-CL" smtClean="0"/>
              <a:t>17-03-2023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2B53B23-3DDD-4714-868D-CD3C249F2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F2D89C3-3667-4B1D-98C0-225BADC3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9D74-9A67-4D11-B84A-9A74EE6F19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5884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B1E104-DEF0-410E-918E-5654246E0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7DACC5-6E8F-446C-8288-DFB8CB116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E7F77A-12E5-46C2-8DFD-85F889758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4D34CC-E14C-4566-AC77-BE32DAA81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FDE9-2C73-4C2A-A589-7BF0A55F5DE4}" type="datetime1">
              <a:rPr lang="es-CL" smtClean="0"/>
              <a:t>17-03-2023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4CA469-4DC1-47A4-A2B6-BBB1D318C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419F98-7C63-46C9-90DE-7A727348C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9D74-9A67-4D11-B84A-9A74EE6F19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0311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2DC8AE-D79E-4C37-9FD2-C38FA1D82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5D0235F-5D1E-4BC3-8D7B-614174267A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B2EE77-1DE0-4352-B943-5EC5AB682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AB69D4-E730-4313-8873-2C56EFCA5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DE29-2808-4DC0-87DC-F55966DDE595}" type="datetime1">
              <a:rPr lang="es-CL" smtClean="0"/>
              <a:t>17-03-2023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03746A-C8A7-4EEF-ACB3-F0C44A764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BE1227-8D68-4E80-B151-66699D9CB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9D74-9A67-4D11-B84A-9A74EE6F19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464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C2DDD3F-C3FC-4338-8473-B689107FB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FDC74A-DE64-457D-8932-B15BEAB68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6145AC-EB30-465C-BBC7-28D5D1FDE8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B1D0D-2ACA-4621-A924-00BA85EDB425}" type="datetime1">
              <a:rPr lang="es-CL" smtClean="0"/>
              <a:t>17-03-2023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ED5BCE-8A9C-4E62-8CEB-9CC4A0880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B1B6C5-9CDD-422C-B7EB-7317C88A86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99D74-9A67-4D11-B84A-9A74EE6F19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682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1drv.ms/v/s!ApYQGpl_dsY1hZM_S8QITWLOFNFkhg?e=KfrQWs" TargetMode="External"/><Relationship Id="rId2" Type="http://schemas.openxmlformats.org/officeDocument/2006/relationships/hyperlink" Target="https://www.youtube.com/watch?v=OwSlhqBs4kM&amp;ab_channel=Benjam%C3%ADnOrlandoArmijoGaldam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qXjoQ5uUZl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guerrahevia@ing.uchile.c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3452750"/>
            <a:ext cx="12192000" cy="923308"/>
          </a:xfrm>
          <a:prstGeom prst="rect">
            <a:avLst/>
          </a:prstGeom>
          <a:solidFill>
            <a:srgbClr val="EBD8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/>
          <p:cNvSpPr/>
          <p:nvPr/>
        </p:nvSpPr>
        <p:spPr>
          <a:xfrm>
            <a:off x="3231501" y="2230016"/>
            <a:ext cx="8966718" cy="9050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/>
          <p:cNvSpPr/>
          <p:nvPr/>
        </p:nvSpPr>
        <p:spPr>
          <a:xfrm>
            <a:off x="0" y="1026367"/>
            <a:ext cx="8966718" cy="1054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18726" y="83976"/>
            <a:ext cx="9144000" cy="5346441"/>
          </a:xfrm>
        </p:spPr>
        <p:txBody>
          <a:bodyPr>
            <a:normAutofit/>
          </a:bodyPr>
          <a:lstStyle/>
          <a:p>
            <a:r>
              <a:rPr lang="es-CL" sz="8800" b="1" dirty="0">
                <a:solidFill>
                  <a:srgbClr val="002060"/>
                </a:solidFill>
              </a:rPr>
              <a:t>Legislación</a:t>
            </a:r>
            <a:r>
              <a:rPr lang="es-CL" sz="8800" b="1" dirty="0">
                <a:solidFill>
                  <a:srgbClr val="C00000"/>
                </a:solidFill>
              </a:rPr>
              <a:t> </a:t>
            </a:r>
            <a:r>
              <a:rPr lang="es-CL" sz="8800" b="1" dirty="0">
                <a:solidFill>
                  <a:schemeClr val="accent6">
                    <a:lumMod val="50000"/>
                  </a:schemeClr>
                </a:solidFill>
              </a:rPr>
              <a:t>Validación</a:t>
            </a:r>
            <a:br>
              <a:rPr lang="es-CL" sz="8800" b="1" dirty="0">
                <a:solidFill>
                  <a:srgbClr val="C00000"/>
                </a:solidFill>
              </a:rPr>
            </a:br>
            <a:r>
              <a:rPr lang="es-CL" sz="8800" b="1" dirty="0">
                <a:solidFill>
                  <a:srgbClr val="682785"/>
                </a:solidFill>
              </a:rPr>
              <a:t>Bioética</a:t>
            </a:r>
            <a:br>
              <a:rPr lang="es-CL" dirty="0"/>
            </a:br>
            <a:r>
              <a:rPr lang="es-CL" dirty="0"/>
              <a:t>BT 6601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318726" y="5430417"/>
            <a:ext cx="9144000" cy="960631"/>
          </a:xfrm>
        </p:spPr>
        <p:txBody>
          <a:bodyPr/>
          <a:lstStyle/>
          <a:p>
            <a:r>
              <a:rPr lang="es-CL" dirty="0"/>
              <a:t>MODULO LEGISLACIÓN - INNOVACIÓN</a:t>
            </a:r>
          </a:p>
          <a:p>
            <a:r>
              <a:rPr lang="es-CL" b="1" dirty="0"/>
              <a:t>Viernes 14 Marzo 2023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014C0AF-DC77-4A5D-8747-B1B125E76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9D74-9A67-4D11-B84A-9A74EE6F19F3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1245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D55CB6-876B-4DDE-B09B-4E3096EDE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7759"/>
          </a:xfrm>
          <a:gradFill>
            <a:gsLst>
              <a:gs pos="100000">
                <a:srgbClr val="411953"/>
              </a:gs>
              <a:gs pos="0">
                <a:schemeClr val="accent1">
                  <a:lumMod val="50000"/>
                </a:schemeClr>
              </a:gs>
              <a:gs pos="54000">
                <a:schemeClr val="accent5">
                  <a:lumMod val="75000"/>
                </a:schemeClr>
              </a:gs>
            </a:gsLst>
            <a:lin ang="0" scaled="0"/>
          </a:gradFill>
        </p:spPr>
        <p:txBody>
          <a:bodyPr>
            <a:normAutofit/>
          </a:bodyPr>
          <a:lstStyle/>
          <a:p>
            <a:r>
              <a:rPr lang="es-CL" b="1" dirty="0">
                <a:solidFill>
                  <a:schemeClr val="bg1"/>
                </a:solidFill>
              </a:rPr>
              <a:t>8. Entrega Tarea 1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44CA67F-6005-40E1-8C5D-7DF9E7BCD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9D74-9A67-4D11-B84A-9A74EE6F19F3}" type="slidenum">
              <a:rPr lang="es-CL" smtClean="0"/>
              <a:t>10</a:t>
            </a:fld>
            <a:endParaRPr lang="es-CL"/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C2EEC32A-3CF7-4F70-992D-3DA67D57C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1398904"/>
            <a:ext cx="11155680" cy="4957445"/>
          </a:xfrm>
        </p:spPr>
        <p:txBody>
          <a:bodyPr>
            <a:normAutofit/>
          </a:bodyPr>
          <a:lstStyle/>
          <a:p>
            <a:pPr>
              <a:spcBef>
                <a:spcPts val="3000"/>
              </a:spcBef>
            </a:pPr>
            <a:r>
              <a:rPr lang="es-ES" sz="2600" b="1" dirty="0"/>
              <a:t>Fecha: 31 marzo 2023</a:t>
            </a:r>
          </a:p>
          <a:p>
            <a:pPr>
              <a:spcBef>
                <a:spcPts val="3000"/>
              </a:spcBef>
            </a:pPr>
            <a:r>
              <a:rPr lang="es-ES" sz="2600" b="1" dirty="0"/>
              <a:t>Realizar Pitch de 3 minutos: Problema/Oportunidad Solución Innovadora</a:t>
            </a:r>
          </a:p>
          <a:p>
            <a:pPr>
              <a:spcBef>
                <a:spcPts val="3000"/>
              </a:spcBef>
            </a:pPr>
            <a:r>
              <a:rPr lang="es-ES" sz="2600" b="1" dirty="0"/>
              <a:t>Resultados esperados:</a:t>
            </a:r>
          </a:p>
          <a:p>
            <a:pPr lvl="1" algn="just">
              <a:lnSpc>
                <a:spcPct val="107000"/>
              </a:lnSpc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Pitch o relato de 3 minutos</a:t>
            </a:r>
          </a:p>
          <a:p>
            <a:pPr lvl="1" algn="just">
              <a:lnSpc>
                <a:spcPct val="107000"/>
              </a:lnSpc>
            </a:pPr>
            <a:r>
              <a:rPr lang="es-E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En 3 láminas (sin incluir la primera diapositiva) se debe mostrar todo.</a:t>
            </a:r>
          </a:p>
          <a:p>
            <a:pPr lvl="1" algn="just">
              <a:lnSpc>
                <a:spcPct val="107000"/>
              </a:lnSpc>
            </a:pPr>
            <a:r>
              <a:rPr lang="es-E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Al  inicio se recomienda generar un gancho /</a:t>
            </a:r>
            <a:r>
              <a:rPr lang="es-ES" sz="20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hook</a:t>
            </a:r>
            <a:r>
              <a:rPr lang="es-E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 que tome la atención de quien escucha</a:t>
            </a:r>
          </a:p>
          <a:p>
            <a:pPr lvl="1" algn="just">
              <a:lnSpc>
                <a:spcPct val="107000"/>
              </a:lnSpc>
            </a:pPr>
            <a:r>
              <a:rPr lang="es-E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Darle un nombre (marca) recordable a su innovación</a:t>
            </a:r>
            <a:endParaRPr lang="es-ES" sz="2000" b="1" dirty="0"/>
          </a:p>
          <a:p>
            <a:endParaRPr lang="es-ES" sz="3200" b="1" u="sng" dirty="0"/>
          </a:p>
        </p:txBody>
      </p:sp>
    </p:spTree>
    <p:extLst>
      <p:ext uri="{BB962C8B-B14F-4D97-AF65-F5344CB8AC3E}">
        <p14:creationId xmlns:p14="http://schemas.microsoft.com/office/powerpoint/2010/main" val="3877336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D55CB6-876B-4DDE-B09B-4E3096EDE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7759"/>
          </a:xfrm>
          <a:gradFill>
            <a:gsLst>
              <a:gs pos="100000">
                <a:srgbClr val="411953"/>
              </a:gs>
              <a:gs pos="0">
                <a:schemeClr val="accent1">
                  <a:lumMod val="50000"/>
                </a:schemeClr>
              </a:gs>
              <a:gs pos="54000">
                <a:schemeClr val="accent5">
                  <a:lumMod val="75000"/>
                </a:schemeClr>
              </a:gs>
            </a:gsLst>
            <a:lin ang="0" scaled="0"/>
          </a:gradFill>
        </p:spPr>
        <p:txBody>
          <a:bodyPr>
            <a:normAutofit/>
          </a:bodyPr>
          <a:lstStyle/>
          <a:p>
            <a:r>
              <a:rPr lang="es-CL" b="1" dirty="0">
                <a:solidFill>
                  <a:schemeClr val="bg1"/>
                </a:solidFill>
              </a:rPr>
              <a:t>7. Algunos ejemplos de PITCH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44CA67F-6005-40E1-8C5D-7DF9E7BCD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9D74-9A67-4D11-B84A-9A74EE6F19F3}" type="slidenum">
              <a:rPr lang="es-CL" smtClean="0"/>
              <a:t>11</a:t>
            </a:fld>
            <a:endParaRPr lang="es-CL"/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C2EEC32A-3CF7-4F70-992D-3DA67D57C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1398904"/>
            <a:ext cx="11155680" cy="4957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 err="1"/>
              <a:t>Waste</a:t>
            </a:r>
            <a:r>
              <a:rPr lang="es-CL" dirty="0"/>
              <a:t> to </a:t>
            </a:r>
            <a:r>
              <a:rPr lang="es-CL" dirty="0" err="1"/>
              <a:t>Value</a:t>
            </a:r>
            <a:r>
              <a:rPr lang="es-CL" dirty="0"/>
              <a:t> </a:t>
            </a:r>
            <a:r>
              <a:rPr lang="es-CL" u="sng" dirty="0">
                <a:hlinkClick r:id="rId2"/>
              </a:rPr>
              <a:t>https://www.youtube.com/watch?v=OwSlhqBs4kM&amp;ab_channel=Benjam%C3%ADnOrlandoArmijoGaldames</a:t>
            </a:r>
            <a:endParaRPr lang="en-US" dirty="0"/>
          </a:p>
          <a:p>
            <a:pPr marL="0" indent="0">
              <a:buNone/>
            </a:pPr>
            <a:endParaRPr lang="es-CL" sz="2200" b="1" dirty="0"/>
          </a:p>
          <a:p>
            <a:pPr marL="0" indent="0">
              <a:buNone/>
            </a:pPr>
            <a:endParaRPr lang="es-CL" sz="2200" b="1" dirty="0"/>
          </a:p>
          <a:p>
            <a:pPr marL="0" indent="0">
              <a:buNone/>
            </a:pPr>
            <a:r>
              <a:rPr lang="en-US" dirty="0" err="1"/>
              <a:t>Botanitec</a:t>
            </a:r>
            <a:endParaRPr lang="en-US" dirty="0"/>
          </a:p>
          <a:p>
            <a:pPr marL="0" indent="0">
              <a:buNone/>
            </a:pPr>
            <a:r>
              <a:rPr lang="en-US" u="sng" dirty="0">
                <a:hlinkClick r:id="rId3"/>
              </a:rPr>
              <a:t>https://1drv.ms/v/s!ApYQGpl_dsY1hZM_S8QITWLOFNFkhg?e=KfrQWs</a:t>
            </a:r>
            <a:endParaRPr lang="en-US" dirty="0"/>
          </a:p>
          <a:p>
            <a:pPr marL="0" indent="0">
              <a:buNone/>
            </a:pPr>
            <a:endParaRPr lang="es-ES" sz="2200" b="1" dirty="0"/>
          </a:p>
          <a:p>
            <a:pPr marL="0" indent="0">
              <a:buNone/>
            </a:pPr>
            <a:r>
              <a:rPr lang="en-US" dirty="0" err="1"/>
              <a:t>GeneproDX</a:t>
            </a:r>
            <a:r>
              <a:rPr lang="en-US" dirty="0"/>
              <a:t> (a </a:t>
            </a:r>
            <a:r>
              <a:rPr lang="en-US" dirty="0" err="1"/>
              <a:t>partir</a:t>
            </a:r>
            <a:r>
              <a:rPr lang="en-US" dirty="0"/>
              <a:t> del minute 3:34)</a:t>
            </a:r>
          </a:p>
          <a:p>
            <a:pPr marL="0" indent="0">
              <a:buNone/>
            </a:pPr>
            <a:r>
              <a:rPr lang="en-US" u="sng" dirty="0">
                <a:hlinkClick r:id="rId4"/>
              </a:rPr>
              <a:t>https://www.youtube.com/watch?v=qXjoQ5uUZl8</a:t>
            </a:r>
            <a:endParaRPr lang="es-ES" sz="2600" dirty="0"/>
          </a:p>
          <a:p>
            <a:endParaRPr lang="es-ES" sz="2600" dirty="0"/>
          </a:p>
          <a:p>
            <a:endParaRPr lang="es-ES" sz="2400" b="1" dirty="0"/>
          </a:p>
          <a:p>
            <a:endParaRPr lang="es-ES" sz="3200" b="1" u="sng" dirty="0"/>
          </a:p>
        </p:txBody>
      </p:sp>
    </p:spTree>
    <p:extLst>
      <p:ext uri="{BB962C8B-B14F-4D97-AF65-F5344CB8AC3E}">
        <p14:creationId xmlns:p14="http://schemas.microsoft.com/office/powerpoint/2010/main" val="1016270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D55CB6-876B-4DDE-B09B-4E3096EDE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7759"/>
          </a:xfrm>
          <a:gradFill>
            <a:gsLst>
              <a:gs pos="100000">
                <a:srgbClr val="411953"/>
              </a:gs>
              <a:gs pos="0">
                <a:schemeClr val="accent1">
                  <a:lumMod val="50000"/>
                </a:schemeClr>
              </a:gs>
              <a:gs pos="54000">
                <a:schemeClr val="accent5">
                  <a:lumMod val="75000"/>
                </a:schemeClr>
              </a:gs>
            </a:gsLst>
            <a:lin ang="0" scaled="0"/>
          </a:gradFill>
        </p:spPr>
        <p:txBody>
          <a:bodyPr/>
          <a:lstStyle/>
          <a:p>
            <a:r>
              <a:rPr lang="es-CL" b="1" dirty="0">
                <a:solidFill>
                  <a:schemeClr val="bg1"/>
                </a:solidFill>
              </a:rPr>
              <a:t>Clase no. 1: Organización del Módulo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9854F2-42C3-4B6E-B4EC-97ACE34CF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1398904"/>
            <a:ext cx="11155680" cy="4957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b="1" u="sng" dirty="0"/>
              <a:t>Puntos a revisar durante esta clase: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b="1" dirty="0"/>
              <a:t>Presentación Equipo Docente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b="1" dirty="0"/>
              <a:t>Objetivo principal del Curso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b="1" dirty="0"/>
              <a:t>Calendario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b="1" dirty="0"/>
              <a:t>Forma de Trabajo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b="1" dirty="0"/>
              <a:t>Dinámica de las Clases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b="1" dirty="0"/>
              <a:t>Explicación de la Evaluación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b="1" dirty="0"/>
              <a:t>Presentación Alumnos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b="1" dirty="0"/>
              <a:t>Entrega Tarea 1</a:t>
            </a:r>
          </a:p>
          <a:p>
            <a:pPr marL="0" indent="0">
              <a:buNone/>
            </a:pPr>
            <a:endParaRPr lang="es-ES" dirty="0"/>
          </a:p>
          <a:p>
            <a:pPr marL="514350" indent="-514350">
              <a:buFont typeface="+mj-lt"/>
              <a:buAutoNum type="arabicPeriod"/>
            </a:pPr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44CA67F-6005-40E1-8C5D-7DF9E7BCD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9D74-9A67-4D11-B84A-9A74EE6F19F3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809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D55CB6-876B-4DDE-B09B-4E3096EDE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7759"/>
          </a:xfrm>
          <a:gradFill>
            <a:gsLst>
              <a:gs pos="100000">
                <a:srgbClr val="411953"/>
              </a:gs>
              <a:gs pos="0">
                <a:schemeClr val="accent1">
                  <a:lumMod val="50000"/>
                </a:schemeClr>
              </a:gs>
              <a:gs pos="54000">
                <a:schemeClr val="accent5">
                  <a:lumMod val="75000"/>
                </a:schemeClr>
              </a:gs>
            </a:gsLst>
            <a:lin ang="0" scaled="0"/>
          </a:gradFill>
        </p:spPr>
        <p:txBody>
          <a:bodyPr/>
          <a:lstStyle/>
          <a:p>
            <a:r>
              <a:rPr lang="es-CL" b="1" dirty="0">
                <a:solidFill>
                  <a:schemeClr val="bg1"/>
                </a:solidFill>
              </a:rPr>
              <a:t>1. Presentación Equipo Docente: Ma. Isabel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44CA67F-6005-40E1-8C5D-7DF9E7BCD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9D74-9A67-4D11-B84A-9A74EE6F19F3}" type="slidenum">
              <a:rPr lang="es-CL" smtClean="0"/>
              <a:t>3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8BBC4EF-0A81-4556-8F30-328C03F63A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232" t="17660" r="24092"/>
          <a:stretch/>
        </p:blipFill>
        <p:spPr>
          <a:xfrm>
            <a:off x="7025640" y="2217561"/>
            <a:ext cx="3169919" cy="3713870"/>
          </a:xfrm>
          <a:prstGeom prst="rect">
            <a:avLst/>
          </a:prstGeom>
        </p:spPr>
      </p:pic>
      <p:sp>
        <p:nvSpPr>
          <p:cNvPr id="9" name="Proceso 3">
            <a:extLst>
              <a:ext uri="{FF2B5EF4-FFF2-40B4-BE49-F238E27FC236}">
                <a16:creationId xmlns:a16="http://schemas.microsoft.com/office/drawing/2014/main" id="{549E3B51-CD32-4810-9FD2-420868D64250}"/>
              </a:ext>
            </a:extLst>
          </p:cNvPr>
          <p:cNvSpPr/>
          <p:nvPr/>
        </p:nvSpPr>
        <p:spPr>
          <a:xfrm>
            <a:off x="1996441" y="1929166"/>
            <a:ext cx="3794760" cy="41281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>
                <a:solidFill>
                  <a:schemeClr val="tx1"/>
                </a:solidFill>
              </a:rPr>
              <a:t>María Isabel Guerra</a:t>
            </a:r>
          </a:p>
          <a:p>
            <a:r>
              <a:rPr lang="es-ES" dirty="0">
                <a:solidFill>
                  <a:schemeClr val="tx1"/>
                </a:solidFill>
              </a:rPr>
              <a:t>Directora Unidad de Transferencia</a:t>
            </a:r>
          </a:p>
          <a:p>
            <a:r>
              <a:rPr lang="es-ES" dirty="0">
                <a:solidFill>
                  <a:schemeClr val="tx1"/>
                </a:solidFill>
              </a:rPr>
              <a:t>Tecnológica, Centro de Biotecnología y Bioingeniería (CeBiB)</a:t>
            </a:r>
          </a:p>
          <a:p>
            <a:endParaRPr lang="es-ES" dirty="0">
              <a:solidFill>
                <a:schemeClr val="tx1"/>
              </a:solidFill>
            </a:endParaRPr>
          </a:p>
          <a:p>
            <a:r>
              <a:rPr lang="es-ES" dirty="0" err="1">
                <a:solidFill>
                  <a:schemeClr val="tx1"/>
                </a:solidFill>
              </a:rPr>
              <a:t>MSc</a:t>
            </a:r>
            <a:r>
              <a:rPr lang="es-ES" dirty="0">
                <a:solidFill>
                  <a:schemeClr val="tx1"/>
                </a:solidFill>
              </a:rPr>
              <a:t> in Management and </a:t>
            </a:r>
            <a:r>
              <a:rPr lang="es-ES" dirty="0" err="1">
                <a:solidFill>
                  <a:schemeClr val="tx1"/>
                </a:solidFill>
              </a:rPr>
              <a:t>Economics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S" dirty="0">
                <a:solidFill>
                  <a:schemeClr val="tx1"/>
                </a:solidFill>
              </a:rPr>
              <a:t>of </a:t>
            </a:r>
            <a:r>
              <a:rPr lang="es-ES" dirty="0" err="1">
                <a:solidFill>
                  <a:schemeClr val="tx1"/>
                </a:solidFill>
              </a:rPr>
              <a:t>Innovation</a:t>
            </a:r>
            <a:r>
              <a:rPr lang="es-ES" dirty="0">
                <a:solidFill>
                  <a:schemeClr val="tx1"/>
                </a:solidFill>
              </a:rPr>
              <a:t>, U. </a:t>
            </a:r>
            <a:r>
              <a:rPr lang="es-ES" dirty="0" err="1">
                <a:solidFill>
                  <a:schemeClr val="tx1"/>
                </a:solidFill>
              </a:rPr>
              <a:t>Chalmers</a:t>
            </a:r>
            <a:r>
              <a:rPr lang="es-ES" dirty="0">
                <a:solidFill>
                  <a:schemeClr val="tx1"/>
                </a:solidFill>
              </a:rPr>
              <a:t>, Suecia.</a:t>
            </a:r>
          </a:p>
          <a:p>
            <a:r>
              <a:rPr lang="es-ES" dirty="0">
                <a:solidFill>
                  <a:schemeClr val="tx1"/>
                </a:solidFill>
              </a:rPr>
              <a:t>Ingeniero Civil Industrial, U. de Chile</a:t>
            </a:r>
          </a:p>
          <a:p>
            <a:endParaRPr lang="es-ES" dirty="0">
              <a:solidFill>
                <a:schemeClr val="tx1"/>
              </a:solidFill>
            </a:endParaRPr>
          </a:p>
          <a:p>
            <a:pPr algn="just"/>
            <a:r>
              <a:rPr lang="es-ES" dirty="0">
                <a:solidFill>
                  <a:schemeClr val="tx1"/>
                </a:solidFill>
              </a:rPr>
              <a:t>Durante los últimos 10 años se ha</a:t>
            </a:r>
          </a:p>
          <a:p>
            <a:pPr algn="just"/>
            <a:r>
              <a:rPr lang="es-ES" dirty="0">
                <a:solidFill>
                  <a:schemeClr val="tx1"/>
                </a:solidFill>
              </a:rPr>
              <a:t>desarrollado en áreas de transferencia</a:t>
            </a:r>
          </a:p>
          <a:p>
            <a:pPr algn="just"/>
            <a:r>
              <a:rPr lang="es-ES" dirty="0">
                <a:solidFill>
                  <a:schemeClr val="tx1"/>
                </a:solidFill>
              </a:rPr>
              <a:t>tecnológica, innovación y</a:t>
            </a:r>
          </a:p>
          <a:p>
            <a:pPr algn="just"/>
            <a:r>
              <a:rPr lang="es-ES" dirty="0">
                <a:solidFill>
                  <a:schemeClr val="tx1"/>
                </a:solidFill>
              </a:rPr>
              <a:t>levantamiento y gestión de proyectos</a:t>
            </a:r>
          </a:p>
          <a:p>
            <a:pPr algn="just"/>
            <a:r>
              <a:rPr lang="es-ES" dirty="0">
                <a:solidFill>
                  <a:schemeClr val="tx1"/>
                </a:solidFill>
              </a:rPr>
              <a:t>público-privados.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186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D55CB6-876B-4DDE-B09B-4E3096EDE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7759"/>
          </a:xfrm>
          <a:gradFill>
            <a:gsLst>
              <a:gs pos="100000">
                <a:srgbClr val="411953"/>
              </a:gs>
              <a:gs pos="0">
                <a:schemeClr val="accent1">
                  <a:lumMod val="50000"/>
                </a:schemeClr>
              </a:gs>
              <a:gs pos="54000">
                <a:schemeClr val="accent5">
                  <a:lumMod val="75000"/>
                </a:schemeClr>
              </a:gs>
            </a:gsLst>
            <a:lin ang="0" scaled="0"/>
          </a:gradFill>
        </p:spPr>
        <p:txBody>
          <a:bodyPr/>
          <a:lstStyle/>
          <a:p>
            <a:r>
              <a:rPr lang="es-CL" b="1" dirty="0">
                <a:solidFill>
                  <a:schemeClr val="bg1"/>
                </a:solidFill>
              </a:rPr>
              <a:t>2. Objetivo principal del Curso: Desarrollo de un PITCH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44CA67F-6005-40E1-8C5D-7DF9E7BCD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9D74-9A67-4D11-B84A-9A74EE6F19F3}" type="slidenum">
              <a:rPr lang="es-CL" smtClean="0"/>
              <a:t>4</a:t>
            </a:fld>
            <a:endParaRPr lang="es-CL"/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C2EEC32A-3CF7-4F70-992D-3DA67D57C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1398904"/>
            <a:ext cx="11155680" cy="4957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b="1" u="sng" dirty="0"/>
              <a:t>Qué es y por qué es relevante el Pitch?</a:t>
            </a:r>
          </a:p>
          <a:p>
            <a:pPr lvl="1"/>
            <a:endParaRPr lang="es-ES" dirty="0"/>
          </a:p>
          <a:p>
            <a:pPr lvl="1"/>
            <a:r>
              <a:rPr lang="es-ES" dirty="0"/>
              <a:t>Es un </a:t>
            </a:r>
            <a:r>
              <a:rPr lang="es-ES" b="1" dirty="0"/>
              <a:t>relato </a:t>
            </a:r>
            <a:r>
              <a:rPr lang="es-ES" dirty="0"/>
              <a:t>o historia sobre algo…</a:t>
            </a:r>
          </a:p>
          <a:p>
            <a:pPr lvl="1"/>
            <a:endParaRPr lang="es-ES" dirty="0"/>
          </a:p>
          <a:p>
            <a:pPr lvl="1"/>
            <a:r>
              <a:rPr lang="es-ES" dirty="0"/>
              <a:t>…es la carta de presentación sobre la idea, proyecto o empresa en la cual quieres </a:t>
            </a:r>
            <a:r>
              <a:rPr lang="es-ES" b="1" dirty="0"/>
              <a:t>trabajar para cambiar</a:t>
            </a:r>
            <a:r>
              <a:rPr lang="es-ES" dirty="0"/>
              <a:t> algo que tú encuentras es </a:t>
            </a:r>
            <a:r>
              <a:rPr lang="es-ES" b="1" dirty="0"/>
              <a:t>importante.</a:t>
            </a:r>
            <a:endParaRPr lang="es-ES" dirty="0"/>
          </a:p>
          <a:p>
            <a:pPr marL="457200" lvl="1" indent="0" algn="ctr">
              <a:buNone/>
            </a:pPr>
            <a:r>
              <a:rPr lang="es-ES" i="1" dirty="0"/>
              <a:t>“El primer Pitch de tu Startup, no es tu Startup, eres tú.”</a:t>
            </a:r>
          </a:p>
          <a:p>
            <a:pPr lvl="1"/>
            <a:endParaRPr lang="es-ES" dirty="0"/>
          </a:p>
          <a:p>
            <a:pPr lvl="1"/>
            <a:r>
              <a:rPr lang="es-ES" dirty="0"/>
              <a:t>Este curso se enfocará en la creación de un </a:t>
            </a:r>
            <a:r>
              <a:rPr lang="es-ES" i="1" dirty="0"/>
              <a:t>Pitch </a:t>
            </a:r>
            <a:r>
              <a:rPr lang="es-ES" dirty="0"/>
              <a:t>para </a:t>
            </a:r>
            <a:r>
              <a:rPr lang="es-ES" b="1" dirty="0"/>
              <a:t>inversionistas no especializados en el área técnica</a:t>
            </a:r>
            <a:r>
              <a:rPr lang="es-ES" dirty="0"/>
              <a:t> en donde se dará una primera idea de un </a:t>
            </a:r>
            <a:r>
              <a:rPr lang="es-ES" b="1" dirty="0"/>
              <a:t>Plan de Negocios </a:t>
            </a:r>
            <a:r>
              <a:rPr lang="es-ES" dirty="0"/>
              <a:t>para un emprendimiento biotecnológico</a:t>
            </a:r>
            <a:endParaRPr lang="es-ES" i="1" dirty="0"/>
          </a:p>
          <a:p>
            <a:pPr lvl="1">
              <a:buFont typeface="Wingdings" panose="05000000000000000000" pitchFamily="2" charset="2"/>
              <a:buChar char="ü"/>
            </a:pPr>
            <a:endParaRPr lang="es-ES" dirty="0"/>
          </a:p>
          <a:p>
            <a:pPr lvl="1">
              <a:buFont typeface="Wingdings" panose="05000000000000000000" pitchFamily="2" charset="2"/>
              <a:buChar char="ü"/>
            </a:pPr>
            <a:endParaRPr lang="es-ES" dirty="0"/>
          </a:p>
          <a:p>
            <a:pPr marL="514350" indent="-514350">
              <a:buFont typeface="+mj-lt"/>
              <a:buAutoNum type="arabicPeriod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90016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CD55CB6-876B-4DDE-B09B-4E3096EDE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13063"/>
          </a:xfrm>
          <a:gradFill>
            <a:gsLst>
              <a:gs pos="100000">
                <a:srgbClr val="411953"/>
              </a:gs>
              <a:gs pos="0">
                <a:schemeClr val="accent1">
                  <a:lumMod val="50000"/>
                </a:schemeClr>
              </a:gs>
              <a:gs pos="54000">
                <a:schemeClr val="accent5">
                  <a:lumMod val="75000"/>
                </a:schemeClr>
              </a:gs>
            </a:gsLst>
            <a:lin ang="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3. </a:t>
            </a:r>
            <a:r>
              <a:rPr lang="en-US" b="1" dirty="0" err="1">
                <a:solidFill>
                  <a:schemeClr val="bg1"/>
                </a:solidFill>
              </a:rPr>
              <a:t>Calendario</a:t>
            </a:r>
            <a:r>
              <a:rPr lang="en-US" b="1" dirty="0">
                <a:solidFill>
                  <a:schemeClr val="bg1"/>
                </a:solidFill>
              </a:rPr>
              <a:t> del </a:t>
            </a:r>
            <a:r>
              <a:rPr lang="en-US" b="1" dirty="0" err="1">
                <a:solidFill>
                  <a:schemeClr val="bg1"/>
                </a:solidFill>
              </a:rPr>
              <a:t>Curso</a:t>
            </a:r>
            <a:r>
              <a:rPr lang="en-US" b="1" dirty="0">
                <a:solidFill>
                  <a:schemeClr val="bg1"/>
                </a:solidFill>
              </a:rPr>
              <a:t>: </a:t>
            </a:r>
            <a:r>
              <a:rPr lang="en-US" b="1" dirty="0" err="1">
                <a:solidFill>
                  <a:schemeClr val="bg1"/>
                </a:solidFill>
              </a:rPr>
              <a:t>Tendremos</a:t>
            </a:r>
            <a:r>
              <a:rPr lang="en-US" b="1" dirty="0">
                <a:solidFill>
                  <a:schemeClr val="bg1"/>
                </a:solidFill>
              </a:rPr>
              <a:t> 15 </a:t>
            </a:r>
            <a:r>
              <a:rPr lang="en-US" b="1" dirty="0" err="1">
                <a:solidFill>
                  <a:schemeClr val="bg1"/>
                </a:solidFill>
              </a:rPr>
              <a:t>clases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44CA67F-6005-40E1-8C5D-7DF9E7BCD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0999D74-9A67-4D11-B84A-9A74EE6F19F3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F051A58-C088-C4FD-7FBA-DA7FBB48C0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120288"/>
              </p:ext>
            </p:extLst>
          </p:nvPr>
        </p:nvGraphicFramePr>
        <p:xfrm>
          <a:off x="553674" y="809634"/>
          <a:ext cx="10665203" cy="5477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251">
                  <a:extLst>
                    <a:ext uri="{9D8B030D-6E8A-4147-A177-3AD203B41FA5}">
                      <a16:colId xmlns:a16="http://schemas.microsoft.com/office/drawing/2014/main" val="2811013124"/>
                    </a:ext>
                  </a:extLst>
                </a:gridCol>
                <a:gridCol w="545679">
                  <a:extLst>
                    <a:ext uri="{9D8B030D-6E8A-4147-A177-3AD203B41FA5}">
                      <a16:colId xmlns:a16="http://schemas.microsoft.com/office/drawing/2014/main" val="4110836271"/>
                    </a:ext>
                  </a:extLst>
                </a:gridCol>
                <a:gridCol w="2793534">
                  <a:extLst>
                    <a:ext uri="{9D8B030D-6E8A-4147-A177-3AD203B41FA5}">
                      <a16:colId xmlns:a16="http://schemas.microsoft.com/office/drawing/2014/main" val="1042279706"/>
                    </a:ext>
                  </a:extLst>
                </a:gridCol>
                <a:gridCol w="6502739">
                  <a:extLst>
                    <a:ext uri="{9D8B030D-6E8A-4147-A177-3AD203B41FA5}">
                      <a16:colId xmlns:a16="http://schemas.microsoft.com/office/drawing/2014/main" val="2680863935"/>
                    </a:ext>
                  </a:extLst>
                </a:gridCol>
              </a:tblGrid>
              <a:tr h="172364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Fecha</a:t>
                      </a:r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N° clase</a:t>
                      </a:r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Catedra</a:t>
                      </a:r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Contenido</a:t>
                      </a:r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 anchor="b"/>
                </a:tc>
                <a:extLst>
                  <a:ext uri="{0D108BD9-81ED-4DB2-BD59-A6C34878D82A}">
                    <a16:rowId xmlns:a16="http://schemas.microsoft.com/office/drawing/2014/main" val="1586704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s-CL" sz="1200" u="none" strike="noStrike" dirty="0">
                          <a:effectLst/>
                        </a:rPr>
                        <a:t>17-03-2023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200" u="none" strike="noStrike">
                          <a:effectLst/>
                        </a:rPr>
                        <a:t>1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200" u="none" strike="noStrike" dirty="0">
                          <a:effectLst/>
                        </a:rPr>
                        <a:t>Introducción: Biotecnología e Innovación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u="none" strike="noStrike" dirty="0">
                          <a:effectLst/>
                        </a:rPr>
                        <a:t>Conceptos básicos de innovación. Tipos de Biotecnología y su rol en la innovación. Inversión en </a:t>
                      </a:r>
                      <a:r>
                        <a:rPr lang="es-ES" sz="1100" u="none" strike="noStrike" dirty="0" err="1">
                          <a:effectLst/>
                        </a:rPr>
                        <a:t>Biotec</a:t>
                      </a:r>
                      <a:r>
                        <a:rPr lang="es-ES" sz="1100" u="none" strike="noStrike" dirty="0">
                          <a:effectLst/>
                        </a:rPr>
                        <a:t>. La biotecnología como industria en Chile. Ejemplo de empresas.</a:t>
                      </a:r>
                      <a:br>
                        <a:rPr lang="es-ES" sz="1100" u="none" strike="noStrike" dirty="0">
                          <a:effectLst/>
                        </a:rPr>
                      </a:br>
                      <a:r>
                        <a:rPr lang="es-ES" sz="1100" u="none" strike="noStrike" dirty="0">
                          <a:effectLst/>
                        </a:rPr>
                        <a:t>Explicación de la evaluación mediante pitch, selección de sectores y asignación de proyectos.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extLst>
                  <a:ext uri="{0D108BD9-81ED-4DB2-BD59-A6C34878D82A}">
                    <a16:rowId xmlns:a16="http://schemas.microsoft.com/office/drawing/2014/main" val="2892938344"/>
                  </a:ext>
                </a:extLst>
              </a:tr>
              <a:tr h="443105">
                <a:tc>
                  <a:txBody>
                    <a:bodyPr/>
                    <a:lstStyle/>
                    <a:p>
                      <a:pPr algn="r" fontAlgn="t"/>
                      <a:r>
                        <a:rPr lang="es-CL" sz="1200" u="none" strike="noStrike" dirty="0">
                          <a:effectLst/>
                        </a:rPr>
                        <a:t>24-03-2023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200" u="none" strike="noStrike" dirty="0">
                          <a:effectLst/>
                        </a:rPr>
                        <a:t>2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u="none" strike="noStrike" dirty="0">
                          <a:effectLst/>
                        </a:rPr>
                        <a:t>Como establecer un salto de valor. </a:t>
                      </a:r>
                      <a:r>
                        <a:rPr lang="es-ES" sz="1200" u="none" strike="noStrike" dirty="0" err="1">
                          <a:effectLst/>
                        </a:rPr>
                        <a:t>Power</a:t>
                      </a:r>
                      <a:r>
                        <a:rPr lang="es-ES" sz="1200" u="none" strike="noStrike" dirty="0">
                          <a:effectLst/>
                        </a:rPr>
                        <a:t> Pitch.</a:t>
                      </a:r>
                      <a:br>
                        <a:rPr lang="es-ES" sz="1200" u="none" strike="noStrike" dirty="0">
                          <a:effectLst/>
                        </a:rPr>
                      </a:br>
                      <a:r>
                        <a:rPr lang="es-ES" sz="1200" u="none" strike="noStrike" dirty="0">
                          <a:effectLst/>
                        </a:rPr>
                        <a:t>Ejemplo práctico: caso </a:t>
                      </a:r>
                      <a:r>
                        <a:rPr lang="es-ES" sz="1200" u="none" strike="noStrike" dirty="0" err="1">
                          <a:effectLst/>
                        </a:rPr>
                        <a:t>Kinostic</a:t>
                      </a:r>
                      <a:br>
                        <a:rPr lang="es-ES" sz="1200" u="none" strike="noStrike" dirty="0">
                          <a:effectLst/>
                        </a:rPr>
                      </a:b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Como validar un problema, soluciones disponibles y como abordo mi solución. Pitch caso </a:t>
                      </a:r>
                      <a:r>
                        <a:rPr lang="es-ES" sz="1100" u="none" strike="noStrike" dirty="0" err="1">
                          <a:effectLst/>
                        </a:rPr>
                        <a:t>Kinostic</a:t>
                      </a:r>
                      <a:r>
                        <a:rPr lang="es-ES" sz="1100" u="none" strike="noStrike" dirty="0">
                          <a:effectLst/>
                        </a:rPr>
                        <a:t>.  Introducción de cómo abordar a los competidores y establecer el estado del arte.</a:t>
                      </a:r>
                      <a:br>
                        <a:rPr lang="es-ES" sz="1100" u="none" strike="noStrike" dirty="0">
                          <a:effectLst/>
                        </a:rPr>
                      </a:b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 anchor="b"/>
                </a:tc>
                <a:extLst>
                  <a:ext uri="{0D108BD9-81ED-4DB2-BD59-A6C34878D82A}">
                    <a16:rowId xmlns:a16="http://schemas.microsoft.com/office/drawing/2014/main" val="928440556"/>
                  </a:ext>
                </a:extLst>
              </a:tr>
              <a:tr h="172364">
                <a:tc>
                  <a:txBody>
                    <a:bodyPr/>
                    <a:lstStyle/>
                    <a:p>
                      <a:pPr algn="r" fontAlgn="t"/>
                      <a:r>
                        <a:rPr lang="es-CL" sz="1200" u="none" strike="noStrike">
                          <a:effectLst/>
                        </a:rPr>
                        <a:t>31-03-2023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200" u="none" strike="noStrike">
                          <a:effectLst/>
                        </a:rPr>
                        <a:t>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200" u="none" strike="noStrike">
                          <a:effectLst/>
                        </a:rPr>
                        <a:t>Presentación de Tarea 1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u="none" strike="noStrike">
                          <a:effectLst/>
                        </a:rPr>
                        <a:t>Revisión de proyectos presentación de parte 1. Problema/Solución.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extLst>
                  <a:ext uri="{0D108BD9-81ED-4DB2-BD59-A6C34878D82A}">
                    <a16:rowId xmlns:a16="http://schemas.microsoft.com/office/drawing/2014/main" val="3137108936"/>
                  </a:ext>
                </a:extLst>
              </a:tr>
              <a:tr h="172364">
                <a:tc>
                  <a:txBody>
                    <a:bodyPr/>
                    <a:lstStyle/>
                    <a:p>
                      <a:pPr algn="r" fontAlgn="t"/>
                      <a:r>
                        <a:rPr lang="es-CL" sz="1200" u="none" strike="noStrike">
                          <a:effectLst/>
                        </a:rPr>
                        <a:t>07-04-2023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 FERIADO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 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 anchor="b"/>
                </a:tc>
                <a:extLst>
                  <a:ext uri="{0D108BD9-81ED-4DB2-BD59-A6C34878D82A}">
                    <a16:rowId xmlns:a16="http://schemas.microsoft.com/office/drawing/2014/main" val="299253219"/>
                  </a:ext>
                </a:extLst>
              </a:tr>
              <a:tr h="443105">
                <a:tc>
                  <a:txBody>
                    <a:bodyPr/>
                    <a:lstStyle/>
                    <a:p>
                      <a:pPr algn="r" fontAlgn="t"/>
                      <a:r>
                        <a:rPr lang="es-CL" sz="1200" u="none" strike="noStrike">
                          <a:effectLst/>
                        </a:rPr>
                        <a:t>14-04-2023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200" u="none" strike="noStrike" dirty="0">
                          <a:effectLst/>
                        </a:rPr>
                        <a:t>4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u="none" strike="noStrike" dirty="0">
                          <a:effectLst/>
                        </a:rPr>
                        <a:t>Desde la idea al producto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Como establecer </a:t>
                      </a:r>
                      <a:r>
                        <a:rPr lang="es-ES" sz="1100" u="none" strike="noStrike" dirty="0" err="1">
                          <a:effectLst/>
                        </a:rPr>
                        <a:t>roadmap</a:t>
                      </a:r>
                      <a:r>
                        <a:rPr lang="es-ES" sz="1100" u="none" strike="noStrike" dirty="0">
                          <a:effectLst/>
                        </a:rPr>
                        <a:t> del proyecto desde la idea hasta el desarrollo de la innovación y la importancia de establecer hitos. </a:t>
                      </a:r>
                      <a:br>
                        <a:rPr lang="es-ES" sz="1100" u="none" strike="noStrike" dirty="0">
                          <a:effectLst/>
                        </a:rPr>
                      </a:b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 anchor="b"/>
                </a:tc>
                <a:extLst>
                  <a:ext uri="{0D108BD9-81ED-4DB2-BD59-A6C34878D82A}">
                    <a16:rowId xmlns:a16="http://schemas.microsoft.com/office/drawing/2014/main" val="711497648"/>
                  </a:ext>
                </a:extLst>
              </a:tr>
              <a:tr h="443105">
                <a:tc>
                  <a:txBody>
                    <a:bodyPr/>
                    <a:lstStyle/>
                    <a:p>
                      <a:pPr algn="r" fontAlgn="t"/>
                      <a:r>
                        <a:rPr lang="es-CL" sz="1200" u="none" strike="noStrike">
                          <a:effectLst/>
                        </a:rPr>
                        <a:t>21-04-2023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200" u="none" strike="noStrike">
                          <a:effectLst/>
                        </a:rPr>
                        <a:t>5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200" u="none" strike="noStrike" dirty="0">
                          <a:effectLst/>
                        </a:rPr>
                        <a:t>Financiamiento 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Fuentes de financiamiento públicos y privadas para distintas fases del proyecto.     Ruta de financiamiento.        Modelo de empresas B</a:t>
                      </a:r>
                      <a:br>
                        <a:rPr lang="es-ES" sz="1100" u="none" strike="noStrike">
                          <a:effectLst/>
                        </a:rPr>
                      </a:b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 anchor="b"/>
                </a:tc>
                <a:extLst>
                  <a:ext uri="{0D108BD9-81ED-4DB2-BD59-A6C34878D82A}">
                    <a16:rowId xmlns:a16="http://schemas.microsoft.com/office/drawing/2014/main" val="1105987362"/>
                  </a:ext>
                </a:extLst>
              </a:tr>
              <a:tr h="172364">
                <a:tc>
                  <a:txBody>
                    <a:bodyPr/>
                    <a:lstStyle/>
                    <a:p>
                      <a:pPr algn="r" fontAlgn="t"/>
                      <a:r>
                        <a:rPr lang="es-CL" sz="1200" u="none" strike="noStrike">
                          <a:effectLst/>
                        </a:rPr>
                        <a:t>28-04-2023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200" u="none" strike="noStrike">
                          <a:effectLst/>
                        </a:rPr>
                        <a:t>6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200" u="none" strike="noStrike">
                          <a:effectLst/>
                        </a:rPr>
                        <a:t>Presentación de Tarea 2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u="none" strike="noStrike" dirty="0">
                          <a:effectLst/>
                        </a:rPr>
                        <a:t>Revisión de proyectos presentación de parte 2 Mercado Objetivo/Competidores.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extLst>
                  <a:ext uri="{0D108BD9-81ED-4DB2-BD59-A6C34878D82A}">
                    <a16:rowId xmlns:a16="http://schemas.microsoft.com/office/drawing/2014/main" val="1044575464"/>
                  </a:ext>
                </a:extLst>
              </a:tr>
              <a:tr h="172364">
                <a:tc>
                  <a:txBody>
                    <a:bodyPr/>
                    <a:lstStyle/>
                    <a:p>
                      <a:pPr algn="r" fontAlgn="t"/>
                      <a:r>
                        <a:rPr lang="es-CL" sz="1200" u="none" strike="noStrike">
                          <a:effectLst/>
                        </a:rPr>
                        <a:t>05-05-2023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RECESO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 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extLst>
                  <a:ext uri="{0D108BD9-81ED-4DB2-BD59-A6C34878D82A}">
                    <a16:rowId xmlns:a16="http://schemas.microsoft.com/office/drawing/2014/main" val="4133411229"/>
                  </a:ext>
                </a:extLst>
              </a:tr>
              <a:tr h="172364">
                <a:tc>
                  <a:txBody>
                    <a:bodyPr/>
                    <a:lstStyle/>
                    <a:p>
                      <a:pPr algn="r" fontAlgn="t"/>
                      <a:r>
                        <a:rPr lang="es-CL" sz="1200" u="none" strike="noStrike">
                          <a:effectLst/>
                        </a:rPr>
                        <a:t>12-05-2023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200" u="none" strike="noStrike">
                          <a:effectLst/>
                        </a:rPr>
                        <a:t>7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Modelo de Negocios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 Como definir el modelo de negocios para un proyecto de innovación. 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 anchor="b"/>
                </a:tc>
                <a:extLst>
                  <a:ext uri="{0D108BD9-81ED-4DB2-BD59-A6C34878D82A}">
                    <a16:rowId xmlns:a16="http://schemas.microsoft.com/office/drawing/2014/main" val="3423934969"/>
                  </a:ext>
                </a:extLst>
              </a:tr>
              <a:tr h="172364">
                <a:tc>
                  <a:txBody>
                    <a:bodyPr/>
                    <a:lstStyle/>
                    <a:p>
                      <a:pPr algn="r" fontAlgn="t"/>
                      <a:r>
                        <a:rPr lang="es-CL" sz="1200" u="none" strike="noStrike">
                          <a:effectLst/>
                        </a:rPr>
                        <a:t>19-05-2023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200" u="none" strike="noStrike">
                          <a:effectLst/>
                        </a:rPr>
                        <a:t>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200" u="none" strike="noStrike" dirty="0">
                          <a:effectLst/>
                        </a:rPr>
                        <a:t>Caso Practico 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Invitado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extLst>
                  <a:ext uri="{0D108BD9-81ED-4DB2-BD59-A6C34878D82A}">
                    <a16:rowId xmlns:a16="http://schemas.microsoft.com/office/drawing/2014/main" val="1896769903"/>
                  </a:ext>
                </a:extLst>
              </a:tr>
              <a:tr h="443105">
                <a:tc>
                  <a:txBody>
                    <a:bodyPr/>
                    <a:lstStyle/>
                    <a:p>
                      <a:pPr algn="r" fontAlgn="t"/>
                      <a:r>
                        <a:rPr lang="es-CL" sz="1200" u="none" strike="noStrike">
                          <a:effectLst/>
                        </a:rPr>
                        <a:t>26-05-2023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200" u="none" strike="noStrike">
                          <a:effectLst/>
                        </a:rPr>
                        <a:t>9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200" u="none" strike="noStrike" dirty="0">
                          <a:effectLst/>
                        </a:rPr>
                        <a:t>Propiedad Intelectual /Regulación 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Que es la PI, Tipos de PI. Procesos de PI en Chile y el mundo. Reglamento Innovación Universidades.  Herramientas de búsqueda en bases de datos.</a:t>
                      </a:r>
                      <a:br>
                        <a:rPr lang="es-ES" sz="1100" u="none" strike="noStrike" dirty="0">
                          <a:effectLst/>
                        </a:rPr>
                      </a:br>
                      <a:r>
                        <a:rPr lang="es-ES" sz="1100" u="none" strike="noStrike" dirty="0">
                          <a:effectLst/>
                        </a:rPr>
                        <a:t>Como utilizar la información abierta para establecer hitos comerciales y </a:t>
                      </a:r>
                      <a:r>
                        <a:rPr lang="es-ES" sz="1100" u="none" strike="noStrike" dirty="0" err="1">
                          <a:effectLst/>
                        </a:rPr>
                        <a:t>roadmap</a:t>
                      </a:r>
                      <a:r>
                        <a:rPr lang="es-ES" sz="1100" u="none" strike="noStrike" dirty="0">
                          <a:effectLst/>
                        </a:rPr>
                        <a:t> de mi proyecto.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 anchor="b"/>
                </a:tc>
                <a:extLst>
                  <a:ext uri="{0D108BD9-81ED-4DB2-BD59-A6C34878D82A}">
                    <a16:rowId xmlns:a16="http://schemas.microsoft.com/office/drawing/2014/main" val="3212274788"/>
                  </a:ext>
                </a:extLst>
              </a:tr>
              <a:tr h="172364">
                <a:tc>
                  <a:txBody>
                    <a:bodyPr/>
                    <a:lstStyle/>
                    <a:p>
                      <a:pPr algn="r" fontAlgn="t"/>
                      <a:r>
                        <a:rPr lang="es-CL" sz="1200" u="none" strike="noStrike">
                          <a:effectLst/>
                        </a:rPr>
                        <a:t>02-06-2023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200" u="none" strike="noStrike">
                          <a:effectLst/>
                        </a:rPr>
                        <a:t>10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Presentación Tarea 3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u="none" strike="noStrike" dirty="0">
                          <a:effectLst/>
                        </a:rPr>
                        <a:t>Revisión de proyectos presentación de parte 3 </a:t>
                      </a:r>
                      <a:r>
                        <a:rPr lang="es-ES" sz="1100" u="none" strike="noStrike" dirty="0" err="1">
                          <a:effectLst/>
                        </a:rPr>
                        <a:t>Roadmap</a:t>
                      </a:r>
                      <a:r>
                        <a:rPr lang="es-ES" sz="1100" u="none" strike="noStrike" dirty="0">
                          <a:effectLst/>
                        </a:rPr>
                        <a:t>, Hitos y Modelo de negocios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extLst>
                  <a:ext uri="{0D108BD9-81ED-4DB2-BD59-A6C34878D82A}">
                    <a16:rowId xmlns:a16="http://schemas.microsoft.com/office/drawing/2014/main" val="3653113367"/>
                  </a:ext>
                </a:extLst>
              </a:tr>
              <a:tr h="172364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09-06-2023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11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Caso Practico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Invitado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 anchor="b"/>
                </a:tc>
                <a:extLst>
                  <a:ext uri="{0D108BD9-81ED-4DB2-BD59-A6C34878D82A}">
                    <a16:rowId xmlns:a16="http://schemas.microsoft.com/office/drawing/2014/main" val="755714175"/>
                  </a:ext>
                </a:extLst>
              </a:tr>
              <a:tr h="411368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16-06-2023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</a:rPr>
                        <a:t>12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Pich de proyectos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Revisión Proyecto completo que incorpora cada una de las tareas.</a:t>
                      </a:r>
                      <a:br>
                        <a:rPr lang="es-ES" sz="1100" u="none" strike="noStrike" dirty="0">
                          <a:effectLst/>
                        </a:rPr>
                      </a:br>
                      <a:r>
                        <a:rPr lang="es-ES" sz="1100" u="none" strike="noStrike" dirty="0">
                          <a:effectLst/>
                        </a:rPr>
                        <a:t>Problema/Oportunidad (cuantificación), </a:t>
                      </a:r>
                      <a:r>
                        <a:rPr lang="es-ES" sz="1100" u="none" strike="noStrike" dirty="0" err="1">
                          <a:effectLst/>
                        </a:rPr>
                        <a:t>Mdo</a:t>
                      </a:r>
                      <a:r>
                        <a:rPr lang="es-ES" sz="1100" u="none" strike="noStrike" dirty="0">
                          <a:effectLst/>
                        </a:rPr>
                        <a:t> Objetivo (Segmentación y cuantificación), Competidores (incorpora análisis de PI), </a:t>
                      </a:r>
                      <a:r>
                        <a:rPr lang="es-ES" sz="1100" u="none" strike="noStrike" dirty="0" err="1">
                          <a:effectLst/>
                        </a:rPr>
                        <a:t>Roadmap</a:t>
                      </a:r>
                      <a:r>
                        <a:rPr lang="es-ES" sz="1100" u="none" strike="noStrike" dirty="0">
                          <a:effectLst/>
                        </a:rPr>
                        <a:t> e Hitos relevantes (incorpora ruta de validación y cumplimiento regulatorio), Propuesta de Inversión.   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 anchor="b"/>
                </a:tc>
                <a:extLst>
                  <a:ext uri="{0D108BD9-81ED-4DB2-BD59-A6C34878D82A}">
                    <a16:rowId xmlns:a16="http://schemas.microsoft.com/office/drawing/2014/main" val="551236582"/>
                  </a:ext>
                </a:extLst>
              </a:tr>
              <a:tr h="172364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30-06-2023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200" u="none" strike="noStrike">
                          <a:effectLst/>
                        </a:rPr>
                        <a:t>13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200" u="none" strike="noStrike" dirty="0">
                          <a:effectLst/>
                        </a:rPr>
                        <a:t>Pitch Final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u="none" strike="noStrike" dirty="0">
                          <a:effectLst/>
                        </a:rPr>
                        <a:t>Incorporación y trabajo de cada uno del proyecto para su presentación final. Reforzar puntos débiles. Ejemplo.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extLst>
                  <a:ext uri="{0D108BD9-81ED-4DB2-BD59-A6C34878D82A}">
                    <a16:rowId xmlns:a16="http://schemas.microsoft.com/office/drawing/2014/main" val="3785937677"/>
                  </a:ext>
                </a:extLst>
              </a:tr>
              <a:tr h="172364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07-07-2023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14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200" u="none" strike="noStrike" dirty="0">
                          <a:effectLst/>
                        </a:rPr>
                        <a:t>Pitch Final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u="none" strike="noStrike" dirty="0">
                          <a:effectLst/>
                        </a:rPr>
                        <a:t>Incorporación y trabajo de cada uno del proyecto para su presentación final. Reforzar puntos débiles. Ejemplo.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2" marR="3932" marT="3932" marB="0"/>
                </a:tc>
                <a:extLst>
                  <a:ext uri="{0D108BD9-81ED-4DB2-BD59-A6C34878D82A}">
                    <a16:rowId xmlns:a16="http://schemas.microsoft.com/office/drawing/2014/main" val="1581040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880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D55CB6-876B-4DDE-B09B-4E3096EDE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7759"/>
          </a:xfrm>
          <a:gradFill>
            <a:gsLst>
              <a:gs pos="100000">
                <a:srgbClr val="411953"/>
              </a:gs>
              <a:gs pos="0">
                <a:schemeClr val="accent1">
                  <a:lumMod val="50000"/>
                </a:schemeClr>
              </a:gs>
              <a:gs pos="54000">
                <a:schemeClr val="accent5">
                  <a:lumMod val="75000"/>
                </a:schemeClr>
              </a:gs>
            </a:gsLst>
            <a:lin ang="0" scaled="0"/>
          </a:gradFill>
        </p:spPr>
        <p:txBody>
          <a:bodyPr/>
          <a:lstStyle/>
          <a:p>
            <a:r>
              <a:rPr lang="es-CL" b="1" dirty="0">
                <a:solidFill>
                  <a:schemeClr val="bg1"/>
                </a:solidFill>
              </a:rPr>
              <a:t>4. Forma de Trabajo: Presentaciones Grupales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44CA67F-6005-40E1-8C5D-7DF9E7BCD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9D74-9A67-4D11-B84A-9A74EE6F19F3}" type="slidenum">
              <a:rPr lang="es-CL" smtClean="0"/>
              <a:t>6</a:t>
            </a:fld>
            <a:endParaRPr lang="es-CL"/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C2EEC32A-3CF7-4F70-992D-3DA67D57C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1398904"/>
            <a:ext cx="11155680" cy="4957445"/>
          </a:xfrm>
        </p:spPr>
        <p:txBody>
          <a:bodyPr>
            <a:normAutofit/>
          </a:bodyPr>
          <a:lstStyle/>
          <a:p>
            <a:r>
              <a:rPr lang="es-ES" sz="2600" b="1" dirty="0"/>
              <a:t>Grupos de 3 a 4 personas, </a:t>
            </a:r>
            <a:r>
              <a:rPr lang="es-ES" sz="2600" dirty="0"/>
              <a:t>definidos por el equipo docente.</a:t>
            </a:r>
          </a:p>
          <a:p>
            <a:endParaRPr lang="es-ES" sz="2600" b="1" dirty="0"/>
          </a:p>
          <a:p>
            <a:r>
              <a:rPr lang="es-ES" sz="2600" b="1" dirty="0"/>
              <a:t>Cada grupo definirá su proyecto para generar 1 Pitch = 1 Presentación, </a:t>
            </a:r>
            <a:r>
              <a:rPr lang="es-ES" sz="2600" dirty="0"/>
              <a:t>en un sector de la industria biotecnológica definido por el equipo docente.</a:t>
            </a:r>
          </a:p>
          <a:p>
            <a:endParaRPr lang="es-ES" sz="2400" b="1" dirty="0"/>
          </a:p>
          <a:p>
            <a:r>
              <a:rPr lang="es-ES" sz="2400" b="1" dirty="0"/>
              <a:t>Habrán Tareas en donde 1 integrante del equipo exponga, </a:t>
            </a:r>
            <a:r>
              <a:rPr lang="es-ES" sz="2400" dirty="0"/>
              <a:t>ideal que cada integrante exponga 1 vez. Serán 3 tareas con presentación.</a:t>
            </a:r>
          </a:p>
          <a:p>
            <a:endParaRPr lang="es-ES" sz="2400" b="1" dirty="0"/>
          </a:p>
          <a:p>
            <a:r>
              <a:rPr lang="es-ES" sz="2400" b="1" dirty="0"/>
              <a:t>Evaluación Final será el Pitch ante un comité. </a:t>
            </a:r>
            <a:r>
              <a:rPr lang="es-ES" sz="2400" dirty="0"/>
              <a:t>El comité contará con la participación de los docentes del curso (1 nota), la profesora Ma. Elena Lienqueo y un invitado externo. Cada uno aportará 1/3 de la nota final.</a:t>
            </a:r>
            <a:endParaRPr lang="es-ES" sz="2400" b="1" dirty="0"/>
          </a:p>
          <a:p>
            <a:endParaRPr lang="es-ES" sz="3200" b="1" u="sng" dirty="0"/>
          </a:p>
        </p:txBody>
      </p:sp>
    </p:spTree>
    <p:extLst>
      <p:ext uri="{BB962C8B-B14F-4D97-AF65-F5344CB8AC3E}">
        <p14:creationId xmlns:p14="http://schemas.microsoft.com/office/powerpoint/2010/main" val="3576892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D55CB6-876B-4DDE-B09B-4E3096EDE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7759"/>
          </a:xfrm>
          <a:gradFill>
            <a:gsLst>
              <a:gs pos="100000">
                <a:srgbClr val="411953"/>
              </a:gs>
              <a:gs pos="0">
                <a:schemeClr val="accent1">
                  <a:lumMod val="50000"/>
                </a:schemeClr>
              </a:gs>
              <a:gs pos="54000">
                <a:schemeClr val="accent5">
                  <a:lumMod val="75000"/>
                </a:schemeClr>
              </a:gs>
            </a:gsLst>
            <a:lin ang="0" scaled="0"/>
          </a:gradFill>
        </p:spPr>
        <p:txBody>
          <a:bodyPr>
            <a:normAutofit/>
          </a:bodyPr>
          <a:lstStyle/>
          <a:p>
            <a:r>
              <a:rPr lang="es-CL" b="1" dirty="0">
                <a:solidFill>
                  <a:schemeClr val="bg1"/>
                </a:solidFill>
              </a:rPr>
              <a:t>5. Dinámica de las Clases y Evaluación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44CA67F-6005-40E1-8C5D-7DF9E7BCD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9D74-9A67-4D11-B84A-9A74EE6F19F3}" type="slidenum">
              <a:rPr lang="es-CL" smtClean="0"/>
              <a:t>7</a:t>
            </a:fld>
            <a:endParaRPr lang="es-CL"/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C2EEC32A-3CF7-4F70-992D-3DA67D57C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1398904"/>
            <a:ext cx="11155680" cy="49574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600" b="1" dirty="0"/>
              <a:t>Clases</a:t>
            </a:r>
          </a:p>
          <a:p>
            <a:r>
              <a:rPr lang="es-ES" sz="2600" b="1" dirty="0"/>
              <a:t>Formato: </a:t>
            </a:r>
            <a:r>
              <a:rPr lang="es-ES" sz="2600" dirty="0"/>
              <a:t>Presencial  </a:t>
            </a:r>
          </a:p>
          <a:p>
            <a:r>
              <a:rPr lang="es-ES" sz="2600" b="1" dirty="0"/>
              <a:t>Duración:</a:t>
            </a:r>
            <a:r>
              <a:rPr lang="es-ES" sz="2600" dirty="0"/>
              <a:t> 90 minutos. </a:t>
            </a:r>
          </a:p>
          <a:p>
            <a:r>
              <a:rPr lang="es-ES" sz="2600" b="1" dirty="0"/>
              <a:t>Consultas: Horario Flexible.</a:t>
            </a:r>
            <a:r>
              <a:rPr lang="es-ES" sz="2600" dirty="0"/>
              <a:t> Coordinar por email a:</a:t>
            </a:r>
          </a:p>
          <a:p>
            <a:pPr lvl="1"/>
            <a:r>
              <a:rPr lang="es-CL" sz="1800" b="0" i="0" dirty="0">
                <a:solidFill>
                  <a:srgbClr val="555555"/>
                </a:solidFill>
                <a:effectLst/>
                <a:latin typeface="Roboto"/>
                <a:hlinkClick r:id="rId2"/>
              </a:rPr>
              <a:t>mguerrahevia@ing.uchile.cl</a:t>
            </a:r>
            <a:endParaRPr lang="es-ES" sz="1800" b="0" i="0" dirty="0">
              <a:solidFill>
                <a:srgbClr val="555555"/>
              </a:solidFill>
              <a:effectLst/>
              <a:latin typeface="Roboto"/>
            </a:endParaRPr>
          </a:p>
          <a:p>
            <a:pPr marL="457200" lvl="1" indent="0">
              <a:buNone/>
            </a:pPr>
            <a:endParaRPr lang="es-ES" sz="2200" b="1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2600" b="1" dirty="0"/>
              <a:t>Evaluación</a:t>
            </a:r>
          </a:p>
          <a:p>
            <a:pPr>
              <a:spcBef>
                <a:spcPts val="1800"/>
              </a:spcBef>
            </a:pPr>
            <a:r>
              <a:rPr lang="es-ES" sz="2400" b="1" dirty="0"/>
              <a:t>1 Presentación final:</a:t>
            </a:r>
            <a:r>
              <a:rPr lang="es-ES" sz="2400" dirty="0"/>
              <a:t> Cada integrante debe exponer una sección del Pitch </a:t>
            </a:r>
          </a:p>
          <a:p>
            <a:pPr>
              <a:spcBef>
                <a:spcPts val="1800"/>
              </a:spcBef>
            </a:pPr>
            <a:r>
              <a:rPr lang="es-ES" sz="2400" b="1" dirty="0"/>
              <a:t>Objetivo del Pitch: </a:t>
            </a:r>
            <a:r>
              <a:rPr lang="es-ES" sz="2400" dirty="0"/>
              <a:t>Presentar una propuesta de inversión (Plan de Negocios) atractivo que permita cerrar una 2da reunión con el inversionista.</a:t>
            </a:r>
            <a:endParaRPr lang="es-ES" sz="2400" b="1" dirty="0"/>
          </a:p>
          <a:p>
            <a:pPr>
              <a:spcBef>
                <a:spcPts val="1800"/>
              </a:spcBef>
            </a:pPr>
            <a:r>
              <a:rPr lang="es-ES" sz="2400" b="1" dirty="0"/>
              <a:t>Grupos y Sectores a desarrollar el proyecto:</a:t>
            </a:r>
          </a:p>
          <a:p>
            <a:endParaRPr lang="es-ES" sz="2400" b="1" dirty="0"/>
          </a:p>
          <a:p>
            <a:endParaRPr lang="es-ES" sz="3200" b="1" u="sng" dirty="0"/>
          </a:p>
        </p:txBody>
      </p:sp>
    </p:spTree>
    <p:extLst>
      <p:ext uri="{BB962C8B-B14F-4D97-AF65-F5344CB8AC3E}">
        <p14:creationId xmlns:p14="http://schemas.microsoft.com/office/powerpoint/2010/main" val="1276033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D55CB6-876B-4DDE-B09B-4E3096EDE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7759"/>
          </a:xfrm>
          <a:gradFill>
            <a:gsLst>
              <a:gs pos="100000">
                <a:srgbClr val="411953"/>
              </a:gs>
              <a:gs pos="0">
                <a:schemeClr val="accent1">
                  <a:lumMod val="50000"/>
                </a:schemeClr>
              </a:gs>
              <a:gs pos="54000">
                <a:schemeClr val="accent5">
                  <a:lumMod val="75000"/>
                </a:schemeClr>
              </a:gs>
            </a:gsLst>
            <a:lin ang="0" scaled="0"/>
          </a:gradFill>
        </p:spPr>
        <p:txBody>
          <a:bodyPr>
            <a:normAutofit/>
          </a:bodyPr>
          <a:lstStyle/>
          <a:p>
            <a:r>
              <a:rPr lang="es-CL" b="1" dirty="0">
                <a:solidFill>
                  <a:schemeClr val="bg1"/>
                </a:solidFill>
              </a:rPr>
              <a:t>6. </a:t>
            </a:r>
            <a:r>
              <a:rPr lang="es-ES" b="1" dirty="0">
                <a:solidFill>
                  <a:schemeClr val="bg1"/>
                </a:solidFill>
              </a:rPr>
              <a:t>Grupos y Sectores a desarrollar el proyecto: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44CA67F-6005-40E1-8C5D-7DF9E7BCD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9D74-9A67-4D11-B84A-9A74EE6F19F3}" type="slidenum">
              <a:rPr lang="es-CL" smtClean="0"/>
              <a:t>8</a:t>
            </a:fld>
            <a:endParaRPr lang="es-CL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E58FAEC-ED32-31D1-C631-D6819E41A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973820"/>
              </p:ext>
            </p:extLst>
          </p:nvPr>
        </p:nvGraphicFramePr>
        <p:xfrm>
          <a:off x="1177837" y="1816081"/>
          <a:ext cx="2186613" cy="1010144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2186613">
                  <a:extLst>
                    <a:ext uri="{9D8B030D-6E8A-4147-A177-3AD203B41FA5}">
                      <a16:colId xmlns:a16="http://schemas.microsoft.com/office/drawing/2014/main" val="1369459982"/>
                    </a:ext>
                  </a:extLst>
                </a:gridCol>
              </a:tblGrid>
              <a:tr h="25253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L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Grupo 1: Salud Animal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056585"/>
                  </a:ext>
                </a:extLst>
              </a:tr>
              <a:tr h="25253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L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Paz Antonia Quintanilla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737156"/>
                  </a:ext>
                </a:extLst>
              </a:tr>
              <a:tr h="25253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L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Catalina Fernández Rojas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2060181"/>
                  </a:ext>
                </a:extLst>
              </a:tr>
              <a:tr h="25253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L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Martín Vicencio Montealegre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3197086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DACCF64-DE3E-9DBF-6D16-127AD88015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527949"/>
              </p:ext>
            </p:extLst>
          </p:nvPr>
        </p:nvGraphicFramePr>
        <p:xfrm>
          <a:off x="4292600" y="1816082"/>
          <a:ext cx="2091886" cy="101014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91886">
                  <a:extLst>
                    <a:ext uri="{9D8B030D-6E8A-4147-A177-3AD203B41FA5}">
                      <a16:colId xmlns:a16="http://schemas.microsoft.com/office/drawing/2014/main" val="4200610268"/>
                    </a:ext>
                  </a:extLst>
                </a:gridCol>
              </a:tblGrid>
              <a:tr h="25253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L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Grupo 2: Salud Humana</a:t>
                      </a:r>
                      <a:endParaRPr lang="es-CL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095291"/>
                  </a:ext>
                </a:extLst>
              </a:tr>
              <a:tr h="25253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u="none" strike="noStrike" kern="1200" dirty="0" err="1">
                          <a:solidFill>
                            <a:schemeClr val="dk1"/>
                          </a:solidFill>
                          <a:effectLst/>
                        </a:rPr>
                        <a:t>Cotty</a:t>
                      </a:r>
                      <a:r>
                        <a:rPr lang="es-CL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Quiroz</a:t>
                      </a:r>
                      <a:endParaRPr lang="es-CL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9002430"/>
                  </a:ext>
                </a:extLst>
              </a:tr>
              <a:tr h="25253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L" sz="11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Mallen Gajardo Zimmermann</a:t>
                      </a:r>
                      <a:endParaRPr lang="es-CL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6784981"/>
                  </a:ext>
                </a:extLst>
              </a:tr>
              <a:tr h="25253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L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Matías Villarroel B.</a:t>
                      </a:r>
                      <a:endParaRPr lang="es-CL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4449325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532EA423-215A-6A11-259B-ADDF2DDADC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933474"/>
              </p:ext>
            </p:extLst>
          </p:nvPr>
        </p:nvGraphicFramePr>
        <p:xfrm>
          <a:off x="7649303" y="1793320"/>
          <a:ext cx="2122414" cy="1055665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122414">
                  <a:extLst>
                    <a:ext uri="{9D8B030D-6E8A-4147-A177-3AD203B41FA5}">
                      <a16:colId xmlns:a16="http://schemas.microsoft.com/office/drawing/2014/main" val="532938577"/>
                    </a:ext>
                  </a:extLst>
                </a:gridCol>
              </a:tblGrid>
              <a:tr h="248014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Grupo 3: </a:t>
                      </a:r>
                      <a:r>
                        <a:rPr lang="es-CL" sz="1100" u="none" strike="noStrike" dirty="0" err="1">
                          <a:effectLst/>
                        </a:rPr>
                        <a:t>Agricola</a:t>
                      </a:r>
                      <a:r>
                        <a:rPr lang="es-CL" sz="1100" u="none" strike="noStrike" dirty="0">
                          <a:effectLst/>
                        </a:rPr>
                        <a:t>/Alimentación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163402"/>
                  </a:ext>
                </a:extLst>
              </a:tr>
              <a:tr h="269217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Fernanda Baeza R.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992330"/>
                  </a:ext>
                </a:extLst>
              </a:tr>
              <a:tr h="269217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Montserrat Goles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7453477"/>
                  </a:ext>
                </a:extLst>
              </a:tr>
              <a:tr h="269217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Esteban Román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5741632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7F28440D-110B-3315-2BCB-4E2301EFD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124528"/>
              </p:ext>
            </p:extLst>
          </p:nvPr>
        </p:nvGraphicFramePr>
        <p:xfrm>
          <a:off x="1177838" y="3444592"/>
          <a:ext cx="2186613" cy="109567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186613">
                  <a:extLst>
                    <a:ext uri="{9D8B030D-6E8A-4147-A177-3AD203B41FA5}">
                      <a16:colId xmlns:a16="http://schemas.microsoft.com/office/drawing/2014/main" val="2793868662"/>
                    </a:ext>
                  </a:extLst>
                </a:gridCol>
              </a:tblGrid>
              <a:tr h="27391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Grupo 4: Industrial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293362"/>
                  </a:ext>
                </a:extLst>
              </a:tr>
              <a:tr h="27391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Javiera Briceño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5038693"/>
                  </a:ext>
                </a:extLst>
              </a:tr>
              <a:tr h="27391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Alejandro Inostroza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3008979"/>
                  </a:ext>
                </a:extLst>
              </a:tr>
              <a:tr h="27391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Paulina Soto Farías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3918579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6027A9CA-04EC-B278-92B5-57E572D81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406391"/>
              </p:ext>
            </p:extLst>
          </p:nvPr>
        </p:nvGraphicFramePr>
        <p:xfrm>
          <a:off x="4197873" y="3344700"/>
          <a:ext cx="2186613" cy="1195568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186613">
                  <a:extLst>
                    <a:ext uri="{9D8B030D-6E8A-4147-A177-3AD203B41FA5}">
                      <a16:colId xmlns:a16="http://schemas.microsoft.com/office/drawing/2014/main" val="3668510985"/>
                    </a:ext>
                  </a:extLst>
                </a:gridCol>
              </a:tblGrid>
              <a:tr h="298892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Grupo 5: Salud Animal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475940"/>
                  </a:ext>
                </a:extLst>
              </a:tr>
              <a:tr h="298892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Bastián Espinoza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9217788"/>
                  </a:ext>
                </a:extLst>
              </a:tr>
              <a:tr h="298892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Karen Jara Cornejo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933779"/>
                  </a:ext>
                </a:extLst>
              </a:tr>
              <a:tr h="298892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María Trujillo P.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6661315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5285BACA-7238-E37E-65B8-B2E5A3F4E1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254979"/>
              </p:ext>
            </p:extLst>
          </p:nvPr>
        </p:nvGraphicFramePr>
        <p:xfrm>
          <a:off x="7617204" y="3368718"/>
          <a:ext cx="2186613" cy="1125252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186613">
                  <a:extLst>
                    <a:ext uri="{9D8B030D-6E8A-4147-A177-3AD203B41FA5}">
                      <a16:colId xmlns:a16="http://schemas.microsoft.com/office/drawing/2014/main" val="3429462772"/>
                    </a:ext>
                  </a:extLst>
                </a:gridCol>
              </a:tblGrid>
              <a:tr h="281313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Grupo 6: Industrial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66193"/>
                  </a:ext>
                </a:extLst>
              </a:tr>
              <a:tr h="281313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Dominga Espinosa Gómez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9449400"/>
                  </a:ext>
                </a:extLst>
              </a:tr>
              <a:tr h="281313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Isabella Miranda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8372069"/>
                  </a:ext>
                </a:extLst>
              </a:tr>
              <a:tr h="281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Javiera </a:t>
                      </a:r>
                      <a:r>
                        <a:rPr lang="es-CL" sz="11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Baez</a:t>
                      </a:r>
                      <a:endParaRPr lang="es-CL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7295936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AE1BBA8B-8FAC-EB24-6AFB-FDBF926985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929285"/>
              </p:ext>
            </p:extLst>
          </p:nvPr>
        </p:nvGraphicFramePr>
        <p:xfrm>
          <a:off x="1177838" y="5101342"/>
          <a:ext cx="2261648" cy="112776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61648">
                  <a:extLst>
                    <a:ext uri="{9D8B030D-6E8A-4147-A177-3AD203B41FA5}">
                      <a16:colId xmlns:a16="http://schemas.microsoft.com/office/drawing/2014/main" val="2817712055"/>
                    </a:ext>
                  </a:extLst>
                </a:gridCol>
              </a:tblGrid>
              <a:tr h="28194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Grupo 7: Salud Humana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212017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Javiera Carrasco Inzunza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6961558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Javier Olave Riquelme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514387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Felipe Vergara V.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2656841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0667CE1C-61D5-4B9C-DED3-3443E2C4D9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509043"/>
              </p:ext>
            </p:extLst>
          </p:nvPr>
        </p:nvGraphicFramePr>
        <p:xfrm>
          <a:off x="4197872" y="5133426"/>
          <a:ext cx="2186613" cy="116656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186613">
                  <a:extLst>
                    <a:ext uri="{9D8B030D-6E8A-4147-A177-3AD203B41FA5}">
                      <a16:colId xmlns:a16="http://schemas.microsoft.com/office/drawing/2014/main" val="2793868662"/>
                    </a:ext>
                  </a:extLst>
                </a:gridCol>
              </a:tblGrid>
              <a:tr h="27391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Grupo 8: Salud humana</a:t>
                      </a:r>
                    </a:p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293362"/>
                  </a:ext>
                </a:extLst>
              </a:tr>
              <a:tr h="27391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Sofía Cavada Silva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5038693"/>
                  </a:ext>
                </a:extLst>
              </a:tr>
              <a:tr h="27391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 Jiménez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3008979"/>
                  </a:ext>
                </a:extLst>
              </a:tr>
              <a:tr h="27391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Alfonso Ugarte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3918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343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D55CB6-876B-4DDE-B09B-4E3096EDE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7759"/>
          </a:xfrm>
          <a:gradFill>
            <a:gsLst>
              <a:gs pos="100000">
                <a:srgbClr val="411953"/>
              </a:gs>
              <a:gs pos="0">
                <a:schemeClr val="accent1">
                  <a:lumMod val="50000"/>
                </a:schemeClr>
              </a:gs>
              <a:gs pos="54000">
                <a:schemeClr val="accent5">
                  <a:lumMod val="75000"/>
                </a:schemeClr>
              </a:gs>
            </a:gsLst>
            <a:lin ang="0" scaled="0"/>
          </a:gradFill>
        </p:spPr>
        <p:txBody>
          <a:bodyPr>
            <a:normAutofit/>
          </a:bodyPr>
          <a:lstStyle/>
          <a:p>
            <a:r>
              <a:rPr lang="es-CL" b="1" dirty="0">
                <a:solidFill>
                  <a:schemeClr val="bg1"/>
                </a:solidFill>
              </a:rPr>
              <a:t>7. Presentación Alumnos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44CA67F-6005-40E1-8C5D-7DF9E7BCD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9D74-9A67-4D11-B84A-9A74EE6F19F3}" type="slidenum">
              <a:rPr lang="es-CL" smtClean="0"/>
              <a:t>9</a:t>
            </a:fld>
            <a:endParaRPr lang="es-CL"/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C2EEC32A-3CF7-4F70-992D-3DA67D57C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1398904"/>
            <a:ext cx="11155680" cy="4957445"/>
          </a:xfrm>
        </p:spPr>
        <p:txBody>
          <a:bodyPr>
            <a:normAutofit/>
          </a:bodyPr>
          <a:lstStyle/>
          <a:p>
            <a:pPr>
              <a:spcBef>
                <a:spcPts val="3000"/>
              </a:spcBef>
            </a:pPr>
            <a:r>
              <a:rPr lang="es-ES" sz="2600" b="1" dirty="0"/>
              <a:t>¿Han tenido experiencia en emprendimientos biotecnológicos (qué tal)?</a:t>
            </a:r>
            <a:endParaRPr lang="es-ES" sz="2600" dirty="0"/>
          </a:p>
          <a:p>
            <a:pPr>
              <a:spcBef>
                <a:spcPts val="3000"/>
              </a:spcBef>
            </a:pPr>
            <a:r>
              <a:rPr lang="es-ES" sz="2600" b="1" dirty="0"/>
              <a:t>¿Cuáles son sus planes al terminar el </a:t>
            </a:r>
            <a:r>
              <a:rPr lang="es-ES" sz="2600" b="1" dirty="0" err="1"/>
              <a:t>pre-grado</a:t>
            </a:r>
            <a:r>
              <a:rPr lang="es-ES" sz="2600" b="1" dirty="0"/>
              <a:t>?</a:t>
            </a:r>
          </a:p>
          <a:p>
            <a:pPr>
              <a:spcBef>
                <a:spcPts val="3000"/>
              </a:spcBef>
            </a:pPr>
            <a:r>
              <a:rPr lang="es-ES" sz="2600" b="1" dirty="0"/>
              <a:t>¿Hay algo en particular que les gustaría explorar en este curso?</a:t>
            </a:r>
          </a:p>
          <a:p>
            <a:pPr>
              <a:spcBef>
                <a:spcPts val="3000"/>
              </a:spcBef>
            </a:pPr>
            <a:r>
              <a:rPr lang="es-ES" sz="2600" b="1" dirty="0"/>
              <a:t>¿Hay otras consultas al equipo docente?</a:t>
            </a:r>
          </a:p>
          <a:p>
            <a:pPr marL="0" indent="0">
              <a:spcBef>
                <a:spcPts val="1800"/>
              </a:spcBef>
              <a:buNone/>
            </a:pPr>
            <a:endParaRPr lang="es-ES" sz="2600" b="1" dirty="0"/>
          </a:p>
          <a:p>
            <a:endParaRPr lang="es-ES" sz="2600" dirty="0"/>
          </a:p>
          <a:p>
            <a:pPr lvl="1"/>
            <a:endParaRPr lang="es-ES" sz="2200" b="1" dirty="0"/>
          </a:p>
          <a:p>
            <a:endParaRPr lang="es-ES" sz="2600" dirty="0"/>
          </a:p>
          <a:p>
            <a:endParaRPr lang="es-ES" sz="2600" dirty="0"/>
          </a:p>
          <a:p>
            <a:endParaRPr lang="es-ES" sz="2400" b="1" dirty="0"/>
          </a:p>
          <a:p>
            <a:endParaRPr lang="es-ES" sz="3200" b="1" u="sng" dirty="0"/>
          </a:p>
        </p:txBody>
      </p:sp>
    </p:spTree>
    <p:extLst>
      <p:ext uri="{BB962C8B-B14F-4D97-AF65-F5344CB8AC3E}">
        <p14:creationId xmlns:p14="http://schemas.microsoft.com/office/powerpoint/2010/main" val="33723236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10397</TotalTime>
  <Words>1157</Words>
  <Application>Microsoft Office PowerPoint</Application>
  <PresentationFormat>Panorámica</PresentationFormat>
  <Paragraphs>196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Roboto</vt:lpstr>
      <vt:lpstr>Wingdings</vt:lpstr>
      <vt:lpstr>Tema de Office</vt:lpstr>
      <vt:lpstr>Legislación Validación Bioética BT 6601</vt:lpstr>
      <vt:lpstr>Clase no. 1: Organización del Módulo</vt:lpstr>
      <vt:lpstr>1. Presentación Equipo Docente: Ma. Isabel</vt:lpstr>
      <vt:lpstr>2. Objetivo principal del Curso: Desarrollo de un PITCH</vt:lpstr>
      <vt:lpstr>3. Calendario del Curso: Tendremos 15 clases</vt:lpstr>
      <vt:lpstr>4. Forma de Trabajo: Presentaciones Grupales</vt:lpstr>
      <vt:lpstr>5. Dinámica de las Clases y Evaluación</vt:lpstr>
      <vt:lpstr>6. Grupos y Sectores a desarrollar el proyecto:</vt:lpstr>
      <vt:lpstr>7. Presentación Alumnos</vt:lpstr>
      <vt:lpstr>8. Entrega Tarea 1</vt:lpstr>
      <vt:lpstr>7. Algunos ejemplos de PITCH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Home</dc:creator>
  <cp:lastModifiedBy>Catalina Espina Díaz</cp:lastModifiedBy>
  <cp:revision>88</cp:revision>
  <cp:lastPrinted>2019-03-14T13:09:11Z</cp:lastPrinted>
  <dcterms:created xsi:type="dcterms:W3CDTF">2016-03-15T14:24:38Z</dcterms:created>
  <dcterms:modified xsi:type="dcterms:W3CDTF">2023-03-17T22:49:09Z</dcterms:modified>
</cp:coreProperties>
</file>