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90" r:id="rId4"/>
    <p:sldId id="303" r:id="rId5"/>
    <p:sldId id="305" r:id="rId6"/>
    <p:sldId id="309" r:id="rId7"/>
    <p:sldId id="307" r:id="rId8"/>
    <p:sldId id="311" r:id="rId9"/>
    <p:sldId id="295" r:id="rId10"/>
    <p:sldId id="292" r:id="rId11"/>
    <p:sldId id="304" r:id="rId12"/>
    <p:sldId id="293" r:id="rId13"/>
    <p:sldId id="308" r:id="rId14"/>
    <p:sldId id="310" r:id="rId15"/>
    <p:sldId id="302" r:id="rId16"/>
  </p:sldIdLst>
  <p:sldSz cx="12192000" cy="6858000"/>
  <p:notesSz cx="9998075" cy="68659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CC"/>
    <a:srgbClr val="EBD8F4"/>
    <a:srgbClr val="682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99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63262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ADA6A8F0-A3B2-47BC-BAD9-AC67A337BA8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63262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C01210E8-F94A-4453-A6C7-B403D4A3B4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8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63262" y="1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1E7EA632-91B5-485F-A280-D2EAFD4E4E4E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58838"/>
            <a:ext cx="41179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9808" y="3304232"/>
            <a:ext cx="7998460" cy="270346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4488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BDC63D2-BC2A-404F-9498-7A301CE51F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84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CL"/>
              <a:t>Hoy nuestra tecnología ofrece un mejor diagnóstico que la competencia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7875" indent="-2984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98563" indent="-2397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77988" indent="-2397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57413" indent="-2397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4613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1813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29013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86213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20951C9-6F47-471E-98E6-3700062A8889}" type="slidenum">
              <a:rPr lang="en-US" altLang="es-CL" smtClean="0"/>
              <a:pPr/>
              <a:t>7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2651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97507-9465-4411-8496-991578E4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4DE7FC-6F0D-4AA8-94C9-CB71620E3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FFFC0D-16D3-426A-BBDA-4D2D04BA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210770-F396-43FA-8F83-E874C2A0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16EC92-F038-4C36-8807-E3B860B0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9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64C5E-DADF-485E-B4AD-289231AB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376AB-036E-452E-999A-E31F4D310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822F1-A126-4C7D-A3B7-9C0632C0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31325-FD5D-43AE-A4A8-59EC968B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9DF6EE-2DC2-475C-AD6F-777DEB37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732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2F63FA-5B35-4238-B779-37F101F45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75FD33-646D-43EB-89E7-1B08C25B7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B65F84-AFE5-4DC3-96C9-11F7B117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824CCD-029E-4D2C-897D-C979F7D8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5A61D-A37E-43B0-A72C-DF56A552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442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F2284-EE60-4145-9868-246E3FE7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43F47-E9E3-4DF9-B6C9-358B8DE56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1F1B0-C271-45F0-A050-5BB4F0F5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5E9823-901A-4326-A4A6-2C077BA6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278906-D3E4-4B26-91BE-C7679CA5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06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0393E-67E7-48AD-AFDB-07BFF21B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452940-A462-461E-8076-3D1536334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1142D-A333-40C0-BFF9-7B44823A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A5348-173B-4F63-930B-91EAA753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BF3211-D683-4D2C-BAA0-8431A98E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89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6313F-093A-42BD-8B88-1140E96D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65A8A-4145-4B67-880A-01049C5F4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4CE96D-947E-467F-9308-982B495E5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DAD6E7-5346-430F-BEF8-38F53630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DB1BF9-669B-47B8-9592-2F88FE76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548DFE-31A8-4F7B-A2BC-E60B154A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946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1E175-D497-4C6D-AB52-64BA7D09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C874C3-A4BE-4C2C-8FB3-542C5FA1E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F48B22-C470-4AB0-B4D7-5281FBA1A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2E99D3-AB6F-432F-A990-BB5C58379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C856A9-0892-4464-A46B-92B815FF5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A3D0D5-A4CC-4DD0-A9DB-B63B1AEA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ACADFE-0E86-44A6-BED1-2847EB4C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B8D744-ACF2-4BC5-ACDE-7F37C588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378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BC10C-F4E2-4D07-A750-ACE4A75E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245F94-8311-4F68-9350-94C9462F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D56F1-67C2-4B59-BAFC-8A58678B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12AA2F-DD65-42F2-B0D2-5FCE9180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383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F03286-EBB9-4A1E-A306-C6094CBC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B53B23-3DDD-4714-868D-CD3C249F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2D89C3-3667-4B1D-98C0-225BADC3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381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1E104-DEF0-410E-918E-5654246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DACC5-6E8F-446C-8288-DFB8CB116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E7F77A-12E5-46C2-8DFD-85F889758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4D34CC-E14C-4566-AC77-BE32DAA8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4CA469-4DC1-47A4-A2B6-BBB1D318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419F98-7C63-46C9-90DE-7A727348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346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DC8AE-D79E-4C37-9FD2-C38FA1D8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D0235F-5D1E-4BC3-8D7B-614174267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B2EE77-1DE0-4352-B943-5EC5AB68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AB69D4-E730-4313-8873-2C56EFCA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03746A-C8A7-4EEF-ACB3-F0C44A76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BE1227-8D68-4E80-B151-66699D9C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876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2DDD3F-C3FC-4338-8473-B689107F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FDC74A-DE64-457D-8932-B15BEAB6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145AC-EB30-465C-BBC7-28D5D1FDE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4C25-BD9A-4C60-BED4-6B88B1C5AD14}" type="datetimeFigureOut">
              <a:rPr lang="es-CL" smtClean="0"/>
              <a:t>14-04-2023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D5BCE-8A9C-4E62-8CEB-9CC4A0880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B1B6C5-9CDD-422C-B7EB-7317C88A8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9D74-9A67-4D11-B84A-9A74EE6F19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76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sGSBeukGDr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3452751"/>
            <a:ext cx="12192000" cy="923308"/>
          </a:xfrm>
          <a:prstGeom prst="rect">
            <a:avLst/>
          </a:prstGeom>
          <a:solidFill>
            <a:srgbClr val="EBD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3231502" y="2230017"/>
            <a:ext cx="8966719" cy="905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0" y="1026367"/>
            <a:ext cx="8966718" cy="1054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8727" y="83977"/>
            <a:ext cx="9144000" cy="5346441"/>
          </a:xfrm>
        </p:spPr>
        <p:txBody>
          <a:bodyPr>
            <a:normAutofit/>
          </a:bodyPr>
          <a:lstStyle/>
          <a:p>
            <a:r>
              <a:rPr lang="es-CL" sz="8800" b="1" dirty="0">
                <a:solidFill>
                  <a:srgbClr val="002060"/>
                </a:solidFill>
              </a:rPr>
              <a:t>Legislación</a:t>
            </a:r>
            <a:r>
              <a:rPr lang="es-CL" sz="8800" b="1" dirty="0">
                <a:solidFill>
                  <a:srgbClr val="C00000"/>
                </a:solidFill>
              </a:rPr>
              <a:t> </a:t>
            </a:r>
            <a:r>
              <a:rPr lang="es-CL" sz="8800" b="1" dirty="0">
                <a:solidFill>
                  <a:schemeClr val="accent6">
                    <a:lumMod val="50000"/>
                  </a:schemeClr>
                </a:solidFill>
              </a:rPr>
              <a:t>Validación</a:t>
            </a:r>
            <a:br>
              <a:rPr lang="es-CL" sz="8800" b="1" dirty="0">
                <a:solidFill>
                  <a:srgbClr val="C00000"/>
                </a:solidFill>
              </a:rPr>
            </a:br>
            <a:r>
              <a:rPr lang="es-CL" sz="8800" b="1" dirty="0">
                <a:solidFill>
                  <a:srgbClr val="682785"/>
                </a:solidFill>
              </a:rPr>
              <a:t>Bioética</a:t>
            </a:r>
            <a:br>
              <a:rPr lang="es-CL" dirty="0"/>
            </a:br>
            <a:r>
              <a:rPr lang="es-CL" dirty="0"/>
              <a:t>BT 6601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24000" y="5356194"/>
            <a:ext cx="9144000" cy="960631"/>
          </a:xfrm>
        </p:spPr>
        <p:txBody>
          <a:bodyPr/>
          <a:lstStyle/>
          <a:p>
            <a:r>
              <a:rPr lang="es-CL" dirty="0"/>
              <a:t>MODULO LEGISLACIÓN</a:t>
            </a:r>
          </a:p>
          <a:p>
            <a:r>
              <a:rPr lang="es-CL" dirty="0"/>
              <a:t>Viernes 14 de abril 2023</a:t>
            </a:r>
          </a:p>
        </p:txBody>
      </p:sp>
    </p:spTree>
    <p:extLst>
      <p:ext uri="{BB962C8B-B14F-4D97-AF65-F5344CB8AC3E}">
        <p14:creationId xmlns:p14="http://schemas.microsoft.com/office/powerpoint/2010/main" val="601245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ple Helix – Supportive investment for scientis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536"/>
            <a:ext cx="9325155" cy="65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8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175" y="2868821"/>
            <a:ext cx="5458426" cy="380820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s-CL" b="1" dirty="0">
                <a:solidFill>
                  <a:schemeClr val="bg1"/>
                </a:solidFill>
              </a:rPr>
              <a:t>Hitos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Un hito marca un logro importante de un proyecto de base tecnológica</a:t>
            </a:r>
          </a:p>
          <a:p>
            <a:r>
              <a:rPr lang="es-ES" dirty="0"/>
              <a:t>Se usa para supervisar el progreso del proyecto</a:t>
            </a:r>
          </a:p>
          <a:p>
            <a:r>
              <a:rPr lang="es-ES" dirty="0"/>
              <a:t>Debe ser medible y cuantificable</a:t>
            </a:r>
          </a:p>
          <a:p>
            <a:r>
              <a:rPr lang="es-ES" dirty="0"/>
              <a:t>Deben estar asociado a plazos</a:t>
            </a:r>
          </a:p>
          <a:p>
            <a:r>
              <a:rPr lang="es-ES" dirty="0"/>
              <a:t>Estar directamente asociado con los resultados que se esperan</a:t>
            </a:r>
          </a:p>
          <a:p>
            <a:r>
              <a:rPr lang="es-ES" dirty="0"/>
              <a:t>Los hitos pueden ser comerciales, técnicos, regulatorios o financiamiento o propiedad intelectual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C1A947-3B7F-4D7A-86C3-DE3DA5FC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49" y="1127761"/>
            <a:ext cx="10142631" cy="572084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CD55CB6-876B-4DDE-B09B-4E3096EDEECB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127759"/>
          </a:xfrm>
          <a:prstGeom prst="rect">
            <a:avLst/>
          </a:prstGeo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bg1"/>
                </a:solidFill>
              </a:rPr>
              <a:t>2. Desde la Idea al Producto: Caso </a:t>
            </a:r>
          </a:p>
        </p:txBody>
      </p:sp>
    </p:spTree>
    <p:extLst>
      <p:ext uri="{BB962C8B-B14F-4D97-AF65-F5344CB8AC3E}">
        <p14:creationId xmlns:p14="http://schemas.microsoft.com/office/powerpoint/2010/main" val="52017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92" y="256875"/>
            <a:ext cx="11446593" cy="61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9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00FE977-04CA-CF35-26DB-E001158D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s-CL" b="1" dirty="0">
                <a:solidFill>
                  <a:schemeClr val="bg1"/>
                </a:solidFill>
              </a:rPr>
              <a:t>Análisis de un ejemplo : </a:t>
            </a:r>
            <a:r>
              <a:rPr lang="es-CL" b="1" dirty="0" err="1">
                <a:solidFill>
                  <a:schemeClr val="bg1"/>
                </a:solidFill>
              </a:rPr>
              <a:t>Michroma</a:t>
            </a:r>
            <a:r>
              <a:rPr lang="es-CL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F3D3AA-D2E5-F062-C4D7-49B489126A21}"/>
              </a:ext>
            </a:extLst>
          </p:cNvPr>
          <p:cNvSpPr txBox="1"/>
          <p:nvPr/>
        </p:nvSpPr>
        <p:spPr>
          <a:xfrm>
            <a:off x="789040" y="6114456"/>
            <a:ext cx="6172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2"/>
              </a:rPr>
              <a:t>https://www.youtube.com/watch?v=sGSBeukGDrk</a:t>
            </a:r>
            <a:endParaRPr lang="es-CL" dirty="0"/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A42702-B898-0542-1D76-0C898A633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8" y="1599771"/>
            <a:ext cx="9566787" cy="41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CD55CB6-876B-4DDE-B09B-4E3096EDEECB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127759"/>
          </a:xfrm>
          <a:prstGeom prst="rect">
            <a:avLst/>
          </a:prstGeo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bg1"/>
                </a:solidFill>
              </a:rPr>
              <a:t>3. Tarea 2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2EEC32A-3CF7-4F70-992D-3DA67D57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8905"/>
            <a:ext cx="11155680" cy="521802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s-ES" sz="2600" b="1" dirty="0"/>
              <a:t>Fecha de presentación: 28 de abril 2023</a:t>
            </a:r>
          </a:p>
          <a:p>
            <a:pPr>
              <a:spcBef>
                <a:spcPts val="1200"/>
              </a:spcBef>
            </a:pPr>
            <a:r>
              <a:rPr lang="es-ES" sz="2600" b="1" dirty="0"/>
              <a:t>Realizar Pitch de 4 minutos:</a:t>
            </a:r>
          </a:p>
          <a:p>
            <a:pPr marL="914377" lvl="1" indent="-457189">
              <a:spcBef>
                <a:spcPts val="1200"/>
              </a:spcBef>
              <a:buAutoNum type="arabicParenR"/>
            </a:pPr>
            <a:r>
              <a:rPr lang="es-ES" sz="2200" b="1" dirty="0"/>
              <a:t>Introducción Problema/Solución</a:t>
            </a:r>
          </a:p>
          <a:p>
            <a:pPr marL="914377" lvl="1" indent="-457189">
              <a:spcBef>
                <a:spcPts val="1200"/>
              </a:spcBef>
              <a:buAutoNum type="arabicParenR"/>
            </a:pPr>
            <a:r>
              <a:rPr lang="es-ES" sz="2200" b="1" dirty="0"/>
              <a:t>Identificar el Mercado Objetivo y Cuantificación</a:t>
            </a:r>
          </a:p>
          <a:p>
            <a:pPr marL="914377" lvl="1" indent="-457189">
              <a:spcBef>
                <a:spcPts val="1200"/>
              </a:spcBef>
              <a:buAutoNum type="arabicParenR"/>
            </a:pPr>
            <a:r>
              <a:rPr lang="es-ES" sz="2200" b="1" dirty="0"/>
              <a:t>Tabla de Competidores definiendo si son empresas grandes, pequeñas, emprendimientos, universidades, etc. Dónde operan y han logrado comercializar el producto que competiría con el desarrollo propuesto en el proyecto. Considerar no más de 4 competidores</a:t>
            </a:r>
          </a:p>
          <a:p>
            <a:pPr marL="914377" lvl="1" indent="-457189">
              <a:spcBef>
                <a:spcPts val="1200"/>
              </a:spcBef>
              <a:buAutoNum type="arabicParenR"/>
            </a:pPr>
            <a:r>
              <a:rPr lang="es-ES" sz="2200" b="1" dirty="0"/>
              <a:t>Tabla comparativa de productos de la competencia vs Solución Propuesta para determinar cuáles son los atributos que logran diferenciar al producto en desarrollo.</a:t>
            </a:r>
          </a:p>
          <a:p>
            <a:pPr marL="914377" lvl="1" indent="-457189">
              <a:spcBef>
                <a:spcPts val="1200"/>
              </a:spcBef>
              <a:buAutoNum type="arabicParenR"/>
            </a:pPr>
            <a:endParaRPr lang="es-ES" sz="2200" b="1" dirty="0"/>
          </a:p>
          <a:p>
            <a:pPr marL="457189" lvl="1" indent="0">
              <a:spcBef>
                <a:spcPts val="1200"/>
              </a:spcBef>
              <a:buNone/>
            </a:pP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238981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55CB6-876B-4DDE-B09B-4E3096ED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27759"/>
          </a:xfr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Clase no. 3: Organización del Módulo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854F2-42C3-4B6E-B4EC-97ACE34C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8904"/>
            <a:ext cx="11155680" cy="4957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u="sng" dirty="0"/>
              <a:t>Puntos a revisar durante esta clase:</a:t>
            </a:r>
          </a:p>
          <a:p>
            <a:pPr marL="971526" lvl="1" indent="-514338">
              <a:buFont typeface="+mj-lt"/>
              <a:buAutoNum type="arabicPeriod"/>
            </a:pPr>
            <a:r>
              <a:rPr lang="es-ES" b="1" dirty="0"/>
              <a:t>Recapitulemos</a:t>
            </a:r>
          </a:p>
          <a:p>
            <a:pPr marL="971526" lvl="1" indent="-514338">
              <a:buFont typeface="+mj-lt"/>
              <a:buAutoNum type="arabicPeriod"/>
            </a:pPr>
            <a:r>
              <a:rPr lang="es-ES" b="1" dirty="0"/>
              <a:t>Competencia y Mercado Objetivo</a:t>
            </a:r>
          </a:p>
          <a:p>
            <a:pPr marL="971526" lvl="1" indent="-514338">
              <a:buFont typeface="+mj-lt"/>
              <a:buAutoNum type="arabicPeriod"/>
            </a:pPr>
            <a:r>
              <a:rPr lang="es-ES" b="1" dirty="0"/>
              <a:t>Desde la Idea al producto: </a:t>
            </a:r>
            <a:r>
              <a:rPr lang="es-ES" b="1" dirty="0" err="1"/>
              <a:t>Roadmap</a:t>
            </a:r>
            <a:r>
              <a:rPr lang="es-ES" b="1" dirty="0"/>
              <a:t> e hitos</a:t>
            </a:r>
          </a:p>
          <a:p>
            <a:pPr marL="971526" lvl="1" indent="-514338">
              <a:buFont typeface="+mj-lt"/>
              <a:buAutoNum type="arabicPeriod"/>
            </a:pPr>
            <a:r>
              <a:rPr lang="es-ES" b="1" dirty="0"/>
              <a:t>Tarea 4</a:t>
            </a:r>
          </a:p>
          <a:p>
            <a:pPr marL="514338" indent="-514338">
              <a:buFont typeface="+mj-lt"/>
              <a:buAutoNum type="arabicPeriod"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4CA67F-6005-40E1-8C5D-7DF9E7BC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9D74-9A67-4D11-B84A-9A74EE6F19F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2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CD55CB6-876B-4DDE-B09B-4E3096EDEECB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127759"/>
          </a:xfrm>
          <a:prstGeom prst="rect">
            <a:avLst/>
          </a:prstGeo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bg1"/>
                </a:solidFill>
              </a:rPr>
              <a:t>1. Característica de los proyectos </a:t>
            </a:r>
            <a:r>
              <a:rPr lang="es-CL" b="1" dirty="0" err="1">
                <a:solidFill>
                  <a:schemeClr val="bg1"/>
                </a:solidFill>
              </a:rPr>
              <a:t>biotech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5432" y="1623546"/>
            <a:ext cx="107450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600" dirty="0"/>
              <a:t>Los proyectos en biotecnología operan en un ambiente de </a:t>
            </a:r>
            <a:r>
              <a:rPr lang="es-CL" sz="2600" dirty="0">
                <a:solidFill>
                  <a:srgbClr val="FF0000"/>
                </a:solidFill>
              </a:rPr>
              <a:t>incertidumbre</a:t>
            </a:r>
            <a:r>
              <a:rPr lang="es-CL" sz="2600" dirty="0"/>
              <a:t> y de cambios rápidos</a:t>
            </a:r>
            <a:endParaRPr lang="en-US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20461" y="2700170"/>
            <a:ext cx="74334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s-CL" dirty="0"/>
              <a:t>Ideas basada en ciencia básica y explotación del conocimiento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CL" dirty="0"/>
              <a:t>Proyecto que se convierten en emprendimientos suelen ser más agiles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CL" dirty="0"/>
              <a:t>Menos adversas al riesgo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CL" dirty="0"/>
              <a:t>Trabajan con Innovaciones mas radicales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CL" dirty="0"/>
              <a:t>Intensivas en capital durante las etapas de desarrollo, altos costo de I+D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CL" dirty="0"/>
              <a:t>Requieren de alianzas para llegar a la comercialización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CL" dirty="0"/>
              <a:t>Carecen productos/Servicios tangibles en las primera etapas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CL" dirty="0"/>
              <a:t>Compiten en mercados globales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6793" y="5184512"/>
            <a:ext cx="96205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600" dirty="0"/>
              <a:t>Los tiempos entre la generación de una idea basada en un descubrimiento científico y la comercialización , puede llegar a ser de 15 años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3837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2904"/>
            <a:ext cx="12192000" cy="1274564"/>
          </a:xfr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Competencia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766261"/>
            <a:ext cx="6076950" cy="16874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89665" y="2396929"/>
            <a:ext cx="231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FIT Problema Solución </a:t>
            </a:r>
            <a:endParaRPr lang="en-US" dirty="0"/>
          </a:p>
        </p:txBody>
      </p:sp>
      <p:sp>
        <p:nvSpPr>
          <p:cNvPr id="6" name="Flecha curvada hacia arriba 5"/>
          <p:cNvSpPr/>
          <p:nvPr/>
        </p:nvSpPr>
        <p:spPr>
          <a:xfrm rot="660785">
            <a:off x="826848" y="4990147"/>
            <a:ext cx="3608752" cy="8689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754" y="4453661"/>
            <a:ext cx="6917796" cy="194196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72152" y="1441452"/>
            <a:ext cx="701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Son aquellos que solucionan el mismo problema, total o parcialmente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Pueden ser competencia directa o sustitutos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3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09" y="1430990"/>
            <a:ext cx="10515600" cy="4351338"/>
          </a:xfrm>
        </p:spPr>
        <p:txBody>
          <a:bodyPr/>
          <a:lstStyle/>
          <a:p>
            <a:r>
              <a:rPr lang="es-CL" dirty="0"/>
              <a:t>Identificar la industria (minería, salud, agro)</a:t>
            </a:r>
          </a:p>
          <a:p>
            <a:r>
              <a:rPr lang="es-CL" dirty="0"/>
              <a:t>Identificar el sector (relaves, enfermedades renales, estimulantes)</a:t>
            </a:r>
          </a:p>
          <a:p>
            <a:r>
              <a:rPr lang="es-CL" dirty="0"/>
              <a:t>Definir el tamaño del mercado (UD$ global, local)</a:t>
            </a:r>
          </a:p>
          <a:p>
            <a:r>
              <a:rPr lang="es-CL" dirty="0"/>
              <a:t>Tasa de Crecimiento (</a:t>
            </a:r>
            <a:r>
              <a:rPr lang="es-CL" dirty="0" err="1"/>
              <a:t>forecast</a:t>
            </a:r>
            <a:r>
              <a:rPr lang="es-CL" dirty="0"/>
              <a:t>)</a:t>
            </a:r>
          </a:p>
          <a:p>
            <a:endParaRPr lang="es-CL" dirty="0"/>
          </a:p>
          <a:p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s-CL" b="1" dirty="0">
                <a:solidFill>
                  <a:schemeClr val="bg1"/>
                </a:solidFill>
              </a:rPr>
              <a:t>Mercado Objetivo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79" y="3061707"/>
            <a:ext cx="5439827" cy="36386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15" y="3956433"/>
            <a:ext cx="2371725" cy="23717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9CAB5F-BA06-DA96-4BAB-68EBC99C48CC}"/>
              </a:ext>
            </a:extLst>
          </p:cNvPr>
          <p:cNvSpPr txBox="1"/>
          <p:nvPr/>
        </p:nvSpPr>
        <p:spPr>
          <a:xfrm>
            <a:off x="6240379" y="3305889"/>
            <a:ext cx="1570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Mercado Total  </a:t>
            </a:r>
            <a:endParaRPr lang="es-CL" sz="1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6BE0C7-36A0-AC13-C020-659D2F942632}"/>
              </a:ext>
            </a:extLst>
          </p:cNvPr>
          <p:cNvSpPr txBox="1"/>
          <p:nvPr/>
        </p:nvSpPr>
        <p:spPr>
          <a:xfrm>
            <a:off x="336756" y="6469555"/>
            <a:ext cx="62189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900" dirty="0"/>
              <a:t>https://www.mitefarab.org/en/blog/what-is-the-total-addressable-market-tam-and-how-is-it-relevant-to-your-startup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998269-304C-9EFA-D55A-F4CF1D4A277C}"/>
              </a:ext>
            </a:extLst>
          </p:cNvPr>
          <p:cNvSpPr txBox="1"/>
          <p:nvPr/>
        </p:nvSpPr>
        <p:spPr>
          <a:xfrm>
            <a:off x="8175249" y="3305888"/>
            <a:ext cx="1570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Mercado Útil  </a:t>
            </a:r>
            <a:endParaRPr lang="es-CL" sz="1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5EC7C4-2CA1-5AEF-1936-8DB40A633E4B}"/>
              </a:ext>
            </a:extLst>
          </p:cNvPr>
          <p:cNvSpPr txBox="1"/>
          <p:nvPr/>
        </p:nvSpPr>
        <p:spPr>
          <a:xfrm>
            <a:off x="9877835" y="3305887"/>
            <a:ext cx="1570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Mercado Objetivo 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65350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623C38-CC31-B386-72B1-71F86238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7" y="128434"/>
            <a:ext cx="11002297" cy="61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5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33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55945-4AA9-47A2-910D-97A6F82FB58F}" type="slidenum">
              <a:rPr lang="es-CL" altLang="es-CL" sz="16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CL" altLang="es-CL" sz="1600">
              <a:solidFill>
                <a:srgbClr val="898989"/>
              </a:solidFill>
            </a:endParaRPr>
          </a:p>
        </p:txBody>
      </p:sp>
      <p:sp>
        <p:nvSpPr>
          <p:cNvPr id="21507" name="1 Título"/>
          <p:cNvSpPr txBox="1">
            <a:spLocks/>
          </p:cNvSpPr>
          <p:nvPr/>
        </p:nvSpPr>
        <p:spPr bwMode="auto">
          <a:xfrm>
            <a:off x="46567" y="139700"/>
            <a:ext cx="10274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3333"/>
              </a:lnSpc>
              <a:spcBef>
                <a:spcPct val="0"/>
              </a:spcBef>
              <a:buNone/>
            </a:pPr>
            <a:r>
              <a:rPr lang="es-CL" altLang="es-CL" sz="3733" b="1" dirty="0">
                <a:solidFill>
                  <a:schemeClr val="tx1"/>
                </a:solidFill>
              </a:rPr>
              <a:t>Oportunidad de Mercado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378884" y="1384301"/>
            <a:ext cx="714374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>
              <a:spcBef>
                <a:spcPct val="0"/>
              </a:spcBef>
              <a:buNone/>
            </a:pPr>
            <a:r>
              <a:rPr lang="es-CL" altLang="es-CL" sz="3733" b="1">
                <a:solidFill>
                  <a:srgbClr val="FF0000"/>
                </a:solidFill>
              </a:rPr>
              <a:t>El 100% de los</a:t>
            </a:r>
            <a:r>
              <a:rPr lang="es-CL" altLang="es-CL" sz="3200" b="1">
                <a:solidFill>
                  <a:srgbClr val="FF0000"/>
                </a:solidFill>
              </a:rPr>
              <a:t> </a:t>
            </a:r>
            <a:r>
              <a:rPr lang="es-CL" altLang="es-CL" sz="3733" b="1">
                <a:solidFill>
                  <a:srgbClr val="FF0000"/>
                </a:solidFill>
              </a:rPr>
              <a:t>pacientes críticos </a:t>
            </a:r>
          </a:p>
          <a:p>
            <a:pPr marL="0" lvl="1" algn="ctr">
              <a:spcBef>
                <a:spcPct val="0"/>
              </a:spcBef>
              <a:buNone/>
            </a:pPr>
            <a:r>
              <a:rPr lang="es-CL" altLang="es-CL" sz="3200" b="1">
                <a:solidFill>
                  <a:srgbClr val="FF0000"/>
                </a:solidFill>
              </a:rPr>
              <a:t>están en </a:t>
            </a:r>
            <a:r>
              <a:rPr lang="es-CL" altLang="es-CL" sz="3733" b="1">
                <a:solidFill>
                  <a:srgbClr val="FF0000"/>
                </a:solidFill>
              </a:rPr>
              <a:t>riesgo de</a:t>
            </a:r>
            <a:r>
              <a:rPr lang="es-CL" altLang="es-CL" sz="3200" b="1">
                <a:solidFill>
                  <a:srgbClr val="FF0000"/>
                </a:solidFill>
              </a:rPr>
              <a:t> </a:t>
            </a:r>
            <a:r>
              <a:rPr lang="es-CL" altLang="es-CL" sz="3733" b="1">
                <a:solidFill>
                  <a:srgbClr val="FF0000"/>
                </a:solidFill>
              </a:rPr>
              <a:t>Daño renal</a:t>
            </a:r>
            <a:r>
              <a:rPr lang="es-CL" altLang="es-CL" sz="1067">
                <a:solidFill>
                  <a:srgbClr val="7F7F7F"/>
                </a:solidFill>
              </a:rPr>
              <a:t>[1]</a:t>
            </a:r>
            <a:endParaRPr lang="es-CL" altLang="es-CL" i="1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7828501" y="1504951"/>
            <a:ext cx="352211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4267" b="1">
                <a:solidFill>
                  <a:srgbClr val="388802"/>
                </a:solidFill>
              </a:rPr>
              <a:t>+US $1 B / año</a:t>
            </a:r>
            <a:endParaRPr lang="es-CL" altLang="es-CL" sz="4800" b="1">
              <a:solidFill>
                <a:srgbClr val="388802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A497324-E1B8-479A-B22B-E6E75BC0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121" y="3031829"/>
            <a:ext cx="2274052" cy="932943"/>
          </a:xfrm>
          <a:prstGeom prst="roundRect">
            <a:avLst>
              <a:gd name="adj" fmla="val 80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FAD3C0BA-AABA-4B63-9E8D-5315CF5EF74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2804" y="3158160"/>
            <a:ext cx="1586953" cy="661344"/>
          </a:xfrm>
          <a:prstGeom prst="roundRect">
            <a:avLst>
              <a:gd name="adj" fmla="val 80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6C40528A-72F1-4F6C-BF3C-F99186F5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698" y="3099735"/>
            <a:ext cx="861767" cy="754044"/>
          </a:xfrm>
          <a:prstGeom prst="roundRect">
            <a:avLst>
              <a:gd name="adj" fmla="val 80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>
            <a:ext uri="{91240B29-F687-4f45-9708-019B960494DF}"/>
          </a:extLst>
        </p:spPr>
      </p:pic>
      <p:pic>
        <p:nvPicPr>
          <p:cNvPr id="12" name="Picture 2" descr="Astute Medical Logo">
            <a:extLst>
              <a:ext uri="{FF2B5EF4-FFF2-40B4-BE49-F238E27FC236}">
                <a16:creationId xmlns:a16="http://schemas.microsoft.com/office/drawing/2014/main" id="{D6617CD3-2C12-4D56-A9B5-C7C6E8CAEDB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549" y="3158160"/>
            <a:ext cx="1756920" cy="680280"/>
          </a:xfrm>
          <a:prstGeom prst="roundRect">
            <a:avLst>
              <a:gd name="adj" fmla="val 80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332318" y="4087285"/>
            <a:ext cx="11684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2400" b="1" i="1">
                <a:solidFill>
                  <a:schemeClr val="tx1"/>
                </a:solidFill>
              </a:rPr>
              <a:t>Todos capaces de diagnosticar el daño renal, pero carecen de especificidad y no son fiables</a:t>
            </a: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-99483" y="6644217"/>
            <a:ext cx="60960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800">
                <a:solidFill>
                  <a:schemeClr val="tx1"/>
                </a:solidFill>
              </a:rPr>
              <a:t>1. NICE clinical guideline 169. Acute kidney injury. August 2013</a:t>
            </a:r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10335684" y="6582834"/>
            <a:ext cx="1840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200" b="1">
                <a:solidFill>
                  <a:schemeClr val="tx1"/>
                </a:solidFill>
              </a:rPr>
              <a:t>Propietario y Confidencial</a:t>
            </a: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4976966" y="4891617"/>
            <a:ext cx="526490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4267" b="1">
                <a:solidFill>
                  <a:srgbClr val="429F03"/>
                </a:solidFill>
              </a:rPr>
              <a:t>80%</a:t>
            </a:r>
            <a:r>
              <a:rPr lang="es-CL" altLang="es-CL" sz="4267" b="1">
                <a:solidFill>
                  <a:srgbClr val="0070C0"/>
                </a:solidFill>
              </a:rPr>
              <a:t> </a:t>
            </a:r>
            <a:r>
              <a:rPr lang="es-CL" altLang="es-CL" sz="4267" b="1">
                <a:solidFill>
                  <a:schemeClr val="tx1"/>
                </a:solidFill>
              </a:rPr>
              <a:t>vs</a:t>
            </a:r>
            <a:r>
              <a:rPr lang="es-CL" altLang="es-CL" sz="4267" b="1">
                <a:solidFill>
                  <a:srgbClr val="0070C0"/>
                </a:solidFill>
              </a:rPr>
              <a:t> </a:t>
            </a:r>
            <a:r>
              <a:rPr lang="es-CL" altLang="es-CL" sz="4267" b="1">
                <a:solidFill>
                  <a:srgbClr val="FF0000"/>
                </a:solidFill>
              </a:rPr>
              <a:t>50%</a:t>
            </a:r>
            <a:r>
              <a:rPr lang="es-CL" altLang="es-CL" sz="4267" b="1">
                <a:solidFill>
                  <a:srgbClr val="0070C0"/>
                </a:solidFill>
              </a:rPr>
              <a:t> </a:t>
            </a:r>
            <a:r>
              <a:rPr lang="es-CL" altLang="es-CL" sz="4267" b="1">
                <a:solidFill>
                  <a:schemeClr val="tx1"/>
                </a:solidFill>
              </a:rPr>
              <a:t>de certeza</a:t>
            </a:r>
            <a:endParaRPr lang="es-CL" altLang="es-CL" sz="4800" b="1">
              <a:solidFill>
                <a:schemeClr val="tx1"/>
              </a:solidFill>
            </a:endParaRPr>
          </a:p>
        </p:txBody>
      </p:sp>
      <p:pic>
        <p:nvPicPr>
          <p:cNvPr id="16" name="Picture 3" descr="C:\Users\Alvaro\AppData\Local\Temp\LOGO-KINOSTICS-O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2" y="4864101"/>
            <a:ext cx="2391833" cy="869951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rma libre 16">
            <a:extLst>
              <a:ext uri="{FF2B5EF4-FFF2-40B4-BE49-F238E27FC236}">
                <a16:creationId xmlns:a16="http://schemas.microsoft.com/office/drawing/2014/main" id="{01ECFE49-BFA3-406F-9D60-0D0A75D8F54E}"/>
              </a:ext>
            </a:extLst>
          </p:cNvPr>
          <p:cNvSpPr/>
          <p:nvPr/>
        </p:nvSpPr>
        <p:spPr>
          <a:xfrm>
            <a:off x="3598333" y="5746751"/>
            <a:ext cx="5257800" cy="658283"/>
          </a:xfrm>
          <a:custGeom>
            <a:avLst/>
            <a:gdLst>
              <a:gd name="connsiteX0" fmla="*/ 0 w 1086973"/>
              <a:gd name="connsiteY0" fmla="*/ 0 h 543356"/>
              <a:gd name="connsiteX1" fmla="*/ 1086973 w 1086973"/>
              <a:gd name="connsiteY1" fmla="*/ 0 h 543356"/>
              <a:gd name="connsiteX2" fmla="*/ 1086973 w 1086973"/>
              <a:gd name="connsiteY2" fmla="*/ 543356 h 543356"/>
              <a:gd name="connsiteX3" fmla="*/ 0 w 1086973"/>
              <a:gd name="connsiteY3" fmla="*/ 543356 h 543356"/>
              <a:gd name="connsiteX4" fmla="*/ 0 w 1086973"/>
              <a:gd name="connsiteY4" fmla="*/ 0 h 5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973" h="543356">
                <a:moveTo>
                  <a:pt x="0" y="0"/>
                </a:moveTo>
                <a:lnTo>
                  <a:pt x="1086973" y="0"/>
                </a:lnTo>
                <a:lnTo>
                  <a:pt x="1086973" y="543356"/>
                </a:lnTo>
                <a:lnTo>
                  <a:pt x="0" y="543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393" tIns="14393" rIns="14393" bIns="14393" spcCol="1270" anchor="ctr"/>
          <a:lstStyle/>
          <a:p>
            <a:pPr algn="ctr" defTabSz="1007508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3733" b="1" dirty="0">
                <a:solidFill>
                  <a:srgbClr val="429F03"/>
                </a:solidFill>
              </a:rPr>
              <a:t>Tratamiento Efectivo</a:t>
            </a:r>
          </a:p>
        </p:txBody>
      </p:sp>
    </p:spTree>
    <p:extLst>
      <p:ext uri="{BB962C8B-B14F-4D97-AF65-F5344CB8AC3E}">
        <p14:creationId xmlns:p14="http://schemas.microsoft.com/office/powerpoint/2010/main" val="12663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" grpId="0"/>
      <p:bldP spid="4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439489B-FF4F-B2FF-5887-31D624A37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7" t="9787" r="12431" b="9708"/>
          <a:stretch/>
        </p:blipFill>
        <p:spPr>
          <a:xfrm>
            <a:off x="643467" y="1959105"/>
            <a:ext cx="5291666" cy="2939790"/>
          </a:xfrm>
          <a:prstGeom prst="rect">
            <a:avLst/>
          </a:prstGeom>
        </p:spPr>
      </p:pic>
      <p:pic>
        <p:nvPicPr>
          <p:cNvPr id="5" name="Imagen 4" descr="Interfaz de usuario gráfica, Gráfico, Sitio web&#10;&#10;Descripción generada automáticamente">
            <a:extLst>
              <a:ext uri="{FF2B5EF4-FFF2-40B4-BE49-F238E27FC236}">
                <a16:creationId xmlns:a16="http://schemas.microsoft.com/office/drawing/2014/main" id="{92CF2A78-F51E-394C-402F-D8E6EC42B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8" t="12902" r="10241" b="5664"/>
          <a:stretch/>
        </p:blipFill>
        <p:spPr>
          <a:xfrm>
            <a:off x="6256865" y="1961390"/>
            <a:ext cx="5291667" cy="293521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F4E92C7-A222-C67E-6A5A-C525B7337277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127759"/>
          </a:xfrm>
          <a:prstGeom prst="rect">
            <a:avLst/>
          </a:prstGeo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bg1"/>
                </a:solidFill>
              </a:rPr>
              <a:t>Otra forma de mostrar el Mercado</a:t>
            </a:r>
          </a:p>
        </p:txBody>
      </p:sp>
    </p:spTree>
    <p:extLst>
      <p:ext uri="{BB962C8B-B14F-4D97-AF65-F5344CB8AC3E}">
        <p14:creationId xmlns:p14="http://schemas.microsoft.com/office/powerpoint/2010/main" val="94359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9529" y="1636297"/>
            <a:ext cx="107146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Consideraciones importantes</a:t>
            </a:r>
            <a:r>
              <a:rPr lang="es-CL" sz="2400" dirty="0"/>
              <a:t> al Definir a Ruta de Mercado</a:t>
            </a:r>
          </a:p>
          <a:p>
            <a:endParaRPr lang="es-CL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s-CL" sz="2400" dirty="0"/>
              <a:t>Cuenta una historia fácil y visual de comunicar</a:t>
            </a:r>
          </a:p>
          <a:p>
            <a:endParaRPr lang="es-CL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s-CL" sz="2400" dirty="0"/>
              <a:t>Permite mostrar el valor de negocio en etapas tempranas</a:t>
            </a:r>
          </a:p>
          <a:p>
            <a:endParaRPr lang="es-CL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s-CL" sz="2400" dirty="0"/>
              <a:t>Incorpora/Reconoce los riesgos de mercado y técnicos</a:t>
            </a:r>
          </a:p>
          <a:p>
            <a:endParaRPr lang="es-CL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s-CL" sz="2400" dirty="0"/>
              <a:t>Muestra la evolución desde tecnología, producto/proceso hasta el negocio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s-CL" sz="2400" dirty="0"/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s-CL" sz="2400" dirty="0"/>
              <a:t>Establece </a:t>
            </a:r>
            <a:r>
              <a:rPr lang="es-CL" sz="2400" dirty="0">
                <a:solidFill>
                  <a:srgbClr val="FF0000"/>
                </a:solidFill>
              </a:rPr>
              <a:t>hitos </a:t>
            </a:r>
            <a:r>
              <a:rPr lang="es-CL" sz="2400" dirty="0"/>
              <a:t>que permiten medir el avance y focalizar los objetivos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es-CL" sz="2400" dirty="0"/>
          </a:p>
          <a:p>
            <a:endParaRPr lang="en-US" sz="24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CD55CB6-876B-4DDE-B09B-4E3096EDEECB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127759"/>
          </a:xfrm>
          <a:prstGeom prst="rect">
            <a:avLst/>
          </a:prstGeom>
          <a:gradFill>
            <a:gsLst>
              <a:gs pos="100000">
                <a:srgbClr val="411953"/>
              </a:gs>
              <a:gs pos="0">
                <a:schemeClr val="accent1">
                  <a:lumMod val="50000"/>
                </a:schemeClr>
              </a:gs>
              <a:gs pos="54000">
                <a:schemeClr val="accent5">
                  <a:lumMod val="75000"/>
                </a:scheme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bg1"/>
                </a:solidFill>
              </a:rPr>
              <a:t>2. </a:t>
            </a:r>
            <a:r>
              <a:rPr lang="es-ES" b="1" dirty="0">
                <a:solidFill>
                  <a:schemeClr val="bg1"/>
                </a:solidFill>
              </a:rPr>
              <a:t>Desde la Idea al Producto</a:t>
            </a:r>
          </a:p>
        </p:txBody>
      </p:sp>
    </p:spTree>
    <p:extLst>
      <p:ext uri="{BB962C8B-B14F-4D97-AF65-F5344CB8AC3E}">
        <p14:creationId xmlns:p14="http://schemas.microsoft.com/office/powerpoint/2010/main" val="1738024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3299</TotalTime>
  <Words>560</Words>
  <Application>Microsoft Office PowerPoint</Application>
  <PresentationFormat>Panorámica</PresentationFormat>
  <Paragraphs>76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Legislación Validación Bioética BT 6601</vt:lpstr>
      <vt:lpstr>Clase no. 3: Organización del Módulo</vt:lpstr>
      <vt:lpstr>Presentación de PowerPoint</vt:lpstr>
      <vt:lpstr>Competencia</vt:lpstr>
      <vt:lpstr>Mercado 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Hitos</vt:lpstr>
      <vt:lpstr>Presentación de PowerPoint</vt:lpstr>
      <vt:lpstr>Presentación de PowerPoint</vt:lpstr>
      <vt:lpstr>Análisis de un ejemplo : Michroma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Samuel Nolberto Velasquez Quezada (svelasqu)</cp:lastModifiedBy>
  <cp:revision>124</cp:revision>
  <cp:lastPrinted>2019-03-14T13:09:11Z</cp:lastPrinted>
  <dcterms:created xsi:type="dcterms:W3CDTF">2016-03-15T14:24:38Z</dcterms:created>
  <dcterms:modified xsi:type="dcterms:W3CDTF">2023-04-14T13:54:28Z</dcterms:modified>
</cp:coreProperties>
</file>