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2" r:id="rId6"/>
    <p:sldId id="259" r:id="rId7"/>
    <p:sldId id="264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FA705B-2E58-42DA-A2E8-55BBE6E3FFC9}" v="20" dt="2021-04-01T17:47:10.3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4"/>
    <p:restoredTop sz="86418"/>
  </p:normalViewPr>
  <p:slideViewPr>
    <p:cSldViewPr snapToGrid="0" snapToObjects="1">
      <p:cViewPr varScale="1">
        <p:scale>
          <a:sx n="59" d="100"/>
          <a:sy n="59" d="100"/>
        </p:scale>
        <p:origin x="30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C3E6-2D1D-4F4F-92C1-1061ACAE4D10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332F7-0649-7847-8FFC-986EED81C0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8629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32F7-0649-7847-8FFC-986EED81C0AE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8848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332F7-0649-7847-8FFC-986EED81C0AE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7266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32F7-0649-7847-8FFC-986EED81C0AE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4063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32F7-0649-7847-8FFC-986EED81C0AE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0385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34C79D6-BE72-9248-A6E5-C627BEDDCF45}" type="slidenum">
              <a:rPr lang="es-CL" smtClean="0"/>
              <a:t>‹Nº›</a:t>
            </a:fld>
            <a:endParaRPr lang="es-CL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8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520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262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5557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580840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9780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596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5695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545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903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951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840D010-86B6-114E-9A3D-E4664E5968B8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34C79D6-BE72-9248-A6E5-C627BEDDCF45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Imagen 10" descr="Imagen en blanco y negro de una computadora&#10;&#10;Descripción generada automáticamente con confianza media">
            <a:extLst>
              <a:ext uri="{FF2B5EF4-FFF2-40B4-BE49-F238E27FC236}">
                <a16:creationId xmlns:a16="http://schemas.microsoft.com/office/drawing/2014/main" id="{4A2F66F8-9E95-4249-9A22-D0A413D8CEC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813" y="53110"/>
            <a:ext cx="3036032" cy="93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15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5860F1-6D60-C343-A54B-85006407D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79940" cy="1589447"/>
          </a:xfrm>
        </p:spPr>
        <p:txBody>
          <a:bodyPr/>
          <a:lstStyle/>
          <a:p>
            <a:r>
              <a:rPr lang="es-ES" sz="4800" dirty="0"/>
              <a:t>Programas </a:t>
            </a:r>
            <a:br>
              <a:rPr lang="es-ES" sz="4800" dirty="0"/>
            </a:br>
            <a:r>
              <a:rPr lang="es-ES" sz="4800" dirty="0"/>
              <a:t>colaborativos </a:t>
            </a:r>
            <a:endParaRPr lang="es-CL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8F4904-6E30-1C49-8105-FDBF6A29AA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3600" dirty="0"/>
              <a:t>DOBLE GRADO EN COTUTELA DE TESIS DOCTORAL </a:t>
            </a:r>
            <a:endParaRPr lang="es-CL" sz="3600" dirty="0"/>
          </a:p>
        </p:txBody>
      </p:sp>
    </p:spTree>
    <p:extLst>
      <p:ext uri="{BB962C8B-B14F-4D97-AF65-F5344CB8AC3E}">
        <p14:creationId xmlns:p14="http://schemas.microsoft.com/office/powerpoint/2010/main" val="309188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9D816F-063E-1248-A628-25B37BE1D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06348"/>
            <a:ext cx="9601200" cy="944032"/>
          </a:xfrm>
        </p:spPr>
        <p:txBody>
          <a:bodyPr/>
          <a:lstStyle/>
          <a:p>
            <a:pPr algn="ctr"/>
            <a:r>
              <a:rPr lang="es-ES" dirty="0"/>
              <a:t>Definiciones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E4D288-A90A-4643-964B-C3756BB01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0481" y="1820907"/>
            <a:ext cx="9601200" cy="45910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Modalidad de doble graduación doctoral por parte de dos universidades,   que implica la entrega de dos grados doctorales, una vez que los </a:t>
            </a:r>
            <a:r>
              <a:rPr lang="es-ES" u="sng" dirty="0"/>
              <a:t>requisitos de admisión, permanencia y egreso son satisfechos en ambas instituciones</a:t>
            </a:r>
            <a:r>
              <a:rPr lang="es-ES" dirty="0"/>
              <a:t>.   </a:t>
            </a:r>
          </a:p>
          <a:p>
            <a:pPr algn="just"/>
            <a:r>
              <a:rPr lang="es-ES" dirty="0"/>
              <a:t>El /la candidato/a a doctor recibirá dos diplomas doctorales, uno por cada institución.  </a:t>
            </a:r>
          </a:p>
          <a:p>
            <a:pPr algn="just"/>
            <a:r>
              <a:rPr lang="es-ES" dirty="0"/>
              <a:t>Las actividades </a:t>
            </a:r>
            <a:r>
              <a:rPr lang="es-ES" dirty="0" err="1"/>
              <a:t>cotutelares</a:t>
            </a:r>
            <a:r>
              <a:rPr lang="es-ES" dirty="0"/>
              <a:t> que dan sustento a la doble graduación radican en la supervisión conjunta de la Tesis doctoral por parte de dos Profesores/as Guía de Tesis, uno/a por cada institución. </a:t>
            </a:r>
          </a:p>
          <a:p>
            <a:pPr algn="just"/>
            <a:r>
              <a:rPr lang="es-ES" dirty="0"/>
              <a:t>Ambos/as Profesores/as Guía de Tesis deberán desempeñar plenamente su papel de supervisores para guiar al /la candidata/a a doctor  durante el desarrollo de la tesis.  </a:t>
            </a:r>
          </a:p>
          <a:p>
            <a:pPr algn="just"/>
            <a:r>
              <a:rPr lang="es-CL" dirty="0"/>
              <a:t>Los estudiantes estarán matriculados en ambas universidades por todo el período de permanencia en el doble grado y estarán afectos a las regulaciones y procedimientos aplicables en ambas universidades.  </a:t>
            </a:r>
            <a:endParaRPr lang="es-ES" dirty="0"/>
          </a:p>
          <a:p>
            <a:pPr algn="just"/>
            <a:r>
              <a:rPr lang="es-ES" dirty="0"/>
              <a:t>El procedimiento se formaliza a través de la suscripción de un acuerdo individual  de </a:t>
            </a:r>
            <a:r>
              <a:rPr lang="es-ES" dirty="0" err="1"/>
              <a:t>cotutela</a:t>
            </a:r>
            <a:r>
              <a:rPr lang="es-ES" dirty="0"/>
              <a:t> de tesis doctoral en el cual se establecen las obligaciones del/ la candidato/a a doctor en ambas instituciones, el plan de trabajo a ejecutar y las condiciones relativas a la defensa de tesis. </a:t>
            </a:r>
          </a:p>
          <a:p>
            <a:pPr marL="0" indent="0" algn="just">
              <a:buNone/>
            </a:pPr>
            <a:endParaRPr lang="es-ES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8149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4749C8-81C2-A343-ABD2-7F114350B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2413"/>
            <a:ext cx="9601200" cy="97573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Marco regulatorio </a:t>
            </a:r>
            <a:br>
              <a:rPr lang="es-ES" dirty="0"/>
            </a:br>
            <a:r>
              <a:rPr lang="es-ES" dirty="0"/>
              <a:t>y habilitantes</a:t>
            </a:r>
            <a:endParaRPr lang="es-CL" dirty="0"/>
          </a:p>
        </p:txBody>
      </p:sp>
      <p:sp>
        <p:nvSpPr>
          <p:cNvPr id="3" name="Marcador de posición de texto 2">
            <a:extLst>
              <a:ext uri="{FF2B5EF4-FFF2-40B4-BE49-F238E27FC236}">
                <a16:creationId xmlns:a16="http://schemas.microsoft.com/office/drawing/2014/main" id="{3FBA160B-5739-EB49-B2FE-D6BFF8E37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6996" y="1192288"/>
            <a:ext cx="4443984" cy="823912"/>
          </a:xfrm>
        </p:spPr>
        <p:txBody>
          <a:bodyPr/>
          <a:lstStyle/>
          <a:p>
            <a:r>
              <a:rPr lang="es-ES" dirty="0"/>
              <a:t>Universidad de Chile </a:t>
            </a:r>
            <a:endParaRPr lang="es-CL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3A133D8-9701-8C42-8485-B9BF8944B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82390" y="2212388"/>
            <a:ext cx="4443984" cy="2562193"/>
          </a:xfrm>
        </p:spPr>
        <p:txBody>
          <a:bodyPr>
            <a:normAutofit fontScale="70000" lnSpcReduction="20000"/>
          </a:bodyPr>
          <a:lstStyle/>
          <a:p>
            <a:r>
              <a:rPr lang="es-ES" dirty="0"/>
              <a:t>Reglamento de Estudios de Magíster y Doctorado Decreto N ° 0028011 de octubre de 2010 . </a:t>
            </a:r>
          </a:p>
          <a:p>
            <a:r>
              <a:rPr lang="es-ES" dirty="0"/>
              <a:t>Reglamento del programa de doctorado específico. </a:t>
            </a:r>
          </a:p>
          <a:p>
            <a:r>
              <a:rPr lang="es-ES" dirty="0"/>
              <a:t>Aprobación Examen de calificación </a:t>
            </a:r>
            <a:r>
              <a:rPr lang="es-CL" dirty="0"/>
              <a:t>y proyecto de tesis y reconocimiento de estudios de acuerdo a las preerogativas establecidas en la reglamnetaci</a:t>
            </a:r>
            <a:r>
              <a:rPr lang="es-ES" dirty="0" err="1"/>
              <a:t>ón</a:t>
            </a:r>
            <a:r>
              <a:rPr lang="es-ES" dirty="0"/>
              <a:t> pertinente. </a:t>
            </a:r>
            <a:endParaRPr lang="es-CL" dirty="0"/>
          </a:p>
          <a:p>
            <a:r>
              <a:rPr lang="es-ES" dirty="0"/>
              <a:t>Aprobación actividades </a:t>
            </a:r>
            <a:r>
              <a:rPr lang="es-ES" dirty="0" err="1"/>
              <a:t>cotutelares</a:t>
            </a:r>
            <a:r>
              <a:rPr lang="es-ES" dirty="0"/>
              <a:t> y compromiso Profesor/a guía de tesis. </a:t>
            </a:r>
          </a:p>
          <a:p>
            <a:r>
              <a:rPr lang="es-ES" dirty="0"/>
              <a:t>Acuerdo doctoral individual (</a:t>
            </a:r>
            <a:r>
              <a:rPr lang="es-ES" dirty="0" err="1"/>
              <a:t>cotutela</a:t>
            </a:r>
            <a:r>
              <a:rPr lang="es-ES" dirty="0"/>
              <a:t>)</a:t>
            </a:r>
            <a:endParaRPr lang="es-CL" dirty="0"/>
          </a:p>
          <a:p>
            <a:endParaRPr lang="es-CL" dirty="0"/>
          </a:p>
          <a:p>
            <a:endParaRPr lang="es-ES" dirty="0"/>
          </a:p>
          <a:p>
            <a:pPr marL="0" indent="0">
              <a:buNone/>
            </a:pPr>
            <a:endParaRPr lang="es-CL" dirty="0"/>
          </a:p>
        </p:txBody>
      </p:sp>
      <p:sp>
        <p:nvSpPr>
          <p:cNvPr id="5" name="Marcador de posición de texto 4">
            <a:extLst>
              <a:ext uri="{FF2B5EF4-FFF2-40B4-BE49-F238E27FC236}">
                <a16:creationId xmlns:a16="http://schemas.microsoft.com/office/drawing/2014/main" id="{14EC5070-6B67-6D4D-B6BB-3C84BBF532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35804" y="1203439"/>
            <a:ext cx="4443984" cy="823912"/>
          </a:xfrm>
        </p:spPr>
        <p:txBody>
          <a:bodyPr/>
          <a:lstStyle/>
          <a:p>
            <a:r>
              <a:rPr lang="es-ES" dirty="0"/>
              <a:t>Universidad de destino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8C7F485-8EC3-2B4F-81CE-2061A55C33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0048" y="2201236"/>
            <a:ext cx="4443984" cy="2562193"/>
          </a:xfrm>
        </p:spPr>
        <p:txBody>
          <a:bodyPr>
            <a:normAutofit/>
          </a:bodyPr>
          <a:lstStyle/>
          <a:p>
            <a:r>
              <a:rPr lang="es-ES" sz="1700" dirty="0"/>
              <a:t>Reglamentos internos pertinentes. </a:t>
            </a:r>
          </a:p>
          <a:p>
            <a:r>
              <a:rPr lang="es-ES" sz="1700" dirty="0"/>
              <a:t>Requisitos de admisión al programa  de doctorado. </a:t>
            </a:r>
          </a:p>
          <a:p>
            <a:r>
              <a:rPr lang="es-ES" sz="1700" dirty="0"/>
              <a:t>Aprobación actividades </a:t>
            </a:r>
            <a:r>
              <a:rPr lang="es-ES" sz="1700" dirty="0" err="1"/>
              <a:t>cotutelares</a:t>
            </a:r>
            <a:r>
              <a:rPr lang="es-ES" sz="1700" dirty="0"/>
              <a:t> y compromiso Profesor/a guía de tesis. </a:t>
            </a:r>
          </a:p>
          <a:p>
            <a:r>
              <a:rPr lang="es-ES" sz="1700" dirty="0"/>
              <a:t>Acuerdo doctoral individual (</a:t>
            </a:r>
            <a:r>
              <a:rPr lang="es-ES" sz="1700" dirty="0" err="1"/>
              <a:t>cotutela</a:t>
            </a:r>
            <a:r>
              <a:rPr lang="es-ES" sz="1700" dirty="0"/>
              <a:t>)</a:t>
            </a:r>
            <a:endParaRPr lang="es-CL" sz="1700" dirty="0"/>
          </a:p>
          <a:p>
            <a:endParaRPr lang="es-ES" sz="17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8790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echa derecha 5">
            <a:extLst>
              <a:ext uri="{FF2B5EF4-FFF2-40B4-BE49-F238E27FC236}">
                <a16:creationId xmlns:a16="http://schemas.microsoft.com/office/drawing/2014/main" id="{38007581-50A2-7142-AB18-DF68D02C6924}"/>
              </a:ext>
            </a:extLst>
          </p:cNvPr>
          <p:cNvSpPr/>
          <p:nvPr/>
        </p:nvSpPr>
        <p:spPr>
          <a:xfrm>
            <a:off x="825190" y="1106713"/>
            <a:ext cx="11366810" cy="2049082"/>
          </a:xfrm>
          <a:prstGeom prst="rightArrow">
            <a:avLst/>
          </a:prstGeom>
          <a:solidFill>
            <a:srgbClr val="1F497D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Heptágono 6">
            <a:extLst>
              <a:ext uri="{FF2B5EF4-FFF2-40B4-BE49-F238E27FC236}">
                <a16:creationId xmlns:a16="http://schemas.microsoft.com/office/drawing/2014/main" id="{57523406-3503-1F4C-B835-C0F51D101A40}"/>
              </a:ext>
            </a:extLst>
          </p:cNvPr>
          <p:cNvSpPr/>
          <p:nvPr/>
        </p:nvSpPr>
        <p:spPr>
          <a:xfrm>
            <a:off x="880948" y="1739590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1</a:t>
            </a:r>
            <a:endParaRPr lang="es-CL" dirty="0"/>
          </a:p>
        </p:txBody>
      </p:sp>
      <p:sp>
        <p:nvSpPr>
          <p:cNvPr id="8" name="Heptágono 7">
            <a:extLst>
              <a:ext uri="{FF2B5EF4-FFF2-40B4-BE49-F238E27FC236}">
                <a16:creationId xmlns:a16="http://schemas.microsoft.com/office/drawing/2014/main" id="{EE52B1B8-191A-F042-83B5-4F37BF723924}"/>
              </a:ext>
            </a:extLst>
          </p:cNvPr>
          <p:cNvSpPr/>
          <p:nvPr/>
        </p:nvSpPr>
        <p:spPr>
          <a:xfrm>
            <a:off x="1657817" y="1735875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2</a:t>
            </a:r>
            <a:endParaRPr lang="es-CL" dirty="0"/>
          </a:p>
        </p:txBody>
      </p:sp>
      <p:sp>
        <p:nvSpPr>
          <p:cNvPr id="9" name="Heptágono 8">
            <a:extLst>
              <a:ext uri="{FF2B5EF4-FFF2-40B4-BE49-F238E27FC236}">
                <a16:creationId xmlns:a16="http://schemas.microsoft.com/office/drawing/2014/main" id="{608A2D7A-F3EC-1D41-8D96-F7AFE2B3EE63}"/>
              </a:ext>
            </a:extLst>
          </p:cNvPr>
          <p:cNvSpPr/>
          <p:nvPr/>
        </p:nvSpPr>
        <p:spPr>
          <a:xfrm>
            <a:off x="8488621" y="1745070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3</a:t>
            </a:r>
            <a:endParaRPr lang="es-CL" dirty="0"/>
          </a:p>
        </p:txBody>
      </p:sp>
      <p:sp>
        <p:nvSpPr>
          <p:cNvPr id="10" name="Heptágono 9">
            <a:extLst>
              <a:ext uri="{FF2B5EF4-FFF2-40B4-BE49-F238E27FC236}">
                <a16:creationId xmlns:a16="http://schemas.microsoft.com/office/drawing/2014/main" id="{50185A44-9CA9-E647-810C-103D8183B50D}"/>
              </a:ext>
            </a:extLst>
          </p:cNvPr>
          <p:cNvSpPr/>
          <p:nvPr/>
        </p:nvSpPr>
        <p:spPr>
          <a:xfrm>
            <a:off x="9425715" y="1761893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4</a:t>
            </a:r>
            <a:endParaRPr lang="es-CL" dirty="0"/>
          </a:p>
        </p:txBody>
      </p:sp>
      <p:sp>
        <p:nvSpPr>
          <p:cNvPr id="11" name="Heptágono 10">
            <a:extLst>
              <a:ext uri="{FF2B5EF4-FFF2-40B4-BE49-F238E27FC236}">
                <a16:creationId xmlns:a16="http://schemas.microsoft.com/office/drawing/2014/main" id="{33483E22-1169-484D-A061-C3B1B78A5321}"/>
              </a:ext>
            </a:extLst>
          </p:cNvPr>
          <p:cNvSpPr/>
          <p:nvPr/>
        </p:nvSpPr>
        <p:spPr>
          <a:xfrm>
            <a:off x="10545339" y="1713572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5</a:t>
            </a:r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1DB8994-9CD1-034B-92DC-3E79A5353F20}"/>
              </a:ext>
            </a:extLst>
          </p:cNvPr>
          <p:cNvSpPr txBox="1"/>
          <p:nvPr/>
        </p:nvSpPr>
        <p:spPr>
          <a:xfrm>
            <a:off x="1151902" y="915964"/>
            <a:ext cx="122663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Plan de estudios </a:t>
            </a:r>
          </a:p>
          <a:p>
            <a:endParaRPr lang="es-CL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644A3EC-653E-9140-BBBD-1022C284D8E9}"/>
              </a:ext>
            </a:extLst>
          </p:cNvPr>
          <p:cNvSpPr txBox="1"/>
          <p:nvPr/>
        </p:nvSpPr>
        <p:spPr>
          <a:xfrm>
            <a:off x="8340135" y="1152290"/>
            <a:ext cx="122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Tesis </a:t>
            </a:r>
          </a:p>
          <a:p>
            <a:endParaRPr lang="es-CL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9021887-34CE-D248-94F0-B361285EF188}"/>
              </a:ext>
            </a:extLst>
          </p:cNvPr>
          <p:cNvSpPr txBox="1"/>
          <p:nvPr/>
        </p:nvSpPr>
        <p:spPr>
          <a:xfrm>
            <a:off x="9258446" y="1110429"/>
            <a:ext cx="122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Tesis </a:t>
            </a:r>
          </a:p>
          <a:p>
            <a:endParaRPr lang="es-CL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D17FDF4-E413-284D-A35A-B5EABCEBEC6B}"/>
              </a:ext>
            </a:extLst>
          </p:cNvPr>
          <p:cNvSpPr txBox="1"/>
          <p:nvPr/>
        </p:nvSpPr>
        <p:spPr>
          <a:xfrm>
            <a:off x="3804914" y="697243"/>
            <a:ext cx="18599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Examen de calificación y Proyecto de tesis </a:t>
            </a:r>
          </a:p>
          <a:p>
            <a:endParaRPr lang="es-CL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5FC8559-2B19-6546-89EB-679A0664A70E}"/>
              </a:ext>
            </a:extLst>
          </p:cNvPr>
          <p:cNvSpPr txBox="1"/>
          <p:nvPr/>
        </p:nvSpPr>
        <p:spPr>
          <a:xfrm>
            <a:off x="10193976" y="1095752"/>
            <a:ext cx="122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Tesis </a:t>
            </a:r>
          </a:p>
          <a:p>
            <a:endParaRPr lang="es-CL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DB5E261-6EB2-A948-B275-7F7656569C16}"/>
              </a:ext>
            </a:extLst>
          </p:cNvPr>
          <p:cNvSpPr txBox="1"/>
          <p:nvPr/>
        </p:nvSpPr>
        <p:spPr>
          <a:xfrm>
            <a:off x="3920144" y="2786240"/>
            <a:ext cx="11871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FF0000"/>
                </a:solidFill>
              </a:rPr>
              <a:t>Postulación universidad de destino</a:t>
            </a:r>
            <a:endParaRPr lang="es-CL" sz="1400" dirty="0">
              <a:solidFill>
                <a:srgbClr val="FF0000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04472B0-8E6B-F645-8100-22B8857FBC5C}"/>
              </a:ext>
            </a:extLst>
          </p:cNvPr>
          <p:cNvSpPr txBox="1"/>
          <p:nvPr/>
        </p:nvSpPr>
        <p:spPr>
          <a:xfrm>
            <a:off x="2812455" y="2760219"/>
            <a:ext cx="12131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FF0000"/>
                </a:solidFill>
              </a:rPr>
              <a:t>Proposición profesores guía de tesis</a:t>
            </a:r>
            <a:endParaRPr lang="es-CL" sz="1400" dirty="0">
              <a:solidFill>
                <a:srgbClr val="FF0000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D1B2D5E9-77AB-A246-80FB-0BEFA05F9BF3}"/>
              </a:ext>
            </a:extLst>
          </p:cNvPr>
          <p:cNvSpPr txBox="1"/>
          <p:nvPr/>
        </p:nvSpPr>
        <p:spPr>
          <a:xfrm>
            <a:off x="6120652" y="2745352"/>
            <a:ext cx="143615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Elaboración Acuerdo doctoral individual (</a:t>
            </a:r>
            <a:r>
              <a:rPr lang="es-ES" sz="1400" b="1" dirty="0" err="1">
                <a:solidFill>
                  <a:srgbClr val="FF0000"/>
                </a:solidFill>
              </a:rPr>
              <a:t>cotutela</a:t>
            </a:r>
            <a:r>
              <a:rPr lang="es-ES" sz="1400" b="1" dirty="0">
                <a:solidFill>
                  <a:srgbClr val="FF0000"/>
                </a:solidFill>
              </a:rPr>
              <a:t>)</a:t>
            </a:r>
            <a:endParaRPr lang="es-CL" sz="1400" b="1" dirty="0">
              <a:solidFill>
                <a:srgbClr val="FF0000"/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59E0668-89B6-5741-80A5-48DA2AC523BB}"/>
              </a:ext>
            </a:extLst>
          </p:cNvPr>
          <p:cNvSpPr txBox="1"/>
          <p:nvPr/>
        </p:nvSpPr>
        <p:spPr>
          <a:xfrm>
            <a:off x="1641578" y="2793673"/>
            <a:ext cx="12577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FF0000"/>
                </a:solidFill>
              </a:rPr>
              <a:t>Taller de tesis: manifestación intención </a:t>
            </a:r>
            <a:r>
              <a:rPr lang="es-ES" sz="1400" dirty="0" err="1">
                <a:solidFill>
                  <a:srgbClr val="FF0000"/>
                </a:solidFill>
              </a:rPr>
              <a:t>cotutelar</a:t>
            </a:r>
            <a:endParaRPr lang="es-CL" sz="1400" dirty="0">
              <a:solidFill>
                <a:srgbClr val="FF0000"/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110649D-9661-E342-B7CD-08475B91C475}"/>
              </a:ext>
            </a:extLst>
          </p:cNvPr>
          <p:cNvSpPr txBox="1"/>
          <p:nvPr/>
        </p:nvSpPr>
        <p:spPr>
          <a:xfrm>
            <a:off x="4942338" y="2793675"/>
            <a:ext cx="11871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Aceptación  universidad de destino</a:t>
            </a:r>
            <a:endParaRPr lang="es-CL" sz="1400" b="1" dirty="0">
              <a:solidFill>
                <a:srgbClr val="FF0000"/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3E75BC73-796E-4B46-BB7C-425053AABFBC}"/>
              </a:ext>
            </a:extLst>
          </p:cNvPr>
          <p:cNvSpPr txBox="1"/>
          <p:nvPr/>
        </p:nvSpPr>
        <p:spPr>
          <a:xfrm>
            <a:off x="8720253" y="2743198"/>
            <a:ext cx="20852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Tesis en </a:t>
            </a:r>
            <a:r>
              <a:rPr lang="es-ES" sz="1400" b="1" dirty="0" err="1">
                <a:solidFill>
                  <a:srgbClr val="FF0000"/>
                </a:solidFill>
              </a:rPr>
              <a:t>cotutela</a:t>
            </a:r>
            <a:endParaRPr lang="es-ES" sz="1400" b="1" dirty="0">
              <a:solidFill>
                <a:srgbClr val="FF0000"/>
              </a:solidFill>
            </a:endParaRPr>
          </a:p>
          <a:p>
            <a:endParaRPr lang="es-CL" dirty="0"/>
          </a:p>
        </p:txBody>
      </p:sp>
      <p:sp>
        <p:nvSpPr>
          <p:cNvPr id="30" name="Flecha abajo 29">
            <a:extLst>
              <a:ext uri="{FF2B5EF4-FFF2-40B4-BE49-F238E27FC236}">
                <a16:creationId xmlns:a16="http://schemas.microsoft.com/office/drawing/2014/main" id="{BF30E085-9270-3143-A573-9642638D5AFC}"/>
              </a:ext>
            </a:extLst>
          </p:cNvPr>
          <p:cNvSpPr/>
          <p:nvPr/>
        </p:nvSpPr>
        <p:spPr>
          <a:xfrm flipH="1">
            <a:off x="10918158" y="2497872"/>
            <a:ext cx="65793" cy="37579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B1DC34D-5FCC-594F-BA73-1C3E9101A99C}"/>
              </a:ext>
            </a:extLst>
          </p:cNvPr>
          <p:cNvSpPr txBox="1"/>
          <p:nvPr/>
        </p:nvSpPr>
        <p:spPr>
          <a:xfrm>
            <a:off x="10374351" y="6255836"/>
            <a:ext cx="1505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Permanencia máxima</a:t>
            </a:r>
            <a:endParaRPr lang="es-CL" sz="1400" dirty="0"/>
          </a:p>
        </p:txBody>
      </p:sp>
      <p:sp>
        <p:nvSpPr>
          <p:cNvPr id="32" name="Flecha abajo 31">
            <a:extLst>
              <a:ext uri="{FF2B5EF4-FFF2-40B4-BE49-F238E27FC236}">
                <a16:creationId xmlns:a16="http://schemas.microsoft.com/office/drawing/2014/main" id="{0185BC39-BEEC-8547-8D0A-DECD39CA1858}"/>
              </a:ext>
            </a:extLst>
          </p:cNvPr>
          <p:cNvSpPr/>
          <p:nvPr/>
        </p:nvSpPr>
        <p:spPr>
          <a:xfrm flipH="1">
            <a:off x="3850436" y="1400160"/>
            <a:ext cx="97097" cy="31829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2A1411B-E3BD-1A42-8868-DC7FBBD670A6}"/>
              </a:ext>
            </a:extLst>
          </p:cNvPr>
          <p:cNvSpPr txBox="1"/>
          <p:nvPr/>
        </p:nvSpPr>
        <p:spPr>
          <a:xfrm>
            <a:off x="3067563" y="4580908"/>
            <a:ext cx="23859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Ensayo temático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Presentación escrita de un proyecto de tesis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Defensa oral ante la Comisión Examen de Calificación  </a:t>
            </a:r>
            <a:endParaRPr lang="es-CL" sz="1200" dirty="0"/>
          </a:p>
        </p:txBody>
      </p:sp>
      <p:sp>
        <p:nvSpPr>
          <p:cNvPr id="34" name="Cerrar llave 33">
            <a:extLst>
              <a:ext uri="{FF2B5EF4-FFF2-40B4-BE49-F238E27FC236}">
                <a16:creationId xmlns:a16="http://schemas.microsoft.com/office/drawing/2014/main" id="{86EF78ED-FB12-E341-9838-6E7F578BF729}"/>
              </a:ext>
            </a:extLst>
          </p:cNvPr>
          <p:cNvSpPr/>
          <p:nvPr/>
        </p:nvSpPr>
        <p:spPr>
          <a:xfrm rot="5400000">
            <a:off x="5330285" y="1873406"/>
            <a:ext cx="379137" cy="8742559"/>
          </a:xfrm>
          <a:prstGeom prst="rightBrace">
            <a:avLst>
              <a:gd name="adj1" fmla="val 8333"/>
              <a:gd name="adj2" fmla="val 551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CF155AC6-2FCE-114C-AA1D-57A92DC838C9}"/>
              </a:ext>
            </a:extLst>
          </p:cNvPr>
          <p:cNvSpPr txBox="1"/>
          <p:nvPr/>
        </p:nvSpPr>
        <p:spPr>
          <a:xfrm>
            <a:off x="4445618" y="6334780"/>
            <a:ext cx="1776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Duración ideal del programa  4 años</a:t>
            </a:r>
            <a:endParaRPr lang="es-CL" sz="1400" dirty="0"/>
          </a:p>
        </p:txBody>
      </p:sp>
      <p:sp>
        <p:nvSpPr>
          <p:cNvPr id="37" name="Cerrar llave 36">
            <a:extLst>
              <a:ext uri="{FF2B5EF4-FFF2-40B4-BE49-F238E27FC236}">
                <a16:creationId xmlns:a16="http://schemas.microsoft.com/office/drawing/2014/main" id="{EFABAAA2-8D3D-D34C-ADF7-B659A05CC556}"/>
              </a:ext>
            </a:extLst>
          </p:cNvPr>
          <p:cNvSpPr/>
          <p:nvPr/>
        </p:nvSpPr>
        <p:spPr>
          <a:xfrm rot="5400000">
            <a:off x="9487833" y="2124311"/>
            <a:ext cx="379137" cy="2233962"/>
          </a:xfrm>
          <a:prstGeom prst="rightBrace">
            <a:avLst>
              <a:gd name="adj1" fmla="val 8333"/>
              <a:gd name="adj2" fmla="val 551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D2F14E0-0848-CA43-8363-47C37EE4BF3A}"/>
              </a:ext>
            </a:extLst>
          </p:cNvPr>
          <p:cNvSpPr txBox="1"/>
          <p:nvPr/>
        </p:nvSpPr>
        <p:spPr>
          <a:xfrm>
            <a:off x="8664498" y="3419825"/>
            <a:ext cx="219679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Períodos alternados en cada universidad de acuerdo a lo convenido en el acuerdo no inferior a 6 meses.</a:t>
            </a:r>
          </a:p>
          <a:p>
            <a:endParaRPr lang="es-E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Matrícula en ambos establecimientos por todo el período </a:t>
            </a:r>
            <a:r>
              <a:rPr lang="es-ES" sz="1200" dirty="0" err="1"/>
              <a:t>cotutelar</a:t>
            </a:r>
            <a:r>
              <a:rPr lang="es-ES" sz="1200" dirty="0"/>
              <a:t>.</a:t>
            </a:r>
          </a:p>
          <a:p>
            <a:endParaRPr lang="es-E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Obligaciones económicas a convenir (aranceles) (dependiendo de las condiciones que rijan el acuerdo de </a:t>
            </a:r>
            <a:r>
              <a:rPr lang="es-ES" sz="1200" dirty="0" err="1"/>
              <a:t>cotutela</a:t>
            </a:r>
            <a:r>
              <a:rPr lang="es-ES" sz="1200" dirty="0"/>
              <a:t>)</a:t>
            </a:r>
          </a:p>
          <a:p>
            <a:endParaRPr lang="es-ES" sz="1400" dirty="0"/>
          </a:p>
          <a:p>
            <a:endParaRPr lang="es-CL" sz="14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C03D90C-DB15-6840-A333-97630C4D80C5}"/>
              </a:ext>
            </a:extLst>
          </p:cNvPr>
          <p:cNvSpPr txBox="1"/>
          <p:nvPr/>
        </p:nvSpPr>
        <p:spPr>
          <a:xfrm>
            <a:off x="3289610" y="167268"/>
            <a:ext cx="599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Universidad de Chile como institución de origen </a:t>
            </a:r>
            <a:endParaRPr lang="es-CL" sz="2000" b="1" dirty="0"/>
          </a:p>
        </p:txBody>
      </p:sp>
    </p:spTree>
    <p:extLst>
      <p:ext uri="{BB962C8B-B14F-4D97-AF65-F5344CB8AC3E}">
        <p14:creationId xmlns:p14="http://schemas.microsoft.com/office/powerpoint/2010/main" val="1152047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echa derecha 5">
            <a:extLst>
              <a:ext uri="{FF2B5EF4-FFF2-40B4-BE49-F238E27FC236}">
                <a16:creationId xmlns:a16="http://schemas.microsoft.com/office/drawing/2014/main" id="{38007581-50A2-7142-AB18-DF68D02C6924}"/>
              </a:ext>
            </a:extLst>
          </p:cNvPr>
          <p:cNvSpPr/>
          <p:nvPr/>
        </p:nvSpPr>
        <p:spPr>
          <a:xfrm>
            <a:off x="825190" y="1106713"/>
            <a:ext cx="11366810" cy="2049082"/>
          </a:xfrm>
          <a:prstGeom prst="rightArrow">
            <a:avLst/>
          </a:prstGeom>
          <a:solidFill>
            <a:srgbClr val="1F497D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Heptágono 6">
            <a:extLst>
              <a:ext uri="{FF2B5EF4-FFF2-40B4-BE49-F238E27FC236}">
                <a16:creationId xmlns:a16="http://schemas.microsoft.com/office/drawing/2014/main" id="{57523406-3503-1F4C-B835-C0F51D101A40}"/>
              </a:ext>
            </a:extLst>
          </p:cNvPr>
          <p:cNvSpPr/>
          <p:nvPr/>
        </p:nvSpPr>
        <p:spPr>
          <a:xfrm>
            <a:off x="880948" y="1739590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1</a:t>
            </a:r>
            <a:endParaRPr lang="es-CL" dirty="0"/>
          </a:p>
        </p:txBody>
      </p:sp>
      <p:sp>
        <p:nvSpPr>
          <p:cNvPr id="8" name="Heptágono 7">
            <a:extLst>
              <a:ext uri="{FF2B5EF4-FFF2-40B4-BE49-F238E27FC236}">
                <a16:creationId xmlns:a16="http://schemas.microsoft.com/office/drawing/2014/main" id="{EE52B1B8-191A-F042-83B5-4F37BF723924}"/>
              </a:ext>
            </a:extLst>
          </p:cNvPr>
          <p:cNvSpPr/>
          <p:nvPr/>
        </p:nvSpPr>
        <p:spPr>
          <a:xfrm>
            <a:off x="1657817" y="1735875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2</a:t>
            </a:r>
            <a:endParaRPr lang="es-CL" dirty="0"/>
          </a:p>
        </p:txBody>
      </p:sp>
      <p:sp>
        <p:nvSpPr>
          <p:cNvPr id="9" name="Heptágono 8">
            <a:extLst>
              <a:ext uri="{FF2B5EF4-FFF2-40B4-BE49-F238E27FC236}">
                <a16:creationId xmlns:a16="http://schemas.microsoft.com/office/drawing/2014/main" id="{608A2D7A-F3EC-1D41-8D96-F7AFE2B3EE63}"/>
              </a:ext>
            </a:extLst>
          </p:cNvPr>
          <p:cNvSpPr/>
          <p:nvPr/>
        </p:nvSpPr>
        <p:spPr>
          <a:xfrm>
            <a:off x="8488621" y="1745070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3</a:t>
            </a:r>
            <a:endParaRPr lang="es-CL" dirty="0"/>
          </a:p>
        </p:txBody>
      </p:sp>
      <p:sp>
        <p:nvSpPr>
          <p:cNvPr id="10" name="Heptágono 9">
            <a:extLst>
              <a:ext uri="{FF2B5EF4-FFF2-40B4-BE49-F238E27FC236}">
                <a16:creationId xmlns:a16="http://schemas.microsoft.com/office/drawing/2014/main" id="{50185A44-9CA9-E647-810C-103D8183B50D}"/>
              </a:ext>
            </a:extLst>
          </p:cNvPr>
          <p:cNvSpPr/>
          <p:nvPr/>
        </p:nvSpPr>
        <p:spPr>
          <a:xfrm>
            <a:off x="9425715" y="1761893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4</a:t>
            </a:r>
            <a:endParaRPr lang="es-CL" dirty="0"/>
          </a:p>
        </p:txBody>
      </p:sp>
      <p:sp>
        <p:nvSpPr>
          <p:cNvPr id="11" name="Heptágono 10">
            <a:extLst>
              <a:ext uri="{FF2B5EF4-FFF2-40B4-BE49-F238E27FC236}">
                <a16:creationId xmlns:a16="http://schemas.microsoft.com/office/drawing/2014/main" id="{33483E22-1169-484D-A061-C3B1B78A5321}"/>
              </a:ext>
            </a:extLst>
          </p:cNvPr>
          <p:cNvSpPr/>
          <p:nvPr/>
        </p:nvSpPr>
        <p:spPr>
          <a:xfrm>
            <a:off x="10545339" y="1713572"/>
            <a:ext cx="691376" cy="76943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Año</a:t>
            </a:r>
          </a:p>
          <a:p>
            <a:pPr algn="ctr"/>
            <a:r>
              <a:rPr lang="es-ES" dirty="0"/>
              <a:t>5</a:t>
            </a:r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1DB8994-9CD1-034B-92DC-3E79A5353F20}"/>
              </a:ext>
            </a:extLst>
          </p:cNvPr>
          <p:cNvSpPr txBox="1"/>
          <p:nvPr/>
        </p:nvSpPr>
        <p:spPr>
          <a:xfrm>
            <a:off x="1151902" y="915964"/>
            <a:ext cx="122663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FF0000"/>
                </a:solidFill>
              </a:rPr>
              <a:t>Plan de estudios </a:t>
            </a:r>
          </a:p>
          <a:p>
            <a:endParaRPr lang="es-CL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644A3EC-653E-9140-BBBD-1022C284D8E9}"/>
              </a:ext>
            </a:extLst>
          </p:cNvPr>
          <p:cNvSpPr txBox="1"/>
          <p:nvPr/>
        </p:nvSpPr>
        <p:spPr>
          <a:xfrm>
            <a:off x="8340135" y="1152290"/>
            <a:ext cx="122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Tesis </a:t>
            </a:r>
          </a:p>
          <a:p>
            <a:endParaRPr lang="es-CL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9021887-34CE-D248-94F0-B361285EF188}"/>
              </a:ext>
            </a:extLst>
          </p:cNvPr>
          <p:cNvSpPr txBox="1"/>
          <p:nvPr/>
        </p:nvSpPr>
        <p:spPr>
          <a:xfrm>
            <a:off x="9258446" y="1110429"/>
            <a:ext cx="122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Tesis </a:t>
            </a:r>
          </a:p>
          <a:p>
            <a:endParaRPr lang="es-CL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D17FDF4-E413-284D-A35A-B5EABCEBEC6B}"/>
              </a:ext>
            </a:extLst>
          </p:cNvPr>
          <p:cNvSpPr txBox="1"/>
          <p:nvPr/>
        </p:nvSpPr>
        <p:spPr>
          <a:xfrm>
            <a:off x="3871821" y="652639"/>
            <a:ext cx="13275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Examen de calificación y  de proyecto de tesis </a:t>
            </a:r>
            <a:endParaRPr lang="es-CL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5FC8559-2B19-6546-89EB-679A0664A70E}"/>
              </a:ext>
            </a:extLst>
          </p:cNvPr>
          <p:cNvSpPr txBox="1"/>
          <p:nvPr/>
        </p:nvSpPr>
        <p:spPr>
          <a:xfrm>
            <a:off x="10193976" y="1095752"/>
            <a:ext cx="122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Tesis </a:t>
            </a:r>
          </a:p>
          <a:p>
            <a:endParaRPr lang="es-CL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DB5E261-6EB2-A948-B275-7F7656569C16}"/>
              </a:ext>
            </a:extLst>
          </p:cNvPr>
          <p:cNvSpPr txBox="1"/>
          <p:nvPr/>
        </p:nvSpPr>
        <p:spPr>
          <a:xfrm>
            <a:off x="1689901" y="2819694"/>
            <a:ext cx="11871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Postulación Universidad de Chile</a:t>
            </a:r>
            <a:endParaRPr lang="es-CL" sz="1400" b="1" dirty="0">
              <a:solidFill>
                <a:srgbClr val="FF0000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04472B0-8E6B-F645-8100-22B8857FBC5C}"/>
              </a:ext>
            </a:extLst>
          </p:cNvPr>
          <p:cNvSpPr txBox="1"/>
          <p:nvPr/>
        </p:nvSpPr>
        <p:spPr>
          <a:xfrm>
            <a:off x="2756699" y="2749068"/>
            <a:ext cx="15253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Cumplimiento requisitos de admisión al programa </a:t>
            </a:r>
            <a:endParaRPr lang="es-CL" sz="1400" b="1" dirty="0">
              <a:solidFill>
                <a:srgbClr val="FF0000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D1B2D5E9-77AB-A246-80FB-0BEFA05F9BF3}"/>
              </a:ext>
            </a:extLst>
          </p:cNvPr>
          <p:cNvSpPr txBox="1"/>
          <p:nvPr/>
        </p:nvSpPr>
        <p:spPr>
          <a:xfrm>
            <a:off x="6878935" y="2689596"/>
            <a:ext cx="109418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Elaboración Acuerdo doctoral individual (</a:t>
            </a:r>
            <a:r>
              <a:rPr lang="es-ES" sz="1400" b="1" dirty="0" err="1">
                <a:solidFill>
                  <a:srgbClr val="FF0000"/>
                </a:solidFill>
              </a:rPr>
              <a:t>cotutela</a:t>
            </a:r>
            <a:r>
              <a:rPr lang="es-ES" sz="1400" b="1" dirty="0">
                <a:solidFill>
                  <a:srgbClr val="FF0000"/>
                </a:solidFill>
              </a:rPr>
              <a:t>)</a:t>
            </a:r>
            <a:endParaRPr lang="es-CL" sz="1400" b="1" dirty="0">
              <a:solidFill>
                <a:srgbClr val="FF0000"/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110649D-9661-E342-B7CD-08475B91C475}"/>
              </a:ext>
            </a:extLst>
          </p:cNvPr>
          <p:cNvSpPr txBox="1"/>
          <p:nvPr/>
        </p:nvSpPr>
        <p:spPr>
          <a:xfrm>
            <a:off x="5644864" y="2726767"/>
            <a:ext cx="11871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Aceptación  Universidad de Chile </a:t>
            </a:r>
            <a:endParaRPr lang="es-CL" sz="1400" b="1" dirty="0">
              <a:solidFill>
                <a:srgbClr val="FF0000"/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3E75BC73-796E-4B46-BB7C-425053AABFBC}"/>
              </a:ext>
            </a:extLst>
          </p:cNvPr>
          <p:cNvSpPr txBox="1"/>
          <p:nvPr/>
        </p:nvSpPr>
        <p:spPr>
          <a:xfrm>
            <a:off x="8720253" y="2743198"/>
            <a:ext cx="20852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FF0000"/>
                </a:solidFill>
              </a:rPr>
              <a:t>Tesis en </a:t>
            </a:r>
            <a:r>
              <a:rPr lang="es-ES" sz="1400" b="1" dirty="0" err="1">
                <a:solidFill>
                  <a:srgbClr val="FF0000"/>
                </a:solidFill>
              </a:rPr>
              <a:t>cotutela</a:t>
            </a:r>
            <a:endParaRPr lang="es-ES" sz="1400" b="1" dirty="0">
              <a:solidFill>
                <a:srgbClr val="FF0000"/>
              </a:solidFill>
            </a:endParaRPr>
          </a:p>
          <a:p>
            <a:endParaRPr lang="es-CL" dirty="0"/>
          </a:p>
        </p:txBody>
      </p:sp>
      <p:sp>
        <p:nvSpPr>
          <p:cNvPr id="30" name="Flecha abajo 29">
            <a:extLst>
              <a:ext uri="{FF2B5EF4-FFF2-40B4-BE49-F238E27FC236}">
                <a16:creationId xmlns:a16="http://schemas.microsoft.com/office/drawing/2014/main" id="{BF30E085-9270-3143-A573-9642638D5AFC}"/>
              </a:ext>
            </a:extLst>
          </p:cNvPr>
          <p:cNvSpPr/>
          <p:nvPr/>
        </p:nvSpPr>
        <p:spPr>
          <a:xfrm flipH="1">
            <a:off x="10918157" y="2497872"/>
            <a:ext cx="133090" cy="3085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B1DC34D-5FCC-594F-BA73-1C3E9101A99C}"/>
              </a:ext>
            </a:extLst>
          </p:cNvPr>
          <p:cNvSpPr txBox="1"/>
          <p:nvPr/>
        </p:nvSpPr>
        <p:spPr>
          <a:xfrm>
            <a:off x="10405690" y="5616613"/>
            <a:ext cx="1505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Permanencia máxima 5 años</a:t>
            </a:r>
            <a:endParaRPr lang="es-CL" sz="1400" dirty="0"/>
          </a:p>
        </p:txBody>
      </p:sp>
      <p:sp>
        <p:nvSpPr>
          <p:cNvPr id="32" name="Flecha abajo 31">
            <a:extLst>
              <a:ext uri="{FF2B5EF4-FFF2-40B4-BE49-F238E27FC236}">
                <a16:creationId xmlns:a16="http://schemas.microsoft.com/office/drawing/2014/main" id="{0185BC39-BEEC-8547-8D0A-DECD39CA1858}"/>
              </a:ext>
            </a:extLst>
          </p:cNvPr>
          <p:cNvSpPr/>
          <p:nvPr/>
        </p:nvSpPr>
        <p:spPr>
          <a:xfrm flipH="1">
            <a:off x="3871820" y="1400160"/>
            <a:ext cx="75712" cy="24589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2A1411B-E3BD-1A42-8868-DC7FBBD670A6}"/>
              </a:ext>
            </a:extLst>
          </p:cNvPr>
          <p:cNvSpPr txBox="1"/>
          <p:nvPr/>
        </p:nvSpPr>
        <p:spPr>
          <a:xfrm>
            <a:off x="3089083" y="3812205"/>
            <a:ext cx="2385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Ensayo temático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Presentación escrita de un proyecto de tesis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Defensa oral ante la Comisión Examen de Calificación  </a:t>
            </a:r>
          </a:p>
          <a:p>
            <a:r>
              <a:rPr lang="es-ES" sz="1200" dirty="0"/>
              <a:t>(D.U 004787/ 2015 )</a:t>
            </a:r>
          </a:p>
        </p:txBody>
      </p:sp>
      <p:sp>
        <p:nvSpPr>
          <p:cNvPr id="34" name="Cerrar llave 33">
            <a:extLst>
              <a:ext uri="{FF2B5EF4-FFF2-40B4-BE49-F238E27FC236}">
                <a16:creationId xmlns:a16="http://schemas.microsoft.com/office/drawing/2014/main" id="{86EF78ED-FB12-E341-9838-6E7F578BF729}"/>
              </a:ext>
            </a:extLst>
          </p:cNvPr>
          <p:cNvSpPr/>
          <p:nvPr/>
        </p:nvSpPr>
        <p:spPr>
          <a:xfrm rot="5400000">
            <a:off x="5859445" y="1372757"/>
            <a:ext cx="351168" cy="9766254"/>
          </a:xfrm>
          <a:prstGeom prst="rightBrace">
            <a:avLst>
              <a:gd name="adj1" fmla="val 8333"/>
              <a:gd name="adj2" fmla="val 551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CF155AC6-2FCE-114C-AA1D-57A92DC838C9}"/>
              </a:ext>
            </a:extLst>
          </p:cNvPr>
          <p:cNvSpPr txBox="1"/>
          <p:nvPr/>
        </p:nvSpPr>
        <p:spPr>
          <a:xfrm>
            <a:off x="3724604" y="6362773"/>
            <a:ext cx="3701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Matrícula en la Universidad de Chile por la duración total del programa de doctorado</a:t>
            </a:r>
          </a:p>
        </p:txBody>
      </p:sp>
      <p:sp>
        <p:nvSpPr>
          <p:cNvPr id="37" name="Cerrar llave 36">
            <a:extLst>
              <a:ext uri="{FF2B5EF4-FFF2-40B4-BE49-F238E27FC236}">
                <a16:creationId xmlns:a16="http://schemas.microsoft.com/office/drawing/2014/main" id="{EFABAAA2-8D3D-D34C-ADF7-B659A05CC556}"/>
              </a:ext>
            </a:extLst>
          </p:cNvPr>
          <p:cNvSpPr/>
          <p:nvPr/>
        </p:nvSpPr>
        <p:spPr>
          <a:xfrm rot="5400000">
            <a:off x="9487833" y="2124311"/>
            <a:ext cx="379137" cy="2233962"/>
          </a:xfrm>
          <a:prstGeom prst="rightBrace">
            <a:avLst>
              <a:gd name="adj1" fmla="val 8333"/>
              <a:gd name="adj2" fmla="val 551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D2F14E0-0848-CA43-8363-47C37EE4BF3A}"/>
              </a:ext>
            </a:extLst>
          </p:cNvPr>
          <p:cNvSpPr txBox="1"/>
          <p:nvPr/>
        </p:nvSpPr>
        <p:spPr>
          <a:xfrm>
            <a:off x="8664498" y="3419825"/>
            <a:ext cx="219679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Períodos alternados en cada universidad de acuerdo a lo convenido en el acuerdo. </a:t>
            </a:r>
          </a:p>
          <a:p>
            <a:endParaRPr lang="es-ES" sz="1200" dirty="0"/>
          </a:p>
          <a:p>
            <a:endParaRPr lang="es-E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/>
              <a:t>Aranceles en universidad de origen (dependiendo de las condiciones que rijan el acuerdo)</a:t>
            </a:r>
          </a:p>
          <a:p>
            <a:endParaRPr lang="es-ES" sz="1400" dirty="0"/>
          </a:p>
          <a:p>
            <a:endParaRPr lang="es-CL" sz="1400" dirty="0"/>
          </a:p>
        </p:txBody>
      </p:sp>
      <p:sp>
        <p:nvSpPr>
          <p:cNvPr id="27" name="Flecha abajo 26">
            <a:extLst>
              <a:ext uri="{FF2B5EF4-FFF2-40B4-BE49-F238E27FC236}">
                <a16:creationId xmlns:a16="http://schemas.microsoft.com/office/drawing/2014/main" id="{9A111EAD-1993-944D-83B9-0311DBDCEBB4}"/>
              </a:ext>
            </a:extLst>
          </p:cNvPr>
          <p:cNvSpPr/>
          <p:nvPr/>
        </p:nvSpPr>
        <p:spPr>
          <a:xfrm flipH="1">
            <a:off x="1582358" y="1936595"/>
            <a:ext cx="45719" cy="18158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93DDEBB-3D23-CB45-916A-C7B66E72FFE3}"/>
              </a:ext>
            </a:extLst>
          </p:cNvPr>
          <p:cNvSpPr txBox="1"/>
          <p:nvPr/>
        </p:nvSpPr>
        <p:spPr>
          <a:xfrm>
            <a:off x="6724184" y="4315521"/>
            <a:ext cx="13381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200" dirty="0"/>
              <a:t>Periodos de estadía in situ en el programa y actividades a realizar. </a:t>
            </a:r>
            <a:endParaRPr lang="es-CL" sz="1200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4893BB1F-7E87-B64B-80AD-9C3D11B80B45}"/>
              </a:ext>
            </a:extLst>
          </p:cNvPr>
          <p:cNvSpPr txBox="1"/>
          <p:nvPr/>
        </p:nvSpPr>
        <p:spPr>
          <a:xfrm>
            <a:off x="930832" y="3872743"/>
            <a:ext cx="177676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Reconocimiento de estudios. </a:t>
            </a:r>
          </a:p>
          <a:p>
            <a:r>
              <a:rPr lang="es-ES" sz="1100" dirty="0"/>
              <a:t>(D.U 0028011/2010 y reglamentación específica D.U 0048787)</a:t>
            </a:r>
            <a:endParaRPr lang="es-CL" sz="1100" dirty="0"/>
          </a:p>
          <a:p>
            <a:endParaRPr lang="es-CL" sz="1400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AB195CBD-6A9F-4241-9841-6F1E83F34CFD}"/>
              </a:ext>
            </a:extLst>
          </p:cNvPr>
          <p:cNvSpPr txBox="1"/>
          <p:nvPr/>
        </p:nvSpPr>
        <p:spPr>
          <a:xfrm>
            <a:off x="3289610" y="167268"/>
            <a:ext cx="599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Universidad de Chile como institución de destino </a:t>
            </a:r>
            <a:endParaRPr lang="es-CL" sz="2000" b="1" dirty="0"/>
          </a:p>
        </p:txBody>
      </p:sp>
      <p:sp>
        <p:nvSpPr>
          <p:cNvPr id="40" name="Cerrar llave 39">
            <a:extLst>
              <a:ext uri="{FF2B5EF4-FFF2-40B4-BE49-F238E27FC236}">
                <a16:creationId xmlns:a16="http://schemas.microsoft.com/office/drawing/2014/main" id="{8FC913FC-C6D8-41D2-9596-1615FDB8BAAF}"/>
              </a:ext>
            </a:extLst>
          </p:cNvPr>
          <p:cNvSpPr/>
          <p:nvPr/>
        </p:nvSpPr>
        <p:spPr>
          <a:xfrm rot="5400000">
            <a:off x="7156565" y="1909585"/>
            <a:ext cx="275066" cy="7138990"/>
          </a:xfrm>
          <a:prstGeom prst="rightBrace">
            <a:avLst>
              <a:gd name="adj1" fmla="val 8333"/>
              <a:gd name="adj2" fmla="val 551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86C8BD3-72F9-4F43-8F6C-AE8F03CEFBF6}"/>
              </a:ext>
            </a:extLst>
          </p:cNvPr>
          <p:cNvSpPr txBox="1"/>
          <p:nvPr/>
        </p:nvSpPr>
        <p:spPr>
          <a:xfrm>
            <a:off x="6405717" y="5605790"/>
            <a:ext cx="1776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Permanencia mínima 3 años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108069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82087-5888-AD4E-A1DD-F2A8668FC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716" y="429322"/>
            <a:ext cx="9757317" cy="752707"/>
          </a:xfrm>
        </p:spPr>
        <p:txBody>
          <a:bodyPr/>
          <a:lstStyle/>
          <a:p>
            <a:pPr algn="ctr"/>
            <a:r>
              <a:rPr lang="es-ES" dirty="0"/>
              <a:t>PROCEDIMIENTOS </a:t>
            </a:r>
            <a:endParaRPr lang="es-CL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1989FE4-9CFD-724C-A18E-74E100535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28982" y="1694737"/>
            <a:ext cx="10467718" cy="4761819"/>
          </a:xfrm>
        </p:spPr>
        <p:txBody>
          <a:bodyPr>
            <a:normAutofit/>
          </a:bodyPr>
          <a:lstStyle/>
          <a:p>
            <a:pPr algn="just"/>
            <a:r>
              <a:rPr lang="es-ES" dirty="0"/>
              <a:t>La reglamentación de la Universidad de Chile es aplicable para todos/as aquellos/as adscritos a actividades formativas para la obtención de un grado académico. </a:t>
            </a:r>
          </a:p>
          <a:p>
            <a:pPr algn="just"/>
            <a:r>
              <a:rPr lang="es-ES" dirty="0"/>
              <a:t>Por tanto, son aplicables en su totalidad la reglamentación contenida en el D.U. N ° 0028011 de octubre de 2010  y en la contenida en los reglamentos específicos de cada programa doctoral. </a:t>
            </a:r>
          </a:p>
          <a:p>
            <a:pPr algn="just"/>
            <a:r>
              <a:rPr lang="es-ES" dirty="0"/>
              <a:t>La administración del programa doctoral  es responsabilidad de la Escuela de Postgrado, la cual se encuentra habilitada dar curso a la comunicación formal de admisión,  del reconocimiento de estudios y del progreso y egreso de los/las estudiantes adscritos/as al programa. </a:t>
            </a:r>
          </a:p>
          <a:p>
            <a:pPr algn="just"/>
            <a:r>
              <a:rPr lang="es-ES" dirty="0"/>
              <a:t>La coordinación académica se realiza a través del  Comité Académico a través de su coordinador/a, el cual será responsable para determinar las actividades formativas que correspondan al doble grado en </a:t>
            </a:r>
            <a:r>
              <a:rPr lang="es-ES" dirty="0" err="1"/>
              <a:t>cotutela</a:t>
            </a:r>
            <a:r>
              <a:rPr lang="es-ES" dirty="0"/>
              <a:t> de tesis. </a:t>
            </a:r>
          </a:p>
          <a:p>
            <a:pPr marL="0" indent="0">
              <a:buNone/>
            </a:pPr>
            <a:endParaRPr lang="es-ES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06386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echa derecha 5">
            <a:extLst>
              <a:ext uri="{FF2B5EF4-FFF2-40B4-BE49-F238E27FC236}">
                <a16:creationId xmlns:a16="http://schemas.microsoft.com/office/drawing/2014/main" id="{38007581-50A2-7142-AB18-DF68D02C6924}"/>
              </a:ext>
            </a:extLst>
          </p:cNvPr>
          <p:cNvSpPr/>
          <p:nvPr/>
        </p:nvSpPr>
        <p:spPr>
          <a:xfrm>
            <a:off x="825190" y="1500609"/>
            <a:ext cx="11366810" cy="2049082"/>
          </a:xfrm>
          <a:prstGeom prst="rightArrow">
            <a:avLst/>
          </a:pr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DB5E261-6EB2-A948-B275-7F7656569C16}"/>
              </a:ext>
            </a:extLst>
          </p:cNvPr>
          <p:cNvSpPr txBox="1"/>
          <p:nvPr/>
        </p:nvSpPr>
        <p:spPr>
          <a:xfrm>
            <a:off x="902111" y="2003768"/>
            <a:ext cx="22631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/>
              <a:t>1. Postulación y admisión al Programa de doctorado de la Universidad de Chile</a:t>
            </a:r>
            <a:endParaRPr lang="es-CL" sz="1600" b="1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04472B0-8E6B-F645-8100-22B8857FBC5C}"/>
              </a:ext>
            </a:extLst>
          </p:cNvPr>
          <p:cNvSpPr txBox="1"/>
          <p:nvPr/>
        </p:nvSpPr>
        <p:spPr>
          <a:xfrm>
            <a:off x="899763" y="3424317"/>
            <a:ext cx="2209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/>
              <a:t>1.  Cumplimiento requisitos de admisión al programa  y habilitantes para la inscripción de la tesis. </a:t>
            </a:r>
            <a:endParaRPr lang="es-CL" sz="1200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D1B2D5E9-77AB-A246-80FB-0BEFA05F9BF3}"/>
              </a:ext>
            </a:extLst>
          </p:cNvPr>
          <p:cNvSpPr txBox="1"/>
          <p:nvPr/>
        </p:nvSpPr>
        <p:spPr>
          <a:xfrm>
            <a:off x="6255073" y="2054401"/>
            <a:ext cx="28889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/>
              <a:t>3. Elaboración y firma Acuerdo doctoral individual  de </a:t>
            </a:r>
            <a:r>
              <a:rPr lang="es-ES" sz="1600" b="1" dirty="0" err="1"/>
              <a:t>cotutela</a:t>
            </a:r>
            <a:r>
              <a:rPr lang="es-ES" sz="1600" b="1" dirty="0"/>
              <a:t> de tesis</a:t>
            </a:r>
            <a:endParaRPr lang="es-CL" sz="1600" b="1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CF155AC6-2FCE-114C-AA1D-57A92DC838C9}"/>
              </a:ext>
            </a:extLst>
          </p:cNvPr>
          <p:cNvSpPr txBox="1"/>
          <p:nvPr/>
        </p:nvSpPr>
        <p:spPr>
          <a:xfrm>
            <a:off x="1100954" y="841740"/>
            <a:ext cx="43319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Responsable: Escuela de Postgrado de Facultad/Instituto en las fechas que se convengan a tal efecto de acuerdo a cada programa.  </a:t>
            </a:r>
            <a:endParaRPr lang="es-CL" sz="14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AB195CBD-6A9F-4241-9841-6F1E83F34CFD}"/>
              </a:ext>
            </a:extLst>
          </p:cNvPr>
          <p:cNvSpPr txBox="1"/>
          <p:nvPr/>
        </p:nvSpPr>
        <p:spPr>
          <a:xfrm>
            <a:off x="3289610" y="167268"/>
            <a:ext cx="59993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/>
              <a:t>PROCEDIMIENTO UNIVERSIDAD DE CHILE COMO UNIVERSIDAD DE DESTINO </a:t>
            </a:r>
            <a:endParaRPr lang="es-CL" sz="2000" b="1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2D669CB-02C6-4A4D-92C9-81C359765642}"/>
              </a:ext>
            </a:extLst>
          </p:cNvPr>
          <p:cNvSpPr txBox="1"/>
          <p:nvPr/>
        </p:nvSpPr>
        <p:spPr>
          <a:xfrm>
            <a:off x="3531850" y="3365358"/>
            <a:ext cx="246098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/>
              <a:t>3. Comunicación formal de admisión que informe que se elaborará un acuerdo individual de cotutela de tesis doctoral que rija al doble grado, que indique: </a:t>
            </a:r>
          </a:p>
          <a:p>
            <a:pPr algn="just"/>
            <a:endParaRPr lang="es-ES" sz="12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s-ES" sz="1200" dirty="0"/>
              <a:t>La permanencia mínima en el programa. </a:t>
            </a:r>
          </a:p>
          <a:p>
            <a:pPr marL="285750" indent="-285750" algn="just">
              <a:buFontTx/>
              <a:buChar char="-"/>
            </a:pPr>
            <a:r>
              <a:rPr lang="es-ES" sz="1200" dirty="0"/>
              <a:t>Determinación de/la  profesor guía responsable. </a:t>
            </a:r>
          </a:p>
          <a:p>
            <a:pPr marL="285750" indent="-285750" algn="just">
              <a:buFontTx/>
              <a:buChar char="-"/>
            </a:pPr>
            <a:r>
              <a:rPr lang="es-ES" sz="1200" dirty="0"/>
              <a:t>Periodos de estadía y actividades a realizar en la Universidad de Chile. </a:t>
            </a:r>
          </a:p>
          <a:p>
            <a:pPr marL="285750" indent="-285750" algn="just">
              <a:buFontTx/>
              <a:buChar char="-"/>
            </a:pPr>
            <a:r>
              <a:rPr lang="es-ES" sz="1200" dirty="0"/>
              <a:t>Obligaciones económicas y de registro en la Universidad de Chile. </a:t>
            </a:r>
            <a:endParaRPr lang="es-CL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95352D6-EA6D-7E46-869B-13C4CEB545E1}"/>
              </a:ext>
            </a:extLst>
          </p:cNvPr>
          <p:cNvSpPr txBox="1"/>
          <p:nvPr/>
        </p:nvSpPr>
        <p:spPr>
          <a:xfrm>
            <a:off x="3502289" y="2029559"/>
            <a:ext cx="22091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/>
              <a:t>2. Aceptación en el Programa de doctorado de la Universidad de Chile  </a:t>
            </a:r>
            <a:endParaRPr lang="es-CL" sz="1600" b="1" dirty="0"/>
          </a:p>
        </p:txBody>
      </p:sp>
      <p:sp>
        <p:nvSpPr>
          <p:cNvPr id="42" name="Cerrar llave 41">
            <a:extLst>
              <a:ext uri="{FF2B5EF4-FFF2-40B4-BE49-F238E27FC236}">
                <a16:creationId xmlns:a16="http://schemas.microsoft.com/office/drawing/2014/main" id="{79F0208F-6481-E741-9F0C-BE52785397AB}"/>
              </a:ext>
            </a:extLst>
          </p:cNvPr>
          <p:cNvSpPr/>
          <p:nvPr/>
        </p:nvSpPr>
        <p:spPr>
          <a:xfrm rot="5400000" flipH="1">
            <a:off x="3264843" y="-772591"/>
            <a:ext cx="208746" cy="5134707"/>
          </a:xfrm>
          <a:prstGeom prst="rightBrace">
            <a:avLst>
              <a:gd name="adj1" fmla="val 8333"/>
              <a:gd name="adj2" fmla="val 551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B4E78A21-C87C-DF4F-83DF-9BA48067FBE3}"/>
              </a:ext>
            </a:extLst>
          </p:cNvPr>
          <p:cNvSpPr txBox="1"/>
          <p:nvPr/>
        </p:nvSpPr>
        <p:spPr>
          <a:xfrm>
            <a:off x="925554" y="4462981"/>
            <a:ext cx="22091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/>
              <a:t>2. Reconocimiento de  créditos, si procede, de acuerdo a la prerrogativa otorgada al/la directora de escuela. </a:t>
            </a:r>
            <a:endParaRPr lang="es-CL" sz="1200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41CDBE7A-8E39-144E-8966-CD3919FD39EB}"/>
              </a:ext>
            </a:extLst>
          </p:cNvPr>
          <p:cNvSpPr txBox="1"/>
          <p:nvPr/>
        </p:nvSpPr>
        <p:spPr>
          <a:xfrm>
            <a:off x="6245938" y="3381613"/>
            <a:ext cx="30430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u="sng" dirty="0"/>
              <a:t>Modalidad autogestionada por la Escuela de Postgrado:</a:t>
            </a:r>
          </a:p>
          <a:p>
            <a:pPr algn="just"/>
            <a:endParaRPr lang="es-ES" sz="1200" u="sng" dirty="0"/>
          </a:p>
          <a:p>
            <a:pPr marL="228600" indent="-228600" algn="just">
              <a:buAutoNum type="arabicParenR"/>
            </a:pPr>
            <a:r>
              <a:rPr lang="es-ES" sz="1200" dirty="0"/>
              <a:t>En los tiempos que determine, respetando que el convenio esté suscrito con anterioridad al arribo del/la estudiante. </a:t>
            </a:r>
          </a:p>
          <a:p>
            <a:pPr marL="228600" indent="-228600" algn="just">
              <a:buAutoNum type="arabicParenR"/>
            </a:pPr>
            <a:r>
              <a:rPr lang="es-ES" sz="1200" dirty="0"/>
              <a:t>Las revisiones por DPP serán recibidas por la vía oficial, ya sea por carta u oficio y con al menos 6 semanas para su pronunciamiento. </a:t>
            </a:r>
          </a:p>
          <a:p>
            <a:pPr marL="228600" indent="-228600" algn="just">
              <a:buAutoNum type="arabicParenR"/>
            </a:pPr>
            <a:r>
              <a:rPr lang="es-ES" sz="1200" dirty="0"/>
              <a:t>La gestión de firma a través de DPP deberá ingresarse con al menos tres semanas de anticipación.  </a:t>
            </a:r>
          </a:p>
          <a:p>
            <a:pPr marL="228600" indent="-228600" algn="just">
              <a:buAutoNum type="arabicParenR"/>
            </a:pPr>
            <a:r>
              <a:rPr lang="es-ES" sz="1200" dirty="0"/>
              <a:t>DPP debe recibir una versión final firmada para el </a:t>
            </a:r>
            <a:r>
              <a:rPr lang="es-ES" sz="1200"/>
              <a:t>registro institucional.</a:t>
            </a:r>
            <a:endParaRPr lang="es-ES" sz="1200" dirty="0"/>
          </a:p>
          <a:p>
            <a:pPr marL="285750" indent="-285750">
              <a:buFontTx/>
              <a:buChar char="-"/>
            </a:pPr>
            <a:endParaRPr lang="es-CL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C4CE06-81E1-1D4B-ABD0-8A0818A5D2CC}"/>
              </a:ext>
            </a:extLst>
          </p:cNvPr>
          <p:cNvSpPr txBox="1"/>
          <p:nvPr/>
        </p:nvSpPr>
        <p:spPr>
          <a:xfrm>
            <a:off x="9176073" y="2067101"/>
            <a:ext cx="2406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/>
              <a:t>4. Arribo estudiante a Chile. </a:t>
            </a:r>
            <a:endParaRPr lang="es-CL" sz="1600" b="1" dirty="0"/>
          </a:p>
        </p:txBody>
      </p:sp>
    </p:spTree>
    <p:extLst>
      <p:ext uri="{BB962C8B-B14F-4D97-AF65-F5344CB8AC3E}">
        <p14:creationId xmlns:p14="http://schemas.microsoft.com/office/powerpoint/2010/main" val="2200804403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ar">
  <a:themeElements>
    <a:clrScheme name="Recortar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Recortar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a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{14305E9E-6E10-364D-AEF3-B3CA0C62923A}tf10001072</Template>
  <TotalTime>23624</TotalTime>
  <Words>1043</Words>
  <Application>Microsoft Office PowerPoint</Application>
  <PresentationFormat>Panorámica</PresentationFormat>
  <Paragraphs>118</Paragraphs>
  <Slides>7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Franklin Gothic Book</vt:lpstr>
      <vt:lpstr>Recortar</vt:lpstr>
      <vt:lpstr>Programas  colaborativos </vt:lpstr>
      <vt:lpstr>Definiciones </vt:lpstr>
      <vt:lpstr>Marco regulatorio  y habilitantes</vt:lpstr>
      <vt:lpstr>Presentación de PowerPoint</vt:lpstr>
      <vt:lpstr>Presentación de PowerPoint</vt:lpstr>
      <vt:lpstr>PROCEDIMIENTOS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Programas  colaborativos</dc:title>
  <dc:creator>Paula Castillo</dc:creator>
  <cp:lastModifiedBy>Maria Elena Lienqueo Contreras</cp:lastModifiedBy>
  <cp:revision>39</cp:revision>
  <cp:lastPrinted>2018-08-24T13:11:50Z</cp:lastPrinted>
  <dcterms:created xsi:type="dcterms:W3CDTF">2018-06-14T02:23:27Z</dcterms:created>
  <dcterms:modified xsi:type="dcterms:W3CDTF">2021-05-21T01:50:33Z</dcterms:modified>
</cp:coreProperties>
</file>