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40" r:id="rId3"/>
    <p:sldId id="337" r:id="rId4"/>
    <p:sldId id="338" r:id="rId5"/>
    <p:sldId id="336" r:id="rId6"/>
    <p:sldId id="34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EE3DB-2E86-4124-B555-3DD25AEB9BF3}" v="5" dt="2023-01-10T01:32:18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Merino" userId="8fae87fc39b77290" providerId="LiveId" clId="{5B9EE3DB-2E86-4124-B555-3DD25AEB9BF3}"/>
    <pc:docChg chg="undo custSel modSld">
      <pc:chgData name="Paulo Merino" userId="8fae87fc39b77290" providerId="LiveId" clId="{5B9EE3DB-2E86-4124-B555-3DD25AEB9BF3}" dt="2023-01-10T01:32:44.121" v="717" actId="1076"/>
      <pc:docMkLst>
        <pc:docMk/>
      </pc:docMkLst>
      <pc:sldChg chg="modSp mod">
        <pc:chgData name="Paulo Merino" userId="8fae87fc39b77290" providerId="LiveId" clId="{5B9EE3DB-2E86-4124-B555-3DD25AEB9BF3}" dt="2023-01-10T01:21:17.322" v="704" actId="14100"/>
        <pc:sldMkLst>
          <pc:docMk/>
          <pc:sldMk cId="830179299" sldId="336"/>
        </pc:sldMkLst>
        <pc:spChg chg="mod">
          <ac:chgData name="Paulo Merino" userId="8fae87fc39b77290" providerId="LiveId" clId="{5B9EE3DB-2E86-4124-B555-3DD25AEB9BF3}" dt="2023-01-10T01:21:17.322" v="704" actId="14100"/>
          <ac:spMkLst>
            <pc:docMk/>
            <pc:sldMk cId="830179299" sldId="336"/>
            <ac:spMk id="3" creationId="{B2414E8D-DFEA-F777-4591-7B801662ECAE}"/>
          </ac:spMkLst>
        </pc:spChg>
      </pc:sldChg>
      <pc:sldChg chg="modSp mod">
        <pc:chgData name="Paulo Merino" userId="8fae87fc39b77290" providerId="LiveId" clId="{5B9EE3DB-2E86-4124-B555-3DD25AEB9BF3}" dt="2023-01-10T01:11:49.530" v="15" actId="2710"/>
        <pc:sldMkLst>
          <pc:docMk/>
          <pc:sldMk cId="1145662450" sldId="337"/>
        </pc:sldMkLst>
        <pc:spChg chg="mod">
          <ac:chgData name="Paulo Merino" userId="8fae87fc39b77290" providerId="LiveId" clId="{5B9EE3DB-2E86-4124-B555-3DD25AEB9BF3}" dt="2023-01-10T01:11:49.530" v="15" actId="2710"/>
          <ac:spMkLst>
            <pc:docMk/>
            <pc:sldMk cId="1145662450" sldId="337"/>
            <ac:spMk id="3" creationId="{D1904C26-5B6D-19CD-675F-828D617B65FE}"/>
          </ac:spMkLst>
        </pc:spChg>
      </pc:sldChg>
      <pc:sldChg chg="modSp mod">
        <pc:chgData name="Paulo Merino" userId="8fae87fc39b77290" providerId="LiveId" clId="{5B9EE3DB-2E86-4124-B555-3DD25AEB9BF3}" dt="2023-01-10T01:11:59.571" v="16" actId="20577"/>
        <pc:sldMkLst>
          <pc:docMk/>
          <pc:sldMk cId="2488855227" sldId="338"/>
        </pc:sldMkLst>
        <pc:spChg chg="mod">
          <ac:chgData name="Paulo Merino" userId="8fae87fc39b77290" providerId="LiveId" clId="{5B9EE3DB-2E86-4124-B555-3DD25AEB9BF3}" dt="2023-01-10T01:11:59.571" v="16" actId="20577"/>
          <ac:spMkLst>
            <pc:docMk/>
            <pc:sldMk cId="2488855227" sldId="338"/>
            <ac:spMk id="3" creationId="{242D8BD1-7A1A-0F82-A3C9-707CDA2B2CFF}"/>
          </ac:spMkLst>
        </pc:spChg>
      </pc:sldChg>
      <pc:sldChg chg="modSp mod">
        <pc:chgData name="Paulo Merino" userId="8fae87fc39b77290" providerId="LiveId" clId="{5B9EE3DB-2E86-4124-B555-3DD25AEB9BF3}" dt="2023-01-10T01:11:23.154" v="13" actId="20577"/>
        <pc:sldMkLst>
          <pc:docMk/>
          <pc:sldMk cId="2234153313" sldId="340"/>
        </pc:sldMkLst>
        <pc:spChg chg="mod">
          <ac:chgData name="Paulo Merino" userId="8fae87fc39b77290" providerId="LiveId" clId="{5B9EE3DB-2E86-4124-B555-3DD25AEB9BF3}" dt="2023-01-10T01:11:23.154" v="13" actId="20577"/>
          <ac:spMkLst>
            <pc:docMk/>
            <pc:sldMk cId="2234153313" sldId="340"/>
            <ac:spMk id="46" creationId="{10F3570A-08DA-6C52-BF96-03B383F49713}"/>
          </ac:spMkLst>
        </pc:spChg>
      </pc:sldChg>
      <pc:sldChg chg="addSp delSp modSp mod">
        <pc:chgData name="Paulo Merino" userId="8fae87fc39b77290" providerId="LiveId" clId="{5B9EE3DB-2E86-4124-B555-3DD25AEB9BF3}" dt="2023-01-10T01:32:44.121" v="717" actId="1076"/>
        <pc:sldMkLst>
          <pc:docMk/>
          <pc:sldMk cId="2126925232" sldId="342"/>
        </pc:sldMkLst>
        <pc:spChg chg="mod">
          <ac:chgData name="Paulo Merino" userId="8fae87fc39b77290" providerId="LiveId" clId="{5B9EE3DB-2E86-4124-B555-3DD25AEB9BF3}" dt="2023-01-10T01:32:44.121" v="717" actId="1076"/>
          <ac:spMkLst>
            <pc:docMk/>
            <pc:sldMk cId="2126925232" sldId="342"/>
            <ac:spMk id="5" creationId="{45BF6CEB-6422-616A-75F1-5BCADAA06E81}"/>
          </ac:spMkLst>
        </pc:spChg>
        <pc:graphicFrameChg chg="add del mod">
          <ac:chgData name="Paulo Merino" userId="8fae87fc39b77290" providerId="LiveId" clId="{5B9EE3DB-2E86-4124-B555-3DD25AEB9BF3}" dt="2023-01-10T01:28:24.766" v="707"/>
          <ac:graphicFrameMkLst>
            <pc:docMk/>
            <pc:sldMk cId="2126925232" sldId="342"/>
            <ac:graphicFrameMk id="2" creationId="{BD36107D-108F-781F-EA5D-CBCEC9D238F5}"/>
          </ac:graphicFrameMkLst>
        </pc:graphicFrameChg>
        <pc:graphicFrameChg chg="add del mod modGraphic">
          <ac:chgData name="Paulo Merino" userId="8fae87fc39b77290" providerId="LiveId" clId="{5B9EE3DB-2E86-4124-B555-3DD25AEB9BF3}" dt="2023-01-10T01:32:16.236" v="712" actId="478"/>
          <ac:graphicFrameMkLst>
            <pc:docMk/>
            <pc:sldMk cId="2126925232" sldId="342"/>
            <ac:graphicFrameMk id="3" creationId="{8D66B1CA-4A08-26D0-880F-7E6EB3A5D0FB}"/>
          </ac:graphicFrameMkLst>
        </pc:graphicFrameChg>
        <pc:graphicFrameChg chg="del">
          <ac:chgData name="Paulo Merino" userId="8fae87fc39b77290" providerId="LiveId" clId="{5B9EE3DB-2E86-4124-B555-3DD25AEB9BF3}" dt="2023-01-10T01:28:22.310" v="705" actId="478"/>
          <ac:graphicFrameMkLst>
            <pc:docMk/>
            <pc:sldMk cId="2126925232" sldId="342"/>
            <ac:graphicFrameMk id="4" creationId="{98A9BA92-FE7F-3035-45D6-E14BC29550DE}"/>
          </ac:graphicFrameMkLst>
        </pc:graphicFrameChg>
        <pc:graphicFrameChg chg="add mod modGraphic">
          <ac:chgData name="Paulo Merino" userId="8fae87fc39b77290" providerId="LiveId" clId="{5B9EE3DB-2E86-4124-B555-3DD25AEB9BF3}" dt="2023-01-10T01:32:28.696" v="716" actId="1076"/>
          <ac:graphicFrameMkLst>
            <pc:docMk/>
            <pc:sldMk cId="2126925232" sldId="342"/>
            <ac:graphicFrameMk id="6" creationId="{E63B77C7-B431-9E22-4BE7-3E4D9BE7110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1D34-CC53-4874-BD3B-61D35FC41F55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35D3-5CE7-4299-9917-A999D5142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0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AC2E5-EE37-4903-A4A1-1A3D3A29FBE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72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C050F-903A-6590-FB38-6AD2ACF2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0F8530-AF9F-485C-B87B-9F81BABD3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E0F02-0781-BE3E-9DD8-E3B9C973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6FFE6-538E-6D61-0B48-B08AD211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F9E34-CDA4-2C56-B991-7F3409F1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9CB4C9-44AC-4AE6-5FE8-1E7CC38B4D03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262090-4B2D-889D-2554-4BF1EFB94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3801"/>
          </a:xfrm>
          <a:prstGeom prst="rect">
            <a:avLst/>
          </a:prstGeom>
        </p:spPr>
      </p:pic>
      <p:pic>
        <p:nvPicPr>
          <p:cNvPr id="9" name="Imagen 8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08ADD9A0-6BD2-B983-1A03-B24FC7393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0999" t="18408" b="47162"/>
          <a:stretch/>
        </p:blipFill>
        <p:spPr>
          <a:xfrm>
            <a:off x="8153400" y="350891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2C7E4-7075-9A98-2C73-E8800BB9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3590B-6435-47C7-8543-6D7A58CE7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998EF-153A-6107-A500-1C4EC46A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B26BD-440C-0191-DDC6-F9C180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DB574-BAB0-C412-5236-566B9B9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54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1CE24C-0CBE-3861-7EF4-5E8715EFC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505FE7-25EB-03A5-9EF4-051F5F45E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6D2EB-E03B-7E02-FA25-14491487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4C8A1-7647-6A8D-11CA-66344B33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076D6-09B4-9B76-701B-C6E40A2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69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9019-4DC0-1A5A-D754-23557612A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99A4F7-5103-5313-C791-12B3B57CF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A457A-9DB0-F74E-151A-0168CB65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BEFAD-C9B6-8F30-92F8-23FA91B3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6CEA5-BB6A-7E03-083C-86DF4DC7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7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51E2B-6E59-2CB3-0DD6-8026963A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5F11A-393C-F07B-907C-3F688AAA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C8255-FD35-DBE4-3D74-10022741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4FD31F-8DAC-75E7-37B3-6D1B1C49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7EFFA-30BA-2FCB-F1A5-9D1ED70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6" descr="Imagen que contiene interior, edificio, tabla, cocina">
            <a:extLst>
              <a:ext uri="{FF2B5EF4-FFF2-40B4-BE49-F238E27FC236}">
                <a16:creationId xmlns:a16="http://schemas.microsoft.com/office/drawing/2014/main" id="{BAC92996-AECF-32CF-84CA-E4EAFE297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306253" y="185738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98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E322D-CEE6-7319-64F1-1FD4ADCF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3F9EA0-682E-E888-ABEA-135C9191F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BC88E1-967C-CA8A-A45C-FD05E7F3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5CB48-97D5-229A-AE45-1682FC7B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EBB22C-BC68-48C2-7068-40DC2AF1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1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B86A8-4C9C-81C0-375B-2F713374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84B60-F073-349E-3194-3CFD18949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F0F874-1265-433B-67D5-23D1E415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5674AB-757E-AB71-B002-76677B4E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DB800-8786-7E81-7F74-B685A9B1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54A5AB-47E4-9CD4-36A8-D7FE59B6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7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778EE-B8F0-6138-EE6F-2C35D711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733C6-95DC-F81B-1E15-DF490220A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0AA62E-68D7-9FA5-8A44-C3E17565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953774-2170-7A29-99E2-E7FFFB93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6E7AB4-7859-CA94-B63D-E011E1E16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41CD1A-42BA-4105-F405-61EF434D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98F97E-02A3-626F-19C3-678CE6DC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CAA8D2-8D4C-C91A-D2BE-6517B887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23E0767-31CF-E9C0-4973-2BEBF346259E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5203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CE215-F537-9F16-D9AB-BA14929D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1F9C65-9856-6A23-7D06-59E884D6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477835-7E1F-6D2B-275F-0ADF164A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34FF50-FF43-459C-968A-B8ADF050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Imagen 5" descr="Imagen que contiene interior, edificio, tabla, cocina">
            <a:extLst>
              <a:ext uri="{FF2B5EF4-FFF2-40B4-BE49-F238E27FC236}">
                <a16:creationId xmlns:a16="http://schemas.microsoft.com/office/drawing/2014/main" id="{50FDD66A-D89D-E292-076A-0610A7637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306253" y="185738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77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A64625-D1CB-B8F2-6988-28523829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41D647-78C0-B98A-2248-B06F8EB2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9896D7-8B36-8592-02D9-82F47ACF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682A8C-D0B3-DB44-1668-52F0246D0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484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17778-F96A-FF70-D013-377CB9D8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1FE20-7528-7056-07CB-FC6C7F0A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D54B2A-FB58-C75A-52CD-94C391FFC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F37E65-24BB-03C6-34BB-94C83A1E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9297AB-A6C3-D688-4AA1-FB971081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4E6DBF-9459-5F98-E07A-F270AA4C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45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D22AD-64FA-9007-51E3-54EED9AE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DCF6D-2EF0-515C-A3DB-C36BF426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64DBA-92CB-A44B-5F53-20CA25F7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06C8F-A425-04E5-D65A-2001FBE2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0553B-698C-4E32-DA11-C5D09C46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64457546-DD3C-D8D1-7212-5F00CB2A2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153400" y="350891"/>
            <a:ext cx="3495124" cy="86374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0826EB-CBD2-60EC-28D0-7DAD86E9EB3D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8B002A-D2E6-D527-13CF-99BC833C3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128" t="21715" r="24168"/>
          <a:stretch/>
        </p:blipFill>
        <p:spPr>
          <a:xfrm>
            <a:off x="0" y="0"/>
            <a:ext cx="5802264" cy="65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CCC72-3B1C-D08D-A1A0-0B75F8CB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AF333B-9783-37E4-67FD-66411AD73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DD576-31F9-FC31-4F6C-1A454886B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EDDCB9-261E-FADC-45F5-3E41FE49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EE151-57BC-A62F-65EC-D3092134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BEBD3-04B0-5F38-B072-E48C5372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88E017-BEEA-CE9A-F76B-EEA7188A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62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58E7-F709-1410-1084-53736EA2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25B6BE-078F-93F3-73F6-60F4C18B8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06BBB-2BF0-54AC-70D2-F3D592E3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A699C-164B-7E3D-588A-131FA8DF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F85E9-C548-A382-52F4-2260506B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02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A271DD-CA10-C41B-5336-FBA807DA9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3153BB-2B0C-8087-FA69-3BC308CC9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8B80B-4D9C-9915-93EB-2F511C1E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DEB4A3-1860-D07E-7956-C4D64418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B4AA9-82D6-2471-4ADF-1A1CF3B0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65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DB2B9-3AF5-759D-9DBE-BECDD4A3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ABAB0-9716-E4B6-F53B-A7D27CD9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8720B-D45D-FEA4-1B3A-0BA5989F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5FBF7-3CCA-1E75-44C6-0AF51F06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8D429-75C9-C7CE-8384-59CAA59D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6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4A0DA-2E99-DFF0-79FE-F6F5E5F1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7AB1D-0F26-8BED-4721-14DD9BFD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345270-7A03-41FC-3EC0-3AF4265FC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EE7F27-D8BE-C742-6729-007FFECD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AA21D-B85F-44FD-B30B-8C253BC4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8F5EB7-F8B7-2E25-3A02-E0AA26E3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87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A132A-65E6-720B-D4B2-E409E300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4E156-57F7-D5D7-620D-8CFD262E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992D4A-9257-0CCB-09ED-25B8D1446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0F3805-9143-1007-32C5-385272812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1D0854-8EC8-0CA1-310C-539F82BCA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2587EE-9671-FE77-99F3-A99CB32D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1F26FA-3C8F-CC8C-B90E-7C30469E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235EE2-80BE-4185-A648-FD2493F0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3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A550A-38B5-F9B9-2ABA-3F1EAAE1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1CB85-D87D-F1DC-88B6-DB4B90AB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E0CE7-7495-2031-C727-A8E1977F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B7AF97-6A92-000C-44AB-D47834ED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27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EB4608-324E-2ED1-BBB7-210C3A49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577B6E-2818-38C1-D78E-0BF55DA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FF7B80-9A4E-61C8-9A24-FA4E32B7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4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B79A3-874D-7C2F-B8C9-72E80037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04D2B-5005-E3A7-8074-69B071E6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65ECEB-BC40-7AC4-D74E-DDCDA1BE5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43B53-AF85-7E84-1D50-5036EE15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9DE266-BE13-B8C2-7BC7-CD1EF29A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632370-9A71-C39B-2617-7165903B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17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44B31-A014-BCC0-6E2A-B289A9BB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EB278B-C4A4-3EA9-763A-1F9B9BA08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54A5D-ED09-4AD1-9EE6-44E9DAB39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A17C16-C85A-4208-30B8-ED5C8493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7E9DBD-1FD1-31E1-7084-D533EB8A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C109DC-E46D-2325-C6EF-AA1E877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20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EB16E9-E1FA-6EFE-DDAB-A08F801C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42FB8E-AEE5-79BF-5243-C8CC813CE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2CA5EA-49FA-1627-0A1C-1DF254221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4AA0-C675-40F2-9AEF-181C9AF93533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283FF-C493-FB4C-5A60-4C3B121E5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B46F4-E62C-8037-EF11-2069C99FD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0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321A6E-47FE-4680-BC74-CA683D8D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89E39-D247-D2FC-B07C-F6D87313A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003EE-70E6-58EA-53DC-F2CFC418B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January 9,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F0410-EC10-1BEA-D106-0793C02E9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B5D9D-3633-80D7-9DAF-D1B78BF05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C286B-644B-9A75-9DC4-E3815F5A989C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 descr="Imagen que contiene interior, edificio, tabla, cocina">
            <a:extLst>
              <a:ext uri="{FF2B5EF4-FFF2-40B4-BE49-F238E27FC236}">
                <a16:creationId xmlns:a16="http://schemas.microsoft.com/office/drawing/2014/main" id="{65239E54-163F-9743-8F06-7D434AAE4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0999" t="18408" b="47162"/>
          <a:stretch/>
        </p:blipFill>
        <p:spPr>
          <a:xfrm>
            <a:off x="8420553" y="317163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6" y="1040471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5" y="857787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0F3570A-08DA-6C52-BF96-03B383F49713}"/>
              </a:ext>
            </a:extLst>
          </p:cNvPr>
          <p:cNvSpPr txBox="1"/>
          <p:nvPr/>
        </p:nvSpPr>
        <p:spPr>
          <a:xfrm>
            <a:off x="831002" y="2255609"/>
            <a:ext cx="7729021" cy="148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Curso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Excel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Intermedio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rgbClr val="0989B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AC38FD-BF4C-E93C-2F3D-D25BA6EDD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002" y="4916126"/>
            <a:ext cx="9910295" cy="912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kern="1200" dirty="0">
                <a:solidFill>
                  <a:schemeClr val="accent6">
                    <a:lumMod val="75000"/>
                  </a:schemeClr>
                </a:solidFill>
              </a:rPr>
              <a:t>PAULO MERINO POLENTA</a:t>
            </a:r>
          </a:p>
          <a:p>
            <a:pPr algn="l"/>
            <a:r>
              <a:rPr lang="en-US" b="1" kern="1200" dirty="0">
                <a:solidFill>
                  <a:schemeClr val="accent6">
                    <a:lumMod val="75000"/>
                  </a:schemeClr>
                </a:solidFill>
              </a:rPr>
              <a:t>MICROSOFT CERTIFIED TRAINER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9E1EC8D-9CC3-3833-3C96-10299A66845A}"/>
              </a:ext>
            </a:extLst>
          </p:cNvPr>
          <p:cNvSpPr/>
          <p:nvPr/>
        </p:nvSpPr>
        <p:spPr>
          <a:xfrm>
            <a:off x="387915" y="857787"/>
            <a:ext cx="11067024" cy="5208932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CEF229E9-C2A7-28AA-4FF8-73864541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933" y="1220359"/>
            <a:ext cx="1283873" cy="1194124"/>
          </a:xfrm>
          <a:prstGeom prst="rect">
            <a:avLst/>
          </a:prstGeom>
        </p:spPr>
      </p:pic>
      <p:pic>
        <p:nvPicPr>
          <p:cNvPr id="8" name="Imagen 7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B8391B77-04CF-7305-6474-01BD8D110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99" t="18408" b="47162"/>
          <a:stretch/>
        </p:blipFill>
        <p:spPr>
          <a:xfrm>
            <a:off x="7614704" y="4940476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76EBA-83D8-612E-2D81-50EEC61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680437"/>
            <a:ext cx="10515600" cy="643868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Objetivo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04C26-5B6D-19CD-675F-828D617B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59" y="1557612"/>
            <a:ext cx="7225862" cy="24310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000" b="0" i="1" dirty="0">
                <a:solidFill>
                  <a:srgbClr val="2D2D2D"/>
                </a:solidFill>
                <a:effectLst/>
                <a:latin typeface="Roboto" panose="02000000000000000000" pitchFamily="2" charset="0"/>
              </a:rPr>
              <a:t>Al finalizar de forma efectiva el contenido práctico, actividades y evaluaciones el participante tendrá los conocimientos para un manejo intermedio y esencial en el que destaca el manejo de herramientas, funciones y análisis de hipótesis con Microsoft Excel.</a:t>
            </a:r>
          </a:p>
        </p:txBody>
      </p:sp>
    </p:spTree>
    <p:extLst>
      <p:ext uri="{BB962C8B-B14F-4D97-AF65-F5344CB8AC3E}">
        <p14:creationId xmlns:p14="http://schemas.microsoft.com/office/powerpoint/2010/main" val="114566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2693F-C517-8FA7-5DAE-8445DEB1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735"/>
            <a:ext cx="10515600" cy="913260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Metodología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D8BD1-7A1A-0F82-A3C9-707CDA2B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31" y="1245809"/>
            <a:ext cx="10515600" cy="1527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/>
              <a:t>Contenido</a:t>
            </a:r>
          </a:p>
          <a:p>
            <a:pPr lvl="1"/>
            <a:r>
              <a:rPr lang="es-ES" sz="1800" dirty="0"/>
              <a:t>Análisis técnico y conceptual en PPT</a:t>
            </a:r>
          </a:p>
          <a:p>
            <a:pPr lvl="1"/>
            <a:r>
              <a:rPr lang="es-ES" sz="1800" dirty="0"/>
              <a:t>Ejercicios en clases en EXCEL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D30D653-0C01-D53A-0842-12E74BB9C43F}"/>
              </a:ext>
            </a:extLst>
          </p:cNvPr>
          <p:cNvSpPr txBox="1">
            <a:spLocks/>
          </p:cNvSpPr>
          <p:nvPr/>
        </p:nvSpPr>
        <p:spPr>
          <a:xfrm>
            <a:off x="1255987" y="3313281"/>
            <a:ext cx="10515600" cy="128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i="1" dirty="0"/>
              <a:t>Evaluación Final : 100%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MX" sz="1800" i="1" dirty="0"/>
              <a:t>Ejercicio en Excel entregable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A70A22-0096-4BC0-64C6-077491A8EE30}"/>
              </a:ext>
            </a:extLst>
          </p:cNvPr>
          <p:cNvSpPr txBox="1">
            <a:spLocks/>
          </p:cNvSpPr>
          <p:nvPr/>
        </p:nvSpPr>
        <p:spPr>
          <a:xfrm>
            <a:off x="990600" y="4191099"/>
            <a:ext cx="10515600" cy="91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Requisitos curso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E7EDFA6-06CD-4231-77AA-C3033C3F4739}"/>
              </a:ext>
            </a:extLst>
          </p:cNvPr>
          <p:cNvSpPr txBox="1">
            <a:spLocks/>
          </p:cNvSpPr>
          <p:nvPr/>
        </p:nvSpPr>
        <p:spPr>
          <a:xfrm>
            <a:off x="990600" y="2582605"/>
            <a:ext cx="10515600" cy="91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Evaluación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050B3C1-53A1-D884-29B3-E745C98566D7}"/>
              </a:ext>
            </a:extLst>
          </p:cNvPr>
          <p:cNvSpPr txBox="1">
            <a:spLocks/>
          </p:cNvSpPr>
          <p:nvPr/>
        </p:nvSpPr>
        <p:spPr>
          <a:xfrm>
            <a:off x="1345324" y="4968158"/>
            <a:ext cx="10515600" cy="128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i="1" dirty="0"/>
              <a:t>Aprobación Evaluación Final</a:t>
            </a:r>
          </a:p>
          <a:p>
            <a:pPr marL="0" indent="0">
              <a:buNone/>
            </a:pPr>
            <a:r>
              <a:rPr lang="es-MX" sz="2000" i="1" dirty="0"/>
              <a:t>Asistencia 5 clases de 6</a:t>
            </a:r>
          </a:p>
        </p:txBody>
      </p:sp>
    </p:spTree>
    <p:extLst>
      <p:ext uri="{BB962C8B-B14F-4D97-AF65-F5344CB8AC3E}">
        <p14:creationId xmlns:p14="http://schemas.microsoft.com/office/powerpoint/2010/main" val="248885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14E8D-DFEA-F777-4591-7B801662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571687"/>
            <a:ext cx="8309067" cy="5760102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s-ES" sz="9600" b="1" i="1" dirty="0">
                <a:solidFill>
                  <a:schemeClr val="accent5">
                    <a:lumMod val="75000"/>
                  </a:schemeClr>
                </a:solidFill>
              </a:rPr>
              <a:t>Programa curso de Excel Intermedio</a:t>
            </a:r>
          </a:p>
          <a:p>
            <a:pPr marL="0" indent="0" algn="l">
              <a:buNone/>
            </a:pPr>
            <a:endParaRPr lang="es-ES" sz="2200" b="0" i="0" dirty="0">
              <a:solidFill>
                <a:srgbClr val="2D2D2D"/>
              </a:solidFill>
              <a:effectLst/>
            </a:endParaRPr>
          </a:p>
          <a:p>
            <a:pPr marL="0" indent="0" algn="l">
              <a:buNone/>
            </a:pPr>
            <a:r>
              <a:rPr lang="es-ES" sz="4400" b="0" i="0" dirty="0">
                <a:solidFill>
                  <a:srgbClr val="2D2D2D"/>
                </a:solidFill>
                <a:effectLst/>
              </a:rPr>
              <a:t>1. Herramientas de Excel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Ordenar, Filtrar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Duplicado y listas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Esquemas y Subtotales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Validación de datos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Listas dependientes</a:t>
            </a:r>
            <a:endParaRPr lang="es-ES" sz="4400" b="0" i="0" dirty="0">
              <a:solidFill>
                <a:srgbClr val="2D2D2D"/>
              </a:solidFill>
              <a:effectLst/>
            </a:endParaRP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Seguridad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Consolidación</a:t>
            </a:r>
            <a:endParaRPr lang="es-ES" sz="4400" b="0" i="0" dirty="0">
              <a:solidFill>
                <a:srgbClr val="2D2D2D"/>
              </a:solidFill>
              <a:effectLst/>
            </a:endParaRPr>
          </a:p>
          <a:p>
            <a:pPr marL="0" indent="0">
              <a:buNone/>
            </a:pPr>
            <a:r>
              <a:rPr lang="es-ES" sz="4400" b="0" i="0" dirty="0">
                <a:solidFill>
                  <a:srgbClr val="2D2D2D"/>
                </a:solidFill>
                <a:effectLst/>
              </a:rPr>
              <a:t>2. </a:t>
            </a:r>
            <a:r>
              <a:rPr lang="es-ES" sz="4400" dirty="0">
                <a:solidFill>
                  <a:srgbClr val="2D2D2D"/>
                </a:solidFill>
              </a:rPr>
              <a:t>Funciones de texto y fechas</a:t>
            </a:r>
            <a:endParaRPr lang="es-ES" sz="4400" b="0" i="0" dirty="0">
              <a:solidFill>
                <a:srgbClr val="2D2D2D"/>
              </a:solidFill>
              <a:effectLst/>
            </a:endParaRP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 Calendario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 Cálculo de Fechas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 Unión y transformación de Texto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 Extracción y división de Texto</a:t>
            </a:r>
          </a:p>
          <a:p>
            <a:pPr marL="0" indent="0" algn="l">
              <a:buNone/>
            </a:pPr>
            <a:r>
              <a:rPr lang="es-ES" sz="4400" b="0" i="0" dirty="0">
                <a:solidFill>
                  <a:srgbClr val="2D2D2D"/>
                </a:solidFill>
                <a:effectLst/>
              </a:rPr>
              <a:t>3. Condicionales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 Condicionales simple</a:t>
            </a:r>
            <a:endParaRPr lang="es-ES" sz="4400" b="0" i="0" dirty="0">
              <a:solidFill>
                <a:srgbClr val="2D2D2D"/>
              </a:solidFill>
              <a:effectLst/>
            </a:endParaRP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 Condicionales de clasificación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 Condicionales de arboles de decisión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 Cálcul</a:t>
            </a:r>
            <a:r>
              <a:rPr lang="es-ES" sz="4400" dirty="0">
                <a:solidFill>
                  <a:srgbClr val="2D2D2D"/>
                </a:solidFill>
              </a:rPr>
              <a:t>o condicional</a:t>
            </a:r>
            <a:endParaRPr lang="es-ES" sz="4400" b="0" i="0" dirty="0">
              <a:solidFill>
                <a:srgbClr val="2D2D2D"/>
              </a:solidFill>
              <a:effectLst/>
            </a:endParaRPr>
          </a:p>
          <a:p>
            <a:pPr marL="0" indent="0" algn="l">
              <a:buNone/>
            </a:pPr>
            <a:r>
              <a:rPr lang="es-ES" sz="4400" b="0" i="0" dirty="0">
                <a:solidFill>
                  <a:srgbClr val="2D2D2D"/>
                </a:solidFill>
                <a:effectLst/>
              </a:rPr>
              <a:t>4. Funciones de base de datos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BD cálculo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BD Estadísticas</a:t>
            </a:r>
            <a:endParaRPr lang="es-ES" sz="4400" b="0" i="0" dirty="0">
              <a:solidFill>
                <a:srgbClr val="2D2D2D"/>
              </a:solidFill>
              <a:effectLst/>
            </a:endParaRP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BD Textos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Filtros Avanzados y Funciones BD</a:t>
            </a:r>
            <a:endParaRPr lang="es-ES" sz="4400" b="0" i="0" dirty="0">
              <a:solidFill>
                <a:srgbClr val="2D2D2D"/>
              </a:solidFill>
              <a:effectLst/>
            </a:endParaRPr>
          </a:p>
          <a:p>
            <a:pPr marL="0" indent="0" algn="l">
              <a:buNone/>
            </a:pPr>
            <a:r>
              <a:rPr lang="es-ES" sz="4400" b="0" i="0" dirty="0">
                <a:solidFill>
                  <a:srgbClr val="2D2D2D"/>
                </a:solidFill>
                <a:effectLst/>
              </a:rPr>
              <a:t>5. Análisis de Sensibilidad y Objetivos</a:t>
            </a:r>
          </a:p>
          <a:p>
            <a:pPr lvl="1"/>
            <a:r>
              <a:rPr lang="es-ES" sz="4400" dirty="0">
                <a:solidFill>
                  <a:srgbClr val="2D2D2D"/>
                </a:solidFill>
              </a:rPr>
              <a:t>Objetivos y Tabla de datos</a:t>
            </a:r>
          </a:p>
          <a:p>
            <a:pPr lvl="1"/>
            <a:r>
              <a:rPr lang="es-ES" sz="4400" b="0" i="0" dirty="0">
                <a:solidFill>
                  <a:srgbClr val="2D2D2D"/>
                </a:solidFill>
                <a:effectLst/>
              </a:rPr>
              <a:t>Escenarios</a:t>
            </a:r>
          </a:p>
          <a:p>
            <a:pPr lvl="1"/>
            <a:r>
              <a:rPr lang="es-ES" sz="4400" b="0" i="0" dirty="0" err="1">
                <a:solidFill>
                  <a:srgbClr val="2D2D2D"/>
                </a:solidFill>
                <a:effectLst/>
              </a:rPr>
              <a:t>Solver</a:t>
            </a:r>
            <a:endParaRPr lang="es-ES" sz="4400" b="0" i="0" dirty="0">
              <a:solidFill>
                <a:srgbClr val="2D2D2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017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5BF6CEB-6422-616A-75F1-5BCADAA0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7" y="285150"/>
            <a:ext cx="10515600" cy="913260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Planificación Clase 1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63B77C7-B431-9E22-4BE7-3E4D9BE71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31373"/>
              </p:ext>
            </p:extLst>
          </p:nvPr>
        </p:nvGraphicFramePr>
        <p:xfrm>
          <a:off x="857608" y="1330970"/>
          <a:ext cx="4335494" cy="4655759"/>
        </p:xfrm>
        <a:graphic>
          <a:graphicData uri="http://schemas.openxmlformats.org/drawingml/2006/table">
            <a:tbl>
              <a:tblPr/>
              <a:tblGrid>
                <a:gridCol w="560855">
                  <a:extLst>
                    <a:ext uri="{9D8B030D-6E8A-4147-A177-3AD203B41FA5}">
                      <a16:colId xmlns:a16="http://schemas.microsoft.com/office/drawing/2014/main" val="3897991475"/>
                    </a:ext>
                  </a:extLst>
                </a:gridCol>
                <a:gridCol w="2813175">
                  <a:extLst>
                    <a:ext uri="{9D8B030D-6E8A-4147-A177-3AD203B41FA5}">
                      <a16:colId xmlns:a16="http://schemas.microsoft.com/office/drawing/2014/main" val="1350709598"/>
                    </a:ext>
                  </a:extLst>
                </a:gridCol>
                <a:gridCol w="480732">
                  <a:extLst>
                    <a:ext uri="{9D8B030D-6E8A-4147-A177-3AD203B41FA5}">
                      <a16:colId xmlns:a16="http://schemas.microsoft.com/office/drawing/2014/main" val="470879134"/>
                    </a:ext>
                  </a:extLst>
                </a:gridCol>
                <a:gridCol w="480732">
                  <a:extLst>
                    <a:ext uri="{9D8B030D-6E8A-4147-A177-3AD203B41FA5}">
                      <a16:colId xmlns:a16="http://schemas.microsoft.com/office/drawing/2014/main" val="2471138449"/>
                    </a:ext>
                  </a:extLst>
                </a:gridCol>
              </a:tblGrid>
              <a:tr h="1855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Clase1: Herramientas de Excel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51064"/>
                  </a:ext>
                </a:extLst>
              </a:tr>
              <a:tr h="185524"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04378"/>
                  </a:ext>
                </a:extLst>
              </a:tr>
              <a:tr h="17668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1</a:t>
                      </a: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5293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de Espera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813059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18:45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995548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Curso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18:55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47168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Módulo1. Herramientas de datos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292139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M1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97128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Ejer1. OrdenarFiltros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19:25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34865"/>
                  </a:ext>
                </a:extLst>
              </a:tr>
              <a:tr h="1855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19:35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98340"/>
                  </a:ext>
                </a:extLst>
              </a:tr>
              <a:tr h="185524"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750597"/>
                  </a:ext>
                </a:extLst>
              </a:tr>
              <a:tr h="17668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2</a:t>
                      </a: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Módulo2. Subtotales y Esquemas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244748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M2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19:40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26980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Ejer2. SubtotalesEsquemas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88746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Módulo3. Validación de Datos y Seguridad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225827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M3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737318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Ejer3. Validación de datos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20:20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806915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Ejer4. Listas dependientes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20:30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245486"/>
                  </a:ext>
                </a:extLst>
              </a:tr>
              <a:tr h="1855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20:40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46777"/>
                  </a:ext>
                </a:extLst>
              </a:tr>
              <a:tr h="185524"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11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315023"/>
                  </a:ext>
                </a:extLst>
              </a:tr>
              <a:tr h="17668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3</a:t>
                      </a: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Módulo4. Seguridad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18229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M4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20:45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860954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Ejer5. Seguridad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21:05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678836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Módulo5. Consolidación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732916"/>
                  </a:ext>
                </a:extLst>
              </a:tr>
              <a:tr h="176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M5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21:10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093997"/>
                  </a:ext>
                </a:extLst>
              </a:tr>
              <a:tr h="1855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Ejer6. Consolidación</a:t>
                      </a:r>
                    </a:p>
                  </a:txBody>
                  <a:tcPr marL="74311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0:20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21:30</a:t>
                      </a:r>
                    </a:p>
                  </a:txBody>
                  <a:tcPr marL="8257" marR="8257" marT="82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43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92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46194"/>
      </a:dk2>
      <a:lt2>
        <a:srgbClr val="052F61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309</Words>
  <Application>Microsoft Office PowerPoint</Application>
  <PresentationFormat>Panorámica</PresentationFormat>
  <Paragraphs>116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de Office</vt:lpstr>
      <vt:lpstr>1_Tema de Office</vt:lpstr>
      <vt:lpstr>Presentación de PowerPoint</vt:lpstr>
      <vt:lpstr>Objetivo</vt:lpstr>
      <vt:lpstr>Metodología</vt:lpstr>
      <vt:lpstr>Presentación de PowerPoint</vt:lpstr>
      <vt:lpstr>Planificación Clase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Paulo Merino</dc:creator>
  <cp:lastModifiedBy>Paulo Merino</cp:lastModifiedBy>
  <cp:revision>3</cp:revision>
  <dcterms:created xsi:type="dcterms:W3CDTF">2022-10-21T18:28:15Z</dcterms:created>
  <dcterms:modified xsi:type="dcterms:W3CDTF">2023-01-10T01:32:54Z</dcterms:modified>
</cp:coreProperties>
</file>