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wdp" ContentType="image/vnd.ms-photo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notesMasterIdLst>
    <p:notesMasterId r:id="rId41"/>
  </p:notesMasterIdLst>
  <p:sldIdLst>
    <p:sldId id="280" r:id="rId2"/>
    <p:sldId id="391" r:id="rId3"/>
    <p:sldId id="364" r:id="rId4"/>
    <p:sldId id="373" r:id="rId5"/>
    <p:sldId id="374" r:id="rId6"/>
    <p:sldId id="365" r:id="rId7"/>
    <p:sldId id="366" r:id="rId8"/>
    <p:sldId id="368" r:id="rId9"/>
    <p:sldId id="372" r:id="rId10"/>
    <p:sldId id="375" r:id="rId11"/>
    <p:sldId id="386" r:id="rId12"/>
    <p:sldId id="387" r:id="rId13"/>
    <p:sldId id="377" r:id="rId14"/>
    <p:sldId id="329" r:id="rId15"/>
    <p:sldId id="346" r:id="rId16"/>
    <p:sldId id="347" r:id="rId17"/>
    <p:sldId id="383" r:id="rId18"/>
    <p:sldId id="385" r:id="rId19"/>
    <p:sldId id="348" r:id="rId20"/>
    <p:sldId id="349" r:id="rId21"/>
    <p:sldId id="382" r:id="rId22"/>
    <p:sldId id="384" r:id="rId23"/>
    <p:sldId id="350" r:id="rId24"/>
    <p:sldId id="351" r:id="rId25"/>
    <p:sldId id="336" r:id="rId26"/>
    <p:sldId id="312" r:id="rId27"/>
    <p:sldId id="324" r:id="rId28"/>
    <p:sldId id="315" r:id="rId29"/>
    <p:sldId id="314" r:id="rId30"/>
    <p:sldId id="316" r:id="rId31"/>
    <p:sldId id="388" r:id="rId32"/>
    <p:sldId id="389" r:id="rId33"/>
    <p:sldId id="390" r:id="rId34"/>
    <p:sldId id="341" r:id="rId35"/>
    <p:sldId id="342" r:id="rId36"/>
    <p:sldId id="343" r:id="rId37"/>
    <p:sldId id="380" r:id="rId38"/>
    <p:sldId id="344" r:id="rId39"/>
    <p:sldId id="320" r:id="rId40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/>
    <p:restoredTop sz="94595"/>
  </p:normalViewPr>
  <p:slideViewPr>
    <p:cSldViewPr>
      <p:cViewPr varScale="1">
        <p:scale>
          <a:sx n="74" d="100"/>
          <a:sy n="74" d="100"/>
        </p:scale>
        <p:origin x="-14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notesMaster" Target="notesMasters/notesMaster1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DB57E2-83FF-4FB5-807E-5C812E0CB0C6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BD7721CF-4D8B-4924-A8AC-EB2156CB0B8E}">
      <dgm:prSet phldrT="[Texto]"/>
      <dgm:spPr/>
      <dgm:t>
        <a:bodyPr/>
        <a:lstStyle/>
        <a:p>
          <a:r>
            <a:rPr lang="es-ES" dirty="0"/>
            <a:t>¿Qué ?</a:t>
          </a:r>
        </a:p>
      </dgm:t>
    </dgm:pt>
    <dgm:pt modelId="{8C6FE935-FE84-4D93-813D-6877F0CE6E76}" type="parTrans" cxnId="{60F42B47-F42A-4A16-A49F-9E06D4933415}">
      <dgm:prSet/>
      <dgm:spPr/>
      <dgm:t>
        <a:bodyPr/>
        <a:lstStyle/>
        <a:p>
          <a:endParaRPr lang="es-ES"/>
        </a:p>
      </dgm:t>
    </dgm:pt>
    <dgm:pt modelId="{E9A8A50A-19E2-4086-B00A-307E36883A0A}" type="sibTrans" cxnId="{60F42B47-F42A-4A16-A49F-9E06D4933415}">
      <dgm:prSet/>
      <dgm:spPr/>
      <dgm:t>
        <a:bodyPr/>
        <a:lstStyle/>
        <a:p>
          <a:endParaRPr lang="es-ES"/>
        </a:p>
      </dgm:t>
    </dgm:pt>
    <dgm:pt modelId="{694ABF21-4240-4948-8F3E-267399AFC467}">
      <dgm:prSet phldrT="[Texto]"/>
      <dgm:spPr/>
      <dgm:t>
        <a:bodyPr/>
        <a:lstStyle/>
        <a:p>
          <a:r>
            <a:rPr lang="es-ES" dirty="0"/>
            <a:t>Problema de investigación </a:t>
          </a:r>
        </a:p>
      </dgm:t>
    </dgm:pt>
    <dgm:pt modelId="{405384DE-A797-4F95-9867-8E80116FD3BD}" type="parTrans" cxnId="{275E16EC-F58A-4C95-A7A3-A016419939E3}">
      <dgm:prSet/>
      <dgm:spPr/>
      <dgm:t>
        <a:bodyPr/>
        <a:lstStyle/>
        <a:p>
          <a:endParaRPr lang="es-ES"/>
        </a:p>
      </dgm:t>
    </dgm:pt>
    <dgm:pt modelId="{EF6C2494-1474-4F7B-8492-58A0BA201E2F}" type="sibTrans" cxnId="{275E16EC-F58A-4C95-A7A3-A016419939E3}">
      <dgm:prSet/>
      <dgm:spPr/>
      <dgm:t>
        <a:bodyPr/>
        <a:lstStyle/>
        <a:p>
          <a:endParaRPr lang="es-ES"/>
        </a:p>
      </dgm:t>
    </dgm:pt>
    <dgm:pt modelId="{F87099DE-ECD7-4066-B0BE-8A244A40A8FA}">
      <dgm:prSet phldrT="[Texto]"/>
      <dgm:spPr/>
      <dgm:t>
        <a:bodyPr/>
        <a:lstStyle/>
        <a:p>
          <a:r>
            <a:rPr lang="es-ES" dirty="0"/>
            <a:t>Marco de referencia del problema</a:t>
          </a:r>
        </a:p>
      </dgm:t>
    </dgm:pt>
    <dgm:pt modelId="{A33DBB56-2B53-499E-B614-265A983ACFDD}" type="parTrans" cxnId="{9364AC18-B8C3-4C20-BBB6-94A024B6AB5D}">
      <dgm:prSet/>
      <dgm:spPr/>
      <dgm:t>
        <a:bodyPr/>
        <a:lstStyle/>
        <a:p>
          <a:endParaRPr lang="es-ES"/>
        </a:p>
      </dgm:t>
    </dgm:pt>
    <dgm:pt modelId="{78F19E47-4FCE-4688-9FE3-1E0CCA1568EF}" type="sibTrans" cxnId="{9364AC18-B8C3-4C20-BBB6-94A024B6AB5D}">
      <dgm:prSet/>
      <dgm:spPr/>
      <dgm:t>
        <a:bodyPr/>
        <a:lstStyle/>
        <a:p>
          <a:endParaRPr lang="es-ES"/>
        </a:p>
      </dgm:t>
    </dgm:pt>
    <dgm:pt modelId="{7A6636A8-F2C1-409F-8A87-258F2FC325F1}">
      <dgm:prSet phldrT="[Texto]"/>
      <dgm:spPr/>
      <dgm:t>
        <a:bodyPr/>
        <a:lstStyle/>
        <a:p>
          <a:r>
            <a:rPr lang="es-ES" dirty="0"/>
            <a:t>¿Porqué?</a:t>
          </a:r>
        </a:p>
      </dgm:t>
    </dgm:pt>
    <dgm:pt modelId="{0DBD4DF2-C444-4257-B9A0-9A90C4017102}" type="parTrans" cxnId="{2EE185CC-FECF-4675-9FFD-8CC6ECDE4323}">
      <dgm:prSet/>
      <dgm:spPr/>
      <dgm:t>
        <a:bodyPr/>
        <a:lstStyle/>
        <a:p>
          <a:endParaRPr lang="es-ES"/>
        </a:p>
      </dgm:t>
    </dgm:pt>
    <dgm:pt modelId="{57F975BE-E882-4EDD-9C80-11B914387593}" type="sibTrans" cxnId="{2EE185CC-FECF-4675-9FFD-8CC6ECDE4323}">
      <dgm:prSet/>
      <dgm:spPr/>
      <dgm:t>
        <a:bodyPr/>
        <a:lstStyle/>
        <a:p>
          <a:endParaRPr lang="es-ES"/>
        </a:p>
      </dgm:t>
    </dgm:pt>
    <dgm:pt modelId="{9AB7593B-4E7D-439D-BF13-41B4378B436D}">
      <dgm:prSet phldrT="[Texto]"/>
      <dgm:spPr/>
      <dgm:t>
        <a:bodyPr/>
        <a:lstStyle/>
        <a:p>
          <a:r>
            <a:rPr lang="es-ES" dirty="0"/>
            <a:t>Relevancia </a:t>
          </a:r>
        </a:p>
      </dgm:t>
    </dgm:pt>
    <dgm:pt modelId="{9CA64921-A2FD-48EE-906C-C15CEDB72561}" type="parTrans" cxnId="{480599A4-8EE4-4F28-A5C1-BF47131A2D08}">
      <dgm:prSet/>
      <dgm:spPr/>
      <dgm:t>
        <a:bodyPr/>
        <a:lstStyle/>
        <a:p>
          <a:endParaRPr lang="es-ES"/>
        </a:p>
      </dgm:t>
    </dgm:pt>
    <dgm:pt modelId="{067785BB-A132-4D40-9D34-FCCBD0DD6BEA}" type="sibTrans" cxnId="{480599A4-8EE4-4F28-A5C1-BF47131A2D08}">
      <dgm:prSet/>
      <dgm:spPr/>
      <dgm:t>
        <a:bodyPr/>
        <a:lstStyle/>
        <a:p>
          <a:endParaRPr lang="es-ES"/>
        </a:p>
      </dgm:t>
    </dgm:pt>
    <dgm:pt modelId="{AAF6031E-F557-49E6-BC7B-342279A43634}">
      <dgm:prSet phldrT="[Texto]"/>
      <dgm:spPr/>
      <dgm:t>
        <a:bodyPr/>
        <a:lstStyle/>
        <a:p>
          <a:r>
            <a:rPr lang="es-ES" dirty="0"/>
            <a:t>¿Cómo?</a:t>
          </a:r>
        </a:p>
      </dgm:t>
    </dgm:pt>
    <dgm:pt modelId="{B15B1B9F-4234-4F2D-87E0-0AFBA146F89A}" type="parTrans" cxnId="{D561AF3C-9E57-4401-8AD0-8D4F24567B6F}">
      <dgm:prSet/>
      <dgm:spPr/>
      <dgm:t>
        <a:bodyPr/>
        <a:lstStyle/>
        <a:p>
          <a:endParaRPr lang="es-ES"/>
        </a:p>
      </dgm:t>
    </dgm:pt>
    <dgm:pt modelId="{27DC9E35-EAC5-4198-9F25-5B6624196F0D}" type="sibTrans" cxnId="{D561AF3C-9E57-4401-8AD0-8D4F24567B6F}">
      <dgm:prSet/>
      <dgm:spPr/>
      <dgm:t>
        <a:bodyPr/>
        <a:lstStyle/>
        <a:p>
          <a:endParaRPr lang="es-ES"/>
        </a:p>
      </dgm:t>
    </dgm:pt>
    <dgm:pt modelId="{A5C58333-F2F7-451B-8EC9-2E781869AC79}">
      <dgm:prSet phldrT="[Texto]"/>
      <dgm:spPr/>
      <dgm:t>
        <a:bodyPr/>
        <a:lstStyle/>
        <a:p>
          <a:r>
            <a:rPr lang="es-ES" dirty="0"/>
            <a:t>Metodología  (objetivos)</a:t>
          </a:r>
        </a:p>
      </dgm:t>
    </dgm:pt>
    <dgm:pt modelId="{F6217AD1-56B2-479F-A430-3E41BB02B8D6}" type="parTrans" cxnId="{E2100A55-3A7E-4D19-99C3-2BF284BD2EA9}">
      <dgm:prSet/>
      <dgm:spPr/>
      <dgm:t>
        <a:bodyPr/>
        <a:lstStyle/>
        <a:p>
          <a:endParaRPr lang="es-ES"/>
        </a:p>
      </dgm:t>
    </dgm:pt>
    <dgm:pt modelId="{0D530056-81ED-4902-A580-9B08C561DFEE}" type="sibTrans" cxnId="{E2100A55-3A7E-4D19-99C3-2BF284BD2EA9}">
      <dgm:prSet/>
      <dgm:spPr/>
      <dgm:t>
        <a:bodyPr/>
        <a:lstStyle/>
        <a:p>
          <a:endParaRPr lang="es-ES"/>
        </a:p>
      </dgm:t>
    </dgm:pt>
    <dgm:pt modelId="{C0CDE5BB-8030-419F-8610-22CEA057F09F}" type="pres">
      <dgm:prSet presAssocID="{93DB57E2-83FF-4FB5-807E-5C812E0CB0C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196B563-6C9D-4F97-80A6-DC671AE39C70}" type="pres">
      <dgm:prSet presAssocID="{BD7721CF-4D8B-4924-A8AC-EB2156CB0B8E}" presName="composite" presStyleCnt="0"/>
      <dgm:spPr/>
    </dgm:pt>
    <dgm:pt modelId="{256DBB6E-2AD2-4A69-8012-190C17758995}" type="pres">
      <dgm:prSet presAssocID="{BD7721CF-4D8B-4924-A8AC-EB2156CB0B8E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653B613-6FBD-492A-B5C5-FDF6C53E3298}" type="pres">
      <dgm:prSet presAssocID="{BD7721CF-4D8B-4924-A8AC-EB2156CB0B8E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2ADE428-E4C5-4D64-8394-A41EEFA47D62}" type="pres">
      <dgm:prSet presAssocID="{E9A8A50A-19E2-4086-B00A-307E36883A0A}" presName="sp" presStyleCnt="0"/>
      <dgm:spPr/>
    </dgm:pt>
    <dgm:pt modelId="{A6920736-D19C-4AD9-853E-2AFCC9A06887}" type="pres">
      <dgm:prSet presAssocID="{7A6636A8-F2C1-409F-8A87-258F2FC325F1}" presName="composite" presStyleCnt="0"/>
      <dgm:spPr/>
    </dgm:pt>
    <dgm:pt modelId="{01C78ACA-190D-4D31-BEEB-F1D40CAADDC2}" type="pres">
      <dgm:prSet presAssocID="{7A6636A8-F2C1-409F-8A87-258F2FC325F1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6D9683E-0354-45D1-85B3-F066D1424438}" type="pres">
      <dgm:prSet presAssocID="{7A6636A8-F2C1-409F-8A87-258F2FC325F1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A559383-3D1D-4F87-BBD6-1D6A66781015}" type="pres">
      <dgm:prSet presAssocID="{57F975BE-E882-4EDD-9C80-11B914387593}" presName="sp" presStyleCnt="0"/>
      <dgm:spPr/>
    </dgm:pt>
    <dgm:pt modelId="{4A01AF93-1D75-4650-96D4-EE49C7871F0C}" type="pres">
      <dgm:prSet presAssocID="{AAF6031E-F557-49E6-BC7B-342279A43634}" presName="composite" presStyleCnt="0"/>
      <dgm:spPr/>
    </dgm:pt>
    <dgm:pt modelId="{3B9EBE6C-C5CF-4C94-AB1F-8F364ECA5E7F}" type="pres">
      <dgm:prSet presAssocID="{AAF6031E-F557-49E6-BC7B-342279A43634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1E1B628-90F8-4CDD-91BA-3F53CA1AC8CB}" type="pres">
      <dgm:prSet presAssocID="{AAF6031E-F557-49E6-BC7B-342279A43634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25F3E33-0B33-4657-ABF4-1D6B61A20CA1}" type="presOf" srcId="{F87099DE-ECD7-4066-B0BE-8A244A40A8FA}" destId="{5653B613-6FBD-492A-B5C5-FDF6C53E3298}" srcOrd="0" destOrd="1" presId="urn:microsoft.com/office/officeart/2005/8/layout/chevron2"/>
    <dgm:cxn modelId="{47A65D33-96E6-4594-8175-0B74D77E91E3}" type="presOf" srcId="{BD7721CF-4D8B-4924-A8AC-EB2156CB0B8E}" destId="{256DBB6E-2AD2-4A69-8012-190C17758995}" srcOrd="0" destOrd="0" presId="urn:microsoft.com/office/officeart/2005/8/layout/chevron2"/>
    <dgm:cxn modelId="{96CEDEE1-9EFF-4A4B-9BEF-9044D00FA1AB}" type="presOf" srcId="{9AB7593B-4E7D-439D-BF13-41B4378B436D}" destId="{46D9683E-0354-45D1-85B3-F066D1424438}" srcOrd="0" destOrd="0" presId="urn:microsoft.com/office/officeart/2005/8/layout/chevron2"/>
    <dgm:cxn modelId="{60F42B47-F42A-4A16-A49F-9E06D4933415}" srcId="{93DB57E2-83FF-4FB5-807E-5C812E0CB0C6}" destId="{BD7721CF-4D8B-4924-A8AC-EB2156CB0B8E}" srcOrd="0" destOrd="0" parTransId="{8C6FE935-FE84-4D93-813D-6877F0CE6E76}" sibTransId="{E9A8A50A-19E2-4086-B00A-307E36883A0A}"/>
    <dgm:cxn modelId="{9364AC18-B8C3-4C20-BBB6-94A024B6AB5D}" srcId="{BD7721CF-4D8B-4924-A8AC-EB2156CB0B8E}" destId="{F87099DE-ECD7-4066-B0BE-8A244A40A8FA}" srcOrd="1" destOrd="0" parTransId="{A33DBB56-2B53-499E-B614-265A983ACFDD}" sibTransId="{78F19E47-4FCE-4688-9FE3-1E0CCA1568EF}"/>
    <dgm:cxn modelId="{B6AC55BE-C7A1-4355-AF10-817C778840ED}" type="presOf" srcId="{694ABF21-4240-4948-8F3E-267399AFC467}" destId="{5653B613-6FBD-492A-B5C5-FDF6C53E3298}" srcOrd="0" destOrd="0" presId="urn:microsoft.com/office/officeart/2005/8/layout/chevron2"/>
    <dgm:cxn modelId="{BA96993C-8C40-40B8-B2C6-245A873DAE71}" type="presOf" srcId="{7A6636A8-F2C1-409F-8A87-258F2FC325F1}" destId="{01C78ACA-190D-4D31-BEEB-F1D40CAADDC2}" srcOrd="0" destOrd="0" presId="urn:microsoft.com/office/officeart/2005/8/layout/chevron2"/>
    <dgm:cxn modelId="{D561AF3C-9E57-4401-8AD0-8D4F24567B6F}" srcId="{93DB57E2-83FF-4FB5-807E-5C812E0CB0C6}" destId="{AAF6031E-F557-49E6-BC7B-342279A43634}" srcOrd="2" destOrd="0" parTransId="{B15B1B9F-4234-4F2D-87E0-0AFBA146F89A}" sibTransId="{27DC9E35-EAC5-4198-9F25-5B6624196F0D}"/>
    <dgm:cxn modelId="{480599A4-8EE4-4F28-A5C1-BF47131A2D08}" srcId="{7A6636A8-F2C1-409F-8A87-258F2FC325F1}" destId="{9AB7593B-4E7D-439D-BF13-41B4378B436D}" srcOrd="0" destOrd="0" parTransId="{9CA64921-A2FD-48EE-906C-C15CEDB72561}" sibTransId="{067785BB-A132-4D40-9D34-FCCBD0DD6BEA}"/>
    <dgm:cxn modelId="{459B27D8-1082-4F06-88BB-6463BB0257AB}" type="presOf" srcId="{A5C58333-F2F7-451B-8EC9-2E781869AC79}" destId="{31E1B628-90F8-4CDD-91BA-3F53CA1AC8CB}" srcOrd="0" destOrd="0" presId="urn:microsoft.com/office/officeart/2005/8/layout/chevron2"/>
    <dgm:cxn modelId="{4A6D589C-0D1A-4793-87C0-14F264370C95}" type="presOf" srcId="{93DB57E2-83FF-4FB5-807E-5C812E0CB0C6}" destId="{C0CDE5BB-8030-419F-8610-22CEA057F09F}" srcOrd="0" destOrd="0" presId="urn:microsoft.com/office/officeart/2005/8/layout/chevron2"/>
    <dgm:cxn modelId="{33383FDD-28B7-48CB-8D6B-6DA06B7EB76E}" type="presOf" srcId="{AAF6031E-F557-49E6-BC7B-342279A43634}" destId="{3B9EBE6C-C5CF-4C94-AB1F-8F364ECA5E7F}" srcOrd="0" destOrd="0" presId="urn:microsoft.com/office/officeart/2005/8/layout/chevron2"/>
    <dgm:cxn modelId="{2EE185CC-FECF-4675-9FFD-8CC6ECDE4323}" srcId="{93DB57E2-83FF-4FB5-807E-5C812E0CB0C6}" destId="{7A6636A8-F2C1-409F-8A87-258F2FC325F1}" srcOrd="1" destOrd="0" parTransId="{0DBD4DF2-C444-4257-B9A0-9A90C4017102}" sibTransId="{57F975BE-E882-4EDD-9C80-11B914387593}"/>
    <dgm:cxn modelId="{E2100A55-3A7E-4D19-99C3-2BF284BD2EA9}" srcId="{AAF6031E-F557-49E6-BC7B-342279A43634}" destId="{A5C58333-F2F7-451B-8EC9-2E781869AC79}" srcOrd="0" destOrd="0" parTransId="{F6217AD1-56B2-479F-A430-3E41BB02B8D6}" sibTransId="{0D530056-81ED-4902-A580-9B08C561DFEE}"/>
    <dgm:cxn modelId="{275E16EC-F58A-4C95-A7A3-A016419939E3}" srcId="{BD7721CF-4D8B-4924-A8AC-EB2156CB0B8E}" destId="{694ABF21-4240-4948-8F3E-267399AFC467}" srcOrd="0" destOrd="0" parTransId="{405384DE-A797-4F95-9867-8E80116FD3BD}" sibTransId="{EF6C2494-1474-4F7B-8492-58A0BA201E2F}"/>
    <dgm:cxn modelId="{7A45A55C-BE06-44EC-93B8-55B4AF24FE7F}" type="presParOf" srcId="{C0CDE5BB-8030-419F-8610-22CEA057F09F}" destId="{E196B563-6C9D-4F97-80A6-DC671AE39C70}" srcOrd="0" destOrd="0" presId="urn:microsoft.com/office/officeart/2005/8/layout/chevron2"/>
    <dgm:cxn modelId="{B87466A2-6412-485F-9FFD-74BF12C1C8DB}" type="presParOf" srcId="{E196B563-6C9D-4F97-80A6-DC671AE39C70}" destId="{256DBB6E-2AD2-4A69-8012-190C17758995}" srcOrd="0" destOrd="0" presId="urn:microsoft.com/office/officeart/2005/8/layout/chevron2"/>
    <dgm:cxn modelId="{F64839C3-F293-40D5-BA9D-8FC2DBD95454}" type="presParOf" srcId="{E196B563-6C9D-4F97-80A6-DC671AE39C70}" destId="{5653B613-6FBD-492A-B5C5-FDF6C53E3298}" srcOrd="1" destOrd="0" presId="urn:microsoft.com/office/officeart/2005/8/layout/chevron2"/>
    <dgm:cxn modelId="{8D63FE0C-B34E-463B-9E23-1DB70872D8FC}" type="presParOf" srcId="{C0CDE5BB-8030-419F-8610-22CEA057F09F}" destId="{82ADE428-E4C5-4D64-8394-A41EEFA47D62}" srcOrd="1" destOrd="0" presId="urn:microsoft.com/office/officeart/2005/8/layout/chevron2"/>
    <dgm:cxn modelId="{83A8406B-4816-4F95-B601-85CB3348F78B}" type="presParOf" srcId="{C0CDE5BB-8030-419F-8610-22CEA057F09F}" destId="{A6920736-D19C-4AD9-853E-2AFCC9A06887}" srcOrd="2" destOrd="0" presId="urn:microsoft.com/office/officeart/2005/8/layout/chevron2"/>
    <dgm:cxn modelId="{111101F6-AFC2-4BFC-9967-693D1290A0EC}" type="presParOf" srcId="{A6920736-D19C-4AD9-853E-2AFCC9A06887}" destId="{01C78ACA-190D-4D31-BEEB-F1D40CAADDC2}" srcOrd="0" destOrd="0" presId="urn:microsoft.com/office/officeart/2005/8/layout/chevron2"/>
    <dgm:cxn modelId="{9828D03B-793F-41F7-9D77-9D68368FF6AF}" type="presParOf" srcId="{A6920736-D19C-4AD9-853E-2AFCC9A06887}" destId="{46D9683E-0354-45D1-85B3-F066D1424438}" srcOrd="1" destOrd="0" presId="urn:microsoft.com/office/officeart/2005/8/layout/chevron2"/>
    <dgm:cxn modelId="{9687711F-B7D9-4C3C-94D5-D33055DA4276}" type="presParOf" srcId="{C0CDE5BB-8030-419F-8610-22CEA057F09F}" destId="{4A559383-3D1D-4F87-BBD6-1D6A66781015}" srcOrd="3" destOrd="0" presId="urn:microsoft.com/office/officeart/2005/8/layout/chevron2"/>
    <dgm:cxn modelId="{3874E33C-3ACC-4B1F-AB43-B18D6A7EAD2C}" type="presParOf" srcId="{C0CDE5BB-8030-419F-8610-22CEA057F09F}" destId="{4A01AF93-1D75-4650-96D4-EE49C7871F0C}" srcOrd="4" destOrd="0" presId="urn:microsoft.com/office/officeart/2005/8/layout/chevron2"/>
    <dgm:cxn modelId="{746CA2CF-742B-4423-A262-FCBBB20B4D6C}" type="presParOf" srcId="{4A01AF93-1D75-4650-96D4-EE49C7871F0C}" destId="{3B9EBE6C-C5CF-4C94-AB1F-8F364ECA5E7F}" srcOrd="0" destOrd="0" presId="urn:microsoft.com/office/officeart/2005/8/layout/chevron2"/>
    <dgm:cxn modelId="{141D14EA-B637-44C6-8795-2116E359A177}" type="presParOf" srcId="{4A01AF93-1D75-4650-96D4-EE49C7871F0C}" destId="{31E1B628-90F8-4CDD-91BA-3F53CA1AC8CB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C3472BA-6598-4BD2-AD54-B96333FBA2EA}" type="doc">
      <dgm:prSet loTypeId="urn:microsoft.com/office/officeart/2005/8/layout/hList7#1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s-ES"/>
        </a:p>
      </dgm:t>
    </dgm:pt>
    <dgm:pt modelId="{B7C39886-55E7-4027-BDA0-EEC9B5B42983}">
      <dgm:prSet phldrT="[Texto]"/>
      <dgm:spPr/>
      <dgm:t>
        <a:bodyPr/>
        <a:lstStyle/>
        <a:p>
          <a:r>
            <a:rPr lang="es-ES" dirty="0"/>
            <a:t>MGPP</a:t>
          </a:r>
        </a:p>
        <a:p>
          <a:r>
            <a:rPr lang="es-ES" dirty="0"/>
            <a:t>Acompañamiento</a:t>
          </a:r>
        </a:p>
        <a:p>
          <a:r>
            <a:rPr lang="es-ES" dirty="0"/>
            <a:t>Cronograma</a:t>
          </a:r>
        </a:p>
        <a:p>
          <a:r>
            <a:rPr lang="es-ES" dirty="0"/>
            <a:t>Asesoría metodológica</a:t>
          </a:r>
        </a:p>
      </dgm:t>
    </dgm:pt>
    <dgm:pt modelId="{E1F4DEC9-63DB-4CF4-A187-776D8EE0DB94}" type="parTrans" cxnId="{E7D33678-2C41-4511-B45B-A7093B4C12E4}">
      <dgm:prSet/>
      <dgm:spPr/>
      <dgm:t>
        <a:bodyPr/>
        <a:lstStyle/>
        <a:p>
          <a:endParaRPr lang="es-ES"/>
        </a:p>
      </dgm:t>
    </dgm:pt>
    <dgm:pt modelId="{3429DD17-CFF1-438C-AAE3-72A00E76E801}" type="sibTrans" cxnId="{E7D33678-2C41-4511-B45B-A7093B4C12E4}">
      <dgm:prSet/>
      <dgm:spPr/>
      <dgm:t>
        <a:bodyPr/>
        <a:lstStyle/>
        <a:p>
          <a:endParaRPr lang="es-ES"/>
        </a:p>
      </dgm:t>
    </dgm:pt>
    <dgm:pt modelId="{D207A7EC-ACF9-4927-96CD-B51E5C234A31}">
      <dgm:prSet phldrT="[Texto]"/>
      <dgm:spPr/>
      <dgm:t>
        <a:bodyPr/>
        <a:lstStyle/>
        <a:p>
          <a:r>
            <a:rPr lang="es-ES" dirty="0"/>
            <a:t>ESTUDIANTES</a:t>
          </a:r>
        </a:p>
        <a:p>
          <a:r>
            <a:rPr lang="es-ES" dirty="0"/>
            <a:t>Gestión del tiempo</a:t>
          </a:r>
        </a:p>
        <a:p>
          <a:r>
            <a:rPr lang="es-ES" dirty="0"/>
            <a:t>Habilidades y competencias</a:t>
          </a:r>
        </a:p>
        <a:p>
          <a:r>
            <a:rPr lang="es-ES" dirty="0"/>
            <a:t>Dedicación</a:t>
          </a:r>
        </a:p>
      </dgm:t>
    </dgm:pt>
    <dgm:pt modelId="{59D60C62-7822-44BB-AB76-2589D39E83A0}" type="parTrans" cxnId="{E5D16021-DCA8-4335-883D-3E178EE0DABF}">
      <dgm:prSet/>
      <dgm:spPr/>
      <dgm:t>
        <a:bodyPr/>
        <a:lstStyle/>
        <a:p>
          <a:endParaRPr lang="es-ES"/>
        </a:p>
      </dgm:t>
    </dgm:pt>
    <dgm:pt modelId="{DBD05EB2-3202-439F-AE14-BCD862821987}" type="sibTrans" cxnId="{E5D16021-DCA8-4335-883D-3E178EE0DABF}">
      <dgm:prSet/>
      <dgm:spPr/>
      <dgm:t>
        <a:bodyPr/>
        <a:lstStyle/>
        <a:p>
          <a:endParaRPr lang="es-ES"/>
        </a:p>
      </dgm:t>
    </dgm:pt>
    <dgm:pt modelId="{64A35969-5C59-46D0-A515-A11A3759FDEC}">
      <dgm:prSet phldrT="[Texto]"/>
      <dgm:spPr/>
      <dgm:t>
        <a:bodyPr/>
        <a:lstStyle/>
        <a:p>
          <a:r>
            <a:rPr lang="es-ES" dirty="0"/>
            <a:t>COMITÉ / GUÍA </a:t>
          </a:r>
        </a:p>
        <a:p>
          <a:r>
            <a:rPr lang="es-ES" dirty="0"/>
            <a:t>Rol central </a:t>
          </a:r>
        </a:p>
        <a:p>
          <a:r>
            <a:rPr lang="es-ES" dirty="0"/>
            <a:t>LECTORES</a:t>
          </a:r>
        </a:p>
        <a:p>
          <a:r>
            <a:rPr lang="es-ES" dirty="0"/>
            <a:t>Ocasional</a:t>
          </a:r>
        </a:p>
        <a:p>
          <a:endParaRPr lang="es-ES" dirty="0"/>
        </a:p>
      </dgm:t>
    </dgm:pt>
    <dgm:pt modelId="{859F37E7-CD90-414D-972D-BBE8BF3A2989}" type="parTrans" cxnId="{6039A4D5-21DD-4E8D-993F-8981007F82E9}">
      <dgm:prSet/>
      <dgm:spPr/>
      <dgm:t>
        <a:bodyPr/>
        <a:lstStyle/>
        <a:p>
          <a:endParaRPr lang="es-ES"/>
        </a:p>
      </dgm:t>
    </dgm:pt>
    <dgm:pt modelId="{5D3D963D-AE8B-4365-9365-E5CB5134E4D3}" type="sibTrans" cxnId="{6039A4D5-21DD-4E8D-993F-8981007F82E9}">
      <dgm:prSet/>
      <dgm:spPr/>
      <dgm:t>
        <a:bodyPr/>
        <a:lstStyle/>
        <a:p>
          <a:endParaRPr lang="es-ES"/>
        </a:p>
      </dgm:t>
    </dgm:pt>
    <dgm:pt modelId="{04904B03-1EE2-429B-B551-AE53E09CC711}" type="pres">
      <dgm:prSet presAssocID="{DC3472BA-6598-4BD2-AD54-B96333FBA2E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_tradnl"/>
        </a:p>
      </dgm:t>
    </dgm:pt>
    <dgm:pt modelId="{9C43A47E-0030-4388-8B0C-C78B5DCAD940}" type="pres">
      <dgm:prSet presAssocID="{DC3472BA-6598-4BD2-AD54-B96333FBA2EA}" presName="fgShape" presStyleLbl="fgShp" presStyleIdx="0" presStyleCnt="1"/>
      <dgm:spPr/>
    </dgm:pt>
    <dgm:pt modelId="{78B6C030-EE64-419B-A5B0-7E62894BB5C3}" type="pres">
      <dgm:prSet presAssocID="{DC3472BA-6598-4BD2-AD54-B96333FBA2EA}" presName="linComp" presStyleCnt="0"/>
      <dgm:spPr/>
    </dgm:pt>
    <dgm:pt modelId="{09F62618-1CDF-4486-A192-77B9C951F8FB}" type="pres">
      <dgm:prSet presAssocID="{B7C39886-55E7-4027-BDA0-EEC9B5B42983}" presName="compNode" presStyleCnt="0"/>
      <dgm:spPr/>
    </dgm:pt>
    <dgm:pt modelId="{E777F901-D5E2-45C9-B2ED-B16376B806A8}" type="pres">
      <dgm:prSet presAssocID="{B7C39886-55E7-4027-BDA0-EEC9B5B42983}" presName="bkgdShape" presStyleLbl="node1" presStyleIdx="0" presStyleCnt="3"/>
      <dgm:spPr/>
      <dgm:t>
        <a:bodyPr/>
        <a:lstStyle/>
        <a:p>
          <a:endParaRPr lang="es-ES"/>
        </a:p>
      </dgm:t>
    </dgm:pt>
    <dgm:pt modelId="{D4796021-519B-42F1-9477-67EE5638A787}" type="pres">
      <dgm:prSet presAssocID="{B7C39886-55E7-4027-BDA0-EEC9B5B42983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9F413AE-E412-4EC5-BB1F-A415D891E34E}" type="pres">
      <dgm:prSet presAssocID="{B7C39886-55E7-4027-BDA0-EEC9B5B42983}" presName="invisiNode" presStyleLbl="node1" presStyleIdx="0" presStyleCnt="3"/>
      <dgm:spPr/>
    </dgm:pt>
    <dgm:pt modelId="{8D2ABA78-9976-4334-ACD5-8BA936CF48B8}" type="pres">
      <dgm:prSet presAssocID="{B7C39886-55E7-4027-BDA0-EEC9B5B42983}" presName="imagNode" presStyleLbl="fgImgPlace1" presStyleIdx="0" presStyleCnt="3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A2A66979-0349-437A-81F4-ED4DB1A8DC9D}" type="pres">
      <dgm:prSet presAssocID="{3429DD17-CFF1-438C-AAE3-72A00E76E801}" presName="sibTrans" presStyleLbl="sibTrans2D1" presStyleIdx="0" presStyleCnt="0"/>
      <dgm:spPr/>
      <dgm:t>
        <a:bodyPr/>
        <a:lstStyle/>
        <a:p>
          <a:endParaRPr lang="es-ES"/>
        </a:p>
      </dgm:t>
    </dgm:pt>
    <dgm:pt modelId="{0C8E499F-CA4A-400B-BF19-9F1CD5DCC5D4}" type="pres">
      <dgm:prSet presAssocID="{D207A7EC-ACF9-4927-96CD-B51E5C234A31}" presName="compNode" presStyleCnt="0"/>
      <dgm:spPr/>
    </dgm:pt>
    <dgm:pt modelId="{B2616E27-6319-46CA-A72A-CAFCC23A6A07}" type="pres">
      <dgm:prSet presAssocID="{D207A7EC-ACF9-4927-96CD-B51E5C234A31}" presName="bkgdShape" presStyleLbl="node1" presStyleIdx="1" presStyleCnt="3"/>
      <dgm:spPr/>
      <dgm:t>
        <a:bodyPr/>
        <a:lstStyle/>
        <a:p>
          <a:endParaRPr lang="es-ES"/>
        </a:p>
      </dgm:t>
    </dgm:pt>
    <dgm:pt modelId="{0FB097B1-5276-4832-BA06-13A8FC56C4CB}" type="pres">
      <dgm:prSet presAssocID="{D207A7EC-ACF9-4927-96CD-B51E5C234A31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5C13BF6-BDA5-4C0A-88F0-D6FC50593FED}" type="pres">
      <dgm:prSet presAssocID="{D207A7EC-ACF9-4927-96CD-B51E5C234A31}" presName="invisiNode" presStyleLbl="node1" presStyleIdx="1" presStyleCnt="3"/>
      <dgm:spPr/>
    </dgm:pt>
    <dgm:pt modelId="{4D421E0B-3436-4BF1-AD00-B39B97A05835}" type="pres">
      <dgm:prSet presAssocID="{D207A7EC-ACF9-4927-96CD-B51E5C234A31}" presName="imagNode" presStyleLbl="fgImgPlace1" presStyleIdx="1" presStyleCnt="3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84DE8A49-DD87-432F-8BF7-90F9751B958A}" type="pres">
      <dgm:prSet presAssocID="{DBD05EB2-3202-439F-AE14-BCD862821987}" presName="sibTrans" presStyleLbl="sibTrans2D1" presStyleIdx="0" presStyleCnt="0"/>
      <dgm:spPr/>
      <dgm:t>
        <a:bodyPr/>
        <a:lstStyle/>
        <a:p>
          <a:endParaRPr lang="es-ES"/>
        </a:p>
      </dgm:t>
    </dgm:pt>
    <dgm:pt modelId="{1F63F7EB-0054-4A61-8457-25EC446E12F0}" type="pres">
      <dgm:prSet presAssocID="{64A35969-5C59-46D0-A515-A11A3759FDEC}" presName="compNode" presStyleCnt="0"/>
      <dgm:spPr/>
    </dgm:pt>
    <dgm:pt modelId="{C1AAC23D-1E9D-4D18-889C-7426EC410B21}" type="pres">
      <dgm:prSet presAssocID="{64A35969-5C59-46D0-A515-A11A3759FDEC}" presName="bkgdShape" presStyleLbl="node1" presStyleIdx="2" presStyleCnt="3"/>
      <dgm:spPr/>
      <dgm:t>
        <a:bodyPr/>
        <a:lstStyle/>
        <a:p>
          <a:endParaRPr lang="es-ES"/>
        </a:p>
      </dgm:t>
    </dgm:pt>
    <dgm:pt modelId="{1B06EB6B-1D4B-41B2-B1A1-279E5362B324}" type="pres">
      <dgm:prSet presAssocID="{64A35969-5C59-46D0-A515-A11A3759FDEC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D415207-79AE-4261-8175-1BA627AE01F6}" type="pres">
      <dgm:prSet presAssocID="{64A35969-5C59-46D0-A515-A11A3759FDEC}" presName="invisiNode" presStyleLbl="node1" presStyleIdx="2" presStyleCnt="3"/>
      <dgm:spPr/>
    </dgm:pt>
    <dgm:pt modelId="{AFAC9735-D8D0-4C38-804F-D523B290A279}" type="pres">
      <dgm:prSet presAssocID="{64A35969-5C59-46D0-A515-A11A3759FDEC}" presName="imagNode" presStyleLbl="fgImgPlace1" presStyleIdx="2" presStyleCnt="3"/>
      <dgm:spPr>
        <a:blipFill rotWithShape="1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E5D16021-DCA8-4335-883D-3E178EE0DABF}" srcId="{DC3472BA-6598-4BD2-AD54-B96333FBA2EA}" destId="{D207A7EC-ACF9-4927-96CD-B51E5C234A31}" srcOrd="1" destOrd="0" parTransId="{59D60C62-7822-44BB-AB76-2589D39E83A0}" sibTransId="{DBD05EB2-3202-439F-AE14-BCD862821987}"/>
    <dgm:cxn modelId="{F1390DB9-3AF8-4CFD-BD5B-AEC96BF20604}" type="presOf" srcId="{B7C39886-55E7-4027-BDA0-EEC9B5B42983}" destId="{E777F901-D5E2-45C9-B2ED-B16376B806A8}" srcOrd="0" destOrd="0" presId="urn:microsoft.com/office/officeart/2005/8/layout/hList7#1"/>
    <dgm:cxn modelId="{DC9FF549-9571-4B37-BA18-47DD30DE1FA2}" type="presOf" srcId="{3429DD17-CFF1-438C-AAE3-72A00E76E801}" destId="{A2A66979-0349-437A-81F4-ED4DB1A8DC9D}" srcOrd="0" destOrd="0" presId="urn:microsoft.com/office/officeart/2005/8/layout/hList7#1"/>
    <dgm:cxn modelId="{5F06ED0E-C9D1-4A9B-9E55-04C1622387CE}" type="presOf" srcId="{D207A7EC-ACF9-4927-96CD-B51E5C234A31}" destId="{B2616E27-6319-46CA-A72A-CAFCC23A6A07}" srcOrd="0" destOrd="0" presId="urn:microsoft.com/office/officeart/2005/8/layout/hList7#1"/>
    <dgm:cxn modelId="{C7C2BE31-7444-4A8F-8F75-191FD34A5B41}" type="presOf" srcId="{DBD05EB2-3202-439F-AE14-BCD862821987}" destId="{84DE8A49-DD87-432F-8BF7-90F9751B958A}" srcOrd="0" destOrd="0" presId="urn:microsoft.com/office/officeart/2005/8/layout/hList7#1"/>
    <dgm:cxn modelId="{8796CD02-CB33-46FE-964E-EFFC1F9DF73E}" type="presOf" srcId="{64A35969-5C59-46D0-A515-A11A3759FDEC}" destId="{1B06EB6B-1D4B-41B2-B1A1-279E5362B324}" srcOrd="1" destOrd="0" presId="urn:microsoft.com/office/officeart/2005/8/layout/hList7#1"/>
    <dgm:cxn modelId="{6039A4D5-21DD-4E8D-993F-8981007F82E9}" srcId="{DC3472BA-6598-4BD2-AD54-B96333FBA2EA}" destId="{64A35969-5C59-46D0-A515-A11A3759FDEC}" srcOrd="2" destOrd="0" parTransId="{859F37E7-CD90-414D-972D-BBE8BF3A2989}" sibTransId="{5D3D963D-AE8B-4365-9365-E5CB5134E4D3}"/>
    <dgm:cxn modelId="{1439E6D2-3D47-4B9C-8A4B-22545F4BC952}" type="presOf" srcId="{DC3472BA-6598-4BD2-AD54-B96333FBA2EA}" destId="{04904B03-1EE2-429B-B551-AE53E09CC711}" srcOrd="0" destOrd="0" presId="urn:microsoft.com/office/officeart/2005/8/layout/hList7#1"/>
    <dgm:cxn modelId="{5ED0BAF3-3CAC-43F7-A863-02C8F9464B03}" type="presOf" srcId="{B7C39886-55E7-4027-BDA0-EEC9B5B42983}" destId="{D4796021-519B-42F1-9477-67EE5638A787}" srcOrd="1" destOrd="0" presId="urn:microsoft.com/office/officeart/2005/8/layout/hList7#1"/>
    <dgm:cxn modelId="{C86F7C6C-4623-4204-8E33-2D5DF7183230}" type="presOf" srcId="{64A35969-5C59-46D0-A515-A11A3759FDEC}" destId="{C1AAC23D-1E9D-4D18-889C-7426EC410B21}" srcOrd="0" destOrd="0" presId="urn:microsoft.com/office/officeart/2005/8/layout/hList7#1"/>
    <dgm:cxn modelId="{E7D33678-2C41-4511-B45B-A7093B4C12E4}" srcId="{DC3472BA-6598-4BD2-AD54-B96333FBA2EA}" destId="{B7C39886-55E7-4027-BDA0-EEC9B5B42983}" srcOrd="0" destOrd="0" parTransId="{E1F4DEC9-63DB-4CF4-A187-776D8EE0DB94}" sibTransId="{3429DD17-CFF1-438C-AAE3-72A00E76E801}"/>
    <dgm:cxn modelId="{4488659D-9ED7-471E-9ECE-B5461858BE2B}" type="presOf" srcId="{D207A7EC-ACF9-4927-96CD-B51E5C234A31}" destId="{0FB097B1-5276-4832-BA06-13A8FC56C4CB}" srcOrd="1" destOrd="0" presId="urn:microsoft.com/office/officeart/2005/8/layout/hList7#1"/>
    <dgm:cxn modelId="{34DB5333-E521-4982-A87C-2369B0E644A7}" type="presParOf" srcId="{04904B03-1EE2-429B-B551-AE53E09CC711}" destId="{9C43A47E-0030-4388-8B0C-C78B5DCAD940}" srcOrd="0" destOrd="0" presId="urn:microsoft.com/office/officeart/2005/8/layout/hList7#1"/>
    <dgm:cxn modelId="{363400E7-6D9F-4289-9CFF-F48F779A5574}" type="presParOf" srcId="{04904B03-1EE2-429B-B551-AE53E09CC711}" destId="{78B6C030-EE64-419B-A5B0-7E62894BB5C3}" srcOrd="1" destOrd="0" presId="urn:microsoft.com/office/officeart/2005/8/layout/hList7#1"/>
    <dgm:cxn modelId="{0C1B4974-84AB-4EAD-8D10-53BFAE8FD1EF}" type="presParOf" srcId="{78B6C030-EE64-419B-A5B0-7E62894BB5C3}" destId="{09F62618-1CDF-4486-A192-77B9C951F8FB}" srcOrd="0" destOrd="0" presId="urn:microsoft.com/office/officeart/2005/8/layout/hList7#1"/>
    <dgm:cxn modelId="{17B78A29-A996-4A59-A724-BC67B5D07DC8}" type="presParOf" srcId="{09F62618-1CDF-4486-A192-77B9C951F8FB}" destId="{E777F901-D5E2-45C9-B2ED-B16376B806A8}" srcOrd="0" destOrd="0" presId="urn:microsoft.com/office/officeart/2005/8/layout/hList7#1"/>
    <dgm:cxn modelId="{56D3DCBB-1EB6-4369-97F7-D480D1F44C5D}" type="presParOf" srcId="{09F62618-1CDF-4486-A192-77B9C951F8FB}" destId="{D4796021-519B-42F1-9477-67EE5638A787}" srcOrd="1" destOrd="0" presId="urn:microsoft.com/office/officeart/2005/8/layout/hList7#1"/>
    <dgm:cxn modelId="{0BE90111-BDD2-40F8-873F-5A1BB24EBBB2}" type="presParOf" srcId="{09F62618-1CDF-4486-A192-77B9C951F8FB}" destId="{C9F413AE-E412-4EC5-BB1F-A415D891E34E}" srcOrd="2" destOrd="0" presId="urn:microsoft.com/office/officeart/2005/8/layout/hList7#1"/>
    <dgm:cxn modelId="{295DD15C-2E31-4F1E-BD88-45F17EF9A744}" type="presParOf" srcId="{09F62618-1CDF-4486-A192-77B9C951F8FB}" destId="{8D2ABA78-9976-4334-ACD5-8BA936CF48B8}" srcOrd="3" destOrd="0" presId="urn:microsoft.com/office/officeart/2005/8/layout/hList7#1"/>
    <dgm:cxn modelId="{A7C8288B-1F2B-4EED-B867-13DFCCF1513C}" type="presParOf" srcId="{78B6C030-EE64-419B-A5B0-7E62894BB5C3}" destId="{A2A66979-0349-437A-81F4-ED4DB1A8DC9D}" srcOrd="1" destOrd="0" presId="urn:microsoft.com/office/officeart/2005/8/layout/hList7#1"/>
    <dgm:cxn modelId="{D09BAA86-0771-4DF9-B6E6-6CF86A40E763}" type="presParOf" srcId="{78B6C030-EE64-419B-A5B0-7E62894BB5C3}" destId="{0C8E499F-CA4A-400B-BF19-9F1CD5DCC5D4}" srcOrd="2" destOrd="0" presId="urn:microsoft.com/office/officeart/2005/8/layout/hList7#1"/>
    <dgm:cxn modelId="{26CC7DCF-A6DD-4CF8-93A6-19B7E2DB3B27}" type="presParOf" srcId="{0C8E499F-CA4A-400B-BF19-9F1CD5DCC5D4}" destId="{B2616E27-6319-46CA-A72A-CAFCC23A6A07}" srcOrd="0" destOrd="0" presId="urn:microsoft.com/office/officeart/2005/8/layout/hList7#1"/>
    <dgm:cxn modelId="{A91ED28C-1315-493F-B7F5-071F66D71816}" type="presParOf" srcId="{0C8E499F-CA4A-400B-BF19-9F1CD5DCC5D4}" destId="{0FB097B1-5276-4832-BA06-13A8FC56C4CB}" srcOrd="1" destOrd="0" presId="urn:microsoft.com/office/officeart/2005/8/layout/hList7#1"/>
    <dgm:cxn modelId="{E4909DB6-DA30-407F-9D42-9F5BE011B65D}" type="presParOf" srcId="{0C8E499F-CA4A-400B-BF19-9F1CD5DCC5D4}" destId="{E5C13BF6-BDA5-4C0A-88F0-D6FC50593FED}" srcOrd="2" destOrd="0" presId="urn:microsoft.com/office/officeart/2005/8/layout/hList7#1"/>
    <dgm:cxn modelId="{672006DC-F4AB-4967-8859-27A4AEB534AB}" type="presParOf" srcId="{0C8E499F-CA4A-400B-BF19-9F1CD5DCC5D4}" destId="{4D421E0B-3436-4BF1-AD00-B39B97A05835}" srcOrd="3" destOrd="0" presId="urn:microsoft.com/office/officeart/2005/8/layout/hList7#1"/>
    <dgm:cxn modelId="{AAE05753-0471-4F32-B417-0108596D9703}" type="presParOf" srcId="{78B6C030-EE64-419B-A5B0-7E62894BB5C3}" destId="{84DE8A49-DD87-432F-8BF7-90F9751B958A}" srcOrd="3" destOrd="0" presId="urn:microsoft.com/office/officeart/2005/8/layout/hList7#1"/>
    <dgm:cxn modelId="{80F3D242-F0C6-4C8D-ABDC-9FE126744169}" type="presParOf" srcId="{78B6C030-EE64-419B-A5B0-7E62894BB5C3}" destId="{1F63F7EB-0054-4A61-8457-25EC446E12F0}" srcOrd="4" destOrd="0" presId="urn:microsoft.com/office/officeart/2005/8/layout/hList7#1"/>
    <dgm:cxn modelId="{BE54B414-D094-42D5-BF63-09F2219AD63B}" type="presParOf" srcId="{1F63F7EB-0054-4A61-8457-25EC446E12F0}" destId="{C1AAC23D-1E9D-4D18-889C-7426EC410B21}" srcOrd="0" destOrd="0" presId="urn:microsoft.com/office/officeart/2005/8/layout/hList7#1"/>
    <dgm:cxn modelId="{FC517C89-7E6A-4D40-8BEB-34B6705304B3}" type="presParOf" srcId="{1F63F7EB-0054-4A61-8457-25EC446E12F0}" destId="{1B06EB6B-1D4B-41B2-B1A1-279E5362B324}" srcOrd="1" destOrd="0" presId="urn:microsoft.com/office/officeart/2005/8/layout/hList7#1"/>
    <dgm:cxn modelId="{C10987B7-E927-4E87-B1CB-FF5842BB4AF4}" type="presParOf" srcId="{1F63F7EB-0054-4A61-8457-25EC446E12F0}" destId="{CD415207-79AE-4261-8175-1BA627AE01F6}" srcOrd="2" destOrd="0" presId="urn:microsoft.com/office/officeart/2005/8/layout/hList7#1"/>
    <dgm:cxn modelId="{6F977C43-6C5F-4953-AF77-3C179F02C2CB}" type="presParOf" srcId="{1F63F7EB-0054-4A61-8457-25EC446E12F0}" destId="{AFAC9735-D8D0-4C38-804F-D523B290A279}" srcOrd="3" destOrd="0" presId="urn:microsoft.com/office/officeart/2005/8/layout/hList7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6DBB6E-2AD2-4A69-8012-190C17758995}">
      <dsp:nvSpPr>
        <dsp:cNvPr id="0" name=""/>
        <dsp:cNvSpPr/>
      </dsp:nvSpPr>
      <dsp:spPr>
        <a:xfrm rot="5400000">
          <a:off x="-202876" y="203823"/>
          <a:ext cx="1352512" cy="94675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/>
            <a:t>¿Qué ?</a:t>
          </a:r>
        </a:p>
      </dsp:txBody>
      <dsp:txXfrm rot="-5400000">
        <a:off x="1" y="474325"/>
        <a:ext cx="946758" cy="405754"/>
      </dsp:txXfrm>
    </dsp:sp>
    <dsp:sp modelId="{5653B613-6FBD-492A-B5C5-FDF6C53E3298}">
      <dsp:nvSpPr>
        <dsp:cNvPr id="0" name=""/>
        <dsp:cNvSpPr/>
      </dsp:nvSpPr>
      <dsp:spPr>
        <a:xfrm rot="5400000">
          <a:off x="3805712" y="-2858006"/>
          <a:ext cx="879133" cy="65970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500" kern="1200" dirty="0"/>
            <a:t>Problema de investigación 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500" kern="1200" dirty="0"/>
            <a:t>Marco de referencia del problema</a:t>
          </a:r>
        </a:p>
      </dsp:txBody>
      <dsp:txXfrm rot="-5400000">
        <a:off x="946758" y="43864"/>
        <a:ext cx="6554125" cy="793301"/>
      </dsp:txXfrm>
    </dsp:sp>
    <dsp:sp modelId="{01C78ACA-190D-4D31-BEEB-F1D40CAADDC2}">
      <dsp:nvSpPr>
        <dsp:cNvPr id="0" name=""/>
        <dsp:cNvSpPr/>
      </dsp:nvSpPr>
      <dsp:spPr>
        <a:xfrm rot="5400000">
          <a:off x="-202876" y="1358595"/>
          <a:ext cx="1352512" cy="94675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/>
            <a:t>¿Porqué?</a:t>
          </a:r>
        </a:p>
      </dsp:txBody>
      <dsp:txXfrm rot="-5400000">
        <a:off x="1" y="1629097"/>
        <a:ext cx="946758" cy="405754"/>
      </dsp:txXfrm>
    </dsp:sp>
    <dsp:sp modelId="{46D9683E-0354-45D1-85B3-F066D1424438}">
      <dsp:nvSpPr>
        <dsp:cNvPr id="0" name=""/>
        <dsp:cNvSpPr/>
      </dsp:nvSpPr>
      <dsp:spPr>
        <a:xfrm rot="5400000">
          <a:off x="3805712" y="-1703235"/>
          <a:ext cx="879133" cy="65970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500" kern="1200" dirty="0"/>
            <a:t>Relevancia </a:t>
          </a:r>
        </a:p>
      </dsp:txBody>
      <dsp:txXfrm rot="-5400000">
        <a:off x="946758" y="1198635"/>
        <a:ext cx="6554125" cy="793301"/>
      </dsp:txXfrm>
    </dsp:sp>
    <dsp:sp modelId="{3B9EBE6C-C5CF-4C94-AB1F-8F364ECA5E7F}">
      <dsp:nvSpPr>
        <dsp:cNvPr id="0" name=""/>
        <dsp:cNvSpPr/>
      </dsp:nvSpPr>
      <dsp:spPr>
        <a:xfrm rot="5400000">
          <a:off x="-202876" y="2513367"/>
          <a:ext cx="1352512" cy="94675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/>
            <a:t>¿Cómo?</a:t>
          </a:r>
        </a:p>
      </dsp:txBody>
      <dsp:txXfrm rot="-5400000">
        <a:off x="1" y="2783869"/>
        <a:ext cx="946758" cy="405754"/>
      </dsp:txXfrm>
    </dsp:sp>
    <dsp:sp modelId="{31E1B628-90F8-4CDD-91BA-3F53CA1AC8CB}">
      <dsp:nvSpPr>
        <dsp:cNvPr id="0" name=""/>
        <dsp:cNvSpPr/>
      </dsp:nvSpPr>
      <dsp:spPr>
        <a:xfrm rot="5400000">
          <a:off x="3805712" y="-548463"/>
          <a:ext cx="879133" cy="659704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500" kern="1200" dirty="0"/>
            <a:t>Metodología  (objetivos)</a:t>
          </a:r>
        </a:p>
      </dsp:txBody>
      <dsp:txXfrm rot="-5400000">
        <a:off x="946758" y="2353407"/>
        <a:ext cx="6554125" cy="7933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77F901-D5E2-45C9-B2ED-B16376B806A8}">
      <dsp:nvSpPr>
        <dsp:cNvPr id="0" name=""/>
        <dsp:cNvSpPr/>
      </dsp:nvSpPr>
      <dsp:spPr>
        <a:xfrm>
          <a:off x="1844" y="0"/>
          <a:ext cx="2869701" cy="572018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/>
            <a:t>MGPP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/>
            <a:t>Acompañamiento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/>
            <a:t>Cronograma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/>
            <a:t>Asesoría metodológica</a:t>
          </a:r>
        </a:p>
      </dsp:txBody>
      <dsp:txXfrm>
        <a:off x="1844" y="2288073"/>
        <a:ext cx="2869701" cy="2288073"/>
      </dsp:txXfrm>
    </dsp:sp>
    <dsp:sp modelId="{8D2ABA78-9976-4334-ACD5-8BA936CF48B8}">
      <dsp:nvSpPr>
        <dsp:cNvPr id="0" name=""/>
        <dsp:cNvSpPr/>
      </dsp:nvSpPr>
      <dsp:spPr>
        <a:xfrm>
          <a:off x="484284" y="343211"/>
          <a:ext cx="1904821" cy="1904821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616E27-6319-46CA-A72A-CAFCC23A6A07}">
      <dsp:nvSpPr>
        <dsp:cNvPr id="0" name=""/>
        <dsp:cNvSpPr/>
      </dsp:nvSpPr>
      <dsp:spPr>
        <a:xfrm>
          <a:off x="2957637" y="0"/>
          <a:ext cx="2869701" cy="572018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/>
            <a:t>ESTUDIANTES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/>
            <a:t>Gestión del tiempo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/>
            <a:t>Habilidades y competencias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/>
            <a:t>Dedicación</a:t>
          </a:r>
        </a:p>
      </dsp:txBody>
      <dsp:txXfrm>
        <a:off x="2957637" y="2288073"/>
        <a:ext cx="2869701" cy="2288073"/>
      </dsp:txXfrm>
    </dsp:sp>
    <dsp:sp modelId="{4D421E0B-3436-4BF1-AD00-B39B97A05835}">
      <dsp:nvSpPr>
        <dsp:cNvPr id="0" name=""/>
        <dsp:cNvSpPr/>
      </dsp:nvSpPr>
      <dsp:spPr>
        <a:xfrm>
          <a:off x="3440077" y="343211"/>
          <a:ext cx="1904821" cy="1904821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AAC23D-1E9D-4D18-889C-7426EC410B21}">
      <dsp:nvSpPr>
        <dsp:cNvPr id="0" name=""/>
        <dsp:cNvSpPr/>
      </dsp:nvSpPr>
      <dsp:spPr>
        <a:xfrm>
          <a:off x="5913429" y="0"/>
          <a:ext cx="2869701" cy="572018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/>
            <a:t>COMITÉ / GUÍA 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/>
            <a:t>Rol central 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/>
            <a:t>LECTORES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/>
            <a:t>Ocasional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100" kern="1200" dirty="0"/>
        </a:p>
      </dsp:txBody>
      <dsp:txXfrm>
        <a:off x="5913429" y="2288073"/>
        <a:ext cx="2869701" cy="2288073"/>
      </dsp:txXfrm>
    </dsp:sp>
    <dsp:sp modelId="{AFAC9735-D8D0-4C38-804F-D523B290A279}">
      <dsp:nvSpPr>
        <dsp:cNvPr id="0" name=""/>
        <dsp:cNvSpPr/>
      </dsp:nvSpPr>
      <dsp:spPr>
        <a:xfrm>
          <a:off x="6395870" y="343211"/>
          <a:ext cx="1904821" cy="1904821"/>
        </a:xfrm>
        <a:prstGeom prst="ellipse">
          <a:avLst/>
        </a:prstGeom>
        <a:blipFill rotWithShape="1">
          <a:blip xmlns:r="http://schemas.openxmlformats.org/officeDocument/2006/relationships" r:embed="rId3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43A47E-0030-4388-8B0C-C78B5DCAD940}">
      <dsp:nvSpPr>
        <dsp:cNvPr id="0" name=""/>
        <dsp:cNvSpPr/>
      </dsp:nvSpPr>
      <dsp:spPr>
        <a:xfrm>
          <a:off x="351399" y="4576147"/>
          <a:ext cx="8082177" cy="858027"/>
        </a:xfrm>
        <a:prstGeom prst="left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#1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1828AF-7349-4C21-BFFA-5A11CA7C71EE}" type="datetimeFigureOut">
              <a:rPr lang="es-ES_tradnl" smtClean="0"/>
              <a:pPr/>
              <a:t>19-10-21</a:t>
            </a:fld>
            <a:endParaRPr lang="es-ES_tradn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E9293-AD6A-455E-B238-175E0315D29A}" type="slidenum">
              <a:rPr lang="es-ES_tradnl" smtClean="0"/>
              <a:pPr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48146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E9293-AD6A-455E-B238-175E0315D29A}" type="slidenum">
              <a:rPr lang="es-ES_tradnl" smtClean="0"/>
              <a:pPr/>
              <a:t>1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31713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E9293-AD6A-455E-B238-175E0315D29A}" type="slidenum">
              <a:rPr lang="es-ES_tradnl" smtClean="0">
                <a:solidFill>
                  <a:prstClr val="black"/>
                </a:solidFill>
              </a:rPr>
              <a:pPr/>
              <a:t>4</a:t>
            </a:fld>
            <a:endParaRPr lang="es-ES_trad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0025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200" dirty="0">
                <a:latin typeface="Calibri" pitchFamily="34" charset="0"/>
              </a:rPr>
              <a:t>De los debates sobre relación SPS derechos, condicionalidades, universalización, modelo bienestar surge relevancia preguntas sobre marco interpretativo cambio de políticas. Pocos estudios sobre este cambio</a:t>
            </a:r>
          </a:p>
          <a:p>
            <a:endParaRPr lang="es-ES_tradnl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E9293-AD6A-455E-B238-175E0315D29A}" type="slidenum">
              <a:rPr lang="es-ES_tradnl" smtClean="0">
                <a:solidFill>
                  <a:prstClr val="black"/>
                </a:solidFill>
              </a:rPr>
              <a:pPr/>
              <a:t>6</a:t>
            </a:fld>
            <a:endParaRPr lang="es-ES_trad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4619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E9293-AD6A-455E-B238-175E0315D29A}" type="slidenum">
              <a:rPr lang="es-ES_tradnl" smtClean="0"/>
              <a:pPr/>
              <a:t>8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557706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637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L"/>
          </a:p>
        </p:txBody>
      </p:sp>
      <p:sp>
        <p:nvSpPr>
          <p:cNvPr id="18637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CD1241-7DA5-4A85-8747-6DD0FDD8B36A}" type="slidenum">
              <a:rPr lang="es-ES" smtClean="0">
                <a:solidFill>
                  <a:prstClr val="black"/>
                </a:solidFill>
              </a:rPr>
              <a:pPr/>
              <a:t>9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4013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E9293-AD6A-455E-B238-175E0315D29A}" type="slidenum">
              <a:rPr lang="es-ES_tradnl" smtClean="0">
                <a:solidFill>
                  <a:prstClr val="black"/>
                </a:solidFill>
              </a:rPr>
              <a:pPr/>
              <a:t>15</a:t>
            </a:fld>
            <a:endParaRPr lang="es-ES_trad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6296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/>
          </a:p>
        </p:txBody>
      </p:sp>
      <p:sp>
        <p:nvSpPr>
          <p:cNvPr id="1741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916B3E-4667-43C7-926A-A48A97B5FB72}" type="slidenum">
              <a:rPr lang="es-ES" smtClean="0">
                <a:solidFill>
                  <a:prstClr val="black"/>
                </a:solidFill>
              </a:rPr>
              <a:pPr/>
              <a:t>20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7938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4E9293-AD6A-455E-B238-175E0315D29A}" type="slidenum">
              <a:rPr lang="es-ES_tradnl" smtClean="0"/>
              <a:pPr/>
              <a:t>28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77595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F480-F5BE-412F-9E8B-05C55371465D}" type="datetimeFigureOut">
              <a:rPr lang="es-ES" smtClean="0"/>
              <a:t>19-10-21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B9C8-DA28-466E-A87A-198EDEC5ECF1}" type="slidenum">
              <a:rPr lang="es-ES" smtClean="0"/>
              <a:t>‹Nr.›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477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F480-F5BE-412F-9E8B-05C55371465D}" type="datetimeFigureOut">
              <a:rPr lang="es-ES" smtClean="0"/>
              <a:t>19-10-21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B9C8-DA28-466E-A87A-198EDEC5ECF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798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F480-F5BE-412F-9E8B-05C55371465D}" type="datetimeFigureOut">
              <a:rPr lang="es-ES" smtClean="0"/>
              <a:t>19-10-21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B9C8-DA28-466E-A87A-198EDEC5ECF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1628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58421-4AA2-4BB2-B114-3158132BBBE8}" type="datetimeFigureOut">
              <a:rPr lang="es-CL" smtClean="0"/>
              <a:pPr/>
              <a:t>19-10-21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7970-F7F9-409D-8FFE-FA010C14C485}" type="slidenum">
              <a:rPr lang="es-CL" smtClean="0"/>
              <a:pPr/>
              <a:t>‹Nr.›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936297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2717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4BBC4-8D42-4E5E-8022-65755BE818C0}" type="datetime1">
              <a:rPr lang="es-ES">
                <a:solidFill>
                  <a:prstClr val="black"/>
                </a:solidFill>
              </a:rPr>
              <a:pPr>
                <a:defRPr/>
              </a:pPr>
              <a:t>19-10-21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1B338-64C3-4103-B6D6-C946F25D3592}" type="slidenum">
              <a:rPr lang="es-ES">
                <a:solidFill>
                  <a:prstClr val="black"/>
                </a:solidFill>
              </a:rPr>
              <a:pPr>
                <a:defRPr/>
              </a:pPr>
              <a:t>‹Nr.›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943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ítulo, objetos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CO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CO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F1F032E-8442-47B6-B2AF-C42D61309FAA}" type="slidenum">
              <a:rPr lang="es-CO">
                <a:solidFill>
                  <a:prstClr val="black"/>
                </a:solidFill>
              </a:rPr>
              <a:pPr/>
              <a:t>‹Nr.›</a:t>
            </a:fld>
            <a:endParaRPr lang="es-C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556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F480-F5BE-412F-9E8B-05C55371465D}" type="datetimeFigureOut">
              <a:rPr lang="es-ES" smtClean="0"/>
              <a:t>19-10-21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B9C8-DA28-466E-A87A-198EDEC5ECF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6621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F480-F5BE-412F-9E8B-05C55371465D}" type="datetimeFigureOut">
              <a:rPr lang="es-ES" smtClean="0"/>
              <a:t>19-10-21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B9C8-DA28-466E-A87A-198EDEC5ECF1}" type="slidenum">
              <a:rPr lang="es-ES" smtClean="0"/>
              <a:t>‹Nr.›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6722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F480-F5BE-412F-9E8B-05C55371465D}" type="datetimeFigureOut">
              <a:rPr lang="es-ES" smtClean="0"/>
              <a:t>19-10-21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B9C8-DA28-466E-A87A-198EDEC5ECF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4520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F480-F5BE-412F-9E8B-05C55371465D}" type="datetimeFigureOut">
              <a:rPr lang="es-ES" smtClean="0"/>
              <a:t>19-10-21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B9C8-DA28-466E-A87A-198EDEC5ECF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8359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F480-F5BE-412F-9E8B-05C55371465D}" type="datetimeFigureOut">
              <a:rPr lang="es-ES" smtClean="0"/>
              <a:t>19-10-21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B9C8-DA28-466E-A87A-198EDEC5ECF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879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F480-F5BE-412F-9E8B-05C55371465D}" type="datetimeFigureOut">
              <a:rPr lang="es-ES" smtClean="0"/>
              <a:t>19-10-21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B9C8-DA28-466E-A87A-198EDEC5ECF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4397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CE51F480-F5BE-412F-9E8B-05C55371465D}" type="datetimeFigureOut">
              <a:rPr lang="es-ES" smtClean="0"/>
              <a:t>19-10-21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281B9C8-DA28-466E-A87A-198EDEC5ECF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133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1F480-F5BE-412F-9E8B-05C55371465D}" type="datetimeFigureOut">
              <a:rPr lang="es-ES" smtClean="0"/>
              <a:t>19-10-21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B9C8-DA28-466E-A87A-198EDEC5ECF1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1785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28184"/>
            <a:ext cx="9144001" cy="457200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1304215"/>
            <a:ext cx="7543800" cy="6846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2204864"/>
            <a:ext cx="7543801" cy="366423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7D58421-4AA2-4BB2-B114-3158132BBBE8}" type="datetimeFigureOut">
              <a:rPr lang="es-CL" smtClean="0"/>
              <a:pPr/>
              <a:t>19-10-21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D357970-F7F9-409D-8FFE-FA010C14C485}" type="slidenum">
              <a:rPr lang="es-CL" smtClean="0"/>
              <a:pPr/>
              <a:t>‹Nr.›</a:t>
            </a:fld>
            <a:endParaRPr lang="es-CL"/>
          </a:p>
        </p:txBody>
      </p:sp>
      <p:pic>
        <p:nvPicPr>
          <p:cNvPr id="11" name="Picture 2" descr="http://www.dii.uchile.cl/wp-content/uploads/2013/11/logo-MGPP-lineas.jpg"/>
          <p:cNvPicPr>
            <a:picLocks noChangeAspect="1" noChangeArrowheads="1"/>
          </p:cNvPicPr>
          <p:nvPr userDrawn="1"/>
        </p:nvPicPr>
        <p:blipFill rotWithShape="1">
          <a:blip r:embed="rId16" cstate="print"/>
          <a:srcRect l="750" r="-1067"/>
          <a:stretch/>
        </p:blipFill>
        <p:spPr bwMode="auto">
          <a:xfrm>
            <a:off x="0" y="-50136"/>
            <a:ext cx="2364922" cy="1058093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4 Rectángulo"/>
          <p:cNvSpPr/>
          <p:nvPr userDrawn="1"/>
        </p:nvSpPr>
        <p:spPr>
          <a:xfrm>
            <a:off x="2357422" y="-27384"/>
            <a:ext cx="6786578" cy="1000108"/>
          </a:xfrm>
          <a:prstGeom prst="rect">
            <a:avLst/>
          </a:prstGeom>
          <a:solidFill>
            <a:srgbClr val="A50021"/>
          </a:solidFill>
          <a:ln>
            <a:solidFill>
              <a:srgbClr val="A500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5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microsoft.com/office/2007/relationships/hdphoto" Target="../media/hdphoto2.wdp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microsoft.com/office/2007/relationships/hdphoto" Target="../media/hdphoto2.wdp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microsoft.com/office/2007/relationships/hdphoto" Target="../media/hdphoto2.wdp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microsoft.com/office/2007/relationships/hdphoto" Target="../media/hdphoto1.wdp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1043608" y="2276872"/>
            <a:ext cx="6912768" cy="169273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6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L" b="1" dirty="0" smtClean="0">
                <a:solidFill>
                  <a:schemeClr val="tx1"/>
                </a:solidFill>
                <a:cs typeface="Franklin Gothic Book"/>
              </a:rPr>
              <a:t>TESIS I</a:t>
            </a:r>
            <a:br>
              <a:rPr lang="es-CL" b="1" dirty="0" smtClean="0">
                <a:solidFill>
                  <a:schemeClr val="tx1"/>
                </a:solidFill>
                <a:cs typeface="Franklin Gothic Book"/>
              </a:rPr>
            </a:br>
            <a:r>
              <a:rPr lang="es-CL" dirty="0" smtClean="0">
                <a:solidFill>
                  <a:schemeClr val="tx1"/>
                </a:solidFill>
                <a:cs typeface="Franklin Gothic Book"/>
              </a:rPr>
              <a:t/>
            </a:r>
            <a:br>
              <a:rPr lang="es-CL" dirty="0" smtClean="0">
                <a:solidFill>
                  <a:schemeClr val="tx1"/>
                </a:solidFill>
                <a:cs typeface="Franklin Gothic Book"/>
              </a:rPr>
            </a:br>
            <a:r>
              <a:rPr lang="es-CL" sz="4000" b="1" dirty="0" smtClean="0">
                <a:solidFill>
                  <a:schemeClr val="tx1"/>
                </a:solidFill>
                <a:cs typeface="Franklin Gothic Book"/>
              </a:rPr>
              <a:t>ELABORACIÓN DE PROPUESTA DE TESIS</a:t>
            </a:r>
            <a:endParaRPr lang="es-CL" sz="4000" b="1" dirty="0">
              <a:solidFill>
                <a:schemeClr val="tx1"/>
              </a:solidFill>
              <a:cs typeface="Franklin Gothic Book"/>
            </a:endParaRP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1043609" y="4221088"/>
            <a:ext cx="6912768" cy="172819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CL" dirty="0" smtClean="0">
                <a:cs typeface="Arabic Typesetting" pitchFamily="66" charset="-78"/>
              </a:rPr>
              <a:t>Profesora: María Pía Martin</a:t>
            </a:r>
          </a:p>
          <a:p>
            <a:endParaRPr lang="es-CL" dirty="0" smtClean="0">
              <a:cs typeface="Arabic Typesetting" pitchFamily="66" charset="-78"/>
            </a:endParaRPr>
          </a:p>
        </p:txBody>
      </p:sp>
      <p:cxnSp>
        <p:nvCxnSpPr>
          <p:cNvPr id="6" name="Conector recto 5"/>
          <p:cNvCxnSpPr/>
          <p:nvPr/>
        </p:nvCxnSpPr>
        <p:spPr>
          <a:xfrm>
            <a:off x="1043608" y="2852936"/>
            <a:ext cx="6912768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2960" y="2132856"/>
            <a:ext cx="7543800" cy="2192256"/>
          </a:xfrm>
        </p:spPr>
        <p:txBody>
          <a:bodyPr>
            <a:noAutofit/>
          </a:bodyPr>
          <a:lstStyle/>
          <a:p>
            <a:r>
              <a:rPr lang="es-CL" sz="4800" dirty="0">
                <a:solidFill>
                  <a:schemeClr val="accent1"/>
                </a:solidFill>
              </a:rPr>
              <a:t>Hacia la propuesta de </a:t>
            </a:r>
            <a:r>
              <a:rPr lang="es-CL" sz="4800" dirty="0" smtClean="0">
                <a:solidFill>
                  <a:schemeClr val="accent1"/>
                </a:solidFill>
              </a:rPr>
              <a:t>Tesis</a:t>
            </a:r>
            <a:br>
              <a:rPr lang="es-CL" sz="4800" dirty="0" smtClean="0">
                <a:solidFill>
                  <a:schemeClr val="accent1"/>
                </a:solidFill>
              </a:rPr>
            </a:br>
            <a:r>
              <a:rPr lang="es-CL" sz="4800" dirty="0">
                <a:solidFill>
                  <a:schemeClr val="accent1"/>
                </a:solidFill>
              </a:rPr>
              <a:t/>
            </a:r>
            <a:br>
              <a:rPr lang="es-CL" sz="4800" dirty="0">
                <a:solidFill>
                  <a:schemeClr val="accent1"/>
                </a:solidFill>
              </a:rPr>
            </a:br>
            <a:r>
              <a:rPr lang="es-ES" sz="2800" dirty="0" smtClean="0">
                <a:effectLst/>
              </a:rPr>
              <a:t>Marco </a:t>
            </a:r>
            <a:r>
              <a:rPr lang="es-ES" sz="2800" dirty="0">
                <a:effectLst/>
              </a:rPr>
              <a:t>de referencia problema, pregunta de investigación e </a:t>
            </a:r>
            <a:r>
              <a:rPr lang="es-ES" sz="2800" dirty="0" smtClean="0">
                <a:effectLst/>
              </a:rPr>
              <a:t>hipótesis objetivos</a:t>
            </a:r>
            <a:endParaRPr lang="es-CL" sz="88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María Pía Martin</a:t>
            </a:r>
          </a:p>
          <a:p>
            <a:r>
              <a:rPr lang="es-CL" dirty="0"/>
              <a:t>MGPP</a:t>
            </a:r>
          </a:p>
        </p:txBody>
      </p:sp>
    </p:spTree>
    <p:extLst>
      <p:ext uri="{BB962C8B-B14F-4D97-AF65-F5344CB8AC3E}">
        <p14:creationId xmlns:p14="http://schemas.microsoft.com/office/powerpoint/2010/main" val="3151084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¿Cómo empezar?</a:t>
            </a: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1463" indent="-271463">
              <a:buFont typeface="Wingdings" charset="2"/>
              <a:buChar char="§"/>
            </a:pPr>
            <a:r>
              <a:rPr lang="es-ES" dirty="0"/>
              <a:t>Seleccione uno o varios temas, ideas, con los que</a:t>
            </a:r>
          </a:p>
          <a:p>
            <a:pPr marL="271463" indent="-271463">
              <a:buFont typeface="Wingdings" charset="2"/>
              <a:buChar char="§"/>
            </a:pPr>
            <a:r>
              <a:rPr lang="es-ES" dirty="0"/>
              <a:t>tenga experiencia, conocimiento, bibliografía</a:t>
            </a:r>
          </a:p>
          <a:p>
            <a:pPr marL="271463" indent="-271463">
              <a:buFont typeface="Wingdings" charset="2"/>
              <a:buChar char="§"/>
            </a:pPr>
            <a:r>
              <a:rPr lang="es-ES" dirty="0"/>
              <a:t> Seleccione los temas que despierten su interés, preocupación, por “investigar, descubrir, indagar”</a:t>
            </a:r>
          </a:p>
          <a:p>
            <a:pPr marL="271463" indent="-271463">
              <a:buFont typeface="Wingdings" charset="2"/>
              <a:buChar char="§"/>
            </a:pPr>
            <a:r>
              <a:rPr lang="es-ES" dirty="0"/>
              <a:t>Desarrolle su creatividad, sensibilidad, imaginación</a:t>
            </a:r>
          </a:p>
          <a:p>
            <a:pPr marL="271463" indent="-271463">
              <a:buFont typeface="Wingdings" charset="2"/>
              <a:buChar char="§"/>
            </a:pPr>
            <a:r>
              <a:rPr lang="es-ES" dirty="0"/>
              <a:t>No deseche las primeras ideas</a:t>
            </a:r>
          </a:p>
          <a:p>
            <a:pPr marL="271463" indent="-271463">
              <a:buFont typeface="Wingdings" charset="2"/>
              <a:buChar char="§"/>
            </a:pPr>
            <a:r>
              <a:rPr lang="es-ES" dirty="0"/>
              <a:t>Critique, exponga sus ideas con colegas, asesores, investigadores o expertos</a:t>
            </a:r>
          </a:p>
          <a:p>
            <a:pPr marL="271463" indent="-271463">
              <a:buFont typeface="Wingdings" charset="2"/>
              <a:buChar char="§"/>
            </a:pPr>
            <a:r>
              <a:rPr lang="es-ES" dirty="0"/>
              <a:t>No se preocupe si algún investigador ha efectuado un estudio semejante</a:t>
            </a:r>
          </a:p>
          <a:p>
            <a:pPr>
              <a:buNone/>
            </a:pPr>
            <a:r>
              <a:rPr lang="es-ES" dirty="0">
                <a:solidFill>
                  <a:srgbClr val="FF0000"/>
                </a:solidFill>
              </a:rPr>
              <a:t>                                   </a:t>
            </a:r>
            <a:r>
              <a:rPr lang="es-ES" b="1" dirty="0">
                <a:solidFill>
                  <a:srgbClr val="FF0000"/>
                </a:solidFill>
              </a:rPr>
              <a:t>ESCRÍBALO</a:t>
            </a: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569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755576" y="1484784"/>
            <a:ext cx="7543800" cy="936104"/>
          </a:xfrm>
        </p:spPr>
        <p:txBody>
          <a:bodyPr>
            <a:noAutofit/>
          </a:bodyPr>
          <a:lstStyle/>
          <a:p>
            <a:r>
              <a:rPr lang="es-ES" sz="3200" dirty="0" smtClean="0"/>
              <a:t>Delimitación del tema a </a:t>
            </a:r>
            <a:r>
              <a:rPr lang="pt-BR" sz="3200" dirty="0" smtClean="0"/>
              <a:t>investigar o primer </a:t>
            </a:r>
            <a:r>
              <a:rPr lang="pt-BR" sz="3200" dirty="0" err="1" smtClean="0"/>
              <a:t>esbozo</a:t>
            </a:r>
            <a:r>
              <a:rPr lang="pt-BR" sz="3200" dirty="0" smtClean="0"/>
              <a:t> de </a:t>
            </a:r>
            <a:r>
              <a:rPr lang="es-ES" sz="3200" dirty="0" smtClean="0"/>
              <a:t>cuestionamientos</a:t>
            </a:r>
            <a:endParaRPr lang="es-ES" sz="3200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b="1" dirty="0"/>
          </a:p>
          <a:p>
            <a:pPr marL="355600" indent="-355600">
              <a:buFont typeface="Wingdings" charset="2"/>
              <a:buChar char="ü"/>
            </a:pPr>
            <a:r>
              <a:rPr lang="es-ES" dirty="0"/>
              <a:t>Experiencias Individuales</a:t>
            </a:r>
          </a:p>
          <a:p>
            <a:pPr marL="355600" indent="-355600">
              <a:buFont typeface="Wingdings" charset="2"/>
              <a:buChar char="ü"/>
            </a:pPr>
            <a:r>
              <a:rPr lang="es-ES" dirty="0"/>
              <a:t>Materiales Escritos</a:t>
            </a:r>
          </a:p>
          <a:p>
            <a:pPr marL="355600" indent="-355600">
              <a:buFont typeface="Wingdings" charset="2"/>
              <a:buChar char="ü"/>
            </a:pPr>
            <a:r>
              <a:rPr lang="es-ES" dirty="0"/>
              <a:t>Teorías</a:t>
            </a:r>
          </a:p>
          <a:p>
            <a:pPr marL="355600" indent="-355600">
              <a:buFont typeface="Wingdings" charset="2"/>
              <a:buChar char="ü"/>
            </a:pPr>
            <a:r>
              <a:rPr lang="es-ES" dirty="0"/>
              <a:t>Investigaciones Previas</a:t>
            </a:r>
          </a:p>
          <a:p>
            <a:pPr marL="355600" indent="-355600">
              <a:buFont typeface="Wingdings" charset="2"/>
              <a:buChar char="ü"/>
            </a:pPr>
            <a:r>
              <a:rPr lang="es-ES" dirty="0"/>
              <a:t>Conversaciones Personales</a:t>
            </a:r>
          </a:p>
          <a:p>
            <a:pPr marL="355600" indent="-355600">
              <a:buFont typeface="Wingdings" charset="2"/>
              <a:buChar char="ü"/>
            </a:pPr>
            <a:r>
              <a:rPr lang="es-ES" dirty="0"/>
              <a:t>Observaciones De Hechos</a:t>
            </a:r>
          </a:p>
          <a:p>
            <a:pPr marL="355600" indent="-355600">
              <a:buFont typeface="Wingdings" charset="2"/>
              <a:buChar char="ü"/>
            </a:pPr>
            <a:r>
              <a:rPr lang="es-ES" dirty="0"/>
              <a:t>Creencias</a:t>
            </a:r>
          </a:p>
        </p:txBody>
      </p:sp>
    </p:spTree>
    <p:extLst>
      <p:ext uri="{BB962C8B-B14F-4D97-AF65-F5344CB8AC3E}">
        <p14:creationId xmlns:p14="http://schemas.microsoft.com/office/powerpoint/2010/main" val="22148482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Primera hoja: Título y antecedentes</a:t>
            </a: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67544" y="3356992"/>
            <a:ext cx="1728192" cy="2736304"/>
          </a:xfrm>
        </p:spPr>
        <p:txBody>
          <a:bodyPr>
            <a:normAutofit/>
          </a:bodyPr>
          <a:lstStyle/>
          <a:p>
            <a:r>
              <a:rPr lang="es-ES" dirty="0"/>
              <a:t>Establecer un área temática</a:t>
            </a:r>
          </a:p>
          <a:p>
            <a:r>
              <a:rPr lang="es-ES" dirty="0"/>
              <a:t>Determinar un problema de estudio</a:t>
            </a:r>
          </a:p>
          <a:p>
            <a:r>
              <a:rPr lang="es-ES" dirty="0"/>
              <a:t>Definir un problema de </a:t>
            </a:r>
            <a:r>
              <a:rPr lang="es-ES" dirty="0" smtClean="0"/>
              <a:t>investigación</a:t>
            </a:r>
            <a:endParaRPr lang="es-ES" dirty="0"/>
          </a:p>
        </p:txBody>
      </p:sp>
      <p:sp>
        <p:nvSpPr>
          <p:cNvPr id="4" name="3 Flecha derecha"/>
          <p:cNvSpPr/>
          <p:nvPr/>
        </p:nvSpPr>
        <p:spPr>
          <a:xfrm>
            <a:off x="467544" y="2420888"/>
            <a:ext cx="1944216" cy="9361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prstClr val="white"/>
              </a:solidFill>
            </a:endParaRPr>
          </a:p>
        </p:txBody>
      </p:sp>
      <p:sp>
        <p:nvSpPr>
          <p:cNvPr id="5" name="4 Proceso predefinido"/>
          <p:cNvSpPr/>
          <p:nvPr/>
        </p:nvSpPr>
        <p:spPr>
          <a:xfrm>
            <a:off x="2987824" y="2073036"/>
            <a:ext cx="5688632" cy="4320480"/>
          </a:xfrm>
          <a:prstGeom prst="flowChartPredefined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5738" indent="-185738">
              <a:buFont typeface="Arial" pitchFamily="34" charset="0"/>
              <a:buChar char="•"/>
            </a:pPr>
            <a:r>
              <a:rPr lang="es-ES" dirty="0">
                <a:solidFill>
                  <a:srgbClr val="0070C0"/>
                </a:solidFill>
              </a:rPr>
              <a:t>Organizar la información sobre el tema</a:t>
            </a:r>
          </a:p>
          <a:p>
            <a:pPr marL="185738" indent="-185738">
              <a:buFont typeface="Arial" pitchFamily="34" charset="0"/>
              <a:buChar char="•"/>
            </a:pPr>
            <a:r>
              <a:rPr lang="es-ES" dirty="0">
                <a:solidFill>
                  <a:srgbClr val="0070C0"/>
                </a:solidFill>
              </a:rPr>
              <a:t>Establecer los eventos, contextos, procesos, actores presentes</a:t>
            </a:r>
          </a:p>
          <a:p>
            <a:pPr marL="185738" indent="-185738">
              <a:buFont typeface="Arial" pitchFamily="34" charset="0"/>
              <a:buChar char="•"/>
            </a:pPr>
            <a:r>
              <a:rPr lang="es-ES" dirty="0">
                <a:solidFill>
                  <a:srgbClr val="0070C0"/>
                </a:solidFill>
              </a:rPr>
              <a:t>Generar información sobre el tema (recurrir a estudios, informantes claves, asesorías, etc.)</a:t>
            </a:r>
          </a:p>
          <a:p>
            <a:pPr marL="185738" indent="-185738">
              <a:buFont typeface="Arial" pitchFamily="34" charset="0"/>
              <a:buChar char="•"/>
            </a:pPr>
            <a:r>
              <a:rPr lang="es-ES" dirty="0">
                <a:solidFill>
                  <a:srgbClr val="0070C0"/>
                </a:solidFill>
              </a:rPr>
              <a:t>Desarrollar una narración analítica de los eventos, procesos, relaciones de actores</a:t>
            </a:r>
          </a:p>
          <a:p>
            <a:pPr algn="ctr"/>
            <a:endParaRPr lang="es-ES" dirty="0">
              <a:solidFill>
                <a:srgbClr val="FF0000"/>
              </a:solidFill>
            </a:endParaRPr>
          </a:p>
          <a:p>
            <a:pPr algn="ctr"/>
            <a:endParaRPr lang="es-ES" dirty="0">
              <a:solidFill>
                <a:srgbClr val="FF0000"/>
              </a:solidFill>
            </a:endParaRPr>
          </a:p>
          <a:p>
            <a:pPr algn="ctr"/>
            <a:endParaRPr lang="es-ES" dirty="0">
              <a:solidFill>
                <a:srgbClr val="FF0000"/>
              </a:solidFill>
            </a:endParaRPr>
          </a:p>
          <a:p>
            <a:pPr algn="ctr"/>
            <a:endParaRPr lang="es-ES" dirty="0">
              <a:solidFill>
                <a:srgbClr val="FF0000"/>
              </a:solidFill>
            </a:endParaRPr>
          </a:p>
          <a:p>
            <a:pPr algn="ctr"/>
            <a:r>
              <a:rPr lang="es-ES" dirty="0">
                <a:solidFill>
                  <a:srgbClr val="FF0000"/>
                </a:solidFill>
              </a:rPr>
              <a:t>PROBLEMA DE ESTUDIO</a:t>
            </a:r>
          </a:p>
        </p:txBody>
      </p:sp>
      <p:sp>
        <p:nvSpPr>
          <p:cNvPr id="7" name="6 Flecha abajo"/>
          <p:cNvSpPr/>
          <p:nvPr/>
        </p:nvSpPr>
        <p:spPr>
          <a:xfrm>
            <a:off x="5868144" y="5097372"/>
            <a:ext cx="72008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prstClr val="white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131840" y="2145044"/>
            <a:ext cx="43204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EN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F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O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Q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U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E</a:t>
            </a:r>
          </a:p>
          <a:p>
            <a:pPr algn="ctr"/>
            <a:endParaRPr lang="es-ES" dirty="0">
              <a:solidFill>
                <a:srgbClr val="FF0000"/>
              </a:solidFill>
            </a:endParaRPr>
          </a:p>
          <a:p>
            <a:pPr algn="ctr"/>
            <a:r>
              <a:rPr lang="es-ES" dirty="0">
                <a:solidFill>
                  <a:srgbClr val="FF0000"/>
                </a:solidFill>
              </a:rPr>
              <a:t>T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E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O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R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I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C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O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8100392" y="2073037"/>
            <a:ext cx="5040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rgbClr val="FF0000"/>
                </a:solidFill>
              </a:rPr>
              <a:t>O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P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C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I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O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N</a:t>
            </a:r>
          </a:p>
          <a:p>
            <a:pPr algn="ctr"/>
            <a:endParaRPr lang="es-ES" dirty="0">
              <a:solidFill>
                <a:srgbClr val="FF0000"/>
              </a:solidFill>
            </a:endParaRPr>
          </a:p>
          <a:p>
            <a:pPr algn="ctr"/>
            <a:r>
              <a:rPr lang="es-ES" dirty="0">
                <a:solidFill>
                  <a:srgbClr val="FF0000"/>
                </a:solidFill>
              </a:rPr>
              <a:t>A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N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A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L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Í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S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I</a:t>
            </a:r>
          </a:p>
          <a:p>
            <a:pPr algn="ctr"/>
            <a:r>
              <a:rPr lang="es-ES" dirty="0">
                <a:solidFill>
                  <a:srgbClr val="FF0000"/>
                </a:solidFill>
              </a:rPr>
              <a:t>S</a:t>
            </a:r>
          </a:p>
          <a:p>
            <a:pPr algn="ctr"/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5984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7" y="2276872"/>
            <a:ext cx="8424936" cy="410445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s-CL" b="1" dirty="0"/>
              <a:t>Título y antecedentes del caso (requiere incorporar la problematización)</a:t>
            </a:r>
            <a:r>
              <a:rPr lang="es-CL" b="1" dirty="0" smtClean="0"/>
              <a:t>:</a:t>
            </a:r>
            <a:endParaRPr lang="es-CL" dirty="0"/>
          </a:p>
          <a:p>
            <a:pPr>
              <a:lnSpc>
                <a:spcPct val="80000"/>
              </a:lnSpc>
            </a:pPr>
            <a:r>
              <a:rPr lang="es-CL" dirty="0"/>
              <a:t>Presentación de antecedentes e información que permita la delimitación del problema de investigación</a:t>
            </a:r>
            <a:r>
              <a:rPr lang="es-CL" dirty="0" smtClean="0"/>
              <a:t>.</a:t>
            </a:r>
            <a:endParaRPr lang="es-CL" dirty="0"/>
          </a:p>
          <a:p>
            <a:pPr>
              <a:lnSpc>
                <a:spcPct val="80000"/>
              </a:lnSpc>
            </a:pPr>
            <a:r>
              <a:rPr lang="es-CL" dirty="0"/>
              <a:t>Debe dar cuenta de la relación entre el tema y la gestión y políticas públicas</a:t>
            </a:r>
            <a:r>
              <a:rPr lang="es-CL" dirty="0" smtClean="0"/>
              <a:t>.</a:t>
            </a:r>
            <a:endParaRPr lang="es-CL" dirty="0"/>
          </a:p>
          <a:p>
            <a:pPr>
              <a:lnSpc>
                <a:spcPct val="80000"/>
              </a:lnSpc>
            </a:pPr>
            <a:r>
              <a:rPr lang="es-CL" dirty="0"/>
              <a:t>Requiere la identificación y consideración de factores como:  </a:t>
            </a:r>
          </a:p>
          <a:p>
            <a:pPr marL="711200" indent="-457200">
              <a:lnSpc>
                <a:spcPct val="80000"/>
              </a:lnSpc>
              <a:buFont typeface="+mj-lt"/>
              <a:buAutoNum type="arabicPeriod"/>
            </a:pPr>
            <a:r>
              <a:rPr lang="es-CL" dirty="0"/>
              <a:t>Problema de investigación</a:t>
            </a:r>
          </a:p>
          <a:p>
            <a:pPr marL="711200" indent="-457200">
              <a:lnSpc>
                <a:spcPct val="80000"/>
              </a:lnSpc>
              <a:buFont typeface="+mj-lt"/>
              <a:buAutoNum type="arabicPeriod"/>
            </a:pPr>
            <a:r>
              <a:rPr lang="es-CL" dirty="0"/>
              <a:t>Causas del problema de investigación</a:t>
            </a:r>
          </a:p>
          <a:p>
            <a:pPr marL="711200" indent="-457200">
              <a:lnSpc>
                <a:spcPct val="80000"/>
              </a:lnSpc>
              <a:buFont typeface="+mj-lt"/>
              <a:buAutoNum type="arabicPeriod"/>
            </a:pPr>
            <a:r>
              <a:rPr lang="es-CL" dirty="0"/>
              <a:t>Consecuencias del problema de investigación</a:t>
            </a:r>
          </a:p>
          <a:p>
            <a:pPr marL="711200" indent="-457200">
              <a:lnSpc>
                <a:spcPct val="80000"/>
              </a:lnSpc>
              <a:buFont typeface="+mj-lt"/>
              <a:buAutoNum type="arabicPeriod"/>
            </a:pPr>
            <a:r>
              <a:rPr lang="es-CL" dirty="0"/>
              <a:t>Definición de conceptos claves para la tesis</a:t>
            </a:r>
          </a:p>
          <a:p>
            <a:pPr marL="711200" indent="-457200">
              <a:lnSpc>
                <a:spcPct val="80000"/>
              </a:lnSpc>
              <a:buFont typeface="+mj-lt"/>
              <a:buAutoNum type="arabicPeriod"/>
            </a:pPr>
            <a:r>
              <a:rPr lang="es-CL" dirty="0"/>
              <a:t>Identificación de actores involucrados</a:t>
            </a:r>
          </a:p>
          <a:p>
            <a:pPr>
              <a:lnSpc>
                <a:spcPct val="80000"/>
              </a:lnSpc>
              <a:buNone/>
            </a:pPr>
            <a:endParaRPr lang="es-CL" dirty="0"/>
          </a:p>
          <a:p>
            <a:pPr>
              <a:lnSpc>
                <a:spcPct val="80000"/>
              </a:lnSpc>
            </a:pPr>
            <a:endParaRPr lang="es-CL" dirty="0"/>
          </a:p>
        </p:txBody>
      </p:sp>
      <p:sp>
        <p:nvSpPr>
          <p:cNvPr id="5" name="3 Título"/>
          <p:cNvSpPr>
            <a:spLocks noGrp="1"/>
          </p:cNvSpPr>
          <p:nvPr>
            <p:ph type="title"/>
          </p:nvPr>
        </p:nvSpPr>
        <p:spPr>
          <a:xfrm>
            <a:off x="1475656" y="1340768"/>
            <a:ext cx="7344816" cy="684625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es-ES" dirty="0" smtClean="0"/>
              <a:t>Primera </a:t>
            </a:r>
            <a:r>
              <a:rPr lang="es-ES" dirty="0"/>
              <a:t>hoja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23528" y="1124744"/>
            <a:ext cx="1152128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749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822960" y="1124744"/>
            <a:ext cx="7543800" cy="684625"/>
          </a:xfrm>
        </p:spPr>
        <p:txBody>
          <a:bodyPr>
            <a:noAutofit/>
          </a:bodyPr>
          <a:lstStyle/>
          <a:p>
            <a:r>
              <a:rPr lang="es-ES_tradnl" sz="3200" dirty="0"/>
              <a:t>Problema de investigación</a:t>
            </a: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22959" y="2025393"/>
            <a:ext cx="7543801" cy="4248472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</a:pPr>
            <a:r>
              <a:rPr lang="es-ES" dirty="0"/>
              <a:t>Planteamiento del problema de la investigación es la delimitación clara y precisa del objeto de la investigación que se realiza con preguntas, lecturas, encuestas pilotos, entrevistas, etc. </a:t>
            </a:r>
            <a:br>
              <a:rPr lang="es-ES" dirty="0"/>
            </a:br>
            <a:endParaRPr lang="es-ES" dirty="0"/>
          </a:p>
          <a:p>
            <a:pPr algn="just">
              <a:lnSpc>
                <a:spcPct val="80000"/>
              </a:lnSpc>
            </a:pPr>
            <a:r>
              <a:rPr lang="es-ES" dirty="0"/>
              <a:t>Factores de la selección: </a:t>
            </a:r>
          </a:p>
          <a:p>
            <a:pPr marL="355600" indent="-271463" algn="just">
              <a:lnSpc>
                <a:spcPct val="80000"/>
              </a:lnSpc>
              <a:buFont typeface="Wingdings" charset="2"/>
              <a:buChar char="§"/>
            </a:pPr>
            <a:r>
              <a:rPr lang="es-ES" dirty="0" smtClean="0"/>
              <a:t>Viabilidad </a:t>
            </a:r>
            <a:r>
              <a:rPr lang="es-ES" dirty="0"/>
              <a:t>(tiempo y recursos disponibles) </a:t>
            </a:r>
          </a:p>
          <a:p>
            <a:pPr marL="355600" indent="-271463" algn="just">
              <a:lnSpc>
                <a:spcPct val="80000"/>
              </a:lnSpc>
              <a:buFont typeface="Wingdings" charset="2"/>
              <a:buChar char="§"/>
            </a:pPr>
            <a:r>
              <a:rPr lang="es-ES" dirty="0"/>
              <a:t>Relevancia</a:t>
            </a:r>
          </a:p>
          <a:p>
            <a:pPr marL="355600" indent="-271463" algn="just">
              <a:lnSpc>
                <a:spcPct val="80000"/>
              </a:lnSpc>
              <a:buFont typeface="Wingdings" charset="2"/>
              <a:buChar char="§"/>
            </a:pPr>
            <a:r>
              <a:rPr lang="es-ES" dirty="0"/>
              <a:t>Problemas sociales</a:t>
            </a:r>
          </a:p>
          <a:p>
            <a:pPr marL="355600" indent="-271463" algn="just">
              <a:lnSpc>
                <a:spcPct val="80000"/>
              </a:lnSpc>
              <a:buFont typeface="Wingdings" charset="2"/>
              <a:buChar char="§"/>
            </a:pPr>
            <a:r>
              <a:rPr lang="es-ES" dirty="0"/>
              <a:t>Conocimiento científico disponible</a:t>
            </a:r>
          </a:p>
          <a:p>
            <a:pPr marL="355600" indent="-271463" algn="just">
              <a:lnSpc>
                <a:spcPct val="80000"/>
              </a:lnSpc>
              <a:buFont typeface="Wingdings" charset="2"/>
              <a:buChar char="§"/>
            </a:pPr>
            <a:r>
              <a:rPr lang="es-ES" dirty="0"/>
              <a:t>Lo que no se resuelve</a:t>
            </a:r>
          </a:p>
          <a:p>
            <a:pPr marL="355600" indent="-271463" algn="just">
              <a:lnSpc>
                <a:spcPct val="80000"/>
              </a:lnSpc>
              <a:buFont typeface="Wingdings" charset="2"/>
              <a:buChar char="§"/>
            </a:pPr>
            <a:r>
              <a:rPr lang="es-ES" dirty="0"/>
              <a:t>Aspectos no considerados</a:t>
            </a:r>
            <a:br>
              <a:rPr lang="es-ES" dirty="0"/>
            </a:br>
            <a:endParaRPr lang="es-ES_tradnl" b="1" dirty="0"/>
          </a:p>
          <a:p>
            <a:pPr algn="just">
              <a:lnSpc>
                <a:spcPct val="80000"/>
              </a:lnSpc>
            </a:pPr>
            <a:endParaRPr lang="es-ES_tradnl" sz="1600" dirty="0"/>
          </a:p>
        </p:txBody>
      </p:sp>
    </p:spTree>
    <p:extLst>
      <p:ext uri="{BB962C8B-B14F-4D97-AF65-F5344CB8AC3E}">
        <p14:creationId xmlns:p14="http://schemas.microsoft.com/office/powerpoint/2010/main" val="1592274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/>
              <a:t>Problema de estudio</a:t>
            </a: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s-ES" sz="2800" u="sng" dirty="0"/>
              <a:t>Planteamiento</a:t>
            </a:r>
            <a:r>
              <a:rPr lang="es-ES" sz="2800" dirty="0"/>
              <a:t> del Problema:  es uno de los aspectos que más dificultad le genera a los casi la totalidad de los estudiantes que realizan su tesis, monografía o trabajo de grado sin importar en que nivel académico se encuentra. </a:t>
            </a:r>
          </a:p>
          <a:p>
            <a:pPr algn="just"/>
            <a:endParaRPr lang="es-ES" sz="2800" dirty="0"/>
          </a:p>
          <a:p>
            <a:pPr algn="just"/>
            <a:r>
              <a:rPr lang="es-ES" sz="2800" u="sng" dirty="0"/>
              <a:t>Razones</a:t>
            </a:r>
            <a:r>
              <a:rPr lang="es-ES" sz="2800" dirty="0"/>
              <a:t>: falta de sistematización del trabajo al momento de </a:t>
            </a:r>
            <a:r>
              <a:rPr lang="es-ES" sz="2800" u="sng" dirty="0"/>
              <a:t>realizar</a:t>
            </a:r>
            <a:r>
              <a:rPr lang="es-ES" sz="2800" dirty="0"/>
              <a:t> el trabajo </a:t>
            </a:r>
          </a:p>
          <a:p>
            <a:pPr algn="just"/>
            <a:endParaRPr lang="es-ES" sz="2800" dirty="0"/>
          </a:p>
          <a:p>
            <a:pPr algn="just"/>
            <a:r>
              <a:rPr lang="es-ES" sz="2800" u="sng" dirty="0"/>
              <a:t>Solución: </a:t>
            </a:r>
            <a:r>
              <a:rPr lang="es-ES" sz="2800" dirty="0"/>
              <a:t>enfocarlo como una sucesión de tareas, que al realizarse de forma secuencial y concatenarse conduce de forma simple y directa al plantear el problema . </a:t>
            </a:r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668331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Claves para definir el problema de estudio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s-ES" sz="2400" dirty="0">
                <a:solidFill>
                  <a:srgbClr val="0070C0"/>
                </a:solidFill>
              </a:rPr>
              <a:t>Apoyarse en información previa</a:t>
            </a:r>
            <a:r>
              <a:rPr lang="es-ES" sz="2400" dirty="0"/>
              <a:t>. Documentos de debate (</a:t>
            </a:r>
            <a:r>
              <a:rPr lang="es-ES" sz="2400" dirty="0" err="1"/>
              <a:t>Think-tank</a:t>
            </a:r>
            <a:r>
              <a:rPr lang="es-ES" sz="2400" dirty="0"/>
              <a:t>, leyes, publicaciones, artículos, libros, evaluaciones)</a:t>
            </a:r>
          </a:p>
          <a:p>
            <a:pPr algn="just"/>
            <a:r>
              <a:rPr lang="es-ES" sz="2400" dirty="0">
                <a:solidFill>
                  <a:srgbClr val="0070C0"/>
                </a:solidFill>
              </a:rPr>
              <a:t>Revisión de prensa </a:t>
            </a:r>
            <a:r>
              <a:rPr lang="es-ES" sz="2400" dirty="0"/>
              <a:t>(establecer cronología eventos, actores, posiciones, discusiones principales).</a:t>
            </a:r>
          </a:p>
          <a:p>
            <a:pPr algn="just"/>
            <a:r>
              <a:rPr lang="es-ES" sz="2400" dirty="0">
                <a:solidFill>
                  <a:srgbClr val="0070C0"/>
                </a:solidFill>
              </a:rPr>
              <a:t>Informantes clave </a:t>
            </a:r>
            <a:r>
              <a:rPr lang="es-ES" sz="2400" dirty="0"/>
              <a:t>(contactos, sondeo de guías y lectores, entrevistas indagatorias)</a:t>
            </a:r>
          </a:p>
          <a:p>
            <a:pPr algn="just"/>
            <a:r>
              <a:rPr lang="es-ES" sz="2400" dirty="0">
                <a:solidFill>
                  <a:srgbClr val="0070C0"/>
                </a:solidFill>
              </a:rPr>
              <a:t>Datos secundarios </a:t>
            </a:r>
            <a:r>
              <a:rPr lang="es-ES" sz="2400" dirty="0"/>
              <a:t>(estadísticas, gasto, encuestas, coberturas, etc.)</a:t>
            </a:r>
          </a:p>
          <a:p>
            <a:pPr algn="just"/>
            <a:r>
              <a:rPr lang="es-ES" sz="2400" dirty="0">
                <a:solidFill>
                  <a:srgbClr val="0070C0"/>
                </a:solidFill>
              </a:rPr>
              <a:t>Estudios</a:t>
            </a:r>
            <a:r>
              <a:rPr lang="es-ES" sz="2400" dirty="0"/>
              <a:t>, investigaciones y tesis.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58905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2960" y="1268761"/>
            <a:ext cx="7543800" cy="944282"/>
          </a:xfrm>
        </p:spPr>
        <p:txBody>
          <a:bodyPr>
            <a:normAutofit fontScale="90000"/>
          </a:bodyPr>
          <a:lstStyle/>
          <a:p>
            <a:r>
              <a:rPr lang="es-CL" dirty="0"/>
              <a:t>La definición del Problema de Investigación requiere: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2959" y="2429066"/>
            <a:ext cx="7543801" cy="3664230"/>
          </a:xfrm>
        </p:spPr>
        <p:txBody>
          <a:bodyPr>
            <a:noAutofit/>
          </a:bodyPr>
          <a:lstStyle/>
          <a:p>
            <a:pPr marL="271463" indent="-271463" algn="just">
              <a:lnSpc>
                <a:spcPct val="100000"/>
              </a:lnSpc>
              <a:buFont typeface="Wingdings" charset="2"/>
              <a:buChar char="§"/>
            </a:pPr>
            <a:r>
              <a:rPr lang="es-CL" b="1" dirty="0">
                <a:solidFill>
                  <a:srgbClr val="D34817"/>
                </a:solidFill>
              </a:rPr>
              <a:t>Selección del tema de investigación </a:t>
            </a:r>
            <a:r>
              <a:rPr lang="es-CL" dirty="0"/>
              <a:t>(proceso personal)</a:t>
            </a:r>
          </a:p>
          <a:p>
            <a:pPr marL="271463" indent="-271463" algn="just">
              <a:lnSpc>
                <a:spcPct val="100000"/>
              </a:lnSpc>
              <a:buFont typeface="Wingdings" charset="2"/>
              <a:buChar char="§"/>
            </a:pPr>
            <a:r>
              <a:rPr lang="es-CL" b="1" dirty="0">
                <a:solidFill>
                  <a:srgbClr val="D34817"/>
                </a:solidFill>
              </a:rPr>
              <a:t>Revisión bibliográfica exhaustiva </a:t>
            </a:r>
            <a:r>
              <a:rPr lang="es-CL" dirty="0"/>
              <a:t>y estado del arte respecto a un determinado tema</a:t>
            </a:r>
            <a:r>
              <a:rPr lang="es-CL" dirty="0" smtClean="0"/>
              <a:t>.</a:t>
            </a:r>
            <a:endParaRPr lang="es-CL" dirty="0"/>
          </a:p>
          <a:p>
            <a:pPr marL="271463" indent="-271463" algn="just">
              <a:lnSpc>
                <a:spcPct val="100000"/>
              </a:lnSpc>
              <a:buFont typeface="Wingdings" charset="2"/>
              <a:buChar char="§"/>
            </a:pPr>
            <a:r>
              <a:rPr lang="es-CL" b="1" dirty="0"/>
              <a:t>Consideración de </a:t>
            </a:r>
            <a:r>
              <a:rPr lang="es-CL" b="1" dirty="0">
                <a:solidFill>
                  <a:srgbClr val="D34817"/>
                </a:solidFill>
              </a:rPr>
              <a:t>factores fundamentales</a:t>
            </a:r>
            <a:r>
              <a:rPr lang="es-CL" dirty="0"/>
              <a:t>, como: </a:t>
            </a:r>
            <a:r>
              <a:rPr lang="es-CL" b="1" dirty="0"/>
              <a:t>viabilidad</a:t>
            </a:r>
            <a:r>
              <a:rPr lang="es-CL" dirty="0"/>
              <a:t> (consideración de los recursos disponibles: tiempo, acceso a la información necesaria (datos, fuentes, expertos, </a:t>
            </a:r>
            <a:r>
              <a:rPr lang="es-CL" dirty="0" smtClean="0"/>
              <a:t>etc)</a:t>
            </a:r>
            <a:r>
              <a:rPr lang="es-CL" dirty="0"/>
              <a:t>; </a:t>
            </a:r>
            <a:r>
              <a:rPr lang="es-CL" b="1" dirty="0"/>
              <a:t>conocimiento científico disponible</a:t>
            </a:r>
            <a:r>
              <a:rPr lang="es-CL" dirty="0"/>
              <a:t>; </a:t>
            </a:r>
            <a:r>
              <a:rPr lang="es-CL" b="1" dirty="0"/>
              <a:t>relevancia</a:t>
            </a:r>
            <a:r>
              <a:rPr lang="es-CL" dirty="0"/>
              <a:t>; “vacíos” de investigación; en la legislación, en las políticas y programas públicos; Aspectos por resolver en materia de políticas y programas públicos. </a:t>
            </a:r>
          </a:p>
        </p:txBody>
      </p:sp>
    </p:spTree>
    <p:extLst>
      <p:ext uri="{BB962C8B-B14F-4D97-AF65-F5344CB8AC3E}">
        <p14:creationId xmlns:p14="http://schemas.microsoft.com/office/powerpoint/2010/main" val="3171502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200" dirty="0"/>
              <a:t>Delimitación del problema de investigación</a:t>
            </a: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1463" indent="-271463">
              <a:buFont typeface="Wingdings" charset="2"/>
              <a:buChar char="§"/>
            </a:pPr>
            <a:r>
              <a:rPr lang="es-ES" sz="2200" dirty="0"/>
              <a:t>Contextualización dentro del conocimiento científico de dicho tema de investigación , a</a:t>
            </a:r>
            <a:r>
              <a:rPr lang="es-ES" sz="2200" b="1" dirty="0"/>
              <a:t>vanzando de lo general a lo específico.</a:t>
            </a:r>
          </a:p>
          <a:p>
            <a:pPr marL="271463" indent="-271463">
              <a:buFont typeface="Wingdings" charset="2"/>
              <a:buChar char="§"/>
            </a:pPr>
            <a:r>
              <a:rPr lang="es-ES" sz="2200" dirty="0"/>
              <a:t> Cuales son las </a:t>
            </a:r>
            <a:r>
              <a:rPr lang="es-ES" sz="2200" u="sng" dirty="0"/>
              <a:t>causas</a:t>
            </a:r>
            <a:r>
              <a:rPr lang="es-ES" sz="2200" dirty="0"/>
              <a:t> del problema, su origen. </a:t>
            </a:r>
          </a:p>
          <a:p>
            <a:pPr marL="271463" indent="-271463">
              <a:buFont typeface="Wingdings" charset="2"/>
              <a:buChar char="§"/>
            </a:pPr>
            <a:r>
              <a:rPr lang="es-ES" sz="2200" dirty="0"/>
              <a:t>Cuáles factores hacen que estén </a:t>
            </a:r>
            <a:r>
              <a:rPr lang="es-ES" sz="2200" dirty="0" smtClean="0"/>
              <a:t>presente dichas</a:t>
            </a:r>
            <a:r>
              <a:rPr lang="es-ES" sz="2200" dirty="0"/>
              <a:t> causas. </a:t>
            </a:r>
          </a:p>
          <a:p>
            <a:pPr marL="271463" indent="-271463">
              <a:buFont typeface="Wingdings" charset="2"/>
              <a:buChar char="§"/>
            </a:pPr>
            <a:r>
              <a:rPr lang="es-ES" sz="2200" dirty="0"/>
              <a:t> Consecuencias del problema</a:t>
            </a:r>
          </a:p>
          <a:p>
            <a:pPr marL="271463" indent="-271463">
              <a:buFont typeface="Wingdings" charset="2"/>
              <a:buChar char="§"/>
            </a:pPr>
            <a:r>
              <a:rPr lang="es-ES" sz="2200" dirty="0"/>
              <a:t> Identificación de actores </a:t>
            </a:r>
            <a:r>
              <a:rPr lang="es-ES" sz="2200" u="sng" dirty="0"/>
              <a:t>participantes</a:t>
            </a:r>
            <a:r>
              <a:rPr lang="es-ES" sz="2200" dirty="0"/>
              <a:t> (activos pasivos, directos e indirectos). Pueden ser tangibles  (personas) o intangibles (modelos </a:t>
            </a:r>
            <a:r>
              <a:rPr lang="es-ES" sz="2200" u="sng" dirty="0"/>
              <a:t>administrativos</a:t>
            </a:r>
            <a:r>
              <a:rPr lang="es-ES" sz="2200" dirty="0"/>
              <a:t>, políticas aplicadas) </a:t>
            </a:r>
          </a:p>
          <a:p>
            <a:pPr>
              <a:buNone/>
            </a:pPr>
            <a:endParaRPr lang="es-ES" sz="2200" dirty="0"/>
          </a:p>
          <a:p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2067145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dirty="0">
                <a:solidFill>
                  <a:srgbClr val="000000"/>
                </a:solidFill>
              </a:rPr>
              <a:t>P</a:t>
            </a:r>
            <a:r>
              <a:rPr lang="es-CO" sz="3600" dirty="0" smtClean="0">
                <a:solidFill>
                  <a:srgbClr val="000000"/>
                </a:solidFill>
              </a:rPr>
              <a:t>roceso de investigación</a:t>
            </a:r>
            <a:endParaRPr lang="es-CO" sz="3600" dirty="0">
              <a:solidFill>
                <a:srgbClr val="000000"/>
              </a:solidFill>
            </a:endParaRPr>
          </a:p>
        </p:txBody>
      </p:sp>
      <p:sp>
        <p:nvSpPr>
          <p:cNvPr id="114757" name="Line 69"/>
          <p:cNvSpPr>
            <a:spLocks noChangeShapeType="1"/>
          </p:cNvSpPr>
          <p:nvPr/>
        </p:nvSpPr>
        <p:spPr bwMode="auto">
          <a:xfrm>
            <a:off x="4896036" y="4796458"/>
            <a:ext cx="0" cy="649287"/>
          </a:xfrm>
          <a:prstGeom prst="line">
            <a:avLst/>
          </a:prstGeom>
          <a:noFill/>
          <a:ln w="57150">
            <a:solidFill>
              <a:srgbClr val="FD0926"/>
            </a:solidFill>
            <a:round/>
            <a:headEnd/>
            <a:tailEnd type="triangle" w="med" len="med"/>
          </a:ln>
          <a:effectLst/>
        </p:spPr>
        <p:txBody>
          <a:bodyPr vert="eaVert" wrap="none" anchor="ctr"/>
          <a:lstStyle/>
          <a:p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114758" name="Line 70"/>
          <p:cNvSpPr>
            <a:spLocks noChangeShapeType="1"/>
          </p:cNvSpPr>
          <p:nvPr/>
        </p:nvSpPr>
        <p:spPr bwMode="auto">
          <a:xfrm flipV="1">
            <a:off x="4896036" y="3285158"/>
            <a:ext cx="0" cy="792162"/>
          </a:xfrm>
          <a:prstGeom prst="line">
            <a:avLst/>
          </a:prstGeom>
          <a:noFill/>
          <a:ln w="57150">
            <a:solidFill>
              <a:srgbClr val="FD0926"/>
            </a:solidFill>
            <a:round/>
            <a:headEnd/>
            <a:tailEnd type="triangle" w="med" len="med"/>
          </a:ln>
          <a:effectLst/>
        </p:spPr>
        <p:txBody>
          <a:bodyPr vert="eaVert" wrap="none" anchor="ctr"/>
          <a:lstStyle/>
          <a:p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114759" name="Line 71"/>
          <p:cNvSpPr>
            <a:spLocks noChangeShapeType="1"/>
          </p:cNvSpPr>
          <p:nvPr/>
        </p:nvSpPr>
        <p:spPr bwMode="auto">
          <a:xfrm>
            <a:off x="1835696" y="4437112"/>
            <a:ext cx="287337" cy="0"/>
          </a:xfrm>
          <a:prstGeom prst="line">
            <a:avLst/>
          </a:prstGeom>
          <a:noFill/>
          <a:ln w="57150">
            <a:solidFill>
              <a:srgbClr val="FD0926"/>
            </a:solidFill>
            <a:round/>
            <a:headEnd/>
            <a:tailEnd type="triangle" w="med" len="med"/>
          </a:ln>
          <a:effectLst/>
        </p:spPr>
        <p:txBody>
          <a:bodyPr vert="eaVert" wrap="none" anchor="ctr"/>
          <a:lstStyle/>
          <a:p>
            <a:pPr algn="ctr"/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114760" name="Line 72"/>
          <p:cNvSpPr>
            <a:spLocks noChangeShapeType="1"/>
          </p:cNvSpPr>
          <p:nvPr/>
        </p:nvSpPr>
        <p:spPr bwMode="auto">
          <a:xfrm>
            <a:off x="3779912" y="4437112"/>
            <a:ext cx="287338" cy="0"/>
          </a:xfrm>
          <a:prstGeom prst="line">
            <a:avLst/>
          </a:prstGeom>
          <a:noFill/>
          <a:ln w="57150">
            <a:solidFill>
              <a:srgbClr val="FD0926"/>
            </a:solidFill>
            <a:round/>
            <a:headEnd/>
            <a:tailEnd type="triangle" w="med" len="med"/>
          </a:ln>
          <a:effectLst/>
        </p:spPr>
        <p:txBody>
          <a:bodyPr vert="eaVert" wrap="none" anchor="ctr"/>
          <a:lstStyle/>
          <a:p>
            <a:pPr algn="ctr"/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114768" name="Oval 80"/>
          <p:cNvSpPr>
            <a:spLocks noChangeArrowheads="1"/>
          </p:cNvSpPr>
          <p:nvPr/>
        </p:nvSpPr>
        <p:spPr bwMode="auto">
          <a:xfrm>
            <a:off x="968506" y="3717032"/>
            <a:ext cx="294739" cy="286503"/>
          </a:xfrm>
          <a:prstGeom prst="ellipse">
            <a:avLst/>
          </a:prstGeom>
          <a:solidFill>
            <a:srgbClr val="0000FF"/>
          </a:solidFill>
          <a:ln w="2857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CO" sz="1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</a:p>
        </p:txBody>
      </p:sp>
      <p:sp>
        <p:nvSpPr>
          <p:cNvPr id="114770" name="Oval 82"/>
          <p:cNvSpPr>
            <a:spLocks noChangeArrowheads="1"/>
          </p:cNvSpPr>
          <p:nvPr/>
        </p:nvSpPr>
        <p:spPr bwMode="auto">
          <a:xfrm>
            <a:off x="2867317" y="3717032"/>
            <a:ext cx="312995" cy="286505"/>
          </a:xfrm>
          <a:prstGeom prst="ellipse">
            <a:avLst/>
          </a:prstGeom>
          <a:solidFill>
            <a:srgbClr val="0000FF"/>
          </a:solidFill>
          <a:ln w="2857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CO" sz="1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114771" name="Oval 83"/>
          <p:cNvSpPr>
            <a:spLocks noChangeArrowheads="1"/>
          </p:cNvSpPr>
          <p:nvPr/>
        </p:nvSpPr>
        <p:spPr bwMode="auto">
          <a:xfrm>
            <a:off x="4499992" y="3717032"/>
            <a:ext cx="288032" cy="287363"/>
          </a:xfrm>
          <a:prstGeom prst="ellipse">
            <a:avLst/>
          </a:prstGeom>
          <a:solidFill>
            <a:srgbClr val="0000FF"/>
          </a:solidFill>
          <a:ln w="2857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CO" sz="1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114772" name="Oval 84"/>
          <p:cNvSpPr>
            <a:spLocks noChangeArrowheads="1"/>
          </p:cNvSpPr>
          <p:nvPr/>
        </p:nvSpPr>
        <p:spPr bwMode="auto">
          <a:xfrm>
            <a:off x="4748294" y="2182112"/>
            <a:ext cx="295484" cy="262199"/>
          </a:xfrm>
          <a:prstGeom prst="ellipse">
            <a:avLst/>
          </a:prstGeom>
          <a:solidFill>
            <a:srgbClr val="0000FF"/>
          </a:solidFill>
          <a:ln w="2857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CO" sz="1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sp>
        <p:nvSpPr>
          <p:cNvPr id="114776" name="Oval 88"/>
          <p:cNvSpPr>
            <a:spLocks noChangeArrowheads="1"/>
          </p:cNvSpPr>
          <p:nvPr/>
        </p:nvSpPr>
        <p:spPr bwMode="auto">
          <a:xfrm>
            <a:off x="4499992" y="5123830"/>
            <a:ext cx="297554" cy="287528"/>
          </a:xfrm>
          <a:prstGeom prst="ellipse">
            <a:avLst/>
          </a:prstGeom>
          <a:solidFill>
            <a:srgbClr val="0000FF"/>
          </a:solidFill>
          <a:ln w="2857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CO" sz="1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</a:p>
        </p:txBody>
      </p:sp>
      <p:sp>
        <p:nvSpPr>
          <p:cNvPr id="41" name="40 Flecha abajo"/>
          <p:cNvSpPr/>
          <p:nvPr/>
        </p:nvSpPr>
        <p:spPr>
          <a:xfrm>
            <a:off x="7631832" y="2060848"/>
            <a:ext cx="1404664" cy="3888432"/>
          </a:xfrm>
          <a:prstGeom prst="downArrow">
            <a:avLst>
              <a:gd name="adj1" fmla="val 60725"/>
              <a:gd name="adj2" fmla="val 384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prstClr val="white"/>
                </a:solidFill>
              </a:rPr>
              <a:t>I</a:t>
            </a:r>
          </a:p>
          <a:p>
            <a:pPr algn="ctr"/>
            <a:endParaRPr lang="es-ES" dirty="0">
              <a:solidFill>
                <a:prstClr val="white"/>
              </a:solidFill>
            </a:endParaRPr>
          </a:p>
          <a:p>
            <a:pPr algn="ctr"/>
            <a:endParaRPr lang="es-ES" dirty="0">
              <a:solidFill>
                <a:prstClr val="white"/>
              </a:solidFill>
            </a:endParaRPr>
          </a:p>
          <a:p>
            <a:pPr algn="ctr"/>
            <a:r>
              <a:rPr lang="es-ES" dirty="0">
                <a:solidFill>
                  <a:prstClr val="white"/>
                </a:solidFill>
              </a:rPr>
              <a:t>S</a:t>
            </a:r>
          </a:p>
          <a:p>
            <a:pPr algn="ctr"/>
            <a:r>
              <a:rPr lang="es-ES" dirty="0">
                <a:solidFill>
                  <a:prstClr val="white"/>
                </a:solidFill>
              </a:rPr>
              <a:t>E</a:t>
            </a:r>
          </a:p>
          <a:p>
            <a:pPr algn="ctr"/>
            <a:r>
              <a:rPr lang="es-ES" dirty="0">
                <a:solidFill>
                  <a:prstClr val="white"/>
                </a:solidFill>
              </a:rPr>
              <a:t>M</a:t>
            </a:r>
          </a:p>
          <a:p>
            <a:pPr algn="ctr"/>
            <a:r>
              <a:rPr lang="es-ES" dirty="0">
                <a:solidFill>
                  <a:prstClr val="white"/>
                </a:solidFill>
              </a:rPr>
              <a:t>E</a:t>
            </a:r>
          </a:p>
          <a:p>
            <a:pPr algn="ctr"/>
            <a:r>
              <a:rPr lang="es-ES" dirty="0">
                <a:solidFill>
                  <a:prstClr val="white"/>
                </a:solidFill>
              </a:rPr>
              <a:t>S</a:t>
            </a:r>
          </a:p>
          <a:p>
            <a:pPr algn="ctr"/>
            <a:r>
              <a:rPr lang="es-ES" dirty="0">
                <a:solidFill>
                  <a:prstClr val="white"/>
                </a:solidFill>
              </a:rPr>
              <a:t>T</a:t>
            </a:r>
          </a:p>
          <a:p>
            <a:pPr algn="ctr"/>
            <a:r>
              <a:rPr lang="es-ES" dirty="0">
                <a:solidFill>
                  <a:prstClr val="white"/>
                </a:solidFill>
              </a:rPr>
              <a:t>R</a:t>
            </a:r>
          </a:p>
          <a:p>
            <a:pPr algn="ctr"/>
            <a:r>
              <a:rPr lang="es-ES" dirty="0">
                <a:solidFill>
                  <a:prstClr val="white"/>
                </a:solidFill>
              </a:rPr>
              <a:t>E</a:t>
            </a:r>
          </a:p>
        </p:txBody>
      </p:sp>
      <p:sp>
        <p:nvSpPr>
          <p:cNvPr id="43" name="42 Flecha doblada hacia arriba"/>
          <p:cNvSpPr/>
          <p:nvPr/>
        </p:nvSpPr>
        <p:spPr>
          <a:xfrm>
            <a:off x="5652120" y="4869160"/>
            <a:ext cx="1368152" cy="1008112"/>
          </a:xfrm>
          <a:prstGeom prst="bentUpArrow">
            <a:avLst>
              <a:gd name="adj1" fmla="val 13242"/>
              <a:gd name="adj2" fmla="val 22480"/>
              <a:gd name="adj3" fmla="val 241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prstClr val="white"/>
              </a:solidFill>
            </a:endParaRPr>
          </a:p>
        </p:txBody>
      </p:sp>
      <p:sp>
        <p:nvSpPr>
          <p:cNvPr id="2" name="Rectángulo redondeado 1"/>
          <p:cNvSpPr/>
          <p:nvPr/>
        </p:nvSpPr>
        <p:spPr>
          <a:xfrm>
            <a:off x="251520" y="4041068"/>
            <a:ext cx="1584176" cy="792088"/>
          </a:xfrm>
          <a:prstGeom prst="round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/>
              <a:t>AREA TEMÁTICA</a:t>
            </a:r>
            <a:endParaRPr lang="es-ES" sz="1600" dirty="0"/>
          </a:p>
        </p:txBody>
      </p:sp>
      <p:sp>
        <p:nvSpPr>
          <p:cNvPr id="22" name="Rectángulo redondeado 21"/>
          <p:cNvSpPr/>
          <p:nvPr/>
        </p:nvSpPr>
        <p:spPr>
          <a:xfrm>
            <a:off x="2195736" y="4041068"/>
            <a:ext cx="1584176" cy="79208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 smtClean="0">
                <a:solidFill>
                  <a:srgbClr val="000000"/>
                </a:solidFill>
              </a:rPr>
              <a:t>FORMULACIÓN DEL PROBLEMA</a:t>
            </a:r>
            <a:endParaRPr lang="es-ES" sz="1600" b="1" dirty="0">
              <a:solidFill>
                <a:srgbClr val="000000"/>
              </a:solidFill>
            </a:endParaRPr>
          </a:p>
        </p:txBody>
      </p:sp>
      <p:sp>
        <p:nvSpPr>
          <p:cNvPr id="23" name="Rectángulo redondeado 22"/>
          <p:cNvSpPr/>
          <p:nvPr/>
        </p:nvSpPr>
        <p:spPr>
          <a:xfrm>
            <a:off x="4103948" y="4041068"/>
            <a:ext cx="1584176" cy="79208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 smtClean="0">
                <a:solidFill>
                  <a:srgbClr val="000000"/>
                </a:solidFill>
              </a:rPr>
              <a:t>DELIMITACIÓN DEL PROBLEMA</a:t>
            </a:r>
            <a:endParaRPr lang="es-ES" sz="1600" b="1" dirty="0">
              <a:solidFill>
                <a:srgbClr val="000000"/>
              </a:solidFill>
            </a:endParaRPr>
          </a:p>
        </p:txBody>
      </p:sp>
      <p:sp>
        <p:nvSpPr>
          <p:cNvPr id="24" name="Rectángulo redondeado 23"/>
          <p:cNvSpPr/>
          <p:nvPr/>
        </p:nvSpPr>
        <p:spPr>
          <a:xfrm>
            <a:off x="6012160" y="4041068"/>
            <a:ext cx="1584176" cy="79208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 smtClean="0">
                <a:solidFill>
                  <a:schemeClr val="tx1"/>
                </a:solidFill>
              </a:rPr>
              <a:t>DATOS</a:t>
            </a:r>
            <a:endParaRPr lang="es-ES" sz="1600" b="1" dirty="0">
              <a:solidFill>
                <a:schemeClr val="tx1"/>
              </a:solidFill>
            </a:endParaRPr>
          </a:p>
        </p:txBody>
      </p:sp>
      <p:sp>
        <p:nvSpPr>
          <p:cNvPr id="25" name="Rectángulo redondeado 24"/>
          <p:cNvSpPr/>
          <p:nvPr/>
        </p:nvSpPr>
        <p:spPr>
          <a:xfrm>
            <a:off x="3995936" y="2492896"/>
            <a:ext cx="1800200" cy="79208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 smtClean="0">
                <a:solidFill>
                  <a:srgbClr val="000000"/>
                </a:solidFill>
              </a:rPr>
              <a:t>MARCO CONCEPTUAL</a:t>
            </a:r>
            <a:endParaRPr lang="es-ES" sz="1600" b="1" dirty="0">
              <a:solidFill>
                <a:srgbClr val="000000"/>
              </a:solidFill>
            </a:endParaRPr>
          </a:p>
        </p:txBody>
      </p:sp>
      <p:sp>
        <p:nvSpPr>
          <p:cNvPr id="26" name="Rectángulo redondeado 25"/>
          <p:cNvSpPr/>
          <p:nvPr/>
        </p:nvSpPr>
        <p:spPr>
          <a:xfrm>
            <a:off x="3995936" y="5445224"/>
            <a:ext cx="1800200" cy="792088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 smtClean="0">
                <a:solidFill>
                  <a:srgbClr val="000000"/>
                </a:solidFill>
              </a:rPr>
              <a:t>DISEÑO METODOLÓGICO</a:t>
            </a:r>
            <a:endParaRPr lang="es-ES" sz="16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09751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4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4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4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47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47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4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4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4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4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4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4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4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4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4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4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4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4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4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14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0" grpId="0"/>
      <p:bldP spid="114757" grpId="0" animBg="1"/>
      <p:bldP spid="114758" grpId="0" animBg="1"/>
      <p:bldP spid="114759" grpId="0" animBg="1"/>
      <p:bldP spid="114760" grpId="0" animBg="1"/>
      <p:bldP spid="114768" grpId="0" animBg="1"/>
      <p:bldP spid="114770" grpId="0" animBg="1"/>
      <p:bldP spid="114771" grpId="0" animBg="1"/>
      <p:bldP spid="114772" grpId="0" animBg="1"/>
      <p:bldP spid="114776" grpId="0" animBg="1"/>
      <p:bldP spid="43" grpId="0" animBg="1"/>
      <p:bldP spid="2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838200" indent="-838200" eaLnBrk="1" hangingPunct="1"/>
            <a:r>
              <a:rPr lang="es-ES" sz="3200" dirty="0"/>
              <a:t>Fundamentación del problema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71463" indent="-271463" algn="just" eaLnBrk="1" hangingPunct="1">
              <a:lnSpc>
                <a:spcPct val="80000"/>
              </a:lnSpc>
              <a:buFont typeface="Wingdings" charset="2"/>
              <a:buChar char="§"/>
            </a:pPr>
            <a:r>
              <a:rPr lang="es-ES_tradnl" dirty="0" smtClean="0">
                <a:cs typeface="Arial" pitchFamily="34" charset="0"/>
              </a:rPr>
              <a:t>Construcción </a:t>
            </a:r>
            <a:r>
              <a:rPr lang="es-ES_tradnl" dirty="0">
                <a:cs typeface="Arial" pitchFamily="34" charset="0"/>
              </a:rPr>
              <a:t>antecedentes: bibliografía, memorias institucionales, tesis, artículos de revistas o libros, prensa escrita, estadísticas, documentos institucionales, etc.</a:t>
            </a:r>
          </a:p>
          <a:p>
            <a:pPr marL="271463" indent="-271463" algn="just" eaLnBrk="1" hangingPunct="1">
              <a:lnSpc>
                <a:spcPct val="80000"/>
              </a:lnSpc>
              <a:buFont typeface="Wingdings" charset="2"/>
              <a:buChar char="§"/>
            </a:pPr>
            <a:endParaRPr lang="es-ES_tradnl" dirty="0">
              <a:cs typeface="Arial" pitchFamily="34" charset="0"/>
            </a:endParaRPr>
          </a:p>
          <a:p>
            <a:pPr marL="271463" indent="-271463" algn="just" eaLnBrk="1" hangingPunct="1">
              <a:lnSpc>
                <a:spcPct val="80000"/>
              </a:lnSpc>
              <a:buFont typeface="Wingdings" charset="2"/>
              <a:buChar char="§"/>
            </a:pPr>
            <a:r>
              <a:rPr lang="es-ES_tradnl" dirty="0">
                <a:cs typeface="Arial" pitchFamily="34" charset="0"/>
              </a:rPr>
              <a:t>Construcción marco conceptual: </a:t>
            </a:r>
            <a:r>
              <a:rPr lang="es-ES_tradnl" dirty="0" err="1">
                <a:cs typeface="Arial" pitchFamily="34" charset="0"/>
              </a:rPr>
              <a:t>papers</a:t>
            </a:r>
            <a:r>
              <a:rPr lang="es-ES_tradnl" dirty="0">
                <a:cs typeface="Arial" pitchFamily="34" charset="0"/>
              </a:rPr>
              <a:t>, investigaciones científicas previas, tesis, libros, bibliografía fundamental. Literatura que dé cuenta línea analítica escogida</a:t>
            </a:r>
          </a:p>
          <a:p>
            <a:pPr marL="271463" indent="-271463" algn="just" eaLnBrk="1" hangingPunct="1">
              <a:lnSpc>
                <a:spcPct val="80000"/>
              </a:lnSpc>
              <a:buFont typeface="Wingdings" charset="2"/>
              <a:buChar char="§"/>
            </a:pPr>
            <a:endParaRPr lang="es-ES" dirty="0">
              <a:cs typeface="Arial" pitchFamily="34" charset="0"/>
            </a:endParaRPr>
          </a:p>
          <a:p>
            <a:pPr marL="271463" indent="-271463" algn="just" eaLnBrk="1" hangingPunct="1">
              <a:lnSpc>
                <a:spcPct val="80000"/>
              </a:lnSpc>
              <a:buFont typeface="Wingdings" charset="2"/>
              <a:buChar char="§"/>
            </a:pPr>
            <a:r>
              <a:rPr lang="es-ES" dirty="0">
                <a:cs typeface="Arial" pitchFamily="34" charset="0"/>
              </a:rPr>
              <a:t>Revisión resultados evaluaciones e investigaciones previas sobre la materia.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s-ES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9299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Antecedentes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1463" indent="-271463" algn="just">
              <a:buFont typeface="Wingdings" charset="2"/>
              <a:buChar char="§"/>
            </a:pPr>
            <a:r>
              <a:rPr lang="es-ES" dirty="0"/>
              <a:t>Bibliografía (recurrir a otros estudios, tesis, publicaciones ya sea artículos o revistas, </a:t>
            </a:r>
            <a:r>
              <a:rPr lang="es-ES" dirty="0" err="1"/>
              <a:t>papers</a:t>
            </a:r>
            <a:r>
              <a:rPr lang="es-ES" dirty="0"/>
              <a:t>, documentos en congresos y seminarios)</a:t>
            </a:r>
          </a:p>
          <a:p>
            <a:pPr marL="271463" indent="-271463" algn="just">
              <a:buFont typeface="Wingdings" charset="2"/>
              <a:buChar char="§"/>
            </a:pPr>
            <a:r>
              <a:rPr lang="es-ES" dirty="0"/>
              <a:t>Bibliografía institucional: memorias e informes institucionales, mapas, estadísticas , documentos de trabajo.</a:t>
            </a:r>
          </a:p>
          <a:p>
            <a:pPr marL="271463" indent="-271463" algn="just">
              <a:buFont typeface="Wingdings" charset="2"/>
              <a:buChar char="§"/>
            </a:pPr>
            <a:r>
              <a:rPr lang="es-ES" dirty="0"/>
              <a:t>Bibliografía de páginas web, grabaciones, videos, etc.</a:t>
            </a:r>
          </a:p>
          <a:p>
            <a:pPr marL="271463" indent="-271463" algn="just">
              <a:buFont typeface="Wingdings" charset="2"/>
              <a:buChar char="§"/>
            </a:pPr>
            <a:r>
              <a:rPr lang="es-ES" dirty="0"/>
              <a:t>Informantes clave, investigadores, expertos</a:t>
            </a:r>
          </a:p>
          <a:p>
            <a:pPr marL="271463" indent="-271463" algn="just">
              <a:buFont typeface="Wingdings" charset="2"/>
              <a:buChar char="§"/>
            </a:pPr>
            <a:r>
              <a:rPr lang="es-ES" dirty="0"/>
              <a:t>Recabar los propios conocimientos como investigador</a:t>
            </a:r>
          </a:p>
          <a:p>
            <a:pPr>
              <a:buFont typeface="Wingdings" charset="2"/>
              <a:buChar char="§"/>
            </a:pPr>
            <a:endParaRPr lang="es-ES" dirty="0"/>
          </a:p>
          <a:p>
            <a:pPr>
              <a:buFont typeface="Wingdings" charset="2"/>
              <a:buChar char="§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585762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822960" y="1520239"/>
            <a:ext cx="7543800" cy="684625"/>
          </a:xfrm>
        </p:spPr>
        <p:txBody>
          <a:bodyPr/>
          <a:lstStyle/>
          <a:p>
            <a:r>
              <a:rPr lang="es-ES" sz="3700" dirty="0">
                <a:solidFill>
                  <a:srgbClr val="464646"/>
                </a:solidFill>
              </a:rPr>
              <a:t>Marco conceptual</a:t>
            </a:r>
            <a:endParaRPr lang="es-CL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22959" y="2564904"/>
            <a:ext cx="7543801" cy="3304190"/>
          </a:xfrm>
        </p:spPr>
        <p:txBody>
          <a:bodyPr/>
          <a:lstStyle/>
          <a:p>
            <a:pPr marL="271463" indent="-271463">
              <a:buFont typeface="Wingdings" charset="2"/>
              <a:buChar char="§"/>
            </a:pPr>
            <a:r>
              <a:rPr lang="es-CL" dirty="0"/>
              <a:t>Definición del enfoque/orientación analítica</a:t>
            </a:r>
          </a:p>
          <a:p>
            <a:pPr marL="271463" indent="-271463">
              <a:buFont typeface="Wingdings" charset="2"/>
              <a:buChar char="§"/>
            </a:pPr>
            <a:r>
              <a:rPr lang="es-CL" dirty="0"/>
              <a:t>Leer </a:t>
            </a:r>
            <a:r>
              <a:rPr lang="es-CL" dirty="0" err="1"/>
              <a:t>papers</a:t>
            </a:r>
            <a:r>
              <a:rPr lang="es-CL" dirty="0"/>
              <a:t>, otras tesis, investigaciones</a:t>
            </a:r>
          </a:p>
          <a:p>
            <a:pPr marL="271463" indent="-271463">
              <a:buFont typeface="Wingdings" charset="2"/>
              <a:buChar char="§"/>
            </a:pPr>
            <a:r>
              <a:rPr lang="es-CL" dirty="0"/>
              <a:t>Bibliografía fundamental para dar cuenta de avances y desafíos</a:t>
            </a:r>
          </a:p>
          <a:p>
            <a:pPr marL="271463" indent="-271463">
              <a:buFont typeface="Wingdings" charset="2"/>
              <a:buChar char="§"/>
            </a:pPr>
            <a:r>
              <a:rPr lang="es-CL" dirty="0"/>
              <a:t>Seguir líneas de autores</a:t>
            </a:r>
          </a:p>
          <a:p>
            <a:pPr marL="271463" indent="-271463">
              <a:buFont typeface="Wingdings" charset="2"/>
              <a:buChar char="§"/>
            </a:pPr>
            <a:r>
              <a:rPr lang="es-CL" dirty="0"/>
              <a:t>Buscar modelos analíticos</a:t>
            </a:r>
          </a:p>
          <a:p>
            <a:pPr marL="271463" indent="-271463">
              <a:buFont typeface="Wingdings" charset="2"/>
              <a:buChar char="§"/>
            </a:pPr>
            <a:r>
              <a:rPr lang="es-CL" dirty="0"/>
              <a:t>Preferentemente bibliografía concentrada en los últimos 5 años (cercano al 30%</a:t>
            </a:r>
            <a:r>
              <a:rPr lang="es-CL" dirty="0" smtClean="0"/>
              <a:t>)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3500485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CL" dirty="0" smtClean="0"/>
              <a:t>Pregunta de investigacion</a:t>
            </a:r>
            <a:endParaRPr lang="es-ES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s-ES" sz="2600" dirty="0"/>
              <a:t>Toda investigación comienza con una pregunta de investigación, esta es la que </a:t>
            </a:r>
            <a:r>
              <a:rPr lang="es-ES" sz="2600" dirty="0">
                <a:solidFill>
                  <a:srgbClr val="FF0000"/>
                </a:solidFill>
              </a:rPr>
              <a:t>ordena todo el quehacer investigativo</a:t>
            </a:r>
            <a:r>
              <a:rPr lang="es-ES" sz="2600" dirty="0"/>
              <a:t>, proporciona los lineamientos generales y traza la ruta a seguir. </a:t>
            </a:r>
          </a:p>
          <a:p>
            <a:pPr algn="just" eaLnBrk="1" hangingPunct="1">
              <a:lnSpc>
                <a:spcPct val="90000"/>
              </a:lnSpc>
            </a:pPr>
            <a:endParaRPr lang="es-ES" sz="2600" dirty="0"/>
          </a:p>
          <a:p>
            <a:pPr algn="just" eaLnBrk="1" hangingPunct="1">
              <a:lnSpc>
                <a:spcPct val="90000"/>
              </a:lnSpc>
            </a:pPr>
            <a:r>
              <a:rPr lang="es-ES" sz="2600" dirty="0">
                <a:solidFill>
                  <a:srgbClr val="FF0000"/>
                </a:solidFill>
              </a:rPr>
              <a:t>Este es quizás el paso mas importante (y muchas veces el más difícil de lograr) dentro de una investigación.</a:t>
            </a:r>
          </a:p>
          <a:p>
            <a:pPr algn="just" eaLnBrk="1" hangingPunct="1">
              <a:lnSpc>
                <a:spcPct val="90000"/>
              </a:lnSpc>
            </a:pPr>
            <a:endParaRPr lang="es-ES" sz="2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5639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700608" y="1556792"/>
            <a:ext cx="7543800" cy="684625"/>
          </a:xfrm>
        </p:spPr>
        <p:txBody>
          <a:bodyPr/>
          <a:lstStyle/>
          <a:p>
            <a:pPr eaLnBrk="1" hangingPunct="1"/>
            <a:r>
              <a:rPr lang="es-CL" sz="4400" dirty="0"/>
              <a:t>	    de investigación</a:t>
            </a:r>
            <a:endParaRPr lang="es-ES" sz="4400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948705" y="2780928"/>
            <a:ext cx="7151687" cy="3096344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00000"/>
              </a:lnSpc>
              <a:buFont typeface="Wingdings" charset="2"/>
              <a:buChar char="ü"/>
            </a:pPr>
            <a:r>
              <a:rPr lang="es-ES" sz="2400" dirty="0"/>
              <a:t>Si bien toda pregunta de investigación es buena, hay algunos elementos que deben ser considerados, dado que no toda pregunta de investigación es 'realizable' por el investigador. </a:t>
            </a:r>
            <a:endParaRPr lang="es-ES" sz="2400" dirty="0" smtClean="0"/>
          </a:p>
          <a:p>
            <a:pPr algn="just" eaLnBrk="1" hangingPunct="1">
              <a:lnSpc>
                <a:spcPct val="100000"/>
              </a:lnSpc>
              <a:buFont typeface="Wingdings" charset="2"/>
              <a:buChar char="ü"/>
            </a:pPr>
            <a:r>
              <a:rPr lang="es-ES" sz="2400" dirty="0" smtClean="0"/>
              <a:t>En </a:t>
            </a:r>
            <a:r>
              <a:rPr lang="es-ES" sz="2400" dirty="0"/>
              <a:t>ese sentido es bueno distinguir lo que el investigador puede realizar de lo que solo puede constituirse en una preocupación.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26344" r="27240"/>
          <a:stretch/>
        </p:blipFill>
        <p:spPr>
          <a:xfrm>
            <a:off x="971600" y="1196752"/>
            <a:ext cx="1152128" cy="1529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0842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4927" y="2276872"/>
            <a:ext cx="8141529" cy="4248472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s-CL" sz="2400" b="1" dirty="0"/>
              <a:t>Objetivos de Investigación y Metodología</a:t>
            </a:r>
            <a:r>
              <a:rPr lang="es-CL" sz="1400" dirty="0"/>
              <a:t>:</a:t>
            </a:r>
          </a:p>
          <a:p>
            <a:pPr marL="0" indent="0" algn="just">
              <a:buNone/>
            </a:pPr>
            <a:r>
              <a:rPr lang="es-CL" sz="1600" b="1" dirty="0">
                <a:solidFill>
                  <a:srgbClr val="D34817"/>
                </a:solidFill>
              </a:rPr>
              <a:t>Objetivos de investigación: </a:t>
            </a:r>
            <a:r>
              <a:rPr lang="es-CL" sz="1600" dirty="0"/>
              <a:t>Deben ser concisos, precisos y </a:t>
            </a:r>
            <a:r>
              <a:rPr lang="es-CL" sz="1600" dirty="0" smtClean="0"/>
              <a:t>claro</a:t>
            </a:r>
            <a:r>
              <a:rPr lang="es-CL" sz="1600" b="1" dirty="0" smtClean="0"/>
              <a:t>s</a:t>
            </a:r>
            <a:r>
              <a:rPr lang="es-CL" sz="1600" dirty="0" smtClean="0"/>
              <a:t>.</a:t>
            </a:r>
          </a:p>
          <a:p>
            <a:pPr marL="0" indent="0" algn="just">
              <a:buNone/>
            </a:pPr>
            <a:r>
              <a:rPr lang="es-CL" sz="1600" b="1" dirty="0" smtClean="0">
                <a:solidFill>
                  <a:srgbClr val="D34817"/>
                </a:solidFill>
              </a:rPr>
              <a:t>Objetivo </a:t>
            </a:r>
            <a:r>
              <a:rPr lang="es-CL" sz="1600" b="1" dirty="0">
                <a:solidFill>
                  <a:srgbClr val="D34817"/>
                </a:solidFill>
              </a:rPr>
              <a:t>General: </a:t>
            </a:r>
            <a:r>
              <a:rPr lang="es-CL" sz="1600" dirty="0"/>
              <a:t>El objetivo general apunta al propósito fundamental del problema de investigación.</a:t>
            </a:r>
          </a:p>
          <a:p>
            <a:pPr marL="627063" indent="-355600" algn="just">
              <a:buFont typeface="Wingdings" charset="2"/>
              <a:buChar char="ü"/>
            </a:pPr>
            <a:r>
              <a:rPr lang="es-CL" sz="1600" dirty="0" smtClean="0">
                <a:solidFill>
                  <a:schemeClr val="tx1"/>
                </a:solidFill>
              </a:rPr>
              <a:t>Responde </a:t>
            </a:r>
            <a:r>
              <a:rPr lang="es-CL" sz="1600" dirty="0">
                <a:solidFill>
                  <a:schemeClr val="tx1"/>
                </a:solidFill>
              </a:rPr>
              <a:t>a: </a:t>
            </a:r>
            <a:r>
              <a:rPr lang="es-CL" sz="1600" b="1" dirty="0">
                <a:solidFill>
                  <a:srgbClr val="0000FF"/>
                </a:solidFill>
              </a:rPr>
              <a:t>qué se pretende estudiar y analizar</a:t>
            </a:r>
            <a:r>
              <a:rPr lang="es-CL" sz="1600" dirty="0">
                <a:solidFill>
                  <a:srgbClr val="0000FF"/>
                </a:solidFill>
              </a:rPr>
              <a:t>.</a:t>
            </a:r>
          </a:p>
          <a:p>
            <a:pPr marL="627063" indent="-355600" algn="just">
              <a:buFont typeface="Wingdings" charset="2"/>
              <a:buChar char="ü"/>
            </a:pPr>
            <a:r>
              <a:rPr lang="es-CL" sz="1600" dirty="0" smtClean="0"/>
              <a:t>Debe </a:t>
            </a:r>
            <a:r>
              <a:rPr lang="es-CL" sz="1600" dirty="0"/>
              <a:t>ser </a:t>
            </a:r>
            <a:r>
              <a:rPr lang="es-CL" sz="1600" b="1" dirty="0">
                <a:solidFill>
                  <a:srgbClr val="0000FF"/>
                </a:solidFill>
              </a:rPr>
              <a:t>consistente y estar alineado con el problema de investigación</a:t>
            </a:r>
            <a:r>
              <a:rPr lang="es-CL" sz="1600" dirty="0"/>
              <a:t>. </a:t>
            </a:r>
          </a:p>
          <a:p>
            <a:pPr marL="627063" indent="-355600" algn="just">
              <a:buFont typeface="Wingdings" charset="2"/>
              <a:buChar char="ü"/>
            </a:pPr>
            <a:r>
              <a:rPr lang="es-CL" sz="1600" dirty="0" smtClean="0">
                <a:solidFill>
                  <a:schemeClr val="tx1"/>
                </a:solidFill>
              </a:rPr>
              <a:t>Es </a:t>
            </a:r>
            <a:r>
              <a:rPr lang="es-CL" sz="1600" dirty="0">
                <a:solidFill>
                  <a:schemeClr val="tx1"/>
                </a:solidFill>
              </a:rPr>
              <a:t>la carta de navegación de la investigación</a:t>
            </a:r>
            <a:r>
              <a:rPr lang="es-CL" sz="1600" dirty="0">
                <a:solidFill>
                  <a:srgbClr val="0000FF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s-CL" sz="1600" b="1" dirty="0" smtClean="0">
                <a:solidFill>
                  <a:srgbClr val="D34817"/>
                </a:solidFill>
              </a:rPr>
              <a:t>Objetivos </a:t>
            </a:r>
            <a:r>
              <a:rPr lang="es-CL" sz="1600" b="1" dirty="0">
                <a:solidFill>
                  <a:srgbClr val="D34817"/>
                </a:solidFill>
              </a:rPr>
              <a:t>Específicos</a:t>
            </a:r>
            <a:r>
              <a:rPr lang="es-CL" sz="1600" dirty="0">
                <a:solidFill>
                  <a:srgbClr val="D34817"/>
                </a:solidFill>
              </a:rPr>
              <a:t>: </a:t>
            </a:r>
            <a:r>
              <a:rPr lang="es-CL" sz="1600" dirty="0"/>
              <a:t>Corresponden a sub objetivos que se desglosan y </a:t>
            </a:r>
            <a:r>
              <a:rPr lang="es-CL" sz="1600" b="1" dirty="0"/>
              <a:t>emanan del objetivo general,</a:t>
            </a:r>
            <a:r>
              <a:rPr lang="es-CL" sz="1600" dirty="0"/>
              <a:t> </a:t>
            </a:r>
            <a:r>
              <a:rPr lang="es-CL" sz="1600" b="1" dirty="0"/>
              <a:t>deben estar “contenidos” en él</a:t>
            </a:r>
            <a:endParaRPr lang="es-CL" sz="1600" dirty="0"/>
          </a:p>
          <a:p>
            <a:pPr marL="627063" indent="-355600" algn="just">
              <a:buFont typeface="Wingdings" charset="2"/>
              <a:buChar char="ü"/>
            </a:pPr>
            <a:r>
              <a:rPr lang="es-CL" sz="1600" dirty="0" smtClean="0"/>
              <a:t>Son </a:t>
            </a:r>
            <a:r>
              <a:rPr lang="es-CL" sz="1600" dirty="0"/>
              <a:t>enunciados </a:t>
            </a:r>
            <a:r>
              <a:rPr lang="es-CL" sz="1600" dirty="0">
                <a:solidFill>
                  <a:srgbClr val="0000FF"/>
                </a:solidFill>
              </a:rPr>
              <a:t>para </a:t>
            </a:r>
            <a:r>
              <a:rPr lang="es-CL" sz="1600" b="1" dirty="0">
                <a:solidFill>
                  <a:srgbClr val="0000FF"/>
                </a:solidFill>
              </a:rPr>
              <a:t>facilitar la comprensión de las metas que se traza el estudio</a:t>
            </a:r>
            <a:r>
              <a:rPr lang="es-CL" sz="1600" dirty="0" smtClean="0"/>
              <a:t>.</a:t>
            </a:r>
            <a:endParaRPr lang="es-CL" sz="1600" dirty="0"/>
          </a:p>
          <a:p>
            <a:pPr marL="627063" indent="-355600" algn="just">
              <a:buFont typeface="Wingdings" charset="2"/>
              <a:buChar char="ü"/>
            </a:pPr>
            <a:r>
              <a:rPr lang="es-CL" sz="1600" dirty="0" smtClean="0"/>
              <a:t>Habitualmente </a:t>
            </a:r>
            <a:r>
              <a:rPr lang="es-CL" sz="1600" dirty="0"/>
              <a:t>se utilizan 3 objetivos específicos en los </a:t>
            </a:r>
            <a:r>
              <a:rPr lang="es-CL" sz="1600" dirty="0" smtClean="0"/>
              <a:t>EDC</a:t>
            </a:r>
            <a:endParaRPr lang="es-CL" sz="2800" dirty="0"/>
          </a:p>
        </p:txBody>
      </p:sp>
      <p:sp>
        <p:nvSpPr>
          <p:cNvPr id="4" name="CuadroTexto 3"/>
          <p:cNvSpPr txBox="1"/>
          <p:nvPr/>
        </p:nvSpPr>
        <p:spPr>
          <a:xfrm>
            <a:off x="11091333" y="19981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6" name="3 Título"/>
          <p:cNvSpPr>
            <a:spLocks noGrp="1"/>
          </p:cNvSpPr>
          <p:nvPr>
            <p:ph type="title"/>
          </p:nvPr>
        </p:nvSpPr>
        <p:spPr>
          <a:xfrm>
            <a:off x="1547664" y="1340768"/>
            <a:ext cx="7128792" cy="684625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es-ES" dirty="0" smtClean="0"/>
              <a:t>Segunda </a:t>
            </a:r>
            <a:r>
              <a:rPr lang="es-ES" dirty="0"/>
              <a:t>hoja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95536" y="1124744"/>
            <a:ext cx="1152128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4525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CL"/>
              <a:t>Objetivos de investigación</a:t>
            </a:r>
            <a:endParaRPr lang="es-ES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_tradnl" sz="2800" dirty="0">
                <a:solidFill>
                  <a:srgbClr val="FF0000"/>
                </a:solidFill>
              </a:rPr>
              <a:t>“ A la formulación de un problema suele seguir la formulación de uno o más objetivos generales que constituirán el primer nivel de determinación de la investigación...La elección de un objetivo depende del nivel de conocimiento ya alcanzado y de las finalidades prácticas o teóricas que pueden guiar la investigación”.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827584" y="5157192"/>
            <a:ext cx="75608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None/>
            </a:pPr>
            <a:r>
              <a:rPr lang="es-ES_tradnl" sz="1600" dirty="0">
                <a:solidFill>
                  <a:srgbClr val="003366"/>
                </a:solidFill>
              </a:rPr>
              <a:t>Fuente: Briones, Guillermo. La formulación de problemas de investigación social, Ediciones </a:t>
            </a:r>
            <a:r>
              <a:rPr lang="es-ES_tradnl" sz="1600" dirty="0" err="1">
                <a:solidFill>
                  <a:srgbClr val="003366"/>
                </a:solidFill>
              </a:rPr>
              <a:t>Uniandes</a:t>
            </a:r>
            <a:r>
              <a:rPr lang="es-ES_tradnl" sz="1600" dirty="0">
                <a:solidFill>
                  <a:srgbClr val="003366"/>
                </a:solidFill>
              </a:rPr>
              <a:t>, 1988, pp. 34-35.</a:t>
            </a:r>
            <a:endParaRPr lang="es-ES" sz="1600" dirty="0">
              <a:solidFill>
                <a:srgbClr val="003366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Objetivos</a:t>
            </a:r>
            <a:endParaRPr lang="es-ES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27584" y="2492896"/>
            <a:ext cx="7543801" cy="2952328"/>
          </a:xfrm>
        </p:spPr>
        <p:txBody>
          <a:bodyPr>
            <a:normAutofit/>
          </a:bodyPr>
          <a:lstStyle/>
          <a:p>
            <a:pPr marL="439738" indent="-439738">
              <a:buFont typeface="Wingdings" charset="2"/>
              <a:buChar char="§"/>
            </a:pPr>
            <a:r>
              <a:rPr lang="es-ES" sz="2400" b="1" dirty="0" smtClean="0"/>
              <a:t>Guían al proceso de investigación</a:t>
            </a:r>
          </a:p>
          <a:p>
            <a:pPr marL="439738" indent="-439738">
              <a:buFont typeface="Wingdings" charset="2"/>
              <a:buChar char="§"/>
            </a:pPr>
            <a:endParaRPr lang="es-ES" sz="2400" b="1" dirty="0" smtClean="0"/>
          </a:p>
          <a:p>
            <a:pPr marL="439738" indent="-439738">
              <a:buFont typeface="Wingdings" charset="2"/>
              <a:buChar char="§"/>
            </a:pPr>
            <a:r>
              <a:rPr lang="es-ES" sz="2400" b="1" dirty="0" smtClean="0"/>
              <a:t>Señalan los límites y amplitud del estudio</a:t>
            </a:r>
          </a:p>
          <a:p>
            <a:pPr marL="439738" indent="-439738">
              <a:buFont typeface="Wingdings" charset="2"/>
              <a:buChar char="§"/>
            </a:pPr>
            <a:endParaRPr lang="es-ES" sz="2400" b="1" dirty="0" smtClean="0"/>
          </a:p>
          <a:p>
            <a:pPr marL="439738" indent="-439738">
              <a:buFont typeface="Wingdings" charset="2"/>
              <a:buChar char="§"/>
            </a:pPr>
            <a:r>
              <a:rPr lang="es-ES" sz="2400" b="1" dirty="0" smtClean="0"/>
              <a:t>Orientan sobre los resultados que se pretenden alcanzar</a:t>
            </a:r>
            <a:endParaRPr lang="es-ES" sz="2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Definición de objetivos</a:t>
            </a: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85738" indent="-185738" algn="just">
              <a:lnSpc>
                <a:spcPct val="80000"/>
              </a:lnSpc>
              <a:buFontTx/>
              <a:buChar char="-"/>
            </a:pPr>
            <a:r>
              <a:rPr lang="es-ES" dirty="0">
                <a:latin typeface="Arial" pitchFamily="34" charset="0"/>
                <a:cs typeface="Arial" pitchFamily="34" charset="0"/>
              </a:rPr>
              <a:t>Esencial para el éxito de una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investigación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marL="185738" indent="-185738" algn="just">
              <a:lnSpc>
                <a:spcPct val="80000"/>
              </a:lnSpc>
              <a:buFontTx/>
              <a:buChar char="-"/>
            </a:pPr>
            <a:r>
              <a:rPr lang="es-ES" dirty="0">
                <a:latin typeface="Arial" pitchFamily="34" charset="0"/>
                <a:cs typeface="Arial" pitchFamily="34" charset="0"/>
              </a:rPr>
              <a:t>Transformar el problema y pregunta principal en </a:t>
            </a:r>
            <a:r>
              <a:rPr lang="es-E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metas</a:t>
            </a:r>
            <a:r>
              <a:rPr lang="es-ES" dirty="0">
                <a:latin typeface="Arial" pitchFamily="34" charset="0"/>
                <a:cs typeface="Arial" pitchFamily="34" charset="0"/>
              </a:rPr>
              <a:t> a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lograr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marL="185738" indent="-185738" algn="just">
              <a:lnSpc>
                <a:spcPct val="80000"/>
              </a:lnSpc>
              <a:buFontTx/>
              <a:buChar char="-"/>
            </a:pPr>
            <a:r>
              <a:rPr lang="es-ES" dirty="0">
                <a:latin typeface="Arial" pitchFamily="34" charset="0"/>
                <a:cs typeface="Arial" pitchFamily="34" charset="0"/>
              </a:rPr>
              <a:t>Los objetivos del estudio aluden a los </a:t>
            </a:r>
            <a:r>
              <a:rPr lang="es-E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cambios </a:t>
            </a:r>
            <a:r>
              <a:rPr lang="es-ES" dirty="0">
                <a:latin typeface="Arial" pitchFamily="34" charset="0"/>
                <a:cs typeface="Arial" pitchFamily="34" charset="0"/>
              </a:rPr>
              <a:t>esperados, lo que implicará el estudio finalizado en el estado del problema (son de investigación no de intervención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)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marL="185738" indent="-185738" algn="just">
              <a:lnSpc>
                <a:spcPct val="80000"/>
              </a:lnSpc>
              <a:buFontTx/>
              <a:buChar char="-"/>
            </a:pPr>
            <a:r>
              <a:rPr lang="es-ES" dirty="0">
                <a:latin typeface="Arial" pitchFamily="34" charset="0"/>
                <a:cs typeface="Arial" pitchFamily="34" charset="0"/>
              </a:rPr>
              <a:t>Los objetivos implican </a:t>
            </a:r>
            <a:r>
              <a:rPr lang="es-E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pasos a seguir </a:t>
            </a:r>
            <a:r>
              <a:rPr lang="es-ES" dirty="0">
                <a:latin typeface="Arial" pitchFamily="34" charset="0"/>
                <a:cs typeface="Arial" pitchFamily="34" charset="0"/>
              </a:rPr>
              <a:t>para establecer una respuesta a la pregunta de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investigación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marL="185738" indent="-185738" algn="just">
              <a:lnSpc>
                <a:spcPct val="80000"/>
              </a:lnSpc>
              <a:buFontTx/>
              <a:buChar char="-"/>
            </a:pPr>
            <a:r>
              <a:rPr lang="es-ES" dirty="0">
                <a:latin typeface="Arial" pitchFamily="34" charset="0"/>
                <a:cs typeface="Arial" pitchFamily="34" charset="0"/>
              </a:rPr>
              <a:t>Implican una </a:t>
            </a:r>
            <a:r>
              <a:rPr lang="es-E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secuencia</a:t>
            </a:r>
            <a:r>
              <a:rPr lang="es-ES" dirty="0">
                <a:latin typeface="Arial" pitchFamily="34" charset="0"/>
                <a:cs typeface="Arial" pitchFamily="34" charset="0"/>
              </a:rPr>
              <a:t> de </a:t>
            </a:r>
            <a:r>
              <a:rPr lang="es-ES" dirty="0" smtClean="0">
                <a:latin typeface="Arial" pitchFamily="34" charset="0"/>
                <a:cs typeface="Arial" pitchFamily="34" charset="0"/>
              </a:rPr>
              <a:t>acciones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marL="185738" indent="-185738" algn="just">
              <a:lnSpc>
                <a:spcPct val="80000"/>
              </a:lnSpc>
              <a:buFontTx/>
              <a:buChar char="-"/>
            </a:pPr>
            <a:r>
              <a:rPr lang="es-ES" dirty="0">
                <a:latin typeface="Arial" pitchFamily="34" charset="0"/>
                <a:cs typeface="Arial" pitchFamily="34" charset="0"/>
              </a:rPr>
              <a:t>Son parte de un </a:t>
            </a:r>
            <a:r>
              <a:rPr lang="es-E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todo</a:t>
            </a:r>
            <a:endParaRPr lang="es-E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185738" indent="-185738" algn="just">
              <a:lnSpc>
                <a:spcPct val="80000"/>
              </a:lnSpc>
              <a:buNone/>
            </a:pPr>
            <a:r>
              <a:rPr lang="es-ES" dirty="0">
                <a:latin typeface="Arial" pitchFamily="34" charset="0"/>
                <a:cs typeface="Arial" pitchFamily="34" charset="0"/>
              </a:rPr>
              <a:t> Los específicos están supeditados al objetivo general</a:t>
            </a:r>
          </a:p>
          <a:p>
            <a:pPr algn="just">
              <a:buNone/>
            </a:pPr>
            <a:endParaRPr lang="es-ES_tradnl" sz="1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Objetivos </a:t>
            </a:r>
            <a:r>
              <a:rPr lang="es-ES" dirty="0" smtClean="0">
                <a:solidFill>
                  <a:srgbClr val="0000FF"/>
                </a:solidFill>
              </a:rPr>
              <a:t>SMART</a:t>
            </a:r>
            <a:endParaRPr lang="es-ES" dirty="0">
              <a:solidFill>
                <a:srgbClr val="0000FF"/>
              </a:solidFill>
            </a:endParaRP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55600" lvl="0" indent="-355600" algn="just">
              <a:buFont typeface="+mj-lt"/>
              <a:buAutoNum type="arabicPeriod"/>
            </a:pPr>
            <a:r>
              <a:rPr lang="es-ES" sz="2600" dirty="0">
                <a:solidFill>
                  <a:srgbClr val="FF0000"/>
                </a:solidFill>
              </a:rPr>
              <a:t>Específicos </a:t>
            </a:r>
            <a:r>
              <a:rPr lang="es-ES" sz="2600" dirty="0"/>
              <a:t>(</a:t>
            </a:r>
            <a:r>
              <a:rPr lang="es-ES" sz="2600" dirty="0" err="1"/>
              <a:t>Specific</a:t>
            </a:r>
            <a:r>
              <a:rPr lang="es-ES" sz="2600" dirty="0"/>
              <a:t>): Claros sobre qué, dónde, cuándo y cómo va a cambiar la situación</a:t>
            </a:r>
            <a:r>
              <a:rPr lang="es-ES" sz="2600" dirty="0" smtClean="0"/>
              <a:t>;</a:t>
            </a:r>
            <a:endParaRPr lang="es-ES" sz="2600" dirty="0"/>
          </a:p>
          <a:p>
            <a:pPr marL="355600" lvl="0" indent="-355600" algn="just">
              <a:buFont typeface="+mj-lt"/>
              <a:buAutoNum type="arabicPeriod"/>
            </a:pPr>
            <a:r>
              <a:rPr lang="es-ES" sz="2600" dirty="0">
                <a:solidFill>
                  <a:srgbClr val="FF0000"/>
                </a:solidFill>
              </a:rPr>
              <a:t>Medibles</a:t>
            </a:r>
            <a:r>
              <a:rPr lang="es-ES" sz="2600" dirty="0"/>
              <a:t> (</a:t>
            </a:r>
            <a:r>
              <a:rPr lang="es-ES" sz="2600" dirty="0" err="1"/>
              <a:t>Measurable</a:t>
            </a:r>
            <a:r>
              <a:rPr lang="es-ES" sz="2600" dirty="0"/>
              <a:t>): que sea posible cuantificar los fines y </a:t>
            </a:r>
            <a:r>
              <a:rPr lang="es-ES" sz="2600" dirty="0" smtClean="0"/>
              <a:t>beneficios</a:t>
            </a:r>
            <a:endParaRPr lang="es-ES" sz="2600" dirty="0"/>
          </a:p>
          <a:p>
            <a:pPr marL="355600" lvl="0" indent="-355600" algn="just">
              <a:buFont typeface="+mj-lt"/>
              <a:buAutoNum type="arabicPeriod"/>
            </a:pPr>
            <a:r>
              <a:rPr lang="es-ES" sz="2600" dirty="0">
                <a:solidFill>
                  <a:srgbClr val="FF0000"/>
                </a:solidFill>
              </a:rPr>
              <a:t>Realizables</a:t>
            </a:r>
            <a:r>
              <a:rPr lang="es-ES" sz="2600" dirty="0"/>
              <a:t> (</a:t>
            </a:r>
            <a:r>
              <a:rPr lang="es-ES" sz="2600" dirty="0" err="1"/>
              <a:t>Achievable</a:t>
            </a:r>
            <a:r>
              <a:rPr lang="es-ES" sz="2600" dirty="0"/>
              <a:t>): que sea posible lograr los objetivos (conociendo los recursos y las capacidades a disposición de la comunidad)</a:t>
            </a:r>
            <a:r>
              <a:rPr lang="es-ES" sz="2600" dirty="0" smtClean="0"/>
              <a:t>;</a:t>
            </a:r>
            <a:endParaRPr lang="es-ES" sz="2600" dirty="0"/>
          </a:p>
          <a:p>
            <a:pPr marL="355600" lvl="0" indent="-355600" algn="just">
              <a:buFont typeface="+mj-lt"/>
              <a:buAutoNum type="arabicPeriod"/>
            </a:pPr>
            <a:r>
              <a:rPr lang="es-ES" sz="2600" dirty="0">
                <a:solidFill>
                  <a:srgbClr val="FF0000"/>
                </a:solidFill>
              </a:rPr>
              <a:t>Realistas</a:t>
            </a:r>
            <a:r>
              <a:rPr lang="es-ES" sz="2600" dirty="0"/>
              <a:t> (</a:t>
            </a:r>
            <a:r>
              <a:rPr lang="es-ES" sz="2600" dirty="0" err="1"/>
              <a:t>Realistic</a:t>
            </a:r>
            <a:r>
              <a:rPr lang="es-ES" sz="2600" dirty="0"/>
              <a:t>): que sea posible obtener el nivel de cambio reflejado en el objetivo</a:t>
            </a:r>
            <a:r>
              <a:rPr lang="es-ES" sz="2600" dirty="0" smtClean="0"/>
              <a:t>;</a:t>
            </a:r>
            <a:endParaRPr lang="es-ES" sz="2600" dirty="0"/>
          </a:p>
          <a:p>
            <a:pPr marL="355600" lvl="0" indent="-355600" algn="just">
              <a:buFont typeface="+mj-lt"/>
              <a:buAutoNum type="arabicPeriod"/>
            </a:pPr>
            <a:r>
              <a:rPr lang="es-ES" sz="2600" dirty="0">
                <a:solidFill>
                  <a:srgbClr val="FF0000"/>
                </a:solidFill>
              </a:rPr>
              <a:t>Limitado en tiempo </a:t>
            </a:r>
            <a:r>
              <a:rPr lang="es-ES" sz="2600" dirty="0"/>
              <a:t>(Time </a:t>
            </a:r>
            <a:r>
              <a:rPr lang="es-ES" sz="2600" dirty="0" err="1"/>
              <a:t>bound</a:t>
            </a:r>
            <a:r>
              <a:rPr lang="es-ES" sz="2600" dirty="0"/>
              <a:t>): estableciendo el periodo de tiempo en el que se debe completar cada uno de ellos</a:t>
            </a:r>
            <a:r>
              <a:rPr lang="es-ES" sz="2600" dirty="0" smtClean="0"/>
              <a:t>.</a:t>
            </a:r>
            <a:endParaRPr lang="es-ES" sz="2600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1304215"/>
            <a:ext cx="7543800" cy="684625"/>
          </a:xfrm>
        </p:spPr>
        <p:txBody>
          <a:bodyPr/>
          <a:lstStyle/>
          <a:p>
            <a:r>
              <a:rPr lang="es-CL" dirty="0"/>
              <a:t>Propuesta de Tesis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2959" y="2204864"/>
            <a:ext cx="7543801" cy="4248472"/>
          </a:xfrm>
        </p:spPr>
        <p:txBody>
          <a:bodyPr>
            <a:noAutofit/>
          </a:bodyPr>
          <a:lstStyle/>
          <a:p>
            <a:pPr marL="0" indent="0" algn="just">
              <a:lnSpc>
                <a:spcPct val="60000"/>
              </a:lnSpc>
              <a:buNone/>
            </a:pPr>
            <a:r>
              <a:rPr lang="es-CL" sz="1800" dirty="0"/>
              <a:t>¿Qué es?:</a:t>
            </a:r>
          </a:p>
          <a:p>
            <a:pPr marL="0" indent="0" algn="just">
              <a:lnSpc>
                <a:spcPct val="60000"/>
              </a:lnSpc>
              <a:buNone/>
            </a:pPr>
            <a:r>
              <a:rPr lang="es-CL" sz="1800" dirty="0" smtClean="0"/>
              <a:t>Es </a:t>
            </a:r>
            <a:r>
              <a:rPr lang="es-CL" sz="1800" dirty="0"/>
              <a:t>la inscripción formal de la propuesta de Tesis ante la Escuela de Postgrado.</a:t>
            </a:r>
          </a:p>
          <a:p>
            <a:pPr marL="0" indent="0" algn="just">
              <a:lnSpc>
                <a:spcPct val="60000"/>
              </a:lnSpc>
              <a:buNone/>
            </a:pPr>
            <a:r>
              <a:rPr lang="es-CL" sz="1800" dirty="0" smtClean="0"/>
              <a:t>Es </a:t>
            </a:r>
            <a:r>
              <a:rPr lang="es-CL" sz="1800" dirty="0"/>
              <a:t>el primer paso y el primer producto en el desarrollo de su EDC</a:t>
            </a:r>
          </a:p>
          <a:p>
            <a:pPr algn="just">
              <a:lnSpc>
                <a:spcPct val="60000"/>
              </a:lnSpc>
              <a:buNone/>
            </a:pPr>
            <a:endParaRPr lang="es-CL" sz="1800" dirty="0"/>
          </a:p>
          <a:p>
            <a:pPr algn="just">
              <a:lnSpc>
                <a:spcPct val="60000"/>
              </a:lnSpc>
            </a:pPr>
            <a:r>
              <a:rPr lang="es-CL" sz="1800" dirty="0"/>
              <a:t>Componentes: </a:t>
            </a:r>
            <a:r>
              <a:rPr lang="es-CL" sz="3600" b="1" dirty="0">
                <a:solidFill>
                  <a:srgbClr val="FF0000"/>
                </a:solidFill>
              </a:rPr>
              <a:t>estrictamente 3 hojas</a:t>
            </a:r>
          </a:p>
          <a:p>
            <a:pPr marL="457200" indent="-271463" algn="just">
              <a:lnSpc>
                <a:spcPct val="60000"/>
              </a:lnSpc>
              <a:buFont typeface="+mj-lt"/>
              <a:buAutoNum type="arabicPeriod"/>
            </a:pPr>
            <a:r>
              <a:rPr lang="es-CL" sz="1800" dirty="0"/>
              <a:t>Título</a:t>
            </a:r>
          </a:p>
          <a:p>
            <a:pPr marL="457200" indent="-271463" algn="just">
              <a:lnSpc>
                <a:spcPct val="60000"/>
              </a:lnSpc>
              <a:buFont typeface="+mj-lt"/>
              <a:buAutoNum type="arabicPeriod"/>
            </a:pPr>
            <a:r>
              <a:rPr lang="es-CL" sz="1800" dirty="0"/>
              <a:t>Antecedentes</a:t>
            </a:r>
          </a:p>
          <a:p>
            <a:pPr marL="457200" indent="-271463" algn="just">
              <a:lnSpc>
                <a:spcPct val="60000"/>
              </a:lnSpc>
              <a:buFont typeface="+mj-lt"/>
              <a:buAutoNum type="arabicPeriod"/>
            </a:pPr>
            <a:r>
              <a:rPr lang="es-CL" sz="1800" dirty="0"/>
              <a:t>Objetivos: General y Específicos</a:t>
            </a:r>
          </a:p>
          <a:p>
            <a:pPr marL="457200" indent="-271463" algn="just">
              <a:lnSpc>
                <a:spcPct val="60000"/>
              </a:lnSpc>
              <a:buFont typeface="+mj-lt"/>
              <a:buAutoNum type="arabicPeriod"/>
            </a:pPr>
            <a:r>
              <a:rPr lang="es-CL" sz="1800" dirty="0"/>
              <a:t>Metodología</a:t>
            </a:r>
          </a:p>
          <a:p>
            <a:pPr marL="457200" indent="-271463" algn="just">
              <a:lnSpc>
                <a:spcPct val="60000"/>
              </a:lnSpc>
              <a:buFont typeface="+mj-lt"/>
              <a:buAutoNum type="arabicPeriod"/>
            </a:pPr>
            <a:r>
              <a:rPr lang="es-CL" sz="1800" dirty="0" smtClean="0"/>
              <a:t>Referencias </a:t>
            </a:r>
            <a:r>
              <a:rPr lang="es-CL" sz="1800" dirty="0" smtClean="0"/>
              <a:t>Bibliográficas</a:t>
            </a:r>
            <a:endParaRPr lang="es-CL" sz="1800" dirty="0"/>
          </a:p>
        </p:txBody>
      </p:sp>
    </p:spTree>
    <p:extLst>
      <p:ext uri="{BB962C8B-B14F-4D97-AF65-F5344CB8AC3E}">
        <p14:creationId xmlns:p14="http://schemas.microsoft.com/office/powerpoint/2010/main" val="33193355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822960" y="1160199"/>
            <a:ext cx="7543800" cy="684625"/>
          </a:xfrm>
        </p:spPr>
        <p:txBody>
          <a:bodyPr>
            <a:normAutofit/>
          </a:bodyPr>
          <a:lstStyle/>
          <a:p>
            <a:r>
              <a:rPr lang="es-ES" sz="3200" dirty="0"/>
              <a:t>Objetivo General</a:t>
            </a: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22960" y="1988840"/>
            <a:ext cx="7543801" cy="648072"/>
          </a:xfrm>
        </p:spPr>
        <p:txBody>
          <a:bodyPr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es-ES" sz="2400" dirty="0">
                <a:solidFill>
                  <a:srgbClr val="FF0000"/>
                </a:solidFill>
                <a:cs typeface="Arial" pitchFamily="34" charset="0"/>
              </a:rPr>
              <a:t>Derivado del problema de estudio  y de la pregunta de investigación</a:t>
            </a:r>
            <a:r>
              <a:rPr lang="es-ES" sz="2400" dirty="0" smtClean="0">
                <a:cs typeface="Arial" pitchFamily="34" charset="0"/>
              </a:rPr>
              <a:t>.</a:t>
            </a:r>
            <a:endParaRPr lang="es-ES" sz="1800" dirty="0"/>
          </a:p>
        </p:txBody>
      </p:sp>
      <p:sp>
        <p:nvSpPr>
          <p:cNvPr id="4" name="1 Marcador de contenido"/>
          <p:cNvSpPr txBox="1">
            <a:spLocks/>
          </p:cNvSpPr>
          <p:nvPr/>
        </p:nvSpPr>
        <p:spPr>
          <a:xfrm>
            <a:off x="822960" y="3717032"/>
            <a:ext cx="7543801" cy="244827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80000"/>
              </a:lnSpc>
              <a:buFont typeface="Calibri" panose="020F0502020204030204" pitchFamily="34" charset="0"/>
              <a:buNone/>
            </a:pPr>
            <a:r>
              <a:rPr lang="es-ES" sz="2400" dirty="0" smtClean="0">
                <a:solidFill>
                  <a:srgbClr val="FF0000"/>
                </a:solidFill>
                <a:cs typeface="Arial" pitchFamily="34" charset="0"/>
              </a:rPr>
              <a:t>Coherentes con el objetivo principal. </a:t>
            </a:r>
            <a:endParaRPr lang="es-ES" sz="2400" dirty="0" smtClean="0">
              <a:cs typeface="Arial" pitchFamily="34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es-ES" dirty="0" smtClean="0">
                <a:cs typeface="Arial" pitchFamily="34" charset="0"/>
              </a:rPr>
              <a:t>Desglosan aspectos del problema de estudio: </a:t>
            </a:r>
          </a:p>
          <a:p>
            <a:pPr marL="355600" indent="-355600" algn="just">
              <a:lnSpc>
                <a:spcPct val="80000"/>
              </a:lnSpc>
              <a:buFont typeface="Wingdings" charset="2"/>
              <a:buChar char="§"/>
            </a:pPr>
            <a:r>
              <a:rPr lang="es-ES" dirty="0" smtClean="0">
                <a:cs typeface="Arial" pitchFamily="34" charset="0"/>
              </a:rPr>
              <a:t>Partes o componentes de la pregunta de investigación, </a:t>
            </a:r>
          </a:p>
          <a:p>
            <a:pPr marL="355600" indent="-355600" algn="just">
              <a:lnSpc>
                <a:spcPct val="80000"/>
              </a:lnSpc>
              <a:buFont typeface="Wingdings" charset="2"/>
              <a:buChar char="§"/>
            </a:pPr>
            <a:r>
              <a:rPr lang="es-ES" dirty="0" smtClean="0">
                <a:cs typeface="Arial" pitchFamily="34" charset="0"/>
              </a:rPr>
              <a:t>Características en el tiempo/espacio,  </a:t>
            </a:r>
          </a:p>
          <a:p>
            <a:pPr marL="355600" indent="-355600" algn="just">
              <a:lnSpc>
                <a:spcPct val="80000"/>
              </a:lnSpc>
              <a:buFont typeface="Wingdings" charset="2"/>
              <a:buChar char="§"/>
            </a:pPr>
            <a:r>
              <a:rPr lang="es-ES" dirty="0" smtClean="0">
                <a:cs typeface="Arial" pitchFamily="34" charset="0"/>
              </a:rPr>
              <a:t>Compara sub  grupos </a:t>
            </a:r>
          </a:p>
          <a:p>
            <a:pPr marL="355600" indent="-355600" algn="just">
              <a:lnSpc>
                <a:spcPct val="80000"/>
              </a:lnSpc>
              <a:buFont typeface="Wingdings" charset="2"/>
              <a:buChar char="§"/>
            </a:pPr>
            <a:r>
              <a:rPr lang="es-ES" dirty="0" smtClean="0">
                <a:cs typeface="Arial" pitchFamily="34" charset="0"/>
              </a:rPr>
              <a:t>Parte del modelo teórico-conceptual.</a:t>
            </a:r>
          </a:p>
          <a:p>
            <a:pPr algn="just">
              <a:lnSpc>
                <a:spcPct val="80000"/>
              </a:lnSpc>
              <a:buFont typeface="Calibri" panose="020F0502020204030204" pitchFamily="34" charset="0"/>
              <a:buNone/>
            </a:pP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80000"/>
              </a:lnSpc>
              <a:buFont typeface="Calibri" panose="020F0502020204030204" pitchFamily="34" charset="0"/>
              <a:buNone/>
            </a:pPr>
            <a:endParaRPr lang="es-ES" sz="1200" dirty="0" smtClean="0"/>
          </a:p>
          <a:p>
            <a:pPr algn="just"/>
            <a:endParaRPr lang="es-ES" sz="1600" dirty="0"/>
          </a:p>
        </p:txBody>
      </p:sp>
      <p:sp>
        <p:nvSpPr>
          <p:cNvPr id="5" name="2 Título"/>
          <p:cNvSpPr txBox="1">
            <a:spLocks/>
          </p:cNvSpPr>
          <p:nvPr/>
        </p:nvSpPr>
        <p:spPr>
          <a:xfrm>
            <a:off x="822960" y="2816383"/>
            <a:ext cx="7543800" cy="6846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6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dirty="0" smtClean="0"/>
              <a:t>Objetivos específicos</a:t>
            </a:r>
            <a:endParaRPr lang="es-ES" sz="32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60" y="1160199"/>
            <a:ext cx="7543800" cy="684625"/>
          </a:xfrm>
        </p:spPr>
        <p:txBody>
          <a:bodyPr/>
          <a:lstStyle/>
          <a:p>
            <a:r>
              <a:rPr lang="es-CL" sz="3200" b="1" dirty="0"/>
              <a:t>Metodología (Presentación inicial)</a:t>
            </a:r>
            <a:r>
              <a:rPr lang="es-CL" sz="3200" dirty="0"/>
              <a:t>: 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2959" y="2060848"/>
            <a:ext cx="7543801" cy="40324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CL" dirty="0" smtClean="0"/>
              <a:t>Responde </a:t>
            </a:r>
            <a:r>
              <a:rPr lang="es-CL" dirty="0"/>
              <a:t>al </a:t>
            </a:r>
            <a:r>
              <a:rPr lang="es-CL" b="1" i="1" dirty="0"/>
              <a:t>cómo </a:t>
            </a:r>
            <a:r>
              <a:rPr lang="es-CL" dirty="0"/>
              <a:t>(se abordará el problema de investigación</a:t>
            </a:r>
            <a:r>
              <a:rPr lang="es-CL" dirty="0" smtClean="0"/>
              <a:t>)</a:t>
            </a:r>
            <a:endParaRPr lang="es-CL" b="1" i="1" dirty="0"/>
          </a:p>
          <a:p>
            <a:pPr marL="0" indent="0">
              <a:buNone/>
            </a:pPr>
            <a:r>
              <a:rPr lang="es-CL" dirty="0"/>
              <a:t>Debe ser consistente con el problema propuesto </a:t>
            </a:r>
            <a:r>
              <a:rPr lang="es-CL" dirty="0" smtClean="0"/>
              <a:t>(se </a:t>
            </a:r>
            <a:r>
              <a:rPr lang="es-CL" dirty="0"/>
              <a:t>debe ajustar y ser coherente con el problema)</a:t>
            </a:r>
            <a:r>
              <a:rPr lang="es-CL" dirty="0" smtClean="0"/>
              <a:t>.</a:t>
            </a:r>
            <a:endParaRPr lang="es-CL" dirty="0"/>
          </a:p>
          <a:p>
            <a:pPr marL="0" indent="0">
              <a:buNone/>
            </a:pPr>
            <a:r>
              <a:rPr lang="es-CL" dirty="0"/>
              <a:t>Requiere identificar aspectos como</a:t>
            </a:r>
            <a:r>
              <a:rPr lang="es-CL" dirty="0" smtClean="0"/>
              <a:t>:</a:t>
            </a:r>
            <a:endParaRPr lang="es-CL" dirty="0"/>
          </a:p>
          <a:p>
            <a:pPr marL="812800" indent="-457200">
              <a:buFont typeface="+mj-lt"/>
              <a:buAutoNum type="arabicPeriod"/>
            </a:pPr>
            <a:r>
              <a:rPr lang="es-CL" dirty="0"/>
              <a:t>Enfoque: Cualitativo, Cuantitativo, Mixto</a:t>
            </a:r>
          </a:p>
          <a:p>
            <a:pPr marL="812800" indent="-457200">
              <a:buFont typeface="+mj-lt"/>
              <a:buAutoNum type="arabicPeriod"/>
            </a:pPr>
            <a:r>
              <a:rPr lang="es-CL" dirty="0"/>
              <a:t>Tipo: Exploratorio, Descriptivo, Explicativo, </a:t>
            </a:r>
            <a:r>
              <a:rPr lang="es-CL" dirty="0" err="1"/>
              <a:t>Correlacional</a:t>
            </a:r>
            <a:endParaRPr lang="es-CL" dirty="0"/>
          </a:p>
          <a:p>
            <a:pPr marL="812800" indent="-457200">
              <a:buFont typeface="+mj-lt"/>
              <a:buAutoNum type="arabicPeriod"/>
            </a:pPr>
            <a:r>
              <a:rPr lang="es-CL" dirty="0"/>
              <a:t>Identificación de instrumentos y técnicas de recolección de información y su relevancia para el estudio.</a:t>
            </a:r>
          </a:p>
          <a:p>
            <a:pPr marL="812800" indent="-457200">
              <a:buFont typeface="+mj-lt"/>
              <a:buAutoNum type="arabicPeriod"/>
            </a:pPr>
            <a:r>
              <a:rPr lang="es-CL" dirty="0"/>
              <a:t>Consideración preliminar de la muestra sobre la cual se aplicarán estos instrumentos. </a:t>
            </a:r>
          </a:p>
          <a:p>
            <a:endParaRPr lang="es-CL" b="1" i="1" dirty="0"/>
          </a:p>
        </p:txBody>
      </p:sp>
    </p:spTree>
    <p:extLst>
      <p:ext uri="{BB962C8B-B14F-4D97-AF65-F5344CB8AC3E}">
        <p14:creationId xmlns:p14="http://schemas.microsoft.com/office/powerpoint/2010/main" val="17140319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Metodología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5600" indent="-355600" algn="just">
              <a:lnSpc>
                <a:spcPct val="100000"/>
              </a:lnSpc>
              <a:buFont typeface="Wingdings" charset="2"/>
              <a:buChar char="§"/>
            </a:pPr>
            <a:r>
              <a:rPr lang="es-ES" sz="2400" dirty="0"/>
              <a:t>Definir objetivos; general y secundarios</a:t>
            </a:r>
          </a:p>
          <a:p>
            <a:pPr marL="355600" indent="-355600" algn="just">
              <a:lnSpc>
                <a:spcPct val="100000"/>
              </a:lnSpc>
              <a:buFont typeface="Wingdings" charset="2"/>
              <a:buChar char="§"/>
            </a:pPr>
            <a:r>
              <a:rPr lang="es-ES" sz="2400" dirty="0"/>
              <a:t>En función del problema de investigación y la pregunta o hipótesis que guiará el estudio de caso.</a:t>
            </a:r>
          </a:p>
          <a:p>
            <a:pPr marL="355600" indent="-355600" algn="just">
              <a:lnSpc>
                <a:spcPct val="100000"/>
              </a:lnSpc>
              <a:buFont typeface="Wingdings" charset="2"/>
              <a:buChar char="§"/>
            </a:pPr>
            <a:r>
              <a:rPr lang="es-ES" sz="2400" dirty="0"/>
              <a:t>Establecer una metodología: cualitativa, cuantitativa, post positivista</a:t>
            </a:r>
          </a:p>
          <a:p>
            <a:pPr marL="355600" indent="-355600" algn="just">
              <a:lnSpc>
                <a:spcPct val="100000"/>
              </a:lnSpc>
              <a:buFont typeface="Wingdings" charset="2"/>
              <a:buChar char="§"/>
            </a:pPr>
            <a:r>
              <a:rPr lang="es-ES" sz="2400" dirty="0"/>
              <a:t>Establecer instrumentos técnicas de recolección información</a:t>
            </a:r>
          </a:p>
        </p:txBody>
      </p:sp>
    </p:spTree>
    <p:extLst>
      <p:ext uri="{BB962C8B-B14F-4D97-AF65-F5344CB8AC3E}">
        <p14:creationId xmlns:p14="http://schemas.microsoft.com/office/powerpoint/2010/main" val="8480126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683568" y="1448231"/>
            <a:ext cx="7543800" cy="684625"/>
          </a:xfrm>
        </p:spPr>
        <p:txBody>
          <a:bodyPr>
            <a:normAutofit fontScale="90000"/>
          </a:bodyPr>
          <a:lstStyle/>
          <a:p>
            <a:r>
              <a:rPr lang="es-ES" dirty="0"/>
              <a:t>Fuentes y técnicas de recolección de información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822959" y="2204864"/>
            <a:ext cx="7543801" cy="41764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b="1" dirty="0">
                <a:solidFill>
                  <a:srgbClr val="0070C0"/>
                </a:solidFill>
              </a:rPr>
              <a:t>Indirecta- Fuentes secundarias</a:t>
            </a:r>
          </a:p>
          <a:p>
            <a:pPr marL="271463" indent="-271463">
              <a:buFont typeface="Wingdings" charset="2"/>
              <a:buChar char="§"/>
            </a:pPr>
            <a:r>
              <a:rPr lang="es-ES" dirty="0"/>
              <a:t>Revisión bibliográfica y documental</a:t>
            </a:r>
          </a:p>
          <a:p>
            <a:pPr marL="271463" indent="-271463">
              <a:buFont typeface="Wingdings" charset="2"/>
              <a:buChar char="§"/>
            </a:pPr>
            <a:r>
              <a:rPr lang="es-ES" dirty="0"/>
              <a:t>Encuestas y Cuestionarios</a:t>
            </a:r>
          </a:p>
          <a:p>
            <a:pPr marL="271463" indent="-271463">
              <a:buFont typeface="Wingdings" charset="2"/>
              <a:buChar char="§"/>
            </a:pPr>
            <a:r>
              <a:rPr lang="es-ES" dirty="0"/>
              <a:t>Seguimiento de prensa</a:t>
            </a:r>
          </a:p>
          <a:p>
            <a:pPr>
              <a:buNone/>
            </a:pPr>
            <a:endParaRPr lang="es-ES" dirty="0"/>
          </a:p>
          <a:p>
            <a:pPr>
              <a:buNone/>
            </a:pPr>
            <a:r>
              <a:rPr lang="es-ES" b="1" dirty="0">
                <a:solidFill>
                  <a:srgbClr val="0070C0"/>
                </a:solidFill>
              </a:rPr>
              <a:t>Directa – Fuentes primarias</a:t>
            </a:r>
          </a:p>
          <a:p>
            <a:pPr marL="271463" indent="-271463">
              <a:buFont typeface="Wingdings" charset="2"/>
              <a:buChar char="§"/>
            </a:pPr>
            <a:r>
              <a:rPr lang="es-ES" dirty="0"/>
              <a:t>Observación (participante - no participante)</a:t>
            </a:r>
          </a:p>
          <a:p>
            <a:pPr marL="271463" indent="-271463">
              <a:buFont typeface="Wingdings" charset="2"/>
              <a:buChar char="§"/>
            </a:pPr>
            <a:r>
              <a:rPr lang="es-ES" dirty="0"/>
              <a:t>Entrevistas (abiertas, </a:t>
            </a:r>
            <a:r>
              <a:rPr lang="es-ES" dirty="0" err="1"/>
              <a:t>semiestructuradas</a:t>
            </a:r>
            <a:r>
              <a:rPr lang="es-ES" dirty="0"/>
              <a:t> y grupales, cuestionarios)</a:t>
            </a:r>
          </a:p>
          <a:p>
            <a:pPr marL="271463" indent="-271463">
              <a:buFont typeface="Wingdings" charset="2"/>
              <a:buChar char="§"/>
            </a:pPr>
            <a:r>
              <a:rPr lang="es-ES" dirty="0"/>
              <a:t>Historias de vida</a:t>
            </a:r>
          </a:p>
        </p:txBody>
      </p:sp>
    </p:spTree>
    <p:extLst>
      <p:ext uri="{BB962C8B-B14F-4D97-AF65-F5344CB8AC3E}">
        <p14:creationId xmlns:p14="http://schemas.microsoft.com/office/powerpoint/2010/main" val="33756076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s-ES" sz="3200" dirty="0" smtClean="0"/>
              <a:t>Tipos de investigación</a:t>
            </a:r>
            <a:endParaRPr lang="es-ES" sz="3200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71463" indent="-271463" algn="just" eaLnBrk="1" hangingPunct="1">
              <a:lnSpc>
                <a:spcPct val="90000"/>
              </a:lnSpc>
              <a:buFont typeface="Wingdings" charset="2"/>
              <a:buChar char="§"/>
            </a:pPr>
            <a:r>
              <a:rPr lang="es-ES" sz="2800" dirty="0" smtClean="0"/>
              <a:t>Una </a:t>
            </a:r>
            <a:r>
              <a:rPr lang="es-ES" sz="2800" dirty="0"/>
              <a:t>vez que hemos efectuado la revisión de la literatura, y se ha delimitado el problema de estudio, pensamos en el alcance que tendrá nuestra investigación.</a:t>
            </a:r>
          </a:p>
          <a:p>
            <a:pPr marL="271463" indent="-271463" algn="just" eaLnBrk="1" hangingPunct="1">
              <a:lnSpc>
                <a:spcPct val="90000"/>
              </a:lnSpc>
              <a:buFont typeface="Wingdings" charset="2"/>
              <a:buChar char="§"/>
            </a:pPr>
            <a:endParaRPr lang="es-ES" sz="2800" dirty="0"/>
          </a:p>
          <a:p>
            <a:pPr marL="271463" indent="-271463" algn="just" eaLnBrk="1" hangingPunct="1">
              <a:lnSpc>
                <a:spcPct val="90000"/>
              </a:lnSpc>
              <a:buFont typeface="Wingdings" charset="2"/>
              <a:buChar char="§"/>
            </a:pPr>
            <a:r>
              <a:rPr lang="es-ES" sz="2800" dirty="0" smtClean="0"/>
              <a:t>La </a:t>
            </a:r>
            <a:r>
              <a:rPr lang="es-ES" sz="2800" dirty="0"/>
              <a:t>diferencia para elegir un tipo u otro se relaciona directamente con el </a:t>
            </a:r>
            <a:r>
              <a:rPr lang="es-ES" sz="2800" dirty="0">
                <a:solidFill>
                  <a:srgbClr val="FF0000"/>
                </a:solidFill>
              </a:rPr>
              <a:t>grado de conocimiento del tema a estudiar</a:t>
            </a:r>
            <a:r>
              <a:rPr lang="es-ES" sz="2800" dirty="0"/>
              <a:t> y a los objetivos propuestos por el estudio.</a:t>
            </a:r>
          </a:p>
          <a:p>
            <a:pPr marL="271463" indent="-271463" algn="just" eaLnBrk="1" hangingPunct="1">
              <a:lnSpc>
                <a:spcPct val="90000"/>
              </a:lnSpc>
              <a:buFont typeface="Wingdings" charset="2"/>
              <a:buChar char="§"/>
            </a:pPr>
            <a:endParaRPr lang="es-ES" sz="2800" dirty="0"/>
          </a:p>
          <a:p>
            <a:pPr marL="271463" indent="-271463" algn="just" eaLnBrk="1" hangingPunct="1">
              <a:lnSpc>
                <a:spcPct val="90000"/>
              </a:lnSpc>
              <a:buFont typeface="Wingdings" charset="2"/>
              <a:buChar char="§"/>
            </a:pPr>
            <a:r>
              <a:rPr lang="es-ES" sz="2800" dirty="0" smtClean="0"/>
              <a:t>Por </a:t>
            </a:r>
            <a:r>
              <a:rPr lang="es-ES" sz="2800" dirty="0"/>
              <a:t>ejemplo, una misma investigación  puede abarcar fines exploratorios, en sus inicios, y terminar siendo descriptiva, </a:t>
            </a:r>
            <a:r>
              <a:rPr lang="es-ES" sz="2800" dirty="0" err="1"/>
              <a:t>correlacional</a:t>
            </a:r>
            <a:r>
              <a:rPr lang="es-ES" sz="2800" dirty="0"/>
              <a:t> o </a:t>
            </a:r>
            <a:r>
              <a:rPr lang="es-ES" sz="2800" dirty="0" smtClean="0"/>
              <a:t>interpretativa</a:t>
            </a:r>
            <a:r>
              <a:rPr lang="es-ES" sz="2800" dirty="0"/>
              <a:t>.</a:t>
            </a:r>
          </a:p>
          <a:p>
            <a:pPr eaLnBrk="1" hangingPunct="1">
              <a:lnSpc>
                <a:spcPct val="90000"/>
              </a:lnSpc>
            </a:pPr>
            <a:endParaRPr lang="es-ES" sz="2100" dirty="0"/>
          </a:p>
        </p:txBody>
      </p:sp>
    </p:spTree>
    <p:extLst>
      <p:ext uri="{BB962C8B-B14F-4D97-AF65-F5344CB8AC3E}">
        <p14:creationId xmlns:p14="http://schemas.microsoft.com/office/powerpoint/2010/main" val="309697092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CL"/>
              <a:t>Tipos de estudios</a:t>
            </a:r>
            <a:endParaRPr lang="es-ES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39738" indent="-439738" algn="just" eaLnBrk="1" hangingPunct="1">
              <a:lnSpc>
                <a:spcPct val="100000"/>
              </a:lnSpc>
              <a:buFont typeface="Wingdings" charset="2"/>
              <a:buChar char="ü"/>
            </a:pPr>
            <a:r>
              <a:rPr lang="es-ES" dirty="0" smtClean="0">
                <a:solidFill>
                  <a:srgbClr val="FF0000"/>
                </a:solidFill>
              </a:rPr>
              <a:t>Exploratorios</a:t>
            </a:r>
            <a:r>
              <a:rPr lang="es-ES" dirty="0" smtClean="0"/>
              <a:t> </a:t>
            </a:r>
            <a:r>
              <a:rPr lang="es-ES" dirty="0"/>
              <a:t>tienen como objeto familiarizarse con un tópico desconocido o poco estudiado</a:t>
            </a:r>
            <a:r>
              <a:rPr lang="es-ES" dirty="0" smtClean="0"/>
              <a:t>.</a:t>
            </a:r>
            <a:endParaRPr lang="es-ES" dirty="0"/>
          </a:p>
          <a:p>
            <a:pPr marL="439738" indent="-439738" algn="just" eaLnBrk="1" hangingPunct="1">
              <a:lnSpc>
                <a:spcPct val="100000"/>
              </a:lnSpc>
              <a:buFont typeface="Wingdings" charset="2"/>
              <a:buChar char="ü"/>
            </a:pPr>
            <a:r>
              <a:rPr lang="es-ES" dirty="0" smtClean="0">
                <a:solidFill>
                  <a:srgbClr val="FF0000"/>
                </a:solidFill>
              </a:rPr>
              <a:t>Descriptivos</a:t>
            </a:r>
            <a:r>
              <a:rPr lang="es-ES" dirty="0" smtClean="0"/>
              <a:t> </a:t>
            </a:r>
            <a:r>
              <a:rPr lang="es-ES" dirty="0"/>
              <a:t>analizan como es y se manifiesta un fenómeno y sus componentes. Describen y exploran las principales modalidades de formación, de estructuración o de cambio de un fenómeno, como también sus relaciones con otros</a:t>
            </a:r>
            <a:r>
              <a:rPr lang="es-ES" dirty="0" smtClean="0"/>
              <a:t>.</a:t>
            </a:r>
            <a:endParaRPr lang="es-ES" dirty="0"/>
          </a:p>
          <a:p>
            <a:pPr marL="439738" indent="-439738" algn="just" eaLnBrk="1" hangingPunct="1">
              <a:lnSpc>
                <a:spcPct val="100000"/>
              </a:lnSpc>
              <a:buFont typeface="Wingdings" charset="2"/>
              <a:buChar char="ü"/>
            </a:pPr>
            <a:r>
              <a:rPr lang="es-ES" dirty="0" err="1" smtClean="0">
                <a:solidFill>
                  <a:srgbClr val="FF0000"/>
                </a:solidFill>
              </a:rPr>
              <a:t>Correlacionales</a:t>
            </a:r>
            <a:r>
              <a:rPr lang="es-ES" dirty="0" smtClean="0"/>
              <a:t> </a:t>
            </a:r>
            <a:r>
              <a:rPr lang="es-ES" dirty="0"/>
              <a:t>buscar analizar cómo se relacionan o vinculan distintos fenómenos. También es posible buscar las razones o causas que provocan ciertos fenómenos</a:t>
            </a:r>
          </a:p>
          <a:p>
            <a:pPr algn="just" eaLnBrk="1" hangingPunct="1">
              <a:lnSpc>
                <a:spcPct val="100000"/>
              </a:lnSpc>
              <a:buFont typeface="Wingdings" charset="2"/>
              <a:buChar char="ü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569067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s-CL" dirty="0"/>
              <a:t>Tipos de estudios</a:t>
            </a:r>
            <a:endParaRPr lang="es-E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355600" indent="-355600" algn="just" eaLnBrk="1" hangingPunct="1">
              <a:lnSpc>
                <a:spcPct val="120000"/>
              </a:lnSpc>
              <a:buFont typeface="Wingdings" charset="2"/>
              <a:buChar char="ü"/>
            </a:pPr>
            <a:r>
              <a:rPr lang="es-ES" sz="3600" dirty="0"/>
              <a:t> </a:t>
            </a:r>
            <a:r>
              <a:rPr lang="es-ES" sz="3600" dirty="0">
                <a:solidFill>
                  <a:srgbClr val="FF0000"/>
                </a:solidFill>
              </a:rPr>
              <a:t>Interpretativos,</a:t>
            </a:r>
            <a:r>
              <a:rPr lang="es-ES" sz="3600" dirty="0"/>
              <a:t> buscan la comprensión de un fenómeno, así como su inserción en un contexto teórico o histórico. Enfoque orientado a la comprensión y ‘explicación’ de fenómenos sociales complejos.</a:t>
            </a:r>
          </a:p>
          <a:p>
            <a:pPr marL="355600" indent="-355600" algn="just" eaLnBrk="1" hangingPunct="1">
              <a:lnSpc>
                <a:spcPct val="120000"/>
              </a:lnSpc>
              <a:buFont typeface="Wingdings" charset="2"/>
              <a:buChar char="ü"/>
            </a:pPr>
            <a:endParaRPr lang="es-ES" sz="3600" dirty="0"/>
          </a:p>
          <a:p>
            <a:pPr marL="355600" indent="-355600" algn="just" eaLnBrk="1" hangingPunct="1">
              <a:lnSpc>
                <a:spcPct val="120000"/>
              </a:lnSpc>
              <a:buFont typeface="Wingdings" charset="2"/>
              <a:buChar char="ü"/>
            </a:pPr>
            <a:r>
              <a:rPr lang="es-ES" sz="3600" dirty="0">
                <a:solidFill>
                  <a:srgbClr val="FF0000"/>
                </a:solidFill>
              </a:rPr>
              <a:t> Evaluativos,</a:t>
            </a:r>
            <a:r>
              <a:rPr lang="es-ES" sz="3600" dirty="0"/>
              <a:t> contienen los tipos anteriores. En el plano descriptivo evalúan los resultados alcanzados por un determinado programa o curso de acción. En el plano interpretativo profundizan en las causas que dan cuenta de los logros o dificultades </a:t>
            </a:r>
            <a:r>
              <a:rPr lang="es-ES" sz="3600" dirty="0" smtClean="0"/>
              <a:t>alcanzados</a:t>
            </a:r>
            <a:r>
              <a:rPr lang="es-ES" sz="3600" dirty="0"/>
              <a:t>.</a:t>
            </a:r>
          </a:p>
          <a:p>
            <a:pPr eaLnBrk="1" hangingPunct="1">
              <a:lnSpc>
                <a:spcPct val="120000"/>
              </a:lnSpc>
              <a:buFont typeface="Wingdings" charset="2"/>
              <a:buChar char="ü"/>
            </a:pPr>
            <a:endParaRPr lang="es-ES" sz="2100" dirty="0"/>
          </a:p>
        </p:txBody>
      </p:sp>
    </p:spTree>
    <p:extLst>
      <p:ext uri="{BB962C8B-B14F-4D97-AF65-F5344CB8AC3E}">
        <p14:creationId xmlns:p14="http://schemas.microsoft.com/office/powerpoint/2010/main" val="12200013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835696" y="1340768"/>
            <a:ext cx="6624736" cy="684625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es-ES" dirty="0"/>
              <a:t>Tercera hoja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s-ES" sz="2400" dirty="0"/>
          </a:p>
          <a:p>
            <a:pPr algn="just"/>
            <a:r>
              <a:rPr lang="es-ES" sz="2400" dirty="0">
                <a:solidFill>
                  <a:srgbClr val="FF0000"/>
                </a:solidFill>
              </a:rPr>
              <a:t>Bibliografía</a:t>
            </a:r>
            <a:r>
              <a:rPr lang="es-ES" sz="2400" dirty="0"/>
              <a:t> citar conforme a citas Harvard</a:t>
            </a:r>
            <a:endParaRPr lang="es-ES" sz="2400" dirty="0">
              <a:solidFill>
                <a:srgbClr val="FF0000"/>
              </a:solidFill>
            </a:endParaRPr>
          </a:p>
          <a:p>
            <a:pPr algn="just"/>
            <a:endParaRPr lang="es-ES" sz="2400" dirty="0"/>
          </a:p>
          <a:p>
            <a:pPr algn="just"/>
            <a:r>
              <a:rPr lang="es-ES" sz="2400" dirty="0">
                <a:solidFill>
                  <a:srgbClr val="FF0000"/>
                </a:solidFill>
              </a:rPr>
              <a:t>Visto bueno </a:t>
            </a:r>
            <a:r>
              <a:rPr lang="es-ES" sz="2400" dirty="0"/>
              <a:t>Profesor guía. Definir comité: (1) guía y lectores (2)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11560" y="1124744"/>
            <a:ext cx="1152128" cy="1152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36211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1304215"/>
            <a:ext cx="7543800" cy="684625"/>
          </a:xfrm>
        </p:spPr>
        <p:txBody>
          <a:bodyPr>
            <a:noAutofit/>
          </a:bodyPr>
          <a:lstStyle/>
          <a:p>
            <a:r>
              <a:rPr lang="es-CL" sz="3200" dirty="0">
                <a:solidFill>
                  <a:prstClr val="black"/>
                </a:solidFill>
                <a:ea typeface="+mn-ea"/>
                <a:cs typeface="+mn-cs"/>
              </a:rPr>
              <a:t>Resultados esperados y Referencias Bibliográficas</a:t>
            </a:r>
            <a:endParaRPr lang="es-CL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L" b="1" dirty="0">
                <a:solidFill>
                  <a:srgbClr val="0000FF"/>
                </a:solidFill>
              </a:rPr>
              <a:t>R</a:t>
            </a:r>
            <a:r>
              <a:rPr lang="es-CL" b="1" dirty="0" smtClean="0">
                <a:solidFill>
                  <a:srgbClr val="0000FF"/>
                </a:solidFill>
              </a:rPr>
              <a:t>esultados </a:t>
            </a:r>
            <a:r>
              <a:rPr lang="es-CL" b="1" dirty="0">
                <a:solidFill>
                  <a:srgbClr val="0000FF"/>
                </a:solidFill>
              </a:rPr>
              <a:t>esperados </a:t>
            </a:r>
            <a:r>
              <a:rPr lang="es-CL" dirty="0"/>
              <a:t>en función de los objetivos </a:t>
            </a:r>
            <a:r>
              <a:rPr lang="es-CL" dirty="0" smtClean="0"/>
              <a:t>establecidos.</a:t>
            </a:r>
          </a:p>
          <a:p>
            <a:pPr marL="355600" indent="-355600">
              <a:buFont typeface="Wingdings" charset="2"/>
              <a:buChar char="§"/>
            </a:pPr>
            <a:r>
              <a:rPr lang="es-CL" dirty="0" smtClean="0"/>
              <a:t>Permite </a:t>
            </a:r>
            <a:r>
              <a:rPr lang="es-CL" dirty="0"/>
              <a:t>comprender la relevancia del EDC.</a:t>
            </a:r>
          </a:p>
          <a:p>
            <a:pPr marL="355600" indent="-355600">
              <a:buFont typeface="Wingdings" charset="2"/>
              <a:buChar char="§"/>
            </a:pPr>
            <a:r>
              <a:rPr lang="es-CL" dirty="0" smtClean="0"/>
              <a:t>Es </a:t>
            </a:r>
            <a:r>
              <a:rPr lang="es-CL" dirty="0"/>
              <a:t>un componente necesario sólo para la entrega de la propuesta de EDC. (Para 30%, 60%, 90% y entrega final no es necesario que esté presente como una sección de la investigación)</a:t>
            </a:r>
            <a:r>
              <a:rPr lang="es-CL" dirty="0" smtClean="0"/>
              <a:t>.</a:t>
            </a:r>
          </a:p>
          <a:p>
            <a:pPr marL="0" indent="0">
              <a:buNone/>
            </a:pPr>
            <a:r>
              <a:rPr lang="es-CL" b="1" dirty="0" smtClean="0">
                <a:solidFill>
                  <a:srgbClr val="0000FF"/>
                </a:solidFill>
              </a:rPr>
              <a:t>Referencias </a:t>
            </a:r>
            <a:r>
              <a:rPr lang="es-CL" b="1" dirty="0">
                <a:solidFill>
                  <a:srgbClr val="0000FF"/>
                </a:solidFill>
              </a:rPr>
              <a:t>Bibliográficas</a:t>
            </a:r>
            <a:r>
              <a:rPr lang="es-CL" dirty="0">
                <a:solidFill>
                  <a:srgbClr val="0000FF"/>
                </a:solidFill>
              </a:rPr>
              <a:t>: </a:t>
            </a:r>
          </a:p>
          <a:p>
            <a:pPr marL="355600" indent="-355600">
              <a:buFont typeface="Wingdings" charset="2"/>
              <a:buChar char="§"/>
            </a:pPr>
            <a:r>
              <a:rPr lang="es-CL" dirty="0" smtClean="0"/>
              <a:t>Identificar </a:t>
            </a:r>
            <a:r>
              <a:rPr lang="es-CL" dirty="0"/>
              <a:t>bibliografía fundamental para la construcción del Estudio de </a:t>
            </a:r>
            <a:r>
              <a:rPr lang="es-CL" dirty="0" smtClean="0"/>
              <a:t>Caso</a:t>
            </a:r>
          </a:p>
          <a:p>
            <a:pPr marL="0" indent="0">
              <a:buNone/>
            </a:pPr>
            <a:r>
              <a:rPr lang="es-CL" b="1" dirty="0" smtClean="0">
                <a:solidFill>
                  <a:srgbClr val="0000FF"/>
                </a:solidFill>
              </a:rPr>
              <a:t>Finalmente</a:t>
            </a:r>
            <a:r>
              <a:rPr lang="es-CL" b="1" dirty="0">
                <a:solidFill>
                  <a:srgbClr val="0000FF"/>
                </a:solidFill>
              </a:rPr>
              <a:t>: </a:t>
            </a:r>
            <a:r>
              <a:rPr lang="es-CL" b="1" dirty="0"/>
              <a:t>Firma del alumno y firma del profesor </a:t>
            </a:r>
            <a:r>
              <a:rPr lang="es-CL" b="1" dirty="0" smtClean="0"/>
              <a:t>guía</a:t>
            </a:r>
            <a:r>
              <a:rPr lang="es-C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651564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CL" sz="2800" dirty="0"/>
              <a:t>Resultados esperados</a:t>
            </a:r>
            <a:endParaRPr lang="es-ES" sz="2800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55600" indent="-355600" algn="just" eaLnBrk="1" hangingPunct="1">
              <a:lnSpc>
                <a:spcPct val="110000"/>
              </a:lnSpc>
              <a:buFont typeface="Wingdings" charset="2"/>
              <a:buChar char="§"/>
            </a:pPr>
            <a:r>
              <a:rPr lang="es-CL" sz="2400" dirty="0"/>
              <a:t>Idealmente cada resultado esperado debe ser la </a:t>
            </a:r>
            <a:r>
              <a:rPr lang="es-CL" sz="2400" b="1" dirty="0">
                <a:solidFill>
                  <a:srgbClr val="0000FF"/>
                </a:solidFill>
              </a:rPr>
              <a:t>entrega de uno de los objetivos </a:t>
            </a:r>
            <a:r>
              <a:rPr lang="es-CL" sz="2400" b="1" dirty="0" smtClean="0">
                <a:solidFill>
                  <a:srgbClr val="0000FF"/>
                </a:solidFill>
              </a:rPr>
              <a:t>específicos</a:t>
            </a:r>
            <a:endParaRPr lang="es-CL" sz="2400" b="1" dirty="0">
              <a:solidFill>
                <a:srgbClr val="0000FF"/>
              </a:solidFill>
            </a:endParaRPr>
          </a:p>
          <a:p>
            <a:pPr marL="355600" indent="-355600" algn="just" eaLnBrk="1" hangingPunct="1">
              <a:lnSpc>
                <a:spcPct val="110000"/>
              </a:lnSpc>
              <a:buFont typeface="Wingdings" charset="2"/>
              <a:buChar char="§"/>
            </a:pPr>
            <a:r>
              <a:rPr lang="es-CL" sz="2400" dirty="0"/>
              <a:t>Los resultados </a:t>
            </a:r>
            <a:r>
              <a:rPr lang="es-CL" sz="2400" b="1" dirty="0">
                <a:solidFill>
                  <a:srgbClr val="0000FF"/>
                </a:solidFill>
              </a:rPr>
              <a:t>son productos</a:t>
            </a:r>
            <a:r>
              <a:rPr lang="es-CL" sz="2400" dirty="0"/>
              <a:t> (entregables), reflejados en una entrega. Ejemplos: un texto; una planilla con información recopilada; una herramienta diseñada para el trabajo de campo</a:t>
            </a:r>
          </a:p>
          <a:p>
            <a:pPr marL="355600" indent="-355600" algn="just" eaLnBrk="1" hangingPunct="1">
              <a:lnSpc>
                <a:spcPct val="110000"/>
              </a:lnSpc>
              <a:buFont typeface="Wingdings" charset="2"/>
              <a:buChar char="§"/>
            </a:pPr>
            <a:r>
              <a:rPr lang="es-CL" sz="2400" dirty="0" smtClean="0"/>
              <a:t>Sin </a:t>
            </a:r>
            <a:r>
              <a:rPr lang="es-CL" sz="2400" dirty="0"/>
              <a:t>embargo, lo más importante, los resultados esperados son los </a:t>
            </a:r>
            <a:r>
              <a:rPr lang="es-CL" sz="2400" b="1" dirty="0">
                <a:solidFill>
                  <a:srgbClr val="0000FF"/>
                </a:solidFill>
              </a:rPr>
              <a:t>contenidos centrales </a:t>
            </a:r>
            <a:r>
              <a:rPr lang="es-CL" sz="2400" dirty="0"/>
              <a:t>en que se plasma el cumplimiento del objetivo general del estudio de caso</a:t>
            </a:r>
            <a:endParaRPr lang="es-E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611560" y="1340768"/>
            <a:ext cx="7997513" cy="4824536"/>
          </a:xfrm>
        </p:spPr>
        <p:txBody>
          <a:bodyPr>
            <a:noAutofit/>
          </a:bodyPr>
          <a:lstStyle/>
          <a:p>
            <a:pPr algn="just">
              <a:lnSpc>
                <a:spcPct val="60000"/>
              </a:lnSpc>
              <a:buNone/>
            </a:pPr>
            <a:r>
              <a:rPr lang="es-ES_tradnl" sz="2800" b="1" dirty="0" smtClean="0">
                <a:latin typeface="Calibri" pitchFamily="34" charset="0"/>
              </a:rPr>
              <a:t>Elección del tema de investigación</a:t>
            </a:r>
          </a:p>
          <a:p>
            <a:pPr marL="271463" indent="-271463" algn="just">
              <a:lnSpc>
                <a:spcPct val="60000"/>
              </a:lnSpc>
              <a:buFont typeface="Wingdings" charset="2"/>
              <a:buChar char="§"/>
            </a:pPr>
            <a:r>
              <a:rPr lang="es-ES_tradnl" dirty="0" smtClean="0">
                <a:latin typeface="Calibri" pitchFamily="34" charset="0"/>
              </a:rPr>
              <a:t>Los </a:t>
            </a:r>
            <a:r>
              <a:rPr lang="es-ES_tradnl" dirty="0">
                <a:latin typeface="Calibri" pitchFamily="34" charset="0"/>
              </a:rPr>
              <a:t>propios intereses</a:t>
            </a:r>
          </a:p>
          <a:p>
            <a:pPr marL="271463" indent="-271463" algn="just">
              <a:lnSpc>
                <a:spcPct val="60000"/>
              </a:lnSpc>
              <a:buFont typeface="Wingdings" charset="2"/>
              <a:buChar char="§"/>
            </a:pPr>
            <a:r>
              <a:rPr lang="es-ES_tradnl" dirty="0">
                <a:latin typeface="Calibri" pitchFamily="34" charset="0"/>
              </a:rPr>
              <a:t>Cualidades, fortalezas y debilidades/conocimientos previos o adquiribles/ </a:t>
            </a:r>
          </a:p>
          <a:p>
            <a:pPr marL="271463" indent="-271463" algn="just">
              <a:lnSpc>
                <a:spcPct val="60000"/>
              </a:lnSpc>
              <a:buFont typeface="Wingdings" charset="2"/>
              <a:buChar char="§"/>
            </a:pPr>
            <a:r>
              <a:rPr lang="es-ES_tradnl" dirty="0">
                <a:latin typeface="Calibri" pitchFamily="34" charset="0"/>
              </a:rPr>
              <a:t>Viabilidad. Acceso a fuentes y habilidad para manejarlas </a:t>
            </a:r>
          </a:p>
          <a:p>
            <a:pPr marL="271463" indent="-271463" algn="just">
              <a:lnSpc>
                <a:spcPct val="60000"/>
              </a:lnSpc>
              <a:buFont typeface="Wingdings" charset="2"/>
              <a:buChar char="§"/>
            </a:pPr>
            <a:r>
              <a:rPr lang="es-ES_tradnl" dirty="0" smtClean="0">
                <a:latin typeface="Calibri" pitchFamily="34" charset="0"/>
              </a:rPr>
              <a:t>Elegido </a:t>
            </a:r>
            <a:r>
              <a:rPr lang="es-ES_tradnl" dirty="0">
                <a:latin typeface="Calibri" pitchFamily="34" charset="0"/>
              </a:rPr>
              <a:t>el tema hacer acopio de información y lecturas</a:t>
            </a:r>
          </a:p>
          <a:p>
            <a:pPr marL="271463" indent="-271463" algn="just">
              <a:lnSpc>
                <a:spcPct val="60000"/>
              </a:lnSpc>
              <a:buFont typeface="Wingdings" charset="2"/>
              <a:buChar char="§"/>
            </a:pPr>
            <a:r>
              <a:rPr lang="es-ES_tradnl" dirty="0">
                <a:latin typeface="Calibri" pitchFamily="34" charset="0"/>
              </a:rPr>
              <a:t>Definición conceptos claves</a:t>
            </a:r>
          </a:p>
          <a:p>
            <a:pPr algn="just">
              <a:lnSpc>
                <a:spcPct val="60000"/>
              </a:lnSpc>
            </a:pPr>
            <a:endParaRPr lang="es-ES_tradnl" dirty="0">
              <a:latin typeface="Calibri" pitchFamily="34" charset="0"/>
            </a:endParaRPr>
          </a:p>
          <a:p>
            <a:pPr algn="just">
              <a:lnSpc>
                <a:spcPct val="60000"/>
              </a:lnSpc>
              <a:buNone/>
            </a:pPr>
            <a:r>
              <a:rPr lang="es-ES_tradnl" sz="2800" b="1" dirty="0" smtClean="0">
                <a:latin typeface="Calibri" pitchFamily="34" charset="0"/>
              </a:rPr>
              <a:t>Definición del tema de investigación</a:t>
            </a:r>
          </a:p>
          <a:p>
            <a:pPr marL="271463" indent="-271463" algn="just">
              <a:lnSpc>
                <a:spcPct val="60000"/>
              </a:lnSpc>
              <a:buFont typeface="Wingdings" charset="2"/>
              <a:buChar char="§"/>
            </a:pPr>
            <a:r>
              <a:rPr lang="es-ES_tradnl" dirty="0">
                <a:latin typeface="Calibri" pitchFamily="34" charset="0"/>
              </a:rPr>
              <a:t>Fase más importante y difícil. Articula el estudio.</a:t>
            </a:r>
          </a:p>
          <a:p>
            <a:pPr algn="just">
              <a:lnSpc>
                <a:spcPct val="60000"/>
              </a:lnSpc>
            </a:pPr>
            <a:endParaRPr lang="es-ES_tradnl" dirty="0">
              <a:latin typeface="Calibri" pitchFamily="34" charset="0"/>
            </a:endParaRPr>
          </a:p>
          <a:p>
            <a:pPr algn="just">
              <a:lnSpc>
                <a:spcPct val="60000"/>
              </a:lnSpc>
              <a:buNone/>
            </a:pPr>
            <a:r>
              <a:rPr lang="es-ES_tradnl" sz="2800" b="1" dirty="0" smtClean="0">
                <a:latin typeface="Calibri" pitchFamily="34" charset="0"/>
              </a:rPr>
              <a:t>Pregunta de investigación</a:t>
            </a:r>
          </a:p>
          <a:p>
            <a:pPr marL="271463" indent="-271463" algn="just">
              <a:lnSpc>
                <a:spcPct val="60000"/>
              </a:lnSpc>
              <a:buFont typeface="Wingdings" charset="2"/>
              <a:buChar char="§"/>
            </a:pPr>
            <a:r>
              <a:rPr lang="es-ES_tradnl" dirty="0">
                <a:latin typeface="Calibri" pitchFamily="34" charset="0"/>
              </a:rPr>
              <a:t>Delimita y configura el problema de investigación</a:t>
            </a:r>
          </a:p>
          <a:p>
            <a:pPr marL="271463" indent="-271463" algn="just">
              <a:lnSpc>
                <a:spcPct val="60000"/>
              </a:lnSpc>
              <a:buFont typeface="Wingdings" charset="2"/>
              <a:buChar char="§"/>
            </a:pPr>
            <a:r>
              <a:rPr lang="es-ES_tradnl" dirty="0">
                <a:latin typeface="Calibri" pitchFamily="34" charset="0"/>
              </a:rPr>
              <a:t>Guían el estudio (hipótesis o preguntas directrices)</a:t>
            </a:r>
          </a:p>
          <a:p>
            <a:pPr algn="just">
              <a:lnSpc>
                <a:spcPct val="60000"/>
              </a:lnSpc>
            </a:pPr>
            <a:endParaRPr lang="es-ES_tradnl" dirty="0">
              <a:latin typeface="Calibri" pitchFamily="34" charset="0"/>
            </a:endParaRPr>
          </a:p>
          <a:p>
            <a:pPr algn="just">
              <a:lnSpc>
                <a:spcPct val="60000"/>
              </a:lnSpc>
              <a:buNone/>
            </a:pPr>
            <a:endParaRPr lang="es-ES_tradnl" dirty="0">
              <a:latin typeface="Calibri" pitchFamily="34" charset="0"/>
            </a:endParaRPr>
          </a:p>
          <a:p>
            <a:pPr>
              <a:lnSpc>
                <a:spcPct val="60000"/>
              </a:lnSpc>
            </a:pPr>
            <a:endParaRPr lang="es-ES_tradnl" sz="1600" dirty="0"/>
          </a:p>
        </p:txBody>
      </p:sp>
    </p:spTree>
    <p:extLst>
      <p:ext uri="{BB962C8B-B14F-4D97-AF65-F5344CB8AC3E}">
        <p14:creationId xmlns:p14="http://schemas.microsoft.com/office/powerpoint/2010/main" val="23773942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3200" dirty="0"/>
              <a:t>Consideraciones propuesta</a:t>
            </a:r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Relación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entre problema de investigación y políticas públicas</a:t>
            </a:r>
          </a:p>
          <a:p>
            <a:pPr marL="514350" indent="-514350">
              <a:buFont typeface="+mj-lt"/>
              <a:buAutoNum type="arabicPeriod"/>
            </a:pPr>
            <a:endParaRPr lang="es-ES" sz="28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Relación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entre objetivos y propuesta metodológica</a:t>
            </a:r>
          </a:p>
          <a:p>
            <a:pPr marL="514350" indent="-514350">
              <a:buFont typeface="+mj-lt"/>
              <a:buAutoNum type="arabicPeriod"/>
            </a:pPr>
            <a:endParaRPr lang="es-ES" sz="28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Pertinencia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propuesta metodológica (fuentes, técnicas de recolección de información y análisis)</a:t>
            </a:r>
          </a:p>
          <a:p>
            <a:pPr marL="514350" indent="-514350">
              <a:buFont typeface="+mj-lt"/>
              <a:buAutoNum type="arabicPeriod"/>
            </a:pPr>
            <a:endParaRPr lang="es-ES" sz="28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s-ES" sz="2800" dirty="0" smtClean="0">
                <a:latin typeface="Arial" pitchFamily="34" charset="0"/>
                <a:cs typeface="Arial" pitchFamily="34" charset="0"/>
              </a:rPr>
              <a:t>Coherencia </a:t>
            </a:r>
            <a:r>
              <a:rPr lang="es-ES" sz="2800" dirty="0">
                <a:latin typeface="Arial" pitchFamily="34" charset="0"/>
                <a:cs typeface="Arial" pitchFamily="34" charset="0"/>
              </a:rPr>
              <a:t>entre objetivos y resultados esperados</a:t>
            </a:r>
          </a:p>
          <a:p>
            <a:pPr marL="514350" indent="-514350">
              <a:buFont typeface="+mj-lt"/>
              <a:buAutoNum type="arabicPeriod"/>
            </a:pPr>
            <a:endParaRPr lang="es-ES" sz="2800" dirty="0"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endParaRPr lang="es-ES_tradnl" sz="3200" dirty="0">
              <a:latin typeface="Calibri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60879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55075" y="323944"/>
            <a:ext cx="9036496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>
                <a:solidFill>
                  <a:srgbClr val="FF0000"/>
                </a:solidFill>
              </a:rPr>
              <a:t>3 Hojas: Proyecto de </a:t>
            </a:r>
            <a:r>
              <a:rPr lang="es-ES" sz="3200" b="1" dirty="0" smtClean="0">
                <a:solidFill>
                  <a:srgbClr val="FF0000"/>
                </a:solidFill>
              </a:rPr>
              <a:t>Tesis</a:t>
            </a:r>
            <a:endParaRPr lang="es-ES" sz="3200" b="1" dirty="0">
              <a:solidFill>
                <a:srgbClr val="FF0000"/>
              </a:solidFill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4294967295"/>
          </p:nvPr>
        </p:nvPicPr>
        <p:blipFill rotWithShape="1">
          <a:blip r:embed="rId3" cstate="print">
            <a:clrChange>
              <a:clrFrom>
                <a:srgbClr val="EEE5E4"/>
              </a:clrFrom>
              <a:clrTo>
                <a:srgbClr val="EEE5E4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88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 l="1175" t="8912" r="1296" b="2228"/>
          <a:stretch/>
        </p:blipFill>
        <p:spPr bwMode="auto">
          <a:xfrm>
            <a:off x="107504" y="1066801"/>
            <a:ext cx="8917963" cy="462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Conector recto de flecha 5"/>
          <p:cNvCxnSpPr/>
          <p:nvPr/>
        </p:nvCxnSpPr>
        <p:spPr>
          <a:xfrm>
            <a:off x="2411760" y="6093296"/>
            <a:ext cx="4176464" cy="0"/>
          </a:xfrm>
          <a:prstGeom prst="straightConnector1">
            <a:avLst/>
          </a:prstGeom>
          <a:ln w="7620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CuadroTexto 1"/>
          <p:cNvSpPr txBox="1"/>
          <p:nvPr/>
        </p:nvSpPr>
        <p:spPr>
          <a:xfrm>
            <a:off x="6300192" y="1196752"/>
            <a:ext cx="273630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s-ES" dirty="0" smtClean="0"/>
              <a:t>REVISAR QUE TODA LA BIBLIOGRAF</a:t>
            </a:r>
            <a:r>
              <a:rPr lang="es-ES" dirty="0" smtClean="0"/>
              <a:t>ÍA ESTE CITADA EN EL TEXTO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269530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Responder a 3 preguntas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1023300"/>
              </p:ext>
            </p:extLst>
          </p:nvPr>
        </p:nvGraphicFramePr>
        <p:xfrm>
          <a:off x="822325" y="2205038"/>
          <a:ext cx="7543800" cy="3663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5996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4155416998"/>
              </p:ext>
            </p:extLst>
          </p:nvPr>
        </p:nvGraphicFramePr>
        <p:xfrm>
          <a:off x="179512" y="476672"/>
          <a:ext cx="8784976" cy="5720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10 CuadroTexto"/>
          <p:cNvSpPr txBox="1"/>
          <p:nvPr/>
        </p:nvSpPr>
        <p:spPr>
          <a:xfrm rot="10800000" flipV="1">
            <a:off x="2123728" y="5301208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prstClr val="black"/>
                </a:solidFill>
              </a:rPr>
              <a:t>PROCESO DE TESIS</a:t>
            </a:r>
          </a:p>
        </p:txBody>
      </p:sp>
    </p:spTree>
    <p:extLst>
      <p:ext uri="{BB962C8B-B14F-4D97-AF65-F5344CB8AC3E}">
        <p14:creationId xmlns:p14="http://schemas.microsoft.com/office/powerpoint/2010/main" val="2883610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Text Box 3"/>
          <p:cNvSpPr txBox="1">
            <a:spLocks noChangeArrowheads="1"/>
          </p:cNvSpPr>
          <p:nvPr/>
        </p:nvSpPr>
        <p:spPr bwMode="auto">
          <a:xfrm>
            <a:off x="685800" y="2362200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s-CL" sz="200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>
                <a:solidFill>
                  <a:schemeClr val="tx1"/>
                </a:solidFill>
              </a:rPr>
              <a:t>3 Hojas: Proyecto de </a:t>
            </a:r>
            <a:r>
              <a:rPr lang="es-ES_tradnl" dirty="0" smtClean="0">
                <a:solidFill>
                  <a:schemeClr val="tx1"/>
                </a:solidFill>
              </a:rPr>
              <a:t>Tesis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71463" indent="-271463" algn="just">
              <a:lnSpc>
                <a:spcPct val="100000"/>
              </a:lnSpc>
              <a:spcBef>
                <a:spcPct val="20000"/>
              </a:spcBef>
              <a:buClr>
                <a:prstClr val="black"/>
              </a:buClr>
              <a:buSzPct val="70000"/>
              <a:buFont typeface="Wingdings" charset="2"/>
              <a:buChar char="§"/>
            </a:pPr>
            <a:r>
              <a:rPr lang="es-CL" sz="2400" dirty="0">
                <a:solidFill>
                  <a:prstClr val="black"/>
                </a:solidFill>
              </a:rPr>
              <a:t>Elaboración de una primera versión para recibir Feedback por parte de las profesoras</a:t>
            </a:r>
          </a:p>
          <a:p>
            <a:pPr marL="271463" indent="-271463" algn="just">
              <a:lnSpc>
                <a:spcPct val="100000"/>
              </a:lnSpc>
              <a:spcBef>
                <a:spcPct val="20000"/>
              </a:spcBef>
              <a:buClr>
                <a:prstClr val="black"/>
              </a:buClr>
              <a:buSzPct val="70000"/>
              <a:buFont typeface="Wingdings" charset="2"/>
              <a:buChar char="§"/>
            </a:pPr>
            <a:r>
              <a:rPr lang="es-CL" sz="2400" dirty="0">
                <a:solidFill>
                  <a:prstClr val="black"/>
                </a:solidFill>
              </a:rPr>
              <a:t>Identificación conjunta con profesora de Tesis I de un profesor guía adecuado al tema y necesidades</a:t>
            </a:r>
          </a:p>
          <a:p>
            <a:pPr marL="271463" indent="-271463" algn="just">
              <a:lnSpc>
                <a:spcPct val="100000"/>
              </a:lnSpc>
              <a:spcBef>
                <a:spcPct val="20000"/>
              </a:spcBef>
              <a:buClr>
                <a:prstClr val="black"/>
              </a:buClr>
              <a:buSzPct val="70000"/>
              <a:buFont typeface="Wingdings" charset="2"/>
              <a:buChar char="§"/>
            </a:pPr>
            <a:r>
              <a:rPr lang="es-CL" sz="2400" dirty="0">
                <a:solidFill>
                  <a:prstClr val="black"/>
                </a:solidFill>
              </a:rPr>
              <a:t>Envíos, revisiones y modificaciones por parte de posible profesor guía</a:t>
            </a:r>
          </a:p>
          <a:p>
            <a:pPr marL="271463" indent="-271463" algn="just">
              <a:lnSpc>
                <a:spcPct val="100000"/>
              </a:lnSpc>
              <a:spcBef>
                <a:spcPct val="20000"/>
              </a:spcBef>
              <a:buClr>
                <a:prstClr val="black"/>
              </a:buClr>
              <a:buSzPct val="70000"/>
              <a:buFont typeface="Wingdings" charset="2"/>
              <a:buChar char="§"/>
            </a:pPr>
            <a:r>
              <a:rPr lang="es-CL" sz="2400" dirty="0">
                <a:solidFill>
                  <a:prstClr val="black"/>
                </a:solidFill>
              </a:rPr>
              <a:t>Aprobación del tema de tesis por parte de la Escuela de </a:t>
            </a:r>
            <a:r>
              <a:rPr lang="es-CL" sz="2400" dirty="0" smtClean="0">
                <a:solidFill>
                  <a:prstClr val="black"/>
                </a:solidFill>
              </a:rPr>
              <a:t>Postgrado</a:t>
            </a:r>
            <a:endParaRPr lang="es-ES" sz="2400" dirty="0">
              <a:solidFill>
                <a:prstClr val="black"/>
              </a:solidFill>
            </a:endParaRPr>
          </a:p>
        </p:txBody>
      </p:sp>
      <p:cxnSp>
        <p:nvCxnSpPr>
          <p:cNvPr id="6" name="Conector recto de flecha 5"/>
          <p:cNvCxnSpPr/>
          <p:nvPr/>
        </p:nvCxnSpPr>
        <p:spPr>
          <a:xfrm>
            <a:off x="2411760" y="6093296"/>
            <a:ext cx="4176464" cy="0"/>
          </a:xfrm>
          <a:prstGeom prst="straightConnector1">
            <a:avLst/>
          </a:prstGeom>
          <a:ln w="76200" cmpd="sng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285793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5916</TotalTime>
  <Words>2194</Words>
  <Application>Microsoft Macintosh PowerPoint</Application>
  <PresentationFormat>Presentación en pantalla (4:3)</PresentationFormat>
  <Paragraphs>323</Paragraphs>
  <Slides>39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39</vt:i4>
      </vt:variant>
    </vt:vector>
  </HeadingPairs>
  <TitlesOfParts>
    <vt:vector size="40" baseType="lpstr">
      <vt:lpstr>Retrospección</vt:lpstr>
      <vt:lpstr>Presentación de PowerPoint</vt:lpstr>
      <vt:lpstr>Proceso de investigación</vt:lpstr>
      <vt:lpstr>Propuesta de Tesis</vt:lpstr>
      <vt:lpstr>Presentación de PowerPoint</vt:lpstr>
      <vt:lpstr>Consideraciones propuesta</vt:lpstr>
      <vt:lpstr>Presentación de PowerPoint</vt:lpstr>
      <vt:lpstr>Responder a 3 preguntas</vt:lpstr>
      <vt:lpstr>Presentación de PowerPoint</vt:lpstr>
      <vt:lpstr>3 Hojas: Proyecto de Tesis</vt:lpstr>
      <vt:lpstr>Hacia la propuesta de Tesis  Marco de referencia problema, pregunta de investigación e hipótesis objetivos</vt:lpstr>
      <vt:lpstr>¿Cómo empezar?</vt:lpstr>
      <vt:lpstr>Delimitación del tema a investigar o primer esbozo de cuestionamientos</vt:lpstr>
      <vt:lpstr>Primera hoja: Título y antecedentes</vt:lpstr>
      <vt:lpstr>Primera hoja</vt:lpstr>
      <vt:lpstr>Problema de investigación</vt:lpstr>
      <vt:lpstr>Problema de estudio</vt:lpstr>
      <vt:lpstr>Claves para definir el problema de estudio</vt:lpstr>
      <vt:lpstr>La definición del Problema de Investigación requiere:</vt:lpstr>
      <vt:lpstr>Delimitación del problema de investigación</vt:lpstr>
      <vt:lpstr>Fundamentación del problema</vt:lpstr>
      <vt:lpstr>Antecedentes</vt:lpstr>
      <vt:lpstr>Marco conceptual</vt:lpstr>
      <vt:lpstr>Pregunta de investigacion</vt:lpstr>
      <vt:lpstr>     de investigación</vt:lpstr>
      <vt:lpstr>Segunda hoja</vt:lpstr>
      <vt:lpstr>Objetivos de investigación</vt:lpstr>
      <vt:lpstr>Objetivos</vt:lpstr>
      <vt:lpstr>Definición de objetivos</vt:lpstr>
      <vt:lpstr>Objetivos SMART</vt:lpstr>
      <vt:lpstr>Objetivo General</vt:lpstr>
      <vt:lpstr>Metodología (Presentación inicial): </vt:lpstr>
      <vt:lpstr>Metodología</vt:lpstr>
      <vt:lpstr>Fuentes y técnicas de recolección de información</vt:lpstr>
      <vt:lpstr>Tipos de investigación</vt:lpstr>
      <vt:lpstr>Tipos de estudios</vt:lpstr>
      <vt:lpstr>Tipos de estudios</vt:lpstr>
      <vt:lpstr>Tercera hoja</vt:lpstr>
      <vt:lpstr>Resultados esperados y Referencias Bibliográficas</vt:lpstr>
      <vt:lpstr>Resultados esperados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Límites y posibilidades de las políticas sociales en Chile para la inclusión social basada en derechos</dc:title>
  <dc:creator>mpiamartin</dc:creator>
  <cp:lastModifiedBy>M</cp:lastModifiedBy>
  <cp:revision>115</cp:revision>
  <dcterms:created xsi:type="dcterms:W3CDTF">2009-07-28T16:02:03Z</dcterms:created>
  <dcterms:modified xsi:type="dcterms:W3CDTF">2021-10-19T15:47:19Z</dcterms:modified>
</cp:coreProperties>
</file>