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1.xml" ContentType="application/vnd.openxmlformats-officedocument.drawingml.chart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82"/>
  </p:notesMasterIdLst>
  <p:sldIdLst>
    <p:sldId id="256" r:id="rId2"/>
    <p:sldId id="327" r:id="rId3"/>
    <p:sldId id="274" r:id="rId4"/>
    <p:sldId id="275" r:id="rId5"/>
    <p:sldId id="276" r:id="rId6"/>
    <p:sldId id="277" r:id="rId7"/>
    <p:sldId id="301" r:id="rId8"/>
    <p:sldId id="291" r:id="rId9"/>
    <p:sldId id="294" r:id="rId10"/>
    <p:sldId id="295" r:id="rId11"/>
    <p:sldId id="278" r:id="rId12"/>
    <p:sldId id="320" r:id="rId13"/>
    <p:sldId id="310" r:id="rId14"/>
    <p:sldId id="292" r:id="rId15"/>
    <p:sldId id="293" r:id="rId16"/>
    <p:sldId id="279" r:id="rId17"/>
    <p:sldId id="280" r:id="rId18"/>
    <p:sldId id="281" r:id="rId19"/>
    <p:sldId id="282" r:id="rId20"/>
    <p:sldId id="283" r:id="rId21"/>
    <p:sldId id="284" r:id="rId22"/>
    <p:sldId id="262" r:id="rId23"/>
    <p:sldId id="263" r:id="rId24"/>
    <p:sldId id="296" r:id="rId25"/>
    <p:sldId id="336" r:id="rId26"/>
    <p:sldId id="306" r:id="rId27"/>
    <p:sldId id="307" r:id="rId28"/>
    <p:sldId id="309" r:id="rId29"/>
    <p:sldId id="308" r:id="rId30"/>
    <p:sldId id="290" r:id="rId31"/>
    <p:sldId id="261" r:id="rId32"/>
    <p:sldId id="264" r:id="rId33"/>
    <p:sldId id="273" r:id="rId34"/>
    <p:sldId id="265" r:id="rId35"/>
    <p:sldId id="266" r:id="rId36"/>
    <p:sldId id="267" r:id="rId37"/>
    <p:sldId id="268" r:id="rId38"/>
    <p:sldId id="329" r:id="rId39"/>
    <p:sldId id="330" r:id="rId40"/>
    <p:sldId id="331" r:id="rId41"/>
    <p:sldId id="332" r:id="rId42"/>
    <p:sldId id="285" r:id="rId43"/>
    <p:sldId id="326" r:id="rId44"/>
    <p:sldId id="286" r:id="rId45"/>
    <p:sldId id="288" r:id="rId46"/>
    <p:sldId id="287" r:id="rId47"/>
    <p:sldId id="289" r:id="rId48"/>
    <p:sldId id="297" r:id="rId49"/>
    <p:sldId id="298" r:id="rId50"/>
    <p:sldId id="302" r:id="rId51"/>
    <p:sldId id="324" r:id="rId52"/>
    <p:sldId id="303" r:id="rId53"/>
    <p:sldId id="304" r:id="rId54"/>
    <p:sldId id="305" r:id="rId55"/>
    <p:sldId id="328" r:id="rId56"/>
    <p:sldId id="299" r:id="rId57"/>
    <p:sldId id="300" r:id="rId58"/>
    <p:sldId id="259" r:id="rId59"/>
    <p:sldId id="260" r:id="rId60"/>
    <p:sldId id="323" r:id="rId61"/>
    <p:sldId id="325" r:id="rId62"/>
    <p:sldId id="322" r:id="rId63"/>
    <p:sldId id="270" r:id="rId64"/>
    <p:sldId id="321" r:id="rId65"/>
    <p:sldId id="269" r:id="rId66"/>
    <p:sldId id="334" r:id="rId67"/>
    <p:sldId id="335" r:id="rId68"/>
    <p:sldId id="271" r:id="rId69"/>
    <p:sldId id="318" r:id="rId70"/>
    <p:sldId id="272" r:id="rId71"/>
    <p:sldId id="337" r:id="rId72"/>
    <p:sldId id="338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9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ngelo\Bristol\data-lava-flows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loq88</c:v>
          </c:tx>
          <c:xVal>
            <c:numRef>
              <c:f>Lonquimay88!$G$9:$G$24</c:f>
              <c:numCache>
                <c:formatCode>General</c:formatCode>
                <c:ptCount val="16"/>
                <c:pt idx="0">
                  <c:v>1000</c:v>
                </c:pt>
                <c:pt idx="1">
                  <c:v>2300</c:v>
                </c:pt>
                <c:pt idx="2">
                  <c:v>2900</c:v>
                </c:pt>
                <c:pt idx="3">
                  <c:v>3300</c:v>
                </c:pt>
                <c:pt idx="4">
                  <c:v>3800</c:v>
                </c:pt>
                <c:pt idx="5">
                  <c:v>4300</c:v>
                </c:pt>
                <c:pt idx="6">
                  <c:v>4500</c:v>
                </c:pt>
                <c:pt idx="7">
                  <c:v>6000</c:v>
                </c:pt>
                <c:pt idx="8">
                  <c:v>6300</c:v>
                </c:pt>
                <c:pt idx="9">
                  <c:v>7000</c:v>
                </c:pt>
                <c:pt idx="10">
                  <c:v>7500</c:v>
                </c:pt>
                <c:pt idx="11">
                  <c:v>7900</c:v>
                </c:pt>
                <c:pt idx="12">
                  <c:v>8700</c:v>
                </c:pt>
                <c:pt idx="13">
                  <c:v>9500</c:v>
                </c:pt>
                <c:pt idx="14">
                  <c:v>9700</c:v>
                </c:pt>
                <c:pt idx="15">
                  <c:v>10200</c:v>
                </c:pt>
              </c:numCache>
            </c:numRef>
          </c:xVal>
          <c:yVal>
            <c:numRef>
              <c:f>Lonquimay88!$BM$9:$BM$24</c:f>
              <c:numCache>
                <c:formatCode>General</c:formatCode>
                <c:ptCount val="16"/>
                <c:pt idx="0">
                  <c:v>4483.823707809599</c:v>
                </c:pt>
                <c:pt idx="1">
                  <c:v>1367.0887805927423</c:v>
                </c:pt>
                <c:pt idx="2">
                  <c:v>1019.2533828979008</c:v>
                </c:pt>
                <c:pt idx="3">
                  <c:v>804.14511972246748</c:v>
                </c:pt>
                <c:pt idx="4">
                  <c:v>543.88329085173609</c:v>
                </c:pt>
                <c:pt idx="5">
                  <c:v>490.58423304587029</c:v>
                </c:pt>
                <c:pt idx="6">
                  <c:v>461.70852209588469</c:v>
                </c:pt>
                <c:pt idx="7">
                  <c:v>281.54058376283774</c:v>
                </c:pt>
                <c:pt idx="8">
                  <c:v>250.7872759495356</c:v>
                </c:pt>
                <c:pt idx="9">
                  <c:v>161.89523872460296</c:v>
                </c:pt>
                <c:pt idx="10">
                  <c:v>80.758320272775549</c:v>
                </c:pt>
                <c:pt idx="11">
                  <c:v>79.326216101511818</c:v>
                </c:pt>
                <c:pt idx="12">
                  <c:v>101.27820900059348</c:v>
                </c:pt>
                <c:pt idx="13">
                  <c:v>84.221199846604989</c:v>
                </c:pt>
                <c:pt idx="14">
                  <c:v>52.437619202238828</c:v>
                </c:pt>
                <c:pt idx="15">
                  <c:v>49.571481307903575</c:v>
                </c:pt>
              </c:numCache>
            </c:numRef>
          </c:yVal>
          <c:smooth val="1"/>
        </c:ser>
        <c:ser>
          <c:idx val="1"/>
          <c:order val="1"/>
          <c:tx>
            <c:v>mn84</c:v>
          </c:tx>
          <c:xVal>
            <c:numRef>
              <c:f>'Mauna Loa 84-1'!$G$9:$G$19</c:f>
              <c:numCache>
                <c:formatCode>General</c:formatCode>
                <c:ptCount val="11"/>
                <c:pt idx="0">
                  <c:v>753.11284461786352</c:v>
                </c:pt>
                <c:pt idx="1">
                  <c:v>4139.6187235704865</c:v>
                </c:pt>
                <c:pt idx="2">
                  <c:v>9680.9653930412514</c:v>
                </c:pt>
                <c:pt idx="3">
                  <c:v>11413.508562198214</c:v>
                </c:pt>
                <c:pt idx="4">
                  <c:v>13386.832320466603</c:v>
                </c:pt>
                <c:pt idx="5">
                  <c:v>18266.428879035757</c:v>
                </c:pt>
                <c:pt idx="6">
                  <c:v>19348.099213267316</c:v>
                </c:pt>
                <c:pt idx="7">
                  <c:v>20780.936715828029</c:v>
                </c:pt>
                <c:pt idx="8">
                  <c:v>22464.103690793967</c:v>
                </c:pt>
                <c:pt idx="9">
                  <c:v>23305.631847370129</c:v>
                </c:pt>
                <c:pt idx="10">
                  <c:v>25119.749139844516</c:v>
                </c:pt>
              </c:numCache>
            </c:numRef>
          </c:xVal>
          <c:yVal>
            <c:numRef>
              <c:f>'Mauna Loa 84-1'!$BM$9:$BM$19</c:f>
              <c:numCache>
                <c:formatCode>General</c:formatCode>
                <c:ptCount val="11"/>
                <c:pt idx="0">
                  <c:v>1869.22127905055</c:v>
                </c:pt>
                <c:pt idx="1">
                  <c:v>1474.7407244413757</c:v>
                </c:pt>
                <c:pt idx="2">
                  <c:v>1057.9136787249881</c:v>
                </c:pt>
                <c:pt idx="3">
                  <c:v>840.54307455536571</c:v>
                </c:pt>
                <c:pt idx="4">
                  <c:v>670.94793545331709</c:v>
                </c:pt>
                <c:pt idx="5">
                  <c:v>481.6041532166617</c:v>
                </c:pt>
                <c:pt idx="6">
                  <c:v>411.30629852849438</c:v>
                </c:pt>
                <c:pt idx="7">
                  <c:v>340.63803020738521</c:v>
                </c:pt>
                <c:pt idx="8">
                  <c:v>323.93302687731665</c:v>
                </c:pt>
                <c:pt idx="9">
                  <c:v>300.00819507538893</c:v>
                </c:pt>
                <c:pt idx="10">
                  <c:v>214.53092937855803</c:v>
                </c:pt>
              </c:numCache>
            </c:numRef>
          </c:yVal>
          <c:smooth val="1"/>
        </c:ser>
        <c:ser>
          <c:idx val="2"/>
          <c:order val="2"/>
          <c:tx>
            <c:v>po4</c:v>
          </c:tx>
          <c:xVal>
            <c:numRef>
              <c:f>Puuoo4!$G$9:$G$21</c:f>
              <c:numCache>
                <c:formatCode>General</c:formatCode>
                <c:ptCount val="13"/>
                <c:pt idx="0">
                  <c:v>439.7</c:v>
                </c:pt>
                <c:pt idx="1">
                  <c:v>1030.2</c:v>
                </c:pt>
                <c:pt idx="2">
                  <c:v>2478.2000000000003</c:v>
                </c:pt>
                <c:pt idx="3">
                  <c:v>2702.4</c:v>
                </c:pt>
                <c:pt idx="4">
                  <c:v>4322.1000000000004</c:v>
                </c:pt>
                <c:pt idx="5">
                  <c:v>4533.9000000000005</c:v>
                </c:pt>
                <c:pt idx="6">
                  <c:v>5020</c:v>
                </c:pt>
                <c:pt idx="7">
                  <c:v>5675.4</c:v>
                </c:pt>
                <c:pt idx="8">
                  <c:v>6019.5</c:v>
                </c:pt>
                <c:pt idx="9">
                  <c:v>6496.4000000000005</c:v>
                </c:pt>
                <c:pt idx="10">
                  <c:v>6971.2</c:v>
                </c:pt>
                <c:pt idx="11">
                  <c:v>7418.6</c:v>
                </c:pt>
                <c:pt idx="12">
                  <c:v>7665.7</c:v>
                </c:pt>
              </c:numCache>
            </c:numRef>
          </c:xVal>
          <c:yVal>
            <c:numRef>
              <c:f>Puuoo4!$BM$9:$BM$21</c:f>
              <c:numCache>
                <c:formatCode>General</c:formatCode>
                <c:ptCount val="13"/>
                <c:pt idx="0">
                  <c:v>4691.3155269906729</c:v>
                </c:pt>
                <c:pt idx="1">
                  <c:v>1941.8518562191509</c:v>
                </c:pt>
                <c:pt idx="2">
                  <c:v>567.78139351148207</c:v>
                </c:pt>
                <c:pt idx="3">
                  <c:v>501.77221229260499</c:v>
                </c:pt>
                <c:pt idx="4">
                  <c:v>386.79659601796516</c:v>
                </c:pt>
                <c:pt idx="5">
                  <c:v>372.24915181248861</c:v>
                </c:pt>
                <c:pt idx="6">
                  <c:v>396.9662253308648</c:v>
                </c:pt>
                <c:pt idx="7">
                  <c:v>433.96094690557459</c:v>
                </c:pt>
                <c:pt idx="8">
                  <c:v>421.34272438244636</c:v>
                </c:pt>
                <c:pt idx="9">
                  <c:v>392.04907118926815</c:v>
                </c:pt>
                <c:pt idx="10">
                  <c:v>381.72017671415938</c:v>
                </c:pt>
                <c:pt idx="11">
                  <c:v>376.70084169285434</c:v>
                </c:pt>
                <c:pt idx="12">
                  <c:v>299.57484361008437</c:v>
                </c:pt>
              </c:numCache>
            </c:numRef>
          </c:yVal>
          <c:smooth val="1"/>
        </c:ser>
        <c:ser>
          <c:idx val="3"/>
          <c:order val="3"/>
          <c:tx>
            <c:v>po5</c:v>
          </c:tx>
          <c:xVal>
            <c:numRef>
              <c:f>'Puuoo-5'!$G$9:$G$21</c:f>
              <c:numCache>
                <c:formatCode>General</c:formatCode>
                <c:ptCount val="13"/>
                <c:pt idx="0">
                  <c:v>2794.2999999999997</c:v>
                </c:pt>
                <c:pt idx="1">
                  <c:v>3596.5</c:v>
                </c:pt>
                <c:pt idx="2">
                  <c:v>4425.5</c:v>
                </c:pt>
                <c:pt idx="3">
                  <c:v>5343</c:v>
                </c:pt>
                <c:pt idx="4">
                  <c:v>5541.2</c:v>
                </c:pt>
                <c:pt idx="5">
                  <c:v>5765.7</c:v>
                </c:pt>
                <c:pt idx="6">
                  <c:v>6006.7000000000007</c:v>
                </c:pt>
                <c:pt idx="7">
                  <c:v>6379.2</c:v>
                </c:pt>
                <c:pt idx="8">
                  <c:v>6848.4</c:v>
                </c:pt>
                <c:pt idx="9">
                  <c:v>7280.3</c:v>
                </c:pt>
                <c:pt idx="10">
                  <c:v>7726.9</c:v>
                </c:pt>
                <c:pt idx="11">
                  <c:v>8073.4</c:v>
                </c:pt>
                <c:pt idx="12">
                  <c:v>8311.4000000000015</c:v>
                </c:pt>
              </c:numCache>
            </c:numRef>
          </c:xVal>
          <c:yVal>
            <c:numRef>
              <c:f>'Puuoo-5'!$BM$9:$BM$21</c:f>
              <c:numCache>
                <c:formatCode>General</c:formatCode>
                <c:ptCount val="13"/>
                <c:pt idx="0">
                  <c:v>603.03753434997327</c:v>
                </c:pt>
                <c:pt idx="1">
                  <c:v>678.45352562835558</c:v>
                </c:pt>
                <c:pt idx="2">
                  <c:v>618.08653500337755</c:v>
                </c:pt>
                <c:pt idx="3">
                  <c:v>414.89690267962868</c:v>
                </c:pt>
                <c:pt idx="4">
                  <c:v>387.47114604087255</c:v>
                </c:pt>
                <c:pt idx="5">
                  <c:v>359.18290323165638</c:v>
                </c:pt>
                <c:pt idx="6">
                  <c:v>374.27642707560869</c:v>
                </c:pt>
                <c:pt idx="7">
                  <c:v>359.02608501159699</c:v>
                </c:pt>
                <c:pt idx="8">
                  <c:v>409.9298740268473</c:v>
                </c:pt>
                <c:pt idx="9">
                  <c:v>405.41494457816719</c:v>
                </c:pt>
                <c:pt idx="10">
                  <c:v>371.15300278045879</c:v>
                </c:pt>
                <c:pt idx="11">
                  <c:v>319.69519697863416</c:v>
                </c:pt>
                <c:pt idx="12">
                  <c:v>295.3574344514181</c:v>
                </c:pt>
              </c:numCache>
            </c:numRef>
          </c:yVal>
          <c:smooth val="1"/>
        </c:ser>
        <c:ser>
          <c:idx val="4"/>
          <c:order val="4"/>
          <c:tx>
            <c:v>po11</c:v>
          </c:tx>
          <c:xVal>
            <c:numRef>
              <c:f>'Puuoo-11'!$G$9:$G$14</c:f>
              <c:numCache>
                <c:formatCode>General</c:formatCode>
                <c:ptCount val="6"/>
                <c:pt idx="0">
                  <c:v>3739.1</c:v>
                </c:pt>
                <c:pt idx="1">
                  <c:v>4186.7</c:v>
                </c:pt>
                <c:pt idx="2">
                  <c:v>5240.9000000000005</c:v>
                </c:pt>
                <c:pt idx="3">
                  <c:v>7369.1</c:v>
                </c:pt>
                <c:pt idx="4">
                  <c:v>7926</c:v>
                </c:pt>
                <c:pt idx="5">
                  <c:v>8512.7000000000007</c:v>
                </c:pt>
              </c:numCache>
            </c:numRef>
          </c:xVal>
          <c:yVal>
            <c:numRef>
              <c:f>'Puuoo-11'!$BM$9:$BM$14</c:f>
              <c:numCache>
                <c:formatCode>General</c:formatCode>
                <c:ptCount val="6"/>
                <c:pt idx="0">
                  <c:v>568.81954587276846</c:v>
                </c:pt>
                <c:pt idx="1">
                  <c:v>452.71604201639656</c:v>
                </c:pt>
                <c:pt idx="2">
                  <c:v>422.70499212598668</c:v>
                </c:pt>
                <c:pt idx="3">
                  <c:v>247.49362817859381</c:v>
                </c:pt>
                <c:pt idx="4">
                  <c:v>221.3482081054004</c:v>
                </c:pt>
                <c:pt idx="5">
                  <c:v>209.71940349507597</c:v>
                </c:pt>
              </c:numCache>
            </c:numRef>
          </c:yVal>
          <c:smooth val="1"/>
        </c:ser>
        <c:ser>
          <c:idx val="5"/>
          <c:order val="5"/>
          <c:tx>
            <c:v>etna2001</c:v>
          </c:tx>
          <c:xVal>
            <c:numRef>
              <c:f>'Etna 2001'!$G$9:$G$16</c:f>
              <c:numCache>
                <c:formatCode>General</c:formatCode>
                <c:ptCount val="8"/>
                <c:pt idx="0">
                  <c:v>1598.5957079619511</c:v>
                </c:pt>
                <c:pt idx="1">
                  <c:v>3580.8897885750052</c:v>
                </c:pt>
                <c:pt idx="2">
                  <c:v>4936.4589638099014</c:v>
                </c:pt>
                <c:pt idx="3">
                  <c:v>5635.3668027321928</c:v>
                </c:pt>
                <c:pt idx="4">
                  <c:v>6390.1646619039502</c:v>
                </c:pt>
                <c:pt idx="5">
                  <c:v>6520.1892245990039</c:v>
                </c:pt>
                <c:pt idx="6">
                  <c:v>6855.0149229079634</c:v>
                </c:pt>
                <c:pt idx="7">
                  <c:v>6931.2964103410195</c:v>
                </c:pt>
              </c:numCache>
            </c:numRef>
          </c:xVal>
          <c:yVal>
            <c:numRef>
              <c:f>'Etna 2001'!$BM$9:$BM$16</c:f>
              <c:numCache>
                <c:formatCode>General</c:formatCode>
                <c:ptCount val="8"/>
                <c:pt idx="0">
                  <c:v>393.1849857665357</c:v>
                </c:pt>
                <c:pt idx="1">
                  <c:v>234.37719356308725</c:v>
                </c:pt>
                <c:pt idx="2">
                  <c:v>338.26706322600285</c:v>
                </c:pt>
                <c:pt idx="3">
                  <c:v>323.93661333789464</c:v>
                </c:pt>
                <c:pt idx="4">
                  <c:v>350.42346042567021</c:v>
                </c:pt>
                <c:pt idx="5">
                  <c:v>309.67605743174062</c:v>
                </c:pt>
                <c:pt idx="6">
                  <c:v>304.77993748054109</c:v>
                </c:pt>
                <c:pt idx="7">
                  <c:v>274.28855985158884</c:v>
                </c:pt>
              </c:numCache>
            </c:numRef>
          </c:yVal>
          <c:smooth val="1"/>
        </c:ser>
        <c:ser>
          <c:idx val="6"/>
          <c:order val="6"/>
          <c:tx>
            <c:v>etna2006</c:v>
          </c:tx>
          <c:xVal>
            <c:numRef>
              <c:f>'Etna 2006'!$G$9:$G$16</c:f>
              <c:numCache>
                <c:formatCode>General</c:formatCode>
                <c:ptCount val="8"/>
                <c:pt idx="0">
                  <c:v>616.88653737944389</c:v>
                </c:pt>
                <c:pt idx="1">
                  <c:v>1596.5849603648028</c:v>
                </c:pt>
                <c:pt idx="2">
                  <c:v>2401.8799373763377</c:v>
                </c:pt>
                <c:pt idx="3">
                  <c:v>3011.614305769649</c:v>
                </c:pt>
                <c:pt idx="4">
                  <c:v>3193.7159257514631</c:v>
                </c:pt>
                <c:pt idx="5">
                  <c:v>3740.0207856968941</c:v>
                </c:pt>
                <c:pt idx="6">
                  <c:v>3987.2777370653062</c:v>
                </c:pt>
                <c:pt idx="7">
                  <c:v>4222.6497829840973</c:v>
                </c:pt>
              </c:numCache>
            </c:numRef>
          </c:xVal>
          <c:yVal>
            <c:numRef>
              <c:f>'Etna 2006'!$BM$9:$BM$16</c:f>
              <c:numCache>
                <c:formatCode>General</c:formatCode>
                <c:ptCount val="8"/>
                <c:pt idx="0">
                  <c:v>1823.2195070939711</c:v>
                </c:pt>
                <c:pt idx="1">
                  <c:v>578.66496804099643</c:v>
                </c:pt>
                <c:pt idx="2">
                  <c:v>277.53458425893353</c:v>
                </c:pt>
                <c:pt idx="3">
                  <c:v>146.40130181614836</c:v>
                </c:pt>
                <c:pt idx="4">
                  <c:v>231.91125543325265</c:v>
                </c:pt>
                <c:pt idx="5">
                  <c:v>256.01311836457666</c:v>
                </c:pt>
                <c:pt idx="6">
                  <c:v>278.25114995832649</c:v>
                </c:pt>
                <c:pt idx="7">
                  <c:v>236.81377993503091</c:v>
                </c:pt>
              </c:numCache>
            </c:numRef>
          </c:yVal>
          <c:smooth val="1"/>
        </c:ser>
        <c:ser>
          <c:idx val="7"/>
          <c:order val="7"/>
          <c:tx>
            <c:v>po17</c:v>
          </c:tx>
          <c:xVal>
            <c:numRef>
              <c:f>'Puuoo-17'!$G$9:$G$15</c:f>
              <c:numCache>
                <c:formatCode>General</c:formatCode>
                <c:ptCount val="7"/>
                <c:pt idx="0">
                  <c:v>1532.8</c:v>
                </c:pt>
                <c:pt idx="1">
                  <c:v>2345</c:v>
                </c:pt>
                <c:pt idx="2">
                  <c:v>2698.7000000000003</c:v>
                </c:pt>
                <c:pt idx="3">
                  <c:v>4388.6000000000004</c:v>
                </c:pt>
                <c:pt idx="4">
                  <c:v>5803.5</c:v>
                </c:pt>
                <c:pt idx="5">
                  <c:v>7519.7000000000007</c:v>
                </c:pt>
                <c:pt idx="6">
                  <c:v>10729.2</c:v>
                </c:pt>
              </c:numCache>
            </c:numRef>
          </c:xVal>
          <c:yVal>
            <c:numRef>
              <c:f>'Puuoo-17'!$BM$9:$BM$15</c:f>
              <c:numCache>
                <c:formatCode>General</c:formatCode>
                <c:ptCount val="7"/>
                <c:pt idx="0">
                  <c:v>800.66218600837158</c:v>
                </c:pt>
                <c:pt idx="1">
                  <c:v>804.21931378654244</c:v>
                </c:pt>
                <c:pt idx="2">
                  <c:v>800.35443724986351</c:v>
                </c:pt>
                <c:pt idx="3">
                  <c:v>612.61751780689337</c:v>
                </c:pt>
                <c:pt idx="4">
                  <c:v>855.27421847635264</c:v>
                </c:pt>
                <c:pt idx="5">
                  <c:v>761.14574957637603</c:v>
                </c:pt>
                <c:pt idx="6">
                  <c:v>449.01788211407666</c:v>
                </c:pt>
              </c:numCache>
            </c:numRef>
          </c:yVal>
          <c:smooth val="1"/>
        </c:ser>
        <c:ser>
          <c:idx val="8"/>
          <c:order val="8"/>
          <c:tx>
            <c:v>colima</c:v>
          </c:tx>
          <c:xVal>
            <c:numRef>
              <c:f>Colima!$G$9:$G$20</c:f>
              <c:numCache>
                <c:formatCode>General</c:formatCode>
                <c:ptCount val="12"/>
                <c:pt idx="0">
                  <c:v>324.46502656534506</c:v>
                </c:pt>
                <c:pt idx="1">
                  <c:v>528.46457961490364</c:v>
                </c:pt>
                <c:pt idx="2">
                  <c:v>702.96350168893855</c:v>
                </c:pt>
                <c:pt idx="3">
                  <c:v>968.29413552167375</c:v>
                </c:pt>
                <c:pt idx="4">
                  <c:v>1781.2110206473847</c:v>
                </c:pt>
                <c:pt idx="5">
                  <c:v>2099.1051313808962</c:v>
                </c:pt>
                <c:pt idx="6">
                  <c:v>2390.921233346573</c:v>
                </c:pt>
                <c:pt idx="7">
                  <c:v>2910.7694414186208</c:v>
                </c:pt>
                <c:pt idx="8">
                  <c:v>3332.6770222969521</c:v>
                </c:pt>
                <c:pt idx="9">
                  <c:v>3535.1913518414358</c:v>
                </c:pt>
                <c:pt idx="10">
                  <c:v>3798.4340020826112</c:v>
                </c:pt>
                <c:pt idx="11">
                  <c:v>4078.0113201636382</c:v>
                </c:pt>
              </c:numCache>
            </c:numRef>
          </c:xVal>
          <c:yVal>
            <c:numRef>
              <c:f>Colima!$BM$9:$BM$20</c:f>
              <c:numCache>
                <c:formatCode>General</c:formatCode>
                <c:ptCount val="12"/>
                <c:pt idx="0">
                  <c:v>7756.3918414248856</c:v>
                </c:pt>
                <c:pt idx="1">
                  <c:v>4662.8516507671739</c:v>
                </c:pt>
                <c:pt idx="2">
                  <c:v>3364.4170402970362</c:v>
                </c:pt>
                <c:pt idx="3">
                  <c:v>2182.881813373529</c:v>
                </c:pt>
                <c:pt idx="4">
                  <c:v>1381.9151013677765</c:v>
                </c:pt>
                <c:pt idx="5">
                  <c:v>1184.248768290696</c:v>
                </c:pt>
                <c:pt idx="6">
                  <c:v>993.17520751329255</c:v>
                </c:pt>
                <c:pt idx="7">
                  <c:v>781.31485283503548</c:v>
                </c:pt>
                <c:pt idx="8">
                  <c:v>538.289650450203</c:v>
                </c:pt>
                <c:pt idx="9">
                  <c:v>465.06975688521283</c:v>
                </c:pt>
                <c:pt idx="10">
                  <c:v>365.42220830228388</c:v>
                </c:pt>
                <c:pt idx="11">
                  <c:v>310.41944505129078</c:v>
                </c:pt>
              </c:numCache>
            </c:numRef>
          </c:yVal>
          <c:smooth val="1"/>
        </c:ser>
        <c:ser>
          <c:idx val="9"/>
          <c:order val="9"/>
          <c:tx>
            <c:v>santiaguito</c:v>
          </c:tx>
          <c:xVal>
            <c:numRef>
              <c:f>Santiaguito!$G$9:$G$16</c:f>
              <c:numCache>
                <c:formatCode>General</c:formatCode>
                <c:ptCount val="8"/>
                <c:pt idx="0">
                  <c:v>2602.0930700137346</c:v>
                </c:pt>
                <c:pt idx="1">
                  <c:v>2761.780829926538</c:v>
                </c:pt>
                <c:pt idx="2">
                  <c:v>2903.4065518562102</c:v>
                </c:pt>
                <c:pt idx="3">
                  <c:v>3271.5168845407507</c:v>
                </c:pt>
                <c:pt idx="4">
                  <c:v>3571.1336876626733</c:v>
                </c:pt>
                <c:pt idx="5">
                  <c:v>3754.9975272315301</c:v>
                </c:pt>
                <c:pt idx="6">
                  <c:v>3892.3444481448055</c:v>
                </c:pt>
                <c:pt idx="7">
                  <c:v>4117.4951615303144</c:v>
                </c:pt>
              </c:numCache>
            </c:numRef>
          </c:xVal>
          <c:yVal>
            <c:numRef>
              <c:f>Santiaguito!$BM$9:$BM$16</c:f>
              <c:numCache>
                <c:formatCode>General</c:formatCode>
                <c:ptCount val="8"/>
                <c:pt idx="0">
                  <c:v>402.24609094703953</c:v>
                </c:pt>
                <c:pt idx="1">
                  <c:v>192.51714101953584</c:v>
                </c:pt>
                <c:pt idx="2">
                  <c:v>187.68455773956478</c:v>
                </c:pt>
                <c:pt idx="3">
                  <c:v>176.97580031664009</c:v>
                </c:pt>
                <c:pt idx="4">
                  <c:v>161.85111220675523</c:v>
                </c:pt>
                <c:pt idx="5">
                  <c:v>149.79673328390078</c:v>
                </c:pt>
                <c:pt idx="6">
                  <c:v>139.72772480439625</c:v>
                </c:pt>
                <c:pt idx="7">
                  <c:v>131.18750240983877</c:v>
                </c:pt>
              </c:numCache>
            </c:numRef>
          </c:yVal>
          <c:smooth val="1"/>
        </c:ser>
        <c:ser>
          <c:idx val="10"/>
          <c:order val="10"/>
          <c:spPr>
            <a:ln>
              <a:solidFill>
                <a:prstClr val="black"/>
              </a:solidFill>
              <a:prstDash val="sysDash"/>
            </a:ln>
          </c:spPr>
          <c:marker>
            <c:symbol val="none"/>
          </c:marker>
          <c:xVal>
            <c:numRef>
              <c:f>Sheet3!$AD$51:$AD$57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5000</c:v>
                </c:pt>
                <c:pt idx="4">
                  <c:v>10000</c:v>
                </c:pt>
                <c:pt idx="5">
                  <c:v>50000</c:v>
                </c:pt>
                <c:pt idx="6">
                  <c:v>100000</c:v>
                </c:pt>
              </c:numCache>
            </c:numRef>
          </c:xVal>
          <c:yVal>
            <c:numRef>
              <c:f>Sheet3!$AF$51:$AF$57</c:f>
              <c:numCache>
                <c:formatCode>General</c:formatCode>
                <c:ptCount val="7"/>
                <c:pt idx="0">
                  <c:v>230</c:v>
                </c:pt>
                <c:pt idx="1">
                  <c:v>230</c:v>
                </c:pt>
                <c:pt idx="2">
                  <c:v>230</c:v>
                </c:pt>
                <c:pt idx="3">
                  <c:v>230</c:v>
                </c:pt>
                <c:pt idx="4">
                  <c:v>230</c:v>
                </c:pt>
                <c:pt idx="5">
                  <c:v>230</c:v>
                </c:pt>
                <c:pt idx="6">
                  <c:v>230</c:v>
                </c:pt>
              </c:numCache>
            </c:numRef>
          </c:yVal>
          <c:smooth val="1"/>
        </c:ser>
        <c:ser>
          <c:idx val="11"/>
          <c:order val="11"/>
          <c:spPr>
            <a:ln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Sheet3!$AD$51:$AD$57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5000</c:v>
                </c:pt>
                <c:pt idx="4">
                  <c:v>10000</c:v>
                </c:pt>
                <c:pt idx="5">
                  <c:v>50000</c:v>
                </c:pt>
                <c:pt idx="6">
                  <c:v>100000</c:v>
                </c:pt>
              </c:numCache>
            </c:numRef>
          </c:xVal>
          <c:yVal>
            <c:numRef>
              <c:f>Sheet3!$AG$51:$AG$57</c:f>
              <c:numCache>
                <c:formatCode>General</c:formatCode>
                <c:ptCount val="7"/>
                <c:pt idx="0">
                  <c:v>370</c:v>
                </c:pt>
                <c:pt idx="1">
                  <c:v>370</c:v>
                </c:pt>
                <c:pt idx="2">
                  <c:v>370</c:v>
                </c:pt>
                <c:pt idx="3">
                  <c:v>370</c:v>
                </c:pt>
                <c:pt idx="4">
                  <c:v>370</c:v>
                </c:pt>
                <c:pt idx="5">
                  <c:v>370</c:v>
                </c:pt>
                <c:pt idx="6">
                  <c:v>370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654336"/>
        <c:axId val="84660608"/>
      </c:scatterChart>
      <c:valAx>
        <c:axId val="84654336"/>
        <c:scaling>
          <c:logBase val="10"/>
          <c:orientation val="minMax"/>
          <c:max val="26000"/>
          <c:min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Distance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660608"/>
        <c:crosses val="autoZero"/>
        <c:crossBetween val="midCat"/>
      </c:valAx>
      <c:valAx>
        <c:axId val="84660608"/>
        <c:scaling>
          <c:logBase val="10"/>
          <c:orientation val="minMax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Gz</a:t>
                </a:r>
                <a:r>
                  <a:rPr lang="en-GB" baseline="0"/>
                  <a:t> number</a:t>
                </a:r>
                <a:endParaRPr lang="en-GB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654336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266605899058057"/>
          <c:y val="0.52026726842445647"/>
          <c:w val="0.11630892343421056"/>
          <c:h val="0.3663815077008733"/>
        </c:manualLayout>
      </c:layout>
      <c:overlay val="0"/>
      <c:spPr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C4A45-47C1-4F97-9D3A-946A06251D4C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4235C-6BDA-484E-B5F2-64A20690474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814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A158-5C42-4802-B043-94B42841D61E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A158-5C42-4802-B043-94B42841D61E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A158-5C42-4802-B043-94B42841D61E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A158-5C42-4802-B043-94B42841D61E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A158-5C42-4802-B043-94B42841D61E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A158-5C42-4802-B043-94B42841D61E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A158-5C42-4802-B043-94B42841D61E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A158-5C42-4802-B043-94B42841D61E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FD849-6C0B-4C64-90A8-5ED6146DE188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FD849-6C0B-4C64-90A8-5ED6146DE188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FD849-6C0B-4C64-90A8-5ED6146DE188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A158-5C42-4802-B043-94B42841D61E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5856D-688B-4F02-BB9B-00A87E354D1D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A158-5C42-4802-B043-94B42841D61E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56</a:t>
            </a:fld>
            <a:endParaRPr lang="en-GB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58</a:t>
            </a:fld>
            <a:endParaRPr lang="en-GB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59</a:t>
            </a:fld>
            <a:endParaRPr lang="en-GB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60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3A158-5C42-4802-B043-94B42841D61E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61</a:t>
            </a:fld>
            <a:endParaRPr lang="en-GB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62</a:t>
            </a:fld>
            <a:endParaRPr lang="en-GB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63</a:t>
            </a:fld>
            <a:endParaRPr lang="en-GB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64</a:t>
            </a:fld>
            <a:endParaRPr lang="en-GB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65</a:t>
            </a:fld>
            <a:endParaRPr lang="en-GB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A58EB-7F14-4505-A241-DCF25651E190}" type="slidenum">
              <a:rPr lang="en-GB" smtClean="0"/>
              <a:pPr/>
              <a:t>66</a:t>
            </a:fld>
            <a:endParaRPr lang="en-GB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FD849-6C0B-4C64-90A8-5ED6146DE188}" type="slidenum">
              <a:rPr lang="en-GB" smtClean="0"/>
              <a:pPr/>
              <a:t>67</a:t>
            </a:fld>
            <a:endParaRPr lang="en-GB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68</a:t>
            </a:fld>
            <a:endParaRPr lang="en-GB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69</a:t>
            </a:fld>
            <a:endParaRPr lang="en-GB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70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73</a:t>
            </a:fld>
            <a:endParaRPr lang="en-GB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74</a:t>
            </a:fld>
            <a:endParaRPr lang="en-GB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75</a:t>
            </a:fld>
            <a:endParaRPr lang="en-GB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76</a:t>
            </a:fld>
            <a:endParaRPr lang="en-GB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77</a:t>
            </a:fld>
            <a:endParaRPr lang="en-GB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78</a:t>
            </a:fld>
            <a:endParaRPr lang="en-GB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79</a:t>
            </a:fld>
            <a:endParaRPr lang="en-GB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80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4235C-6BDA-484E-B5F2-64A206904744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FB1-FF72-4D8F-9DC1-DCF0DC2708A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2A90250-37AF-400E-A99C-DA69B015D9DC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FB1-FF72-4D8F-9DC1-DCF0DC2708A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0250-37AF-400E-A99C-DA69B015D9D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FB1-FF72-4D8F-9DC1-DCF0DC2708A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0250-37AF-400E-A99C-DA69B015D9D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CDD8FBF-015F-4A5B-8B2E-26B32AF88C1D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7461EB2-765D-4583-B519-776E534D5077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FB1-FF72-4D8F-9DC1-DCF0DC2708A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0250-37AF-400E-A99C-DA69B015D9DC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FB1-FF72-4D8F-9DC1-DCF0DC2708A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2A90250-37AF-400E-A99C-DA69B015D9D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FB1-FF72-4D8F-9DC1-DCF0DC2708A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0250-37AF-400E-A99C-DA69B015D9DC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FB1-FF72-4D8F-9DC1-DCF0DC2708A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0250-37AF-400E-A99C-DA69B015D9DC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FB1-FF72-4D8F-9DC1-DCF0DC2708A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0250-37AF-400E-A99C-DA69B015D9D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FB1-FF72-4D8F-9DC1-DCF0DC2708A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0250-37AF-400E-A99C-DA69B015D9D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FB1-FF72-4D8F-9DC1-DCF0DC2708A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0250-37AF-400E-A99C-DA69B015D9DC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FB1-FF72-4D8F-9DC1-DCF0DC2708A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2A90250-37AF-400E-A99C-DA69B015D9DC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DC55FB1-FF72-4D8F-9DC1-DCF0DC2708A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2A90250-37AF-400E-A99C-DA69B015D9DC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gif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gif"/><Relationship Id="rId9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Angelo\Universidad%20de%20Chile\volcanologia\clases\clase8\MSH06_MOVIE_spine_from_brutus_07-01_to_07-28-06_compressed.avi" TargetMode="External"/><Relationship Id="rId4" Type="http://schemas.openxmlformats.org/officeDocument/2006/relationships/image" Target="../media/image1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 smtClean="0"/>
              <a:t>Curso de Volcanología Física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 smtClean="0"/>
              <a:t>Flujos de lava y domos volcánicos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313" y="847725"/>
            <a:ext cx="719137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5538" y="352425"/>
            <a:ext cx="43529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>
            <a:normAutofit fontScale="90000"/>
          </a:bodyPr>
          <a:lstStyle/>
          <a:p>
            <a:r>
              <a:rPr lang="es-ES" sz="4000"/>
              <a:t>Basaltos columnares</a:t>
            </a:r>
          </a:p>
        </p:txBody>
      </p:sp>
      <p:pic>
        <p:nvPicPr>
          <p:cNvPr id="196612" name="Picture 4" descr="columnesq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6013" y="4581525"/>
            <a:ext cx="7129462" cy="1992313"/>
          </a:xfrm>
          <a:noFill/>
          <a:ln/>
        </p:spPr>
      </p:pic>
      <p:pic>
        <p:nvPicPr>
          <p:cNvPr id="196614" name="Picture 6" descr="basaltcolumn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95513" y="836613"/>
            <a:ext cx="4752975" cy="35655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lava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8314278" cy="2952328"/>
          </a:xfrm>
        </p:spPr>
      </p:pic>
      <p:pic>
        <p:nvPicPr>
          <p:cNvPr id="6" name="Picture 5" descr="DSC014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9424" y="2969568"/>
            <a:ext cx="5184576" cy="3888432"/>
          </a:xfrm>
          <a:prstGeom prst="rect">
            <a:avLst/>
          </a:prstGeom>
        </p:spPr>
      </p:pic>
      <p:pic>
        <p:nvPicPr>
          <p:cNvPr id="7" name="Picture 6" descr="DSC014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66982"/>
            <a:ext cx="4788024" cy="3591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435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5025" y="3048000"/>
            <a:ext cx="32289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 descr="staffa_l.jpg"/>
          <p:cNvPicPr>
            <a:picLocks noGrp="1" noChangeAspect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3347864" y="375624"/>
            <a:ext cx="3744416" cy="5440001"/>
          </a:xfrm>
        </p:spPr>
      </p:pic>
      <p:pic>
        <p:nvPicPr>
          <p:cNvPr id="9" name="Content Placeholder 8" descr="hljodaklettar_03.jpg"/>
          <p:cNvPicPr>
            <a:picLocks noGrp="1" noChangeAspect="1"/>
          </p:cNvPicPr>
          <p:nvPr>
            <p:ph sz="quarter" idx="2"/>
          </p:nvPr>
        </p:nvPicPr>
        <p:blipFill>
          <a:blip r:embed="rId6" cstate="print"/>
          <a:stretch>
            <a:fillRect/>
          </a:stretch>
        </p:blipFill>
        <p:spPr>
          <a:xfrm>
            <a:off x="395536" y="1124744"/>
            <a:ext cx="4104456" cy="546598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DSCF305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394325" y="2132856"/>
            <a:ext cx="3749675" cy="2812256"/>
          </a:xfrm>
        </p:spPr>
      </p:pic>
      <p:pic>
        <p:nvPicPr>
          <p:cNvPr id="7" name="Content Placeholder 6" descr="DSCF3069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3140968"/>
            <a:ext cx="5076056" cy="380704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148064" cy="313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SCF305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3429000"/>
          </a:xfrm>
        </p:spPr>
      </p:pic>
      <p:pic>
        <p:nvPicPr>
          <p:cNvPr id="6" name="Content Placeholder 5" descr="DSCF3049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959424" y="2969568"/>
            <a:ext cx="5184576" cy="388843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484784"/>
            <a:ext cx="7632848" cy="40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34500" name="Picture 4" descr="tunnel-di-lav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8175" y="333375"/>
            <a:ext cx="5216525" cy="61928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35524" name="Picture 4" descr="MushpotTunne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981075"/>
            <a:ext cx="7416800" cy="48752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Flujos Aa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s-ES"/>
              <a:t>Composición basáltica a andesítica</a:t>
            </a:r>
          </a:p>
          <a:p>
            <a:pPr>
              <a:buFontTx/>
              <a:buChar char="-"/>
            </a:pPr>
            <a:r>
              <a:rPr lang="es-ES"/>
              <a:t>Viscosidad baja a media</a:t>
            </a:r>
          </a:p>
          <a:p>
            <a:pPr>
              <a:buFontTx/>
              <a:buChar char="-"/>
            </a:pPr>
            <a:r>
              <a:rPr lang="es-ES"/>
              <a:t>Tasas de efusión más altas</a:t>
            </a:r>
          </a:p>
          <a:p>
            <a:pPr>
              <a:buFontTx/>
              <a:buChar char="-"/>
            </a:pPr>
            <a:r>
              <a:rPr lang="es-ES"/>
              <a:t>5 – 20 m de espesor</a:t>
            </a:r>
          </a:p>
          <a:p>
            <a:pPr>
              <a:buFontTx/>
              <a:buChar char="-"/>
            </a:pPr>
            <a:r>
              <a:rPr lang="es-ES"/>
              <a:t>Superficies muy irregulares</a:t>
            </a:r>
          </a:p>
          <a:p>
            <a:pPr>
              <a:buFontTx/>
              <a:buChar char="-"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8660" name="Picture 4" descr="aa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268413"/>
            <a:ext cx="8496300" cy="42275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250px-Lava_flow_at_Krafla,_198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175000" cy="2171700"/>
          </a:xfrm>
        </p:spPr>
      </p:pic>
      <p:pic>
        <p:nvPicPr>
          <p:cNvPr id="5" name="Picture 4" descr="dds40-015_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1872" y="3756670"/>
            <a:ext cx="4962128" cy="3101330"/>
          </a:xfrm>
          <a:prstGeom prst="rect">
            <a:avLst/>
          </a:prstGeom>
        </p:spPr>
      </p:pic>
      <p:pic>
        <p:nvPicPr>
          <p:cNvPr id="6" name="Picture 5" descr="DSCF73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7072"/>
            <a:ext cx="3491880" cy="2618910"/>
          </a:xfrm>
          <a:prstGeom prst="rect">
            <a:avLst/>
          </a:prstGeom>
        </p:spPr>
      </p:pic>
      <p:pic>
        <p:nvPicPr>
          <p:cNvPr id="7" name="Picture 6" descr="pahoehoe,a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0"/>
            <a:ext cx="5400600" cy="3550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9684" name="Picture 4" descr="a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404813"/>
            <a:ext cx="5040312" cy="3452812"/>
          </a:xfrm>
          <a:noFill/>
          <a:ln/>
        </p:spPr>
      </p:pic>
      <p:pic>
        <p:nvPicPr>
          <p:cNvPr id="199687" name="Picture 7" descr="a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492500" y="3500438"/>
            <a:ext cx="5292725" cy="30368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1732" name="Picture 4" descr="71_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765175"/>
            <a:ext cx="8135938" cy="50847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76672"/>
            <a:ext cx="32797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5589240"/>
            <a:ext cx="32956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5328592" cy="640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356992"/>
            <a:ext cx="3257550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P101014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667672" y="3500754"/>
            <a:ext cx="4476328" cy="3357246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9150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5292080" cy="3969060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80" y="3068959"/>
            <a:ext cx="5009519" cy="37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6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DSCN314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04048" cy="3753036"/>
          </a:xfrm>
        </p:spPr>
      </p:pic>
      <p:pic>
        <p:nvPicPr>
          <p:cNvPr id="5" name="Picture 4" descr="DSCN30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65248" y="2748936"/>
            <a:ext cx="5478752" cy="4109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DSCN298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96000" cy="4572000"/>
          </a:xfrm>
        </p:spPr>
      </p:pic>
      <p:pic>
        <p:nvPicPr>
          <p:cNvPr id="5" name="Picture 4" descr="DSCN29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944" y="1664208"/>
            <a:ext cx="6925056" cy="5193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84772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04664"/>
            <a:ext cx="5321200" cy="585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4"/>
            <a:ext cx="421219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Morfologías: Lavas </a:t>
            </a:r>
            <a:r>
              <a:rPr lang="es-ES" dirty="0"/>
              <a:t>basálticas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18488" cy="6762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s-ES" dirty="0"/>
              <a:t>Flujos tipo </a:t>
            </a:r>
            <a:r>
              <a:rPr lang="es-ES" dirty="0" err="1"/>
              <a:t>aa</a:t>
            </a:r>
            <a:r>
              <a:rPr lang="es-ES" dirty="0"/>
              <a:t> y </a:t>
            </a:r>
            <a:r>
              <a:rPr lang="es-ES" dirty="0" err="1"/>
              <a:t>pahoehoe</a:t>
            </a:r>
            <a:r>
              <a:rPr lang="es-ES" dirty="0"/>
              <a:t>:</a:t>
            </a:r>
          </a:p>
          <a:p>
            <a:pPr>
              <a:buFont typeface="Wingdings" pitchFamily="2" charset="2"/>
              <a:buNone/>
            </a:pPr>
            <a:endParaRPr lang="es-ES" sz="2800" dirty="0"/>
          </a:p>
          <a:p>
            <a:pPr>
              <a:buFont typeface="Wingdings" pitchFamily="2" charset="2"/>
              <a:buNone/>
            </a:pPr>
            <a:endParaRPr lang="es-ES" sz="2800" dirty="0"/>
          </a:p>
        </p:txBody>
      </p:sp>
      <p:pic>
        <p:nvPicPr>
          <p:cNvPr id="192516" name="Picture 4" descr="aapaho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35150" y="2349500"/>
            <a:ext cx="5688013" cy="4265613"/>
          </a:xfrm>
          <a:noFill/>
          <a:ln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872"/>
            <a:ext cx="8964488" cy="337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20353"/>
            <a:ext cx="5044479" cy="673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2656"/>
            <a:ext cx="3535745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522623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369568" cy="4572000"/>
          </a:xfrm>
        </p:spPr>
        <p:txBody>
          <a:bodyPr/>
          <a:lstStyle/>
          <a:p>
            <a:r>
              <a:rPr lang="es-CL" dirty="0" smtClean="0"/>
              <a:t>Erupción del Lonquimay, 1988-89. Aprox. 9 km en 1 año</a:t>
            </a:r>
            <a:endParaRPr lang="en-GB" dirty="0"/>
          </a:p>
        </p:txBody>
      </p:sp>
      <p:pic>
        <p:nvPicPr>
          <p:cNvPr id="5" name="Picture 4" descr="lonqui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78288" y="260648"/>
            <a:ext cx="5065712" cy="6264275"/>
          </a:xfrm>
          <a:prstGeom prst="rect">
            <a:avLst/>
          </a:prstGeom>
          <a:noFill/>
          <a:ln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448" y="332656"/>
            <a:ext cx="4968552" cy="633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lonqui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63688" y="1556792"/>
            <a:ext cx="5832450" cy="3760469"/>
          </a:xfrm>
          <a:prstGeom prst="rect">
            <a:avLst/>
          </a:prstGeom>
          <a:noFill/>
          <a:ln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0"/>
            <a:ext cx="826019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32656"/>
            <a:ext cx="3168352" cy="618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60648"/>
            <a:ext cx="3456384" cy="340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933056"/>
            <a:ext cx="3384376" cy="268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60648"/>
            <a:ext cx="527685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6336704" cy="61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628800"/>
            <a:ext cx="7200800" cy="468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3561367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17032"/>
            <a:ext cx="43338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Medidas de mitigación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Etna, 1669</a:t>
            </a:r>
            <a:endParaRPr lang="en-GB" dirty="0"/>
          </a:p>
        </p:txBody>
      </p:sp>
      <p:pic>
        <p:nvPicPr>
          <p:cNvPr id="4" name="Picture 3" descr="s22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464" y="1916832"/>
            <a:ext cx="4824536" cy="4012406"/>
          </a:xfrm>
          <a:prstGeom prst="rect">
            <a:avLst/>
          </a:prstGeom>
        </p:spPr>
      </p:pic>
      <p:pic>
        <p:nvPicPr>
          <p:cNvPr id="5" name="Picture 4" descr="ERUPTION-OF-MOUNT-ETNA-MARCH-22-188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36912"/>
            <a:ext cx="4022184" cy="3000549"/>
          </a:xfrm>
          <a:prstGeom prst="rect">
            <a:avLst/>
          </a:prstGeom>
        </p:spPr>
      </p:pic>
      <p:pic>
        <p:nvPicPr>
          <p:cNvPr id="6" name="Picture 5" descr="Etna_eruzione_1669_platan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620688"/>
            <a:ext cx="8026904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J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35600" cy="3429000"/>
          </a:xfrm>
        </p:spPr>
      </p:pic>
      <p:pic>
        <p:nvPicPr>
          <p:cNvPr id="5" name="Picture 4" descr="J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0"/>
            <a:ext cx="5486400" cy="3429000"/>
          </a:xfrm>
          <a:prstGeom prst="rect">
            <a:avLst/>
          </a:prstGeom>
        </p:spPr>
      </p:pic>
      <p:pic>
        <p:nvPicPr>
          <p:cNvPr id="7" name="Picture 6" descr="J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7600" y="3467100"/>
            <a:ext cx="5486400" cy="33909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980728"/>
            <a:ext cx="68283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1052736"/>
            <a:ext cx="1264627" cy="53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Flujos pahoe-hoe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s-ES"/>
              <a:t>Composición basáltica</a:t>
            </a:r>
          </a:p>
          <a:p>
            <a:pPr>
              <a:buFontTx/>
              <a:buChar char="-"/>
            </a:pPr>
            <a:r>
              <a:rPr lang="es-ES"/>
              <a:t>Baja viscosidad</a:t>
            </a:r>
          </a:p>
          <a:p>
            <a:pPr>
              <a:buFontTx/>
              <a:buChar char="-"/>
            </a:pPr>
            <a:r>
              <a:rPr lang="es-ES"/>
              <a:t>Baja tasa de efusión</a:t>
            </a:r>
          </a:p>
          <a:p>
            <a:pPr>
              <a:buFontTx/>
              <a:buChar char="-"/>
            </a:pPr>
            <a:r>
              <a:rPr lang="es-ES"/>
              <a:t>1-10 m de espesor</a:t>
            </a:r>
          </a:p>
          <a:p>
            <a:pPr>
              <a:buFontTx/>
              <a:buChar char="-"/>
            </a:pPr>
            <a:r>
              <a:rPr lang="es-ES"/>
              <a:t>Superficies muy suaves</a:t>
            </a:r>
          </a:p>
          <a:p>
            <a:pPr>
              <a:buFontTx/>
              <a:buChar char="-"/>
            </a:pPr>
            <a:r>
              <a:rPr lang="es-ES"/>
              <a:t>Estructuras: túneles, fracturamiento columnar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8751852" cy="584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Hbefore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3" y="836712"/>
            <a:ext cx="7017507" cy="4824536"/>
          </a:xfrm>
        </p:spPr>
      </p:pic>
      <p:pic>
        <p:nvPicPr>
          <p:cNvPr id="5" name="Picture 4" descr="Hma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620688"/>
            <a:ext cx="5879998" cy="5472608"/>
          </a:xfrm>
          <a:prstGeom prst="rect">
            <a:avLst/>
          </a:prstGeom>
        </p:spPr>
      </p:pic>
      <p:pic>
        <p:nvPicPr>
          <p:cNvPr id="6" name="Picture 5" descr="H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980728"/>
            <a:ext cx="7056784" cy="4557506"/>
          </a:xfrm>
          <a:prstGeom prst="rect">
            <a:avLst/>
          </a:prstGeom>
        </p:spPr>
      </p:pic>
      <p:pic>
        <p:nvPicPr>
          <p:cNvPr id="7" name="Picture 6" descr="H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764704"/>
            <a:ext cx="7949683" cy="4968552"/>
          </a:xfrm>
          <a:prstGeom prst="rect">
            <a:avLst/>
          </a:prstGeom>
        </p:spPr>
      </p:pic>
      <p:pic>
        <p:nvPicPr>
          <p:cNvPr id="8" name="Picture 7" descr="H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620688"/>
            <a:ext cx="8596970" cy="547260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" y="976313"/>
            <a:ext cx="91059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eimaeymap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69959" y="0"/>
            <a:ext cx="48040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Lavas de bloques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CL" dirty="0" smtClean="0"/>
              <a:t>Volcán San Pedro, norte de Chile</a:t>
            </a:r>
            <a:endParaRPr lang="en-GB" dirty="0"/>
          </a:p>
        </p:txBody>
      </p:sp>
      <p:pic>
        <p:nvPicPr>
          <p:cNvPr id="4" name="Picture 4" descr="bloque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9512" y="1988840"/>
            <a:ext cx="2951163" cy="4017963"/>
          </a:xfrm>
          <a:prstGeom prst="rect">
            <a:avLst/>
          </a:prstGeom>
          <a:noFill/>
          <a:ln/>
        </p:spPr>
      </p:pic>
      <p:pic>
        <p:nvPicPr>
          <p:cNvPr id="5" name="Picture 7" descr="bloque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816600" y="2205038"/>
            <a:ext cx="3327400" cy="4652962"/>
          </a:xfrm>
          <a:prstGeom prst="rect">
            <a:avLst/>
          </a:prstGeom>
          <a:noFill/>
          <a:ln/>
        </p:spPr>
      </p:pic>
      <p:pic>
        <p:nvPicPr>
          <p:cNvPr id="6" name="Picture 10" descr="bloques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275856" y="2420888"/>
            <a:ext cx="2287587" cy="259238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DSCF730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24128" cy="4293096"/>
          </a:xfrm>
        </p:spPr>
      </p:pic>
      <p:pic>
        <p:nvPicPr>
          <p:cNvPr id="5" name="Picture 4" descr="DSCF7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3968" y="3325476"/>
            <a:ext cx="4710032" cy="3532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CL" sz="2400" dirty="0" smtClean="0"/>
              <a:t>Volcán Colima, erupción 1998-2000</a:t>
            </a:r>
            <a:endParaRPr lang="en-GB" sz="2400" dirty="0"/>
          </a:p>
        </p:txBody>
      </p:sp>
      <p:pic>
        <p:nvPicPr>
          <p:cNvPr id="4" name="Picture 3" descr="colim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908720"/>
            <a:ext cx="3851920" cy="5944485"/>
          </a:xfrm>
          <a:prstGeom prst="rect">
            <a:avLst/>
          </a:prstGeom>
        </p:spPr>
      </p:pic>
      <p:pic>
        <p:nvPicPr>
          <p:cNvPr id="5" name="Picture 4" descr="colim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492896"/>
            <a:ext cx="4651512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67711" cy="472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450" y="2486025"/>
            <a:ext cx="821055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94566" cy="488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2550" y="695325"/>
            <a:ext cx="398145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0"/>
            <a:ext cx="5436096" cy="675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58959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429000"/>
            <a:ext cx="29813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725144"/>
            <a:ext cx="10477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6804248" cy="409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564904"/>
            <a:ext cx="1447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4004102"/>
            <a:ext cx="3744267" cy="285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4564" name="Picture 4" descr="pao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908050"/>
            <a:ext cx="8497887" cy="44577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Plateaus</a:t>
            </a:r>
            <a:r>
              <a:rPr lang="es-CL" dirty="0" smtClean="0"/>
              <a:t> volcánicos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600" y="1412776"/>
            <a:ext cx="7200800" cy="5232734"/>
          </a:xfrm>
          <a:prstGeom prst="rect">
            <a:avLst/>
          </a:prstGeom>
          <a:noFill/>
          <a:ln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9144000" cy="398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008" y="548680"/>
            <a:ext cx="8928992" cy="606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Deccan</a:t>
            </a:r>
            <a:r>
              <a:rPr lang="es-CL" dirty="0" smtClean="0"/>
              <a:t> </a:t>
            </a:r>
            <a:r>
              <a:rPr lang="es-CL" dirty="0" err="1" smtClean="0"/>
              <a:t>traps</a:t>
            </a:r>
            <a:r>
              <a:rPr lang="es-CL" dirty="0" smtClean="0"/>
              <a:t>, India </a:t>
            </a:r>
            <a:r>
              <a:rPr lang="es-CL" dirty="0" smtClean="0">
                <a:latin typeface="Calibri"/>
              </a:rPr>
              <a:t>~65Ma</a:t>
            </a:r>
            <a:endParaRPr lang="en-GB" dirty="0"/>
          </a:p>
        </p:txBody>
      </p:sp>
      <p:pic>
        <p:nvPicPr>
          <p:cNvPr id="4" name="Content Placeholder 3" descr="Deccan1Fig3_580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55776" y="1412776"/>
            <a:ext cx="3816424" cy="5119272"/>
          </a:xfrm>
        </p:spPr>
      </p:pic>
      <p:pic>
        <p:nvPicPr>
          <p:cNvPr id="5" name="Picture 4" descr="Deccan1Fig4a_58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564904"/>
            <a:ext cx="55245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9992" cy="677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301208"/>
            <a:ext cx="4644008" cy="104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0383" y="260648"/>
            <a:ext cx="2493617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0"/>
            <a:ext cx="5220072" cy="664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34004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36385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76672"/>
            <a:ext cx="2592288" cy="598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050088" cy="1143000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Ejemplos: </a:t>
            </a:r>
            <a:r>
              <a:rPr lang="es-CL" dirty="0" err="1" smtClean="0"/>
              <a:t>Laki</a:t>
            </a:r>
            <a:r>
              <a:rPr lang="es-CL" dirty="0" smtClean="0"/>
              <a:t>, Islandia 1783-1785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88840"/>
            <a:ext cx="427846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4032448" cy="485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Laki-lava-flows-in-Iceland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96000" cy="4572000"/>
          </a:xfrm>
        </p:spPr>
      </p:pic>
      <p:pic>
        <p:nvPicPr>
          <p:cNvPr id="5" name="Picture 4" descr="Laki Lava Flo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1784" y="3121638"/>
            <a:ext cx="4992216" cy="3736362"/>
          </a:xfrm>
          <a:prstGeom prst="rect">
            <a:avLst/>
          </a:prstGeom>
        </p:spPr>
      </p:pic>
      <p:pic>
        <p:nvPicPr>
          <p:cNvPr id="6" name="Picture 5" descr="Detalle-de-coladas-de-lava-en-Lak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76672"/>
            <a:ext cx="8664326" cy="5640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Tipos de flujo de lava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CL" dirty="0" smtClean="0"/>
              <a:t>Simples</a:t>
            </a:r>
          </a:p>
          <a:p>
            <a:r>
              <a:rPr lang="es-CL" dirty="0" smtClean="0"/>
              <a:t>Compuestos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365104"/>
            <a:ext cx="49244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556792"/>
            <a:ext cx="488632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88640"/>
            <a:ext cx="5238999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8" y="609600"/>
            <a:ext cx="77438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9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5588" name="Picture 4" descr="phh_on_sa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333375"/>
            <a:ext cx="3508375" cy="4967288"/>
          </a:xfrm>
          <a:noFill/>
          <a:ln/>
        </p:spPr>
      </p:pic>
      <p:pic>
        <p:nvPicPr>
          <p:cNvPr id="195591" name="Picture 7" descr="pahoeho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40200" y="404813"/>
            <a:ext cx="4464050" cy="2976562"/>
          </a:xfrm>
          <a:noFill/>
          <a:ln/>
        </p:spPr>
      </p:pic>
      <p:pic>
        <p:nvPicPr>
          <p:cNvPr id="195594" name="Picture 10" descr="pao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140200" y="3573463"/>
            <a:ext cx="4464050" cy="28622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Factores en el alcance final de una lava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7361567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4288" y="23488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Walker, 1973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EtnaAvió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05244" cy="3681818"/>
          </a:xfrm>
        </p:spPr>
      </p:pic>
      <p:pic>
        <p:nvPicPr>
          <p:cNvPr id="5" name="Picture 4" descr="4303062_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3440" y="3977680"/>
            <a:ext cx="5040560" cy="288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6056" y="332656"/>
            <a:ext cx="3456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Geometría de los volcanes controlados por la tasa eruptiva?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3717032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Etna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483768" y="62373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/>
              <a:t>Mauna</a:t>
            </a:r>
            <a:r>
              <a:rPr lang="es-CL" dirty="0" smtClean="0"/>
              <a:t> Loa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¿Cuando se detiene una lava?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CL" sz="3200" dirty="0" smtClean="0"/>
              <a:t>Número de </a:t>
            </a:r>
            <a:r>
              <a:rPr lang="es-CL" sz="3200" dirty="0" err="1" smtClean="0"/>
              <a:t>Gratz</a:t>
            </a:r>
            <a:endParaRPr lang="es-CL" sz="3200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87" y="2852936"/>
            <a:ext cx="9034413" cy="138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5576" y="4941168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 smtClean="0"/>
              <a:t>Lavas se detienen cuando  </a:t>
            </a:r>
            <a:r>
              <a:rPr lang="es-CL" sz="3200" dirty="0" err="1" smtClean="0"/>
              <a:t>Gz</a:t>
            </a:r>
            <a:r>
              <a:rPr lang="es-CL" sz="3200" dirty="0" smtClean="0"/>
              <a:t> disminuye a valores de 230-370 aprox.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15fig2a.t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271016" y="1552956"/>
            <a:ext cx="7059168" cy="4361688"/>
          </a:xfrm>
        </p:spPr>
      </p:pic>
      <p:pic>
        <p:nvPicPr>
          <p:cNvPr id="5" name="Picture 4" descr="15fig2b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052736"/>
            <a:ext cx="7602074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-80149" y="391454"/>
          <a:ext cx="9304299" cy="6075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Dinámica de flujos de lava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CL" dirty="0" smtClean="0"/>
              <a:t>Control sobre un flujo.</a:t>
            </a:r>
          </a:p>
          <a:p>
            <a:r>
              <a:rPr lang="es-CL" dirty="0" smtClean="0"/>
              <a:t>¿Qué fuerzas son importantes?</a:t>
            </a:r>
            <a:endParaRPr lang="en-GB" dirty="0"/>
          </a:p>
        </p:txBody>
      </p:sp>
      <p:pic>
        <p:nvPicPr>
          <p:cNvPr id="4" name="Picture 3" descr="fig1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1412776"/>
            <a:ext cx="5472608" cy="5218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Análisis dimensional</a:t>
            </a:r>
            <a:endParaRPr lang="en-GB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573016"/>
            <a:ext cx="428082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060848"/>
            <a:ext cx="445374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5229200"/>
            <a:ext cx="43204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436096" y="220486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Newtoniano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508104" y="371703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/>
              <a:t>Yield</a:t>
            </a:r>
            <a:r>
              <a:rPr lang="es-CL" dirty="0" smtClean="0"/>
              <a:t> </a:t>
            </a:r>
            <a:r>
              <a:rPr lang="es-CL" dirty="0" err="1" smtClean="0"/>
              <a:t>strength</a:t>
            </a:r>
            <a:r>
              <a:rPr lang="es-CL" dirty="0" smtClean="0"/>
              <a:t>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436096" y="544522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/>
              <a:t>Yield</a:t>
            </a:r>
            <a:r>
              <a:rPr lang="es-CL" dirty="0" smtClean="0"/>
              <a:t> </a:t>
            </a:r>
            <a:r>
              <a:rPr lang="es-CL" dirty="0" err="1" smtClean="0"/>
              <a:t>strength</a:t>
            </a:r>
            <a:r>
              <a:rPr lang="es-CL" dirty="0" smtClean="0"/>
              <a:t> en la corteza externa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Puuoo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332656"/>
            <a:ext cx="7560840" cy="5778723"/>
          </a:xfrm>
        </p:spPr>
      </p:pic>
      <p:sp>
        <p:nvSpPr>
          <p:cNvPr id="3" name="2 CuadroTexto"/>
          <p:cNvSpPr txBox="1"/>
          <p:nvPr/>
        </p:nvSpPr>
        <p:spPr>
          <a:xfrm>
            <a:off x="2843808" y="177281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Viscosidad: 10</a:t>
            </a:r>
            <a:r>
              <a:rPr lang="es-ES" baseline="30000" dirty="0" smtClean="0"/>
              <a:t>5</a:t>
            </a:r>
            <a:r>
              <a:rPr lang="es-ES" dirty="0" smtClean="0"/>
              <a:t> Pas y 4.5 x 10</a:t>
            </a:r>
            <a:r>
              <a:rPr lang="es-ES" baseline="30000" dirty="0" smtClean="0"/>
              <a:t>6</a:t>
            </a:r>
            <a:r>
              <a:rPr lang="es-ES" dirty="0" smtClean="0"/>
              <a:t> Pas</a:t>
            </a:r>
            <a:endParaRPr lang="es-ES" dirty="0"/>
          </a:p>
        </p:txBody>
      </p:sp>
      <p:pic>
        <p:nvPicPr>
          <p:cNvPr id="7" name="Picture 4" descr="Loq 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908720"/>
            <a:ext cx="7488832" cy="5680305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2267744" y="19888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YS: 4.7 x 10</a:t>
            </a:r>
            <a:r>
              <a:rPr lang="es-ES" baseline="30000" dirty="0" smtClean="0"/>
              <a:t>5</a:t>
            </a:r>
            <a:r>
              <a:rPr lang="es-ES" dirty="0" smtClean="0"/>
              <a:t> </a:t>
            </a:r>
            <a:r>
              <a:rPr lang="es-ES" dirty="0" err="1" smtClean="0"/>
              <a:t>Pa</a:t>
            </a:r>
            <a:endParaRPr lang="es-ES" dirty="0"/>
          </a:p>
        </p:txBody>
      </p:sp>
      <p:pic>
        <p:nvPicPr>
          <p:cNvPr id="9" name="Picture 5" descr="Colim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703" y="918248"/>
            <a:ext cx="7416562" cy="5661248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2483768" y="198884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YS: 1.6x10</a:t>
            </a:r>
            <a:r>
              <a:rPr lang="es-ES" baseline="30000" dirty="0" smtClean="0"/>
              <a:t>5</a:t>
            </a:r>
            <a:r>
              <a:rPr lang="es-ES" dirty="0" smtClean="0"/>
              <a:t> </a:t>
            </a:r>
            <a:r>
              <a:rPr lang="es-ES" dirty="0" err="1" smtClean="0"/>
              <a:t>Pa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Domos volcánicos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tipos_dom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63688" y="1412776"/>
            <a:ext cx="5832698" cy="4903883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3" y="2281238"/>
            <a:ext cx="84105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7737335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pelee-obeli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332656"/>
            <a:ext cx="4607793" cy="4850243"/>
          </a:xfrm>
          <a:prstGeom prst="rect">
            <a:avLst/>
          </a:prstGeom>
          <a:noFill/>
          <a:ln/>
        </p:spPr>
      </p:pic>
      <p:pic>
        <p:nvPicPr>
          <p:cNvPr id="5" name="Picture 4" descr="novarupta_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394810" y="3257600"/>
            <a:ext cx="5749190" cy="36004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8023367" cy="4968552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742"/>
            <a:ext cx="9144000" cy="566251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742"/>
            <a:ext cx="9144000" cy="566251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742"/>
            <a:ext cx="9144000" cy="566251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742"/>
            <a:ext cx="9144000" cy="566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5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0884"/>
            <a:ext cx="4960194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52" y="1124744"/>
            <a:ext cx="4824536" cy="378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514350"/>
            <a:ext cx="81248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52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04185" cy="60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3347864" cy="67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365104"/>
            <a:ext cx="1714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96751"/>
            <a:ext cx="8964488" cy="401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8964488" cy="399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Ejemplos: Santa Helena</a:t>
            </a:r>
            <a:endParaRPr lang="en-GB" dirty="0"/>
          </a:p>
        </p:txBody>
      </p:sp>
      <p:pic>
        <p:nvPicPr>
          <p:cNvPr id="4" name="Content Placeholder 3" descr="LavaDomeMtStHelens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844824"/>
            <a:ext cx="3779912" cy="2508055"/>
          </a:xfrm>
        </p:spPr>
      </p:pic>
      <p:pic>
        <p:nvPicPr>
          <p:cNvPr id="5" name="Picture 4" descr="MTStHelensDome.Cra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140968"/>
            <a:ext cx="4676775" cy="3133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Mt_st_helens_dome_growth_schematic_80-86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92488" cy="3660407"/>
          </a:xfrm>
        </p:spPr>
      </p:pic>
      <p:pic>
        <p:nvPicPr>
          <p:cNvPr id="5" name="Picture 4" descr="msh_lobes_80-8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8175" y="2095500"/>
            <a:ext cx="4695825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figure_3_dome_whaleback_02-22-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12182"/>
            <a:ext cx="6083937" cy="404581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3" descr="figure_5_from_opus_01-14-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0904" y="0"/>
            <a:ext cx="5053096" cy="37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figure_2_LIDAR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404664"/>
            <a:ext cx="7620000" cy="2222500"/>
          </a:xfrm>
        </p:spPr>
      </p:pic>
      <p:pic>
        <p:nvPicPr>
          <p:cNvPr id="5" name="Picture 4" descr="MSH86_st_helens_rock_sample_dacite_from_1986_m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15613"/>
            <a:ext cx="4427984" cy="3542387"/>
          </a:xfrm>
          <a:prstGeom prst="rect">
            <a:avLst/>
          </a:prstGeom>
        </p:spPr>
      </p:pic>
      <p:pic>
        <p:nvPicPr>
          <p:cNvPr id="6" name="Picture 5" descr="MSH04_st_helens_rock_sample_dacite_11-04-04_m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1424" y="3319939"/>
            <a:ext cx="4422576" cy="3538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figure_4_N-S_topographic_profile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556792"/>
            <a:ext cx="7620000" cy="3949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3147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9851" y="0"/>
            <a:ext cx="4664149" cy="446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SH06_MOVIE_spine_from_brutus_07-01_to_07-28-06_compressed.avi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943100" y="1590675"/>
            <a:ext cx="5715000" cy="428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35052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04664"/>
            <a:ext cx="44672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2996952"/>
            <a:ext cx="13620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235971"/>
            <a:ext cx="3703431" cy="262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2058</TotalTime>
  <Words>305</Words>
  <Application>Microsoft Office PowerPoint</Application>
  <PresentationFormat>Presentación en pantalla (4:3)</PresentationFormat>
  <Paragraphs>131</Paragraphs>
  <Slides>80</Slides>
  <Notes>77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81" baseType="lpstr">
      <vt:lpstr>Equity</vt:lpstr>
      <vt:lpstr>Flujos de lava y domos volcánicos</vt:lpstr>
      <vt:lpstr>Presentación de PowerPoint</vt:lpstr>
      <vt:lpstr>Morfologías: Lavas basálticas</vt:lpstr>
      <vt:lpstr>Flujos pahoe-hoe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Basaltos columnares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Flujos Aa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Medidas de mitigación</vt:lpstr>
      <vt:lpstr>Presentación de PowerPoint</vt:lpstr>
      <vt:lpstr>Presentación de PowerPoint</vt:lpstr>
      <vt:lpstr>Presentación de PowerPoint</vt:lpstr>
      <vt:lpstr>Lavas de bloques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Plateaus volcánicos</vt:lpstr>
      <vt:lpstr>Presentación de PowerPoint</vt:lpstr>
      <vt:lpstr>Deccan traps, India ~65Ma</vt:lpstr>
      <vt:lpstr>Presentación de PowerPoint</vt:lpstr>
      <vt:lpstr>Presentación de PowerPoint</vt:lpstr>
      <vt:lpstr>Presentación de PowerPoint</vt:lpstr>
      <vt:lpstr>Ejemplos: Laki, Islandia 1783-1785</vt:lpstr>
      <vt:lpstr>Presentación de PowerPoint</vt:lpstr>
      <vt:lpstr>Tipos de flujo de lava</vt:lpstr>
      <vt:lpstr>Presentación de PowerPoint</vt:lpstr>
      <vt:lpstr>Factores en el alcance final de una lava</vt:lpstr>
      <vt:lpstr>Presentación de PowerPoint</vt:lpstr>
      <vt:lpstr>¿Cuando se detiene una lava?</vt:lpstr>
      <vt:lpstr>Presentación de PowerPoint</vt:lpstr>
      <vt:lpstr>Presentación de PowerPoint</vt:lpstr>
      <vt:lpstr>Dinámica de flujos de lava</vt:lpstr>
      <vt:lpstr>Análisis dimensional</vt:lpstr>
      <vt:lpstr>Presentación de PowerPoint</vt:lpstr>
      <vt:lpstr>Domos volcánicos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Ejemplos: Santa Helena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Flujos de lava y domos volcánicos</dc:title>
  <dc:creator>Angelo Castruccio</dc:creator>
  <cp:lastModifiedBy>Angelo</cp:lastModifiedBy>
  <cp:revision>107</cp:revision>
  <dcterms:created xsi:type="dcterms:W3CDTF">2011-11-15T15:11:25Z</dcterms:created>
  <dcterms:modified xsi:type="dcterms:W3CDTF">2014-06-06T13:51:34Z</dcterms:modified>
</cp:coreProperties>
</file>