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58" r:id="rId3"/>
    <p:sldId id="259" r:id="rId4"/>
    <p:sldId id="308" r:id="rId5"/>
    <p:sldId id="313" r:id="rId6"/>
    <p:sldId id="314" r:id="rId7"/>
    <p:sldId id="276" r:id="rId8"/>
    <p:sldId id="274" r:id="rId9"/>
    <p:sldId id="302" r:id="rId10"/>
    <p:sldId id="304" r:id="rId11"/>
    <p:sldId id="305" r:id="rId12"/>
    <p:sldId id="303" r:id="rId13"/>
    <p:sldId id="306" r:id="rId14"/>
    <p:sldId id="309" r:id="rId15"/>
    <p:sldId id="310" r:id="rId16"/>
    <p:sldId id="300" r:id="rId17"/>
    <p:sldId id="266" r:id="rId18"/>
    <p:sldId id="311" r:id="rId19"/>
    <p:sldId id="312"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Énfasis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Estilo claro 1 - Énfasis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2" autoAdjust="0"/>
    <p:restoredTop sz="86722" autoAdjust="0"/>
  </p:normalViewPr>
  <p:slideViewPr>
    <p:cSldViewPr snapToGrid="0" snapToObjects="1">
      <p:cViewPr varScale="1">
        <p:scale>
          <a:sx n="63" d="100"/>
          <a:sy n="63" d="100"/>
        </p:scale>
        <p:origin x="864" y="66"/>
      </p:cViewPr>
      <p:guideLst>
        <p:guide orient="horz" pos="2160"/>
        <p:guide pos="3840"/>
      </p:guideLst>
    </p:cSldViewPr>
  </p:slideViewPr>
  <p:notesTextViewPr>
    <p:cViewPr>
      <p:scale>
        <a:sx n="1" d="1"/>
        <a:sy n="1" d="1"/>
      </p:scale>
      <p:origin x="0" y="0"/>
    </p:cViewPr>
  </p:notesTextViewPr>
  <p:sorterViewPr>
    <p:cViewPr>
      <p:scale>
        <a:sx n="66" d="100"/>
        <a:sy n="66" d="100"/>
      </p:scale>
      <p:origin x="0" y="6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AF224B-C887-2B49-9E9E-8AF09AC7A25D}" type="doc">
      <dgm:prSet loTypeId="urn:microsoft.com/office/officeart/2005/8/layout/target3" loCatId="" qsTypeId="urn:microsoft.com/office/officeart/2005/8/quickstyle/simple4" qsCatId="simple" csTypeId="urn:microsoft.com/office/officeart/2005/8/colors/colorful1" csCatId="colorful" phldr="1"/>
      <dgm:spPr/>
      <dgm:t>
        <a:bodyPr/>
        <a:lstStyle/>
        <a:p>
          <a:endParaRPr lang="es-ES"/>
        </a:p>
      </dgm:t>
    </dgm:pt>
    <dgm:pt modelId="{399B1DFD-8F96-3843-9E3F-71BDC3D0E5AD}">
      <dgm:prSet phldrT="[Texto]"/>
      <dgm:spPr/>
      <dgm:t>
        <a:bodyPr/>
        <a:lstStyle/>
        <a:p>
          <a:r>
            <a:rPr lang="es-ES" dirty="0"/>
            <a:t>Presentar aspectos metodológicos</a:t>
          </a:r>
        </a:p>
      </dgm:t>
    </dgm:pt>
    <dgm:pt modelId="{54A6E441-EAF2-8C43-A7F2-A63DB9213191}" type="parTrans" cxnId="{D34A35E9-C9EC-B842-BA33-AD803E275E30}">
      <dgm:prSet/>
      <dgm:spPr/>
      <dgm:t>
        <a:bodyPr/>
        <a:lstStyle/>
        <a:p>
          <a:endParaRPr lang="es-ES"/>
        </a:p>
      </dgm:t>
    </dgm:pt>
    <dgm:pt modelId="{87F4F471-C79A-C54D-88C5-80AB602299FF}" type="sibTrans" cxnId="{D34A35E9-C9EC-B842-BA33-AD803E275E30}">
      <dgm:prSet/>
      <dgm:spPr/>
      <dgm:t>
        <a:bodyPr/>
        <a:lstStyle/>
        <a:p>
          <a:endParaRPr lang="es-ES"/>
        </a:p>
      </dgm:t>
    </dgm:pt>
    <dgm:pt modelId="{2B577E34-C169-8A49-AD73-311FF822A217}">
      <dgm:prSet phldrT="[Texto]"/>
      <dgm:spPr/>
      <dgm:t>
        <a:bodyPr/>
        <a:lstStyle/>
        <a:p>
          <a:r>
            <a:rPr lang="es-ES" dirty="0"/>
            <a:t>Delimitar el objeto de estudio</a:t>
          </a:r>
        </a:p>
      </dgm:t>
    </dgm:pt>
    <dgm:pt modelId="{F3FB6C7A-DC25-DA44-8CCB-77B3CEAA244C}" type="parTrans" cxnId="{33B1AEFE-71CA-814E-87F2-26D2B1F5830B}">
      <dgm:prSet/>
      <dgm:spPr/>
      <dgm:t>
        <a:bodyPr/>
        <a:lstStyle/>
        <a:p>
          <a:endParaRPr lang="es-ES"/>
        </a:p>
      </dgm:t>
    </dgm:pt>
    <dgm:pt modelId="{168F23D9-288B-6B4D-893C-967CFBA3B5E5}" type="sibTrans" cxnId="{33B1AEFE-71CA-814E-87F2-26D2B1F5830B}">
      <dgm:prSet/>
      <dgm:spPr/>
      <dgm:t>
        <a:bodyPr/>
        <a:lstStyle/>
        <a:p>
          <a:endParaRPr lang="es-ES"/>
        </a:p>
      </dgm:t>
    </dgm:pt>
    <dgm:pt modelId="{58A37DEB-4BD2-4345-80E6-2C8EC06E6B68}">
      <dgm:prSet phldrT="[Texto]"/>
      <dgm:spPr/>
      <dgm:t>
        <a:bodyPr/>
        <a:lstStyle/>
        <a:p>
          <a:r>
            <a:rPr lang="es-ES" dirty="0"/>
            <a:t>Especificar procedimientos </a:t>
          </a:r>
        </a:p>
      </dgm:t>
    </dgm:pt>
    <dgm:pt modelId="{6DC89005-6989-2B4E-A7E7-00AD6A709F9D}" type="parTrans" cxnId="{8B3D0015-3DA7-CA4A-9887-38AF221F3431}">
      <dgm:prSet/>
      <dgm:spPr/>
      <dgm:t>
        <a:bodyPr/>
        <a:lstStyle/>
        <a:p>
          <a:endParaRPr lang="es-ES"/>
        </a:p>
      </dgm:t>
    </dgm:pt>
    <dgm:pt modelId="{B53D260C-4FD0-904C-8AB0-F566BC00F311}" type="sibTrans" cxnId="{8B3D0015-3DA7-CA4A-9887-38AF221F3431}">
      <dgm:prSet/>
      <dgm:spPr/>
      <dgm:t>
        <a:bodyPr/>
        <a:lstStyle/>
        <a:p>
          <a:endParaRPr lang="es-ES"/>
        </a:p>
      </dgm:t>
    </dgm:pt>
    <dgm:pt modelId="{FB148547-072F-FD44-899D-DF22A3843DB8}" type="pres">
      <dgm:prSet presAssocID="{F5AF224B-C887-2B49-9E9E-8AF09AC7A25D}" presName="Name0" presStyleCnt="0">
        <dgm:presLayoutVars>
          <dgm:chMax val="7"/>
          <dgm:dir/>
          <dgm:animLvl val="lvl"/>
          <dgm:resizeHandles val="exact"/>
        </dgm:presLayoutVars>
      </dgm:prSet>
      <dgm:spPr/>
    </dgm:pt>
    <dgm:pt modelId="{A5012264-F1E4-4C4B-96F0-7BB9DB3D974E}" type="pres">
      <dgm:prSet presAssocID="{399B1DFD-8F96-3843-9E3F-71BDC3D0E5AD}" presName="circle1" presStyleLbl="node1" presStyleIdx="0" presStyleCnt="3"/>
      <dgm:spPr/>
    </dgm:pt>
    <dgm:pt modelId="{747CE1AC-E002-224F-9CEF-AC2210470D41}" type="pres">
      <dgm:prSet presAssocID="{399B1DFD-8F96-3843-9E3F-71BDC3D0E5AD}" presName="space" presStyleCnt="0"/>
      <dgm:spPr/>
    </dgm:pt>
    <dgm:pt modelId="{497F9382-0586-DA40-93E3-786B03805169}" type="pres">
      <dgm:prSet presAssocID="{399B1DFD-8F96-3843-9E3F-71BDC3D0E5AD}" presName="rect1" presStyleLbl="alignAcc1" presStyleIdx="0" presStyleCnt="3"/>
      <dgm:spPr/>
    </dgm:pt>
    <dgm:pt modelId="{27645A90-D8C8-0743-996E-C081E1E7EF20}" type="pres">
      <dgm:prSet presAssocID="{2B577E34-C169-8A49-AD73-311FF822A217}" presName="vertSpace2" presStyleLbl="node1" presStyleIdx="0" presStyleCnt="3"/>
      <dgm:spPr/>
    </dgm:pt>
    <dgm:pt modelId="{A200FF6B-6095-F348-B99A-10CEC668E6EB}" type="pres">
      <dgm:prSet presAssocID="{2B577E34-C169-8A49-AD73-311FF822A217}" presName="circle2" presStyleLbl="node1" presStyleIdx="1" presStyleCnt="3"/>
      <dgm:spPr/>
    </dgm:pt>
    <dgm:pt modelId="{D18AF2C1-2F20-9F4C-B085-FB4B3158B734}" type="pres">
      <dgm:prSet presAssocID="{2B577E34-C169-8A49-AD73-311FF822A217}" presName="rect2" presStyleLbl="alignAcc1" presStyleIdx="1" presStyleCnt="3"/>
      <dgm:spPr/>
    </dgm:pt>
    <dgm:pt modelId="{75837901-A056-3843-ACAD-59F135E4D28F}" type="pres">
      <dgm:prSet presAssocID="{58A37DEB-4BD2-4345-80E6-2C8EC06E6B68}" presName="vertSpace3" presStyleLbl="node1" presStyleIdx="1" presStyleCnt="3"/>
      <dgm:spPr/>
    </dgm:pt>
    <dgm:pt modelId="{90A39762-0F2D-1248-954B-C7B4D04DFF93}" type="pres">
      <dgm:prSet presAssocID="{58A37DEB-4BD2-4345-80E6-2C8EC06E6B68}" presName="circle3" presStyleLbl="node1" presStyleIdx="2" presStyleCnt="3"/>
      <dgm:spPr/>
    </dgm:pt>
    <dgm:pt modelId="{422A5227-5005-B64A-A1E5-20AC52AF5660}" type="pres">
      <dgm:prSet presAssocID="{58A37DEB-4BD2-4345-80E6-2C8EC06E6B68}" presName="rect3" presStyleLbl="alignAcc1" presStyleIdx="2" presStyleCnt="3"/>
      <dgm:spPr/>
    </dgm:pt>
    <dgm:pt modelId="{8C2DC048-B30B-CE47-82AB-7E0174513890}" type="pres">
      <dgm:prSet presAssocID="{399B1DFD-8F96-3843-9E3F-71BDC3D0E5AD}" presName="rect1ParTxNoCh" presStyleLbl="alignAcc1" presStyleIdx="2" presStyleCnt="3">
        <dgm:presLayoutVars>
          <dgm:chMax val="1"/>
          <dgm:bulletEnabled val="1"/>
        </dgm:presLayoutVars>
      </dgm:prSet>
      <dgm:spPr/>
    </dgm:pt>
    <dgm:pt modelId="{76E50BFD-178D-EC4F-B347-165FFE061200}" type="pres">
      <dgm:prSet presAssocID="{2B577E34-C169-8A49-AD73-311FF822A217}" presName="rect2ParTxNoCh" presStyleLbl="alignAcc1" presStyleIdx="2" presStyleCnt="3">
        <dgm:presLayoutVars>
          <dgm:chMax val="1"/>
          <dgm:bulletEnabled val="1"/>
        </dgm:presLayoutVars>
      </dgm:prSet>
      <dgm:spPr/>
    </dgm:pt>
    <dgm:pt modelId="{47491072-EB24-E540-83BC-5E0F8ED0AB70}" type="pres">
      <dgm:prSet presAssocID="{58A37DEB-4BD2-4345-80E6-2C8EC06E6B68}" presName="rect3ParTxNoCh" presStyleLbl="alignAcc1" presStyleIdx="2" presStyleCnt="3">
        <dgm:presLayoutVars>
          <dgm:chMax val="1"/>
          <dgm:bulletEnabled val="1"/>
        </dgm:presLayoutVars>
      </dgm:prSet>
      <dgm:spPr/>
    </dgm:pt>
  </dgm:ptLst>
  <dgm:cxnLst>
    <dgm:cxn modelId="{8B3D0015-3DA7-CA4A-9887-38AF221F3431}" srcId="{F5AF224B-C887-2B49-9E9E-8AF09AC7A25D}" destId="{58A37DEB-4BD2-4345-80E6-2C8EC06E6B68}" srcOrd="2" destOrd="0" parTransId="{6DC89005-6989-2B4E-A7E7-00AD6A709F9D}" sibTransId="{B53D260C-4FD0-904C-8AB0-F566BC00F311}"/>
    <dgm:cxn modelId="{6DF4AE39-2606-8A4A-B16B-D567EE8D863B}" type="presOf" srcId="{58A37DEB-4BD2-4345-80E6-2C8EC06E6B68}" destId="{47491072-EB24-E540-83BC-5E0F8ED0AB70}" srcOrd="1" destOrd="0" presId="urn:microsoft.com/office/officeart/2005/8/layout/target3"/>
    <dgm:cxn modelId="{93979C40-631E-C844-B795-F1898C0FC108}" type="presOf" srcId="{2B577E34-C169-8A49-AD73-311FF822A217}" destId="{76E50BFD-178D-EC4F-B347-165FFE061200}" srcOrd="1" destOrd="0" presId="urn:microsoft.com/office/officeart/2005/8/layout/target3"/>
    <dgm:cxn modelId="{FC6EA362-F9C0-9441-B062-F0A31B0D220A}" type="presOf" srcId="{F5AF224B-C887-2B49-9E9E-8AF09AC7A25D}" destId="{FB148547-072F-FD44-899D-DF22A3843DB8}" srcOrd="0" destOrd="0" presId="urn:microsoft.com/office/officeart/2005/8/layout/target3"/>
    <dgm:cxn modelId="{0133654B-9DA4-794D-9269-40087BB31EE0}" type="presOf" srcId="{399B1DFD-8F96-3843-9E3F-71BDC3D0E5AD}" destId="{497F9382-0586-DA40-93E3-786B03805169}" srcOrd="0" destOrd="0" presId="urn:microsoft.com/office/officeart/2005/8/layout/target3"/>
    <dgm:cxn modelId="{6398728C-61E2-8E46-859A-2A6C03138C5A}" type="presOf" srcId="{2B577E34-C169-8A49-AD73-311FF822A217}" destId="{D18AF2C1-2F20-9F4C-B085-FB4B3158B734}" srcOrd="0" destOrd="0" presId="urn:microsoft.com/office/officeart/2005/8/layout/target3"/>
    <dgm:cxn modelId="{54E45BC3-9F0F-0E4D-A157-5B22760D22A1}" type="presOf" srcId="{58A37DEB-4BD2-4345-80E6-2C8EC06E6B68}" destId="{422A5227-5005-B64A-A1E5-20AC52AF5660}" srcOrd="0" destOrd="0" presId="urn:microsoft.com/office/officeart/2005/8/layout/target3"/>
    <dgm:cxn modelId="{D34A35E9-C9EC-B842-BA33-AD803E275E30}" srcId="{F5AF224B-C887-2B49-9E9E-8AF09AC7A25D}" destId="{399B1DFD-8F96-3843-9E3F-71BDC3D0E5AD}" srcOrd="0" destOrd="0" parTransId="{54A6E441-EAF2-8C43-A7F2-A63DB9213191}" sibTransId="{87F4F471-C79A-C54D-88C5-80AB602299FF}"/>
    <dgm:cxn modelId="{00A89AEE-9563-3649-9315-94B4CD43F001}" type="presOf" srcId="{399B1DFD-8F96-3843-9E3F-71BDC3D0E5AD}" destId="{8C2DC048-B30B-CE47-82AB-7E0174513890}" srcOrd="1" destOrd="0" presId="urn:microsoft.com/office/officeart/2005/8/layout/target3"/>
    <dgm:cxn modelId="{33B1AEFE-71CA-814E-87F2-26D2B1F5830B}" srcId="{F5AF224B-C887-2B49-9E9E-8AF09AC7A25D}" destId="{2B577E34-C169-8A49-AD73-311FF822A217}" srcOrd="1" destOrd="0" parTransId="{F3FB6C7A-DC25-DA44-8CCB-77B3CEAA244C}" sibTransId="{168F23D9-288B-6B4D-893C-967CFBA3B5E5}"/>
    <dgm:cxn modelId="{BC8DEC50-B7E8-7E4B-9385-E28779046AB9}" type="presParOf" srcId="{FB148547-072F-FD44-899D-DF22A3843DB8}" destId="{A5012264-F1E4-4C4B-96F0-7BB9DB3D974E}" srcOrd="0" destOrd="0" presId="urn:microsoft.com/office/officeart/2005/8/layout/target3"/>
    <dgm:cxn modelId="{97B95A33-C625-4A4C-A822-269CA60EC3C0}" type="presParOf" srcId="{FB148547-072F-FD44-899D-DF22A3843DB8}" destId="{747CE1AC-E002-224F-9CEF-AC2210470D41}" srcOrd="1" destOrd="0" presId="urn:microsoft.com/office/officeart/2005/8/layout/target3"/>
    <dgm:cxn modelId="{AE9AF98C-986D-7D48-8A17-0536F01DA465}" type="presParOf" srcId="{FB148547-072F-FD44-899D-DF22A3843DB8}" destId="{497F9382-0586-DA40-93E3-786B03805169}" srcOrd="2" destOrd="0" presId="urn:microsoft.com/office/officeart/2005/8/layout/target3"/>
    <dgm:cxn modelId="{F1FABD6D-7EAB-FF4A-A645-2CF0AB513215}" type="presParOf" srcId="{FB148547-072F-FD44-899D-DF22A3843DB8}" destId="{27645A90-D8C8-0743-996E-C081E1E7EF20}" srcOrd="3" destOrd="0" presId="urn:microsoft.com/office/officeart/2005/8/layout/target3"/>
    <dgm:cxn modelId="{267452B2-7B1D-FE4C-8051-9D9CBB9B77E6}" type="presParOf" srcId="{FB148547-072F-FD44-899D-DF22A3843DB8}" destId="{A200FF6B-6095-F348-B99A-10CEC668E6EB}" srcOrd="4" destOrd="0" presId="urn:microsoft.com/office/officeart/2005/8/layout/target3"/>
    <dgm:cxn modelId="{3E6CFA2F-AFC5-FD4F-9EAB-F1A7BBA9171D}" type="presParOf" srcId="{FB148547-072F-FD44-899D-DF22A3843DB8}" destId="{D18AF2C1-2F20-9F4C-B085-FB4B3158B734}" srcOrd="5" destOrd="0" presId="urn:microsoft.com/office/officeart/2005/8/layout/target3"/>
    <dgm:cxn modelId="{2DF015A9-F87A-7C4F-93A9-DA5D7AA8AC32}" type="presParOf" srcId="{FB148547-072F-FD44-899D-DF22A3843DB8}" destId="{75837901-A056-3843-ACAD-59F135E4D28F}" srcOrd="6" destOrd="0" presId="urn:microsoft.com/office/officeart/2005/8/layout/target3"/>
    <dgm:cxn modelId="{0B5ED722-A10D-DE40-85A1-D1A3BA9AA18F}" type="presParOf" srcId="{FB148547-072F-FD44-899D-DF22A3843DB8}" destId="{90A39762-0F2D-1248-954B-C7B4D04DFF93}" srcOrd="7" destOrd="0" presId="urn:microsoft.com/office/officeart/2005/8/layout/target3"/>
    <dgm:cxn modelId="{CBB689BF-C6FA-B544-BEF0-4AD874E70EBA}" type="presParOf" srcId="{FB148547-072F-FD44-899D-DF22A3843DB8}" destId="{422A5227-5005-B64A-A1E5-20AC52AF5660}" srcOrd="8" destOrd="0" presId="urn:microsoft.com/office/officeart/2005/8/layout/target3"/>
    <dgm:cxn modelId="{A016AFBF-9AE7-AE41-92A3-BFE3C38BDA73}" type="presParOf" srcId="{FB148547-072F-FD44-899D-DF22A3843DB8}" destId="{8C2DC048-B30B-CE47-82AB-7E0174513890}" srcOrd="9" destOrd="0" presId="urn:microsoft.com/office/officeart/2005/8/layout/target3"/>
    <dgm:cxn modelId="{410877BF-F7E4-954C-A344-BF011E1B0DEA}" type="presParOf" srcId="{FB148547-072F-FD44-899D-DF22A3843DB8}" destId="{76E50BFD-178D-EC4F-B347-165FFE061200}" srcOrd="10" destOrd="0" presId="urn:microsoft.com/office/officeart/2005/8/layout/target3"/>
    <dgm:cxn modelId="{B4E39683-E95A-8349-BB6A-336498EA3DFD}" type="presParOf" srcId="{FB148547-072F-FD44-899D-DF22A3843DB8}" destId="{47491072-EB24-E540-83BC-5E0F8ED0AB70}"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12264-F1E4-4C4B-96F0-7BB9DB3D974E}">
      <dsp:nvSpPr>
        <dsp:cNvPr id="0" name=""/>
        <dsp:cNvSpPr/>
      </dsp:nvSpPr>
      <dsp:spPr>
        <a:xfrm>
          <a:off x="0" y="555050"/>
          <a:ext cx="4308565" cy="4308565"/>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7F9382-0586-DA40-93E3-786B03805169}">
      <dsp:nvSpPr>
        <dsp:cNvPr id="0" name=""/>
        <dsp:cNvSpPr/>
      </dsp:nvSpPr>
      <dsp:spPr>
        <a:xfrm>
          <a:off x="2154282" y="555050"/>
          <a:ext cx="5026660" cy="430856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Presentar aspectos metodológicos</a:t>
          </a:r>
        </a:p>
      </dsp:txBody>
      <dsp:txXfrm>
        <a:off x="2154282" y="555050"/>
        <a:ext cx="5026660" cy="1292572"/>
      </dsp:txXfrm>
    </dsp:sp>
    <dsp:sp modelId="{A200FF6B-6095-F348-B99A-10CEC668E6EB}">
      <dsp:nvSpPr>
        <dsp:cNvPr id="0" name=""/>
        <dsp:cNvSpPr/>
      </dsp:nvSpPr>
      <dsp:spPr>
        <a:xfrm>
          <a:off x="754000" y="1847623"/>
          <a:ext cx="2800564" cy="2800564"/>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8AF2C1-2F20-9F4C-B085-FB4B3158B734}">
      <dsp:nvSpPr>
        <dsp:cNvPr id="0" name=""/>
        <dsp:cNvSpPr/>
      </dsp:nvSpPr>
      <dsp:spPr>
        <a:xfrm>
          <a:off x="2154282" y="1847623"/>
          <a:ext cx="5026660" cy="2800564"/>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Delimitar el objeto de estudio</a:t>
          </a:r>
        </a:p>
      </dsp:txBody>
      <dsp:txXfrm>
        <a:off x="2154282" y="1847623"/>
        <a:ext cx="5026660" cy="1292568"/>
      </dsp:txXfrm>
    </dsp:sp>
    <dsp:sp modelId="{90A39762-0F2D-1248-954B-C7B4D04DFF93}">
      <dsp:nvSpPr>
        <dsp:cNvPr id="0" name=""/>
        <dsp:cNvSpPr/>
      </dsp:nvSpPr>
      <dsp:spPr>
        <a:xfrm>
          <a:off x="1507998" y="3140191"/>
          <a:ext cx="1292568" cy="1292568"/>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22A5227-5005-B64A-A1E5-20AC52AF5660}">
      <dsp:nvSpPr>
        <dsp:cNvPr id="0" name=""/>
        <dsp:cNvSpPr/>
      </dsp:nvSpPr>
      <dsp:spPr>
        <a:xfrm>
          <a:off x="2154282" y="3140191"/>
          <a:ext cx="5026660" cy="1292568"/>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Especificar procedimientos </a:t>
          </a:r>
        </a:p>
      </dsp:txBody>
      <dsp:txXfrm>
        <a:off x="2154282" y="3140191"/>
        <a:ext cx="5026660" cy="129256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938FD-311D-674E-B4FD-3BA00B58AE85}" type="datetimeFigureOut">
              <a:rPr lang="es-ES" smtClean="0"/>
              <a:t>03/05/2022</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090F4B-29E9-2440-B8DB-3F7650D44C8D}" type="slidenum">
              <a:rPr lang="es-ES" smtClean="0"/>
              <a:t>‹Nº›</a:t>
            </a:fld>
            <a:endParaRPr lang="es-ES"/>
          </a:p>
        </p:txBody>
      </p:sp>
    </p:spTree>
    <p:extLst>
      <p:ext uri="{BB962C8B-B14F-4D97-AF65-F5344CB8AC3E}">
        <p14:creationId xmlns:p14="http://schemas.microsoft.com/office/powerpoint/2010/main" val="817278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Dentro del territorio más amplio del conocimiento, la sección de Métodos ancla el estudio en el espacio de una tradición metodológica bien establecida. Esta sección funciona como un epicentro, "el núcleo desde el cual irradia el contenido y la organización de cada una de las otras secciones" (</a:t>
            </a:r>
            <a:r>
              <a:rPr lang="es-MX" dirty="0" err="1"/>
              <a:t>Smagorinsky</a:t>
            </a:r>
            <a:r>
              <a:rPr lang="es-MX" dirty="0"/>
              <a:t>, 2008, pág. 394). Es un puente explícito entre el examen de la literatura pertinente y los resultados recién obtenidos. </a:t>
            </a:r>
            <a:endParaRPr lang="es-CL" dirty="0"/>
          </a:p>
        </p:txBody>
      </p:sp>
      <p:sp>
        <p:nvSpPr>
          <p:cNvPr id="4" name="Marcador de número de diapositiva 3"/>
          <p:cNvSpPr>
            <a:spLocks noGrp="1"/>
          </p:cNvSpPr>
          <p:nvPr>
            <p:ph type="sldNum" sz="quarter" idx="5"/>
          </p:nvPr>
        </p:nvSpPr>
        <p:spPr/>
        <p:txBody>
          <a:bodyPr/>
          <a:lstStyle/>
          <a:p>
            <a:fld id="{1C090F4B-29E9-2440-B8DB-3F7650D44C8D}" type="slidenum">
              <a:rPr lang="es-ES" smtClean="0"/>
              <a:t>5</a:t>
            </a:fld>
            <a:endParaRPr lang="es-ES"/>
          </a:p>
        </p:txBody>
      </p:sp>
    </p:spTree>
    <p:extLst>
      <p:ext uri="{BB962C8B-B14F-4D97-AF65-F5344CB8AC3E}">
        <p14:creationId xmlns:p14="http://schemas.microsoft.com/office/powerpoint/2010/main" val="3471958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C090F4B-29E9-2440-B8DB-3F7650D44C8D}" type="slidenum">
              <a:rPr lang="es-ES" smtClean="0"/>
              <a:t>8</a:t>
            </a:fld>
            <a:endParaRPr lang="es-ES"/>
          </a:p>
        </p:txBody>
      </p:sp>
    </p:spTree>
    <p:extLst>
      <p:ext uri="{BB962C8B-B14F-4D97-AF65-F5344CB8AC3E}">
        <p14:creationId xmlns:p14="http://schemas.microsoft.com/office/powerpoint/2010/main" val="142393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Presentación</a:t>
            </a:r>
            <a:r>
              <a:rPr lang="es-ES" sz="1200" kern="1200" dirty="0">
                <a:solidFill>
                  <a:schemeClr val="tx1"/>
                </a:solidFill>
                <a:effectLst/>
                <a:latin typeface="+mn-lt"/>
                <a:ea typeface="+mn-ea"/>
                <a:cs typeface="+mn-cs"/>
              </a:rPr>
              <a:t> de la estructura y/o contenidos a tratar </a:t>
            </a:r>
            <a:endParaRPr lang="es-ES" dirty="0"/>
          </a:p>
          <a:p>
            <a:endParaRPr lang="es-ES" dirty="0"/>
          </a:p>
        </p:txBody>
      </p:sp>
      <p:sp>
        <p:nvSpPr>
          <p:cNvPr id="4" name="Marcador de número de diapositiva 3"/>
          <p:cNvSpPr>
            <a:spLocks noGrp="1"/>
          </p:cNvSpPr>
          <p:nvPr>
            <p:ph type="sldNum" sz="quarter" idx="10"/>
          </p:nvPr>
        </p:nvSpPr>
        <p:spPr/>
        <p:txBody>
          <a:bodyPr/>
          <a:lstStyle/>
          <a:p>
            <a:fld id="{1C090F4B-29E9-2440-B8DB-3F7650D44C8D}" type="slidenum">
              <a:rPr lang="es-ES" smtClean="0"/>
              <a:t>9</a:t>
            </a:fld>
            <a:endParaRPr lang="es-ES"/>
          </a:p>
        </p:txBody>
      </p:sp>
    </p:spTree>
    <p:extLst>
      <p:ext uri="{BB962C8B-B14F-4D97-AF65-F5344CB8AC3E}">
        <p14:creationId xmlns:p14="http://schemas.microsoft.com/office/powerpoint/2010/main" val="142393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Presentación</a:t>
            </a:r>
            <a:r>
              <a:rPr lang="es-ES" sz="1200" kern="1200" dirty="0">
                <a:solidFill>
                  <a:schemeClr val="tx1"/>
                </a:solidFill>
                <a:effectLst/>
                <a:latin typeface="+mn-lt"/>
                <a:ea typeface="+mn-ea"/>
                <a:cs typeface="+mn-cs"/>
              </a:rPr>
              <a:t> de la estructura y/o contenidos a tratar </a:t>
            </a:r>
            <a:endParaRPr lang="es-ES" dirty="0"/>
          </a:p>
          <a:p>
            <a:endParaRPr lang="es-ES" dirty="0"/>
          </a:p>
        </p:txBody>
      </p:sp>
      <p:sp>
        <p:nvSpPr>
          <p:cNvPr id="4" name="Marcador de número de diapositiva 3"/>
          <p:cNvSpPr>
            <a:spLocks noGrp="1"/>
          </p:cNvSpPr>
          <p:nvPr>
            <p:ph type="sldNum" sz="quarter" idx="10"/>
          </p:nvPr>
        </p:nvSpPr>
        <p:spPr/>
        <p:txBody>
          <a:bodyPr/>
          <a:lstStyle/>
          <a:p>
            <a:fld id="{1C090F4B-29E9-2440-B8DB-3F7650D44C8D}" type="slidenum">
              <a:rPr lang="es-ES" smtClean="0"/>
              <a:t>10</a:t>
            </a:fld>
            <a:endParaRPr lang="es-ES"/>
          </a:p>
        </p:txBody>
      </p:sp>
    </p:spTree>
    <p:extLst>
      <p:ext uri="{BB962C8B-B14F-4D97-AF65-F5344CB8AC3E}">
        <p14:creationId xmlns:p14="http://schemas.microsoft.com/office/powerpoint/2010/main" val="142393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Presentación</a:t>
            </a:r>
            <a:r>
              <a:rPr lang="es-ES" sz="1200" kern="1200" dirty="0">
                <a:solidFill>
                  <a:schemeClr val="tx1"/>
                </a:solidFill>
                <a:effectLst/>
                <a:latin typeface="+mn-lt"/>
                <a:ea typeface="+mn-ea"/>
                <a:cs typeface="+mn-cs"/>
              </a:rPr>
              <a:t> de la estructura y/o contenidos a tratar </a:t>
            </a:r>
            <a:endParaRPr lang="es-ES" dirty="0"/>
          </a:p>
          <a:p>
            <a:endParaRPr lang="es-ES" dirty="0"/>
          </a:p>
        </p:txBody>
      </p:sp>
      <p:sp>
        <p:nvSpPr>
          <p:cNvPr id="4" name="Marcador de número de diapositiva 3"/>
          <p:cNvSpPr>
            <a:spLocks noGrp="1"/>
          </p:cNvSpPr>
          <p:nvPr>
            <p:ph type="sldNum" sz="quarter" idx="10"/>
          </p:nvPr>
        </p:nvSpPr>
        <p:spPr/>
        <p:txBody>
          <a:bodyPr/>
          <a:lstStyle/>
          <a:p>
            <a:fld id="{1C090F4B-29E9-2440-B8DB-3F7650D44C8D}" type="slidenum">
              <a:rPr lang="es-ES" smtClean="0"/>
              <a:t>11</a:t>
            </a:fld>
            <a:endParaRPr lang="es-ES"/>
          </a:p>
        </p:txBody>
      </p:sp>
    </p:spTree>
    <p:extLst>
      <p:ext uri="{BB962C8B-B14F-4D97-AF65-F5344CB8AC3E}">
        <p14:creationId xmlns:p14="http://schemas.microsoft.com/office/powerpoint/2010/main" val="142393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Presentación</a:t>
            </a:r>
            <a:r>
              <a:rPr lang="es-ES" sz="1200" kern="1200" dirty="0">
                <a:solidFill>
                  <a:schemeClr val="tx1"/>
                </a:solidFill>
                <a:effectLst/>
                <a:latin typeface="+mn-lt"/>
                <a:ea typeface="+mn-ea"/>
                <a:cs typeface="+mn-cs"/>
              </a:rPr>
              <a:t> de la estructura y/o contenidos a tratar </a:t>
            </a:r>
            <a:endParaRPr lang="es-ES" dirty="0"/>
          </a:p>
          <a:p>
            <a:endParaRPr lang="es-ES" dirty="0"/>
          </a:p>
        </p:txBody>
      </p:sp>
      <p:sp>
        <p:nvSpPr>
          <p:cNvPr id="4" name="Marcador de número de diapositiva 3"/>
          <p:cNvSpPr>
            <a:spLocks noGrp="1"/>
          </p:cNvSpPr>
          <p:nvPr>
            <p:ph type="sldNum" sz="quarter" idx="10"/>
          </p:nvPr>
        </p:nvSpPr>
        <p:spPr/>
        <p:txBody>
          <a:bodyPr/>
          <a:lstStyle/>
          <a:p>
            <a:fld id="{1C090F4B-29E9-2440-B8DB-3F7650D44C8D}" type="slidenum">
              <a:rPr lang="es-ES" smtClean="0"/>
              <a:t>12</a:t>
            </a:fld>
            <a:endParaRPr lang="es-ES"/>
          </a:p>
        </p:txBody>
      </p:sp>
    </p:spTree>
    <p:extLst>
      <p:ext uri="{BB962C8B-B14F-4D97-AF65-F5344CB8AC3E}">
        <p14:creationId xmlns:p14="http://schemas.microsoft.com/office/powerpoint/2010/main" val="142393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Presentación</a:t>
            </a:r>
            <a:r>
              <a:rPr lang="es-ES" sz="1200" kern="1200" dirty="0">
                <a:solidFill>
                  <a:schemeClr val="tx1"/>
                </a:solidFill>
                <a:effectLst/>
                <a:latin typeface="+mn-lt"/>
                <a:ea typeface="+mn-ea"/>
                <a:cs typeface="+mn-cs"/>
              </a:rPr>
              <a:t> de la estructura y/o contenidos a tratar </a:t>
            </a:r>
            <a:endParaRPr lang="es-ES" dirty="0"/>
          </a:p>
          <a:p>
            <a:endParaRPr lang="es-ES" dirty="0"/>
          </a:p>
        </p:txBody>
      </p:sp>
      <p:sp>
        <p:nvSpPr>
          <p:cNvPr id="4" name="Marcador de número de diapositiva 3"/>
          <p:cNvSpPr>
            <a:spLocks noGrp="1"/>
          </p:cNvSpPr>
          <p:nvPr>
            <p:ph type="sldNum" sz="quarter" idx="10"/>
          </p:nvPr>
        </p:nvSpPr>
        <p:spPr/>
        <p:txBody>
          <a:bodyPr/>
          <a:lstStyle/>
          <a:p>
            <a:fld id="{1C090F4B-29E9-2440-B8DB-3F7650D44C8D}" type="slidenum">
              <a:rPr lang="es-ES" smtClean="0"/>
              <a:t>13</a:t>
            </a:fld>
            <a:endParaRPr lang="es-ES"/>
          </a:p>
        </p:txBody>
      </p:sp>
    </p:spTree>
    <p:extLst>
      <p:ext uri="{BB962C8B-B14F-4D97-AF65-F5344CB8AC3E}">
        <p14:creationId xmlns:p14="http://schemas.microsoft.com/office/powerpoint/2010/main" val="142393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C090F4B-29E9-2440-B8DB-3F7650D44C8D}" type="slidenum">
              <a:rPr lang="es-ES" smtClean="0"/>
              <a:t>17</a:t>
            </a:fld>
            <a:endParaRPr lang="es-ES"/>
          </a:p>
        </p:txBody>
      </p:sp>
    </p:spTree>
    <p:extLst>
      <p:ext uri="{BB962C8B-B14F-4D97-AF65-F5344CB8AC3E}">
        <p14:creationId xmlns:p14="http://schemas.microsoft.com/office/powerpoint/2010/main" val="207260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45D486-F1A5-4441-975C-D984A2541DEE}"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208204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5D486-F1A5-4441-975C-D984A2541DEE}"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1449917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5D486-F1A5-4441-975C-D984A2541DEE}"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126947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5D486-F1A5-4441-975C-D984A2541DEE}"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60664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45D486-F1A5-4441-975C-D984A2541DEE}"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181508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45D486-F1A5-4441-975C-D984A2541DEE}"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119035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45D486-F1A5-4441-975C-D984A2541DEE}" type="datetimeFigureOut">
              <a:rPr lang="en-US" smtClean="0"/>
              <a:t>5/3/2022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36864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45D486-F1A5-4441-975C-D984A2541DEE}" type="datetimeFigureOut">
              <a:rPr lang="en-US" smtClean="0"/>
              <a:t>5/3/2022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32898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5D486-F1A5-4441-975C-D984A2541DEE}" type="datetimeFigureOut">
              <a:rPr lang="en-US" smtClean="0"/>
              <a:t>5/3/2022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160054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5D486-F1A5-4441-975C-D984A2541DEE}"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92571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5D486-F1A5-4441-975C-D984A2541DEE}"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3F9DC-6A2E-404E-8C0B-1980E84B20DE}" type="slidenum">
              <a:rPr lang="en-US" smtClean="0"/>
              <a:t>‹Nº›</a:t>
            </a:fld>
            <a:endParaRPr lang="en-US"/>
          </a:p>
        </p:txBody>
      </p:sp>
    </p:spTree>
    <p:extLst>
      <p:ext uri="{BB962C8B-B14F-4D97-AF65-F5344CB8AC3E}">
        <p14:creationId xmlns:p14="http://schemas.microsoft.com/office/powerpoint/2010/main" val="4046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5D486-F1A5-4441-975C-D984A2541DEE}" type="datetimeFigureOut">
              <a:rPr lang="en-US" smtClean="0"/>
              <a:t>5/3/2022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3F9DC-6A2E-404E-8C0B-1980E84B20DE}" type="slidenum">
              <a:rPr lang="en-US" smtClean="0"/>
              <a:t>‹Nº›</a:t>
            </a:fld>
            <a:endParaRPr lang="en-US"/>
          </a:p>
        </p:txBody>
      </p:sp>
    </p:spTree>
    <p:extLst>
      <p:ext uri="{BB962C8B-B14F-4D97-AF65-F5344CB8AC3E}">
        <p14:creationId xmlns:p14="http://schemas.microsoft.com/office/powerpoint/2010/main" val="1086068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uchile.cl/portal/presentacion/asuntos-academicos/direccion-de-servicios-de-informacion-y-bibliotecas-(sisib)/publicacion-y-conservacion-digital/91918/repositorio-academico-institucional" TargetMode="External"/><Relationship Id="rId4" Type="http://schemas.openxmlformats.org/officeDocument/2006/relationships/hyperlink" Target="http://sistema-artext.com/textosacademicos-de-cualquier-ambito/trabajode-fin-de-grado-(tf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repositorio.uchile.cl/handle/2250/13813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5436C7E5-7E0B-9E48-AD13-385702457A57}"/>
              </a:ext>
            </a:extLst>
          </p:cNvPr>
          <p:cNvPicPr>
            <a:picLocks noChangeAspect="1"/>
          </p:cNvPicPr>
          <p:nvPr/>
        </p:nvPicPr>
        <p:blipFill rotWithShape="1">
          <a:blip r:embed="rId2"/>
          <a:srcRect l="29128" t="21715" r="24168"/>
          <a:stretch/>
        </p:blipFill>
        <p:spPr>
          <a:xfrm>
            <a:off x="-677" y="0"/>
            <a:ext cx="5802264" cy="6883679"/>
          </a:xfrm>
          <a:prstGeom prst="rect">
            <a:avLst/>
          </a:prstGeom>
        </p:spPr>
      </p:pic>
      <p:pic>
        <p:nvPicPr>
          <p:cNvPr id="24" name="Picture 2" descr="D:\Desktop\FOTOS FACULTAD\Edificio Ingenierias-8163_auditorio.jpg">
            <a:extLst>
              <a:ext uri="{FF2B5EF4-FFF2-40B4-BE49-F238E27FC236}">
                <a16:creationId xmlns:a16="http://schemas.microsoft.com/office/drawing/2014/main" id="{66F7D7FB-0D26-A64F-B944-81F0B71C6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002" y="5063937"/>
            <a:ext cx="1741629" cy="116101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Imagen 24">
            <a:extLst>
              <a:ext uri="{FF2B5EF4-FFF2-40B4-BE49-F238E27FC236}">
                <a16:creationId xmlns:a16="http://schemas.microsoft.com/office/drawing/2014/main" id="{4391927F-421E-8148-8A59-DF500D49C8AA}"/>
              </a:ext>
            </a:extLst>
          </p:cNvPr>
          <p:cNvPicPr>
            <a:picLocks noChangeAspect="1"/>
          </p:cNvPicPr>
          <p:nvPr/>
        </p:nvPicPr>
        <p:blipFill>
          <a:blip r:embed="rId4"/>
          <a:stretch>
            <a:fillRect/>
          </a:stretch>
        </p:blipFill>
        <p:spPr>
          <a:xfrm>
            <a:off x="9754206" y="5059203"/>
            <a:ext cx="1741527" cy="1161017"/>
          </a:xfrm>
          <a:prstGeom prst="rect">
            <a:avLst/>
          </a:prstGeom>
        </p:spPr>
      </p:pic>
      <p:pic>
        <p:nvPicPr>
          <p:cNvPr id="26" name="Imagen 25">
            <a:extLst>
              <a:ext uri="{FF2B5EF4-FFF2-40B4-BE49-F238E27FC236}">
                <a16:creationId xmlns:a16="http://schemas.microsoft.com/office/drawing/2014/main" id="{76843CE5-014E-F449-9479-963BDA154AD8}"/>
              </a:ext>
            </a:extLst>
          </p:cNvPr>
          <p:cNvPicPr>
            <a:picLocks noChangeAspect="1"/>
          </p:cNvPicPr>
          <p:nvPr/>
        </p:nvPicPr>
        <p:blipFill rotWithShape="1">
          <a:blip r:embed="rId5"/>
          <a:srcRect t="16130"/>
          <a:stretch/>
        </p:blipFill>
        <p:spPr>
          <a:xfrm>
            <a:off x="7691591" y="5079115"/>
            <a:ext cx="1854101" cy="1166275"/>
          </a:xfrm>
          <a:prstGeom prst="rect">
            <a:avLst/>
          </a:prstGeom>
        </p:spPr>
      </p:pic>
      <p:sp>
        <p:nvSpPr>
          <p:cNvPr id="28" name="Rectángulo 27">
            <a:extLst>
              <a:ext uri="{FF2B5EF4-FFF2-40B4-BE49-F238E27FC236}">
                <a16:creationId xmlns:a16="http://schemas.microsoft.com/office/drawing/2014/main" id="{6FD284A1-BA77-D04A-B3A7-385BC7FB9B9B}"/>
              </a:ext>
            </a:extLst>
          </p:cNvPr>
          <p:cNvSpPr/>
          <p:nvPr/>
        </p:nvSpPr>
        <p:spPr>
          <a:xfrm>
            <a:off x="1333765" y="2625898"/>
            <a:ext cx="10339790" cy="1415772"/>
          </a:xfrm>
          <a:prstGeom prst="rect">
            <a:avLst/>
          </a:prstGeom>
        </p:spPr>
        <p:txBody>
          <a:bodyPr wrap="square">
            <a:spAutoFit/>
          </a:bodyPr>
          <a:lstStyle/>
          <a:p>
            <a:r>
              <a:rPr lang="es-CL" sz="4000" b="1" dirty="0">
                <a:solidFill>
                  <a:srgbClr val="FF0000"/>
                </a:solidFill>
              </a:rPr>
              <a:t>EP7003</a:t>
            </a:r>
          </a:p>
          <a:p>
            <a:r>
              <a:rPr lang="es-CL" sz="2800" b="1" dirty="0">
                <a:solidFill>
                  <a:srgbClr val="FF0000"/>
                </a:solidFill>
              </a:rPr>
              <a:t>Laboratorio 4: Escribir la metodología</a:t>
            </a:r>
          </a:p>
          <a:p>
            <a:r>
              <a:rPr lang="es-CL" dirty="0">
                <a:solidFill>
                  <a:schemeClr val="bg1">
                    <a:lumMod val="50000"/>
                  </a:schemeClr>
                </a:solidFill>
              </a:rPr>
              <a:t>Escuela de Postgrado y Educación Continua </a:t>
            </a:r>
            <a:r>
              <a:rPr lang="es-CL">
                <a:solidFill>
                  <a:schemeClr val="bg1">
                    <a:lumMod val="50000"/>
                  </a:schemeClr>
                </a:solidFill>
              </a:rPr>
              <a:t>/                                     </a:t>
            </a:r>
            <a:r>
              <a:rPr lang="es-CL" dirty="0">
                <a:solidFill>
                  <a:schemeClr val="bg1">
                    <a:lumMod val="50000"/>
                  </a:schemeClr>
                </a:solidFill>
              </a:rPr>
              <a:t>Sesión 4/12</a:t>
            </a:r>
          </a:p>
        </p:txBody>
      </p:sp>
      <p:pic>
        <p:nvPicPr>
          <p:cNvPr id="35" name="Imagen 34" descr="Imagen que contiene alimentos, dibujo&#10;&#10;Descripción generada automáticamente">
            <a:extLst>
              <a:ext uri="{FF2B5EF4-FFF2-40B4-BE49-F238E27FC236}">
                <a16:creationId xmlns:a16="http://schemas.microsoft.com/office/drawing/2014/main" id="{5B74F11F-2D1E-944B-A1FE-58EDB1FCDE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33765" y="1397808"/>
            <a:ext cx="4116503" cy="1228090"/>
          </a:xfrm>
          <a:prstGeom prst="rect">
            <a:avLst/>
          </a:prstGeom>
        </p:spPr>
      </p:pic>
      <p:sp>
        <p:nvSpPr>
          <p:cNvPr id="2" name="CuadroTexto 1">
            <a:extLst>
              <a:ext uri="{FF2B5EF4-FFF2-40B4-BE49-F238E27FC236}">
                <a16:creationId xmlns:a16="http://schemas.microsoft.com/office/drawing/2014/main" id="{1E4DBA08-ECE9-4573-B01E-FC670CD7AE31}"/>
              </a:ext>
            </a:extLst>
          </p:cNvPr>
          <p:cNvSpPr txBox="1"/>
          <p:nvPr/>
        </p:nvSpPr>
        <p:spPr>
          <a:xfrm>
            <a:off x="753762" y="5239265"/>
            <a:ext cx="4275438" cy="1477328"/>
          </a:xfrm>
          <a:prstGeom prst="rect">
            <a:avLst/>
          </a:prstGeom>
          <a:noFill/>
        </p:spPr>
        <p:txBody>
          <a:bodyPr wrap="square" rtlCol="0">
            <a:spAutoFit/>
          </a:bodyPr>
          <a:lstStyle/>
          <a:p>
            <a:r>
              <a:rPr lang="es-CL" b="1" dirty="0"/>
              <a:t>Cátedra: Dr. Enrique Sologuren I.</a:t>
            </a:r>
          </a:p>
          <a:p>
            <a:endParaRPr lang="es-CL" b="1" dirty="0"/>
          </a:p>
          <a:p>
            <a:r>
              <a:rPr lang="es-CL" b="1" dirty="0"/>
              <a:t>Auxiliar: </a:t>
            </a:r>
          </a:p>
          <a:p>
            <a:r>
              <a:rPr lang="es-ES" b="1" dirty="0"/>
              <a:t>P</a:t>
            </a:r>
            <a:r>
              <a:rPr lang="es-CL" b="1" dirty="0" err="1"/>
              <a:t>rof</a:t>
            </a:r>
            <a:r>
              <a:rPr lang="es-CL" b="1" dirty="0"/>
              <a:t>. </a:t>
            </a:r>
            <a:r>
              <a:rPr lang="es-CL" b="1" dirty="0" err="1"/>
              <a:t>Dra</a:t>
            </a:r>
            <a:r>
              <a:rPr lang="es-CL" b="1" dirty="0"/>
              <a:t> © Paula Morgado F. </a:t>
            </a:r>
          </a:p>
          <a:p>
            <a:r>
              <a:rPr lang="es-CL" b="1" dirty="0"/>
              <a:t>Prof. Sebastián Sepúlveda D.  </a:t>
            </a:r>
          </a:p>
        </p:txBody>
      </p:sp>
    </p:spTree>
    <p:extLst>
      <p:ext uri="{BB962C8B-B14F-4D97-AF65-F5344CB8AC3E}">
        <p14:creationId xmlns:p14="http://schemas.microsoft.com/office/powerpoint/2010/main" val="759770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p:cNvSpPr/>
          <p:nvPr/>
        </p:nvSpPr>
        <p:spPr>
          <a:xfrm>
            <a:off x="8813180" y="4792197"/>
            <a:ext cx="2902610" cy="1023147"/>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s-ES" b="1" dirty="0">
                <a:solidFill>
                  <a:schemeClr val="tx1"/>
                </a:solidFill>
              </a:rPr>
              <a:t>Delimitar el objeto de estudio </a:t>
            </a:r>
          </a:p>
        </p:txBody>
      </p:sp>
      <p:pic>
        <p:nvPicPr>
          <p:cNvPr id="3" name="Imagen 2">
            <a:extLst>
              <a:ext uri="{FF2B5EF4-FFF2-40B4-BE49-F238E27FC236}">
                <a16:creationId xmlns:a16="http://schemas.microsoft.com/office/drawing/2014/main" id="{7DBED30B-BEED-4BA1-B507-39060BC66510}"/>
              </a:ext>
            </a:extLst>
          </p:cNvPr>
          <p:cNvPicPr>
            <a:picLocks noChangeAspect="1"/>
          </p:cNvPicPr>
          <p:nvPr/>
        </p:nvPicPr>
        <p:blipFill>
          <a:blip r:embed="rId4"/>
          <a:stretch>
            <a:fillRect/>
          </a:stretch>
        </p:blipFill>
        <p:spPr>
          <a:xfrm>
            <a:off x="207351" y="1712539"/>
            <a:ext cx="8507073" cy="2768275"/>
          </a:xfrm>
          <a:prstGeom prst="rect">
            <a:avLst/>
          </a:prstGeom>
        </p:spPr>
      </p:pic>
      <p:sp>
        <p:nvSpPr>
          <p:cNvPr id="7" name="Título 1">
            <a:extLst>
              <a:ext uri="{FF2B5EF4-FFF2-40B4-BE49-F238E27FC236}">
                <a16:creationId xmlns:a16="http://schemas.microsoft.com/office/drawing/2014/main" id="{960446B6-22BD-476E-A8B9-286BAC349C9D}"/>
              </a:ext>
            </a:extLst>
          </p:cNvPr>
          <p:cNvSpPr>
            <a:spLocks noGrp="1"/>
          </p:cNvSpPr>
          <p:nvPr>
            <p:ph type="title"/>
          </p:nvPr>
        </p:nvSpPr>
        <p:spPr>
          <a:xfrm>
            <a:off x="207963" y="-11113"/>
            <a:ext cx="10515600" cy="1325563"/>
          </a:xfrm>
        </p:spPr>
        <p:txBody>
          <a:bodyPr>
            <a:normAutofit/>
          </a:bodyPr>
          <a:lstStyle/>
          <a:p>
            <a:r>
              <a:rPr lang="es-MX" sz="4000" dirty="0">
                <a:solidFill>
                  <a:srgbClr val="FF0000"/>
                </a:solidFill>
                <a:latin typeface="+mn-lt"/>
              </a:rPr>
              <a:t>Organización interna del </a:t>
            </a:r>
            <a:br>
              <a:rPr lang="es-MX" sz="4000" dirty="0">
                <a:solidFill>
                  <a:srgbClr val="FF0000"/>
                </a:solidFill>
                <a:latin typeface="+mn-lt"/>
              </a:rPr>
            </a:br>
            <a:r>
              <a:rPr lang="es-MX" sz="4000" dirty="0">
                <a:solidFill>
                  <a:srgbClr val="FF0000"/>
                </a:solidFill>
                <a:latin typeface="+mn-lt"/>
              </a:rPr>
              <a:t>Marco metodológico</a:t>
            </a:r>
            <a:endParaRPr lang="es-CL" sz="4000" dirty="0">
              <a:solidFill>
                <a:srgbClr val="FF0000"/>
              </a:solidFill>
              <a:latin typeface="+mn-lt"/>
            </a:endParaRPr>
          </a:p>
        </p:txBody>
      </p:sp>
    </p:spTree>
    <p:extLst>
      <p:ext uri="{BB962C8B-B14F-4D97-AF65-F5344CB8AC3E}">
        <p14:creationId xmlns:p14="http://schemas.microsoft.com/office/powerpoint/2010/main" val="157227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207351" y="-11054"/>
            <a:ext cx="10209395" cy="1023147"/>
          </a:xfrm>
        </p:spPr>
        <p:txBody>
          <a:bodyPr>
            <a:normAutofit fontScale="90000"/>
          </a:bodyPr>
          <a:lstStyle/>
          <a:p>
            <a:r>
              <a:rPr lang="es-MX" sz="4000" dirty="0">
                <a:solidFill>
                  <a:srgbClr val="FF0000"/>
                </a:solidFill>
                <a:latin typeface="+mn-lt"/>
              </a:rPr>
              <a:t>Organización interna del </a:t>
            </a:r>
            <a:br>
              <a:rPr lang="es-MX" sz="4000" dirty="0">
                <a:solidFill>
                  <a:srgbClr val="FF0000"/>
                </a:solidFill>
                <a:latin typeface="+mn-lt"/>
              </a:rPr>
            </a:br>
            <a:r>
              <a:rPr lang="es-MX" sz="4000" dirty="0">
                <a:solidFill>
                  <a:srgbClr val="FF0000"/>
                </a:solidFill>
                <a:latin typeface="+mn-lt"/>
              </a:rPr>
              <a:t>Marco metodológico</a:t>
            </a:r>
            <a:endParaRPr lang="es-CL" sz="4000" dirty="0">
              <a:solidFill>
                <a:srgbClr val="FF0000"/>
              </a:solidFill>
              <a:latin typeface="+mn-lt"/>
            </a:endParaRP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p:cNvSpPr/>
          <p:nvPr/>
        </p:nvSpPr>
        <p:spPr>
          <a:xfrm>
            <a:off x="8614751" y="3457667"/>
            <a:ext cx="2902610" cy="1023147"/>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s-ES" dirty="0">
                <a:solidFill>
                  <a:schemeClr val="tx1"/>
                </a:solidFill>
              </a:rPr>
              <a:t>Especificar procedimientos</a:t>
            </a:r>
          </a:p>
        </p:txBody>
      </p:sp>
      <p:pic>
        <p:nvPicPr>
          <p:cNvPr id="3" name="Imagen 2">
            <a:extLst>
              <a:ext uri="{FF2B5EF4-FFF2-40B4-BE49-F238E27FC236}">
                <a16:creationId xmlns:a16="http://schemas.microsoft.com/office/drawing/2014/main" id="{E97F6826-36EF-4D89-9E53-5323570C2EBA}"/>
              </a:ext>
            </a:extLst>
          </p:cNvPr>
          <p:cNvPicPr>
            <a:picLocks noChangeAspect="1"/>
          </p:cNvPicPr>
          <p:nvPr/>
        </p:nvPicPr>
        <p:blipFill>
          <a:blip r:embed="rId4"/>
          <a:stretch>
            <a:fillRect/>
          </a:stretch>
        </p:blipFill>
        <p:spPr>
          <a:xfrm>
            <a:off x="1045136" y="940231"/>
            <a:ext cx="6660765" cy="6231361"/>
          </a:xfrm>
          <a:prstGeom prst="rect">
            <a:avLst/>
          </a:prstGeom>
        </p:spPr>
      </p:pic>
    </p:spTree>
    <p:extLst>
      <p:ext uri="{BB962C8B-B14F-4D97-AF65-F5344CB8AC3E}">
        <p14:creationId xmlns:p14="http://schemas.microsoft.com/office/powerpoint/2010/main" val="170339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207351" y="-11054"/>
            <a:ext cx="10515600" cy="1325563"/>
          </a:xfrm>
        </p:spPr>
        <p:txBody>
          <a:bodyPr>
            <a:normAutofit/>
          </a:bodyPr>
          <a:lstStyle/>
          <a:p>
            <a:r>
              <a:rPr lang="es-ES" sz="4000" dirty="0">
                <a:solidFill>
                  <a:srgbClr val="FF0000"/>
                </a:solidFill>
                <a:latin typeface="+mn-lt"/>
              </a:rPr>
              <a:t>Organización interna del </a:t>
            </a:r>
            <a:br>
              <a:rPr lang="es-ES" sz="4000" dirty="0">
                <a:solidFill>
                  <a:srgbClr val="FF0000"/>
                </a:solidFill>
                <a:latin typeface="+mn-lt"/>
              </a:rPr>
            </a:br>
            <a:r>
              <a:rPr lang="es-ES" sz="4000" dirty="0">
                <a:solidFill>
                  <a:srgbClr val="FF0000"/>
                </a:solidFill>
                <a:latin typeface="+mn-lt"/>
              </a:rPr>
              <a:t>Marco metodológico</a:t>
            </a:r>
            <a:endParaRPr lang="es-CL" sz="4000" dirty="0">
              <a:solidFill>
                <a:srgbClr val="FF0000"/>
              </a:solidFill>
              <a:latin typeface="+mn-lt"/>
            </a:endParaRP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p:cNvSpPr/>
          <p:nvPr/>
        </p:nvSpPr>
        <p:spPr>
          <a:xfrm>
            <a:off x="8814252" y="3460970"/>
            <a:ext cx="2738385" cy="751562"/>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s-ES" b="1" dirty="0">
                <a:solidFill>
                  <a:schemeClr val="tx1"/>
                </a:solidFill>
              </a:rPr>
              <a:t>Detallar instrumentos </a:t>
            </a:r>
          </a:p>
        </p:txBody>
      </p:sp>
      <p:pic>
        <p:nvPicPr>
          <p:cNvPr id="3" name="Imagen 2">
            <a:extLst>
              <a:ext uri="{FF2B5EF4-FFF2-40B4-BE49-F238E27FC236}">
                <a16:creationId xmlns:a16="http://schemas.microsoft.com/office/drawing/2014/main" id="{70D16EDB-FD7A-4A73-9F2C-A4DD28DE0F90}"/>
              </a:ext>
            </a:extLst>
          </p:cNvPr>
          <p:cNvPicPr>
            <a:picLocks noChangeAspect="1"/>
          </p:cNvPicPr>
          <p:nvPr/>
        </p:nvPicPr>
        <p:blipFill>
          <a:blip r:embed="rId4"/>
          <a:stretch>
            <a:fillRect/>
          </a:stretch>
        </p:blipFill>
        <p:spPr>
          <a:xfrm>
            <a:off x="1469049" y="1165097"/>
            <a:ext cx="4815093" cy="5582814"/>
          </a:xfrm>
          <a:prstGeom prst="rect">
            <a:avLst/>
          </a:prstGeom>
        </p:spPr>
      </p:pic>
      <p:sp>
        <p:nvSpPr>
          <p:cNvPr id="4" name="CuadroTexto 3">
            <a:extLst>
              <a:ext uri="{FF2B5EF4-FFF2-40B4-BE49-F238E27FC236}">
                <a16:creationId xmlns:a16="http://schemas.microsoft.com/office/drawing/2014/main" id="{33DB08B1-ECD7-410A-A266-77C58A7DB91E}"/>
              </a:ext>
            </a:extLst>
          </p:cNvPr>
          <p:cNvSpPr txBox="1"/>
          <p:nvPr/>
        </p:nvSpPr>
        <p:spPr>
          <a:xfrm>
            <a:off x="7587049" y="5387546"/>
            <a:ext cx="3571102" cy="369332"/>
          </a:xfrm>
          <a:prstGeom prst="rect">
            <a:avLst/>
          </a:prstGeom>
          <a:noFill/>
        </p:spPr>
        <p:txBody>
          <a:bodyPr wrap="square" rtlCol="0">
            <a:spAutoFit/>
          </a:bodyPr>
          <a:lstStyle/>
          <a:p>
            <a:r>
              <a:rPr lang="es-CL" dirty="0" err="1"/>
              <a:t>Yarmuch</a:t>
            </a:r>
            <a:r>
              <a:rPr lang="es-CL" dirty="0"/>
              <a:t> (2016)</a:t>
            </a:r>
          </a:p>
        </p:txBody>
      </p:sp>
    </p:spTree>
    <p:extLst>
      <p:ext uri="{BB962C8B-B14F-4D97-AF65-F5344CB8AC3E}">
        <p14:creationId xmlns:p14="http://schemas.microsoft.com/office/powerpoint/2010/main" val="841240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p:cNvSpPr/>
          <p:nvPr/>
        </p:nvSpPr>
        <p:spPr>
          <a:xfrm>
            <a:off x="8814252" y="3460970"/>
            <a:ext cx="2738385" cy="751562"/>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s-ES" dirty="0">
                <a:solidFill>
                  <a:schemeClr val="tx1"/>
                </a:solidFill>
              </a:rPr>
              <a:t>Inicio o cierre del apartado</a:t>
            </a:r>
            <a:endParaRPr lang="es-ES" dirty="0"/>
          </a:p>
        </p:txBody>
      </p:sp>
      <p:sp>
        <p:nvSpPr>
          <p:cNvPr id="11" name="Rectángulo 10"/>
          <p:cNvSpPr/>
          <p:nvPr/>
        </p:nvSpPr>
        <p:spPr>
          <a:xfrm>
            <a:off x="136799" y="4343665"/>
            <a:ext cx="8051800" cy="17590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s-ES" dirty="0"/>
          </a:p>
        </p:txBody>
      </p:sp>
      <p:pic>
        <p:nvPicPr>
          <p:cNvPr id="2" name="Imagen 1">
            <a:extLst>
              <a:ext uri="{FF2B5EF4-FFF2-40B4-BE49-F238E27FC236}">
                <a16:creationId xmlns:a16="http://schemas.microsoft.com/office/drawing/2014/main" id="{75254A04-FB6B-4F59-B437-88A473245B82}"/>
              </a:ext>
            </a:extLst>
          </p:cNvPr>
          <p:cNvPicPr>
            <a:picLocks noChangeAspect="1"/>
          </p:cNvPicPr>
          <p:nvPr/>
        </p:nvPicPr>
        <p:blipFill>
          <a:blip r:embed="rId4"/>
          <a:stretch>
            <a:fillRect/>
          </a:stretch>
        </p:blipFill>
        <p:spPr>
          <a:xfrm>
            <a:off x="241790" y="84498"/>
            <a:ext cx="6600825" cy="6276975"/>
          </a:xfrm>
          <a:prstGeom prst="rect">
            <a:avLst/>
          </a:prstGeom>
        </p:spPr>
      </p:pic>
      <p:sp>
        <p:nvSpPr>
          <p:cNvPr id="3" name="CuadroTexto 2">
            <a:extLst>
              <a:ext uri="{FF2B5EF4-FFF2-40B4-BE49-F238E27FC236}">
                <a16:creationId xmlns:a16="http://schemas.microsoft.com/office/drawing/2014/main" id="{8C35E051-D35D-4FB9-91F4-71BCAF41BBDB}"/>
              </a:ext>
            </a:extLst>
          </p:cNvPr>
          <p:cNvSpPr txBox="1"/>
          <p:nvPr/>
        </p:nvSpPr>
        <p:spPr>
          <a:xfrm>
            <a:off x="9495692" y="5251622"/>
            <a:ext cx="2305011" cy="369332"/>
          </a:xfrm>
          <a:prstGeom prst="rect">
            <a:avLst/>
          </a:prstGeom>
          <a:noFill/>
        </p:spPr>
        <p:txBody>
          <a:bodyPr wrap="square" rtlCol="0">
            <a:spAutoFit/>
          </a:bodyPr>
          <a:lstStyle/>
          <a:p>
            <a:r>
              <a:rPr lang="es-CL" dirty="0"/>
              <a:t>Fredes (2016). </a:t>
            </a:r>
          </a:p>
        </p:txBody>
      </p:sp>
    </p:spTree>
    <p:extLst>
      <p:ext uri="{BB962C8B-B14F-4D97-AF65-F5344CB8AC3E}">
        <p14:creationId xmlns:p14="http://schemas.microsoft.com/office/powerpoint/2010/main" val="27395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3A3A8E-39D1-4F29-843E-2EE3AB54C1FF}"/>
              </a:ext>
            </a:extLst>
          </p:cNvPr>
          <p:cNvSpPr>
            <a:spLocks noGrp="1"/>
          </p:cNvSpPr>
          <p:nvPr>
            <p:ph type="title"/>
          </p:nvPr>
        </p:nvSpPr>
        <p:spPr/>
        <p:txBody>
          <a:bodyPr/>
          <a:lstStyle/>
          <a:p>
            <a:r>
              <a:rPr lang="es-CL" sz="4000" dirty="0">
                <a:solidFill>
                  <a:srgbClr val="FF0000"/>
                </a:solidFill>
                <a:latin typeface="+mn-lt"/>
              </a:rPr>
              <a:t>Posibles pasos </a:t>
            </a:r>
          </a:p>
        </p:txBody>
      </p:sp>
      <p:sp>
        <p:nvSpPr>
          <p:cNvPr id="3" name="Marcador de contenido 2">
            <a:extLst>
              <a:ext uri="{FF2B5EF4-FFF2-40B4-BE49-F238E27FC236}">
                <a16:creationId xmlns:a16="http://schemas.microsoft.com/office/drawing/2014/main" id="{2383153E-826F-4201-9F33-933B71A03C90}"/>
              </a:ext>
            </a:extLst>
          </p:cNvPr>
          <p:cNvSpPr>
            <a:spLocks noGrp="1"/>
          </p:cNvSpPr>
          <p:nvPr>
            <p:ph idx="1"/>
          </p:nvPr>
        </p:nvSpPr>
        <p:spPr/>
        <p:txBody>
          <a:bodyPr>
            <a:normAutofit fontScale="92500" lnSpcReduction="10000"/>
          </a:bodyPr>
          <a:lstStyle/>
          <a:p>
            <a:pPr algn="just">
              <a:buFont typeface="Wingdings" panose="05000000000000000000" pitchFamily="2" charset="2"/>
              <a:buChar char="ü"/>
            </a:pPr>
            <a:r>
              <a:rPr lang="es-CL" dirty="0"/>
              <a:t>Presentación de la estructura o contenidos del marco metodológico. </a:t>
            </a:r>
          </a:p>
          <a:p>
            <a:pPr marL="0" indent="0" algn="just">
              <a:buNone/>
            </a:pPr>
            <a:endParaRPr lang="es-CL" dirty="0"/>
          </a:p>
          <a:p>
            <a:pPr algn="just">
              <a:buFont typeface="Wingdings" panose="05000000000000000000" pitchFamily="2" charset="2"/>
              <a:buChar char="ü"/>
            </a:pPr>
            <a:r>
              <a:rPr lang="es-CL" dirty="0"/>
              <a:t>Presentación de objetivos. </a:t>
            </a:r>
          </a:p>
          <a:p>
            <a:pPr marL="0" indent="0" algn="just">
              <a:buNone/>
            </a:pPr>
            <a:endParaRPr lang="es-CL" dirty="0"/>
          </a:p>
          <a:p>
            <a:pPr algn="just">
              <a:buFont typeface="Wingdings" panose="05000000000000000000" pitchFamily="2" charset="2"/>
              <a:buChar char="ü"/>
            </a:pPr>
            <a:r>
              <a:rPr lang="es-CL" dirty="0"/>
              <a:t>Presentación de sujetos, materiales, muestras. </a:t>
            </a:r>
          </a:p>
          <a:p>
            <a:pPr marL="0" indent="0" algn="just">
              <a:buNone/>
            </a:pPr>
            <a:endParaRPr lang="es-CL" dirty="0"/>
          </a:p>
          <a:p>
            <a:pPr algn="just">
              <a:buFont typeface="Wingdings" panose="05000000000000000000" pitchFamily="2" charset="2"/>
              <a:buChar char="ü"/>
            </a:pPr>
            <a:r>
              <a:rPr lang="es-CL" dirty="0"/>
              <a:t>Ubicación y características contextuales de la muestra (Las observaciones se realizaron en el centro XXXX). </a:t>
            </a:r>
          </a:p>
          <a:p>
            <a:pPr marL="0" indent="0" algn="just">
              <a:buNone/>
            </a:pPr>
            <a:endParaRPr lang="es-CL" dirty="0"/>
          </a:p>
          <a:p>
            <a:pPr algn="just">
              <a:buFont typeface="Wingdings" panose="05000000000000000000" pitchFamily="2" charset="2"/>
              <a:buChar char="ü"/>
            </a:pPr>
            <a:r>
              <a:rPr lang="es-CL" dirty="0"/>
              <a:t>Detalle de los procedimientos de recolección de información. </a:t>
            </a:r>
          </a:p>
          <a:p>
            <a:pPr marL="0" indent="0">
              <a:buNone/>
            </a:pPr>
            <a:endParaRPr lang="es-CL" dirty="0"/>
          </a:p>
        </p:txBody>
      </p:sp>
    </p:spTree>
    <p:extLst>
      <p:ext uri="{BB962C8B-B14F-4D97-AF65-F5344CB8AC3E}">
        <p14:creationId xmlns:p14="http://schemas.microsoft.com/office/powerpoint/2010/main" val="3698635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D0F914-948E-4F51-9459-ACE8CFEFA118}"/>
              </a:ext>
            </a:extLst>
          </p:cNvPr>
          <p:cNvSpPr>
            <a:spLocks noGrp="1"/>
          </p:cNvSpPr>
          <p:nvPr>
            <p:ph type="title"/>
          </p:nvPr>
        </p:nvSpPr>
        <p:spPr/>
        <p:txBody>
          <a:bodyPr/>
          <a:lstStyle/>
          <a:p>
            <a:r>
              <a:rPr lang="es-CL" sz="4000" dirty="0">
                <a:solidFill>
                  <a:srgbClr val="FF0000"/>
                </a:solidFill>
                <a:latin typeface="+mn-lt"/>
              </a:rPr>
              <a:t>Pregunta de debate</a:t>
            </a:r>
          </a:p>
        </p:txBody>
      </p:sp>
      <p:sp>
        <p:nvSpPr>
          <p:cNvPr id="3" name="Marcador de contenido 2">
            <a:extLst>
              <a:ext uri="{FF2B5EF4-FFF2-40B4-BE49-F238E27FC236}">
                <a16:creationId xmlns:a16="http://schemas.microsoft.com/office/drawing/2014/main" id="{F9220AB9-7BED-4EA0-B8EB-DA68EF2B719C}"/>
              </a:ext>
            </a:extLst>
          </p:cNvPr>
          <p:cNvSpPr>
            <a:spLocks noGrp="1"/>
          </p:cNvSpPr>
          <p:nvPr>
            <p:ph idx="1"/>
          </p:nvPr>
        </p:nvSpPr>
        <p:spPr/>
        <p:txBody>
          <a:bodyPr/>
          <a:lstStyle/>
          <a:p>
            <a:pPr marL="0" indent="0">
              <a:buNone/>
            </a:pPr>
            <a:endParaRPr lang="es-CL" dirty="0"/>
          </a:p>
          <a:p>
            <a:pPr marL="0" indent="0">
              <a:buNone/>
            </a:pPr>
            <a:endParaRPr lang="es-CL" dirty="0"/>
          </a:p>
          <a:p>
            <a:pPr marL="0" indent="0" algn="ctr">
              <a:buNone/>
            </a:pPr>
            <a:r>
              <a:rPr lang="es-CL" b="1" dirty="0"/>
              <a:t>¿Cuáles son los aspectos metodológicos de mi investigación?</a:t>
            </a:r>
          </a:p>
        </p:txBody>
      </p:sp>
    </p:spTree>
    <p:extLst>
      <p:ext uri="{BB962C8B-B14F-4D97-AF65-F5344CB8AC3E}">
        <p14:creationId xmlns:p14="http://schemas.microsoft.com/office/powerpoint/2010/main" val="2233504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207351" y="-11054"/>
            <a:ext cx="10515600" cy="1325563"/>
          </a:xfrm>
        </p:spPr>
        <p:txBody>
          <a:bodyPr>
            <a:normAutofit/>
          </a:bodyPr>
          <a:lstStyle/>
          <a:p>
            <a:r>
              <a:rPr lang="es-ES" sz="4000" dirty="0">
                <a:solidFill>
                  <a:srgbClr val="FF0000"/>
                </a:solidFill>
                <a:latin typeface="+mn-lt"/>
              </a:rPr>
              <a:t>Consejos para la escritura del Marco metodológico</a:t>
            </a:r>
            <a:endParaRPr lang="es-CL" sz="4000" dirty="0">
              <a:solidFill>
                <a:srgbClr val="FF0000"/>
              </a:solidFill>
              <a:latin typeface="+mn-lt"/>
            </a:endParaRP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Marcador de contenido 2">
            <a:extLst>
              <a:ext uri="{FF2B5EF4-FFF2-40B4-BE49-F238E27FC236}">
                <a16:creationId xmlns:a16="http://schemas.microsoft.com/office/drawing/2014/main" id="{BA4CEBF3-8798-D643-955C-D841FBCE76A7}"/>
              </a:ext>
            </a:extLst>
          </p:cNvPr>
          <p:cNvSpPr>
            <a:spLocks noGrp="1"/>
          </p:cNvSpPr>
          <p:nvPr>
            <p:ph idx="1"/>
          </p:nvPr>
        </p:nvSpPr>
        <p:spPr>
          <a:xfrm>
            <a:off x="253749" y="1129034"/>
            <a:ext cx="11713779" cy="5491203"/>
          </a:xfrm>
        </p:spPr>
        <p:txBody>
          <a:bodyPr anchor="ctr">
            <a:noAutofit/>
          </a:bodyPr>
          <a:lstStyle/>
          <a:p>
            <a:pPr algn="just">
              <a:spcAft>
                <a:spcPts val="1000"/>
              </a:spcAft>
              <a:buFont typeface="Wingdings" charset="2"/>
              <a:buChar char="ü"/>
            </a:pPr>
            <a:r>
              <a:rPr lang="es-CL" sz="2400" dirty="0"/>
              <a:t>En la planificación del apartado: </a:t>
            </a:r>
          </a:p>
          <a:p>
            <a:pPr lvl="1" algn="just">
              <a:spcAft>
                <a:spcPts val="1000"/>
              </a:spcAft>
              <a:buFont typeface="Wingdings" charset="2"/>
              <a:buChar char="ü"/>
            </a:pPr>
            <a:r>
              <a:rPr lang="es-CL" sz="1800" dirty="0"/>
              <a:t>Organiza y jerarquiza los contenidos de los subapartados en función de su relevancia para la propuesta que realizas.</a:t>
            </a:r>
          </a:p>
          <a:p>
            <a:pPr lvl="1" algn="just">
              <a:spcAft>
                <a:spcPts val="1000"/>
              </a:spcAft>
              <a:buFont typeface="Wingdings" charset="2"/>
              <a:buChar char="ü"/>
            </a:pPr>
            <a:r>
              <a:rPr lang="es-CL" sz="1800" dirty="0"/>
              <a:t>Evalúa la proyección de la organización del contenido en función de los resultados que esperas obtener en tu investigación</a:t>
            </a:r>
          </a:p>
          <a:p>
            <a:pPr algn="just">
              <a:spcAft>
                <a:spcPts val="1000"/>
              </a:spcAft>
              <a:buFont typeface="Wingdings" charset="2"/>
              <a:buChar char="ü"/>
            </a:pPr>
            <a:r>
              <a:rPr lang="es-CL" sz="2400" dirty="0"/>
              <a:t>Al momento de escribir:</a:t>
            </a:r>
          </a:p>
          <a:p>
            <a:pPr lvl="1" algn="just">
              <a:spcAft>
                <a:spcPts val="1000"/>
              </a:spcAft>
              <a:buFont typeface="Wingdings" charset="2"/>
              <a:buChar char="ü"/>
            </a:pPr>
            <a:r>
              <a:rPr lang="es-CL" sz="2000" dirty="0"/>
              <a:t>Organiza tu escrito desde lo más general a lo más particular. </a:t>
            </a:r>
          </a:p>
          <a:p>
            <a:pPr lvl="1" algn="just">
              <a:spcAft>
                <a:spcPts val="1000"/>
              </a:spcAft>
              <a:buFont typeface="Wingdings" charset="2"/>
              <a:buChar char="ü"/>
            </a:pPr>
            <a:r>
              <a:rPr lang="es-CL" sz="2000" dirty="0"/>
              <a:t>Chequea la coherencia con tus objetivos de investigación. </a:t>
            </a:r>
          </a:p>
          <a:p>
            <a:pPr algn="just">
              <a:spcAft>
                <a:spcPts val="1000"/>
              </a:spcAft>
              <a:buFont typeface="Wingdings" charset="2"/>
              <a:buChar char="ü"/>
            </a:pPr>
            <a:r>
              <a:rPr lang="es-CL" sz="2400" dirty="0"/>
              <a:t>En la revisión:</a:t>
            </a:r>
          </a:p>
          <a:p>
            <a:pPr lvl="1" algn="just">
              <a:spcAft>
                <a:spcPts val="1000"/>
              </a:spcAft>
              <a:buFont typeface="Wingdings" charset="2"/>
              <a:buChar char="ü"/>
            </a:pPr>
            <a:r>
              <a:rPr lang="es-CL" sz="1800" dirty="0"/>
              <a:t>Verifica el cumplimiento de los propósitos comunicativos de cada subapartado y del gran capítulo en general</a:t>
            </a:r>
          </a:p>
          <a:p>
            <a:pPr lvl="1" algn="just">
              <a:spcAft>
                <a:spcPts val="1000"/>
              </a:spcAft>
              <a:buFont typeface="Wingdings" charset="2"/>
              <a:buChar char="ü"/>
            </a:pPr>
            <a:r>
              <a:rPr lang="es-CL" sz="1800" dirty="0"/>
              <a:t>Fija criterios específicos para revisar el trabajo (claridad, precisión, registro, lenguaje, ortografía, entre otros)</a:t>
            </a:r>
          </a:p>
        </p:txBody>
      </p:sp>
      <p:pic>
        <p:nvPicPr>
          <p:cNvPr id="6" name="Picture 20" descr="uthor writer concept thin line icon Royalty Free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b="13546"/>
          <a:stretch/>
        </p:blipFill>
        <p:spPr bwMode="auto">
          <a:xfrm>
            <a:off x="10161964" y="3429000"/>
            <a:ext cx="1776287" cy="12884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8910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5436C7E5-7E0B-9E48-AD13-385702457A57}"/>
              </a:ext>
            </a:extLst>
          </p:cNvPr>
          <p:cNvPicPr>
            <a:picLocks noChangeAspect="1"/>
          </p:cNvPicPr>
          <p:nvPr/>
        </p:nvPicPr>
        <p:blipFill rotWithShape="1">
          <a:blip r:embed="rId3">
            <a:alphaModFix amt="57000"/>
          </a:blip>
          <a:srcRect l="29128" t="21715" r="24168"/>
          <a:stretch/>
        </p:blipFill>
        <p:spPr>
          <a:xfrm>
            <a:off x="-677" y="0"/>
            <a:ext cx="5802264" cy="6883679"/>
          </a:xfrm>
          <a:prstGeom prst="rect">
            <a:avLst/>
          </a:prstGeom>
        </p:spPr>
      </p:pic>
      <p:sp>
        <p:nvSpPr>
          <p:cNvPr id="3" name="Marcador de contenido 2">
            <a:extLst>
              <a:ext uri="{FF2B5EF4-FFF2-40B4-BE49-F238E27FC236}">
                <a16:creationId xmlns:a16="http://schemas.microsoft.com/office/drawing/2014/main" id="{BA4CEBF3-8798-D643-955C-D841FBCE76A7}"/>
              </a:ext>
            </a:extLst>
          </p:cNvPr>
          <p:cNvSpPr>
            <a:spLocks noGrp="1"/>
          </p:cNvSpPr>
          <p:nvPr>
            <p:ph idx="1"/>
          </p:nvPr>
        </p:nvSpPr>
        <p:spPr>
          <a:xfrm>
            <a:off x="892144" y="1609599"/>
            <a:ext cx="6215417" cy="575531"/>
          </a:xfrm>
        </p:spPr>
        <p:txBody>
          <a:bodyPr>
            <a:noAutofit/>
          </a:bodyPr>
          <a:lstStyle/>
          <a:p>
            <a:pPr fontAlgn="base">
              <a:buFont typeface="Wingdings" charset="2"/>
              <a:buChar char="ü"/>
            </a:pPr>
            <a:r>
              <a:rPr lang="en-US" sz="2000" dirty="0" err="1"/>
              <a:t>Elaborar</a:t>
            </a:r>
            <a:r>
              <a:rPr lang="en-US" sz="2000" dirty="0"/>
              <a:t>/</a:t>
            </a:r>
            <a:r>
              <a:rPr lang="en-US" sz="2000" dirty="0" err="1"/>
              <a:t>Planificar</a:t>
            </a:r>
            <a:r>
              <a:rPr lang="en-US" sz="2000" dirty="0"/>
              <a:t>/</a:t>
            </a:r>
            <a:r>
              <a:rPr lang="en-US" sz="2000" dirty="0" err="1"/>
              <a:t>Pensar</a:t>
            </a:r>
            <a:r>
              <a:rPr lang="en-US" sz="2000" dirty="0"/>
              <a:t> </a:t>
            </a:r>
            <a:r>
              <a:rPr lang="en-US" sz="2000" dirty="0" err="1"/>
              <a:t>capítulo</a:t>
            </a:r>
            <a:r>
              <a:rPr lang="en-US" sz="2000" dirty="0"/>
              <a:t> de </a:t>
            </a:r>
            <a:r>
              <a:rPr lang="en-US" sz="2000" dirty="0" err="1"/>
              <a:t>metodología</a:t>
            </a:r>
            <a:r>
              <a:rPr lang="en-US" sz="2000" dirty="0"/>
              <a:t>. </a:t>
            </a:r>
            <a:endParaRPr lang="es-CL" sz="2000" b="1" dirty="0">
              <a:sym typeface="Wingdings" pitchFamily="2" charset="2"/>
            </a:endParaRPr>
          </a:p>
        </p:txBody>
      </p:sp>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224988" y="171806"/>
            <a:ext cx="10515600" cy="1325563"/>
          </a:xfrm>
        </p:spPr>
        <p:txBody>
          <a:bodyPr>
            <a:normAutofit/>
          </a:bodyPr>
          <a:lstStyle/>
          <a:p>
            <a:r>
              <a:rPr lang="es-ES" sz="4000" dirty="0">
                <a:solidFill>
                  <a:srgbClr val="FF0000"/>
                </a:solidFill>
                <a:latin typeface="+mn-lt"/>
              </a:rPr>
              <a:t>Desarrollo de laboratorio 4</a:t>
            </a:r>
            <a:br>
              <a:rPr lang="es-ES" sz="4000" dirty="0">
                <a:solidFill>
                  <a:srgbClr val="FF0000"/>
                </a:solidFill>
                <a:latin typeface="+mn-lt"/>
              </a:rPr>
            </a:br>
            <a:r>
              <a:rPr lang="es-ES" sz="4000" dirty="0">
                <a:solidFill>
                  <a:srgbClr val="FF0000"/>
                </a:solidFill>
                <a:latin typeface="+mn-lt"/>
              </a:rPr>
              <a:t>Aspectos metodológicos</a:t>
            </a:r>
            <a:endParaRPr lang="es-CL" sz="4000" dirty="0">
              <a:solidFill>
                <a:srgbClr val="FF0000"/>
              </a:solidFill>
              <a:latin typeface="+mn-lt"/>
            </a:endParaRP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Marcador de contenido 2">
            <a:extLst>
              <a:ext uri="{FF2B5EF4-FFF2-40B4-BE49-F238E27FC236}">
                <a16:creationId xmlns:a16="http://schemas.microsoft.com/office/drawing/2014/main" id="{BA4CEBF3-8798-D643-955C-D841FBCE76A7}"/>
              </a:ext>
            </a:extLst>
          </p:cNvPr>
          <p:cNvSpPr txBox="1">
            <a:spLocks/>
          </p:cNvSpPr>
          <p:nvPr/>
        </p:nvSpPr>
        <p:spPr>
          <a:xfrm>
            <a:off x="465358" y="5839675"/>
            <a:ext cx="11594837" cy="8465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Font typeface="Wingdings" charset="2"/>
              <a:buChar char="ü"/>
            </a:pPr>
            <a:r>
              <a:rPr lang="en-US" sz="2000" b="1" dirty="0">
                <a:solidFill>
                  <a:srgbClr val="FF0000"/>
                </a:solidFill>
              </a:rPr>
              <a:t>LINK BIT</a:t>
            </a:r>
            <a:r>
              <a:rPr lang="es-ES" sz="2000" b="1" dirty="0">
                <a:solidFill>
                  <a:srgbClr val="FF0000"/>
                </a:solidFill>
              </a:rPr>
              <a:t>ÁCORA: Entregar por medio de tareas. </a:t>
            </a:r>
          </a:p>
          <a:p>
            <a:pPr marL="0" indent="0" fontAlgn="base">
              <a:buNone/>
            </a:pPr>
            <a:br>
              <a:rPr lang="en-US" sz="2000" b="1" dirty="0">
                <a:solidFill>
                  <a:srgbClr val="FF0000"/>
                </a:solidFill>
              </a:rPr>
            </a:br>
            <a:endParaRPr lang="es-CL" sz="2000" b="1" dirty="0">
              <a:solidFill>
                <a:srgbClr val="FF0000"/>
              </a:solidFill>
              <a:sym typeface="Wingdings" pitchFamily="2" charset="2"/>
            </a:endParaRPr>
          </a:p>
          <a:p>
            <a:pPr>
              <a:buFont typeface="Wingdings" charset="2"/>
              <a:buChar char="ü"/>
            </a:pPr>
            <a:endParaRPr lang="es-CL" sz="2000" dirty="0">
              <a:sym typeface="Wingdings" pitchFamily="2" charset="2"/>
            </a:endParaRPr>
          </a:p>
          <a:p>
            <a:pPr>
              <a:buFont typeface="Wingdings" charset="2"/>
              <a:buChar char="ü"/>
            </a:pPr>
            <a:endParaRPr lang="es-CL" sz="2000" dirty="0">
              <a:sym typeface="Wingdings" pitchFamily="2" charset="2"/>
            </a:endParaRPr>
          </a:p>
          <a:p>
            <a:pPr>
              <a:buFont typeface="Wingdings" charset="2"/>
              <a:buChar char="ü"/>
            </a:pPr>
            <a:endParaRPr lang="es-CL" sz="2000" b="1" dirty="0">
              <a:sym typeface="Wingdings" pitchFamily="2" charset="2"/>
            </a:endParaRPr>
          </a:p>
          <a:p>
            <a:pPr>
              <a:buFont typeface="Wingdings" charset="2"/>
              <a:buChar char="ü"/>
            </a:pPr>
            <a:endParaRPr lang="es-CL" sz="1600" b="1" dirty="0">
              <a:sym typeface="Wingdings" pitchFamily="2" charset="2"/>
            </a:endParaRPr>
          </a:p>
          <a:p>
            <a:pPr>
              <a:buFont typeface="Wingdings" charset="2"/>
              <a:buChar char="ü"/>
            </a:pPr>
            <a:endParaRPr lang="es-CL" sz="2000" b="1" dirty="0">
              <a:sym typeface="Wingdings" pitchFamily="2" charset="2"/>
            </a:endParaRPr>
          </a:p>
        </p:txBody>
      </p:sp>
      <p:graphicFrame>
        <p:nvGraphicFramePr>
          <p:cNvPr id="4" name="Tabla 3">
            <a:extLst>
              <a:ext uri="{FF2B5EF4-FFF2-40B4-BE49-F238E27FC236}">
                <a16:creationId xmlns:a16="http://schemas.microsoft.com/office/drawing/2014/main" id="{790D1C7B-C2AD-4854-A5AC-C20C1F989DF7}"/>
              </a:ext>
            </a:extLst>
          </p:cNvPr>
          <p:cNvGraphicFramePr>
            <a:graphicFrameLocks noGrp="1"/>
          </p:cNvGraphicFramePr>
          <p:nvPr>
            <p:extLst>
              <p:ext uri="{D42A27DB-BD31-4B8C-83A1-F6EECF244321}">
                <p14:modId xmlns:p14="http://schemas.microsoft.com/office/powerpoint/2010/main" val="1641386448"/>
              </p:ext>
            </p:extLst>
          </p:nvPr>
        </p:nvGraphicFramePr>
        <p:xfrm>
          <a:off x="3045609" y="2217389"/>
          <a:ext cx="8587800" cy="3357626"/>
        </p:xfrm>
        <a:graphic>
          <a:graphicData uri="http://schemas.openxmlformats.org/drawingml/2006/table">
            <a:tbl>
              <a:tblPr firstRow="1" firstCol="1" lastRow="1" lastCol="1" bandRow="1" bandCol="1">
                <a:tableStyleId>{5C22544A-7EE6-4342-B048-85BDC9FD1C3A}</a:tableStyleId>
              </a:tblPr>
              <a:tblGrid>
                <a:gridCol w="1717560">
                  <a:extLst>
                    <a:ext uri="{9D8B030D-6E8A-4147-A177-3AD203B41FA5}">
                      <a16:colId xmlns:a16="http://schemas.microsoft.com/office/drawing/2014/main" val="2869203391"/>
                    </a:ext>
                  </a:extLst>
                </a:gridCol>
                <a:gridCol w="1717560">
                  <a:extLst>
                    <a:ext uri="{9D8B030D-6E8A-4147-A177-3AD203B41FA5}">
                      <a16:colId xmlns:a16="http://schemas.microsoft.com/office/drawing/2014/main" val="3739167719"/>
                    </a:ext>
                  </a:extLst>
                </a:gridCol>
                <a:gridCol w="1717560">
                  <a:extLst>
                    <a:ext uri="{9D8B030D-6E8A-4147-A177-3AD203B41FA5}">
                      <a16:colId xmlns:a16="http://schemas.microsoft.com/office/drawing/2014/main" val="1241641985"/>
                    </a:ext>
                  </a:extLst>
                </a:gridCol>
                <a:gridCol w="1717560">
                  <a:extLst>
                    <a:ext uri="{9D8B030D-6E8A-4147-A177-3AD203B41FA5}">
                      <a16:colId xmlns:a16="http://schemas.microsoft.com/office/drawing/2014/main" val="3610251815"/>
                    </a:ext>
                  </a:extLst>
                </a:gridCol>
                <a:gridCol w="1717560">
                  <a:extLst>
                    <a:ext uri="{9D8B030D-6E8A-4147-A177-3AD203B41FA5}">
                      <a16:colId xmlns:a16="http://schemas.microsoft.com/office/drawing/2014/main" val="1233240844"/>
                    </a:ext>
                  </a:extLst>
                </a:gridCol>
              </a:tblGrid>
              <a:tr h="2295266">
                <a:tc>
                  <a:txBody>
                    <a:bodyPr/>
                    <a:lstStyle/>
                    <a:p>
                      <a:pPr marL="267335" marR="7620">
                        <a:spcBef>
                          <a:spcPts val="225"/>
                        </a:spcBef>
                        <a:spcAft>
                          <a:spcPts val="0"/>
                        </a:spcAft>
                      </a:pPr>
                      <a:r>
                        <a:rPr lang="es-CL" sz="1600" dirty="0">
                          <a:effectLst/>
                        </a:rPr>
                        <a:t>OBJETIVO</a:t>
                      </a:r>
                    </a:p>
                    <a:p>
                      <a:r>
                        <a:rPr lang="es-CL" sz="1600" dirty="0">
                          <a:effectLst/>
                        </a:rPr>
                        <a:t> </a:t>
                      </a:r>
                    </a:p>
                    <a:p>
                      <a:r>
                        <a:rPr lang="es-CL" sz="1600" dirty="0">
                          <a:effectLst/>
                        </a:rPr>
                        <a:t> </a:t>
                      </a:r>
                    </a:p>
                    <a:p>
                      <a:pPr marL="186055" marR="7620" indent="-96520">
                        <a:lnSpc>
                          <a:spcPct val="105000"/>
                        </a:lnSpc>
                        <a:spcBef>
                          <a:spcPts val="645"/>
                        </a:spcBef>
                        <a:spcAft>
                          <a:spcPts val="0"/>
                        </a:spcAft>
                      </a:pPr>
                      <a:r>
                        <a:rPr lang="es-CL" sz="1600" dirty="0">
                          <a:effectLst/>
                        </a:rPr>
                        <a:t>(En mi investigación me planteé el/ los siguiente(s) objetivo(s)…)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165" marR="46990" algn="ctr">
                        <a:spcBef>
                          <a:spcPts val="225"/>
                        </a:spcBef>
                        <a:spcAft>
                          <a:spcPts val="0"/>
                        </a:spcAft>
                      </a:pPr>
                      <a:r>
                        <a:rPr lang="es-CL" sz="1600" dirty="0">
                          <a:effectLst/>
                        </a:rPr>
                        <a:t>ALCANCE</a:t>
                      </a:r>
                    </a:p>
                    <a:p>
                      <a:r>
                        <a:rPr lang="es-CL" sz="1600" dirty="0">
                          <a:effectLst/>
                        </a:rPr>
                        <a:t> </a:t>
                      </a:r>
                    </a:p>
                    <a:p>
                      <a:r>
                        <a:rPr lang="es-CL" sz="1600" dirty="0">
                          <a:effectLst/>
                        </a:rPr>
                        <a:t> </a:t>
                      </a:r>
                    </a:p>
                    <a:p>
                      <a:pPr marL="46355" marR="45085" indent="-1270" algn="ctr">
                        <a:lnSpc>
                          <a:spcPct val="105000"/>
                        </a:lnSpc>
                        <a:spcBef>
                          <a:spcPts val="645"/>
                        </a:spcBef>
                        <a:spcAft>
                          <a:spcPts val="0"/>
                        </a:spcAft>
                      </a:pPr>
                      <a:r>
                        <a:rPr lang="es-CL" sz="1600" dirty="0">
                          <a:effectLst/>
                        </a:rPr>
                        <a:t>(De acuerdo con lo que</a:t>
                      </a:r>
                      <a:r>
                        <a:rPr lang="es-CL" sz="1600" spc="-105" dirty="0">
                          <a:effectLst/>
                        </a:rPr>
                        <a:t> </a:t>
                      </a:r>
                      <a:r>
                        <a:rPr lang="es-CL" sz="1600" dirty="0">
                          <a:effectLst/>
                        </a:rPr>
                        <a:t>se</a:t>
                      </a:r>
                      <a:r>
                        <a:rPr lang="es-CL" sz="1600" spc="-105" dirty="0">
                          <a:effectLst/>
                        </a:rPr>
                        <a:t> </a:t>
                      </a:r>
                      <a:r>
                        <a:rPr lang="es-CL" sz="1600" dirty="0">
                          <a:effectLst/>
                        </a:rPr>
                        <a:t>ha</a:t>
                      </a:r>
                      <a:r>
                        <a:rPr lang="es-CL" sz="1600" spc="-105" dirty="0">
                          <a:effectLst/>
                        </a:rPr>
                        <a:t> </a:t>
                      </a:r>
                      <a:r>
                        <a:rPr lang="es-CL" sz="1600" dirty="0">
                          <a:effectLst/>
                        </a:rPr>
                        <a:t>estudiado al</a:t>
                      </a:r>
                      <a:r>
                        <a:rPr lang="es-CL" sz="1600" spc="-50" dirty="0">
                          <a:effectLst/>
                        </a:rPr>
                        <a:t> </a:t>
                      </a:r>
                      <a:r>
                        <a:rPr lang="es-CL" sz="1600" dirty="0">
                          <a:effectLst/>
                        </a:rPr>
                        <a:t>respecto</a:t>
                      </a:r>
                      <a:r>
                        <a:rPr lang="es-CL" sz="1600" spc="-50" dirty="0">
                          <a:effectLst/>
                        </a:rPr>
                        <a:t> </a:t>
                      </a:r>
                      <a:r>
                        <a:rPr lang="es-CL" sz="1600" dirty="0">
                          <a:effectLst/>
                        </a:rPr>
                        <a:t>¿Cuál</a:t>
                      </a:r>
                      <a:r>
                        <a:rPr lang="es-CL" sz="1600" spc="-50" dirty="0">
                          <a:effectLst/>
                        </a:rPr>
                        <a:t> </a:t>
                      </a:r>
                      <a:r>
                        <a:rPr lang="es-CL" sz="1600" dirty="0">
                          <a:effectLst/>
                        </a:rPr>
                        <a:t>será mi</a:t>
                      </a:r>
                      <a:r>
                        <a:rPr lang="es-CL" sz="1600" spc="-110" dirty="0">
                          <a:effectLst/>
                        </a:rPr>
                        <a:t> </a:t>
                      </a:r>
                      <a:r>
                        <a:rPr lang="es-CL" sz="1600" dirty="0">
                          <a:effectLst/>
                        </a:rPr>
                        <a:t>aproximación</a:t>
                      </a:r>
                      <a:r>
                        <a:rPr lang="es-CL" sz="1600" spc="-110" dirty="0">
                          <a:effectLst/>
                        </a:rPr>
                        <a:t> </a:t>
                      </a:r>
                      <a:r>
                        <a:rPr lang="es-CL" sz="1600" dirty="0">
                          <a:effectLst/>
                        </a:rPr>
                        <a:t>al fenómeno)</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165" marR="46990" algn="ctr">
                        <a:spcBef>
                          <a:spcPts val="225"/>
                        </a:spcBef>
                        <a:spcAft>
                          <a:spcPts val="0"/>
                        </a:spcAft>
                      </a:pPr>
                      <a:r>
                        <a:rPr lang="es-CL" sz="1600" dirty="0">
                          <a:effectLst/>
                        </a:rPr>
                        <a:t>APROXIMACIÓN</a:t>
                      </a:r>
                    </a:p>
                    <a:p>
                      <a:r>
                        <a:rPr lang="es-CL" sz="1600" dirty="0">
                          <a:effectLst/>
                        </a:rPr>
                        <a:t> </a:t>
                      </a:r>
                    </a:p>
                    <a:p>
                      <a:r>
                        <a:rPr lang="es-CL" sz="1600" dirty="0">
                          <a:effectLst/>
                        </a:rPr>
                        <a:t> </a:t>
                      </a:r>
                    </a:p>
                    <a:p>
                      <a:pPr marL="50165" marR="50165" algn="ctr">
                        <a:lnSpc>
                          <a:spcPct val="105000"/>
                        </a:lnSpc>
                        <a:spcBef>
                          <a:spcPts val="645"/>
                        </a:spcBef>
                        <a:spcAft>
                          <a:spcPts val="0"/>
                        </a:spcAft>
                      </a:pPr>
                      <a:r>
                        <a:rPr lang="es-CL" sz="1600" dirty="0">
                          <a:effectLst/>
                        </a:rPr>
                        <a:t>(Según mis objetivos el tipo de investigación que estoy realizando es…)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165" marR="47625" algn="ctr">
                        <a:spcBef>
                          <a:spcPts val="225"/>
                        </a:spcBef>
                        <a:spcAft>
                          <a:spcPts val="0"/>
                        </a:spcAft>
                      </a:pPr>
                      <a:r>
                        <a:rPr lang="es-CL" sz="1600" dirty="0">
                          <a:effectLst/>
                        </a:rPr>
                        <a:t>PROCEDIMIENTOS</a:t>
                      </a:r>
                    </a:p>
                    <a:p>
                      <a:r>
                        <a:rPr lang="es-CL" sz="1600" dirty="0">
                          <a:effectLst/>
                        </a:rPr>
                        <a:t> </a:t>
                      </a:r>
                    </a:p>
                    <a:p>
                      <a:r>
                        <a:rPr lang="es-CL" sz="1600" dirty="0">
                          <a:effectLst/>
                        </a:rPr>
                        <a:t> </a:t>
                      </a:r>
                    </a:p>
                    <a:p>
                      <a:pPr marL="100965" marR="100330" indent="-635" algn="ctr">
                        <a:lnSpc>
                          <a:spcPct val="105000"/>
                        </a:lnSpc>
                        <a:spcBef>
                          <a:spcPts val="645"/>
                        </a:spcBef>
                        <a:spcAft>
                          <a:spcPts val="0"/>
                        </a:spcAft>
                      </a:pPr>
                      <a:r>
                        <a:rPr lang="es-CL" sz="1600" dirty="0">
                          <a:effectLst/>
                        </a:rPr>
                        <a:t>(¿Cuáles son los pasos que debo seguir para</a:t>
                      </a:r>
                      <a:r>
                        <a:rPr lang="es-CL" sz="1600" spc="-135" dirty="0">
                          <a:effectLst/>
                        </a:rPr>
                        <a:t> </a:t>
                      </a:r>
                      <a:r>
                        <a:rPr lang="es-CL" sz="1600" dirty="0">
                          <a:effectLst/>
                        </a:rPr>
                        <a:t>realizar </a:t>
                      </a:r>
                      <a:r>
                        <a:rPr lang="es-CL" sz="1600" spc="-5" dirty="0">
                          <a:effectLst/>
                        </a:rPr>
                        <a:t>mi</a:t>
                      </a:r>
                      <a:r>
                        <a:rPr lang="es-CL" sz="1600" spc="-65" dirty="0">
                          <a:effectLst/>
                        </a:rPr>
                        <a:t> </a:t>
                      </a:r>
                      <a:r>
                        <a:rPr lang="es-CL" sz="1600" spc="-5" dirty="0">
                          <a:effectLst/>
                        </a:rPr>
                        <a:t>investigación?</a:t>
                      </a:r>
                      <a:endParaRPr lang="es-CL" sz="1600" dirty="0">
                        <a:effectLst/>
                      </a:endParaRPr>
                    </a:p>
                    <a:p>
                      <a:pPr marL="48895" marR="48260" indent="-635" algn="ctr">
                        <a:lnSpc>
                          <a:spcPct val="105000"/>
                        </a:lnSpc>
                        <a:spcAft>
                          <a:spcPts val="0"/>
                        </a:spcAft>
                      </a:pPr>
                      <a:r>
                        <a:rPr lang="es-CL" sz="1600" dirty="0">
                          <a:effectLst/>
                        </a:rPr>
                        <a:t>¿Recopilaré una base de datos o</a:t>
                      </a:r>
                      <a:r>
                        <a:rPr lang="es-CL" sz="1600" spc="-120" dirty="0">
                          <a:effectLst/>
                        </a:rPr>
                        <a:t> </a:t>
                      </a:r>
                      <a:r>
                        <a:rPr lang="es-CL" sz="1600" dirty="0">
                          <a:effectLst/>
                        </a:rPr>
                        <a:t>seleccionaré sujetos? </a:t>
                      </a:r>
                      <a:r>
                        <a:rPr lang="en-US" sz="1600" dirty="0">
                          <a:effectLst/>
                        </a:rPr>
                        <a:t>¿</a:t>
                      </a:r>
                      <a:r>
                        <a:rPr lang="en-US" sz="1600" dirty="0" err="1">
                          <a:effectLst/>
                        </a:rPr>
                        <a:t>Utilizaré</a:t>
                      </a:r>
                      <a:r>
                        <a:rPr lang="en-US" sz="1600" dirty="0">
                          <a:effectLst/>
                        </a:rPr>
                        <a:t> </a:t>
                      </a:r>
                      <a:r>
                        <a:rPr lang="en-US" sz="1600" dirty="0" err="1">
                          <a:effectLst/>
                        </a:rPr>
                        <a:t>herramientas</a:t>
                      </a:r>
                      <a:r>
                        <a:rPr lang="en-US" sz="1600" dirty="0">
                          <a:effectLst/>
                        </a:rPr>
                        <a:t>?)</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 marR="43815" algn="ctr">
                        <a:lnSpc>
                          <a:spcPct val="105000"/>
                        </a:lnSpc>
                        <a:spcBef>
                          <a:spcPts val="225"/>
                        </a:spcBef>
                        <a:spcAft>
                          <a:spcPts val="0"/>
                        </a:spcAft>
                      </a:pPr>
                      <a:r>
                        <a:rPr lang="es-CL" sz="1600" dirty="0">
                          <a:effectLst/>
                        </a:rPr>
                        <a:t>TÉCNICAS DE RECOLECCIÓN DE DATOS</a:t>
                      </a:r>
                    </a:p>
                    <a:p>
                      <a:pPr marL="41910" marR="46990" algn="ctr">
                        <a:lnSpc>
                          <a:spcPct val="105000"/>
                        </a:lnSpc>
                        <a:spcBef>
                          <a:spcPts val="335"/>
                        </a:spcBef>
                        <a:spcAft>
                          <a:spcPts val="0"/>
                        </a:spcAft>
                      </a:pPr>
                      <a:r>
                        <a:rPr lang="es-CL" sz="1600" dirty="0">
                          <a:effectLst/>
                        </a:rPr>
                        <a:t>(¿De qué manera obtendré los datos para mi investigación? (encuestas, cuestionarios, entrevistas, pruebas, software, etc.)</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01711886"/>
                  </a:ext>
                </a:extLst>
              </a:tr>
            </a:tbl>
          </a:graphicData>
        </a:graphic>
      </p:graphicFrame>
    </p:spTree>
    <p:extLst>
      <p:ext uri="{BB962C8B-B14F-4D97-AF65-F5344CB8AC3E}">
        <p14:creationId xmlns:p14="http://schemas.microsoft.com/office/powerpoint/2010/main" val="214723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61D3E-1365-4AC3-8FC9-E3DBE012868D}"/>
              </a:ext>
            </a:extLst>
          </p:cNvPr>
          <p:cNvSpPr>
            <a:spLocks noGrp="1"/>
          </p:cNvSpPr>
          <p:nvPr>
            <p:ph type="title"/>
          </p:nvPr>
        </p:nvSpPr>
        <p:spPr>
          <a:xfrm>
            <a:off x="245076" y="167418"/>
            <a:ext cx="7873314" cy="919978"/>
          </a:xfrm>
        </p:spPr>
        <p:txBody>
          <a:bodyPr/>
          <a:lstStyle/>
          <a:p>
            <a:r>
              <a:rPr lang="es-CL" sz="4000" b="1" dirty="0">
                <a:solidFill>
                  <a:srgbClr val="FF0000"/>
                </a:solidFill>
                <a:latin typeface="+mn-lt"/>
              </a:rPr>
              <a:t>Bitácora lab 4 </a:t>
            </a:r>
          </a:p>
        </p:txBody>
      </p:sp>
      <p:sp>
        <p:nvSpPr>
          <p:cNvPr id="3" name="Marcador de contenido 2">
            <a:extLst>
              <a:ext uri="{FF2B5EF4-FFF2-40B4-BE49-F238E27FC236}">
                <a16:creationId xmlns:a16="http://schemas.microsoft.com/office/drawing/2014/main" id="{A2BEC64B-15A1-4D85-8D03-65A544BB4EBC}"/>
              </a:ext>
            </a:extLst>
          </p:cNvPr>
          <p:cNvSpPr>
            <a:spLocks noGrp="1"/>
          </p:cNvSpPr>
          <p:nvPr>
            <p:ph idx="1"/>
          </p:nvPr>
        </p:nvSpPr>
        <p:spPr>
          <a:xfrm>
            <a:off x="838199" y="1825625"/>
            <a:ext cx="10876005" cy="4667250"/>
          </a:xfrm>
        </p:spPr>
        <p:txBody>
          <a:bodyPr>
            <a:normAutofit fontScale="92500" lnSpcReduction="10000"/>
          </a:bodyPr>
          <a:lstStyle/>
          <a:p>
            <a:pPr marL="0" indent="0" algn="l">
              <a:buNone/>
            </a:pPr>
            <a:r>
              <a:rPr lang="es-MX" sz="2600" dirty="0"/>
              <a:t>1. Explica en uno o dos párrafos la metodología que estás utilizando o que podrás utilizar en tu tesis. Describe qué, quién, cómo y cuándo. </a:t>
            </a:r>
          </a:p>
          <a:p>
            <a:pPr marL="0" indent="0" algn="l">
              <a:buNone/>
            </a:pPr>
            <a:endParaRPr lang="es-MX" sz="2600" dirty="0"/>
          </a:p>
          <a:p>
            <a:pPr marL="0" indent="0" algn="l">
              <a:buNone/>
            </a:pPr>
            <a:r>
              <a:rPr lang="es-MX" sz="2600" dirty="0"/>
              <a:t>Nota: si aún no inicias nada de tu tesis qué metodología te gustaría aplicar a futuro (Ej. Trabajo con base de datos, trabajo en terreno, simulaciones, experimentos, etc.)  </a:t>
            </a:r>
            <a:br>
              <a:rPr lang="es-MX" sz="2600" dirty="0"/>
            </a:br>
            <a:endParaRPr lang="es-MX" sz="2600" dirty="0"/>
          </a:p>
          <a:p>
            <a:pPr marL="0" indent="0" algn="l">
              <a:buNone/>
            </a:pPr>
            <a:br>
              <a:rPr lang="es-MX" sz="2600" dirty="0"/>
            </a:br>
            <a:endParaRPr lang="es-MX" sz="2600" dirty="0"/>
          </a:p>
          <a:p>
            <a:pPr marL="0" indent="0" algn="l">
              <a:buNone/>
            </a:pPr>
            <a:r>
              <a:rPr lang="es-MX" sz="2600" dirty="0"/>
              <a:t> 2. ¿Cuáles son los principales desafíos que identificas para abordar el desarrollo del capítulo de metodología el contexto de tu tesis?</a:t>
            </a:r>
            <a:br>
              <a:rPr lang="es-MX" sz="2600" dirty="0"/>
            </a:br>
            <a:endParaRPr lang="es-MX" sz="2600" dirty="0"/>
          </a:p>
          <a:p>
            <a:pPr marL="0" indent="0">
              <a:buNone/>
            </a:pPr>
            <a:br>
              <a:rPr lang="es-MX" dirty="0"/>
            </a:br>
            <a:endParaRPr lang="es-CL" dirty="0"/>
          </a:p>
        </p:txBody>
      </p:sp>
    </p:spTree>
    <p:extLst>
      <p:ext uri="{BB962C8B-B14F-4D97-AF65-F5344CB8AC3E}">
        <p14:creationId xmlns:p14="http://schemas.microsoft.com/office/powerpoint/2010/main" val="2763639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6FC41-B1C6-4125-B157-722D92EFBCEA}"/>
              </a:ext>
            </a:extLst>
          </p:cNvPr>
          <p:cNvSpPr>
            <a:spLocks noGrp="1"/>
          </p:cNvSpPr>
          <p:nvPr>
            <p:ph type="title"/>
          </p:nvPr>
        </p:nvSpPr>
        <p:spPr>
          <a:xfrm>
            <a:off x="183292" y="221048"/>
            <a:ext cx="8071022" cy="919978"/>
          </a:xfrm>
        </p:spPr>
        <p:txBody>
          <a:bodyPr/>
          <a:lstStyle/>
          <a:p>
            <a:r>
              <a:rPr lang="es-CL" sz="4000" b="1" dirty="0">
                <a:solidFill>
                  <a:srgbClr val="FF0000"/>
                </a:solidFill>
                <a:latin typeface="+mn-lt"/>
              </a:rPr>
              <a:t>¿Cómo seguimos?</a:t>
            </a:r>
          </a:p>
        </p:txBody>
      </p:sp>
      <p:sp>
        <p:nvSpPr>
          <p:cNvPr id="3" name="Marcador de contenido 2">
            <a:extLst>
              <a:ext uri="{FF2B5EF4-FFF2-40B4-BE49-F238E27FC236}">
                <a16:creationId xmlns:a16="http://schemas.microsoft.com/office/drawing/2014/main" id="{5C97D0E7-B441-4688-B9BC-693C1D06123F}"/>
              </a:ext>
            </a:extLst>
          </p:cNvPr>
          <p:cNvSpPr>
            <a:spLocks noGrp="1"/>
          </p:cNvSpPr>
          <p:nvPr>
            <p:ph idx="1"/>
          </p:nvPr>
        </p:nvSpPr>
        <p:spPr/>
        <p:txBody>
          <a:bodyPr/>
          <a:lstStyle/>
          <a:p>
            <a:pPr algn="just"/>
            <a:r>
              <a:rPr lang="es-CL" dirty="0"/>
              <a:t>Revisa un artículo de investigación científica en tu área: Analiza su metodología ¿Qué propósitos comunicativos cumple? ¿Cómo se organiza la información? ¿Cómo se otorga credibilidad y se demuestra rigor? </a:t>
            </a:r>
          </a:p>
          <a:p>
            <a:pPr algn="just"/>
            <a:endParaRPr lang="es-CL" dirty="0"/>
          </a:p>
          <a:p>
            <a:pPr algn="just"/>
            <a:r>
              <a:rPr lang="es-CL" dirty="0"/>
              <a:t>Enfréntate a la tarea de planificar/textualizar/revisar tu propio capítulo de metodología. </a:t>
            </a:r>
          </a:p>
        </p:txBody>
      </p:sp>
    </p:spTree>
    <p:extLst>
      <p:ext uri="{BB962C8B-B14F-4D97-AF65-F5344CB8AC3E}">
        <p14:creationId xmlns:p14="http://schemas.microsoft.com/office/powerpoint/2010/main" val="3665792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0567A2-DA36-9E48-8095-73E5733CB93C}"/>
              </a:ext>
            </a:extLst>
          </p:cNvPr>
          <p:cNvPicPr>
            <a:picLocks noChangeAspect="1"/>
          </p:cNvPicPr>
          <p:nvPr/>
        </p:nvPicPr>
        <p:blipFill rotWithShape="1">
          <a:blip r:embed="rId2"/>
          <a:srcRect l="29128" t="21715" r="24168"/>
          <a:stretch/>
        </p:blipFill>
        <p:spPr>
          <a:xfrm>
            <a:off x="0" y="0"/>
            <a:ext cx="5802264" cy="6875585"/>
          </a:xfrm>
          <a:prstGeom prst="rect">
            <a:avLst/>
          </a:prstGeom>
        </p:spPr>
      </p:pic>
      <p:sp>
        <p:nvSpPr>
          <p:cNvPr id="3" name="Marcador de contenido 2">
            <a:extLst>
              <a:ext uri="{FF2B5EF4-FFF2-40B4-BE49-F238E27FC236}">
                <a16:creationId xmlns:a16="http://schemas.microsoft.com/office/drawing/2014/main" id="{BA4CEBF3-8798-D643-955C-D841FBCE76A7}"/>
              </a:ext>
            </a:extLst>
          </p:cNvPr>
          <p:cNvSpPr>
            <a:spLocks noGrp="1"/>
          </p:cNvSpPr>
          <p:nvPr>
            <p:ph idx="1"/>
          </p:nvPr>
        </p:nvSpPr>
        <p:spPr>
          <a:xfrm>
            <a:off x="755009" y="1407543"/>
            <a:ext cx="11195201" cy="2537924"/>
          </a:xfrm>
          <a:solidFill>
            <a:schemeClr val="bg1"/>
          </a:solidFill>
          <a:ln>
            <a:noFill/>
          </a:ln>
        </p:spPr>
        <p:txBody>
          <a:bodyPr>
            <a:noAutofit/>
          </a:bodyPr>
          <a:lstStyle/>
          <a:p>
            <a:pPr marL="0" indent="0" algn="just">
              <a:lnSpc>
                <a:spcPct val="115000"/>
              </a:lnSpc>
              <a:spcBef>
                <a:spcPts val="400"/>
              </a:spcBef>
              <a:spcAft>
                <a:spcPts val="1000"/>
              </a:spcAft>
              <a:buNone/>
            </a:pPr>
            <a:r>
              <a:rPr lang="es-CL" sz="2000" dirty="0">
                <a:latin typeface="Calibri" panose="020F0502020204030204" pitchFamily="34" charset="0"/>
                <a:ea typeface="Times New Roman" panose="02020603050405020304" pitchFamily="18" charset="0"/>
                <a:cs typeface="Calibri" panose="020F0502020204030204" pitchFamily="34" charset="0"/>
              </a:rPr>
              <a:t>RA1: Identifica y aplica las carácterísticas del </a:t>
            </a:r>
            <a:r>
              <a:rPr lang="es-CL" sz="20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discurso científico </a:t>
            </a:r>
            <a:r>
              <a:rPr lang="es-CL" sz="2000" dirty="0">
                <a:latin typeface="Calibri" panose="020F0502020204030204" pitchFamily="34" charset="0"/>
                <a:ea typeface="Times New Roman" panose="02020603050405020304" pitchFamily="18" charset="0"/>
                <a:cs typeface="Calibri" panose="020F0502020204030204" pitchFamily="34" charset="0"/>
              </a:rPr>
              <a:t>aplicado al área de ingeniería y ciencias.</a:t>
            </a:r>
          </a:p>
          <a:p>
            <a:pPr marL="0" indent="0" algn="just">
              <a:lnSpc>
                <a:spcPct val="115000"/>
              </a:lnSpc>
              <a:spcBef>
                <a:spcPts val="400"/>
              </a:spcBef>
              <a:spcAft>
                <a:spcPts val="1000"/>
              </a:spcAft>
              <a:buNone/>
            </a:pPr>
            <a:r>
              <a:rPr lang="es-CL" sz="2000" dirty="0">
                <a:effectLst/>
                <a:latin typeface="Calibri" panose="020F0502020204030204" pitchFamily="34" charset="0"/>
                <a:ea typeface="Times New Roman" panose="02020603050405020304" pitchFamily="18" charset="0"/>
              </a:rPr>
              <a:t>RA2: Comprende las dimensiones implicadas en la </a:t>
            </a:r>
            <a:r>
              <a:rPr lang="es-CL" sz="2000" b="1" dirty="0">
                <a:solidFill>
                  <a:srgbClr val="5B9BD5"/>
                </a:solidFill>
                <a:effectLst/>
                <a:latin typeface="Calibri" panose="020F0502020204030204" pitchFamily="34" charset="0"/>
                <a:ea typeface="Times New Roman" panose="02020603050405020304" pitchFamily="18" charset="0"/>
              </a:rPr>
              <a:t>escritura de la tesis </a:t>
            </a:r>
            <a:r>
              <a:rPr lang="es-CL" sz="2000" dirty="0">
                <a:effectLst/>
                <a:latin typeface="Calibri" panose="020F0502020204030204" pitchFamily="34" charset="0"/>
                <a:ea typeface="Times New Roman" panose="02020603050405020304" pitchFamily="18" charset="0"/>
              </a:rPr>
              <a:t>o trabajo final de grado.</a:t>
            </a:r>
          </a:p>
          <a:p>
            <a:pPr marL="0" indent="0" algn="just">
              <a:lnSpc>
                <a:spcPct val="115000"/>
              </a:lnSpc>
              <a:spcBef>
                <a:spcPts val="400"/>
              </a:spcBef>
              <a:spcAft>
                <a:spcPts val="1000"/>
              </a:spcAft>
              <a:buNone/>
            </a:pPr>
            <a:r>
              <a:rPr lang="es-CL" sz="1800" dirty="0">
                <a:effectLst/>
                <a:latin typeface="Calibri" panose="020F0502020204030204" pitchFamily="34" charset="0"/>
                <a:ea typeface="Times New Roman" panose="02020603050405020304" pitchFamily="18" charset="0"/>
                <a:cs typeface="Calibri" panose="020F0502020204030204" pitchFamily="34" charset="0"/>
              </a:rPr>
              <a:t>RA3: </a:t>
            </a:r>
            <a:r>
              <a:rPr lang="es-CL" sz="2000" dirty="0">
                <a:latin typeface="Calibri" panose="020F0502020204030204" pitchFamily="34" charset="0"/>
                <a:cs typeface="Calibri" panose="020F0502020204030204" pitchFamily="34" charset="0"/>
              </a:rPr>
              <a:t>Redacta siguiendo las </a:t>
            </a:r>
            <a:r>
              <a:rPr lang="es-CL" sz="2000" b="1" dirty="0">
                <a:solidFill>
                  <a:srgbClr val="5B9BD5"/>
                </a:solidFill>
                <a:latin typeface="Calibri" panose="020F0502020204030204" pitchFamily="34" charset="0"/>
                <a:cs typeface="Calibri" panose="020F0502020204030204" pitchFamily="34" charset="0"/>
              </a:rPr>
              <a:t>normas de la escritura científica </a:t>
            </a:r>
            <a:r>
              <a:rPr lang="es-CL" sz="2000" dirty="0">
                <a:latin typeface="Calibri" panose="020F0502020204030204" pitchFamily="34" charset="0"/>
                <a:cs typeface="Calibri" panose="020F0502020204030204" pitchFamily="34" charset="0"/>
              </a:rPr>
              <a:t>en dicha área. </a:t>
            </a:r>
          </a:p>
          <a:p>
            <a:pPr marL="0" indent="0">
              <a:spcBef>
                <a:spcPts val="400"/>
              </a:spcBef>
              <a:buNone/>
            </a:pPr>
            <a:r>
              <a:rPr lang="es-CL" sz="2000" dirty="0">
                <a:effectLst/>
                <a:latin typeface="Calibri" panose="020F0502020204030204" pitchFamily="34" charset="0"/>
                <a:ea typeface="Times New Roman" panose="02020603050405020304" pitchFamily="18" charset="0"/>
                <a:cs typeface="Calibri" panose="020F0502020204030204" pitchFamily="34" charset="0"/>
              </a:rPr>
              <a:t>RA6: Aplica las </a:t>
            </a:r>
            <a:r>
              <a:rPr lang="es-CL" sz="2000" b="1" dirty="0">
                <a:solidFill>
                  <a:srgbClr val="5B9BD5"/>
                </a:solidFill>
                <a:effectLst/>
                <a:latin typeface="Calibri" panose="020F0502020204030204" pitchFamily="34" charset="0"/>
                <a:ea typeface="Times New Roman" panose="02020603050405020304" pitchFamily="18" charset="0"/>
                <a:cs typeface="Calibri" panose="020F0502020204030204" pitchFamily="34" charset="0"/>
              </a:rPr>
              <a:t>etapas, fases y procesos </a:t>
            </a:r>
            <a:r>
              <a:rPr lang="es-CL" sz="2000" dirty="0">
                <a:effectLst/>
                <a:latin typeface="Calibri" panose="020F0502020204030204" pitchFamily="34" charset="0"/>
                <a:ea typeface="Times New Roman" panose="02020603050405020304" pitchFamily="18" charset="0"/>
                <a:cs typeface="Calibri" panose="020F0502020204030204" pitchFamily="34" charset="0"/>
              </a:rPr>
              <a:t>de la producción escrita en el género TESIS. </a:t>
            </a:r>
            <a:endParaRPr lang="es-CL"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400"/>
              </a:spcBef>
              <a:buNone/>
            </a:pPr>
            <a:endParaRPr lang="es-CL" sz="2000" dirty="0">
              <a:sym typeface="Wingdings" pitchFamily="2" charset="2"/>
            </a:endParaRPr>
          </a:p>
          <a:p>
            <a:pPr marL="0" indent="0">
              <a:spcBef>
                <a:spcPts val="400"/>
              </a:spcBef>
              <a:buNone/>
            </a:pPr>
            <a:r>
              <a:rPr lang="es-CL" sz="2000" b="1" dirty="0">
                <a:sym typeface="Wingdings" pitchFamily="2" charset="2"/>
              </a:rPr>
              <a:t>Agenda: </a:t>
            </a:r>
          </a:p>
          <a:p>
            <a:pPr>
              <a:spcBef>
                <a:spcPts val="400"/>
              </a:spcBef>
              <a:buClr>
                <a:srgbClr val="C00000"/>
              </a:buClr>
              <a:buFont typeface="Calibri" panose="020F0502020204030204" pitchFamily="34" charset="0"/>
              <a:buChar char="↗"/>
            </a:pPr>
            <a:r>
              <a:rPr lang="es-CL" sz="2000" dirty="0">
                <a:sym typeface="Wingdings" pitchFamily="2" charset="2"/>
              </a:rPr>
              <a:t>Reflexi</a:t>
            </a:r>
            <a:r>
              <a:rPr lang="es-ES" sz="2000" dirty="0" err="1">
                <a:sym typeface="Wingdings" pitchFamily="2" charset="2"/>
              </a:rPr>
              <a:t>ón</a:t>
            </a:r>
            <a:r>
              <a:rPr lang="es-ES" sz="2000" dirty="0">
                <a:sym typeface="Wingdings" pitchFamily="2" charset="2"/>
              </a:rPr>
              <a:t> inicial</a:t>
            </a:r>
          </a:p>
          <a:p>
            <a:pPr>
              <a:spcBef>
                <a:spcPts val="400"/>
              </a:spcBef>
              <a:buClr>
                <a:srgbClr val="C00000"/>
              </a:buClr>
              <a:buFont typeface="Calibri" panose="020F0502020204030204" pitchFamily="34" charset="0"/>
              <a:buChar char="↗"/>
            </a:pPr>
            <a:r>
              <a:rPr lang="es-ES" sz="2000" dirty="0">
                <a:sym typeface="Wingdings" pitchFamily="2" charset="2"/>
              </a:rPr>
              <a:t>Caracterización del apartado de Metodología.</a:t>
            </a:r>
          </a:p>
          <a:p>
            <a:pPr>
              <a:spcBef>
                <a:spcPts val="400"/>
              </a:spcBef>
              <a:buClr>
                <a:srgbClr val="C00000"/>
              </a:buClr>
              <a:buFont typeface="Calibri" panose="020F0502020204030204" pitchFamily="34" charset="0"/>
              <a:buChar char="↗"/>
            </a:pPr>
            <a:r>
              <a:rPr lang="es-ES" sz="2000" dirty="0">
                <a:sym typeface="Wingdings" pitchFamily="2" charset="2"/>
              </a:rPr>
              <a:t>Laboratorio 4: Aspectos metodológicos.</a:t>
            </a:r>
          </a:p>
          <a:p>
            <a:pPr>
              <a:spcBef>
                <a:spcPts val="400"/>
              </a:spcBef>
              <a:buClr>
                <a:srgbClr val="C00000"/>
              </a:buClr>
              <a:buFont typeface="Calibri" panose="020F0502020204030204" pitchFamily="34" charset="0"/>
              <a:buChar char="↗"/>
            </a:pPr>
            <a:r>
              <a:rPr lang="es-ES" sz="2000" dirty="0">
                <a:sym typeface="Wingdings" pitchFamily="2" charset="2"/>
              </a:rPr>
              <a:t>Bonus </a:t>
            </a:r>
            <a:r>
              <a:rPr lang="es-ES" sz="2000" dirty="0" err="1">
                <a:sym typeface="Wingdings" pitchFamily="2" charset="2"/>
              </a:rPr>
              <a:t>track</a:t>
            </a:r>
            <a:r>
              <a:rPr lang="es-ES" sz="2000" dirty="0">
                <a:sym typeface="Wingdings" pitchFamily="2" charset="2"/>
              </a:rPr>
              <a:t>: Descripción de la obtención, creación o adaptación de instrumentos de investigación. </a:t>
            </a:r>
          </a:p>
          <a:p>
            <a:pPr>
              <a:spcBef>
                <a:spcPts val="400"/>
              </a:spcBef>
              <a:buClr>
                <a:srgbClr val="C00000"/>
              </a:buClr>
              <a:buFont typeface="Calibri" panose="020F0502020204030204" pitchFamily="34" charset="0"/>
              <a:buChar char="↗"/>
            </a:pPr>
            <a:r>
              <a:rPr lang="es-ES" sz="2000" dirty="0">
                <a:sym typeface="Wingdings" pitchFamily="2" charset="2"/>
              </a:rPr>
              <a:t>Otros recursos: sitios de interés. </a:t>
            </a:r>
          </a:p>
          <a:p>
            <a:pPr marL="0" indent="0">
              <a:spcBef>
                <a:spcPts val="400"/>
              </a:spcBef>
              <a:buNone/>
            </a:pPr>
            <a:endParaRPr lang="es-CL" sz="2000" dirty="0">
              <a:sym typeface="Wingdings" pitchFamily="2" charset="2"/>
            </a:endParaRPr>
          </a:p>
          <a:p>
            <a:pPr marL="0" indent="0">
              <a:spcBef>
                <a:spcPts val="400"/>
              </a:spcBef>
              <a:buNone/>
            </a:pPr>
            <a:endParaRPr lang="es-CL" sz="2000" dirty="0">
              <a:sym typeface="Wingdings" pitchFamily="2" charset="2"/>
            </a:endParaRPr>
          </a:p>
          <a:p>
            <a:pPr marL="0" indent="0">
              <a:spcBef>
                <a:spcPts val="400"/>
              </a:spcBef>
              <a:buNone/>
            </a:pPr>
            <a:endParaRPr lang="es-CL" sz="2000" dirty="0">
              <a:sym typeface="Wingdings" pitchFamily="2" charset="2"/>
            </a:endParaRPr>
          </a:p>
          <a:p>
            <a:pPr marL="0" indent="0">
              <a:spcBef>
                <a:spcPts val="400"/>
              </a:spcBef>
              <a:buNone/>
            </a:pPr>
            <a:endParaRPr lang="es-CL" sz="2000" dirty="0">
              <a:sym typeface="Wingdings" pitchFamily="2" charset="2"/>
            </a:endParaRPr>
          </a:p>
          <a:p>
            <a:pPr marL="0" indent="0">
              <a:spcBef>
                <a:spcPts val="400"/>
              </a:spcBef>
              <a:buNone/>
            </a:pPr>
            <a:endParaRPr lang="es-CL" sz="2000" dirty="0">
              <a:sym typeface="Wingdings" pitchFamily="2" charset="2"/>
            </a:endParaRPr>
          </a:p>
          <a:p>
            <a:pPr marL="571500" indent="-571500" algn="just">
              <a:spcBef>
                <a:spcPts val="400"/>
              </a:spcBef>
              <a:buAutoNum type="romanUcPeriod"/>
            </a:pPr>
            <a:endParaRPr lang="es-CL" sz="2000" b="1" dirty="0">
              <a:sym typeface="Wingdings" pitchFamily="2" charset="2"/>
            </a:endParaRPr>
          </a:p>
          <a:p>
            <a:pPr marL="571500" indent="-571500" algn="just">
              <a:spcBef>
                <a:spcPts val="400"/>
              </a:spcBef>
              <a:buAutoNum type="romanUcPeriod"/>
            </a:pPr>
            <a:endParaRPr lang="es-CL" sz="1600" b="1" dirty="0">
              <a:sym typeface="Wingdings" pitchFamily="2" charset="2"/>
            </a:endParaRPr>
          </a:p>
          <a:p>
            <a:pPr marL="571500" indent="-571500" algn="just">
              <a:spcBef>
                <a:spcPts val="400"/>
              </a:spcBef>
              <a:buAutoNum type="romanUcPeriod"/>
            </a:pPr>
            <a:endParaRPr lang="es-CL" sz="2000" b="1" dirty="0">
              <a:sym typeface="Wingdings" pitchFamily="2" charset="2"/>
            </a:endParaRPr>
          </a:p>
        </p:txBody>
      </p:sp>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207351" y="166104"/>
            <a:ext cx="10515600" cy="1325563"/>
          </a:xfrm>
        </p:spPr>
        <p:txBody>
          <a:bodyPr>
            <a:normAutofit/>
          </a:bodyPr>
          <a:lstStyle/>
          <a:p>
            <a:r>
              <a:rPr lang="es-CL" sz="4000" b="1" dirty="0">
                <a:solidFill>
                  <a:srgbClr val="FF0000"/>
                </a:solidFill>
                <a:latin typeface="+mn-lt"/>
              </a:rPr>
              <a:t>Objetivos y estructura de la sesión</a:t>
            </a: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1854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0567A2-DA36-9E48-8095-73E5733CB93C}"/>
              </a:ext>
            </a:extLst>
          </p:cNvPr>
          <p:cNvPicPr>
            <a:picLocks noChangeAspect="1"/>
          </p:cNvPicPr>
          <p:nvPr/>
        </p:nvPicPr>
        <p:blipFill rotWithShape="1">
          <a:blip r:embed="rId2"/>
          <a:srcRect l="29128" t="21715" r="24168"/>
          <a:stretch/>
        </p:blipFill>
        <p:spPr>
          <a:xfrm>
            <a:off x="0" y="0"/>
            <a:ext cx="5802264" cy="6875585"/>
          </a:xfrm>
          <a:prstGeom prst="rect">
            <a:avLst/>
          </a:prstGeom>
        </p:spPr>
      </p:pic>
      <p:sp>
        <p:nvSpPr>
          <p:cNvPr id="3" name="Marcador de contenido 2">
            <a:extLst>
              <a:ext uri="{FF2B5EF4-FFF2-40B4-BE49-F238E27FC236}">
                <a16:creationId xmlns:a16="http://schemas.microsoft.com/office/drawing/2014/main" id="{BA4CEBF3-8798-D643-955C-D841FBCE76A7}"/>
              </a:ext>
            </a:extLst>
          </p:cNvPr>
          <p:cNvSpPr>
            <a:spLocks noGrp="1"/>
          </p:cNvSpPr>
          <p:nvPr>
            <p:ph idx="1"/>
          </p:nvPr>
        </p:nvSpPr>
        <p:spPr>
          <a:xfrm>
            <a:off x="755009" y="1491667"/>
            <a:ext cx="11195201" cy="4700379"/>
          </a:xfrm>
        </p:spPr>
        <p:txBody>
          <a:bodyPr>
            <a:noAutofit/>
          </a:bodyPr>
          <a:lstStyle/>
          <a:p>
            <a:pPr marL="0" indent="0" algn="just">
              <a:buNone/>
            </a:pPr>
            <a:endParaRPr lang="es-CL" sz="1600" b="1" dirty="0">
              <a:sym typeface="Wingdings" pitchFamily="2" charset="2"/>
            </a:endParaRPr>
          </a:p>
          <a:p>
            <a:pPr marL="571500" indent="-571500" algn="just">
              <a:buAutoNum type="romanUcPeriod"/>
            </a:pPr>
            <a:endParaRPr lang="es-CL" sz="2000" b="1" dirty="0">
              <a:sym typeface="Wingdings" pitchFamily="2" charset="2"/>
            </a:endParaRPr>
          </a:p>
        </p:txBody>
      </p:sp>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207351" y="166104"/>
            <a:ext cx="10515600" cy="1325563"/>
          </a:xfrm>
        </p:spPr>
        <p:txBody>
          <a:bodyPr>
            <a:normAutofit/>
          </a:bodyPr>
          <a:lstStyle/>
          <a:p>
            <a:r>
              <a:rPr lang="es-ES" sz="4000" b="1" dirty="0">
                <a:solidFill>
                  <a:srgbClr val="FF0000"/>
                </a:solidFill>
                <a:latin typeface="+mn-lt"/>
              </a:rPr>
              <a:t>Sitios de interés</a:t>
            </a:r>
            <a:endParaRPr lang="es-CL" sz="4000" b="1" dirty="0">
              <a:solidFill>
                <a:srgbClr val="FF0000"/>
              </a:solidFill>
              <a:latin typeface="+mn-lt"/>
            </a:endParaRP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B2809538-8A63-488F-9B13-2FAD95186821}"/>
              </a:ext>
            </a:extLst>
          </p:cNvPr>
          <p:cNvSpPr txBox="1"/>
          <p:nvPr/>
        </p:nvSpPr>
        <p:spPr>
          <a:xfrm>
            <a:off x="841505" y="1657771"/>
            <a:ext cx="10872699" cy="2862322"/>
          </a:xfrm>
          <a:prstGeom prst="rect">
            <a:avLst/>
          </a:prstGeom>
          <a:noFill/>
        </p:spPr>
        <p:txBody>
          <a:bodyPr wrap="square">
            <a:spAutoFit/>
          </a:bodyPr>
          <a:lstStyle/>
          <a:p>
            <a:endParaRPr lang="es-CL" dirty="0">
              <a:hlinkClick r:id="rId4"/>
            </a:endParaRPr>
          </a:p>
          <a:p>
            <a:r>
              <a:rPr lang="es-CL" b="1" dirty="0">
                <a:hlinkClick r:id="rId4">
                  <a:extLst>
                    <a:ext uri="{A12FA001-AC4F-418D-AE19-62706E023703}">
                      <ahyp:hlinkClr xmlns:ahyp="http://schemas.microsoft.com/office/drawing/2018/hyperlinkcolor" val="tx"/>
                    </a:ext>
                  </a:extLst>
                </a:hlinkClick>
              </a:rPr>
              <a:t>ARTEXT: </a:t>
            </a:r>
          </a:p>
          <a:p>
            <a:endParaRPr lang="es-CL" dirty="0">
              <a:hlinkClick r:id="rId4"/>
            </a:endParaRPr>
          </a:p>
          <a:p>
            <a:r>
              <a:rPr lang="es-CL" dirty="0">
                <a:hlinkClick r:id="rId4"/>
              </a:rPr>
              <a:t>http://sistema-artext.com/textosacademicos-de-cualquier-ambito/trabajode-fin-de-grado-(tfg)</a:t>
            </a:r>
            <a:r>
              <a:rPr lang="es-CL" dirty="0"/>
              <a:t> </a:t>
            </a:r>
          </a:p>
          <a:p>
            <a:endParaRPr lang="es-CL" dirty="0"/>
          </a:p>
          <a:p>
            <a:endParaRPr lang="es-CL" dirty="0"/>
          </a:p>
          <a:p>
            <a:r>
              <a:rPr lang="es-CL" b="1" u="sng" dirty="0"/>
              <a:t>Repositorio UCHILE: </a:t>
            </a:r>
          </a:p>
          <a:p>
            <a:endParaRPr lang="es-CL" dirty="0"/>
          </a:p>
          <a:p>
            <a:r>
              <a:rPr lang="es-CL" dirty="0">
                <a:hlinkClick r:id="rId5"/>
              </a:rPr>
              <a:t>https://www.uchile.cl/portal/presentacion/asuntos-academicos/direccion-de-servicios-de-informacion-y-bibliotecas-(sisib)/publicacion-y-conservacion-digital/91918/repositorio-academico-institucional</a:t>
            </a:r>
            <a:r>
              <a:rPr lang="es-CL" dirty="0"/>
              <a:t> </a:t>
            </a:r>
          </a:p>
        </p:txBody>
      </p:sp>
    </p:spTree>
    <p:extLst>
      <p:ext uri="{BB962C8B-B14F-4D97-AF65-F5344CB8AC3E}">
        <p14:creationId xmlns:p14="http://schemas.microsoft.com/office/powerpoint/2010/main" val="812769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0567A2-DA36-9E48-8095-73E5733CB93C}"/>
              </a:ext>
            </a:extLst>
          </p:cNvPr>
          <p:cNvPicPr>
            <a:picLocks noChangeAspect="1"/>
          </p:cNvPicPr>
          <p:nvPr/>
        </p:nvPicPr>
        <p:blipFill rotWithShape="1">
          <a:blip r:embed="rId2"/>
          <a:srcRect l="29128" t="21715" r="24168"/>
          <a:stretch/>
        </p:blipFill>
        <p:spPr>
          <a:xfrm>
            <a:off x="0" y="0"/>
            <a:ext cx="5802264" cy="6875585"/>
          </a:xfrm>
          <a:prstGeom prst="rect">
            <a:avLst/>
          </a:prstGeom>
        </p:spPr>
      </p:pic>
      <p:sp>
        <p:nvSpPr>
          <p:cNvPr id="3" name="Marcador de contenido 2">
            <a:extLst>
              <a:ext uri="{FF2B5EF4-FFF2-40B4-BE49-F238E27FC236}">
                <a16:creationId xmlns:a16="http://schemas.microsoft.com/office/drawing/2014/main" id="{BA4CEBF3-8798-D643-955C-D841FBCE76A7}"/>
              </a:ext>
            </a:extLst>
          </p:cNvPr>
          <p:cNvSpPr>
            <a:spLocks noGrp="1"/>
          </p:cNvSpPr>
          <p:nvPr>
            <p:ph idx="1"/>
          </p:nvPr>
        </p:nvSpPr>
        <p:spPr>
          <a:xfrm>
            <a:off x="493261" y="1500418"/>
            <a:ext cx="10229690" cy="4281619"/>
          </a:xfrm>
        </p:spPr>
        <p:txBody>
          <a:bodyPr>
            <a:noAutofit/>
          </a:bodyPr>
          <a:lstStyle/>
          <a:p>
            <a:pPr marL="0" indent="0" algn="ctr">
              <a:buNone/>
            </a:pPr>
            <a:r>
              <a:rPr lang="es-CL" altLang="es-MX" sz="2400" dirty="0"/>
              <a:t> ¿Qué entiendo por marco metodológico? ¿Conozco ese apartado?</a:t>
            </a:r>
          </a:p>
          <a:p>
            <a:pPr marL="0" indent="0" algn="ctr">
              <a:buNone/>
            </a:pPr>
            <a:endParaRPr lang="es-CL" sz="2400" dirty="0">
              <a:sym typeface="Wingdings" pitchFamily="2" charset="2"/>
            </a:endParaRPr>
          </a:p>
          <a:p>
            <a:pPr marL="0" indent="0" algn="ctr">
              <a:buNone/>
            </a:pPr>
            <a:r>
              <a:rPr lang="es-CL" sz="2400" dirty="0">
                <a:sym typeface="Wingdings" pitchFamily="2" charset="2"/>
              </a:rPr>
              <a:t>¿Qué funciones cumple?</a:t>
            </a:r>
          </a:p>
          <a:p>
            <a:pPr marL="0" indent="0" algn="ctr">
              <a:buNone/>
            </a:pPr>
            <a:endParaRPr lang="es-CL" sz="2400" dirty="0">
              <a:sym typeface="Wingdings" pitchFamily="2" charset="2"/>
            </a:endParaRPr>
          </a:p>
          <a:p>
            <a:pPr marL="0" indent="0" algn="ctr">
              <a:buNone/>
            </a:pPr>
            <a:r>
              <a:rPr lang="es-CL" sz="2400" dirty="0">
                <a:sym typeface="Wingdings" pitchFamily="2" charset="2"/>
              </a:rPr>
              <a:t>¿Cómo se organiza este apartado? </a:t>
            </a:r>
          </a:p>
          <a:p>
            <a:pPr marL="0" indent="0" algn="ctr">
              <a:buNone/>
            </a:pPr>
            <a:endParaRPr lang="es-ES" sz="2400" dirty="0">
              <a:sym typeface="Wingdings" pitchFamily="2" charset="2"/>
            </a:endParaRPr>
          </a:p>
          <a:p>
            <a:pPr marL="0" indent="0" algn="ctr">
              <a:buNone/>
            </a:pPr>
            <a:r>
              <a:rPr lang="es-ES" sz="2400" dirty="0">
                <a:sym typeface="Wingdings" pitchFamily="2" charset="2"/>
              </a:rPr>
              <a:t>¿</a:t>
            </a:r>
            <a:r>
              <a:rPr lang="es-ES_tradnl" sz="2400" dirty="0">
                <a:sym typeface="Wingdings" pitchFamily="2" charset="2"/>
              </a:rPr>
              <a:t>Qué recursos conozco que pueden ser útiles para planificar, escribir y revisar el apartado de Metodología?</a:t>
            </a:r>
            <a:endParaRPr lang="es-CL" sz="2000" dirty="0">
              <a:sym typeface="Wingdings" pitchFamily="2" charset="2"/>
            </a:endParaRPr>
          </a:p>
          <a:p>
            <a:pPr marL="571500" indent="-571500" algn="just">
              <a:buAutoNum type="romanUcPeriod"/>
            </a:pPr>
            <a:endParaRPr lang="es-CL" sz="2000" b="1" dirty="0">
              <a:sym typeface="Wingdings" pitchFamily="2" charset="2"/>
            </a:endParaRPr>
          </a:p>
          <a:p>
            <a:pPr marL="571500" indent="-571500" algn="just">
              <a:buAutoNum type="romanUcPeriod"/>
            </a:pPr>
            <a:endParaRPr lang="es-CL" sz="1600" b="1" dirty="0">
              <a:sym typeface="Wingdings" pitchFamily="2" charset="2"/>
            </a:endParaRPr>
          </a:p>
          <a:p>
            <a:pPr marL="571500" indent="-571500" algn="just">
              <a:buAutoNum type="romanUcPeriod"/>
            </a:pPr>
            <a:endParaRPr lang="es-CL" sz="2000" b="1" dirty="0">
              <a:sym typeface="Wingdings" pitchFamily="2" charset="2"/>
            </a:endParaRPr>
          </a:p>
        </p:txBody>
      </p:sp>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1014043" y="341191"/>
            <a:ext cx="10515600" cy="1325563"/>
          </a:xfrm>
        </p:spPr>
        <p:txBody>
          <a:bodyPr>
            <a:normAutofit/>
          </a:bodyPr>
          <a:lstStyle/>
          <a:p>
            <a:r>
              <a:rPr lang="es-CL" sz="4000" b="1" dirty="0">
                <a:solidFill>
                  <a:srgbClr val="FF0000"/>
                </a:solidFill>
                <a:latin typeface="+mn-lt"/>
              </a:rPr>
              <a:t>Reflexi</a:t>
            </a:r>
            <a:r>
              <a:rPr lang="es-ES" sz="4000" b="1" dirty="0" err="1">
                <a:solidFill>
                  <a:srgbClr val="FF0000"/>
                </a:solidFill>
                <a:latin typeface="+mn-lt"/>
              </a:rPr>
              <a:t>ón</a:t>
            </a:r>
            <a:r>
              <a:rPr lang="es-ES" sz="4000" b="1" dirty="0">
                <a:solidFill>
                  <a:srgbClr val="FF0000"/>
                </a:solidFill>
                <a:latin typeface="+mn-lt"/>
              </a:rPr>
              <a:t> inicial </a:t>
            </a:r>
            <a:endParaRPr lang="es-CL" sz="4000" b="1" dirty="0">
              <a:solidFill>
                <a:srgbClr val="FF0000"/>
              </a:solidFill>
              <a:latin typeface="+mn-lt"/>
            </a:endParaRP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Picture 3">
            <a:extLst>
              <a:ext uri="{FF2B5EF4-FFF2-40B4-BE49-F238E27FC236}">
                <a16:creationId xmlns:a16="http://schemas.microsoft.com/office/drawing/2014/main" id="{46317E58-BD07-44A9-8C3A-1F430A4E16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37756" y="4943837"/>
            <a:ext cx="2154244"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8871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0567A2-DA36-9E48-8095-73E5733CB93C}"/>
              </a:ext>
            </a:extLst>
          </p:cNvPr>
          <p:cNvPicPr>
            <a:picLocks noChangeAspect="1"/>
          </p:cNvPicPr>
          <p:nvPr/>
        </p:nvPicPr>
        <p:blipFill rotWithShape="1">
          <a:blip r:embed="rId2"/>
          <a:srcRect l="29128" t="21715" r="24168"/>
          <a:stretch/>
        </p:blipFill>
        <p:spPr>
          <a:xfrm>
            <a:off x="0" y="0"/>
            <a:ext cx="5802264" cy="6875585"/>
          </a:xfrm>
          <a:prstGeom prst="rect">
            <a:avLst/>
          </a:prstGeom>
        </p:spPr>
      </p:pic>
      <p:sp>
        <p:nvSpPr>
          <p:cNvPr id="3" name="Marcador de contenido 2">
            <a:extLst>
              <a:ext uri="{FF2B5EF4-FFF2-40B4-BE49-F238E27FC236}">
                <a16:creationId xmlns:a16="http://schemas.microsoft.com/office/drawing/2014/main" id="{BA4CEBF3-8798-D643-955C-D841FBCE76A7}"/>
              </a:ext>
            </a:extLst>
          </p:cNvPr>
          <p:cNvSpPr>
            <a:spLocks noGrp="1"/>
          </p:cNvSpPr>
          <p:nvPr>
            <p:ph idx="1"/>
          </p:nvPr>
        </p:nvSpPr>
        <p:spPr>
          <a:xfrm>
            <a:off x="493261" y="1500418"/>
            <a:ext cx="10229690" cy="4281619"/>
          </a:xfrm>
        </p:spPr>
        <p:txBody>
          <a:bodyPr>
            <a:noAutofit/>
          </a:bodyPr>
          <a:lstStyle/>
          <a:p>
            <a:pPr marL="0" indent="0" algn="just">
              <a:buNone/>
            </a:pPr>
            <a:r>
              <a:rPr lang="es-CL" sz="2400" dirty="0">
                <a:effectLst/>
                <a:latin typeface="Calibri" panose="020F0502020204030204" pitchFamily="34" charset="0"/>
                <a:ea typeface="Calibri" panose="020F0502020204030204" pitchFamily="34" charset="0"/>
              </a:rPr>
              <a:t>El</a:t>
            </a:r>
            <a:r>
              <a:rPr lang="es-CL" sz="2400"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marco</a:t>
            </a:r>
            <a:r>
              <a:rPr lang="es-CL" sz="2400" b="1" i="1"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metodológico</a:t>
            </a:r>
            <a:r>
              <a:rPr lang="es-CL" sz="2400" b="1" i="1" spc="-7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es</a:t>
            </a:r>
            <a:r>
              <a:rPr lang="es-CL" sz="2400" spc="-7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la</a:t>
            </a:r>
            <a:r>
              <a:rPr lang="es-CL" sz="2400"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exposición</a:t>
            </a:r>
            <a:r>
              <a:rPr lang="es-CL" sz="2400" b="1" i="1" spc="-75" dirty="0">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y</a:t>
            </a:r>
            <a:r>
              <a:rPr lang="es-CL" sz="2400"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justificación</a:t>
            </a:r>
            <a:r>
              <a:rPr lang="es-CL" sz="2400" b="1" i="1"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de</a:t>
            </a:r>
            <a:r>
              <a:rPr lang="es-CL" sz="2400" b="1" i="1"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las</a:t>
            </a:r>
            <a:r>
              <a:rPr lang="es-CL" sz="2400" b="1" i="1"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características</a:t>
            </a:r>
            <a:r>
              <a:rPr lang="es-CL" sz="2400" b="1" i="1"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principales</a:t>
            </a:r>
            <a:r>
              <a:rPr lang="es-CL" sz="2400" b="1" i="1"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de</a:t>
            </a:r>
            <a:r>
              <a:rPr lang="es-CL" sz="2400" b="1" i="1"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una</a:t>
            </a:r>
            <a:r>
              <a:rPr lang="es-CL" sz="2400" b="1" i="1" spc="-75"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investigación.</a:t>
            </a:r>
            <a:r>
              <a:rPr lang="es-CL" sz="2400" b="1" i="1" spc="-40" dirty="0">
                <a:effectLst/>
                <a:latin typeface="Calibri" panose="020F0502020204030204" pitchFamily="34" charset="0"/>
                <a:ea typeface="Calibri" panose="020F0502020204030204" pitchFamily="34" charset="0"/>
              </a:rPr>
              <a:t> </a:t>
            </a:r>
          </a:p>
          <a:p>
            <a:pPr marL="0" indent="0" algn="just">
              <a:buNone/>
            </a:pPr>
            <a:r>
              <a:rPr lang="es-CL" sz="2400" dirty="0">
                <a:effectLst/>
                <a:latin typeface="Calibri" panose="020F0502020204030204" pitchFamily="34" charset="0"/>
                <a:ea typeface="Calibri" panose="020F0502020204030204" pitchFamily="34" charset="0"/>
              </a:rPr>
              <a:t>Entre</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estas</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se</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declara</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el</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tipo</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investigación,</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las</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hipótesis</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o</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preguntas</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que</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orientan</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el</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estudio,</a:t>
            </a:r>
            <a:r>
              <a:rPr lang="es-CL" sz="2400" spc="-4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los participantes</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o</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el</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corpus</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seleccionado,</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los</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instrumentos</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recolección</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datos</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y</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los</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procedimientos</a:t>
            </a:r>
            <a:r>
              <a:rPr lang="es-CL" sz="2400" spc="-5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 análisis</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datos.</a:t>
            </a:r>
            <a:r>
              <a:rPr lang="es-CL" sz="2400" spc="-45" dirty="0">
                <a:effectLst/>
                <a:latin typeface="Calibri" panose="020F0502020204030204" pitchFamily="34" charset="0"/>
                <a:ea typeface="Calibri" panose="020F0502020204030204" pitchFamily="34" charset="0"/>
              </a:rPr>
              <a:t> </a:t>
            </a:r>
          </a:p>
          <a:p>
            <a:pPr marL="0" indent="0" algn="just">
              <a:buNone/>
            </a:pPr>
            <a:r>
              <a:rPr lang="es-CL" sz="2400" dirty="0">
                <a:latin typeface="Calibri" panose="020F0502020204030204" pitchFamily="34" charset="0"/>
                <a:ea typeface="Calibri" panose="020F0502020204030204" pitchFamily="34" charset="0"/>
              </a:rPr>
              <a:t>E</a:t>
            </a:r>
            <a:r>
              <a:rPr lang="es-CL" sz="2400" dirty="0">
                <a:effectLst/>
                <a:latin typeface="Calibri" panose="020F0502020204030204" pitchFamily="34" charset="0"/>
                <a:ea typeface="Calibri" panose="020F0502020204030204" pitchFamily="34" charset="0"/>
              </a:rPr>
              <a:t>l</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apartado</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marco</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metodológico</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tiene</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la</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función</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dar</a:t>
            </a:r>
            <a:r>
              <a:rPr lang="es-CL" sz="2400" spc="-45"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cuenta sobre</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a:t>
            </a:r>
            <a:r>
              <a:rPr lang="es-CL" sz="2400" b="1" i="1" dirty="0">
                <a:effectLst/>
                <a:latin typeface="Calibri" panose="020F0502020204030204" pitchFamily="34" charset="0"/>
                <a:ea typeface="Calibri" panose="020F0502020204030204" pitchFamily="34" charset="0"/>
              </a:rPr>
              <a:t>cómo”</a:t>
            </a:r>
            <a:r>
              <a:rPr lang="es-CL" sz="2400" b="1" i="1" spc="-13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se</a:t>
            </a:r>
            <a:r>
              <a:rPr lang="es-CL" sz="2400" b="1" i="1" spc="-13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realiza</a:t>
            </a:r>
            <a:r>
              <a:rPr lang="es-CL" sz="2400" b="1" i="1" spc="-13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el</a:t>
            </a:r>
            <a:r>
              <a:rPr lang="es-CL" sz="2400" b="1" i="1" spc="-13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estudio</a:t>
            </a:r>
            <a:r>
              <a:rPr lang="es-CL" sz="2400" dirty="0">
                <a:effectLst/>
                <a:latin typeface="Calibri" panose="020F0502020204030204" pitchFamily="34" charset="0"/>
                <a:ea typeface="Calibri" panose="020F0502020204030204" pitchFamily="34" charset="0"/>
              </a:rPr>
              <a:t>.</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Por</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ello</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es</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que</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nos</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referimos</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a</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este</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apartado</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como</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la</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exposición</a:t>
            </a:r>
            <a:r>
              <a:rPr lang="es-CL" sz="2400" spc="-13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 procedimientos</a:t>
            </a:r>
            <a:r>
              <a:rPr lang="es-CL" sz="2400" spc="-9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metodológicos.</a:t>
            </a:r>
            <a:r>
              <a:rPr lang="es-CL" sz="2400" spc="-90" dirty="0">
                <a:effectLst/>
                <a:latin typeface="Calibri" panose="020F0502020204030204" pitchFamily="34" charset="0"/>
                <a:ea typeface="Calibri" panose="020F0502020204030204" pitchFamily="34" charset="0"/>
              </a:rPr>
              <a:t> </a:t>
            </a:r>
          </a:p>
          <a:p>
            <a:pPr marL="0" indent="0" algn="just">
              <a:buNone/>
            </a:pPr>
            <a:r>
              <a:rPr lang="es-CL" sz="2400" dirty="0">
                <a:effectLst/>
                <a:latin typeface="Calibri" panose="020F0502020204030204" pitchFamily="34" charset="0"/>
                <a:ea typeface="Calibri" panose="020F0502020204030204" pitchFamily="34" charset="0"/>
              </a:rPr>
              <a:t>Cabe</a:t>
            </a:r>
            <a:r>
              <a:rPr lang="es-CL" sz="2400" spc="-9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señalar</a:t>
            </a:r>
            <a:r>
              <a:rPr lang="es-CL" sz="2400" spc="-9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que</a:t>
            </a:r>
            <a:r>
              <a:rPr lang="es-CL" sz="2400" spc="-9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su</a:t>
            </a:r>
            <a:r>
              <a:rPr lang="es-CL" sz="2400" spc="-9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descripción</a:t>
            </a:r>
            <a:r>
              <a:rPr lang="es-CL" sz="2400" b="1" i="1" spc="-9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debe</a:t>
            </a:r>
            <a:r>
              <a:rPr lang="es-CL" sz="2400" b="1" i="1" spc="-9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ser</a:t>
            </a:r>
            <a:r>
              <a:rPr lang="es-CL" sz="2400" b="1" i="1" spc="-9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breve</a:t>
            </a:r>
            <a:r>
              <a:rPr lang="es-CL" sz="2400" b="1" i="1" spc="-9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y</a:t>
            </a:r>
            <a:r>
              <a:rPr lang="es-CL" sz="2400" b="1" i="1" spc="-90" dirty="0">
                <a:effectLst/>
                <a:latin typeface="Calibri" panose="020F0502020204030204" pitchFamily="34" charset="0"/>
                <a:ea typeface="Calibri" panose="020F0502020204030204" pitchFamily="34" charset="0"/>
              </a:rPr>
              <a:t> </a:t>
            </a:r>
            <a:r>
              <a:rPr lang="es-CL" sz="2400" b="1" i="1" dirty="0">
                <a:effectLst/>
                <a:latin typeface="Calibri" panose="020F0502020204030204" pitchFamily="34" charset="0"/>
                <a:ea typeface="Calibri" panose="020F0502020204030204" pitchFamily="34" charset="0"/>
              </a:rPr>
              <a:t>clara</a:t>
            </a:r>
            <a:r>
              <a:rPr lang="es-CL" sz="2400" dirty="0">
                <a:effectLst/>
                <a:latin typeface="Calibri" panose="020F0502020204030204" pitchFamily="34" charset="0"/>
                <a:ea typeface="Calibri" panose="020F0502020204030204" pitchFamily="34" charset="0"/>
              </a:rPr>
              <a:t>,</a:t>
            </a:r>
            <a:r>
              <a:rPr lang="es-CL" sz="2400" spc="-9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pues</a:t>
            </a:r>
            <a:r>
              <a:rPr lang="es-CL" sz="2400" spc="-9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de</a:t>
            </a:r>
            <a:r>
              <a:rPr lang="es-CL" sz="2400" spc="-90" dirty="0">
                <a:effectLst/>
                <a:latin typeface="Calibri" panose="020F0502020204030204" pitchFamily="34" charset="0"/>
                <a:ea typeface="Calibri" panose="020F0502020204030204" pitchFamily="34" charset="0"/>
              </a:rPr>
              <a:t> </a:t>
            </a:r>
            <a:r>
              <a:rPr lang="es-CL" sz="2400" dirty="0">
                <a:effectLst/>
                <a:latin typeface="Calibri" panose="020F0502020204030204" pitchFamily="34" charset="0"/>
                <a:ea typeface="Calibri" panose="020F0502020204030204" pitchFamily="34" charset="0"/>
              </a:rPr>
              <a:t>esta manera otro investigador puede repetir el estudio sin necesidad de cuestionar al </a:t>
            </a:r>
            <a:r>
              <a:rPr lang="es-CL" sz="2400" spc="-25" dirty="0">
                <a:effectLst/>
                <a:latin typeface="Calibri" panose="020F0502020204030204" pitchFamily="34" charset="0"/>
                <a:ea typeface="Calibri" panose="020F0502020204030204" pitchFamily="34" charset="0"/>
              </a:rPr>
              <a:t>autor.</a:t>
            </a:r>
            <a:endParaRPr lang="es-CL" sz="2400" b="1" dirty="0">
              <a:sym typeface="Wingdings" pitchFamily="2" charset="2"/>
            </a:endParaRPr>
          </a:p>
          <a:p>
            <a:pPr marL="0" indent="0" algn="just">
              <a:buNone/>
            </a:pPr>
            <a:endParaRPr lang="es-CL" sz="1600" b="1" dirty="0">
              <a:sym typeface="Wingdings" pitchFamily="2" charset="2"/>
            </a:endParaRPr>
          </a:p>
          <a:p>
            <a:pPr marL="0" indent="0" algn="ctr">
              <a:buNone/>
            </a:pPr>
            <a:r>
              <a:rPr lang="es-CL" b="1" dirty="0">
                <a:sym typeface="Wingdings" pitchFamily="2" charset="2"/>
              </a:rPr>
              <a:t>(Venegas et al., 2017)</a:t>
            </a:r>
          </a:p>
          <a:p>
            <a:pPr marL="571500" indent="-571500" algn="just">
              <a:buAutoNum type="romanUcPeriod"/>
            </a:pPr>
            <a:endParaRPr lang="es-CL" sz="2000" b="1" dirty="0">
              <a:sym typeface="Wingdings" pitchFamily="2" charset="2"/>
            </a:endParaRPr>
          </a:p>
        </p:txBody>
      </p:sp>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241790" y="207966"/>
            <a:ext cx="7042562" cy="732265"/>
          </a:xfrm>
        </p:spPr>
        <p:txBody>
          <a:bodyPr>
            <a:normAutofit/>
          </a:bodyPr>
          <a:lstStyle/>
          <a:p>
            <a:r>
              <a:rPr lang="es-CL" sz="4000" b="1" dirty="0">
                <a:solidFill>
                  <a:srgbClr val="FF0000"/>
                </a:solidFill>
                <a:latin typeface="+mn-lt"/>
              </a:rPr>
              <a:t>Definición</a:t>
            </a: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Picture 3">
            <a:extLst>
              <a:ext uri="{FF2B5EF4-FFF2-40B4-BE49-F238E27FC236}">
                <a16:creationId xmlns:a16="http://schemas.microsoft.com/office/drawing/2014/main" id="{46317E58-BD07-44A9-8C3A-1F430A4E16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37756" y="4943837"/>
            <a:ext cx="2154244"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18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0E8DF-8604-4A7C-8DDB-E265C64C0CC0}"/>
              </a:ext>
            </a:extLst>
          </p:cNvPr>
          <p:cNvSpPr>
            <a:spLocks noGrp="1"/>
          </p:cNvSpPr>
          <p:nvPr>
            <p:ph type="title"/>
          </p:nvPr>
        </p:nvSpPr>
        <p:spPr>
          <a:xfrm>
            <a:off x="294503" y="192130"/>
            <a:ext cx="10515600" cy="1325563"/>
          </a:xfrm>
        </p:spPr>
        <p:txBody>
          <a:bodyPr/>
          <a:lstStyle/>
          <a:p>
            <a:r>
              <a:rPr lang="es-CL" sz="4000" b="1" dirty="0">
                <a:solidFill>
                  <a:srgbClr val="FF0000"/>
                </a:solidFill>
                <a:latin typeface="+mn-lt"/>
              </a:rPr>
              <a:t>Epicentral (Cotos et al., 2017)</a:t>
            </a:r>
          </a:p>
        </p:txBody>
      </p:sp>
      <p:sp>
        <p:nvSpPr>
          <p:cNvPr id="3" name="Marcador de contenido 2">
            <a:extLst>
              <a:ext uri="{FF2B5EF4-FFF2-40B4-BE49-F238E27FC236}">
                <a16:creationId xmlns:a16="http://schemas.microsoft.com/office/drawing/2014/main" id="{B4C632FA-CAFE-43A3-BD64-487E2E07807C}"/>
              </a:ext>
            </a:extLst>
          </p:cNvPr>
          <p:cNvSpPr>
            <a:spLocks noGrp="1"/>
          </p:cNvSpPr>
          <p:nvPr>
            <p:ph idx="1"/>
          </p:nvPr>
        </p:nvSpPr>
        <p:spPr/>
        <p:txBody>
          <a:bodyPr/>
          <a:lstStyle/>
          <a:p>
            <a:pPr marL="0" indent="0" algn="just">
              <a:buNone/>
            </a:pPr>
            <a:endParaRPr lang="en-US" dirty="0"/>
          </a:p>
          <a:p>
            <a:pPr marL="0" indent="0" algn="just">
              <a:buNone/>
            </a:pPr>
            <a:r>
              <a:rPr lang="en-US" dirty="0"/>
              <a:t>Within the broader knowledge territory, the Methods section anchors the study in the space of a well-established methodological tradition. </a:t>
            </a:r>
            <a:r>
              <a:rPr lang="en-US" b="1" dirty="0">
                <a:solidFill>
                  <a:schemeClr val="accent1"/>
                </a:solidFill>
              </a:rPr>
              <a:t>This section functions as an epicenter</a:t>
            </a:r>
            <a:r>
              <a:rPr lang="en-US" dirty="0"/>
              <a:t>, “the core from which radiate the content and organization of each of the other sections” (</a:t>
            </a:r>
            <a:r>
              <a:rPr lang="en-US" dirty="0" err="1"/>
              <a:t>Smagorinsky</a:t>
            </a:r>
            <a:r>
              <a:rPr lang="en-US" dirty="0"/>
              <a:t>, 2008, p. 394). </a:t>
            </a:r>
            <a:r>
              <a:rPr lang="en-US" b="1" dirty="0">
                <a:solidFill>
                  <a:srgbClr val="C00000"/>
                </a:solidFill>
              </a:rPr>
              <a:t>It is an explicit bridge between the review of relevant literature and the newly-obtained results.</a:t>
            </a:r>
            <a:endParaRPr lang="es-CL" b="1" dirty="0">
              <a:solidFill>
                <a:srgbClr val="C00000"/>
              </a:solidFill>
            </a:endParaRPr>
          </a:p>
        </p:txBody>
      </p:sp>
    </p:spTree>
    <p:extLst>
      <p:ext uri="{BB962C8B-B14F-4D97-AF65-F5344CB8AC3E}">
        <p14:creationId xmlns:p14="http://schemas.microsoft.com/office/powerpoint/2010/main" val="74155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504D-BE1F-4C24-B1F6-672F6CA51D6D}"/>
              </a:ext>
            </a:extLst>
          </p:cNvPr>
          <p:cNvSpPr>
            <a:spLocks noGrp="1"/>
          </p:cNvSpPr>
          <p:nvPr>
            <p:ph type="title"/>
          </p:nvPr>
        </p:nvSpPr>
        <p:spPr>
          <a:xfrm>
            <a:off x="381000" y="229202"/>
            <a:ext cx="10078876" cy="675138"/>
          </a:xfrm>
        </p:spPr>
        <p:txBody>
          <a:bodyPr>
            <a:normAutofit/>
          </a:bodyPr>
          <a:lstStyle/>
          <a:p>
            <a:r>
              <a:rPr lang="es-CL" sz="4000" b="1" dirty="0">
                <a:solidFill>
                  <a:srgbClr val="FF0000"/>
                </a:solidFill>
                <a:latin typeface="+mn-lt"/>
              </a:rPr>
              <a:t>Principales movidas y pasos retóricos</a:t>
            </a:r>
          </a:p>
        </p:txBody>
      </p:sp>
      <p:pic>
        <p:nvPicPr>
          <p:cNvPr id="4" name="Marcador de contenido 3">
            <a:extLst>
              <a:ext uri="{FF2B5EF4-FFF2-40B4-BE49-F238E27FC236}">
                <a16:creationId xmlns:a16="http://schemas.microsoft.com/office/drawing/2014/main" id="{3A35E1DB-9B79-4E5F-BFD4-151907AFA34F}"/>
              </a:ext>
            </a:extLst>
          </p:cNvPr>
          <p:cNvPicPr>
            <a:picLocks noGrp="1" noChangeAspect="1"/>
          </p:cNvPicPr>
          <p:nvPr>
            <p:ph idx="1"/>
          </p:nvPr>
        </p:nvPicPr>
        <p:blipFill>
          <a:blip r:embed="rId2"/>
          <a:stretch>
            <a:fillRect/>
          </a:stretch>
        </p:blipFill>
        <p:spPr>
          <a:xfrm>
            <a:off x="519890" y="1040263"/>
            <a:ext cx="10397186" cy="5570602"/>
          </a:xfrm>
          <a:prstGeom prst="rect">
            <a:avLst/>
          </a:prstGeom>
        </p:spPr>
      </p:pic>
    </p:spTree>
    <p:extLst>
      <p:ext uri="{BB962C8B-B14F-4D97-AF65-F5344CB8AC3E}">
        <p14:creationId xmlns:p14="http://schemas.microsoft.com/office/powerpoint/2010/main" val="223673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4" y="349250"/>
            <a:ext cx="11263086" cy="1325563"/>
          </a:xfrm>
        </p:spPr>
        <p:txBody>
          <a:bodyPr>
            <a:normAutofit/>
          </a:bodyPr>
          <a:lstStyle/>
          <a:p>
            <a:r>
              <a:rPr lang="es-ES_tradnl" sz="4000" b="1" dirty="0">
                <a:solidFill>
                  <a:srgbClr val="FF0000"/>
                </a:solidFill>
              </a:rPr>
              <a:t>Caracterización de la metodología</a:t>
            </a:r>
            <a:endParaRPr lang="en-US" sz="4000" b="1" dirty="0">
              <a:solidFill>
                <a:srgbClr val="FF0000"/>
              </a:solidFill>
            </a:endParaRPr>
          </a:p>
        </p:txBody>
      </p:sp>
      <p:graphicFrame>
        <p:nvGraphicFramePr>
          <p:cNvPr id="10" name="Diagrama 9"/>
          <p:cNvGraphicFramePr/>
          <p:nvPr>
            <p:extLst>
              <p:ext uri="{D42A27DB-BD31-4B8C-83A1-F6EECF244321}">
                <p14:modId xmlns:p14="http://schemas.microsoft.com/office/powerpoint/2010/main" val="1758409715"/>
              </p:ext>
            </p:extLst>
          </p:nvPr>
        </p:nvGraphicFramePr>
        <p:xfrm>
          <a:off x="293914" y="1439333"/>
          <a:ext cx="718094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ángulo 10"/>
          <p:cNvSpPr/>
          <p:nvPr/>
        </p:nvSpPr>
        <p:spPr>
          <a:xfrm>
            <a:off x="7783286" y="2068286"/>
            <a:ext cx="3991428" cy="1016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dirty="0"/>
              <a:t>Contextualización de la metodología</a:t>
            </a:r>
          </a:p>
        </p:txBody>
      </p:sp>
      <p:sp>
        <p:nvSpPr>
          <p:cNvPr id="12" name="Rectángulo 11"/>
          <p:cNvSpPr/>
          <p:nvPr/>
        </p:nvSpPr>
        <p:spPr>
          <a:xfrm>
            <a:off x="7783286" y="3399972"/>
            <a:ext cx="3991428" cy="1016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i="1" dirty="0"/>
              <a:t>Descripción del estudio </a:t>
            </a:r>
          </a:p>
        </p:txBody>
      </p:sp>
      <p:sp>
        <p:nvSpPr>
          <p:cNvPr id="13" name="Rectángulo 12"/>
          <p:cNvSpPr/>
          <p:nvPr/>
        </p:nvSpPr>
        <p:spPr>
          <a:xfrm>
            <a:off x="7783286" y="4804230"/>
            <a:ext cx="3991428" cy="1016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i="1" dirty="0"/>
              <a:t>Establecimiento de credibilidad </a:t>
            </a:r>
          </a:p>
        </p:txBody>
      </p:sp>
    </p:spTree>
    <p:extLst>
      <p:ext uri="{BB962C8B-B14F-4D97-AF65-F5344CB8AC3E}">
        <p14:creationId xmlns:p14="http://schemas.microsoft.com/office/powerpoint/2010/main" val="52423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p:cNvSpPr/>
          <p:nvPr/>
        </p:nvSpPr>
        <p:spPr>
          <a:xfrm>
            <a:off x="8294649" y="2202853"/>
            <a:ext cx="3793671" cy="2617508"/>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rgbClr val="000000"/>
                </a:solidFill>
              </a:rPr>
              <a:t>Garcés, C. (2017). WET MUCK ENTRY MODELING FOR BLOCK CAVING. Tesis de Magíster. Disponible en </a:t>
            </a:r>
            <a:r>
              <a:rPr lang="es-ES" dirty="0">
                <a:solidFill>
                  <a:srgbClr val="000000"/>
                </a:solidFill>
                <a:hlinkClick r:id="rId4"/>
              </a:rPr>
              <a:t>http://repositorio.uchile.cl/handle/2250/138132</a:t>
            </a:r>
            <a:r>
              <a:rPr lang="es-ES" dirty="0">
                <a:solidFill>
                  <a:srgbClr val="000000"/>
                </a:solidFill>
              </a:rPr>
              <a:t> </a:t>
            </a:r>
          </a:p>
        </p:txBody>
      </p:sp>
      <p:sp>
        <p:nvSpPr>
          <p:cNvPr id="5" name="Título 4">
            <a:extLst>
              <a:ext uri="{FF2B5EF4-FFF2-40B4-BE49-F238E27FC236}">
                <a16:creationId xmlns:a16="http://schemas.microsoft.com/office/drawing/2014/main" id="{693CF648-3222-4AD7-B601-DEB3C3626C64}"/>
              </a:ext>
            </a:extLst>
          </p:cNvPr>
          <p:cNvSpPr>
            <a:spLocks noGrp="1"/>
          </p:cNvSpPr>
          <p:nvPr>
            <p:ph type="title"/>
          </p:nvPr>
        </p:nvSpPr>
        <p:spPr/>
        <p:txBody>
          <a:bodyPr/>
          <a:lstStyle/>
          <a:p>
            <a:endParaRPr lang="es-CL"/>
          </a:p>
        </p:txBody>
      </p:sp>
      <p:pic>
        <p:nvPicPr>
          <p:cNvPr id="2" name="Imagen 1">
            <a:extLst>
              <a:ext uri="{FF2B5EF4-FFF2-40B4-BE49-F238E27FC236}">
                <a16:creationId xmlns:a16="http://schemas.microsoft.com/office/drawing/2014/main" id="{A267B108-3F2E-45F5-B6B1-3695DED96A7C}"/>
              </a:ext>
            </a:extLst>
          </p:cNvPr>
          <p:cNvPicPr>
            <a:picLocks noChangeAspect="1"/>
          </p:cNvPicPr>
          <p:nvPr/>
        </p:nvPicPr>
        <p:blipFill>
          <a:blip r:embed="rId5"/>
          <a:stretch>
            <a:fillRect/>
          </a:stretch>
        </p:blipFill>
        <p:spPr>
          <a:xfrm>
            <a:off x="518985" y="910675"/>
            <a:ext cx="7576638" cy="5582200"/>
          </a:xfrm>
          <a:prstGeom prst="rect">
            <a:avLst/>
          </a:prstGeom>
        </p:spPr>
      </p:pic>
    </p:spTree>
    <p:extLst>
      <p:ext uri="{BB962C8B-B14F-4D97-AF65-F5344CB8AC3E}">
        <p14:creationId xmlns:p14="http://schemas.microsoft.com/office/powerpoint/2010/main" val="14393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221536-3679-CA44-B302-8692BFC7947D}"/>
              </a:ext>
            </a:extLst>
          </p:cNvPr>
          <p:cNvSpPr>
            <a:spLocks noGrp="1"/>
          </p:cNvSpPr>
          <p:nvPr>
            <p:ph type="title"/>
          </p:nvPr>
        </p:nvSpPr>
        <p:spPr>
          <a:xfrm>
            <a:off x="207351" y="-11054"/>
            <a:ext cx="10515600" cy="1325563"/>
          </a:xfrm>
        </p:spPr>
        <p:txBody>
          <a:bodyPr>
            <a:normAutofit/>
          </a:bodyPr>
          <a:lstStyle/>
          <a:p>
            <a:r>
              <a:rPr lang="es-ES" sz="4000" dirty="0">
                <a:solidFill>
                  <a:srgbClr val="FF0000"/>
                </a:solidFill>
                <a:latin typeface="+mn-lt"/>
              </a:rPr>
              <a:t>Organización interna del </a:t>
            </a:r>
            <a:br>
              <a:rPr lang="es-ES" sz="4000" dirty="0">
                <a:solidFill>
                  <a:srgbClr val="FF0000"/>
                </a:solidFill>
                <a:latin typeface="+mn-lt"/>
              </a:rPr>
            </a:br>
            <a:r>
              <a:rPr lang="es-ES" sz="4000" dirty="0">
                <a:solidFill>
                  <a:srgbClr val="FF0000"/>
                </a:solidFill>
                <a:latin typeface="+mn-lt"/>
              </a:rPr>
              <a:t>Marco metodológico</a:t>
            </a:r>
            <a:endParaRPr lang="es-CL" sz="4000" dirty="0">
              <a:solidFill>
                <a:srgbClr val="FF0000"/>
              </a:solidFill>
              <a:latin typeface="+mn-lt"/>
            </a:endParaRPr>
          </a:p>
        </p:txBody>
      </p:sp>
      <p:pic>
        <p:nvPicPr>
          <p:cNvPr id="15" name="Imagen 14" descr="Imagen que contiene alimentos, dibujo&#10;&#10;Descripción generada automáticamente">
            <a:extLst>
              <a:ext uri="{FF2B5EF4-FFF2-40B4-BE49-F238E27FC236}">
                <a16:creationId xmlns:a16="http://schemas.microsoft.com/office/drawing/2014/main" id="{CFCA393F-BC3B-2542-9010-DEB4CDE751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692" y="207967"/>
            <a:ext cx="2454518" cy="732264"/>
          </a:xfrm>
          <a:prstGeom prst="rect">
            <a:avLst/>
          </a:prstGeom>
        </p:spPr>
      </p:pic>
      <p:sp>
        <p:nvSpPr>
          <p:cNvPr id="16" name="Rectángulo 15">
            <a:extLst>
              <a:ext uri="{FF2B5EF4-FFF2-40B4-BE49-F238E27FC236}">
                <a16:creationId xmlns:a16="http://schemas.microsoft.com/office/drawing/2014/main" id="{0F5735BD-D900-3845-84B6-95FACD8D19CC}"/>
              </a:ext>
            </a:extLst>
          </p:cNvPr>
          <p:cNvSpPr/>
          <p:nvPr/>
        </p:nvSpPr>
        <p:spPr>
          <a:xfrm flipV="1">
            <a:off x="0" y="6620237"/>
            <a:ext cx="12192000" cy="2553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p:cNvSpPr/>
          <p:nvPr/>
        </p:nvSpPr>
        <p:spPr>
          <a:xfrm>
            <a:off x="8710572" y="3865064"/>
            <a:ext cx="3135958" cy="1843757"/>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s-ES" dirty="0">
                <a:solidFill>
                  <a:schemeClr val="tx1"/>
                </a:solidFill>
              </a:rPr>
              <a:t>Presentar información preparatoria</a:t>
            </a:r>
          </a:p>
        </p:txBody>
      </p:sp>
      <p:pic>
        <p:nvPicPr>
          <p:cNvPr id="3" name="Imagen 2">
            <a:extLst>
              <a:ext uri="{FF2B5EF4-FFF2-40B4-BE49-F238E27FC236}">
                <a16:creationId xmlns:a16="http://schemas.microsoft.com/office/drawing/2014/main" id="{360FE3D7-5712-4AA2-B462-883836905315}"/>
              </a:ext>
            </a:extLst>
          </p:cNvPr>
          <p:cNvPicPr>
            <a:picLocks noChangeAspect="1"/>
          </p:cNvPicPr>
          <p:nvPr/>
        </p:nvPicPr>
        <p:blipFill>
          <a:blip r:embed="rId4"/>
          <a:stretch>
            <a:fillRect/>
          </a:stretch>
        </p:blipFill>
        <p:spPr>
          <a:xfrm>
            <a:off x="1042215" y="1521915"/>
            <a:ext cx="6276975" cy="4686300"/>
          </a:xfrm>
          <a:prstGeom prst="rect">
            <a:avLst/>
          </a:prstGeom>
        </p:spPr>
      </p:pic>
    </p:spTree>
    <p:extLst>
      <p:ext uri="{BB962C8B-B14F-4D97-AF65-F5344CB8AC3E}">
        <p14:creationId xmlns:p14="http://schemas.microsoft.com/office/powerpoint/2010/main" val="927690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8010</TotalTime>
  <Words>1186</Words>
  <Application>Microsoft Office PowerPoint</Application>
  <PresentationFormat>Panorámica</PresentationFormat>
  <Paragraphs>150</Paragraphs>
  <Slides>20</Slides>
  <Notes>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20</vt:i4>
      </vt:variant>
    </vt:vector>
  </HeadingPairs>
  <TitlesOfParts>
    <vt:vector size="26" baseType="lpstr">
      <vt:lpstr>Arial</vt:lpstr>
      <vt:lpstr>Calibri</vt:lpstr>
      <vt:lpstr>Calibri Light</vt:lpstr>
      <vt:lpstr>Times New Roman</vt:lpstr>
      <vt:lpstr>Wingdings</vt:lpstr>
      <vt:lpstr>Office Theme</vt:lpstr>
      <vt:lpstr>Presentación de PowerPoint</vt:lpstr>
      <vt:lpstr>Objetivos y estructura de la sesión</vt:lpstr>
      <vt:lpstr>Reflexión inicial </vt:lpstr>
      <vt:lpstr>Definición</vt:lpstr>
      <vt:lpstr>Epicentral (Cotos et al., 2017)</vt:lpstr>
      <vt:lpstr>Principales movidas y pasos retóricos</vt:lpstr>
      <vt:lpstr>Caracterización de la metodología</vt:lpstr>
      <vt:lpstr>Presentación de PowerPoint</vt:lpstr>
      <vt:lpstr>Organización interna del  Marco metodológico</vt:lpstr>
      <vt:lpstr>Organización interna del  Marco metodológico</vt:lpstr>
      <vt:lpstr>Organización interna del  Marco metodológico</vt:lpstr>
      <vt:lpstr>Organización interna del  Marco metodológico</vt:lpstr>
      <vt:lpstr>Presentación de PowerPoint</vt:lpstr>
      <vt:lpstr>Posibles pasos </vt:lpstr>
      <vt:lpstr>Pregunta de debate</vt:lpstr>
      <vt:lpstr>Consejos para la escritura del Marco metodológico</vt:lpstr>
      <vt:lpstr>Desarrollo de laboratorio 4 Aspectos metodológicos</vt:lpstr>
      <vt:lpstr>Bitácora lab 4 </vt:lpstr>
      <vt:lpstr>¿Cómo seguimos?</vt:lpstr>
      <vt:lpstr>Sitios de interés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Sofía Zamora Herrera</dc:creator>
  <cp:lastModifiedBy>Usuario</cp:lastModifiedBy>
  <cp:revision>104</cp:revision>
  <dcterms:created xsi:type="dcterms:W3CDTF">2020-09-14T16:10:28Z</dcterms:created>
  <dcterms:modified xsi:type="dcterms:W3CDTF">2022-05-03T23:19:48Z</dcterms:modified>
</cp:coreProperties>
</file>