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Kulim Park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bKqdK/xmSBGPMECbFxSOWYvOQ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783d59663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783d59663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a783d59663_1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783d5966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a783d59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783d5966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a783d5966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783d59663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a783d59663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mf9-2Z7CWlXT59Jt6xBOby8trv0hSzz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-677" y="0"/>
            <a:ext cx="5802264" cy="688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 descr="D:\Desktop\FOTOS FACULTAD\Edificio Ingenierias-8163_auditori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5002" y="5063937"/>
            <a:ext cx="1741629" cy="116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4206" y="5059203"/>
            <a:ext cx="1741527" cy="116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6">
            <a:alphaModFix/>
          </a:blip>
          <a:srcRect t="16129"/>
          <a:stretch/>
        </p:blipFill>
        <p:spPr>
          <a:xfrm>
            <a:off x="7691591" y="5079115"/>
            <a:ext cx="1854101" cy="11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1333765" y="2625898"/>
            <a:ext cx="10339790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EP7003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Ejecución práctica del discurso oral 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Escuela de Postgrado y Educación Continua / 22 de noviembre Sesión 10/12</a:t>
            </a:r>
            <a:endParaRPr sz="18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 descr="Imagen que contiene alimentos, dibuj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3765" y="1397808"/>
            <a:ext cx="4116503" cy="12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753762" y="5239265"/>
            <a:ext cx="427543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Enrique Sologuren 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Prof. Sebastián Sepúlveda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Prof. Paula Morgado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271828" y="3136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4000" b="1">
                <a:solidFill>
                  <a:srgbClr val="FF0000"/>
                </a:solidFill>
              </a:rPr>
              <a:t>Estructura del discurso oral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328863" y="1540746"/>
            <a:ext cx="6227314" cy="4688730"/>
          </a:xfrm>
          <a:prstGeom prst="rect">
            <a:avLst/>
          </a:prstGeom>
          <a:noFill/>
          <a:ln w="9525" cap="flat" cmpd="sng">
            <a:solidFill>
              <a:srgbClr val="D84E2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970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b="1"/>
              <a:t>Introducción</a:t>
            </a:r>
            <a:endParaRPr/>
          </a:p>
          <a:p>
            <a:pPr marL="13970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596900" lvl="0" indent="-4572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s-ES" sz="2400" i="1"/>
              <a:t>¿Se ha puesto a pensar en las dificultades que tienen los estudiantes de postgrado al momento de escribir su tesis?</a:t>
            </a:r>
            <a:endParaRPr/>
          </a:p>
          <a:p>
            <a:pPr marL="596900" lvl="0" indent="-4572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s-ES" sz="2400" i="1"/>
              <a:t>¿Cuántos estudiantes han manifestado que necesitan apoyo con las habilidades de escritura para poder terminar bien su investigación?</a:t>
            </a:r>
            <a:endParaRPr/>
          </a:p>
          <a:p>
            <a:pPr marL="596900" lvl="0" indent="-4572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s-ES" sz="2400" i="1"/>
              <a:t>Mi nombre es Inés Velásquez y soy Magíster en Lingüística aplicada y especialista en escritura académica en la Universidad de Chile. </a:t>
            </a:r>
            <a:endParaRPr sz="2400" i="1"/>
          </a:p>
          <a:p>
            <a:pPr marL="13970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3" name="Google Shape;183;p14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4"/>
          <p:cNvGrpSpPr/>
          <p:nvPr/>
        </p:nvGrpSpPr>
        <p:grpSpPr>
          <a:xfrm>
            <a:off x="7369619" y="2437644"/>
            <a:ext cx="4386875" cy="1962405"/>
            <a:chOff x="0" y="885"/>
            <a:chExt cx="4386875" cy="1962405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1185484"/>
              <a:ext cx="4386875" cy="777806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35000">
                  <a:srgbClr val="E3E3E3"/>
                </a:gs>
                <a:gs pos="100000">
                  <a:srgbClr val="F4F4F4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0" y="1185484"/>
              <a:ext cx="4386875" cy="777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Presentación personal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 rot="10800000">
              <a:off x="0" y="885"/>
              <a:ext cx="4386875" cy="119626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D8D8D8"/>
                </a:gs>
                <a:gs pos="35000">
                  <a:srgbClr val="E3E3E3"/>
                </a:gs>
                <a:gs pos="100000">
                  <a:srgbClr val="F4F4F4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 txBox="1"/>
            <p:nvPr/>
          </p:nvSpPr>
          <p:spPr>
            <a:xfrm>
              <a:off x="0" y="885"/>
              <a:ext cx="4386875" cy="777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Pregunta de inicio o afirmación llamativa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271828" y="3136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4000" b="1">
                <a:solidFill>
                  <a:srgbClr val="FF0000"/>
                </a:solidFill>
              </a:rPr>
              <a:t>Estructura del discurso oral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328863" y="1540746"/>
            <a:ext cx="6227314" cy="4688730"/>
          </a:xfrm>
          <a:prstGeom prst="rect">
            <a:avLst/>
          </a:prstGeom>
          <a:noFill/>
          <a:ln w="9525" cap="flat" cmpd="sng">
            <a:solidFill>
              <a:srgbClr val="D84E2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9700" lvl="0" indent="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2590" b="1"/>
              <a:t>Desarrollo</a:t>
            </a:r>
            <a:endParaRPr/>
          </a:p>
          <a:p>
            <a:pPr marL="139700" lvl="0" indent="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590" i="1"/>
          </a:p>
          <a:p>
            <a:pPr marL="482600" lvl="0" indent="-3429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s-ES" sz="2220" i="1"/>
              <a:t>Trabajo con estudiantes de distintos ciclos de formación que tienen dificultades al momento de plasmar por escrito sus investigaciones en distintos formatos (memoria, tesis, paper, entre otros).</a:t>
            </a:r>
            <a:endParaRPr sz="2220" i="1"/>
          </a:p>
          <a:p>
            <a:pPr marL="482600" lvl="0" indent="-3429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s-ES" sz="2220" i="1"/>
              <a:t>A través de cursos o tutorías personalizadas los estudiantes aprenden a desplegar estrategias que se transforman en nuevas técnicas para mejorar su escritura académica. </a:t>
            </a:r>
            <a:endParaRPr/>
          </a:p>
          <a:p>
            <a:pPr marL="482600" lvl="0" indent="-3429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s-ES" sz="2220" i="1"/>
              <a:t>Con estas medidas los estudiantes mejoran considerablemente la comunicación y difusión de sus investigaciones, disminuyendo la ansiedad que provoca este proceso. </a:t>
            </a:r>
            <a:endParaRPr sz="2220" i="1"/>
          </a:p>
        </p:txBody>
      </p:sp>
      <p:pic>
        <p:nvPicPr>
          <p:cNvPr id="195" name="Google Shape;195;p15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5"/>
          <p:cNvGrpSpPr/>
          <p:nvPr/>
        </p:nvGrpSpPr>
        <p:grpSpPr>
          <a:xfrm>
            <a:off x="7369619" y="1613924"/>
            <a:ext cx="4386875" cy="4425995"/>
            <a:chOff x="0" y="782"/>
            <a:chExt cx="4386875" cy="4425995"/>
          </a:xfrm>
        </p:grpSpPr>
        <p:sp>
          <p:nvSpPr>
            <p:cNvPr id="197" name="Google Shape;197;p15"/>
            <p:cNvSpPr/>
            <p:nvPr/>
          </p:nvSpPr>
          <p:spPr>
            <a:xfrm>
              <a:off x="0" y="3332859"/>
              <a:ext cx="4386875" cy="109391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35000">
                  <a:srgbClr val="E3E3E3"/>
                </a:gs>
                <a:gs pos="100000">
                  <a:srgbClr val="F4F4F4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 txBox="1"/>
            <p:nvPr/>
          </p:nvSpPr>
          <p:spPr>
            <a:xfrm>
              <a:off x="0" y="3332859"/>
              <a:ext cx="4386875" cy="1093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900" tIns="184900" rIns="184900" bIns="184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Beneficios que se obtienen con la investigación</a:t>
              </a:r>
              <a:endPara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 rot="10800000">
              <a:off x="0" y="1666821"/>
              <a:ext cx="4386875" cy="168244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D8D8D8"/>
                </a:gs>
                <a:gs pos="35000">
                  <a:srgbClr val="E3E3E3"/>
                </a:gs>
                <a:gs pos="100000">
                  <a:srgbClr val="F4F4F4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 txBox="1"/>
            <p:nvPr/>
          </p:nvSpPr>
          <p:spPr>
            <a:xfrm>
              <a:off x="0" y="1666821"/>
              <a:ext cx="4386875" cy="1093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900" tIns="184900" rIns="184900" bIns="184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Soluciones que se aportan con la investigación</a:t>
              </a:r>
              <a:endPara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 rot="10800000">
              <a:off x="0" y="782"/>
              <a:ext cx="4386875" cy="168244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D8D8D8"/>
                </a:gs>
                <a:gs pos="35000">
                  <a:srgbClr val="E3E3E3"/>
                </a:gs>
                <a:gs pos="100000">
                  <a:srgbClr val="F4F4F4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0" y="782"/>
              <a:ext cx="4386875" cy="1093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900" tIns="184900" rIns="184900" bIns="184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Declaración del problema de investigación</a:t>
              </a:r>
              <a:endPara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>
            <a:spLocks noGrp="1"/>
          </p:cNvSpPr>
          <p:nvPr>
            <p:ph type="title"/>
          </p:nvPr>
        </p:nvSpPr>
        <p:spPr>
          <a:xfrm>
            <a:off x="271828" y="3136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4000" b="1">
                <a:solidFill>
                  <a:srgbClr val="FF0000"/>
                </a:solidFill>
              </a:rPr>
              <a:t>Estructura del discurso oral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208" name="Google Shape;208;p43"/>
          <p:cNvSpPr txBox="1">
            <a:spLocks noGrp="1"/>
          </p:cNvSpPr>
          <p:nvPr>
            <p:ph type="body" idx="1"/>
          </p:nvPr>
        </p:nvSpPr>
        <p:spPr>
          <a:xfrm>
            <a:off x="328875" y="1540750"/>
            <a:ext cx="6227400" cy="4887300"/>
          </a:xfrm>
          <a:prstGeom prst="rect">
            <a:avLst/>
          </a:prstGeom>
          <a:noFill/>
          <a:ln w="9525" cap="flat" cmpd="sng">
            <a:solidFill>
              <a:srgbClr val="D84E2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970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2380" b="1"/>
              <a:t>Cierre</a:t>
            </a:r>
            <a:endParaRPr sz="2380" b="1"/>
          </a:p>
          <a:p>
            <a:pPr marL="13970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380"/>
          </a:p>
          <a:p>
            <a:pPr marL="596900" lvl="0" indent="-4572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s-ES" sz="2210" i="1"/>
              <a:t>Lo que hago es trabajar con todas las técnicas y herramientas que la experiencia en esta área me ha dado por 4 años de experiencia. Además, mi línea de investigación se encuentra alineada con las nuevas exigencias que impone la escritura académica, por lo que siempre me </a:t>
            </a:r>
            <a:endParaRPr sz="2210" i="1"/>
          </a:p>
          <a:p>
            <a:pPr marL="596900" lvl="0" indent="-3429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210" i="1"/>
          </a:p>
          <a:p>
            <a:pPr marL="596900" lvl="0" indent="-4572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s-ES" sz="2210" i="1"/>
              <a:t>Sé que esto es de interés y que puede traer beneficios a mediano y largo plazo. Toda la información se encuentra disponible en el portafolio que he presentado a la comisión. Estoy abierta a sugerencias y nuevos aportes para mi proyecto. </a:t>
            </a:r>
            <a:endParaRPr sz="2380" i="1"/>
          </a:p>
        </p:txBody>
      </p:sp>
      <p:pic>
        <p:nvPicPr>
          <p:cNvPr id="209" name="Google Shape;209;p43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43"/>
          <p:cNvGrpSpPr/>
          <p:nvPr/>
        </p:nvGrpSpPr>
        <p:grpSpPr>
          <a:xfrm>
            <a:off x="7310551" y="2544711"/>
            <a:ext cx="4386875" cy="2593463"/>
            <a:chOff x="0" y="1170"/>
            <a:chExt cx="4386875" cy="2593463"/>
          </a:xfrm>
        </p:grpSpPr>
        <p:sp>
          <p:nvSpPr>
            <p:cNvPr id="211" name="Google Shape;211;p43"/>
            <p:cNvSpPr/>
            <p:nvPr/>
          </p:nvSpPr>
          <p:spPr>
            <a:xfrm>
              <a:off x="0" y="1566705"/>
              <a:ext cx="4386875" cy="102792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35000">
                  <a:srgbClr val="E3E3E3"/>
                </a:gs>
                <a:gs pos="100000">
                  <a:srgbClr val="F4F4F4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3"/>
            <p:cNvSpPr txBox="1"/>
            <p:nvPr/>
          </p:nvSpPr>
          <p:spPr>
            <a:xfrm>
              <a:off x="0" y="1566705"/>
              <a:ext cx="4386875" cy="1027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Llamado a la acción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3"/>
            <p:cNvSpPr/>
            <p:nvPr/>
          </p:nvSpPr>
          <p:spPr>
            <a:xfrm rot="10800000">
              <a:off x="0" y="1170"/>
              <a:ext cx="4386875" cy="1580954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D8D8D8"/>
                </a:gs>
                <a:gs pos="35000">
                  <a:srgbClr val="E3E3E3"/>
                </a:gs>
                <a:gs pos="100000">
                  <a:srgbClr val="F4F4F4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3"/>
            <p:cNvSpPr txBox="1"/>
            <p:nvPr/>
          </p:nvSpPr>
          <p:spPr>
            <a:xfrm>
              <a:off x="0" y="1170"/>
              <a:ext cx="4386875" cy="1027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Importancia del proyecto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4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-677" y="0"/>
            <a:ext cx="5802264" cy="68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body" idx="4294967295"/>
          </p:nvPr>
        </p:nvSpPr>
        <p:spPr>
          <a:xfrm>
            <a:off x="609600" y="894867"/>
            <a:ext cx="6398693" cy="2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es-ES" b="1">
                <a:solidFill>
                  <a:srgbClr val="FF0000"/>
                </a:solidFill>
                <a:latin typeface="Kulim Park"/>
                <a:ea typeface="Kulim Park"/>
                <a:cs typeface="Kulim Park"/>
                <a:sym typeface="Kulim Park"/>
              </a:rPr>
              <a:t>Planificación del discurso</a:t>
            </a:r>
            <a:endParaRPr b="1">
              <a:solidFill>
                <a:srgbClr val="FF0000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22" name="Google Shape;222;p44"/>
          <p:cNvSpPr txBox="1"/>
          <p:nvPr/>
        </p:nvSpPr>
        <p:spPr>
          <a:xfrm>
            <a:off x="372894" y="1532935"/>
            <a:ext cx="9626604" cy="320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Aspectos a considerar</a:t>
            </a:r>
            <a:endParaRPr/>
          </a:p>
          <a:p>
            <a:pPr marL="0" marR="0" lvl="0" indent="-152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Situación retórica</a:t>
            </a:r>
            <a:endParaRPr/>
          </a:p>
          <a:p>
            <a:pPr marL="0" marR="0" lvl="0" indent="-152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Tiempo (20 a 30 segundos)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Organización retórica del discurso (inicio, desarrollo y cierre)</a:t>
            </a:r>
            <a:endParaRPr/>
          </a:p>
          <a:p>
            <a:pPr marL="0" marR="0" lvl="0" indent="-152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Ideas principales y secundarias (cohesión/coherencia)</a:t>
            </a:r>
            <a:endParaRPr/>
          </a:p>
          <a:p>
            <a:pPr marL="0" marR="0" lvl="0" indent="-152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Proyección de la escena: lengua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no verbal y paraverbal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44"/>
          <p:cNvGrpSpPr/>
          <p:nvPr/>
        </p:nvGrpSpPr>
        <p:grpSpPr>
          <a:xfrm>
            <a:off x="7649925" y="1300146"/>
            <a:ext cx="4445490" cy="5017053"/>
            <a:chOff x="1278852" y="31753"/>
            <a:chExt cx="4445490" cy="5017053"/>
          </a:xfrm>
        </p:grpSpPr>
        <p:sp>
          <p:nvSpPr>
            <p:cNvPr id="224" name="Google Shape;224;p44"/>
            <p:cNvSpPr/>
            <p:nvPr/>
          </p:nvSpPr>
          <p:spPr>
            <a:xfrm>
              <a:off x="1447146" y="206397"/>
              <a:ext cx="4096201" cy="1422556"/>
            </a:xfrm>
            <a:prstGeom prst="ellipse">
              <a:avLst/>
            </a:prstGeom>
            <a:solidFill>
              <a:srgbClr val="F5CBBC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4"/>
            <p:cNvSpPr/>
            <p:nvPr/>
          </p:nvSpPr>
          <p:spPr>
            <a:xfrm>
              <a:off x="3104678" y="3689756"/>
              <a:ext cx="793837" cy="50805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0E0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4"/>
            <p:cNvSpPr/>
            <p:nvPr/>
          </p:nvSpPr>
          <p:spPr>
            <a:xfrm>
              <a:off x="1596387" y="4096201"/>
              <a:ext cx="3810420" cy="95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4"/>
            <p:cNvSpPr txBox="1"/>
            <p:nvPr/>
          </p:nvSpPr>
          <p:spPr>
            <a:xfrm>
              <a:off x="1596387" y="4096201"/>
              <a:ext cx="3810420" cy="95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Elevator Pitch</a:t>
              </a:r>
              <a:endParaRPr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4"/>
            <p:cNvSpPr/>
            <p:nvPr/>
          </p:nvSpPr>
          <p:spPr>
            <a:xfrm>
              <a:off x="2936385" y="1738821"/>
              <a:ext cx="1428907" cy="1428907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4"/>
            <p:cNvSpPr txBox="1"/>
            <p:nvPr/>
          </p:nvSpPr>
          <p:spPr>
            <a:xfrm>
              <a:off x="3145644" y="1948080"/>
              <a:ext cx="1010389" cy="1010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Elaboración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4"/>
            <p:cNvSpPr/>
            <p:nvPr/>
          </p:nvSpPr>
          <p:spPr>
            <a:xfrm>
              <a:off x="1913922" y="666823"/>
              <a:ext cx="1428907" cy="1428907"/>
            </a:xfrm>
            <a:prstGeom prst="ellipse">
              <a:avLst/>
            </a:prstGeom>
            <a:solidFill>
              <a:srgbClr val="C85B5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4"/>
            <p:cNvSpPr txBox="1"/>
            <p:nvPr/>
          </p:nvSpPr>
          <p:spPr>
            <a:xfrm>
              <a:off x="2123181" y="876082"/>
              <a:ext cx="1010389" cy="1010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Organización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4"/>
            <p:cNvSpPr/>
            <p:nvPr/>
          </p:nvSpPr>
          <p:spPr>
            <a:xfrm>
              <a:off x="3374583" y="321345"/>
              <a:ext cx="1428907" cy="1428907"/>
            </a:xfrm>
            <a:prstGeom prst="ellipse">
              <a:avLst/>
            </a:prstGeom>
            <a:solidFill>
              <a:srgbClr val="FE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4"/>
            <p:cNvSpPr txBox="1"/>
            <p:nvPr/>
          </p:nvSpPr>
          <p:spPr>
            <a:xfrm>
              <a:off x="3583842" y="530604"/>
              <a:ext cx="1010389" cy="1010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Planeación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4"/>
            <p:cNvSpPr/>
            <p:nvPr/>
          </p:nvSpPr>
          <p:spPr>
            <a:xfrm>
              <a:off x="1278852" y="31753"/>
              <a:ext cx="4445490" cy="35563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207351" y="200637"/>
            <a:ext cx="9288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Consejos para enfrentar el proceso de </a:t>
            </a:r>
            <a:r>
              <a:rPr lang="es-ES" sz="4000">
                <a:solidFill>
                  <a:srgbClr val="FF0000"/>
                </a:solidFill>
              </a:rPr>
              <a:t>preparación de un </a:t>
            </a:r>
            <a:r>
              <a:rPr lang="es-ES" sz="4000" i="1">
                <a:solidFill>
                  <a:srgbClr val="FF0000"/>
                </a:solidFill>
              </a:rPr>
              <a:t>elevator pitch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7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7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253749" y="1129034"/>
            <a:ext cx="11713779" cy="549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s-ES" sz="2400"/>
              <a:t>En la planificación: 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ES" sz="1800"/>
              <a:t>Organiza y jerarquiza los contenidos de los momentos de la presentación </a:t>
            </a:r>
            <a:endParaRPr sz="1800"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ES" sz="1800"/>
              <a:t>Evalúa la proyección de la organización del contenido en función del tiempo asignado para tu discurso oral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s-ES" sz="2400"/>
              <a:t>Al momento de practicar: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ES" sz="2000"/>
              <a:t>Realiza ensayos para monitorear tiempo, fortalezas y principales desafíos.</a:t>
            </a:r>
            <a:endParaRPr sz="2000"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ES" sz="2000"/>
              <a:t>En caso de enfrentarte a una defensa oral, chequea la el espacio físico, la luz, etc.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ES" sz="2000"/>
              <a:t>Monitorea tu lenguaje no verbal y paraverbal</a:t>
            </a:r>
            <a:endParaRPr/>
          </a:p>
        </p:txBody>
      </p:sp>
      <p:pic>
        <p:nvPicPr>
          <p:cNvPr id="243" name="Google Shape;243;p17" descr="uthor writer concept thin line icon Royalty Free Vector"/>
          <p:cNvPicPr preferRelativeResize="0"/>
          <p:nvPr/>
        </p:nvPicPr>
        <p:blipFill rotWithShape="1">
          <a:blip r:embed="rId4">
            <a:alphaModFix/>
          </a:blip>
          <a:srcRect b="13546"/>
          <a:stretch/>
        </p:blipFill>
        <p:spPr>
          <a:xfrm>
            <a:off x="9834807" y="4223383"/>
            <a:ext cx="1776287" cy="128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Algunas recomendaciones para la ejercitación de la oralidad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Font typeface="Noto Sans Symbols"/>
              <a:buChar char="✔"/>
            </a:pPr>
            <a:r>
              <a:rPr lang="es-ES" sz="2590"/>
              <a:t>Realiza ejercicios de articulación para mejorar la pronunciación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endParaRPr sz="2590"/>
          </a:p>
          <a:p>
            <a:pPr marL="685800" lvl="1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Font typeface="Noto Sans Symbols"/>
              <a:buChar char="✔"/>
            </a:pPr>
            <a:r>
              <a:rPr lang="es-ES" sz="2190"/>
              <a:t>Lee con un lápiz en tu boca </a:t>
            </a:r>
            <a:endParaRPr/>
          </a:p>
          <a:p>
            <a:pPr marL="685800" lvl="1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Font typeface="Noto Sans Symbols"/>
              <a:buChar char="✔"/>
            </a:pPr>
            <a:r>
              <a:rPr lang="es-ES" sz="2190"/>
              <a:t>Controla tu respiración para medir tu volumen de voz</a:t>
            </a:r>
            <a:endParaRPr/>
          </a:p>
          <a:p>
            <a:pPr marL="685800" lvl="1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Font typeface="Noto Sans Symbols"/>
              <a:buChar char="✔"/>
            </a:pPr>
            <a:r>
              <a:rPr lang="es-ES" sz="2190"/>
              <a:t>Realiza movimientos corporales para mejorar tu postura</a:t>
            </a:r>
            <a:endParaRPr/>
          </a:p>
          <a:p>
            <a:pPr marL="914400" lvl="2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endParaRPr sz="179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endParaRPr/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Font typeface="Noto Sans Symbols"/>
              <a:buChar char="✔"/>
            </a:pPr>
            <a:r>
              <a:rPr lang="es-ES" sz="2590"/>
              <a:t>Evalúa cuál es el código de presentación adecuado para la instancia comunicativa.</a:t>
            </a:r>
            <a:endParaRPr/>
          </a:p>
          <a:p>
            <a:pPr marL="228600" lvl="0" indent="-6413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Font typeface="Noto Sans Symbols"/>
              <a:buNone/>
            </a:pPr>
            <a:endParaRPr sz="2590"/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Font typeface="Noto Sans Symbols"/>
              <a:buChar char="✔"/>
            </a:pPr>
            <a:r>
              <a:rPr lang="es-ES" sz="2590"/>
              <a:t>Ten confianza en tu proceso… ¡Nadie puede describirlo mejor que tú!</a:t>
            </a:r>
            <a:endParaRPr sz="2590"/>
          </a:p>
          <a:p>
            <a:pPr marL="228600" lvl="0" indent="-6413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Font typeface="Noto Sans Symbols"/>
              <a:buNone/>
            </a:pPr>
            <a:endParaRPr sz="259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783d59663_1_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0000"/>
                </a:solidFill>
              </a:rPr>
              <a:t>Actividad práctica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6" name="Google Shape;256;ga783d59663_1_102"/>
          <p:cNvSpPr txBox="1">
            <a:spLocks noGrp="1"/>
          </p:cNvSpPr>
          <p:nvPr>
            <p:ph type="body" idx="1"/>
          </p:nvPr>
        </p:nvSpPr>
        <p:spPr>
          <a:xfrm>
            <a:off x="429800" y="1825625"/>
            <a:ext cx="7144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</a:pPr>
            <a:r>
              <a:rPr lang="es-ES" sz="2400">
                <a:latin typeface="Corbel"/>
                <a:ea typeface="Corbel"/>
                <a:cs typeface="Corbel"/>
                <a:sym typeface="Corbel"/>
              </a:rPr>
              <a:t>Te han invitado como expositor a un congreso de innovación en tu área disciplinar. 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</a:pPr>
            <a:r>
              <a:rPr lang="es-ES" sz="2400">
                <a:latin typeface="Corbel"/>
                <a:ea typeface="Corbel"/>
                <a:cs typeface="Corbel"/>
                <a:sym typeface="Corbel"/>
              </a:rPr>
              <a:t>Para hacer más llamativa la agenda virtual del evento, la organización te ha pedido que envíes un video en el que hagas tu </a:t>
            </a:r>
            <a:r>
              <a:rPr lang="es-ES" sz="2400" i="1">
                <a:latin typeface="Corbel"/>
                <a:ea typeface="Corbel"/>
                <a:cs typeface="Corbel"/>
                <a:sym typeface="Corbel"/>
              </a:rPr>
              <a:t>elevator pitch.</a:t>
            </a:r>
            <a:endParaRPr sz="2400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•"/>
            </a:pPr>
            <a:r>
              <a:rPr lang="es-ES" sz="2400">
                <a:latin typeface="Corbel"/>
                <a:ea typeface="Corbel"/>
                <a:cs typeface="Corbel"/>
                <a:sym typeface="Corbel"/>
              </a:rPr>
              <a:t>En un mínimo de 2 y en un máximo de 3 minutos debes describir tu investigación de una manera llamativa.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•"/>
            </a:pPr>
            <a:r>
              <a:rPr lang="es-ES" sz="1400">
                <a:latin typeface="Corbel"/>
                <a:ea typeface="Corbel"/>
                <a:cs typeface="Corbel"/>
                <a:sym typeface="Corbel"/>
              </a:rPr>
              <a:t>Revisa U-cursos para descargar el material de apoyo para esta actividad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7" name="Google Shape;257;ga783d59663_1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0100" y="3572872"/>
            <a:ext cx="3443700" cy="26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783d59663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s-ES" b="1">
                <a:solidFill>
                  <a:srgbClr val="FF0000"/>
                </a:solidFill>
              </a:rPr>
              <a:t>Antes de comenzar: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s-ES" b="1">
                <a:solidFill>
                  <a:srgbClr val="FF0000"/>
                </a:solidFill>
              </a:rPr>
              <a:t>El objetivo de escritura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5" name="Google Shape;95;ga783d59663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Corresponde a una meta que un escritor se fija para desarrollar en un espacio temporal previamente definido.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Establecer metas es una actividad característica de escritores maduros.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Necesita de la articulación de acciones y optimización de recursos cognitivos al servicio del cumplimiento de requerimientos establecidos en un contexto académico.</a:t>
            </a:r>
            <a:endParaRPr sz="259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ES" sz="2590"/>
              <a:t>Se vuelve especialmente relevante en la producción de géneros complejos como la tesis.</a:t>
            </a:r>
            <a:endParaRPr sz="259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590"/>
              <a:buChar char="•"/>
            </a:pPr>
            <a:r>
              <a:rPr lang="es-ES" sz="2590" b="1">
                <a:solidFill>
                  <a:srgbClr val="FF0000"/>
                </a:solidFill>
              </a:rPr>
              <a:t>En el contexto del curso EP 7003, te invitamos a fijar un objetivo para realizar a medida que avances en el desarrollo de este curso.</a:t>
            </a:r>
            <a:endParaRPr sz="2590" b="1">
              <a:solidFill>
                <a:srgbClr val="FF0000"/>
              </a:solidFill>
            </a:endParaRPr>
          </a:p>
        </p:txBody>
      </p:sp>
      <p:pic>
        <p:nvPicPr>
          <p:cNvPr id="96" name="Google Shape;96;ga783d59663_1_0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6" cy="732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783d59663_1_6"/>
          <p:cNvSpPr txBox="1">
            <a:spLocks noGrp="1"/>
          </p:cNvSpPr>
          <p:nvPr>
            <p:ph type="title"/>
          </p:nvPr>
        </p:nvSpPr>
        <p:spPr>
          <a:xfrm>
            <a:off x="838200" y="5893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s-ES" b="1">
                <a:solidFill>
                  <a:srgbClr val="FF0000"/>
                </a:solidFill>
              </a:rPr>
              <a:t>¿Pudiste alcanzar tu objetivo de escritura? 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2" name="Google Shape;102;ga783d59663_1_6"/>
          <p:cNvSpPr txBox="1">
            <a:spLocks noGrp="1"/>
          </p:cNvSpPr>
          <p:nvPr>
            <p:ph type="body" idx="1"/>
          </p:nvPr>
        </p:nvSpPr>
        <p:spPr>
          <a:xfrm>
            <a:off x="480175" y="2235375"/>
            <a:ext cx="8186700" cy="4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Considerando el objetivo planteado al inicio de semestre, te invitamos a compartir el producto de dicho proceso.</a:t>
            </a:r>
            <a:endParaRPr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Para ello hemos habilitado un foro por etapa en que te encuentres del proceso (inicio-desarrollo-final) </a:t>
            </a:r>
            <a:endParaRPr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La idea es que puedas compartir tu documento, junto con tu objetivo de escritura en el foro</a:t>
            </a:r>
            <a:endParaRPr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Luego, te invitamos a retroalimentar el trabajo de algún compañero  o compañera que se encuentre en la misma etapa.</a:t>
            </a:r>
            <a:endParaRPr/>
          </a:p>
        </p:txBody>
      </p:sp>
      <p:pic>
        <p:nvPicPr>
          <p:cNvPr id="103" name="Google Shape;103;ga783d59663_1_6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6" cy="73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a783d59663_1_6" descr="nvierte tus metas para buscar todas las malas costumbres que debes evit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6874" y="4579775"/>
            <a:ext cx="3525125" cy="20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783d59663_1_94"/>
          <p:cNvSpPr txBox="1">
            <a:spLocks noGrp="1"/>
          </p:cNvSpPr>
          <p:nvPr>
            <p:ph type="title"/>
          </p:nvPr>
        </p:nvSpPr>
        <p:spPr>
          <a:xfrm>
            <a:off x="838200" y="5893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s-ES" b="1">
                <a:solidFill>
                  <a:srgbClr val="FF0000"/>
                </a:solidFill>
              </a:rPr>
              <a:t>¿Cómo retroalimentar el trabajo de mi compañero o compañera? 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0" name="Google Shape;110;ga783d59663_1_94"/>
          <p:cNvSpPr txBox="1">
            <a:spLocks noGrp="1"/>
          </p:cNvSpPr>
          <p:nvPr>
            <p:ph type="body" idx="1"/>
          </p:nvPr>
        </p:nvSpPr>
        <p:spPr>
          <a:xfrm>
            <a:off x="480175" y="2235375"/>
            <a:ext cx="8186700" cy="4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ES" sz="2400" dirty="0"/>
              <a:t>Debes tener en consideración la pauta disponible en:  </a:t>
            </a:r>
            <a:r>
              <a:rPr lang="es-ES" sz="2400" dirty="0">
                <a:hlinkClick r:id="rId3"/>
              </a:rPr>
              <a:t>https://drive.google.com/file/d/1rmf9-2Z7CWlXT59Jt6xBOby8trv0hSzz/view</a:t>
            </a:r>
            <a:r>
              <a:rPr lang="es-ES" sz="2400" dirty="0"/>
              <a:t> </a:t>
            </a:r>
            <a:endParaRPr sz="2400" dirty="0"/>
          </a:p>
          <a:p>
            <a:pPr marL="228600" lvl="0" indent="-203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s-ES" sz="2400" dirty="0"/>
              <a:t>Criterios: Situación comunicativa, organización estructural y funcional, elementos de textualidad, formalidad.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RECUERDA QUE LA PARTICIPACIÓN EN ESTA ACTIVIDAD ES PARTE DE LA EVALUACIÓN DEL CURSO</a:t>
            </a:r>
            <a:endParaRPr sz="2400" dirty="0"/>
          </a:p>
        </p:txBody>
      </p:sp>
      <p:pic>
        <p:nvPicPr>
          <p:cNvPr id="111" name="Google Shape;111;ga783d59663_1_94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6" cy="73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a783d59663_1_94" descr="nvierte tus metas para buscar todas las malas costumbres que debes evit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6874" y="4579775"/>
            <a:ext cx="3525125" cy="20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493261" y="1500418"/>
            <a:ext cx="10773956" cy="428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¿He tenido que enfrentarme a explicar mi investigación? ¿Cómo ha sido mi experiencia?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Si aún no me enfrento a esta situación ¿qué creo que necesito fortalecer para explicar adecuadamente mi futura investigación?</a:t>
            </a:r>
            <a:endParaRPr b="1"/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</p:txBody>
      </p:sp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014043" y="3411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Reflexión inicial 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7756" y="4943837"/>
            <a:ext cx="2154244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349367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 i="1">
                <a:solidFill>
                  <a:srgbClr val="FF0000"/>
                </a:solidFill>
              </a:rPr>
              <a:t>Elevator pitch</a:t>
            </a:r>
            <a:endParaRPr sz="2400" b="1" i="1">
              <a:solidFill>
                <a:srgbClr val="FF0000"/>
              </a:solidFill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4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30" name="Google Shape;130;p5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141447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587" y="2301653"/>
            <a:ext cx="3162591" cy="316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4075690" y="2318611"/>
            <a:ext cx="7353964" cy="314563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✔"/>
            </a:pPr>
            <a:r>
              <a:rPr lang="es-E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 camino a una entrevista que tiene por finalidad aumentar los fondos para tu investigación. </a:t>
            </a:r>
            <a:endParaRPr/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✔"/>
            </a:pPr>
            <a:r>
              <a:rPr lang="es-E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institución que te financia tiene sus oficinas en un edificio de 30 pisos. La junta directiva te espera en el piso 30… subes al ascensor.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349367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 i="1">
                <a:solidFill>
                  <a:srgbClr val="FF0000"/>
                </a:solidFill>
              </a:rPr>
              <a:t>Elevator pitch</a:t>
            </a:r>
            <a:endParaRPr sz="2400" b="1" i="1">
              <a:solidFill>
                <a:srgbClr val="FF0000"/>
              </a:solidFill>
            </a:endParaRPr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4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40" name="Google Shape;140;p10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/>
          <p:nvPr/>
        </p:nvSpPr>
        <p:spPr>
          <a:xfrm>
            <a:off x="4075690" y="2318610"/>
            <a:ext cx="7353964" cy="33080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✔"/>
            </a:pPr>
            <a:r>
              <a:rPr lang="es-E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subir al ascensor reconoces a la persona que aprueba tu solicitud. ¡Sí, la misma persona que decidirá aumentar el financiamiento para tu investigación!</a:t>
            </a:r>
            <a:endParaRPr/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✔"/>
            </a:pPr>
            <a:r>
              <a:rPr lang="es-E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Tienes 30 segundos para explicarle tu investigación y persuadirlo para que decida aprobar el financiamiento.</a:t>
            </a:r>
            <a:endParaRPr/>
          </a:p>
        </p:txBody>
      </p:sp>
      <p:pic>
        <p:nvPicPr>
          <p:cNvPr id="142" name="Google Shape;142;p10" descr="922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558" y="2374859"/>
            <a:ext cx="3296145" cy="329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349367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 i="1">
                <a:solidFill>
                  <a:srgbClr val="FF0000"/>
                </a:solidFill>
              </a:rPr>
              <a:t>Elevator Pitch</a:t>
            </a:r>
            <a:endParaRPr sz="2400" b="1" i="1">
              <a:solidFill>
                <a:srgbClr val="FF0000"/>
              </a:solidFill>
            </a:endParaRPr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Género discursivo oral muy breve (30 segundos a 1 minuto) frecuente en el ámbito de los negocios o las finanzas.</a:t>
            </a: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Se caracteriza por ser un discurso que busca que la audiencia cambie de opinión o que tome una decisión, como un financiamiento o inversión. </a:t>
            </a: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Su audiencia es especializada, solo aborda un único tema y el propósito comunicativo es persuadir</a:t>
            </a: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ES" b="1"/>
              <a:t>En los contextos académicos el </a:t>
            </a:r>
            <a:r>
              <a:rPr lang="es-ES" b="1" i="1"/>
              <a:t>Elevator Pitch </a:t>
            </a:r>
            <a:r>
              <a:rPr lang="es-ES" b="1"/>
              <a:t>se ha adecuado a la presentación breve de la tesis y sirve como una invitación para presentar la investigación en congresos de innovación. </a:t>
            </a:r>
            <a:endParaRPr b="1"/>
          </a:p>
        </p:txBody>
      </p:sp>
      <p:pic>
        <p:nvPicPr>
          <p:cNvPr id="150" name="Google Shape;150;p12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293914" y="349250"/>
            <a:ext cx="112630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>
                <a:solidFill>
                  <a:srgbClr val="FF0000"/>
                </a:solidFill>
              </a:rPr>
              <a:t>Orientaciones discursivas para un </a:t>
            </a:r>
            <a:r>
              <a:rPr lang="es-ES" sz="4000" b="1" i="1">
                <a:solidFill>
                  <a:srgbClr val="FF0000"/>
                </a:solidFill>
              </a:rPr>
              <a:t>Elevator pitch</a:t>
            </a:r>
            <a:endParaRPr sz="4000" b="1">
              <a:solidFill>
                <a:srgbClr val="FF0000"/>
              </a:solidFill>
            </a:endParaRPr>
          </a:p>
        </p:txBody>
      </p:sp>
      <p:grpSp>
        <p:nvGrpSpPr>
          <p:cNvPr id="156" name="Google Shape;156;p13"/>
          <p:cNvGrpSpPr/>
          <p:nvPr/>
        </p:nvGrpSpPr>
        <p:grpSpPr>
          <a:xfrm>
            <a:off x="2932786" y="1506511"/>
            <a:ext cx="6798663" cy="5059944"/>
            <a:chOff x="0" y="153"/>
            <a:chExt cx="6798663" cy="5059944"/>
          </a:xfrm>
        </p:grpSpPr>
        <p:sp>
          <p:nvSpPr>
            <p:cNvPr id="157" name="Google Shape;157;p13"/>
            <p:cNvSpPr/>
            <p:nvPr/>
          </p:nvSpPr>
          <p:spPr>
            <a:xfrm>
              <a:off x="0" y="4560991"/>
              <a:ext cx="6798663" cy="499106"/>
            </a:xfrm>
            <a:prstGeom prst="rect">
              <a:avLst/>
            </a:prstGeom>
            <a:gradFill>
              <a:gsLst>
                <a:gs pos="0">
                  <a:srgbClr val="FFAF82"/>
                </a:gs>
                <a:gs pos="35000">
                  <a:srgbClr val="FFC5A7"/>
                </a:gs>
                <a:gs pos="100000">
                  <a:srgbClr val="FFE8DA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0" y="4560991"/>
              <a:ext cx="6798663" cy="499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Llamado a la acción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 rot="10800000">
              <a:off x="0" y="3800852"/>
              <a:ext cx="6798663" cy="7676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D8D8D8"/>
                </a:gs>
                <a:gs pos="35000">
                  <a:srgbClr val="E3E3E3"/>
                </a:gs>
                <a:gs pos="100000">
                  <a:srgbClr val="F4F4F4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0" y="3800852"/>
              <a:ext cx="6798663" cy="498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Importancia del proyecto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10800000">
              <a:off x="0" y="3040712"/>
              <a:ext cx="6798663" cy="7676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FFED74"/>
                </a:gs>
                <a:gs pos="35000">
                  <a:srgbClr val="FFF09F"/>
                </a:gs>
                <a:gs pos="100000">
                  <a:srgbClr val="FFF9D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0" y="3040712"/>
              <a:ext cx="6798663" cy="498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Beneficios que se obtienen con la investigación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 rot="10800000">
              <a:off x="0" y="2280572"/>
              <a:ext cx="6798663" cy="7676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98B7FF"/>
                </a:gs>
                <a:gs pos="35000">
                  <a:srgbClr val="B9CBFF"/>
                </a:gs>
                <a:gs pos="100000">
                  <a:srgbClr val="E2E9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0" y="2280572"/>
              <a:ext cx="6798663" cy="498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Soluciones que aporta la investigación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 rot="10800000">
              <a:off x="0" y="1520432"/>
              <a:ext cx="6798663" cy="7676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BBF7A3"/>
                </a:gs>
                <a:gs pos="35000">
                  <a:srgbClr val="CDF8BE"/>
                </a:gs>
                <a:gs pos="100000">
                  <a:srgbClr val="ECFDE5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0" y="1520432"/>
              <a:ext cx="6798663" cy="498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Declaración del problema de investigación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 rot="10800000">
              <a:off x="0" y="760292"/>
              <a:ext cx="6798663" cy="7676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FFAF82"/>
                </a:gs>
                <a:gs pos="35000">
                  <a:srgbClr val="FFC5A7"/>
                </a:gs>
                <a:gs pos="100000">
                  <a:srgbClr val="FFE8DA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0" y="760292"/>
              <a:ext cx="6798663" cy="498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Presentación personal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 rot="10800000">
              <a:off x="0" y="153"/>
              <a:ext cx="6798663" cy="7676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D8D8D8"/>
                </a:gs>
                <a:gs pos="35000">
                  <a:srgbClr val="E3E3E3"/>
                </a:gs>
                <a:gs pos="100000">
                  <a:srgbClr val="F4F4F4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0" y="153"/>
              <a:ext cx="6798663" cy="498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Pregunta de inicio o afirmación llamativa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3"/>
          <p:cNvSpPr/>
          <p:nvPr/>
        </p:nvSpPr>
        <p:spPr>
          <a:xfrm>
            <a:off x="2510389" y="1373446"/>
            <a:ext cx="251039" cy="1476824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723582" y="1875567"/>
            <a:ext cx="1521001" cy="4873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2618488" y="5158833"/>
            <a:ext cx="251039" cy="1476824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875982" y="5646185"/>
            <a:ext cx="1521001" cy="4873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Cierre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9790518" y="2850270"/>
            <a:ext cx="251038" cy="2362918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10134888" y="3829692"/>
            <a:ext cx="1521001" cy="4873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1124</Words>
  <Application>Microsoft Office PowerPoint</Application>
  <PresentationFormat>Panorámica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Noto Sans Symbols</vt:lpstr>
      <vt:lpstr>Kulim Park</vt:lpstr>
      <vt:lpstr>Calibri</vt:lpstr>
      <vt:lpstr>Arial</vt:lpstr>
      <vt:lpstr>Corbel</vt:lpstr>
      <vt:lpstr>Office Theme</vt:lpstr>
      <vt:lpstr>Presentación de PowerPoint</vt:lpstr>
      <vt:lpstr>Antes de comenzar:  El objetivo de escritura </vt:lpstr>
      <vt:lpstr>¿Pudiste alcanzar tu objetivo de escritura?  </vt:lpstr>
      <vt:lpstr>¿Cómo retroalimentar el trabajo de mi compañero o compañera?  </vt:lpstr>
      <vt:lpstr>Reflexión inicial </vt:lpstr>
      <vt:lpstr>Elevator pitch</vt:lpstr>
      <vt:lpstr>Elevator pitch</vt:lpstr>
      <vt:lpstr>Elevator Pitch</vt:lpstr>
      <vt:lpstr>Orientaciones discursivas para un Elevator pitch</vt:lpstr>
      <vt:lpstr>Estructura del discurso oral</vt:lpstr>
      <vt:lpstr>Estructura del discurso oral</vt:lpstr>
      <vt:lpstr>Estructura del discurso oral</vt:lpstr>
      <vt:lpstr>Presentación de PowerPoint</vt:lpstr>
      <vt:lpstr>Consejos para enfrentar el proceso de preparación de un elevator pitch</vt:lpstr>
      <vt:lpstr>Algunas recomendaciones para la ejercitación de la oralidad</vt:lpstr>
      <vt:lpstr>Actividad práctica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Sofía Zamora Herrera</dc:creator>
  <cp:lastModifiedBy>Enrique Sologuren Insua</cp:lastModifiedBy>
  <cp:revision>2</cp:revision>
  <dcterms:created xsi:type="dcterms:W3CDTF">2020-09-14T16:10:28Z</dcterms:created>
  <dcterms:modified xsi:type="dcterms:W3CDTF">2021-11-22T19:53:52Z</dcterms:modified>
</cp:coreProperties>
</file>