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12192000" cy="6858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2494" y="2631770"/>
            <a:ext cx="157353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5434" y="2510154"/>
            <a:ext cx="9526270" cy="414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repositorio.uchile.cl/browse?authority=6cf7d744-1afb-45b6-9283-8b8735d3ddbc&amp;type=author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repositorio.uchile.cl/browse?authority=6cf7d744-1afb-45b6-9283-8b8735d3ddbc&amp;type=author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epositorio.uchile.cl/browse?authority=6cf7d744-1afb-45b6-9283-8b8735d3ddbc&amp;type=author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epositorio.uchile.cl/browse?authority=6cf7d744-1afb-45b6-9283-8b8735d3ddbc&amp;type=author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epositorio.uchile.cl/browse?authority=6cf7d744-1afb-45b6-9283-8b8735d3ddbc&amp;type=author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is.uchile.cl/tesis/uchile/2003/pauta/pdf/pauta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aprendizaje.uchile.cl/recursos-para-leer-escribir-y-hablar-en-la-universidad/escribir-resumenes-academicos/escribir-el-resumen-de-una-tesis/" TargetMode="External"/><Relationship Id="rId4" Type="http://schemas.openxmlformats.org/officeDocument/2006/relationships/hyperlink" Target="https://aprendizaje.uchile.cl/recursos-para-leer-escribir-y-hablar-en-la-universidad/escribir-la-tesis/#1562962826700-4db46176-2b0b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466330" cy="6858000"/>
            <a:chOff x="0" y="0"/>
            <a:chExt cx="746633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801867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5668" y="5064252"/>
              <a:ext cx="1740408" cy="1161288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53600" y="5059679"/>
            <a:ext cx="1741931" cy="11612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91628" y="5079491"/>
            <a:ext cx="1854707" cy="116585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EP7003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12494" y="3249548"/>
            <a:ext cx="6955155" cy="123444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3340"/>
              </a:lnSpc>
              <a:spcBef>
                <a:spcPts val="220"/>
              </a:spcBef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Laboratorio</a:t>
            </a:r>
            <a:r>
              <a:rPr sz="2800" b="1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2:</a:t>
            </a:r>
            <a:r>
              <a:rPr sz="28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Título,</a:t>
            </a:r>
            <a:r>
              <a:rPr sz="28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resumen</a:t>
            </a:r>
            <a:r>
              <a:rPr sz="28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8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palabras</a:t>
            </a:r>
            <a:r>
              <a:rPr sz="28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clave </a:t>
            </a:r>
            <a:r>
              <a:rPr sz="2800" b="1" spc="-6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Establecimiento</a:t>
            </a:r>
            <a:r>
              <a:rPr sz="28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8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objetivo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8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escritura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800" spc="-5" dirty="0">
                <a:solidFill>
                  <a:srgbClr val="7E7E7E"/>
                </a:solidFill>
                <a:latin typeface="Calibri"/>
                <a:cs typeface="Calibri"/>
              </a:rPr>
              <a:t>Escuela</a:t>
            </a:r>
            <a:r>
              <a:rPr sz="1800" spc="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de </a:t>
            </a:r>
            <a:r>
              <a:rPr sz="1800" spc="-5" dirty="0">
                <a:solidFill>
                  <a:srgbClr val="7E7E7E"/>
                </a:solidFill>
                <a:latin typeface="Calibri"/>
                <a:cs typeface="Calibri"/>
              </a:rPr>
              <a:t>Postgrado</a:t>
            </a:r>
            <a:r>
              <a:rPr sz="1800" spc="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y</a:t>
            </a:r>
            <a:r>
              <a:rPr sz="1800" spc="-5" dirty="0">
                <a:solidFill>
                  <a:srgbClr val="7E7E7E"/>
                </a:solidFill>
                <a:latin typeface="Calibri"/>
                <a:cs typeface="Calibri"/>
              </a:rPr>
              <a:t> Educación</a:t>
            </a:r>
            <a:r>
              <a:rPr sz="1800" spc="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E7E7E"/>
                </a:solidFill>
                <a:latin typeface="Calibri"/>
                <a:cs typeface="Calibri"/>
              </a:rPr>
              <a:t>Continua</a:t>
            </a:r>
            <a:r>
              <a:rPr sz="1800" spc="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/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28058" y="4183760"/>
            <a:ext cx="461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2/12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33500" y="1397520"/>
            <a:ext cx="4116324" cy="122769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75208" y="5534964"/>
            <a:ext cx="345186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34645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Dr. Enrique Sologuren </a:t>
            </a:r>
            <a:r>
              <a:rPr sz="1400" b="1" dirty="0">
                <a:latin typeface="Arial"/>
                <a:cs typeface="Arial"/>
              </a:rPr>
              <a:t>/Prof. </a:t>
            </a:r>
            <a:r>
              <a:rPr sz="1400" b="1" spc="-5" dirty="0">
                <a:latin typeface="Arial"/>
                <a:cs typeface="Arial"/>
              </a:rPr>
              <a:t>Cátedra </a:t>
            </a:r>
            <a:r>
              <a:rPr sz="1400" b="1" spc="-38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Prof.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Paula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Morgado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/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Prof.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Auxiliar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latin typeface="Arial"/>
                <a:cs typeface="Arial"/>
              </a:rPr>
              <a:t>Prof.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Sebastián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Sepúlveda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/Prof.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Auxiliar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2068" y="517397"/>
            <a:ext cx="718883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Movidas</a:t>
            </a:r>
            <a:r>
              <a:rPr sz="4400" spc="-20" dirty="0"/>
              <a:t> </a:t>
            </a:r>
            <a:r>
              <a:rPr sz="4400" spc="-5" dirty="0"/>
              <a:t>retóricas</a:t>
            </a:r>
            <a:r>
              <a:rPr sz="4400" spc="-60" dirty="0"/>
              <a:t> </a:t>
            </a:r>
            <a:r>
              <a:rPr sz="4400" dirty="0"/>
              <a:t>del</a:t>
            </a:r>
            <a:r>
              <a:rPr sz="4400" spc="-15" dirty="0"/>
              <a:t> </a:t>
            </a:r>
            <a:r>
              <a:rPr sz="4400" spc="-5" dirty="0"/>
              <a:t>resumen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4745545" y="1961197"/>
            <a:ext cx="6075045" cy="847725"/>
            <a:chOff x="4745545" y="1961197"/>
            <a:chExt cx="6075045" cy="847725"/>
          </a:xfrm>
        </p:grpSpPr>
        <p:sp>
          <p:nvSpPr>
            <p:cNvPr id="4" name="object 4"/>
            <p:cNvSpPr/>
            <p:nvPr/>
          </p:nvSpPr>
          <p:spPr>
            <a:xfrm>
              <a:off x="4750308" y="1965960"/>
              <a:ext cx="6065520" cy="838200"/>
            </a:xfrm>
            <a:custGeom>
              <a:avLst/>
              <a:gdLst/>
              <a:ahLst/>
              <a:cxnLst/>
              <a:rect l="l" t="t" r="r" b="b"/>
              <a:pathLst>
                <a:path w="6065520" h="838200">
                  <a:moveTo>
                    <a:pt x="5925820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5925820" y="838200"/>
                  </a:lnTo>
                  <a:lnTo>
                    <a:pt x="5969950" y="831071"/>
                  </a:lnTo>
                  <a:lnTo>
                    <a:pt x="6008296" y="811227"/>
                  </a:lnTo>
                  <a:lnTo>
                    <a:pt x="6038547" y="780976"/>
                  </a:lnTo>
                  <a:lnTo>
                    <a:pt x="6058391" y="742630"/>
                  </a:lnTo>
                  <a:lnTo>
                    <a:pt x="6065520" y="698500"/>
                  </a:lnTo>
                  <a:lnTo>
                    <a:pt x="6065520" y="139700"/>
                  </a:lnTo>
                  <a:lnTo>
                    <a:pt x="6058391" y="95569"/>
                  </a:lnTo>
                  <a:lnTo>
                    <a:pt x="6038547" y="57223"/>
                  </a:lnTo>
                  <a:lnTo>
                    <a:pt x="6008296" y="26972"/>
                  </a:lnTo>
                  <a:lnTo>
                    <a:pt x="5969950" y="7128"/>
                  </a:lnTo>
                  <a:lnTo>
                    <a:pt x="5925820" y="0"/>
                  </a:lnTo>
                  <a:close/>
                </a:path>
              </a:pathLst>
            </a:custGeom>
            <a:solidFill>
              <a:srgbClr val="DFDFDF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50308" y="1965960"/>
              <a:ext cx="6065520" cy="838200"/>
            </a:xfrm>
            <a:custGeom>
              <a:avLst/>
              <a:gdLst/>
              <a:ahLst/>
              <a:cxnLst/>
              <a:rect l="l" t="t" r="r" b="b"/>
              <a:pathLst>
                <a:path w="6065520" h="838200">
                  <a:moveTo>
                    <a:pt x="6065520" y="139700"/>
                  </a:moveTo>
                  <a:lnTo>
                    <a:pt x="6065520" y="698500"/>
                  </a:lnTo>
                  <a:lnTo>
                    <a:pt x="6058391" y="742630"/>
                  </a:lnTo>
                  <a:lnTo>
                    <a:pt x="6038547" y="780976"/>
                  </a:lnTo>
                  <a:lnTo>
                    <a:pt x="6008296" y="811227"/>
                  </a:lnTo>
                  <a:lnTo>
                    <a:pt x="5969950" y="831071"/>
                  </a:lnTo>
                  <a:lnTo>
                    <a:pt x="5925820" y="838200"/>
                  </a:lnTo>
                  <a:lnTo>
                    <a:pt x="0" y="838200"/>
                  </a:lnTo>
                  <a:lnTo>
                    <a:pt x="0" y="0"/>
                  </a:lnTo>
                  <a:lnTo>
                    <a:pt x="5925820" y="0"/>
                  </a:lnTo>
                  <a:lnTo>
                    <a:pt x="5969950" y="7128"/>
                  </a:lnTo>
                  <a:lnTo>
                    <a:pt x="6008296" y="26972"/>
                  </a:lnTo>
                  <a:lnTo>
                    <a:pt x="6038547" y="57223"/>
                  </a:lnTo>
                  <a:lnTo>
                    <a:pt x="6058391" y="95569"/>
                  </a:lnTo>
                  <a:lnTo>
                    <a:pt x="6065520" y="139700"/>
                  </a:lnTo>
                  <a:close/>
                </a:path>
              </a:pathLst>
            </a:custGeom>
            <a:ln w="9525">
              <a:solidFill>
                <a:srgbClr val="DFDF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894579" y="1850898"/>
            <a:ext cx="5425440" cy="1003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  <a:tab pos="299720" algn="l"/>
              </a:tabLst>
            </a:pPr>
            <a:r>
              <a:rPr sz="2200" spc="-5" dirty="0">
                <a:latin typeface="Calibri"/>
                <a:cs typeface="Calibri"/>
              </a:rPr>
              <a:t>¿Cuál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es el</a:t>
            </a:r>
            <a:r>
              <a:rPr sz="2200" spc="-10" dirty="0">
                <a:latin typeface="Calibri"/>
                <a:cs typeface="Calibri"/>
              </a:rPr>
              <a:t> problema?</a:t>
            </a:r>
            <a:endParaRPr sz="2200">
              <a:latin typeface="Calibri"/>
              <a:cs typeface="Calibri"/>
            </a:endParaRPr>
          </a:p>
          <a:p>
            <a:pPr marL="299085" marR="5080" indent="-287020">
              <a:lnSpc>
                <a:spcPts val="2390"/>
              </a:lnSpc>
              <a:spcBef>
                <a:spcPts val="325"/>
              </a:spcBef>
              <a:buChar char="•"/>
              <a:tabLst>
                <a:tab pos="299085" algn="l"/>
                <a:tab pos="299720" algn="l"/>
              </a:tabLst>
            </a:pPr>
            <a:r>
              <a:rPr sz="2200" spc="-5" dirty="0">
                <a:latin typeface="Calibri"/>
                <a:cs typeface="Calibri"/>
              </a:rPr>
              <a:t>Presentar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los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antecedentes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y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justificación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del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trabajo.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9596" y="1860804"/>
            <a:ext cx="3410712" cy="104851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719452" y="2005711"/>
            <a:ext cx="26485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Introducción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745545" y="3061525"/>
            <a:ext cx="6075045" cy="847725"/>
            <a:chOff x="4745545" y="3061525"/>
            <a:chExt cx="6075045" cy="847725"/>
          </a:xfrm>
        </p:grpSpPr>
        <p:sp>
          <p:nvSpPr>
            <p:cNvPr id="10" name="object 10"/>
            <p:cNvSpPr/>
            <p:nvPr/>
          </p:nvSpPr>
          <p:spPr>
            <a:xfrm>
              <a:off x="4750308" y="3066288"/>
              <a:ext cx="6065520" cy="838200"/>
            </a:xfrm>
            <a:custGeom>
              <a:avLst/>
              <a:gdLst/>
              <a:ahLst/>
              <a:cxnLst/>
              <a:rect l="l" t="t" r="r" b="b"/>
              <a:pathLst>
                <a:path w="6065520" h="838200">
                  <a:moveTo>
                    <a:pt x="5925820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5925820" y="838200"/>
                  </a:lnTo>
                  <a:lnTo>
                    <a:pt x="5969950" y="831071"/>
                  </a:lnTo>
                  <a:lnTo>
                    <a:pt x="6008296" y="811227"/>
                  </a:lnTo>
                  <a:lnTo>
                    <a:pt x="6038547" y="780976"/>
                  </a:lnTo>
                  <a:lnTo>
                    <a:pt x="6058391" y="742630"/>
                  </a:lnTo>
                  <a:lnTo>
                    <a:pt x="6065520" y="698500"/>
                  </a:lnTo>
                  <a:lnTo>
                    <a:pt x="6065520" y="139700"/>
                  </a:lnTo>
                  <a:lnTo>
                    <a:pt x="6058391" y="95569"/>
                  </a:lnTo>
                  <a:lnTo>
                    <a:pt x="6038547" y="57223"/>
                  </a:lnTo>
                  <a:lnTo>
                    <a:pt x="6008296" y="26972"/>
                  </a:lnTo>
                  <a:lnTo>
                    <a:pt x="5969950" y="7128"/>
                  </a:lnTo>
                  <a:lnTo>
                    <a:pt x="5925820" y="0"/>
                  </a:lnTo>
                  <a:close/>
                </a:path>
              </a:pathLst>
            </a:custGeom>
            <a:solidFill>
              <a:srgbClr val="EBD6D6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50308" y="3066288"/>
              <a:ext cx="6065520" cy="838200"/>
            </a:xfrm>
            <a:custGeom>
              <a:avLst/>
              <a:gdLst/>
              <a:ahLst/>
              <a:cxnLst/>
              <a:rect l="l" t="t" r="r" b="b"/>
              <a:pathLst>
                <a:path w="6065520" h="838200">
                  <a:moveTo>
                    <a:pt x="6065520" y="139700"/>
                  </a:moveTo>
                  <a:lnTo>
                    <a:pt x="6065520" y="698500"/>
                  </a:lnTo>
                  <a:lnTo>
                    <a:pt x="6058391" y="742630"/>
                  </a:lnTo>
                  <a:lnTo>
                    <a:pt x="6038547" y="780976"/>
                  </a:lnTo>
                  <a:lnTo>
                    <a:pt x="6008296" y="811227"/>
                  </a:lnTo>
                  <a:lnTo>
                    <a:pt x="5969950" y="831071"/>
                  </a:lnTo>
                  <a:lnTo>
                    <a:pt x="5925820" y="838200"/>
                  </a:lnTo>
                  <a:lnTo>
                    <a:pt x="0" y="838200"/>
                  </a:lnTo>
                  <a:lnTo>
                    <a:pt x="0" y="0"/>
                  </a:lnTo>
                  <a:lnTo>
                    <a:pt x="5925820" y="0"/>
                  </a:lnTo>
                  <a:lnTo>
                    <a:pt x="5969950" y="7128"/>
                  </a:lnTo>
                  <a:lnTo>
                    <a:pt x="6008296" y="26972"/>
                  </a:lnTo>
                  <a:lnTo>
                    <a:pt x="6038547" y="57223"/>
                  </a:lnTo>
                  <a:lnTo>
                    <a:pt x="6058391" y="95569"/>
                  </a:lnTo>
                  <a:lnTo>
                    <a:pt x="6065520" y="139700"/>
                  </a:lnTo>
                  <a:close/>
                </a:path>
              </a:pathLst>
            </a:custGeom>
            <a:ln w="9525">
              <a:solidFill>
                <a:srgbClr val="EBD6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822063" y="3103244"/>
            <a:ext cx="5628640" cy="698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har char="•"/>
              <a:tabLst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¿Cómo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estudió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el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problema?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Char char="•"/>
              <a:tabLst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Detallar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los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aspectos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metodológicos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del trabajo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9596" y="2961132"/>
            <a:ext cx="3410712" cy="104698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101976" y="3105657"/>
            <a:ext cx="18834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Mét</a:t>
            </a:r>
            <a:r>
              <a:rPr sz="4000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dos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745545" y="4160329"/>
            <a:ext cx="6075045" cy="847725"/>
            <a:chOff x="4745545" y="4160329"/>
            <a:chExt cx="6075045" cy="847725"/>
          </a:xfrm>
        </p:grpSpPr>
        <p:sp>
          <p:nvSpPr>
            <p:cNvPr id="16" name="object 16"/>
            <p:cNvSpPr/>
            <p:nvPr/>
          </p:nvSpPr>
          <p:spPr>
            <a:xfrm>
              <a:off x="4750308" y="4165091"/>
              <a:ext cx="6065520" cy="838200"/>
            </a:xfrm>
            <a:custGeom>
              <a:avLst/>
              <a:gdLst/>
              <a:ahLst/>
              <a:cxnLst/>
              <a:rect l="l" t="t" r="r" b="b"/>
              <a:pathLst>
                <a:path w="6065520" h="838200">
                  <a:moveTo>
                    <a:pt x="5925820" y="0"/>
                  </a:moveTo>
                  <a:lnTo>
                    <a:pt x="0" y="0"/>
                  </a:lnTo>
                  <a:lnTo>
                    <a:pt x="0" y="838199"/>
                  </a:lnTo>
                  <a:lnTo>
                    <a:pt x="5925820" y="838199"/>
                  </a:lnTo>
                  <a:lnTo>
                    <a:pt x="5969950" y="831071"/>
                  </a:lnTo>
                  <a:lnTo>
                    <a:pt x="6008296" y="811227"/>
                  </a:lnTo>
                  <a:lnTo>
                    <a:pt x="6038547" y="780976"/>
                  </a:lnTo>
                  <a:lnTo>
                    <a:pt x="6058391" y="742630"/>
                  </a:lnTo>
                  <a:lnTo>
                    <a:pt x="6065520" y="698499"/>
                  </a:lnTo>
                  <a:lnTo>
                    <a:pt x="6065520" y="139699"/>
                  </a:lnTo>
                  <a:lnTo>
                    <a:pt x="6058391" y="95569"/>
                  </a:lnTo>
                  <a:lnTo>
                    <a:pt x="6038547" y="57223"/>
                  </a:lnTo>
                  <a:lnTo>
                    <a:pt x="6008296" y="26972"/>
                  </a:lnTo>
                  <a:lnTo>
                    <a:pt x="5969950" y="7128"/>
                  </a:lnTo>
                  <a:lnTo>
                    <a:pt x="5925820" y="0"/>
                  </a:lnTo>
                  <a:close/>
                </a:path>
              </a:pathLst>
            </a:custGeom>
            <a:solidFill>
              <a:srgbClr val="F5CFCF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50308" y="4165091"/>
              <a:ext cx="6065520" cy="838200"/>
            </a:xfrm>
            <a:custGeom>
              <a:avLst/>
              <a:gdLst/>
              <a:ahLst/>
              <a:cxnLst/>
              <a:rect l="l" t="t" r="r" b="b"/>
              <a:pathLst>
                <a:path w="6065520" h="838200">
                  <a:moveTo>
                    <a:pt x="6065520" y="139699"/>
                  </a:moveTo>
                  <a:lnTo>
                    <a:pt x="6065520" y="698499"/>
                  </a:lnTo>
                  <a:lnTo>
                    <a:pt x="6058391" y="742630"/>
                  </a:lnTo>
                  <a:lnTo>
                    <a:pt x="6038547" y="780976"/>
                  </a:lnTo>
                  <a:lnTo>
                    <a:pt x="6008296" y="811227"/>
                  </a:lnTo>
                  <a:lnTo>
                    <a:pt x="5969950" y="831071"/>
                  </a:lnTo>
                  <a:lnTo>
                    <a:pt x="5925820" y="838199"/>
                  </a:lnTo>
                  <a:lnTo>
                    <a:pt x="0" y="838199"/>
                  </a:lnTo>
                  <a:lnTo>
                    <a:pt x="0" y="0"/>
                  </a:lnTo>
                  <a:lnTo>
                    <a:pt x="5925820" y="0"/>
                  </a:lnTo>
                  <a:lnTo>
                    <a:pt x="5969950" y="7128"/>
                  </a:lnTo>
                  <a:lnTo>
                    <a:pt x="6008296" y="26972"/>
                  </a:lnTo>
                  <a:lnTo>
                    <a:pt x="6038547" y="57223"/>
                  </a:lnTo>
                  <a:lnTo>
                    <a:pt x="6058391" y="95569"/>
                  </a:lnTo>
                  <a:lnTo>
                    <a:pt x="6065520" y="139699"/>
                  </a:lnTo>
                  <a:close/>
                </a:path>
              </a:pathLst>
            </a:custGeom>
            <a:ln w="9525">
              <a:solidFill>
                <a:srgbClr val="F5C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822063" y="4203319"/>
            <a:ext cx="5715635" cy="698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har char="•"/>
              <a:tabLst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¿Qué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 </a:t>
            </a:r>
            <a:r>
              <a:rPr sz="2200" spc="-10" dirty="0">
                <a:latin typeface="Calibri"/>
                <a:cs typeface="Calibri"/>
              </a:rPr>
              <a:t>encontró?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Char char="•"/>
              <a:tabLst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Sistematizar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los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principales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hallazgos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del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trabajo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39596" y="4061459"/>
            <a:ext cx="3410712" cy="1046988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1903857" y="4205732"/>
            <a:ext cx="22828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Resultados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745545" y="5260657"/>
            <a:ext cx="6075045" cy="847725"/>
            <a:chOff x="4745545" y="5260657"/>
            <a:chExt cx="6075045" cy="847725"/>
          </a:xfrm>
        </p:grpSpPr>
        <p:sp>
          <p:nvSpPr>
            <p:cNvPr id="22" name="object 22"/>
            <p:cNvSpPr/>
            <p:nvPr/>
          </p:nvSpPr>
          <p:spPr>
            <a:xfrm>
              <a:off x="4750308" y="5265420"/>
              <a:ext cx="6065520" cy="838200"/>
            </a:xfrm>
            <a:custGeom>
              <a:avLst/>
              <a:gdLst/>
              <a:ahLst/>
              <a:cxnLst/>
              <a:rect l="l" t="t" r="r" b="b"/>
              <a:pathLst>
                <a:path w="6065520" h="838200">
                  <a:moveTo>
                    <a:pt x="5925820" y="0"/>
                  </a:moveTo>
                  <a:lnTo>
                    <a:pt x="0" y="0"/>
                  </a:lnTo>
                  <a:lnTo>
                    <a:pt x="0" y="838199"/>
                  </a:lnTo>
                  <a:lnTo>
                    <a:pt x="5925820" y="838199"/>
                  </a:lnTo>
                  <a:lnTo>
                    <a:pt x="5969950" y="831077"/>
                  </a:lnTo>
                  <a:lnTo>
                    <a:pt x="6008296" y="811245"/>
                  </a:lnTo>
                  <a:lnTo>
                    <a:pt x="6038547" y="781004"/>
                  </a:lnTo>
                  <a:lnTo>
                    <a:pt x="6058391" y="742655"/>
                  </a:lnTo>
                  <a:lnTo>
                    <a:pt x="6065520" y="698499"/>
                  </a:lnTo>
                  <a:lnTo>
                    <a:pt x="6065520" y="139699"/>
                  </a:lnTo>
                  <a:lnTo>
                    <a:pt x="6058391" y="95569"/>
                  </a:lnTo>
                  <a:lnTo>
                    <a:pt x="6038547" y="57223"/>
                  </a:lnTo>
                  <a:lnTo>
                    <a:pt x="6008296" y="26972"/>
                  </a:lnTo>
                  <a:lnTo>
                    <a:pt x="5969950" y="7128"/>
                  </a:lnTo>
                  <a:lnTo>
                    <a:pt x="5925820" y="0"/>
                  </a:lnTo>
                  <a:close/>
                </a:path>
              </a:pathLst>
            </a:custGeom>
            <a:solidFill>
              <a:srgbClr val="FDC8C8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750308" y="5265420"/>
              <a:ext cx="6065520" cy="838200"/>
            </a:xfrm>
            <a:custGeom>
              <a:avLst/>
              <a:gdLst/>
              <a:ahLst/>
              <a:cxnLst/>
              <a:rect l="l" t="t" r="r" b="b"/>
              <a:pathLst>
                <a:path w="6065520" h="838200">
                  <a:moveTo>
                    <a:pt x="6065520" y="139699"/>
                  </a:moveTo>
                  <a:lnTo>
                    <a:pt x="6065520" y="698499"/>
                  </a:lnTo>
                  <a:lnTo>
                    <a:pt x="6058391" y="742655"/>
                  </a:lnTo>
                  <a:lnTo>
                    <a:pt x="6038547" y="781004"/>
                  </a:lnTo>
                  <a:lnTo>
                    <a:pt x="6008296" y="811245"/>
                  </a:lnTo>
                  <a:lnTo>
                    <a:pt x="5969950" y="831077"/>
                  </a:lnTo>
                  <a:lnTo>
                    <a:pt x="5925820" y="838199"/>
                  </a:lnTo>
                  <a:lnTo>
                    <a:pt x="0" y="838199"/>
                  </a:lnTo>
                  <a:lnTo>
                    <a:pt x="0" y="0"/>
                  </a:lnTo>
                  <a:lnTo>
                    <a:pt x="5925820" y="0"/>
                  </a:lnTo>
                  <a:lnTo>
                    <a:pt x="5969950" y="7128"/>
                  </a:lnTo>
                  <a:lnTo>
                    <a:pt x="6008296" y="26972"/>
                  </a:lnTo>
                  <a:lnTo>
                    <a:pt x="6038547" y="57223"/>
                  </a:lnTo>
                  <a:lnTo>
                    <a:pt x="6058391" y="95569"/>
                  </a:lnTo>
                  <a:lnTo>
                    <a:pt x="6065520" y="139699"/>
                  </a:lnTo>
                  <a:close/>
                </a:path>
              </a:pathLst>
            </a:custGeom>
            <a:ln w="9525">
              <a:solidFill>
                <a:srgbClr val="FDC8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822063" y="5152390"/>
            <a:ext cx="532638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har char="•"/>
              <a:tabLst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¿</a:t>
            </a:r>
            <a:r>
              <a:rPr sz="2200" spc="-5" dirty="0">
                <a:latin typeface="Calibri"/>
                <a:cs typeface="Calibri"/>
              </a:rPr>
              <a:t>Qué significan </a:t>
            </a:r>
            <a:r>
              <a:rPr sz="2200" spc="-10" dirty="0">
                <a:latin typeface="Calibri"/>
                <a:cs typeface="Calibri"/>
              </a:rPr>
              <a:t>dichos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hallazgos?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ts val="2380"/>
              </a:lnSpc>
              <a:spcBef>
                <a:spcPts val="320"/>
              </a:spcBef>
              <a:buChar char="•"/>
              <a:tabLst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Presentar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las implicancias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del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estudio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para </a:t>
            </a:r>
            <a:r>
              <a:rPr sz="2200" spc="-5" dirty="0">
                <a:latin typeface="Calibri"/>
                <a:cs typeface="Calibri"/>
              </a:rPr>
              <a:t>la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disciplina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39596" y="5160264"/>
            <a:ext cx="3410712" cy="1048512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1905380" y="5305755"/>
            <a:ext cx="22764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Conclusión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9468" y="956309"/>
            <a:ext cx="11055350" cy="5308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280"/>
              </a:lnSpc>
              <a:spcBef>
                <a:spcPts val="105"/>
              </a:spcBef>
            </a:pPr>
            <a:r>
              <a:rPr sz="2000" b="1" spc="-5" dirty="0">
                <a:latin typeface="Calibri"/>
                <a:cs typeface="Calibri"/>
              </a:rPr>
              <a:t>Optimización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tecnología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DAS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en</a:t>
            </a:r>
            <a:r>
              <a:rPr sz="2000" b="1" dirty="0">
                <a:latin typeface="Calibri"/>
                <a:cs typeface="Calibri"/>
              </a:rPr>
              <a:t> laboratorio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para</a:t>
            </a:r>
            <a:r>
              <a:rPr sz="2000" b="1" spc="-5" dirty="0">
                <a:latin typeface="Calibri"/>
                <a:cs typeface="Calibri"/>
              </a:rPr>
              <a:t> retención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sulfato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y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metales</a:t>
            </a:r>
            <a:r>
              <a:rPr sz="2000" b="1" dirty="0">
                <a:latin typeface="Calibri"/>
                <a:cs typeface="Calibri"/>
              </a:rPr>
              <a:t> de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drenaje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215"/>
              </a:lnSpc>
            </a:pPr>
            <a:r>
              <a:rPr sz="2000" b="1" spc="-5" dirty="0">
                <a:latin typeface="Calibri"/>
                <a:cs typeface="Calibri"/>
              </a:rPr>
              <a:t>ácido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minas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andinos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utilizando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residuos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agro-industriales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ricos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en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CaCO3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y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Witherita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(BaCO3)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1530"/>
              </a:lnSpc>
            </a:pPr>
            <a:r>
              <a:rPr sz="14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Larraguibel</a:t>
            </a:r>
            <a:r>
              <a:rPr sz="1400" b="1" u="sng" spc="-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4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Quiñones,</a:t>
            </a:r>
            <a:r>
              <a:rPr sz="1400" b="1" u="sng" spc="-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4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Alfonso</a:t>
            </a:r>
            <a:r>
              <a:rPr sz="1400" b="1" u="sng" spc="-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4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Tomás</a:t>
            </a:r>
            <a:r>
              <a:rPr sz="1400" b="1" dirty="0">
                <a:latin typeface="Calibri"/>
                <a:cs typeface="Calibri"/>
              </a:rPr>
              <a:t>;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595"/>
              </a:lnSpc>
            </a:pPr>
            <a:r>
              <a:rPr sz="1400" b="1" dirty="0">
                <a:latin typeface="Calibri"/>
                <a:cs typeface="Calibri"/>
              </a:rPr>
              <a:t>Tesis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para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optar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al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grado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Magíster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en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Ciencias,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Mención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Geología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spc="-5" dirty="0">
                <a:latin typeface="Calibri"/>
                <a:cs typeface="Calibri"/>
              </a:rPr>
              <a:t>RESUMEN</a:t>
            </a:r>
            <a:endParaRPr sz="1500">
              <a:latin typeface="Calibri"/>
              <a:cs typeface="Calibri"/>
            </a:endParaRPr>
          </a:p>
          <a:p>
            <a:pPr marL="12700" marR="5080" algn="just">
              <a:lnSpc>
                <a:spcPct val="150000"/>
              </a:lnSpc>
              <a:spcBef>
                <a:spcPts val="720"/>
              </a:spcBef>
              <a:tabLst>
                <a:tab pos="1108075" algn="l"/>
                <a:tab pos="2153920" algn="l"/>
                <a:tab pos="2783205" algn="l"/>
                <a:tab pos="4272280" algn="l"/>
                <a:tab pos="5580380" algn="l"/>
                <a:tab pos="6388100" algn="l"/>
                <a:tab pos="7402830" algn="l"/>
                <a:tab pos="8082915" algn="l"/>
                <a:tab pos="9036685" algn="l"/>
                <a:tab pos="9692640" algn="l"/>
                <a:tab pos="10288270" algn="l"/>
              </a:tabLst>
            </a:pPr>
            <a:r>
              <a:rPr sz="1500" spc="-5" dirty="0">
                <a:latin typeface="Calibri"/>
                <a:cs typeface="Calibri"/>
              </a:rPr>
              <a:t>El sistema Sustrato </a:t>
            </a:r>
            <a:r>
              <a:rPr sz="1500" dirty="0">
                <a:latin typeface="Calibri"/>
                <a:cs typeface="Calibri"/>
              </a:rPr>
              <a:t>disperso alcalino </a:t>
            </a:r>
            <a:r>
              <a:rPr sz="1500" spc="-10" dirty="0">
                <a:latin typeface="Calibri"/>
                <a:cs typeface="Calibri"/>
              </a:rPr>
              <a:t>(DAS) </a:t>
            </a:r>
            <a:r>
              <a:rPr sz="1500" spc="-5" dirty="0">
                <a:latin typeface="Calibri"/>
                <a:cs typeface="Calibri"/>
              </a:rPr>
              <a:t>es una tecnología pasiva </a:t>
            </a:r>
            <a:r>
              <a:rPr sz="1500" dirty="0">
                <a:latin typeface="Calibri"/>
                <a:cs typeface="Calibri"/>
              </a:rPr>
              <a:t>de remediación </a:t>
            </a:r>
            <a:r>
              <a:rPr sz="1500" spc="-5" dirty="0">
                <a:latin typeface="Calibri"/>
                <a:cs typeface="Calibri"/>
              </a:rPr>
              <a:t>robusta que </a:t>
            </a:r>
            <a:r>
              <a:rPr sz="1500" dirty="0">
                <a:latin typeface="Calibri"/>
                <a:cs typeface="Calibri"/>
              </a:rPr>
              <a:t>ha </a:t>
            </a:r>
            <a:r>
              <a:rPr sz="1500" spc="-10" dirty="0">
                <a:latin typeface="Calibri"/>
                <a:cs typeface="Calibri"/>
              </a:rPr>
              <a:t>mostrado </a:t>
            </a:r>
            <a:r>
              <a:rPr sz="1500" spc="-5" dirty="0">
                <a:latin typeface="Calibri"/>
                <a:cs typeface="Calibri"/>
              </a:rPr>
              <a:t>altos niveles </a:t>
            </a:r>
            <a:r>
              <a:rPr sz="1500" dirty="0">
                <a:latin typeface="Calibri"/>
                <a:cs typeface="Calibri"/>
              </a:rPr>
              <a:t>de </a:t>
            </a:r>
            <a:r>
              <a:rPr sz="1500" spc="-5" dirty="0">
                <a:latin typeface="Calibri"/>
                <a:cs typeface="Calibri"/>
              </a:rPr>
              <a:t>rendimiento 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tratando </a:t>
            </a:r>
            <a:r>
              <a:rPr sz="1500" dirty="0">
                <a:latin typeface="Calibri"/>
                <a:cs typeface="Calibri"/>
              </a:rPr>
              <a:t>drenajes </a:t>
            </a:r>
            <a:r>
              <a:rPr sz="1500" spc="-5" dirty="0">
                <a:latin typeface="Calibri"/>
                <a:cs typeface="Calibri"/>
              </a:rPr>
              <a:t>ácidos </a:t>
            </a:r>
            <a:r>
              <a:rPr sz="1500" dirty="0">
                <a:latin typeface="Calibri"/>
                <a:cs typeface="Calibri"/>
              </a:rPr>
              <a:t>mineros </a:t>
            </a:r>
            <a:r>
              <a:rPr sz="1500" spc="-5" dirty="0">
                <a:latin typeface="Calibri"/>
                <a:cs typeface="Calibri"/>
              </a:rPr>
              <a:t>(AMD). Sin embargo, </a:t>
            </a:r>
            <a:r>
              <a:rPr sz="1500" dirty="0">
                <a:latin typeface="Calibri"/>
                <a:cs typeface="Calibri"/>
              </a:rPr>
              <a:t>esta </a:t>
            </a:r>
            <a:r>
              <a:rPr sz="1500" spc="-5" dirty="0">
                <a:latin typeface="Calibri"/>
                <a:cs typeface="Calibri"/>
              </a:rPr>
              <a:t>forma </a:t>
            </a:r>
            <a:r>
              <a:rPr sz="1500" dirty="0">
                <a:latin typeface="Calibri"/>
                <a:cs typeface="Calibri"/>
              </a:rPr>
              <a:t>de </a:t>
            </a:r>
            <a:r>
              <a:rPr sz="1500" spc="-10" dirty="0">
                <a:latin typeface="Calibri"/>
                <a:cs typeface="Calibri"/>
              </a:rPr>
              <a:t>abordar </a:t>
            </a:r>
            <a:r>
              <a:rPr sz="1500" dirty="0">
                <a:latin typeface="Calibri"/>
                <a:cs typeface="Calibri"/>
              </a:rPr>
              <a:t>la remediación de </a:t>
            </a:r>
            <a:r>
              <a:rPr sz="1500" spc="-5" dirty="0">
                <a:latin typeface="Calibri"/>
                <a:cs typeface="Calibri"/>
              </a:rPr>
              <a:t>aguas necesita mejorar </a:t>
            </a:r>
            <a:r>
              <a:rPr sz="1500" dirty="0">
                <a:latin typeface="Calibri"/>
                <a:cs typeface="Calibri"/>
              </a:rPr>
              <a:t>respecto a su huella 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medioambiental, </a:t>
            </a:r>
            <a:r>
              <a:rPr sz="1500" dirty="0">
                <a:latin typeface="Calibri"/>
                <a:cs typeface="Calibri"/>
              </a:rPr>
              <a:t>así como también </a:t>
            </a:r>
            <a:r>
              <a:rPr sz="1500" spc="-5" dirty="0">
                <a:latin typeface="Calibri"/>
                <a:cs typeface="Calibri"/>
              </a:rPr>
              <a:t>el asegurar una </a:t>
            </a:r>
            <a:r>
              <a:rPr sz="1500" dirty="0">
                <a:latin typeface="Calibri"/>
                <a:cs typeface="Calibri"/>
              </a:rPr>
              <a:t>completa remoción del sulfato </a:t>
            </a:r>
            <a:r>
              <a:rPr sz="1500" spc="-5" dirty="0">
                <a:latin typeface="Calibri"/>
                <a:cs typeface="Calibri"/>
              </a:rPr>
              <a:t>en el </a:t>
            </a:r>
            <a:r>
              <a:rPr sz="1500" spc="-10" dirty="0">
                <a:latin typeface="Calibri"/>
                <a:cs typeface="Calibri"/>
              </a:rPr>
              <a:t>agua </a:t>
            </a:r>
            <a:r>
              <a:rPr sz="1500" spc="-5" dirty="0">
                <a:latin typeface="Calibri"/>
                <a:cs typeface="Calibri"/>
              </a:rPr>
              <a:t>por largos periodos </a:t>
            </a:r>
            <a:r>
              <a:rPr sz="1500" dirty="0">
                <a:latin typeface="Calibri"/>
                <a:cs typeface="Calibri"/>
              </a:rPr>
              <a:t>de tiempo. </a:t>
            </a:r>
            <a:r>
              <a:rPr sz="1500" spc="-5" dirty="0">
                <a:latin typeface="Calibri"/>
                <a:cs typeface="Calibri"/>
              </a:rPr>
              <a:t>El presente </a:t>
            </a:r>
            <a:r>
              <a:rPr sz="1500" dirty="0">
                <a:latin typeface="Calibri"/>
                <a:cs typeface="Calibri"/>
              </a:rPr>
              <a:t> estudio mejora </a:t>
            </a:r>
            <a:r>
              <a:rPr sz="1500" spc="-5" dirty="0">
                <a:latin typeface="Calibri"/>
                <a:cs typeface="Calibri"/>
              </a:rPr>
              <a:t>el uso </a:t>
            </a:r>
            <a:r>
              <a:rPr sz="1500" dirty="0">
                <a:latin typeface="Calibri"/>
                <a:cs typeface="Calibri"/>
              </a:rPr>
              <a:t>de witherita </a:t>
            </a:r>
            <a:r>
              <a:rPr sz="1500" spc="-10" dirty="0">
                <a:latin typeface="Calibri"/>
                <a:cs typeface="Calibri"/>
              </a:rPr>
              <a:t>(BaCO3) </a:t>
            </a:r>
            <a:r>
              <a:rPr sz="1500" dirty="0">
                <a:latin typeface="Calibri"/>
                <a:cs typeface="Calibri"/>
              </a:rPr>
              <a:t>como un </a:t>
            </a:r>
            <a:r>
              <a:rPr sz="1500" spc="-5" dirty="0">
                <a:latin typeface="Calibri"/>
                <a:cs typeface="Calibri"/>
              </a:rPr>
              <a:t>material </a:t>
            </a:r>
            <a:r>
              <a:rPr sz="1500" dirty="0">
                <a:latin typeface="Calibri"/>
                <a:cs typeface="Calibri"/>
              </a:rPr>
              <a:t>reactivo </a:t>
            </a:r>
            <a:r>
              <a:rPr sz="1500" spc="-5" dirty="0">
                <a:latin typeface="Calibri"/>
                <a:cs typeface="Calibri"/>
              </a:rPr>
              <a:t>en tratamientos DAS, el </a:t>
            </a:r>
            <a:r>
              <a:rPr sz="1500" dirty="0">
                <a:latin typeface="Calibri"/>
                <a:cs typeface="Calibri"/>
              </a:rPr>
              <a:t>cual induce retención de </a:t>
            </a:r>
            <a:r>
              <a:rPr sz="1500" spc="-5" dirty="0">
                <a:latin typeface="Calibri"/>
                <a:cs typeface="Calibri"/>
              </a:rPr>
              <a:t>sulfato en el </a:t>
            </a:r>
            <a:r>
              <a:rPr sz="1500" dirty="0">
                <a:latin typeface="Calibri"/>
                <a:cs typeface="Calibri"/>
              </a:rPr>
              <a:t>contexto 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 </a:t>
            </a:r>
            <a:r>
              <a:rPr sz="1500" spc="-5" dirty="0">
                <a:latin typeface="Calibri"/>
                <a:cs typeface="Calibri"/>
              </a:rPr>
              <a:t>AMD andinos. Además, otros materiales carbonatados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fueron probados </a:t>
            </a:r>
            <a:r>
              <a:rPr sz="1500" dirty="0">
                <a:latin typeface="Calibri"/>
                <a:cs typeface="Calibri"/>
              </a:rPr>
              <a:t>como </a:t>
            </a:r>
            <a:r>
              <a:rPr sz="1500" spc="-5" dirty="0">
                <a:latin typeface="Calibri"/>
                <a:cs typeface="Calibri"/>
              </a:rPr>
              <a:t>alternativas</a:t>
            </a:r>
            <a:r>
              <a:rPr sz="1500" dirty="0">
                <a:latin typeface="Calibri"/>
                <a:cs typeface="Calibri"/>
              </a:rPr>
              <a:t> al </a:t>
            </a:r>
            <a:r>
              <a:rPr sz="1500" spc="-5" dirty="0">
                <a:latin typeface="Calibri"/>
                <a:cs typeface="Calibri"/>
              </a:rPr>
              <a:t>actual</a:t>
            </a:r>
            <a:r>
              <a:rPr sz="1500" spc="3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uso </a:t>
            </a:r>
            <a:r>
              <a:rPr sz="1500" dirty="0">
                <a:latin typeface="Calibri"/>
                <a:cs typeface="Calibri"/>
              </a:rPr>
              <a:t>de </a:t>
            </a:r>
            <a:r>
              <a:rPr sz="1500" spc="-5" dirty="0">
                <a:latin typeface="Calibri"/>
                <a:cs typeface="Calibri"/>
              </a:rPr>
              <a:t>calcita.</a:t>
            </a:r>
            <a:r>
              <a:rPr sz="1500" spc="33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Se realizaron </a:t>
            </a:r>
            <a:r>
              <a:rPr sz="1500" spc="-10" dirty="0">
                <a:latin typeface="Calibri"/>
                <a:cs typeface="Calibri"/>
              </a:rPr>
              <a:t>dos </a:t>
            </a:r>
            <a:r>
              <a:rPr sz="1500" spc="-5" dirty="0">
                <a:latin typeface="Calibri"/>
                <a:cs typeface="Calibri"/>
              </a:rPr>
              <a:t> arreglos </a:t>
            </a:r>
            <a:r>
              <a:rPr sz="1500" dirty="0">
                <a:latin typeface="Calibri"/>
                <a:cs typeface="Calibri"/>
              </a:rPr>
              <a:t>de </a:t>
            </a:r>
            <a:r>
              <a:rPr sz="1500" spc="-5" dirty="0">
                <a:latin typeface="Calibri"/>
                <a:cs typeface="Calibri"/>
              </a:rPr>
              <a:t>experimentos </a:t>
            </a:r>
            <a:r>
              <a:rPr sz="1500" dirty="0">
                <a:latin typeface="Calibri"/>
                <a:cs typeface="Calibri"/>
              </a:rPr>
              <a:t>con </a:t>
            </a:r>
            <a:r>
              <a:rPr sz="1500" spc="-5" dirty="0">
                <a:latin typeface="Calibri"/>
                <a:cs typeface="Calibri"/>
              </a:rPr>
              <a:t>varios flujos (1.5-5.4 L/día), </a:t>
            </a:r>
            <a:r>
              <a:rPr sz="1500" dirty="0">
                <a:latin typeface="Calibri"/>
                <a:cs typeface="Calibri"/>
              </a:rPr>
              <a:t>acides neta </a:t>
            </a:r>
            <a:r>
              <a:rPr sz="1500" spc="-5" dirty="0">
                <a:latin typeface="Calibri"/>
                <a:cs typeface="Calibri"/>
              </a:rPr>
              <a:t>(202 </a:t>
            </a:r>
            <a:r>
              <a:rPr sz="1500" dirty="0">
                <a:latin typeface="Calibri"/>
                <a:cs typeface="Calibri"/>
              </a:rPr>
              <a:t>y 404 mg/L de </a:t>
            </a:r>
            <a:r>
              <a:rPr sz="1500" spc="-5" dirty="0">
                <a:latin typeface="Calibri"/>
                <a:cs typeface="Calibri"/>
              </a:rPr>
              <a:t>CaCO3) </a:t>
            </a:r>
            <a:r>
              <a:rPr sz="1500" dirty="0">
                <a:latin typeface="Calibri"/>
                <a:cs typeface="Calibri"/>
              </a:rPr>
              <a:t>y </a:t>
            </a:r>
            <a:r>
              <a:rPr sz="1500" spc="-5" dirty="0">
                <a:latin typeface="Calibri"/>
                <a:cs typeface="Calibri"/>
              </a:rPr>
              <a:t>materiales reactivos (calcita, cáscara </a:t>
            </a:r>
            <a:r>
              <a:rPr sz="1500" dirty="0">
                <a:latin typeface="Calibri"/>
                <a:cs typeface="Calibri"/>
              </a:rPr>
              <a:t>de 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huevo,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conchillas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marinas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y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witherita).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Las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conchillas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marinas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fueron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validadas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como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reemplazantes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al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uso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calcita</a:t>
            </a:r>
            <a:r>
              <a:rPr sz="1500" spc="4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en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etapas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CaCO3-DAS </a:t>
            </a:r>
            <a:r>
              <a:rPr sz="1500" spc="-3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y </a:t>
            </a:r>
            <a:r>
              <a:rPr sz="1500" spc="-5" dirty="0">
                <a:latin typeface="Calibri"/>
                <a:cs typeface="Calibri"/>
              </a:rPr>
              <a:t>malaquita, un mineral </a:t>
            </a:r>
            <a:r>
              <a:rPr sz="1500" dirty="0">
                <a:latin typeface="Calibri"/>
                <a:cs typeface="Calibri"/>
              </a:rPr>
              <a:t>presente </a:t>
            </a:r>
            <a:r>
              <a:rPr sz="1500" spc="-5" dirty="0">
                <a:latin typeface="Calibri"/>
                <a:cs typeface="Calibri"/>
              </a:rPr>
              <a:t>en </a:t>
            </a:r>
            <a:r>
              <a:rPr sz="1500" dirty="0">
                <a:latin typeface="Calibri"/>
                <a:cs typeface="Calibri"/>
              </a:rPr>
              <a:t>la </a:t>
            </a:r>
            <a:r>
              <a:rPr sz="1500" spc="-5" dirty="0">
                <a:latin typeface="Calibri"/>
                <a:cs typeface="Calibri"/>
              </a:rPr>
              <a:t>retención </a:t>
            </a:r>
            <a:r>
              <a:rPr sz="1500" dirty="0">
                <a:latin typeface="Calibri"/>
                <a:cs typeface="Calibri"/>
              </a:rPr>
              <a:t>de Cu </a:t>
            </a:r>
            <a:r>
              <a:rPr sz="1500" spc="-5" dirty="0">
                <a:latin typeface="Calibri"/>
                <a:cs typeface="Calibri"/>
              </a:rPr>
              <a:t>en el agua, fue identificado por primera vez en </a:t>
            </a:r>
            <a:r>
              <a:rPr sz="1500" dirty="0">
                <a:latin typeface="Calibri"/>
                <a:cs typeface="Calibri"/>
              </a:rPr>
              <a:t>este tipo de </a:t>
            </a:r>
            <a:r>
              <a:rPr sz="1500" spc="-5" dirty="0">
                <a:latin typeface="Calibri"/>
                <a:cs typeface="Calibri"/>
              </a:rPr>
              <a:t>columnas. Las columnas </a:t>
            </a:r>
            <a:r>
              <a:rPr sz="1500" dirty="0">
                <a:latin typeface="Calibri"/>
                <a:cs typeface="Calibri"/>
              </a:rPr>
              <a:t>de 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la </a:t>
            </a:r>
            <a:r>
              <a:rPr sz="1500" spc="-5" dirty="0">
                <a:latin typeface="Calibri"/>
                <a:cs typeface="Calibri"/>
              </a:rPr>
              <a:t>etapa BaCO3-DAS alcanzaron valores </a:t>
            </a:r>
            <a:r>
              <a:rPr sz="1500" dirty="0">
                <a:latin typeface="Calibri"/>
                <a:cs typeface="Calibri"/>
              </a:rPr>
              <a:t>bajo los </a:t>
            </a:r>
            <a:r>
              <a:rPr sz="1500" spc="-5" dirty="0">
                <a:latin typeface="Calibri"/>
                <a:cs typeface="Calibri"/>
              </a:rPr>
              <a:t>500 mg/L </a:t>
            </a:r>
            <a:r>
              <a:rPr sz="1500" dirty="0">
                <a:latin typeface="Calibri"/>
                <a:cs typeface="Calibri"/>
              </a:rPr>
              <a:t>de </a:t>
            </a:r>
            <a:r>
              <a:rPr sz="1500" spc="-5" dirty="0">
                <a:latin typeface="Calibri"/>
                <a:cs typeface="Calibri"/>
              </a:rPr>
              <a:t>sulfato en </a:t>
            </a:r>
            <a:r>
              <a:rPr sz="1500" dirty="0">
                <a:latin typeface="Calibri"/>
                <a:cs typeface="Calibri"/>
              </a:rPr>
              <a:t>la </a:t>
            </a:r>
            <a:r>
              <a:rPr sz="1500" spc="-5" dirty="0">
                <a:latin typeface="Calibri"/>
                <a:cs typeface="Calibri"/>
              </a:rPr>
              <a:t>salida </a:t>
            </a:r>
            <a:r>
              <a:rPr sz="1500" dirty="0">
                <a:latin typeface="Calibri"/>
                <a:cs typeface="Calibri"/>
              </a:rPr>
              <a:t>del </a:t>
            </a:r>
            <a:r>
              <a:rPr sz="1500" spc="-5" dirty="0">
                <a:latin typeface="Calibri"/>
                <a:cs typeface="Calibri"/>
              </a:rPr>
              <a:t>sistema </a:t>
            </a:r>
            <a:r>
              <a:rPr sz="1500" spc="-10" dirty="0">
                <a:latin typeface="Calibri"/>
                <a:cs typeface="Calibri"/>
              </a:rPr>
              <a:t>por </a:t>
            </a:r>
            <a:r>
              <a:rPr sz="1500" dirty="0">
                <a:latin typeface="Calibri"/>
                <a:cs typeface="Calibri"/>
              </a:rPr>
              <a:t>los primeros 6 meses de </a:t>
            </a:r>
            <a:r>
              <a:rPr sz="1500" spc="-5" dirty="0">
                <a:latin typeface="Calibri"/>
                <a:cs typeface="Calibri"/>
              </a:rPr>
              <a:t>funcionamiento, </a:t>
            </a:r>
            <a:r>
              <a:rPr sz="1500" dirty="0">
                <a:latin typeface="Calibri"/>
                <a:cs typeface="Calibri"/>
              </a:rPr>
              <a:t> desde los </a:t>
            </a:r>
            <a:r>
              <a:rPr sz="1500" spc="-5" dirty="0">
                <a:latin typeface="Calibri"/>
                <a:cs typeface="Calibri"/>
              </a:rPr>
              <a:t>1234-2468 </a:t>
            </a:r>
            <a:r>
              <a:rPr sz="1500" dirty="0">
                <a:latin typeface="Calibri"/>
                <a:cs typeface="Calibri"/>
              </a:rPr>
              <a:t>mg/L </a:t>
            </a:r>
            <a:r>
              <a:rPr sz="1500" spc="-5" dirty="0">
                <a:latin typeface="Calibri"/>
                <a:cs typeface="Calibri"/>
              </a:rPr>
              <a:t>iniciales. </a:t>
            </a:r>
            <a:r>
              <a:rPr sz="1500" dirty="0">
                <a:latin typeface="Calibri"/>
                <a:cs typeface="Calibri"/>
              </a:rPr>
              <a:t>Cálculos de </a:t>
            </a:r>
            <a:r>
              <a:rPr sz="1500" spc="-5" dirty="0">
                <a:latin typeface="Calibri"/>
                <a:cs typeface="Calibri"/>
              </a:rPr>
              <a:t>escalamiento</a:t>
            </a:r>
            <a:r>
              <a:rPr sz="1500" spc="3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del </a:t>
            </a:r>
            <a:r>
              <a:rPr sz="1500" spc="-5" dirty="0">
                <a:latin typeface="Calibri"/>
                <a:cs typeface="Calibri"/>
              </a:rPr>
              <a:t>presente </a:t>
            </a:r>
            <a:r>
              <a:rPr sz="1500" dirty="0">
                <a:latin typeface="Calibri"/>
                <a:cs typeface="Calibri"/>
              </a:rPr>
              <a:t>estudio </a:t>
            </a:r>
            <a:r>
              <a:rPr sz="1500" spc="-5" dirty="0">
                <a:latin typeface="Calibri"/>
                <a:cs typeface="Calibri"/>
              </a:rPr>
              <a:t>soportan </a:t>
            </a:r>
            <a:r>
              <a:rPr sz="1500" dirty="0">
                <a:latin typeface="Calibri"/>
                <a:cs typeface="Calibri"/>
              </a:rPr>
              <a:t>la </a:t>
            </a:r>
            <a:r>
              <a:rPr sz="1500" spc="-5" dirty="0">
                <a:latin typeface="Calibri"/>
                <a:cs typeface="Calibri"/>
              </a:rPr>
              <a:t>viabilidad </a:t>
            </a:r>
            <a:r>
              <a:rPr sz="1500" dirty="0">
                <a:latin typeface="Calibri"/>
                <a:cs typeface="Calibri"/>
              </a:rPr>
              <a:t>de esta </a:t>
            </a:r>
            <a:r>
              <a:rPr sz="1500" spc="-5" dirty="0">
                <a:latin typeface="Calibri"/>
                <a:cs typeface="Calibri"/>
              </a:rPr>
              <a:t>tecnología </a:t>
            </a:r>
            <a:r>
              <a:rPr sz="1500" dirty="0">
                <a:latin typeface="Calibri"/>
                <a:cs typeface="Calibri"/>
              </a:rPr>
              <a:t>a escala de 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terreno,	a</a:t>
            </a:r>
            <a:r>
              <a:rPr sz="1500" spc="-10" dirty="0">
                <a:latin typeface="Calibri"/>
                <a:cs typeface="Calibri"/>
              </a:rPr>
              <a:t>u</a:t>
            </a:r>
            <a:r>
              <a:rPr sz="1500" spc="-5" dirty="0">
                <a:latin typeface="Calibri"/>
                <a:cs typeface="Calibri"/>
              </a:rPr>
              <a:t>n</a:t>
            </a:r>
            <a:r>
              <a:rPr sz="1500" spc="-10" dirty="0">
                <a:latin typeface="Calibri"/>
                <a:cs typeface="Calibri"/>
              </a:rPr>
              <a:t>q</a:t>
            </a:r>
            <a:r>
              <a:rPr sz="1500" spc="-5" dirty="0">
                <a:latin typeface="Calibri"/>
                <a:cs typeface="Calibri"/>
              </a:rPr>
              <a:t>u</a:t>
            </a:r>
            <a:r>
              <a:rPr sz="1500" dirty="0">
                <a:latin typeface="Calibri"/>
                <a:cs typeface="Calibri"/>
              </a:rPr>
              <a:t>e	se	re</a:t>
            </a:r>
            <a:r>
              <a:rPr sz="1500" spc="10" dirty="0">
                <a:latin typeface="Calibri"/>
                <a:cs typeface="Calibri"/>
              </a:rPr>
              <a:t>c</a:t>
            </a:r>
            <a:r>
              <a:rPr sz="1500" spc="-5" dirty="0">
                <a:latin typeface="Calibri"/>
                <a:cs typeface="Calibri"/>
              </a:rPr>
              <a:t>omien</a:t>
            </a:r>
            <a:r>
              <a:rPr sz="1500" dirty="0">
                <a:latin typeface="Calibri"/>
                <a:cs typeface="Calibri"/>
              </a:rPr>
              <a:t>dan	est</a:t>
            </a:r>
            <a:r>
              <a:rPr sz="1500" spc="-15" dirty="0">
                <a:latin typeface="Calibri"/>
                <a:cs typeface="Calibri"/>
              </a:rPr>
              <a:t>r</a:t>
            </a:r>
            <a:r>
              <a:rPr sz="1500" dirty="0">
                <a:latin typeface="Calibri"/>
                <a:cs typeface="Calibri"/>
              </a:rPr>
              <a:t>ateg</a:t>
            </a:r>
            <a:r>
              <a:rPr sz="1500" spc="-15" dirty="0">
                <a:latin typeface="Calibri"/>
                <a:cs typeface="Calibri"/>
              </a:rPr>
              <a:t>i</a:t>
            </a:r>
            <a:r>
              <a:rPr sz="1500" dirty="0">
                <a:latin typeface="Calibri"/>
                <a:cs typeface="Calibri"/>
              </a:rPr>
              <a:t>as	</a:t>
            </a:r>
            <a:r>
              <a:rPr sz="1500" spc="-5" dirty="0">
                <a:latin typeface="Calibri"/>
                <a:cs typeface="Calibri"/>
              </a:rPr>
              <a:t>p</a:t>
            </a:r>
            <a:r>
              <a:rPr sz="1500" spc="-10" dirty="0">
                <a:latin typeface="Calibri"/>
                <a:cs typeface="Calibri"/>
              </a:rPr>
              <a:t>a</a:t>
            </a:r>
            <a:r>
              <a:rPr sz="1500" dirty="0">
                <a:latin typeface="Calibri"/>
                <a:cs typeface="Calibri"/>
              </a:rPr>
              <a:t>ra	red</a:t>
            </a:r>
            <a:r>
              <a:rPr sz="1500" spc="5" dirty="0">
                <a:latin typeface="Calibri"/>
                <a:cs typeface="Calibri"/>
              </a:rPr>
              <a:t>u</a:t>
            </a:r>
            <a:r>
              <a:rPr sz="1500" dirty="0">
                <a:latin typeface="Calibri"/>
                <a:cs typeface="Calibri"/>
              </a:rPr>
              <a:t>cir	los	costos	de	la	</a:t>
            </a:r>
            <a:r>
              <a:rPr sz="1500" spc="-10" dirty="0">
                <a:latin typeface="Calibri"/>
                <a:cs typeface="Calibri"/>
              </a:rPr>
              <a:t>w</a:t>
            </a:r>
            <a:r>
              <a:rPr sz="1500" dirty="0">
                <a:latin typeface="Calibri"/>
                <a:cs typeface="Calibri"/>
              </a:rPr>
              <a:t>it</a:t>
            </a:r>
            <a:r>
              <a:rPr sz="1500" spc="5" dirty="0">
                <a:latin typeface="Calibri"/>
                <a:cs typeface="Calibri"/>
              </a:rPr>
              <a:t>h</a:t>
            </a:r>
            <a:r>
              <a:rPr sz="1500" dirty="0">
                <a:latin typeface="Calibri"/>
                <a:cs typeface="Calibri"/>
              </a:rPr>
              <a:t>erita.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0362" y="122885"/>
            <a:ext cx="35001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latin typeface="Calibri"/>
                <a:cs typeface="Calibri"/>
              </a:rPr>
              <a:t>Analicemos un</a:t>
            </a:r>
            <a:r>
              <a:rPr sz="2800" b="0" spc="-15" dirty="0">
                <a:latin typeface="Calibri"/>
                <a:cs typeface="Calibri"/>
              </a:rPr>
              <a:t> </a:t>
            </a:r>
            <a:r>
              <a:rPr sz="2800" b="0" spc="-5" dirty="0">
                <a:latin typeface="Calibri"/>
                <a:cs typeface="Calibri"/>
              </a:rPr>
              <a:t>ejemplo: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5434" y="956309"/>
            <a:ext cx="10581640" cy="1579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6875" algn="ctr">
              <a:lnSpc>
                <a:spcPts val="2280"/>
              </a:lnSpc>
              <a:spcBef>
                <a:spcPts val="105"/>
              </a:spcBef>
            </a:pPr>
            <a:r>
              <a:rPr sz="2000" b="1" spc="-5" dirty="0">
                <a:latin typeface="Calibri"/>
                <a:cs typeface="Calibri"/>
              </a:rPr>
              <a:t>Optimización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tecnología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DAS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en</a:t>
            </a:r>
            <a:r>
              <a:rPr sz="2000" b="1" dirty="0">
                <a:latin typeface="Calibri"/>
                <a:cs typeface="Calibri"/>
              </a:rPr>
              <a:t> laboratorio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para</a:t>
            </a:r>
            <a:r>
              <a:rPr sz="2000" b="1" spc="-5" dirty="0">
                <a:latin typeface="Calibri"/>
                <a:cs typeface="Calibri"/>
              </a:rPr>
              <a:t> retención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sulfato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y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metales</a:t>
            </a:r>
            <a:r>
              <a:rPr sz="2000" b="1" dirty="0">
                <a:latin typeface="Calibri"/>
                <a:cs typeface="Calibri"/>
              </a:rPr>
              <a:t> de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drenaje</a:t>
            </a:r>
            <a:endParaRPr sz="2000">
              <a:latin typeface="Calibri"/>
              <a:cs typeface="Calibri"/>
            </a:endParaRPr>
          </a:p>
          <a:p>
            <a:pPr marL="398780" algn="ctr">
              <a:lnSpc>
                <a:spcPts val="2215"/>
              </a:lnSpc>
            </a:pPr>
            <a:r>
              <a:rPr sz="2000" b="1" spc="-5" dirty="0">
                <a:latin typeface="Calibri"/>
                <a:cs typeface="Calibri"/>
              </a:rPr>
              <a:t>ácido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minas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andinos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utilizando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residuos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agro-industriales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ricos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en CaCO3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y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Witherita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(BaCO3)</a:t>
            </a:r>
            <a:endParaRPr sz="2000">
              <a:latin typeface="Calibri"/>
              <a:cs typeface="Calibri"/>
            </a:endParaRPr>
          </a:p>
          <a:p>
            <a:pPr marL="400685" algn="ctr">
              <a:lnSpc>
                <a:spcPts val="1530"/>
              </a:lnSpc>
            </a:pPr>
            <a:r>
              <a:rPr sz="14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Larraguibel</a:t>
            </a:r>
            <a:r>
              <a:rPr sz="1400" b="1" u="sng" spc="-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4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Quiñones,</a:t>
            </a:r>
            <a:r>
              <a:rPr sz="1400" b="1" u="sng" spc="-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4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Alfonso</a:t>
            </a:r>
            <a:r>
              <a:rPr sz="1400" b="1" u="sng" spc="-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4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Tomás</a:t>
            </a:r>
            <a:r>
              <a:rPr sz="1400" b="1" dirty="0">
                <a:latin typeface="Calibri"/>
                <a:cs typeface="Calibri"/>
              </a:rPr>
              <a:t>;</a:t>
            </a:r>
            <a:endParaRPr sz="1400">
              <a:latin typeface="Calibri"/>
              <a:cs typeface="Calibri"/>
            </a:endParaRPr>
          </a:p>
          <a:p>
            <a:pPr marL="395605" algn="ctr">
              <a:lnSpc>
                <a:spcPts val="1290"/>
              </a:lnSpc>
            </a:pPr>
            <a:r>
              <a:rPr sz="1400" b="1" dirty="0">
                <a:latin typeface="Calibri"/>
                <a:cs typeface="Calibri"/>
              </a:rPr>
              <a:t>Tesis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para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optar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al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grado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Magíster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en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Ciencias,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Mención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Geología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495"/>
              </a:lnSpc>
            </a:pPr>
            <a:r>
              <a:rPr sz="1500" spc="-5" dirty="0">
                <a:latin typeface="Calibri"/>
                <a:cs typeface="Calibri"/>
              </a:rPr>
              <a:t>RESUMEN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latin typeface="Calibri"/>
                <a:cs typeface="Calibri"/>
              </a:rPr>
              <a:t>El</a:t>
            </a:r>
            <a:r>
              <a:rPr sz="1500" b="1" spc="275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sistema</a:t>
            </a:r>
            <a:r>
              <a:rPr sz="1500" b="1" spc="280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Sustrato</a:t>
            </a:r>
            <a:r>
              <a:rPr sz="1500" b="1" spc="270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disperso</a:t>
            </a:r>
            <a:r>
              <a:rPr sz="1500" b="1" spc="275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alcalino</a:t>
            </a:r>
            <a:r>
              <a:rPr sz="1500" b="1" spc="28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(DAS)</a:t>
            </a:r>
            <a:r>
              <a:rPr sz="1500" b="1" spc="27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es</a:t>
            </a:r>
            <a:r>
              <a:rPr sz="1500" b="1" spc="26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una</a:t>
            </a:r>
            <a:r>
              <a:rPr sz="1500" spc="26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tecnología</a:t>
            </a:r>
            <a:r>
              <a:rPr sz="1500" spc="28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pasiva</a:t>
            </a:r>
            <a:r>
              <a:rPr sz="1500" spc="2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</a:t>
            </a:r>
            <a:r>
              <a:rPr sz="1500" spc="2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remediación</a:t>
            </a:r>
            <a:r>
              <a:rPr sz="1500" spc="28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robusta</a:t>
            </a:r>
            <a:r>
              <a:rPr sz="1500" spc="254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que</a:t>
            </a:r>
            <a:r>
              <a:rPr sz="1500" spc="27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ha</a:t>
            </a:r>
            <a:r>
              <a:rPr sz="1500" spc="27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mostrado</a:t>
            </a:r>
            <a:r>
              <a:rPr sz="1500" spc="27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altos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  <a:tabLst>
                <a:tab pos="1653539" algn="l"/>
                <a:tab pos="3117215" algn="l"/>
                <a:tab pos="4080510" algn="l"/>
                <a:tab pos="5250815" algn="l"/>
                <a:tab pos="6085840" algn="l"/>
                <a:tab pos="7197090" algn="l"/>
                <a:tab pos="8006715" algn="l"/>
                <a:tab pos="8757920" algn="l"/>
              </a:tabLst>
            </a:pPr>
            <a:r>
              <a:rPr spc="-5" dirty="0"/>
              <a:t>niveles </a:t>
            </a:r>
            <a:r>
              <a:rPr spc="5" dirty="0"/>
              <a:t>de </a:t>
            </a:r>
            <a:r>
              <a:rPr dirty="0"/>
              <a:t>rendimiento </a:t>
            </a:r>
            <a:r>
              <a:rPr spc="-5" dirty="0"/>
              <a:t>tratando drenajes ácidos </a:t>
            </a:r>
            <a:r>
              <a:rPr dirty="0"/>
              <a:t>mineros </a:t>
            </a:r>
            <a:r>
              <a:rPr spc="-5" dirty="0"/>
              <a:t>(AMD). </a:t>
            </a:r>
            <a:r>
              <a:rPr b="1" dirty="0">
                <a:latin typeface="Calibri"/>
                <a:cs typeface="Calibri"/>
              </a:rPr>
              <a:t>Sin </a:t>
            </a:r>
            <a:r>
              <a:rPr b="1" spc="-5" dirty="0">
                <a:latin typeface="Calibri"/>
                <a:cs typeface="Calibri"/>
              </a:rPr>
              <a:t>embargo</a:t>
            </a:r>
            <a:r>
              <a:rPr spc="-5" dirty="0"/>
              <a:t>, </a:t>
            </a:r>
            <a:r>
              <a:rPr dirty="0"/>
              <a:t>esta </a:t>
            </a:r>
            <a:r>
              <a:rPr spc="-5" dirty="0"/>
              <a:t>forma </a:t>
            </a:r>
            <a:r>
              <a:rPr dirty="0"/>
              <a:t>de </a:t>
            </a:r>
            <a:r>
              <a:rPr spc="-5" dirty="0"/>
              <a:t>abordar </a:t>
            </a:r>
            <a:r>
              <a:rPr dirty="0"/>
              <a:t>la remediación </a:t>
            </a:r>
            <a:r>
              <a:rPr spc="15" dirty="0"/>
              <a:t>de </a:t>
            </a:r>
            <a:r>
              <a:rPr spc="20" dirty="0"/>
              <a:t> </a:t>
            </a:r>
            <a:r>
              <a:rPr spc="-5" dirty="0"/>
              <a:t>aguas necesita mejorar </a:t>
            </a:r>
            <a:r>
              <a:rPr dirty="0"/>
              <a:t>respecto a su huella </a:t>
            </a:r>
            <a:r>
              <a:rPr spc="-5" dirty="0"/>
              <a:t>medioambiental, </a:t>
            </a:r>
            <a:r>
              <a:rPr dirty="0"/>
              <a:t>así </a:t>
            </a:r>
            <a:r>
              <a:rPr spc="-5" dirty="0"/>
              <a:t>como también el </a:t>
            </a:r>
            <a:r>
              <a:rPr dirty="0"/>
              <a:t>asegurar </a:t>
            </a:r>
            <a:r>
              <a:rPr spc="-5" dirty="0"/>
              <a:t>una </a:t>
            </a:r>
            <a:r>
              <a:rPr dirty="0"/>
              <a:t>completa </a:t>
            </a:r>
            <a:r>
              <a:rPr spc="-5" dirty="0"/>
              <a:t>remoción </a:t>
            </a:r>
            <a:r>
              <a:rPr dirty="0"/>
              <a:t>del </a:t>
            </a:r>
            <a:r>
              <a:rPr spc="5" dirty="0"/>
              <a:t> </a:t>
            </a:r>
            <a:r>
              <a:rPr spc="-5" dirty="0"/>
              <a:t>sulfato en el </a:t>
            </a:r>
            <a:r>
              <a:rPr dirty="0"/>
              <a:t>agua </a:t>
            </a:r>
            <a:r>
              <a:rPr spc="-5" dirty="0"/>
              <a:t>por largos periodos de </a:t>
            </a:r>
            <a:r>
              <a:rPr dirty="0"/>
              <a:t>tiempo. </a:t>
            </a:r>
            <a:r>
              <a:rPr spc="-5" dirty="0"/>
              <a:t>El </a:t>
            </a:r>
            <a:r>
              <a:rPr dirty="0"/>
              <a:t>presente estudio mejora </a:t>
            </a:r>
            <a:r>
              <a:rPr spc="-5" dirty="0"/>
              <a:t>el uso </a:t>
            </a:r>
            <a:r>
              <a:rPr dirty="0"/>
              <a:t>de witherita </a:t>
            </a:r>
            <a:r>
              <a:rPr spc="-5" dirty="0"/>
              <a:t>(BaCO3) </a:t>
            </a:r>
            <a:r>
              <a:rPr dirty="0"/>
              <a:t>como un </a:t>
            </a:r>
            <a:r>
              <a:rPr spc="-5" dirty="0"/>
              <a:t>material </a:t>
            </a:r>
            <a:r>
              <a:rPr spc="-325" dirty="0"/>
              <a:t> </a:t>
            </a:r>
            <a:r>
              <a:rPr dirty="0"/>
              <a:t>reactivo</a:t>
            </a:r>
            <a:r>
              <a:rPr spc="5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tratamientos</a:t>
            </a:r>
            <a:r>
              <a:rPr dirty="0"/>
              <a:t> </a:t>
            </a:r>
            <a:r>
              <a:rPr spc="-5" dirty="0"/>
              <a:t>DAS,</a:t>
            </a:r>
            <a:r>
              <a:rPr dirty="0"/>
              <a:t> </a:t>
            </a:r>
            <a:r>
              <a:rPr spc="-5" dirty="0"/>
              <a:t>el</a:t>
            </a:r>
            <a:r>
              <a:rPr dirty="0"/>
              <a:t> </a:t>
            </a:r>
            <a:r>
              <a:rPr spc="-5" dirty="0"/>
              <a:t>cual</a:t>
            </a:r>
            <a:r>
              <a:rPr dirty="0"/>
              <a:t> induce</a:t>
            </a:r>
            <a:r>
              <a:rPr spc="5" dirty="0"/>
              <a:t> </a:t>
            </a:r>
            <a:r>
              <a:rPr dirty="0"/>
              <a:t>retención</a:t>
            </a:r>
            <a:r>
              <a:rPr spc="5" dirty="0"/>
              <a:t> </a:t>
            </a:r>
            <a:r>
              <a:rPr dirty="0"/>
              <a:t>de</a:t>
            </a:r>
            <a:r>
              <a:rPr spc="5" dirty="0"/>
              <a:t> </a:t>
            </a:r>
            <a:r>
              <a:rPr spc="-5" dirty="0"/>
              <a:t>sulfato</a:t>
            </a:r>
            <a:r>
              <a:rPr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el</a:t>
            </a:r>
            <a:r>
              <a:rPr dirty="0"/>
              <a:t> contexto</a:t>
            </a:r>
            <a:r>
              <a:rPr spc="5" dirty="0"/>
              <a:t> </a:t>
            </a:r>
            <a:r>
              <a:rPr dirty="0"/>
              <a:t>de</a:t>
            </a:r>
            <a:r>
              <a:rPr spc="5" dirty="0"/>
              <a:t> </a:t>
            </a:r>
            <a:r>
              <a:rPr spc="-5" dirty="0"/>
              <a:t>AMD</a:t>
            </a:r>
            <a:r>
              <a:rPr dirty="0"/>
              <a:t> </a:t>
            </a:r>
            <a:r>
              <a:rPr spc="-5" dirty="0"/>
              <a:t>andinos.</a:t>
            </a:r>
            <a:r>
              <a:rPr dirty="0"/>
              <a:t> </a:t>
            </a:r>
            <a:r>
              <a:rPr spc="-5" dirty="0"/>
              <a:t>Además,</a:t>
            </a:r>
            <a:r>
              <a:rPr spc="325" dirty="0"/>
              <a:t> </a:t>
            </a:r>
            <a:r>
              <a:rPr spc="-5" dirty="0"/>
              <a:t>otros </a:t>
            </a:r>
            <a:r>
              <a:rPr dirty="0"/>
              <a:t> materiales</a:t>
            </a:r>
            <a:r>
              <a:rPr spc="5" dirty="0"/>
              <a:t> </a:t>
            </a:r>
            <a:r>
              <a:rPr spc="-5" dirty="0"/>
              <a:t>carbonatados</a:t>
            </a:r>
            <a:r>
              <a:rPr dirty="0"/>
              <a:t> </a:t>
            </a:r>
            <a:r>
              <a:rPr spc="-5" dirty="0"/>
              <a:t>fueron</a:t>
            </a:r>
            <a:r>
              <a:rPr dirty="0"/>
              <a:t> </a:t>
            </a:r>
            <a:r>
              <a:rPr spc="-5" dirty="0"/>
              <a:t>probados</a:t>
            </a:r>
            <a:r>
              <a:rPr dirty="0"/>
              <a:t> </a:t>
            </a:r>
            <a:r>
              <a:rPr spc="-5" dirty="0"/>
              <a:t>como</a:t>
            </a:r>
            <a:r>
              <a:rPr dirty="0"/>
              <a:t> </a:t>
            </a:r>
            <a:r>
              <a:rPr spc="-5" dirty="0"/>
              <a:t>alternativas</a:t>
            </a:r>
            <a:r>
              <a:rPr dirty="0"/>
              <a:t> al</a:t>
            </a:r>
            <a:r>
              <a:rPr spc="5" dirty="0"/>
              <a:t> </a:t>
            </a:r>
            <a:r>
              <a:rPr spc="-5" dirty="0"/>
              <a:t>actual</a:t>
            </a:r>
            <a:r>
              <a:rPr dirty="0"/>
              <a:t> </a:t>
            </a:r>
            <a:r>
              <a:rPr spc="-5" dirty="0"/>
              <a:t>uso</a:t>
            </a:r>
            <a:r>
              <a:rPr dirty="0"/>
              <a:t> de</a:t>
            </a:r>
            <a:r>
              <a:rPr spc="5" dirty="0"/>
              <a:t> </a:t>
            </a:r>
            <a:r>
              <a:rPr dirty="0"/>
              <a:t>calcita.</a:t>
            </a:r>
            <a:r>
              <a:rPr spc="5" dirty="0"/>
              <a:t> </a:t>
            </a:r>
            <a:r>
              <a:rPr spc="-5" dirty="0"/>
              <a:t>Se</a:t>
            </a:r>
            <a:r>
              <a:rPr dirty="0"/>
              <a:t> realizaron</a:t>
            </a:r>
            <a:r>
              <a:rPr spc="5" dirty="0"/>
              <a:t> </a:t>
            </a:r>
            <a:r>
              <a:rPr spc="-5" dirty="0"/>
              <a:t>dos</a:t>
            </a:r>
            <a:r>
              <a:rPr dirty="0"/>
              <a:t> </a:t>
            </a:r>
            <a:r>
              <a:rPr spc="-5" dirty="0"/>
              <a:t>arreglos</a:t>
            </a:r>
            <a:r>
              <a:rPr dirty="0"/>
              <a:t> de </a:t>
            </a:r>
            <a:r>
              <a:rPr spc="5" dirty="0"/>
              <a:t> </a:t>
            </a:r>
            <a:r>
              <a:rPr spc="-5" dirty="0"/>
              <a:t>experimentos </a:t>
            </a:r>
            <a:r>
              <a:rPr dirty="0"/>
              <a:t>con </a:t>
            </a:r>
            <a:r>
              <a:rPr spc="-5" dirty="0"/>
              <a:t>varios flujos (1.5-5.4 L/día), </a:t>
            </a:r>
            <a:r>
              <a:rPr dirty="0"/>
              <a:t>acides </a:t>
            </a:r>
            <a:r>
              <a:rPr spc="-5" dirty="0"/>
              <a:t>neta (202 </a:t>
            </a:r>
            <a:r>
              <a:rPr dirty="0"/>
              <a:t>y </a:t>
            </a:r>
            <a:r>
              <a:rPr spc="-5" dirty="0"/>
              <a:t>404 </a:t>
            </a:r>
            <a:r>
              <a:rPr dirty="0"/>
              <a:t>mg/L de </a:t>
            </a:r>
            <a:r>
              <a:rPr spc="-5" dirty="0"/>
              <a:t>CaCO3) </a:t>
            </a:r>
            <a:r>
              <a:rPr dirty="0"/>
              <a:t>y </a:t>
            </a:r>
            <a:r>
              <a:rPr spc="-5" dirty="0"/>
              <a:t>materiales </a:t>
            </a:r>
            <a:r>
              <a:rPr dirty="0"/>
              <a:t>reactivos </a:t>
            </a:r>
            <a:r>
              <a:rPr spc="-5" dirty="0"/>
              <a:t>(calcita, </a:t>
            </a:r>
            <a:r>
              <a:rPr dirty="0"/>
              <a:t> </a:t>
            </a:r>
            <a:r>
              <a:rPr spc="-5" dirty="0"/>
              <a:t>cáscara </a:t>
            </a:r>
            <a:r>
              <a:rPr dirty="0"/>
              <a:t>de </a:t>
            </a:r>
            <a:r>
              <a:rPr spc="-5" dirty="0"/>
              <a:t>huevo, </a:t>
            </a:r>
            <a:r>
              <a:rPr dirty="0"/>
              <a:t>conchillas </a:t>
            </a:r>
            <a:r>
              <a:rPr spc="-5" dirty="0"/>
              <a:t>marinas </a:t>
            </a:r>
            <a:r>
              <a:rPr dirty="0"/>
              <a:t>y </a:t>
            </a:r>
            <a:r>
              <a:rPr spc="-5" dirty="0"/>
              <a:t>witherita). </a:t>
            </a:r>
            <a:r>
              <a:rPr dirty="0"/>
              <a:t>Las </a:t>
            </a:r>
            <a:r>
              <a:rPr spc="-5" dirty="0"/>
              <a:t>conchillas marinas fueron validadas </a:t>
            </a:r>
            <a:r>
              <a:rPr spc="-10" dirty="0"/>
              <a:t>como </a:t>
            </a:r>
            <a:r>
              <a:rPr spc="-5" dirty="0"/>
              <a:t>reemplazantes </a:t>
            </a:r>
            <a:r>
              <a:rPr dirty="0"/>
              <a:t>al </a:t>
            </a:r>
            <a:r>
              <a:rPr spc="-5" dirty="0"/>
              <a:t>uso </a:t>
            </a:r>
            <a:r>
              <a:rPr dirty="0"/>
              <a:t>de </a:t>
            </a:r>
            <a:r>
              <a:rPr spc="5" dirty="0"/>
              <a:t> </a:t>
            </a:r>
            <a:r>
              <a:rPr dirty="0"/>
              <a:t>calcita </a:t>
            </a:r>
            <a:r>
              <a:rPr spc="-5" dirty="0"/>
              <a:t>en </a:t>
            </a:r>
            <a:r>
              <a:rPr dirty="0"/>
              <a:t>etapas </a:t>
            </a:r>
            <a:r>
              <a:rPr spc="-5" dirty="0"/>
              <a:t>de CaCO3-DAS </a:t>
            </a:r>
            <a:r>
              <a:rPr dirty="0"/>
              <a:t>y </a:t>
            </a:r>
            <a:r>
              <a:rPr spc="-5" dirty="0"/>
              <a:t>malaquita, </a:t>
            </a:r>
            <a:r>
              <a:rPr dirty="0"/>
              <a:t>un mineral presente </a:t>
            </a:r>
            <a:r>
              <a:rPr spc="-5" dirty="0"/>
              <a:t>en </a:t>
            </a:r>
            <a:r>
              <a:rPr dirty="0"/>
              <a:t>la retención de Cu </a:t>
            </a:r>
            <a:r>
              <a:rPr spc="-5" dirty="0"/>
              <a:t>en el </a:t>
            </a:r>
            <a:r>
              <a:rPr dirty="0"/>
              <a:t>agua, </a:t>
            </a:r>
            <a:r>
              <a:rPr spc="-5" dirty="0"/>
              <a:t>fue identificado por </a:t>
            </a:r>
            <a:r>
              <a:rPr dirty="0"/>
              <a:t> primera </a:t>
            </a:r>
            <a:r>
              <a:rPr spc="-5" dirty="0"/>
              <a:t>vez en</a:t>
            </a:r>
            <a:r>
              <a:rPr dirty="0"/>
              <a:t> este tipo de </a:t>
            </a:r>
            <a:r>
              <a:rPr spc="-5" dirty="0"/>
              <a:t>columnas. </a:t>
            </a:r>
            <a:r>
              <a:rPr dirty="0"/>
              <a:t>Las </a:t>
            </a:r>
            <a:r>
              <a:rPr spc="-5" dirty="0"/>
              <a:t>columnas</a:t>
            </a:r>
            <a:r>
              <a:rPr dirty="0"/>
              <a:t> de </a:t>
            </a:r>
            <a:r>
              <a:rPr spc="-5" dirty="0"/>
              <a:t>la</a:t>
            </a:r>
            <a:r>
              <a:rPr dirty="0"/>
              <a:t> </a:t>
            </a:r>
            <a:r>
              <a:rPr spc="-5" dirty="0"/>
              <a:t>etapa</a:t>
            </a:r>
            <a:r>
              <a:rPr dirty="0"/>
              <a:t> </a:t>
            </a:r>
            <a:r>
              <a:rPr spc="-5" dirty="0"/>
              <a:t>BaCO3-DAS alcanzaron</a:t>
            </a:r>
            <a:r>
              <a:rPr dirty="0"/>
              <a:t> </a:t>
            </a:r>
            <a:r>
              <a:rPr spc="-5" dirty="0"/>
              <a:t>valores</a:t>
            </a:r>
            <a:r>
              <a:rPr dirty="0"/>
              <a:t> </a:t>
            </a:r>
            <a:r>
              <a:rPr spc="-5" dirty="0"/>
              <a:t>bajo</a:t>
            </a:r>
            <a:r>
              <a:rPr dirty="0"/>
              <a:t> </a:t>
            </a:r>
            <a:r>
              <a:rPr spc="-5" dirty="0"/>
              <a:t>los</a:t>
            </a:r>
            <a:r>
              <a:rPr dirty="0"/>
              <a:t> </a:t>
            </a:r>
            <a:r>
              <a:rPr spc="-10" dirty="0"/>
              <a:t>500</a:t>
            </a:r>
            <a:r>
              <a:rPr spc="315" dirty="0"/>
              <a:t> </a:t>
            </a:r>
            <a:r>
              <a:rPr dirty="0"/>
              <a:t>mg/L de </a:t>
            </a:r>
            <a:r>
              <a:rPr spc="5" dirty="0"/>
              <a:t> </a:t>
            </a:r>
            <a:r>
              <a:rPr spc="-5" dirty="0"/>
              <a:t>sulfato en </a:t>
            </a:r>
            <a:r>
              <a:rPr dirty="0"/>
              <a:t>la </a:t>
            </a:r>
            <a:r>
              <a:rPr spc="-5" dirty="0"/>
              <a:t>salida </a:t>
            </a:r>
            <a:r>
              <a:rPr dirty="0"/>
              <a:t>del </a:t>
            </a:r>
            <a:r>
              <a:rPr spc="-5" dirty="0"/>
              <a:t>sistema por </a:t>
            </a:r>
            <a:r>
              <a:rPr dirty="0"/>
              <a:t>los primeros 6 meses de </a:t>
            </a:r>
            <a:r>
              <a:rPr spc="-5" dirty="0"/>
              <a:t>funcionamiento, </a:t>
            </a:r>
            <a:r>
              <a:rPr dirty="0"/>
              <a:t>desde los 1234-2468 mg/L iniciales. </a:t>
            </a:r>
            <a:r>
              <a:rPr spc="-5" dirty="0"/>
              <a:t>Cálculos </a:t>
            </a:r>
            <a:r>
              <a:rPr dirty="0"/>
              <a:t> de</a:t>
            </a:r>
            <a:r>
              <a:rPr spc="5" dirty="0"/>
              <a:t> </a:t>
            </a:r>
            <a:r>
              <a:rPr dirty="0"/>
              <a:t>escalamiento</a:t>
            </a:r>
            <a:r>
              <a:rPr spc="5" dirty="0"/>
              <a:t> </a:t>
            </a:r>
            <a:r>
              <a:rPr spc="-5" dirty="0"/>
              <a:t>del</a:t>
            </a:r>
            <a:r>
              <a:rPr dirty="0"/>
              <a:t> presente</a:t>
            </a:r>
            <a:r>
              <a:rPr spc="5" dirty="0"/>
              <a:t> </a:t>
            </a:r>
            <a:r>
              <a:rPr dirty="0"/>
              <a:t>estudio</a:t>
            </a:r>
            <a:r>
              <a:rPr spc="5" dirty="0"/>
              <a:t> </a:t>
            </a:r>
            <a:r>
              <a:rPr spc="-5" dirty="0"/>
              <a:t>soportan</a:t>
            </a:r>
            <a:r>
              <a:rPr dirty="0"/>
              <a:t> </a:t>
            </a:r>
            <a:r>
              <a:rPr spc="-5" dirty="0"/>
              <a:t>la</a:t>
            </a:r>
            <a:r>
              <a:rPr dirty="0"/>
              <a:t> </a:t>
            </a:r>
            <a:r>
              <a:rPr spc="-5" dirty="0"/>
              <a:t>viabilidad</a:t>
            </a:r>
            <a:r>
              <a:rPr dirty="0"/>
              <a:t> de</a:t>
            </a:r>
            <a:r>
              <a:rPr spc="5" dirty="0"/>
              <a:t> </a:t>
            </a:r>
            <a:r>
              <a:rPr dirty="0"/>
              <a:t>esta</a:t>
            </a:r>
            <a:r>
              <a:rPr spc="5" dirty="0"/>
              <a:t> </a:t>
            </a:r>
            <a:r>
              <a:rPr spc="-5" dirty="0"/>
              <a:t>tecnología</a:t>
            </a:r>
            <a:r>
              <a:rPr dirty="0"/>
              <a:t> a</a:t>
            </a:r>
            <a:r>
              <a:rPr spc="5" dirty="0"/>
              <a:t> </a:t>
            </a:r>
            <a:r>
              <a:rPr dirty="0"/>
              <a:t>escala</a:t>
            </a:r>
            <a:r>
              <a:rPr spc="5" dirty="0"/>
              <a:t> </a:t>
            </a:r>
            <a:r>
              <a:rPr dirty="0"/>
              <a:t>de</a:t>
            </a:r>
            <a:r>
              <a:rPr spc="5" dirty="0"/>
              <a:t> </a:t>
            </a:r>
            <a:r>
              <a:rPr dirty="0"/>
              <a:t>terreno,</a:t>
            </a:r>
            <a:r>
              <a:rPr spc="5" dirty="0"/>
              <a:t> </a:t>
            </a:r>
            <a:r>
              <a:rPr spc="-5" dirty="0"/>
              <a:t>aunque</a:t>
            </a:r>
            <a:r>
              <a:rPr spc="325" dirty="0"/>
              <a:t> </a:t>
            </a:r>
            <a:r>
              <a:rPr dirty="0"/>
              <a:t>se </a:t>
            </a:r>
            <a:r>
              <a:rPr spc="5" dirty="0"/>
              <a:t> </a:t>
            </a:r>
            <a:r>
              <a:rPr dirty="0"/>
              <a:t>reco</a:t>
            </a:r>
            <a:r>
              <a:rPr spc="5" dirty="0"/>
              <a:t>m</a:t>
            </a:r>
            <a:r>
              <a:rPr dirty="0"/>
              <a:t>iendan	estrateg</a:t>
            </a:r>
            <a:r>
              <a:rPr spc="-10" dirty="0"/>
              <a:t>i</a:t>
            </a:r>
            <a:r>
              <a:rPr dirty="0"/>
              <a:t>as	pa</a:t>
            </a:r>
            <a:r>
              <a:rPr spc="-10" dirty="0"/>
              <a:t>r</a:t>
            </a:r>
            <a:r>
              <a:rPr dirty="0"/>
              <a:t>a	re</a:t>
            </a:r>
            <a:r>
              <a:rPr spc="5" dirty="0"/>
              <a:t>d</a:t>
            </a:r>
            <a:r>
              <a:rPr dirty="0"/>
              <a:t>ucir	los	costos	de	la	</a:t>
            </a:r>
            <a:r>
              <a:rPr spc="-5" dirty="0"/>
              <a:t>w</a:t>
            </a:r>
            <a:r>
              <a:rPr spc="10" dirty="0"/>
              <a:t>i</a:t>
            </a:r>
            <a:r>
              <a:rPr dirty="0"/>
              <a:t>theri</a:t>
            </a:r>
            <a:r>
              <a:rPr spc="5" dirty="0"/>
              <a:t>t</a:t>
            </a:r>
            <a:r>
              <a:rPr spc="-10" dirty="0"/>
              <a:t>a</a:t>
            </a:r>
            <a:r>
              <a:rPr dirty="0"/>
              <a:t>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0362" y="122885"/>
            <a:ext cx="35001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latin typeface="Calibri"/>
                <a:cs typeface="Calibri"/>
              </a:rPr>
              <a:t>Analicemos un</a:t>
            </a:r>
            <a:r>
              <a:rPr sz="2800" b="0" spc="-15" dirty="0">
                <a:latin typeface="Calibri"/>
                <a:cs typeface="Calibri"/>
              </a:rPr>
              <a:t> </a:t>
            </a:r>
            <a:r>
              <a:rPr sz="2800" b="0" spc="-5" dirty="0">
                <a:latin typeface="Calibri"/>
                <a:cs typeface="Calibri"/>
              </a:rPr>
              <a:t>ejemplo: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07752" y="2522220"/>
            <a:ext cx="1915795" cy="629920"/>
          </a:xfrm>
          <a:custGeom>
            <a:avLst/>
            <a:gdLst/>
            <a:ahLst/>
            <a:cxnLst/>
            <a:rect l="l" t="t" r="r" b="b"/>
            <a:pathLst>
              <a:path w="1915795" h="629919">
                <a:moveTo>
                  <a:pt x="1915668" y="0"/>
                </a:moveTo>
                <a:lnTo>
                  <a:pt x="208406" y="0"/>
                </a:lnTo>
                <a:lnTo>
                  <a:pt x="208406" y="235965"/>
                </a:lnTo>
                <a:lnTo>
                  <a:pt x="157352" y="235965"/>
                </a:lnTo>
                <a:lnTo>
                  <a:pt x="157352" y="157352"/>
                </a:lnTo>
                <a:lnTo>
                  <a:pt x="0" y="314705"/>
                </a:lnTo>
                <a:lnTo>
                  <a:pt x="157352" y="472058"/>
                </a:lnTo>
                <a:lnTo>
                  <a:pt x="157352" y="393445"/>
                </a:lnTo>
                <a:lnTo>
                  <a:pt x="208406" y="393445"/>
                </a:lnTo>
                <a:lnTo>
                  <a:pt x="208406" y="629412"/>
                </a:lnTo>
                <a:lnTo>
                  <a:pt x="1915668" y="629412"/>
                </a:lnTo>
                <a:lnTo>
                  <a:pt x="191566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519664" y="2671953"/>
            <a:ext cx="1503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INTRODUCCIÓN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580" y="1812036"/>
            <a:ext cx="9828276" cy="50459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05434" y="956309"/>
            <a:ext cx="10581640" cy="1144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6875" algn="ctr">
              <a:lnSpc>
                <a:spcPts val="2280"/>
              </a:lnSpc>
              <a:spcBef>
                <a:spcPts val="105"/>
              </a:spcBef>
            </a:pPr>
            <a:r>
              <a:rPr sz="2000" b="1" spc="-5" dirty="0">
                <a:latin typeface="Calibri"/>
                <a:cs typeface="Calibri"/>
              </a:rPr>
              <a:t>Optimización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tecnología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DAS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en</a:t>
            </a:r>
            <a:r>
              <a:rPr sz="2000" b="1" dirty="0">
                <a:latin typeface="Calibri"/>
                <a:cs typeface="Calibri"/>
              </a:rPr>
              <a:t> laboratorio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para</a:t>
            </a:r>
            <a:r>
              <a:rPr sz="2000" b="1" spc="-5" dirty="0">
                <a:latin typeface="Calibri"/>
                <a:cs typeface="Calibri"/>
              </a:rPr>
              <a:t> retención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sulfato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y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metales</a:t>
            </a:r>
            <a:r>
              <a:rPr sz="2000" b="1" dirty="0">
                <a:latin typeface="Calibri"/>
                <a:cs typeface="Calibri"/>
              </a:rPr>
              <a:t> de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drenaje</a:t>
            </a:r>
            <a:endParaRPr sz="2000">
              <a:latin typeface="Calibri"/>
              <a:cs typeface="Calibri"/>
            </a:endParaRPr>
          </a:p>
          <a:p>
            <a:pPr marL="398780" algn="ctr">
              <a:lnSpc>
                <a:spcPts val="2215"/>
              </a:lnSpc>
            </a:pPr>
            <a:r>
              <a:rPr sz="2000" b="1" spc="-5" dirty="0">
                <a:latin typeface="Calibri"/>
                <a:cs typeface="Calibri"/>
              </a:rPr>
              <a:t>ácido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minas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andinos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utilizando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residuos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agro-industriales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ricos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en CaCO3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y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Witherita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(BaCO3)</a:t>
            </a:r>
            <a:endParaRPr sz="2000">
              <a:latin typeface="Calibri"/>
              <a:cs typeface="Calibri"/>
            </a:endParaRPr>
          </a:p>
          <a:p>
            <a:pPr marL="400685" algn="ctr">
              <a:lnSpc>
                <a:spcPts val="1530"/>
              </a:lnSpc>
            </a:pPr>
            <a:r>
              <a:rPr sz="14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Larraguibel</a:t>
            </a:r>
            <a:r>
              <a:rPr sz="1400" b="1" u="sng" spc="-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4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Quiñones,</a:t>
            </a:r>
            <a:r>
              <a:rPr sz="1400" b="1" u="sng" spc="-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4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Alfonso</a:t>
            </a:r>
            <a:r>
              <a:rPr sz="1400" b="1" u="sng" spc="-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4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Tomás</a:t>
            </a:r>
            <a:r>
              <a:rPr sz="1400" b="1" dirty="0">
                <a:latin typeface="Calibri"/>
                <a:cs typeface="Calibri"/>
              </a:rPr>
              <a:t>;</a:t>
            </a:r>
            <a:endParaRPr sz="1400">
              <a:latin typeface="Calibri"/>
              <a:cs typeface="Calibri"/>
            </a:endParaRPr>
          </a:p>
          <a:p>
            <a:pPr marL="395605" algn="ctr">
              <a:lnSpc>
                <a:spcPts val="1290"/>
              </a:lnSpc>
            </a:pPr>
            <a:r>
              <a:rPr sz="1400" b="1" dirty="0">
                <a:latin typeface="Calibri"/>
                <a:cs typeface="Calibri"/>
              </a:rPr>
              <a:t>Tesis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para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optar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al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grado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Magíster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en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Ciencias,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Mención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Geología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495"/>
              </a:lnSpc>
            </a:pPr>
            <a:r>
              <a:rPr sz="1500" spc="-5" dirty="0">
                <a:latin typeface="Calibri"/>
                <a:cs typeface="Calibri"/>
              </a:rPr>
              <a:t>RESUMEN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5434" y="2166492"/>
            <a:ext cx="9526270" cy="4485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  <a:tabLst>
                <a:tab pos="1653539" algn="l"/>
                <a:tab pos="3117215" algn="l"/>
                <a:tab pos="4080510" algn="l"/>
                <a:tab pos="5250815" algn="l"/>
                <a:tab pos="6085840" algn="l"/>
                <a:tab pos="7197090" algn="l"/>
                <a:tab pos="8006715" algn="l"/>
                <a:tab pos="8757920" algn="l"/>
              </a:tabLst>
            </a:pPr>
            <a:r>
              <a:rPr sz="1500" spc="-5" dirty="0">
                <a:latin typeface="Calibri"/>
                <a:cs typeface="Calibri"/>
              </a:rPr>
              <a:t>El sistema Sustrato </a:t>
            </a:r>
            <a:r>
              <a:rPr sz="1500" dirty="0">
                <a:latin typeface="Calibri"/>
                <a:cs typeface="Calibri"/>
              </a:rPr>
              <a:t>disperso </a:t>
            </a:r>
            <a:r>
              <a:rPr sz="1500" spc="-5" dirty="0">
                <a:latin typeface="Calibri"/>
                <a:cs typeface="Calibri"/>
              </a:rPr>
              <a:t>alcalino (DAS) es </a:t>
            </a:r>
            <a:r>
              <a:rPr sz="1500" dirty="0">
                <a:latin typeface="Calibri"/>
                <a:cs typeface="Calibri"/>
              </a:rPr>
              <a:t>una </a:t>
            </a:r>
            <a:r>
              <a:rPr sz="1500" spc="-5" dirty="0">
                <a:latin typeface="Calibri"/>
                <a:cs typeface="Calibri"/>
              </a:rPr>
              <a:t>tecnología pasiva </a:t>
            </a:r>
            <a:r>
              <a:rPr sz="1500" dirty="0">
                <a:latin typeface="Calibri"/>
                <a:cs typeface="Calibri"/>
              </a:rPr>
              <a:t>de remediación </a:t>
            </a:r>
            <a:r>
              <a:rPr sz="1500" spc="-5" dirty="0">
                <a:latin typeface="Calibri"/>
                <a:cs typeface="Calibri"/>
              </a:rPr>
              <a:t>robusta </a:t>
            </a:r>
            <a:r>
              <a:rPr sz="1500" dirty="0">
                <a:latin typeface="Calibri"/>
                <a:cs typeface="Calibri"/>
              </a:rPr>
              <a:t>que </a:t>
            </a:r>
            <a:r>
              <a:rPr sz="1500" spc="-5" dirty="0">
                <a:latin typeface="Calibri"/>
                <a:cs typeface="Calibri"/>
              </a:rPr>
              <a:t>ha mostrado </a:t>
            </a:r>
            <a:r>
              <a:rPr sz="1500" dirty="0">
                <a:latin typeface="Calibri"/>
                <a:cs typeface="Calibri"/>
              </a:rPr>
              <a:t>altos </a:t>
            </a:r>
            <a:r>
              <a:rPr sz="1500" spc="-5" dirty="0">
                <a:latin typeface="Calibri"/>
                <a:cs typeface="Calibri"/>
              </a:rPr>
              <a:t>niveles </a:t>
            </a:r>
            <a:r>
              <a:rPr sz="1500" dirty="0">
                <a:latin typeface="Calibri"/>
                <a:cs typeface="Calibri"/>
              </a:rPr>
              <a:t> de rendimiento </a:t>
            </a:r>
            <a:r>
              <a:rPr sz="1500" spc="-5" dirty="0">
                <a:latin typeface="Calibri"/>
                <a:cs typeface="Calibri"/>
              </a:rPr>
              <a:t>tratando drenajes ácidos </a:t>
            </a:r>
            <a:r>
              <a:rPr sz="1500" dirty="0">
                <a:latin typeface="Calibri"/>
                <a:cs typeface="Calibri"/>
              </a:rPr>
              <a:t>mineros </a:t>
            </a:r>
            <a:r>
              <a:rPr sz="1500" spc="-5" dirty="0">
                <a:latin typeface="Calibri"/>
                <a:cs typeface="Calibri"/>
              </a:rPr>
              <a:t>(AMD). Sin </a:t>
            </a:r>
            <a:r>
              <a:rPr sz="1500" dirty="0">
                <a:latin typeface="Calibri"/>
                <a:cs typeface="Calibri"/>
              </a:rPr>
              <a:t>embargo, esta </a:t>
            </a:r>
            <a:r>
              <a:rPr sz="1500" spc="-5" dirty="0">
                <a:latin typeface="Calibri"/>
                <a:cs typeface="Calibri"/>
              </a:rPr>
              <a:t>forma </a:t>
            </a:r>
            <a:r>
              <a:rPr sz="1500" dirty="0">
                <a:latin typeface="Calibri"/>
                <a:cs typeface="Calibri"/>
              </a:rPr>
              <a:t>de </a:t>
            </a:r>
            <a:r>
              <a:rPr sz="1500" spc="-5" dirty="0">
                <a:latin typeface="Calibri"/>
                <a:cs typeface="Calibri"/>
              </a:rPr>
              <a:t>abordar </a:t>
            </a:r>
            <a:r>
              <a:rPr sz="1500" dirty="0">
                <a:latin typeface="Calibri"/>
                <a:cs typeface="Calibri"/>
              </a:rPr>
              <a:t>la remediación de </a:t>
            </a:r>
            <a:r>
              <a:rPr sz="1500" spc="-5" dirty="0">
                <a:latin typeface="Calibri"/>
                <a:cs typeface="Calibri"/>
              </a:rPr>
              <a:t>aguas 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necesita </a:t>
            </a:r>
            <a:r>
              <a:rPr sz="1500" dirty="0">
                <a:latin typeface="Calibri"/>
                <a:cs typeface="Calibri"/>
              </a:rPr>
              <a:t>mejorar respecto a su huella </a:t>
            </a:r>
            <a:r>
              <a:rPr sz="1500" spc="-5" dirty="0">
                <a:latin typeface="Calibri"/>
                <a:cs typeface="Calibri"/>
              </a:rPr>
              <a:t>medioambiental, </a:t>
            </a:r>
            <a:r>
              <a:rPr sz="1500" dirty="0">
                <a:latin typeface="Calibri"/>
                <a:cs typeface="Calibri"/>
              </a:rPr>
              <a:t>así como también </a:t>
            </a:r>
            <a:r>
              <a:rPr sz="1500" spc="-5" dirty="0">
                <a:latin typeface="Calibri"/>
                <a:cs typeface="Calibri"/>
              </a:rPr>
              <a:t>el</a:t>
            </a:r>
            <a:r>
              <a:rPr sz="1500" spc="3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asegurar una completa </a:t>
            </a:r>
            <a:r>
              <a:rPr sz="1500" dirty="0">
                <a:latin typeface="Calibri"/>
                <a:cs typeface="Calibri"/>
              </a:rPr>
              <a:t>remoción del sulfato 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en el </a:t>
            </a:r>
            <a:r>
              <a:rPr sz="1500" dirty="0">
                <a:latin typeface="Calibri"/>
                <a:cs typeface="Calibri"/>
              </a:rPr>
              <a:t>agua </a:t>
            </a:r>
            <a:r>
              <a:rPr sz="1500" spc="-5" dirty="0">
                <a:latin typeface="Calibri"/>
                <a:cs typeface="Calibri"/>
              </a:rPr>
              <a:t>por largos </a:t>
            </a:r>
            <a:r>
              <a:rPr sz="1500" dirty="0">
                <a:latin typeface="Calibri"/>
                <a:cs typeface="Calibri"/>
              </a:rPr>
              <a:t>periodos de </a:t>
            </a:r>
            <a:r>
              <a:rPr sz="1500" spc="-5" dirty="0">
                <a:latin typeface="Calibri"/>
                <a:cs typeface="Calibri"/>
              </a:rPr>
              <a:t>tiempo. </a:t>
            </a:r>
            <a:r>
              <a:rPr sz="1500" b="1" dirty="0">
                <a:latin typeface="Calibri"/>
                <a:cs typeface="Calibri"/>
              </a:rPr>
              <a:t>El </a:t>
            </a:r>
            <a:r>
              <a:rPr sz="1500" b="1" spc="-5" dirty="0">
                <a:latin typeface="Calibri"/>
                <a:cs typeface="Calibri"/>
              </a:rPr>
              <a:t>presente estudio </a:t>
            </a:r>
            <a:r>
              <a:rPr sz="1500" dirty="0">
                <a:latin typeface="Calibri"/>
                <a:cs typeface="Calibri"/>
              </a:rPr>
              <a:t>mejora </a:t>
            </a:r>
            <a:r>
              <a:rPr sz="1500" spc="-5" dirty="0">
                <a:latin typeface="Calibri"/>
                <a:cs typeface="Calibri"/>
              </a:rPr>
              <a:t>el </a:t>
            </a:r>
            <a:r>
              <a:rPr sz="1500" dirty="0">
                <a:latin typeface="Calibri"/>
                <a:cs typeface="Calibri"/>
              </a:rPr>
              <a:t>uso de witherita </a:t>
            </a:r>
            <a:r>
              <a:rPr sz="1500" spc="-5" dirty="0">
                <a:latin typeface="Calibri"/>
                <a:cs typeface="Calibri"/>
              </a:rPr>
              <a:t>(BaCO3) </a:t>
            </a:r>
            <a:r>
              <a:rPr sz="1500" dirty="0">
                <a:latin typeface="Calibri"/>
                <a:cs typeface="Calibri"/>
              </a:rPr>
              <a:t>como un </a:t>
            </a:r>
            <a:r>
              <a:rPr sz="1500" spc="-5" dirty="0">
                <a:latin typeface="Calibri"/>
                <a:cs typeface="Calibri"/>
              </a:rPr>
              <a:t>material </a:t>
            </a:r>
            <a:r>
              <a:rPr sz="1500" dirty="0">
                <a:latin typeface="Calibri"/>
                <a:cs typeface="Calibri"/>
              </a:rPr>
              <a:t> reactivo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en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tratamientos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DAS,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el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cual</a:t>
            </a:r>
            <a:r>
              <a:rPr sz="1500" dirty="0">
                <a:latin typeface="Calibri"/>
                <a:cs typeface="Calibri"/>
              </a:rPr>
              <a:t> induce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retención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sulfato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en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el</a:t>
            </a:r>
            <a:r>
              <a:rPr sz="1500" dirty="0">
                <a:latin typeface="Calibri"/>
                <a:cs typeface="Calibri"/>
              </a:rPr>
              <a:t> contexto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AMD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andinos.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Además,</a:t>
            </a:r>
            <a:r>
              <a:rPr sz="1500" spc="3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otros </a:t>
            </a:r>
            <a:r>
              <a:rPr sz="1500" dirty="0">
                <a:latin typeface="Calibri"/>
                <a:cs typeface="Calibri"/>
              </a:rPr>
              <a:t> materiales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carbonatados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fueron</a:t>
            </a:r>
            <a:r>
              <a:rPr sz="1500" b="1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probados</a:t>
            </a:r>
            <a:r>
              <a:rPr sz="1500" b="1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como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alternativas</a:t>
            </a:r>
            <a:r>
              <a:rPr sz="1500" dirty="0">
                <a:latin typeface="Calibri"/>
                <a:cs typeface="Calibri"/>
              </a:rPr>
              <a:t> al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actual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uso</a:t>
            </a:r>
            <a:r>
              <a:rPr sz="1500" dirty="0">
                <a:latin typeface="Calibri"/>
                <a:cs typeface="Calibri"/>
              </a:rPr>
              <a:t> de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calcita.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Se</a:t>
            </a:r>
            <a:r>
              <a:rPr sz="1500" b="1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realizaron</a:t>
            </a:r>
            <a:r>
              <a:rPr sz="1500" b="1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dos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arreglos</a:t>
            </a:r>
            <a:r>
              <a:rPr sz="1500" dirty="0">
                <a:latin typeface="Calibri"/>
                <a:cs typeface="Calibri"/>
              </a:rPr>
              <a:t> de 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experimentos </a:t>
            </a:r>
            <a:r>
              <a:rPr sz="1500" dirty="0">
                <a:latin typeface="Calibri"/>
                <a:cs typeface="Calibri"/>
              </a:rPr>
              <a:t>con </a:t>
            </a:r>
            <a:r>
              <a:rPr sz="1500" spc="-5" dirty="0">
                <a:latin typeface="Calibri"/>
                <a:cs typeface="Calibri"/>
              </a:rPr>
              <a:t>varios flujos (1.5-5.4 L/día), </a:t>
            </a:r>
            <a:r>
              <a:rPr sz="1500" dirty="0">
                <a:latin typeface="Calibri"/>
                <a:cs typeface="Calibri"/>
              </a:rPr>
              <a:t>acides </a:t>
            </a:r>
            <a:r>
              <a:rPr sz="1500" spc="-5" dirty="0">
                <a:latin typeface="Calibri"/>
                <a:cs typeface="Calibri"/>
              </a:rPr>
              <a:t>neta (202 </a:t>
            </a:r>
            <a:r>
              <a:rPr sz="1500" dirty="0">
                <a:latin typeface="Calibri"/>
                <a:cs typeface="Calibri"/>
              </a:rPr>
              <a:t>y </a:t>
            </a:r>
            <a:r>
              <a:rPr sz="1500" spc="-5" dirty="0">
                <a:latin typeface="Calibri"/>
                <a:cs typeface="Calibri"/>
              </a:rPr>
              <a:t>404 </a:t>
            </a:r>
            <a:r>
              <a:rPr sz="1500" dirty="0">
                <a:latin typeface="Calibri"/>
                <a:cs typeface="Calibri"/>
              </a:rPr>
              <a:t>mg/L de </a:t>
            </a:r>
            <a:r>
              <a:rPr sz="1500" spc="-5" dirty="0">
                <a:latin typeface="Calibri"/>
                <a:cs typeface="Calibri"/>
              </a:rPr>
              <a:t>CaCO3) </a:t>
            </a:r>
            <a:r>
              <a:rPr sz="1500" dirty="0">
                <a:latin typeface="Calibri"/>
                <a:cs typeface="Calibri"/>
              </a:rPr>
              <a:t>y </a:t>
            </a:r>
            <a:r>
              <a:rPr sz="1500" spc="-5" dirty="0">
                <a:latin typeface="Calibri"/>
                <a:cs typeface="Calibri"/>
              </a:rPr>
              <a:t>materiales </a:t>
            </a:r>
            <a:r>
              <a:rPr sz="1500" dirty="0">
                <a:latin typeface="Calibri"/>
                <a:cs typeface="Calibri"/>
              </a:rPr>
              <a:t>reactivos </a:t>
            </a:r>
            <a:r>
              <a:rPr sz="1500" spc="-5" dirty="0">
                <a:latin typeface="Calibri"/>
                <a:cs typeface="Calibri"/>
              </a:rPr>
              <a:t>(calcita, 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cáscara </a:t>
            </a:r>
            <a:r>
              <a:rPr sz="1500" dirty="0">
                <a:latin typeface="Calibri"/>
                <a:cs typeface="Calibri"/>
              </a:rPr>
              <a:t>de </a:t>
            </a:r>
            <a:r>
              <a:rPr sz="1500" spc="-5" dirty="0">
                <a:latin typeface="Calibri"/>
                <a:cs typeface="Calibri"/>
              </a:rPr>
              <a:t>huevo, </a:t>
            </a:r>
            <a:r>
              <a:rPr sz="1500" dirty="0">
                <a:latin typeface="Calibri"/>
                <a:cs typeface="Calibri"/>
              </a:rPr>
              <a:t>conchillas </a:t>
            </a:r>
            <a:r>
              <a:rPr sz="1500" spc="-5" dirty="0">
                <a:latin typeface="Calibri"/>
                <a:cs typeface="Calibri"/>
              </a:rPr>
              <a:t>marinas </a:t>
            </a:r>
            <a:r>
              <a:rPr sz="1500" dirty="0">
                <a:latin typeface="Calibri"/>
                <a:cs typeface="Calibri"/>
              </a:rPr>
              <a:t>y </a:t>
            </a:r>
            <a:r>
              <a:rPr sz="1500" spc="-5" dirty="0">
                <a:latin typeface="Calibri"/>
                <a:cs typeface="Calibri"/>
              </a:rPr>
              <a:t>witherita). </a:t>
            </a:r>
            <a:r>
              <a:rPr sz="1500" dirty="0">
                <a:latin typeface="Calibri"/>
                <a:cs typeface="Calibri"/>
              </a:rPr>
              <a:t>Las </a:t>
            </a:r>
            <a:r>
              <a:rPr sz="1500" spc="-5" dirty="0">
                <a:latin typeface="Calibri"/>
                <a:cs typeface="Calibri"/>
              </a:rPr>
              <a:t>conchillas marinas fueron validadas </a:t>
            </a:r>
            <a:r>
              <a:rPr sz="1500" spc="-10" dirty="0">
                <a:latin typeface="Calibri"/>
                <a:cs typeface="Calibri"/>
              </a:rPr>
              <a:t>como </a:t>
            </a:r>
            <a:r>
              <a:rPr sz="1500" spc="-5" dirty="0">
                <a:latin typeface="Calibri"/>
                <a:cs typeface="Calibri"/>
              </a:rPr>
              <a:t>reemplazantes </a:t>
            </a:r>
            <a:r>
              <a:rPr sz="1500" dirty="0">
                <a:latin typeface="Calibri"/>
                <a:cs typeface="Calibri"/>
              </a:rPr>
              <a:t>al </a:t>
            </a:r>
            <a:r>
              <a:rPr sz="1500" spc="-5" dirty="0">
                <a:latin typeface="Calibri"/>
                <a:cs typeface="Calibri"/>
              </a:rPr>
              <a:t>uso </a:t>
            </a:r>
            <a:r>
              <a:rPr sz="1500" dirty="0">
                <a:latin typeface="Calibri"/>
                <a:cs typeface="Calibri"/>
              </a:rPr>
              <a:t>de 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calcita </a:t>
            </a:r>
            <a:r>
              <a:rPr sz="1500" spc="-5" dirty="0">
                <a:latin typeface="Calibri"/>
                <a:cs typeface="Calibri"/>
              </a:rPr>
              <a:t>en </a:t>
            </a:r>
            <a:r>
              <a:rPr sz="1500" dirty="0">
                <a:latin typeface="Calibri"/>
                <a:cs typeface="Calibri"/>
              </a:rPr>
              <a:t>etapas </a:t>
            </a:r>
            <a:r>
              <a:rPr sz="1500" spc="-5" dirty="0">
                <a:latin typeface="Calibri"/>
                <a:cs typeface="Calibri"/>
              </a:rPr>
              <a:t>de CaCO3-DAS </a:t>
            </a:r>
            <a:r>
              <a:rPr sz="1500" dirty="0">
                <a:latin typeface="Calibri"/>
                <a:cs typeface="Calibri"/>
              </a:rPr>
              <a:t>y </a:t>
            </a:r>
            <a:r>
              <a:rPr sz="1500" spc="-5" dirty="0">
                <a:latin typeface="Calibri"/>
                <a:cs typeface="Calibri"/>
              </a:rPr>
              <a:t>malaquita, </a:t>
            </a:r>
            <a:r>
              <a:rPr sz="1500" dirty="0">
                <a:latin typeface="Calibri"/>
                <a:cs typeface="Calibri"/>
              </a:rPr>
              <a:t>un mineral presente </a:t>
            </a:r>
            <a:r>
              <a:rPr sz="1500" spc="-5" dirty="0">
                <a:latin typeface="Calibri"/>
                <a:cs typeface="Calibri"/>
              </a:rPr>
              <a:t>en </a:t>
            </a:r>
            <a:r>
              <a:rPr sz="1500" dirty="0">
                <a:latin typeface="Calibri"/>
                <a:cs typeface="Calibri"/>
              </a:rPr>
              <a:t>la retención de Cu </a:t>
            </a:r>
            <a:r>
              <a:rPr sz="1500" spc="-5" dirty="0">
                <a:latin typeface="Calibri"/>
                <a:cs typeface="Calibri"/>
              </a:rPr>
              <a:t>en el </a:t>
            </a:r>
            <a:r>
              <a:rPr sz="1500" dirty="0">
                <a:latin typeface="Calibri"/>
                <a:cs typeface="Calibri"/>
              </a:rPr>
              <a:t>agua, </a:t>
            </a:r>
            <a:r>
              <a:rPr sz="1500" spc="-5" dirty="0">
                <a:latin typeface="Calibri"/>
                <a:cs typeface="Calibri"/>
              </a:rPr>
              <a:t>fue identificado por </a:t>
            </a:r>
            <a:r>
              <a:rPr sz="1500" dirty="0">
                <a:latin typeface="Calibri"/>
                <a:cs typeface="Calibri"/>
              </a:rPr>
              <a:t> primera </a:t>
            </a:r>
            <a:r>
              <a:rPr sz="1500" spc="-5" dirty="0">
                <a:latin typeface="Calibri"/>
                <a:cs typeface="Calibri"/>
              </a:rPr>
              <a:t>vez en</a:t>
            </a:r>
            <a:r>
              <a:rPr sz="1500" dirty="0">
                <a:latin typeface="Calibri"/>
                <a:cs typeface="Calibri"/>
              </a:rPr>
              <a:t> este tipo de </a:t>
            </a:r>
            <a:r>
              <a:rPr sz="1500" spc="-5" dirty="0">
                <a:latin typeface="Calibri"/>
                <a:cs typeface="Calibri"/>
              </a:rPr>
              <a:t>columnas. </a:t>
            </a:r>
            <a:r>
              <a:rPr sz="1500" dirty="0">
                <a:latin typeface="Calibri"/>
                <a:cs typeface="Calibri"/>
              </a:rPr>
              <a:t>Las </a:t>
            </a:r>
            <a:r>
              <a:rPr sz="1500" spc="-5" dirty="0">
                <a:latin typeface="Calibri"/>
                <a:cs typeface="Calibri"/>
              </a:rPr>
              <a:t>columnas</a:t>
            </a:r>
            <a:r>
              <a:rPr sz="1500" dirty="0">
                <a:latin typeface="Calibri"/>
                <a:cs typeface="Calibri"/>
              </a:rPr>
              <a:t> de </a:t>
            </a:r>
            <a:r>
              <a:rPr sz="1500" spc="-5" dirty="0">
                <a:latin typeface="Calibri"/>
                <a:cs typeface="Calibri"/>
              </a:rPr>
              <a:t>la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etapa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BaCO3-DAS alcanzaron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valores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bajo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los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500</a:t>
            </a:r>
            <a:r>
              <a:rPr sz="1500" spc="3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mg/L de 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sulfato en </a:t>
            </a:r>
            <a:r>
              <a:rPr sz="1500" dirty="0">
                <a:latin typeface="Calibri"/>
                <a:cs typeface="Calibri"/>
              </a:rPr>
              <a:t>la </a:t>
            </a:r>
            <a:r>
              <a:rPr sz="1500" spc="-5" dirty="0">
                <a:latin typeface="Calibri"/>
                <a:cs typeface="Calibri"/>
              </a:rPr>
              <a:t>salida </a:t>
            </a:r>
            <a:r>
              <a:rPr sz="1500" dirty="0">
                <a:latin typeface="Calibri"/>
                <a:cs typeface="Calibri"/>
              </a:rPr>
              <a:t>del </a:t>
            </a:r>
            <a:r>
              <a:rPr sz="1500" spc="-5" dirty="0">
                <a:latin typeface="Calibri"/>
                <a:cs typeface="Calibri"/>
              </a:rPr>
              <a:t>sistema por </a:t>
            </a:r>
            <a:r>
              <a:rPr sz="1500" dirty="0">
                <a:latin typeface="Calibri"/>
                <a:cs typeface="Calibri"/>
              </a:rPr>
              <a:t>los primeros 6 meses de </a:t>
            </a:r>
            <a:r>
              <a:rPr sz="1500" spc="-5" dirty="0">
                <a:latin typeface="Calibri"/>
                <a:cs typeface="Calibri"/>
              </a:rPr>
              <a:t>funcionamiento, </a:t>
            </a:r>
            <a:r>
              <a:rPr sz="1500" dirty="0">
                <a:latin typeface="Calibri"/>
                <a:cs typeface="Calibri"/>
              </a:rPr>
              <a:t>desde los 1234-2468 mg/L iniciales. </a:t>
            </a:r>
            <a:r>
              <a:rPr sz="1500" spc="-5" dirty="0">
                <a:latin typeface="Calibri"/>
                <a:cs typeface="Calibri"/>
              </a:rPr>
              <a:t>Cálculos </a:t>
            </a:r>
            <a:r>
              <a:rPr sz="1500" dirty="0">
                <a:latin typeface="Calibri"/>
                <a:cs typeface="Calibri"/>
              </a:rPr>
              <a:t> de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escalamiento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del</a:t>
            </a:r>
            <a:r>
              <a:rPr sz="1500" dirty="0">
                <a:latin typeface="Calibri"/>
                <a:cs typeface="Calibri"/>
              </a:rPr>
              <a:t> presente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estudio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soportan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la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viabilidad</a:t>
            </a:r>
            <a:r>
              <a:rPr sz="1500" dirty="0">
                <a:latin typeface="Calibri"/>
                <a:cs typeface="Calibri"/>
              </a:rPr>
              <a:t> de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esta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tecnología</a:t>
            </a:r>
            <a:r>
              <a:rPr sz="1500" dirty="0">
                <a:latin typeface="Calibri"/>
                <a:cs typeface="Calibri"/>
              </a:rPr>
              <a:t> a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escala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terreno,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aunque</a:t>
            </a:r>
            <a:r>
              <a:rPr sz="1500" spc="3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se 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reco</a:t>
            </a:r>
            <a:r>
              <a:rPr sz="1500" spc="5" dirty="0">
                <a:latin typeface="Calibri"/>
                <a:cs typeface="Calibri"/>
              </a:rPr>
              <a:t>m</a:t>
            </a:r>
            <a:r>
              <a:rPr sz="1500" dirty="0">
                <a:latin typeface="Calibri"/>
                <a:cs typeface="Calibri"/>
              </a:rPr>
              <a:t>iendan	estrateg</a:t>
            </a:r>
            <a:r>
              <a:rPr sz="1500" spc="-10" dirty="0">
                <a:latin typeface="Calibri"/>
                <a:cs typeface="Calibri"/>
              </a:rPr>
              <a:t>i</a:t>
            </a:r>
            <a:r>
              <a:rPr sz="1500" dirty="0">
                <a:latin typeface="Calibri"/>
                <a:cs typeface="Calibri"/>
              </a:rPr>
              <a:t>as	pa</a:t>
            </a:r>
            <a:r>
              <a:rPr sz="1500" spc="-10" dirty="0">
                <a:latin typeface="Calibri"/>
                <a:cs typeface="Calibri"/>
              </a:rPr>
              <a:t>r</a:t>
            </a:r>
            <a:r>
              <a:rPr sz="1500" dirty="0">
                <a:latin typeface="Calibri"/>
                <a:cs typeface="Calibri"/>
              </a:rPr>
              <a:t>a	re</a:t>
            </a:r>
            <a:r>
              <a:rPr sz="1500" spc="5" dirty="0">
                <a:latin typeface="Calibri"/>
                <a:cs typeface="Calibri"/>
              </a:rPr>
              <a:t>d</a:t>
            </a:r>
            <a:r>
              <a:rPr sz="1500" dirty="0">
                <a:latin typeface="Calibri"/>
                <a:cs typeface="Calibri"/>
              </a:rPr>
              <a:t>ucir	los	costos	de	la	</a:t>
            </a:r>
            <a:r>
              <a:rPr sz="1500" spc="-5" dirty="0">
                <a:latin typeface="Calibri"/>
                <a:cs typeface="Calibri"/>
              </a:rPr>
              <a:t>w</a:t>
            </a:r>
            <a:r>
              <a:rPr sz="1500" spc="10" dirty="0">
                <a:latin typeface="Calibri"/>
                <a:cs typeface="Calibri"/>
              </a:rPr>
              <a:t>i</a:t>
            </a:r>
            <a:r>
              <a:rPr sz="1500" dirty="0">
                <a:latin typeface="Calibri"/>
                <a:cs typeface="Calibri"/>
              </a:rPr>
              <a:t>theri</a:t>
            </a:r>
            <a:r>
              <a:rPr sz="1500" spc="5" dirty="0">
                <a:latin typeface="Calibri"/>
                <a:cs typeface="Calibri"/>
              </a:rPr>
              <a:t>t</a:t>
            </a:r>
            <a:r>
              <a:rPr sz="1500" spc="-10" dirty="0">
                <a:latin typeface="Calibri"/>
                <a:cs typeface="Calibri"/>
              </a:rPr>
              <a:t>a</a:t>
            </a:r>
            <a:r>
              <a:rPr sz="1500" dirty="0"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0362" y="122885"/>
            <a:ext cx="35001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latin typeface="Calibri"/>
                <a:cs typeface="Calibri"/>
              </a:rPr>
              <a:t>Analicemos un</a:t>
            </a:r>
            <a:r>
              <a:rPr sz="2800" b="0" spc="-15" dirty="0">
                <a:latin typeface="Calibri"/>
                <a:cs typeface="Calibri"/>
              </a:rPr>
              <a:t> </a:t>
            </a:r>
            <a:r>
              <a:rPr sz="2800" b="0" spc="-5" dirty="0">
                <a:latin typeface="Calibri"/>
                <a:cs typeface="Calibri"/>
              </a:rPr>
              <a:t>ejemplo: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229088" y="3553967"/>
            <a:ext cx="1915795" cy="629920"/>
          </a:xfrm>
          <a:custGeom>
            <a:avLst/>
            <a:gdLst/>
            <a:ahLst/>
            <a:cxnLst/>
            <a:rect l="l" t="t" r="r" b="b"/>
            <a:pathLst>
              <a:path w="1915795" h="629920">
                <a:moveTo>
                  <a:pt x="1915667" y="0"/>
                </a:moveTo>
                <a:lnTo>
                  <a:pt x="208406" y="0"/>
                </a:lnTo>
                <a:lnTo>
                  <a:pt x="208406" y="235966"/>
                </a:lnTo>
                <a:lnTo>
                  <a:pt x="157352" y="235966"/>
                </a:lnTo>
                <a:lnTo>
                  <a:pt x="157352" y="157353"/>
                </a:lnTo>
                <a:lnTo>
                  <a:pt x="0" y="314706"/>
                </a:lnTo>
                <a:lnTo>
                  <a:pt x="157352" y="472059"/>
                </a:lnTo>
                <a:lnTo>
                  <a:pt x="157352" y="393319"/>
                </a:lnTo>
                <a:lnTo>
                  <a:pt x="208406" y="393319"/>
                </a:lnTo>
                <a:lnTo>
                  <a:pt x="208406" y="629412"/>
                </a:lnTo>
                <a:lnTo>
                  <a:pt x="1915667" y="629412"/>
                </a:lnTo>
                <a:lnTo>
                  <a:pt x="1915667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743692" y="3567810"/>
            <a:ext cx="10972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" marR="5080" indent="-5334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OBJETIV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Y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MÉTODOS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580" y="1812036"/>
            <a:ext cx="9828276" cy="50459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05434" y="956309"/>
            <a:ext cx="10581640" cy="1144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6875" algn="ctr">
              <a:lnSpc>
                <a:spcPts val="2280"/>
              </a:lnSpc>
              <a:spcBef>
                <a:spcPts val="105"/>
              </a:spcBef>
            </a:pPr>
            <a:r>
              <a:rPr sz="2000" b="1" spc="-5" dirty="0">
                <a:latin typeface="Calibri"/>
                <a:cs typeface="Calibri"/>
              </a:rPr>
              <a:t>Optimización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tecnología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DAS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en</a:t>
            </a:r>
            <a:r>
              <a:rPr sz="2000" b="1" dirty="0">
                <a:latin typeface="Calibri"/>
                <a:cs typeface="Calibri"/>
              </a:rPr>
              <a:t> laboratorio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para</a:t>
            </a:r>
            <a:r>
              <a:rPr sz="2000" b="1" spc="-5" dirty="0">
                <a:latin typeface="Calibri"/>
                <a:cs typeface="Calibri"/>
              </a:rPr>
              <a:t> retención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sulfato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y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metales</a:t>
            </a:r>
            <a:r>
              <a:rPr sz="2000" b="1" dirty="0">
                <a:latin typeface="Calibri"/>
                <a:cs typeface="Calibri"/>
              </a:rPr>
              <a:t> de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drenaje</a:t>
            </a:r>
            <a:endParaRPr sz="2000">
              <a:latin typeface="Calibri"/>
              <a:cs typeface="Calibri"/>
            </a:endParaRPr>
          </a:p>
          <a:p>
            <a:pPr marL="398780" algn="ctr">
              <a:lnSpc>
                <a:spcPts val="2215"/>
              </a:lnSpc>
            </a:pPr>
            <a:r>
              <a:rPr sz="2000" b="1" spc="-5" dirty="0">
                <a:latin typeface="Calibri"/>
                <a:cs typeface="Calibri"/>
              </a:rPr>
              <a:t>ácido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minas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andinos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utilizando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residuos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agro-industriales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ricos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en CaCO3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y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Witherita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(BaCO3)</a:t>
            </a:r>
            <a:endParaRPr sz="2000">
              <a:latin typeface="Calibri"/>
              <a:cs typeface="Calibri"/>
            </a:endParaRPr>
          </a:p>
          <a:p>
            <a:pPr marL="400685" algn="ctr">
              <a:lnSpc>
                <a:spcPts val="1530"/>
              </a:lnSpc>
            </a:pPr>
            <a:r>
              <a:rPr sz="14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Larraguibel</a:t>
            </a:r>
            <a:r>
              <a:rPr sz="1400" b="1" u="sng" spc="-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4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Quiñones,</a:t>
            </a:r>
            <a:r>
              <a:rPr sz="1400" b="1" u="sng" spc="-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4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Alfonso</a:t>
            </a:r>
            <a:r>
              <a:rPr sz="1400" b="1" u="sng" spc="-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4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Tomás</a:t>
            </a:r>
            <a:r>
              <a:rPr sz="1400" b="1" dirty="0">
                <a:latin typeface="Calibri"/>
                <a:cs typeface="Calibri"/>
              </a:rPr>
              <a:t>;</a:t>
            </a:r>
            <a:endParaRPr sz="1400">
              <a:latin typeface="Calibri"/>
              <a:cs typeface="Calibri"/>
            </a:endParaRPr>
          </a:p>
          <a:p>
            <a:pPr marL="395605" algn="ctr">
              <a:lnSpc>
                <a:spcPts val="1290"/>
              </a:lnSpc>
            </a:pPr>
            <a:r>
              <a:rPr sz="1400" b="1" dirty="0">
                <a:latin typeface="Calibri"/>
                <a:cs typeface="Calibri"/>
              </a:rPr>
              <a:t>Tesis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para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optar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al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grado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Magíster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en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Ciencias,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Mención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Geología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495"/>
              </a:lnSpc>
            </a:pPr>
            <a:r>
              <a:rPr sz="1500" spc="-5" dirty="0">
                <a:latin typeface="Calibri"/>
                <a:cs typeface="Calibri"/>
              </a:rPr>
              <a:t>RESUMEN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5434" y="2166492"/>
            <a:ext cx="9525635" cy="4485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  <a:tabLst>
                <a:tab pos="1653539" algn="l"/>
                <a:tab pos="3117215" algn="l"/>
                <a:tab pos="4080510" algn="l"/>
                <a:tab pos="5250815" algn="l"/>
                <a:tab pos="6085840" algn="l"/>
                <a:tab pos="7197090" algn="l"/>
                <a:tab pos="8006715" algn="l"/>
                <a:tab pos="8757920" algn="l"/>
              </a:tabLst>
            </a:pPr>
            <a:r>
              <a:rPr sz="1500" spc="-5" dirty="0">
                <a:latin typeface="Calibri"/>
                <a:cs typeface="Calibri"/>
              </a:rPr>
              <a:t>El sistema Sustrato </a:t>
            </a:r>
            <a:r>
              <a:rPr sz="1500" dirty="0">
                <a:latin typeface="Calibri"/>
                <a:cs typeface="Calibri"/>
              </a:rPr>
              <a:t>disperso </a:t>
            </a:r>
            <a:r>
              <a:rPr sz="1500" spc="-5" dirty="0">
                <a:latin typeface="Calibri"/>
                <a:cs typeface="Calibri"/>
              </a:rPr>
              <a:t>alcalino (DAS) es </a:t>
            </a:r>
            <a:r>
              <a:rPr sz="1500" dirty="0">
                <a:latin typeface="Calibri"/>
                <a:cs typeface="Calibri"/>
              </a:rPr>
              <a:t>una </a:t>
            </a:r>
            <a:r>
              <a:rPr sz="1500" spc="-5" dirty="0">
                <a:latin typeface="Calibri"/>
                <a:cs typeface="Calibri"/>
              </a:rPr>
              <a:t>tecnología pasiva </a:t>
            </a:r>
            <a:r>
              <a:rPr sz="1500" dirty="0">
                <a:latin typeface="Calibri"/>
                <a:cs typeface="Calibri"/>
              </a:rPr>
              <a:t>de remediación </a:t>
            </a:r>
            <a:r>
              <a:rPr sz="1500" spc="-5" dirty="0">
                <a:latin typeface="Calibri"/>
                <a:cs typeface="Calibri"/>
              </a:rPr>
              <a:t>robusta </a:t>
            </a:r>
            <a:r>
              <a:rPr sz="1500" dirty="0">
                <a:latin typeface="Calibri"/>
                <a:cs typeface="Calibri"/>
              </a:rPr>
              <a:t>que </a:t>
            </a:r>
            <a:r>
              <a:rPr sz="1500" spc="-5" dirty="0">
                <a:latin typeface="Calibri"/>
                <a:cs typeface="Calibri"/>
              </a:rPr>
              <a:t>ha mostrado </a:t>
            </a:r>
            <a:r>
              <a:rPr sz="1500" dirty="0">
                <a:latin typeface="Calibri"/>
                <a:cs typeface="Calibri"/>
              </a:rPr>
              <a:t>altos </a:t>
            </a:r>
            <a:r>
              <a:rPr sz="1500" spc="-5" dirty="0">
                <a:latin typeface="Calibri"/>
                <a:cs typeface="Calibri"/>
              </a:rPr>
              <a:t>niveles </a:t>
            </a:r>
            <a:r>
              <a:rPr sz="1500" dirty="0">
                <a:latin typeface="Calibri"/>
                <a:cs typeface="Calibri"/>
              </a:rPr>
              <a:t> de rendimiento </a:t>
            </a:r>
            <a:r>
              <a:rPr sz="1500" spc="-5" dirty="0">
                <a:latin typeface="Calibri"/>
                <a:cs typeface="Calibri"/>
              </a:rPr>
              <a:t>tratando drenajes ácidos </a:t>
            </a:r>
            <a:r>
              <a:rPr sz="1500" dirty="0">
                <a:latin typeface="Calibri"/>
                <a:cs typeface="Calibri"/>
              </a:rPr>
              <a:t>mineros </a:t>
            </a:r>
            <a:r>
              <a:rPr sz="1500" spc="-5" dirty="0">
                <a:latin typeface="Calibri"/>
                <a:cs typeface="Calibri"/>
              </a:rPr>
              <a:t>(AMD). Sin </a:t>
            </a:r>
            <a:r>
              <a:rPr sz="1500" dirty="0">
                <a:latin typeface="Calibri"/>
                <a:cs typeface="Calibri"/>
              </a:rPr>
              <a:t>embargo, esta </a:t>
            </a:r>
            <a:r>
              <a:rPr sz="1500" spc="-5" dirty="0">
                <a:latin typeface="Calibri"/>
                <a:cs typeface="Calibri"/>
              </a:rPr>
              <a:t>forma </a:t>
            </a:r>
            <a:r>
              <a:rPr sz="1500" dirty="0">
                <a:latin typeface="Calibri"/>
                <a:cs typeface="Calibri"/>
              </a:rPr>
              <a:t>de </a:t>
            </a:r>
            <a:r>
              <a:rPr sz="1500" spc="-5" dirty="0">
                <a:latin typeface="Calibri"/>
                <a:cs typeface="Calibri"/>
              </a:rPr>
              <a:t>abordar </a:t>
            </a:r>
            <a:r>
              <a:rPr sz="1500" dirty="0">
                <a:latin typeface="Calibri"/>
                <a:cs typeface="Calibri"/>
              </a:rPr>
              <a:t>la remediación de </a:t>
            </a:r>
            <a:r>
              <a:rPr sz="1500" spc="-5" dirty="0">
                <a:latin typeface="Calibri"/>
                <a:cs typeface="Calibri"/>
              </a:rPr>
              <a:t>aguas 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necesita </a:t>
            </a:r>
            <a:r>
              <a:rPr sz="1500" dirty="0">
                <a:latin typeface="Calibri"/>
                <a:cs typeface="Calibri"/>
              </a:rPr>
              <a:t>mejorar respecto a su huella </a:t>
            </a:r>
            <a:r>
              <a:rPr sz="1500" spc="-5" dirty="0">
                <a:latin typeface="Calibri"/>
                <a:cs typeface="Calibri"/>
              </a:rPr>
              <a:t>medioambiental, </a:t>
            </a:r>
            <a:r>
              <a:rPr sz="1500" dirty="0">
                <a:latin typeface="Calibri"/>
                <a:cs typeface="Calibri"/>
              </a:rPr>
              <a:t>así como también </a:t>
            </a:r>
            <a:r>
              <a:rPr sz="1500" spc="-5" dirty="0">
                <a:latin typeface="Calibri"/>
                <a:cs typeface="Calibri"/>
              </a:rPr>
              <a:t>el</a:t>
            </a:r>
            <a:r>
              <a:rPr sz="1500" spc="3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asegurar una completa </a:t>
            </a:r>
            <a:r>
              <a:rPr sz="1500" dirty="0">
                <a:latin typeface="Calibri"/>
                <a:cs typeface="Calibri"/>
              </a:rPr>
              <a:t>remoción del sulfato 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en el </a:t>
            </a:r>
            <a:r>
              <a:rPr sz="1500" dirty="0">
                <a:latin typeface="Calibri"/>
                <a:cs typeface="Calibri"/>
              </a:rPr>
              <a:t>agua </a:t>
            </a:r>
            <a:r>
              <a:rPr sz="1500" spc="-5" dirty="0">
                <a:latin typeface="Calibri"/>
                <a:cs typeface="Calibri"/>
              </a:rPr>
              <a:t>por largos </a:t>
            </a:r>
            <a:r>
              <a:rPr sz="1500" dirty="0">
                <a:latin typeface="Calibri"/>
                <a:cs typeface="Calibri"/>
              </a:rPr>
              <a:t>periodos de </a:t>
            </a:r>
            <a:r>
              <a:rPr sz="1500" spc="-5" dirty="0">
                <a:latin typeface="Calibri"/>
                <a:cs typeface="Calibri"/>
              </a:rPr>
              <a:t>tiempo. El </a:t>
            </a:r>
            <a:r>
              <a:rPr sz="1500" dirty="0">
                <a:latin typeface="Calibri"/>
                <a:cs typeface="Calibri"/>
              </a:rPr>
              <a:t>presente estudio </a:t>
            </a:r>
            <a:r>
              <a:rPr sz="1500" spc="-5" dirty="0">
                <a:latin typeface="Calibri"/>
                <a:cs typeface="Calibri"/>
              </a:rPr>
              <a:t>mejora el uso </a:t>
            </a:r>
            <a:r>
              <a:rPr sz="1500" dirty="0">
                <a:latin typeface="Calibri"/>
                <a:cs typeface="Calibri"/>
              </a:rPr>
              <a:t>de witherita </a:t>
            </a:r>
            <a:r>
              <a:rPr sz="1500" spc="-5" dirty="0">
                <a:latin typeface="Calibri"/>
                <a:cs typeface="Calibri"/>
              </a:rPr>
              <a:t>(BaCO3) </a:t>
            </a:r>
            <a:r>
              <a:rPr sz="1500" dirty="0">
                <a:latin typeface="Calibri"/>
                <a:cs typeface="Calibri"/>
              </a:rPr>
              <a:t>como un </a:t>
            </a:r>
            <a:r>
              <a:rPr sz="1500" spc="-5" dirty="0">
                <a:latin typeface="Calibri"/>
                <a:cs typeface="Calibri"/>
              </a:rPr>
              <a:t>material </a:t>
            </a:r>
            <a:r>
              <a:rPr sz="1500" dirty="0">
                <a:latin typeface="Calibri"/>
                <a:cs typeface="Calibri"/>
              </a:rPr>
              <a:t> reactivo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en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tratamientos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DAS,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el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cual</a:t>
            </a:r>
            <a:r>
              <a:rPr sz="1500" dirty="0">
                <a:latin typeface="Calibri"/>
                <a:cs typeface="Calibri"/>
              </a:rPr>
              <a:t> induce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retención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sulfato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en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el</a:t>
            </a:r>
            <a:r>
              <a:rPr sz="1500" dirty="0">
                <a:latin typeface="Calibri"/>
                <a:cs typeface="Calibri"/>
              </a:rPr>
              <a:t> contexto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AMD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andinos.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Además,</a:t>
            </a:r>
            <a:r>
              <a:rPr sz="1500" spc="3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otros </a:t>
            </a:r>
            <a:r>
              <a:rPr sz="1500" dirty="0">
                <a:latin typeface="Calibri"/>
                <a:cs typeface="Calibri"/>
              </a:rPr>
              <a:t> materiales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carbonatados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fueron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probados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como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alternativas</a:t>
            </a:r>
            <a:r>
              <a:rPr sz="1500" dirty="0">
                <a:latin typeface="Calibri"/>
                <a:cs typeface="Calibri"/>
              </a:rPr>
              <a:t> al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actual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uso</a:t>
            </a:r>
            <a:r>
              <a:rPr sz="1500" dirty="0">
                <a:latin typeface="Calibri"/>
                <a:cs typeface="Calibri"/>
              </a:rPr>
              <a:t> de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calcita.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Se</a:t>
            </a:r>
            <a:r>
              <a:rPr sz="1500" dirty="0">
                <a:latin typeface="Calibri"/>
                <a:cs typeface="Calibri"/>
              </a:rPr>
              <a:t> realizaron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dos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arreglos</a:t>
            </a:r>
            <a:r>
              <a:rPr sz="1500" dirty="0">
                <a:latin typeface="Calibri"/>
                <a:cs typeface="Calibri"/>
              </a:rPr>
              <a:t> de 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experimentos </a:t>
            </a:r>
            <a:r>
              <a:rPr sz="1500" dirty="0">
                <a:latin typeface="Calibri"/>
                <a:cs typeface="Calibri"/>
              </a:rPr>
              <a:t>con </a:t>
            </a:r>
            <a:r>
              <a:rPr sz="1500" spc="-5" dirty="0">
                <a:latin typeface="Calibri"/>
                <a:cs typeface="Calibri"/>
              </a:rPr>
              <a:t>varios flujos (1.5-5.4 L/día), </a:t>
            </a:r>
            <a:r>
              <a:rPr sz="1500" dirty="0">
                <a:latin typeface="Calibri"/>
                <a:cs typeface="Calibri"/>
              </a:rPr>
              <a:t>acides </a:t>
            </a:r>
            <a:r>
              <a:rPr sz="1500" spc="-5" dirty="0">
                <a:latin typeface="Calibri"/>
                <a:cs typeface="Calibri"/>
              </a:rPr>
              <a:t>neta (202 </a:t>
            </a:r>
            <a:r>
              <a:rPr sz="1500" dirty="0">
                <a:latin typeface="Calibri"/>
                <a:cs typeface="Calibri"/>
              </a:rPr>
              <a:t>y </a:t>
            </a:r>
            <a:r>
              <a:rPr sz="1500" spc="-5" dirty="0">
                <a:latin typeface="Calibri"/>
                <a:cs typeface="Calibri"/>
              </a:rPr>
              <a:t>404 </a:t>
            </a:r>
            <a:r>
              <a:rPr sz="1500" dirty="0">
                <a:latin typeface="Calibri"/>
                <a:cs typeface="Calibri"/>
              </a:rPr>
              <a:t>mg/L de </a:t>
            </a:r>
            <a:r>
              <a:rPr sz="1500" spc="-5" dirty="0">
                <a:latin typeface="Calibri"/>
                <a:cs typeface="Calibri"/>
              </a:rPr>
              <a:t>CaCO3) </a:t>
            </a:r>
            <a:r>
              <a:rPr sz="1500" dirty="0">
                <a:latin typeface="Calibri"/>
                <a:cs typeface="Calibri"/>
              </a:rPr>
              <a:t>y </a:t>
            </a:r>
            <a:r>
              <a:rPr sz="1500" spc="-5" dirty="0">
                <a:latin typeface="Calibri"/>
                <a:cs typeface="Calibri"/>
              </a:rPr>
              <a:t>materiales </a:t>
            </a:r>
            <a:r>
              <a:rPr sz="1500" dirty="0">
                <a:latin typeface="Calibri"/>
                <a:cs typeface="Calibri"/>
              </a:rPr>
              <a:t>reactivos </a:t>
            </a:r>
            <a:r>
              <a:rPr sz="1500" spc="-5" dirty="0">
                <a:latin typeface="Calibri"/>
                <a:cs typeface="Calibri"/>
              </a:rPr>
              <a:t>(calcita, 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cáscara </a:t>
            </a:r>
            <a:r>
              <a:rPr sz="1500" dirty="0">
                <a:latin typeface="Calibri"/>
                <a:cs typeface="Calibri"/>
              </a:rPr>
              <a:t>de </a:t>
            </a:r>
            <a:r>
              <a:rPr sz="1500" spc="-5" dirty="0">
                <a:latin typeface="Calibri"/>
                <a:cs typeface="Calibri"/>
              </a:rPr>
              <a:t>huevo, </a:t>
            </a:r>
            <a:r>
              <a:rPr sz="1500" dirty="0">
                <a:latin typeface="Calibri"/>
                <a:cs typeface="Calibri"/>
              </a:rPr>
              <a:t>conchillas </a:t>
            </a:r>
            <a:r>
              <a:rPr sz="1500" spc="-5" dirty="0">
                <a:latin typeface="Calibri"/>
                <a:cs typeface="Calibri"/>
              </a:rPr>
              <a:t>marinas </a:t>
            </a:r>
            <a:r>
              <a:rPr sz="1500" dirty="0">
                <a:latin typeface="Calibri"/>
                <a:cs typeface="Calibri"/>
              </a:rPr>
              <a:t>y </a:t>
            </a:r>
            <a:r>
              <a:rPr sz="1500" spc="-5" dirty="0">
                <a:latin typeface="Calibri"/>
                <a:cs typeface="Calibri"/>
              </a:rPr>
              <a:t>witherita). </a:t>
            </a:r>
            <a:r>
              <a:rPr sz="1500" b="1" dirty="0">
                <a:latin typeface="Calibri"/>
                <a:cs typeface="Calibri"/>
              </a:rPr>
              <a:t>Las </a:t>
            </a:r>
            <a:r>
              <a:rPr sz="1500" b="1" spc="-5" dirty="0">
                <a:latin typeface="Calibri"/>
                <a:cs typeface="Calibri"/>
              </a:rPr>
              <a:t>conchillas marinas fueron validadas </a:t>
            </a:r>
            <a:r>
              <a:rPr sz="1500" dirty="0">
                <a:latin typeface="Calibri"/>
                <a:cs typeface="Calibri"/>
              </a:rPr>
              <a:t>como reemplazantes al </a:t>
            </a:r>
            <a:r>
              <a:rPr sz="1500" spc="-5" dirty="0">
                <a:latin typeface="Calibri"/>
                <a:cs typeface="Calibri"/>
              </a:rPr>
              <a:t>uso </a:t>
            </a:r>
            <a:r>
              <a:rPr sz="1500" dirty="0">
                <a:latin typeface="Calibri"/>
                <a:cs typeface="Calibri"/>
              </a:rPr>
              <a:t>de 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calcita </a:t>
            </a:r>
            <a:r>
              <a:rPr sz="1500" spc="-5" dirty="0">
                <a:latin typeface="Calibri"/>
                <a:cs typeface="Calibri"/>
              </a:rPr>
              <a:t>en etapas de CaCO3-DAS </a:t>
            </a:r>
            <a:r>
              <a:rPr sz="1500" dirty="0">
                <a:latin typeface="Calibri"/>
                <a:cs typeface="Calibri"/>
              </a:rPr>
              <a:t>y </a:t>
            </a:r>
            <a:r>
              <a:rPr sz="1500" spc="-5" dirty="0">
                <a:latin typeface="Calibri"/>
                <a:cs typeface="Calibri"/>
              </a:rPr>
              <a:t>malaquita, un mineral </a:t>
            </a:r>
            <a:r>
              <a:rPr sz="1500" dirty="0">
                <a:latin typeface="Calibri"/>
                <a:cs typeface="Calibri"/>
              </a:rPr>
              <a:t>presente </a:t>
            </a:r>
            <a:r>
              <a:rPr sz="1500" spc="-5" dirty="0">
                <a:latin typeface="Calibri"/>
                <a:cs typeface="Calibri"/>
              </a:rPr>
              <a:t>en </a:t>
            </a:r>
            <a:r>
              <a:rPr sz="1500" dirty="0">
                <a:latin typeface="Calibri"/>
                <a:cs typeface="Calibri"/>
              </a:rPr>
              <a:t>la retención de </a:t>
            </a:r>
            <a:r>
              <a:rPr sz="1500" spc="-5" dirty="0">
                <a:latin typeface="Calibri"/>
                <a:cs typeface="Calibri"/>
              </a:rPr>
              <a:t>Cu en el agua, </a:t>
            </a:r>
            <a:r>
              <a:rPr sz="1500" b="1" spc="-5" dirty="0">
                <a:latin typeface="Calibri"/>
                <a:cs typeface="Calibri"/>
              </a:rPr>
              <a:t>fue identificado </a:t>
            </a:r>
            <a:r>
              <a:rPr sz="1500" spc="-5" dirty="0">
                <a:latin typeface="Calibri"/>
                <a:cs typeface="Calibri"/>
              </a:rPr>
              <a:t>por </a:t>
            </a:r>
            <a:r>
              <a:rPr sz="1500" dirty="0">
                <a:latin typeface="Calibri"/>
                <a:cs typeface="Calibri"/>
              </a:rPr>
              <a:t> primera</a:t>
            </a:r>
            <a:r>
              <a:rPr sz="1500" spc="2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vez</a:t>
            </a:r>
            <a:r>
              <a:rPr sz="1500" spc="19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en</a:t>
            </a:r>
            <a:r>
              <a:rPr sz="1500" spc="2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este</a:t>
            </a:r>
            <a:r>
              <a:rPr sz="1500" spc="20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tipo</a:t>
            </a:r>
            <a:r>
              <a:rPr sz="1500" spc="20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</a:t>
            </a:r>
            <a:r>
              <a:rPr sz="1500" spc="204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columnas.</a:t>
            </a:r>
            <a:r>
              <a:rPr sz="1500" spc="19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Las</a:t>
            </a:r>
            <a:r>
              <a:rPr sz="1500" spc="2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columnas</a:t>
            </a:r>
            <a:r>
              <a:rPr sz="1500" spc="19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</a:t>
            </a:r>
            <a:r>
              <a:rPr sz="1500" spc="19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la</a:t>
            </a:r>
            <a:r>
              <a:rPr sz="1500" spc="204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etapa</a:t>
            </a:r>
            <a:r>
              <a:rPr sz="1500" spc="19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BaCO3-DAS</a:t>
            </a:r>
            <a:r>
              <a:rPr sz="1500" spc="210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alcanzaron</a:t>
            </a:r>
            <a:r>
              <a:rPr sz="1500" b="1" spc="200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valores</a:t>
            </a:r>
            <a:r>
              <a:rPr sz="1500" b="1" spc="204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bajo</a:t>
            </a:r>
            <a:r>
              <a:rPr sz="1500" spc="19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los</a:t>
            </a:r>
            <a:r>
              <a:rPr sz="1500" spc="20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500</a:t>
            </a:r>
            <a:r>
              <a:rPr sz="1500" spc="2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mg/L</a:t>
            </a:r>
            <a:r>
              <a:rPr sz="1500" spc="19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sulfato en </a:t>
            </a:r>
            <a:r>
              <a:rPr sz="1500" dirty="0">
                <a:latin typeface="Calibri"/>
                <a:cs typeface="Calibri"/>
              </a:rPr>
              <a:t>la </a:t>
            </a:r>
            <a:r>
              <a:rPr sz="1500" spc="-5" dirty="0">
                <a:latin typeface="Calibri"/>
                <a:cs typeface="Calibri"/>
              </a:rPr>
              <a:t>salida </a:t>
            </a:r>
            <a:r>
              <a:rPr sz="1500" dirty="0">
                <a:latin typeface="Calibri"/>
                <a:cs typeface="Calibri"/>
              </a:rPr>
              <a:t>del </a:t>
            </a:r>
            <a:r>
              <a:rPr sz="1500" spc="-5" dirty="0">
                <a:latin typeface="Calibri"/>
                <a:cs typeface="Calibri"/>
              </a:rPr>
              <a:t>sistema por </a:t>
            </a:r>
            <a:r>
              <a:rPr sz="1500" dirty="0">
                <a:latin typeface="Calibri"/>
                <a:cs typeface="Calibri"/>
              </a:rPr>
              <a:t>los primeros 6 meses de </a:t>
            </a:r>
            <a:r>
              <a:rPr sz="1500" spc="-5" dirty="0">
                <a:latin typeface="Calibri"/>
                <a:cs typeface="Calibri"/>
              </a:rPr>
              <a:t>funcionamiento, </a:t>
            </a:r>
            <a:r>
              <a:rPr sz="1500" dirty="0">
                <a:latin typeface="Calibri"/>
                <a:cs typeface="Calibri"/>
              </a:rPr>
              <a:t>desde los 1234-2468 mg/L iniciales. </a:t>
            </a:r>
            <a:r>
              <a:rPr sz="1500" spc="-5" dirty="0">
                <a:latin typeface="Calibri"/>
                <a:cs typeface="Calibri"/>
              </a:rPr>
              <a:t>Cálculos </a:t>
            </a:r>
            <a:r>
              <a:rPr sz="1500" dirty="0">
                <a:latin typeface="Calibri"/>
                <a:cs typeface="Calibri"/>
              </a:rPr>
              <a:t> de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escalamiento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del</a:t>
            </a:r>
            <a:r>
              <a:rPr sz="1500" dirty="0">
                <a:latin typeface="Calibri"/>
                <a:cs typeface="Calibri"/>
              </a:rPr>
              <a:t> presente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estudio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soportan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la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viabilidad</a:t>
            </a:r>
            <a:r>
              <a:rPr sz="1500" dirty="0">
                <a:latin typeface="Calibri"/>
                <a:cs typeface="Calibri"/>
              </a:rPr>
              <a:t> de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esta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tecnología</a:t>
            </a:r>
            <a:r>
              <a:rPr sz="1500" dirty="0">
                <a:latin typeface="Calibri"/>
                <a:cs typeface="Calibri"/>
              </a:rPr>
              <a:t> a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escala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terreno,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aunque</a:t>
            </a:r>
            <a:r>
              <a:rPr sz="1500" spc="3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se 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reco</a:t>
            </a:r>
            <a:r>
              <a:rPr sz="1500" spc="5" dirty="0">
                <a:latin typeface="Calibri"/>
                <a:cs typeface="Calibri"/>
              </a:rPr>
              <a:t>m</a:t>
            </a:r>
            <a:r>
              <a:rPr sz="1500" dirty="0">
                <a:latin typeface="Calibri"/>
                <a:cs typeface="Calibri"/>
              </a:rPr>
              <a:t>iendan	estrateg</a:t>
            </a:r>
            <a:r>
              <a:rPr sz="1500" spc="-10" dirty="0">
                <a:latin typeface="Calibri"/>
                <a:cs typeface="Calibri"/>
              </a:rPr>
              <a:t>i</a:t>
            </a:r>
            <a:r>
              <a:rPr sz="1500" dirty="0">
                <a:latin typeface="Calibri"/>
                <a:cs typeface="Calibri"/>
              </a:rPr>
              <a:t>as	pa</a:t>
            </a:r>
            <a:r>
              <a:rPr sz="1500" spc="-10" dirty="0">
                <a:latin typeface="Calibri"/>
                <a:cs typeface="Calibri"/>
              </a:rPr>
              <a:t>r</a:t>
            </a:r>
            <a:r>
              <a:rPr sz="1500" dirty="0">
                <a:latin typeface="Calibri"/>
                <a:cs typeface="Calibri"/>
              </a:rPr>
              <a:t>a	re</a:t>
            </a:r>
            <a:r>
              <a:rPr sz="1500" spc="5" dirty="0">
                <a:latin typeface="Calibri"/>
                <a:cs typeface="Calibri"/>
              </a:rPr>
              <a:t>d</a:t>
            </a:r>
            <a:r>
              <a:rPr sz="1500" dirty="0">
                <a:latin typeface="Calibri"/>
                <a:cs typeface="Calibri"/>
              </a:rPr>
              <a:t>ucir	los	costos	de	la	</a:t>
            </a:r>
            <a:r>
              <a:rPr sz="1500" spc="-5" dirty="0">
                <a:latin typeface="Calibri"/>
                <a:cs typeface="Calibri"/>
              </a:rPr>
              <a:t>w</a:t>
            </a:r>
            <a:r>
              <a:rPr sz="1500" spc="10" dirty="0">
                <a:latin typeface="Calibri"/>
                <a:cs typeface="Calibri"/>
              </a:rPr>
              <a:t>i</a:t>
            </a:r>
            <a:r>
              <a:rPr sz="1500" dirty="0">
                <a:latin typeface="Calibri"/>
                <a:cs typeface="Calibri"/>
              </a:rPr>
              <a:t>theri</a:t>
            </a:r>
            <a:r>
              <a:rPr sz="1500" spc="5" dirty="0">
                <a:latin typeface="Calibri"/>
                <a:cs typeface="Calibri"/>
              </a:rPr>
              <a:t>t</a:t>
            </a:r>
            <a:r>
              <a:rPr sz="1500" spc="-10" dirty="0">
                <a:latin typeface="Calibri"/>
                <a:cs typeface="Calibri"/>
              </a:rPr>
              <a:t>a</a:t>
            </a:r>
            <a:r>
              <a:rPr sz="1500" dirty="0"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0362" y="122885"/>
            <a:ext cx="35001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latin typeface="Calibri"/>
                <a:cs typeface="Calibri"/>
              </a:rPr>
              <a:t>Analicemos un</a:t>
            </a:r>
            <a:r>
              <a:rPr sz="2800" b="0" spc="-15" dirty="0">
                <a:latin typeface="Calibri"/>
                <a:cs typeface="Calibri"/>
              </a:rPr>
              <a:t> </a:t>
            </a:r>
            <a:r>
              <a:rPr sz="2800" b="0" spc="-5" dirty="0">
                <a:latin typeface="Calibri"/>
                <a:cs typeface="Calibri"/>
              </a:rPr>
              <a:t>ejemplo: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207752" y="4812791"/>
            <a:ext cx="1915795" cy="631190"/>
          </a:xfrm>
          <a:custGeom>
            <a:avLst/>
            <a:gdLst/>
            <a:ahLst/>
            <a:cxnLst/>
            <a:rect l="l" t="t" r="r" b="b"/>
            <a:pathLst>
              <a:path w="1915795" h="631189">
                <a:moveTo>
                  <a:pt x="1915668" y="0"/>
                </a:moveTo>
                <a:lnTo>
                  <a:pt x="208406" y="0"/>
                </a:lnTo>
                <a:lnTo>
                  <a:pt x="208406" y="236600"/>
                </a:lnTo>
                <a:lnTo>
                  <a:pt x="157733" y="236600"/>
                </a:lnTo>
                <a:lnTo>
                  <a:pt x="157733" y="157733"/>
                </a:lnTo>
                <a:lnTo>
                  <a:pt x="0" y="315467"/>
                </a:lnTo>
                <a:lnTo>
                  <a:pt x="157733" y="473201"/>
                </a:lnTo>
                <a:lnTo>
                  <a:pt x="157733" y="394334"/>
                </a:lnTo>
                <a:lnTo>
                  <a:pt x="208406" y="394334"/>
                </a:lnTo>
                <a:lnTo>
                  <a:pt x="208406" y="630935"/>
                </a:lnTo>
                <a:lnTo>
                  <a:pt x="1915668" y="630935"/>
                </a:lnTo>
                <a:lnTo>
                  <a:pt x="191566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647680" y="4827270"/>
            <a:ext cx="1247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51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PRINCIPALES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SULTAD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580" y="1812036"/>
            <a:ext cx="9828276" cy="50459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05434" y="956309"/>
            <a:ext cx="10581640" cy="1144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6875" algn="ctr">
              <a:lnSpc>
                <a:spcPts val="2280"/>
              </a:lnSpc>
              <a:spcBef>
                <a:spcPts val="105"/>
              </a:spcBef>
            </a:pPr>
            <a:r>
              <a:rPr sz="2000" b="1" spc="-5" dirty="0">
                <a:latin typeface="Calibri"/>
                <a:cs typeface="Calibri"/>
              </a:rPr>
              <a:t>Optimización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tecnología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DAS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en</a:t>
            </a:r>
            <a:r>
              <a:rPr sz="2000" b="1" dirty="0">
                <a:latin typeface="Calibri"/>
                <a:cs typeface="Calibri"/>
              </a:rPr>
              <a:t> laboratorio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para</a:t>
            </a:r>
            <a:r>
              <a:rPr sz="2000" b="1" spc="-5" dirty="0">
                <a:latin typeface="Calibri"/>
                <a:cs typeface="Calibri"/>
              </a:rPr>
              <a:t> retención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sulfato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y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metales</a:t>
            </a:r>
            <a:r>
              <a:rPr sz="2000" b="1" dirty="0">
                <a:latin typeface="Calibri"/>
                <a:cs typeface="Calibri"/>
              </a:rPr>
              <a:t> de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drenaje</a:t>
            </a:r>
            <a:endParaRPr sz="2000">
              <a:latin typeface="Calibri"/>
              <a:cs typeface="Calibri"/>
            </a:endParaRPr>
          </a:p>
          <a:p>
            <a:pPr marL="398780" algn="ctr">
              <a:lnSpc>
                <a:spcPts val="2215"/>
              </a:lnSpc>
            </a:pPr>
            <a:r>
              <a:rPr sz="2000" b="1" spc="-5" dirty="0">
                <a:latin typeface="Calibri"/>
                <a:cs typeface="Calibri"/>
              </a:rPr>
              <a:t>ácido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minas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andinos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utilizando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residuos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agro-industriales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ricos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en CaCO3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y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Witherita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(BaCO3)</a:t>
            </a:r>
            <a:endParaRPr sz="2000">
              <a:latin typeface="Calibri"/>
              <a:cs typeface="Calibri"/>
            </a:endParaRPr>
          </a:p>
          <a:p>
            <a:pPr marL="400685" algn="ctr">
              <a:lnSpc>
                <a:spcPts val="1530"/>
              </a:lnSpc>
            </a:pPr>
            <a:r>
              <a:rPr sz="14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Larraguibel</a:t>
            </a:r>
            <a:r>
              <a:rPr sz="1400" b="1" u="sng" spc="-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4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Quiñones,</a:t>
            </a:r>
            <a:r>
              <a:rPr sz="1400" b="1" u="sng" spc="-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4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Alfonso</a:t>
            </a:r>
            <a:r>
              <a:rPr sz="1400" b="1" u="sng" spc="-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4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Tomás</a:t>
            </a:r>
            <a:r>
              <a:rPr sz="1400" b="1" dirty="0">
                <a:latin typeface="Calibri"/>
                <a:cs typeface="Calibri"/>
              </a:rPr>
              <a:t>;</a:t>
            </a:r>
            <a:endParaRPr sz="1400">
              <a:latin typeface="Calibri"/>
              <a:cs typeface="Calibri"/>
            </a:endParaRPr>
          </a:p>
          <a:p>
            <a:pPr marL="395605" algn="ctr">
              <a:lnSpc>
                <a:spcPts val="1290"/>
              </a:lnSpc>
            </a:pPr>
            <a:r>
              <a:rPr sz="1400" b="1" dirty="0">
                <a:latin typeface="Calibri"/>
                <a:cs typeface="Calibri"/>
              </a:rPr>
              <a:t>Tesis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para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optar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al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grado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Magíster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en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Ciencias,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Mención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Geología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495"/>
              </a:lnSpc>
            </a:pPr>
            <a:r>
              <a:rPr sz="1500" spc="-5" dirty="0">
                <a:latin typeface="Calibri"/>
                <a:cs typeface="Calibri"/>
              </a:rPr>
              <a:t>RESUMEN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5434" y="2166492"/>
            <a:ext cx="9526270" cy="4485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  <a:tabLst>
                <a:tab pos="1653539" algn="l"/>
                <a:tab pos="3117215" algn="l"/>
                <a:tab pos="4080510" algn="l"/>
                <a:tab pos="5250815" algn="l"/>
                <a:tab pos="6085840" algn="l"/>
                <a:tab pos="7197090" algn="l"/>
                <a:tab pos="8006715" algn="l"/>
                <a:tab pos="8757920" algn="l"/>
              </a:tabLst>
            </a:pPr>
            <a:r>
              <a:rPr sz="1500" spc="-5" dirty="0">
                <a:latin typeface="Calibri"/>
                <a:cs typeface="Calibri"/>
              </a:rPr>
              <a:t>El sistema Sustrato </a:t>
            </a:r>
            <a:r>
              <a:rPr sz="1500" dirty="0">
                <a:latin typeface="Calibri"/>
                <a:cs typeface="Calibri"/>
              </a:rPr>
              <a:t>disperso </a:t>
            </a:r>
            <a:r>
              <a:rPr sz="1500" spc="-5" dirty="0">
                <a:latin typeface="Calibri"/>
                <a:cs typeface="Calibri"/>
              </a:rPr>
              <a:t>alcalino (DAS) es </a:t>
            </a:r>
            <a:r>
              <a:rPr sz="1500" dirty="0">
                <a:latin typeface="Calibri"/>
                <a:cs typeface="Calibri"/>
              </a:rPr>
              <a:t>una </a:t>
            </a:r>
            <a:r>
              <a:rPr sz="1500" spc="-5" dirty="0">
                <a:latin typeface="Calibri"/>
                <a:cs typeface="Calibri"/>
              </a:rPr>
              <a:t>tecnología pasiva </a:t>
            </a:r>
            <a:r>
              <a:rPr sz="1500" dirty="0">
                <a:latin typeface="Calibri"/>
                <a:cs typeface="Calibri"/>
              </a:rPr>
              <a:t>de remediación </a:t>
            </a:r>
            <a:r>
              <a:rPr sz="1500" spc="-5" dirty="0">
                <a:latin typeface="Calibri"/>
                <a:cs typeface="Calibri"/>
              </a:rPr>
              <a:t>robusta </a:t>
            </a:r>
            <a:r>
              <a:rPr sz="1500" dirty="0">
                <a:latin typeface="Calibri"/>
                <a:cs typeface="Calibri"/>
              </a:rPr>
              <a:t>que </a:t>
            </a:r>
            <a:r>
              <a:rPr sz="1500" spc="-5" dirty="0">
                <a:latin typeface="Calibri"/>
                <a:cs typeface="Calibri"/>
              </a:rPr>
              <a:t>ha mostrado </a:t>
            </a:r>
            <a:r>
              <a:rPr sz="1500" dirty="0">
                <a:latin typeface="Calibri"/>
                <a:cs typeface="Calibri"/>
              </a:rPr>
              <a:t>altos </a:t>
            </a:r>
            <a:r>
              <a:rPr sz="1500" spc="-5" dirty="0">
                <a:latin typeface="Calibri"/>
                <a:cs typeface="Calibri"/>
              </a:rPr>
              <a:t>niveles </a:t>
            </a:r>
            <a:r>
              <a:rPr sz="1500" dirty="0">
                <a:latin typeface="Calibri"/>
                <a:cs typeface="Calibri"/>
              </a:rPr>
              <a:t> de rendimiento </a:t>
            </a:r>
            <a:r>
              <a:rPr sz="1500" spc="-5" dirty="0">
                <a:latin typeface="Calibri"/>
                <a:cs typeface="Calibri"/>
              </a:rPr>
              <a:t>tratando drenajes ácidos </a:t>
            </a:r>
            <a:r>
              <a:rPr sz="1500" dirty="0">
                <a:latin typeface="Calibri"/>
                <a:cs typeface="Calibri"/>
              </a:rPr>
              <a:t>mineros </a:t>
            </a:r>
            <a:r>
              <a:rPr sz="1500" spc="-5" dirty="0">
                <a:latin typeface="Calibri"/>
                <a:cs typeface="Calibri"/>
              </a:rPr>
              <a:t>(AMD). Sin </a:t>
            </a:r>
            <a:r>
              <a:rPr sz="1500" dirty="0">
                <a:latin typeface="Calibri"/>
                <a:cs typeface="Calibri"/>
              </a:rPr>
              <a:t>embargo, esta </a:t>
            </a:r>
            <a:r>
              <a:rPr sz="1500" spc="-5" dirty="0">
                <a:latin typeface="Calibri"/>
                <a:cs typeface="Calibri"/>
              </a:rPr>
              <a:t>forma </a:t>
            </a:r>
            <a:r>
              <a:rPr sz="1500" dirty="0">
                <a:latin typeface="Calibri"/>
                <a:cs typeface="Calibri"/>
              </a:rPr>
              <a:t>de </a:t>
            </a:r>
            <a:r>
              <a:rPr sz="1500" spc="-5" dirty="0">
                <a:latin typeface="Calibri"/>
                <a:cs typeface="Calibri"/>
              </a:rPr>
              <a:t>abordar </a:t>
            </a:r>
            <a:r>
              <a:rPr sz="1500" dirty="0">
                <a:latin typeface="Calibri"/>
                <a:cs typeface="Calibri"/>
              </a:rPr>
              <a:t>la remediación de </a:t>
            </a:r>
            <a:r>
              <a:rPr sz="1500" spc="-5" dirty="0">
                <a:latin typeface="Calibri"/>
                <a:cs typeface="Calibri"/>
              </a:rPr>
              <a:t>aguas 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necesita </a:t>
            </a:r>
            <a:r>
              <a:rPr sz="1500" dirty="0">
                <a:latin typeface="Calibri"/>
                <a:cs typeface="Calibri"/>
              </a:rPr>
              <a:t>mejorar respecto a su huella </a:t>
            </a:r>
            <a:r>
              <a:rPr sz="1500" spc="-5" dirty="0">
                <a:latin typeface="Calibri"/>
                <a:cs typeface="Calibri"/>
              </a:rPr>
              <a:t>medioambiental, </a:t>
            </a:r>
            <a:r>
              <a:rPr sz="1500" dirty="0">
                <a:latin typeface="Calibri"/>
                <a:cs typeface="Calibri"/>
              </a:rPr>
              <a:t>así como también </a:t>
            </a:r>
            <a:r>
              <a:rPr sz="1500" spc="-5" dirty="0">
                <a:latin typeface="Calibri"/>
                <a:cs typeface="Calibri"/>
              </a:rPr>
              <a:t>el</a:t>
            </a:r>
            <a:r>
              <a:rPr sz="1500" spc="3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asegurar una completa </a:t>
            </a:r>
            <a:r>
              <a:rPr sz="1500" dirty="0">
                <a:latin typeface="Calibri"/>
                <a:cs typeface="Calibri"/>
              </a:rPr>
              <a:t>remoción del sulfato 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en el </a:t>
            </a:r>
            <a:r>
              <a:rPr sz="1500" dirty="0">
                <a:latin typeface="Calibri"/>
                <a:cs typeface="Calibri"/>
              </a:rPr>
              <a:t>agua </a:t>
            </a:r>
            <a:r>
              <a:rPr sz="1500" spc="-5" dirty="0">
                <a:latin typeface="Calibri"/>
                <a:cs typeface="Calibri"/>
              </a:rPr>
              <a:t>por largos </a:t>
            </a:r>
            <a:r>
              <a:rPr sz="1500" dirty="0">
                <a:latin typeface="Calibri"/>
                <a:cs typeface="Calibri"/>
              </a:rPr>
              <a:t>periodos de </a:t>
            </a:r>
            <a:r>
              <a:rPr sz="1500" spc="-5" dirty="0">
                <a:latin typeface="Calibri"/>
                <a:cs typeface="Calibri"/>
              </a:rPr>
              <a:t>tiempo. El </a:t>
            </a:r>
            <a:r>
              <a:rPr sz="1500" dirty="0">
                <a:latin typeface="Calibri"/>
                <a:cs typeface="Calibri"/>
              </a:rPr>
              <a:t>presente estudio </a:t>
            </a:r>
            <a:r>
              <a:rPr sz="1500" spc="-5" dirty="0">
                <a:latin typeface="Calibri"/>
                <a:cs typeface="Calibri"/>
              </a:rPr>
              <a:t>mejora el uso </a:t>
            </a:r>
            <a:r>
              <a:rPr sz="1500" dirty="0">
                <a:latin typeface="Calibri"/>
                <a:cs typeface="Calibri"/>
              </a:rPr>
              <a:t>de witherita </a:t>
            </a:r>
            <a:r>
              <a:rPr sz="1500" spc="-5" dirty="0">
                <a:latin typeface="Calibri"/>
                <a:cs typeface="Calibri"/>
              </a:rPr>
              <a:t>(BaCO3) </a:t>
            </a:r>
            <a:r>
              <a:rPr sz="1500" dirty="0">
                <a:latin typeface="Calibri"/>
                <a:cs typeface="Calibri"/>
              </a:rPr>
              <a:t>como un </a:t>
            </a:r>
            <a:r>
              <a:rPr sz="1500" spc="-5" dirty="0">
                <a:latin typeface="Calibri"/>
                <a:cs typeface="Calibri"/>
              </a:rPr>
              <a:t>material </a:t>
            </a:r>
            <a:r>
              <a:rPr sz="1500" dirty="0">
                <a:latin typeface="Calibri"/>
                <a:cs typeface="Calibri"/>
              </a:rPr>
              <a:t> reactivo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en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tratamientos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DAS,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el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cual</a:t>
            </a:r>
            <a:r>
              <a:rPr sz="1500" dirty="0">
                <a:latin typeface="Calibri"/>
                <a:cs typeface="Calibri"/>
              </a:rPr>
              <a:t> induce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retención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sulfato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en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el</a:t>
            </a:r>
            <a:r>
              <a:rPr sz="1500" dirty="0">
                <a:latin typeface="Calibri"/>
                <a:cs typeface="Calibri"/>
              </a:rPr>
              <a:t> contexto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AMD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andinos.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Además,</a:t>
            </a:r>
            <a:r>
              <a:rPr sz="1500" spc="3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otros </a:t>
            </a:r>
            <a:r>
              <a:rPr sz="1500" dirty="0">
                <a:latin typeface="Calibri"/>
                <a:cs typeface="Calibri"/>
              </a:rPr>
              <a:t> materiales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carbonatados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fueron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probados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como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alternativas</a:t>
            </a:r>
            <a:r>
              <a:rPr sz="1500" dirty="0">
                <a:latin typeface="Calibri"/>
                <a:cs typeface="Calibri"/>
              </a:rPr>
              <a:t> al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actual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uso</a:t>
            </a:r>
            <a:r>
              <a:rPr sz="1500" dirty="0">
                <a:latin typeface="Calibri"/>
                <a:cs typeface="Calibri"/>
              </a:rPr>
              <a:t> de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calcita.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Se</a:t>
            </a:r>
            <a:r>
              <a:rPr sz="1500" dirty="0">
                <a:latin typeface="Calibri"/>
                <a:cs typeface="Calibri"/>
              </a:rPr>
              <a:t> realizaron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dos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arreglos</a:t>
            </a:r>
            <a:r>
              <a:rPr sz="1500" dirty="0">
                <a:latin typeface="Calibri"/>
                <a:cs typeface="Calibri"/>
              </a:rPr>
              <a:t> de 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experimentos </a:t>
            </a:r>
            <a:r>
              <a:rPr sz="1500" dirty="0">
                <a:latin typeface="Calibri"/>
                <a:cs typeface="Calibri"/>
              </a:rPr>
              <a:t>con </a:t>
            </a:r>
            <a:r>
              <a:rPr sz="1500" spc="-5" dirty="0">
                <a:latin typeface="Calibri"/>
                <a:cs typeface="Calibri"/>
              </a:rPr>
              <a:t>varios flujos (1.5-5.4 L/día), </a:t>
            </a:r>
            <a:r>
              <a:rPr sz="1500" dirty="0">
                <a:latin typeface="Calibri"/>
                <a:cs typeface="Calibri"/>
              </a:rPr>
              <a:t>acides </a:t>
            </a:r>
            <a:r>
              <a:rPr sz="1500" spc="-5" dirty="0">
                <a:latin typeface="Calibri"/>
                <a:cs typeface="Calibri"/>
              </a:rPr>
              <a:t>neta (202 </a:t>
            </a:r>
            <a:r>
              <a:rPr sz="1500" dirty="0">
                <a:latin typeface="Calibri"/>
                <a:cs typeface="Calibri"/>
              </a:rPr>
              <a:t>y </a:t>
            </a:r>
            <a:r>
              <a:rPr sz="1500" spc="-5" dirty="0">
                <a:latin typeface="Calibri"/>
                <a:cs typeface="Calibri"/>
              </a:rPr>
              <a:t>404 </a:t>
            </a:r>
            <a:r>
              <a:rPr sz="1500" dirty="0">
                <a:latin typeface="Calibri"/>
                <a:cs typeface="Calibri"/>
              </a:rPr>
              <a:t>mg/L de </a:t>
            </a:r>
            <a:r>
              <a:rPr sz="1500" spc="-5" dirty="0">
                <a:latin typeface="Calibri"/>
                <a:cs typeface="Calibri"/>
              </a:rPr>
              <a:t>CaCO3) </a:t>
            </a:r>
            <a:r>
              <a:rPr sz="1500" dirty="0">
                <a:latin typeface="Calibri"/>
                <a:cs typeface="Calibri"/>
              </a:rPr>
              <a:t>y </a:t>
            </a:r>
            <a:r>
              <a:rPr sz="1500" spc="-5" dirty="0">
                <a:latin typeface="Calibri"/>
                <a:cs typeface="Calibri"/>
              </a:rPr>
              <a:t>materiales </a:t>
            </a:r>
            <a:r>
              <a:rPr sz="1500" dirty="0">
                <a:latin typeface="Calibri"/>
                <a:cs typeface="Calibri"/>
              </a:rPr>
              <a:t>reactivos </a:t>
            </a:r>
            <a:r>
              <a:rPr sz="1500" spc="-5" dirty="0">
                <a:latin typeface="Calibri"/>
                <a:cs typeface="Calibri"/>
              </a:rPr>
              <a:t>(calcita, 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cáscara </a:t>
            </a:r>
            <a:r>
              <a:rPr sz="1500" dirty="0">
                <a:latin typeface="Calibri"/>
                <a:cs typeface="Calibri"/>
              </a:rPr>
              <a:t>de </a:t>
            </a:r>
            <a:r>
              <a:rPr sz="1500" spc="-5" dirty="0">
                <a:latin typeface="Calibri"/>
                <a:cs typeface="Calibri"/>
              </a:rPr>
              <a:t>huevo, </a:t>
            </a:r>
            <a:r>
              <a:rPr sz="1500" dirty="0">
                <a:latin typeface="Calibri"/>
                <a:cs typeface="Calibri"/>
              </a:rPr>
              <a:t>conchillas </a:t>
            </a:r>
            <a:r>
              <a:rPr sz="1500" spc="-5" dirty="0">
                <a:latin typeface="Calibri"/>
                <a:cs typeface="Calibri"/>
              </a:rPr>
              <a:t>marinas </a:t>
            </a:r>
            <a:r>
              <a:rPr sz="1500" dirty="0">
                <a:latin typeface="Calibri"/>
                <a:cs typeface="Calibri"/>
              </a:rPr>
              <a:t>y </a:t>
            </a:r>
            <a:r>
              <a:rPr sz="1500" spc="-5" dirty="0">
                <a:latin typeface="Calibri"/>
                <a:cs typeface="Calibri"/>
              </a:rPr>
              <a:t>witherita). </a:t>
            </a:r>
            <a:r>
              <a:rPr sz="1500" dirty="0">
                <a:latin typeface="Calibri"/>
                <a:cs typeface="Calibri"/>
              </a:rPr>
              <a:t>Las </a:t>
            </a:r>
            <a:r>
              <a:rPr sz="1500" spc="-5" dirty="0">
                <a:latin typeface="Calibri"/>
                <a:cs typeface="Calibri"/>
              </a:rPr>
              <a:t>conchillas marinas fueron validadas </a:t>
            </a:r>
            <a:r>
              <a:rPr sz="1500" spc="-10" dirty="0">
                <a:latin typeface="Calibri"/>
                <a:cs typeface="Calibri"/>
              </a:rPr>
              <a:t>como </a:t>
            </a:r>
            <a:r>
              <a:rPr sz="1500" spc="-5" dirty="0">
                <a:latin typeface="Calibri"/>
                <a:cs typeface="Calibri"/>
              </a:rPr>
              <a:t>reemplazantes </a:t>
            </a:r>
            <a:r>
              <a:rPr sz="1500" dirty="0">
                <a:latin typeface="Calibri"/>
                <a:cs typeface="Calibri"/>
              </a:rPr>
              <a:t>al </a:t>
            </a:r>
            <a:r>
              <a:rPr sz="1500" spc="-5" dirty="0">
                <a:latin typeface="Calibri"/>
                <a:cs typeface="Calibri"/>
              </a:rPr>
              <a:t>uso </a:t>
            </a:r>
            <a:r>
              <a:rPr sz="1500" dirty="0">
                <a:latin typeface="Calibri"/>
                <a:cs typeface="Calibri"/>
              </a:rPr>
              <a:t>de 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calcita </a:t>
            </a:r>
            <a:r>
              <a:rPr sz="1500" spc="-5" dirty="0">
                <a:latin typeface="Calibri"/>
                <a:cs typeface="Calibri"/>
              </a:rPr>
              <a:t>en </a:t>
            </a:r>
            <a:r>
              <a:rPr sz="1500" dirty="0">
                <a:latin typeface="Calibri"/>
                <a:cs typeface="Calibri"/>
              </a:rPr>
              <a:t>etapas </a:t>
            </a:r>
            <a:r>
              <a:rPr sz="1500" spc="-5" dirty="0">
                <a:latin typeface="Calibri"/>
                <a:cs typeface="Calibri"/>
              </a:rPr>
              <a:t>de CaCO3-DAS </a:t>
            </a:r>
            <a:r>
              <a:rPr sz="1500" dirty="0">
                <a:latin typeface="Calibri"/>
                <a:cs typeface="Calibri"/>
              </a:rPr>
              <a:t>y </a:t>
            </a:r>
            <a:r>
              <a:rPr sz="1500" spc="-5" dirty="0">
                <a:latin typeface="Calibri"/>
                <a:cs typeface="Calibri"/>
              </a:rPr>
              <a:t>malaquita, </a:t>
            </a:r>
            <a:r>
              <a:rPr sz="1500" dirty="0">
                <a:latin typeface="Calibri"/>
                <a:cs typeface="Calibri"/>
              </a:rPr>
              <a:t>un mineral presente </a:t>
            </a:r>
            <a:r>
              <a:rPr sz="1500" spc="-5" dirty="0">
                <a:latin typeface="Calibri"/>
                <a:cs typeface="Calibri"/>
              </a:rPr>
              <a:t>en </a:t>
            </a:r>
            <a:r>
              <a:rPr sz="1500" dirty="0">
                <a:latin typeface="Calibri"/>
                <a:cs typeface="Calibri"/>
              </a:rPr>
              <a:t>la retención de Cu </a:t>
            </a:r>
            <a:r>
              <a:rPr sz="1500" spc="-5" dirty="0">
                <a:latin typeface="Calibri"/>
                <a:cs typeface="Calibri"/>
              </a:rPr>
              <a:t>en el </a:t>
            </a:r>
            <a:r>
              <a:rPr sz="1500" dirty="0">
                <a:latin typeface="Calibri"/>
                <a:cs typeface="Calibri"/>
              </a:rPr>
              <a:t>agua, </a:t>
            </a:r>
            <a:r>
              <a:rPr sz="1500" spc="-5" dirty="0">
                <a:latin typeface="Calibri"/>
                <a:cs typeface="Calibri"/>
              </a:rPr>
              <a:t>fue identificado por </a:t>
            </a:r>
            <a:r>
              <a:rPr sz="1500" dirty="0">
                <a:latin typeface="Calibri"/>
                <a:cs typeface="Calibri"/>
              </a:rPr>
              <a:t> primera </a:t>
            </a:r>
            <a:r>
              <a:rPr sz="1500" spc="-5" dirty="0">
                <a:latin typeface="Calibri"/>
                <a:cs typeface="Calibri"/>
              </a:rPr>
              <a:t>vez en</a:t>
            </a:r>
            <a:r>
              <a:rPr sz="1500" dirty="0">
                <a:latin typeface="Calibri"/>
                <a:cs typeface="Calibri"/>
              </a:rPr>
              <a:t> este tipo de </a:t>
            </a:r>
            <a:r>
              <a:rPr sz="1500" spc="-5" dirty="0">
                <a:latin typeface="Calibri"/>
                <a:cs typeface="Calibri"/>
              </a:rPr>
              <a:t>columnas. </a:t>
            </a:r>
            <a:r>
              <a:rPr sz="1500" dirty="0">
                <a:latin typeface="Calibri"/>
                <a:cs typeface="Calibri"/>
              </a:rPr>
              <a:t>Las </a:t>
            </a:r>
            <a:r>
              <a:rPr sz="1500" spc="-5" dirty="0">
                <a:latin typeface="Calibri"/>
                <a:cs typeface="Calibri"/>
              </a:rPr>
              <a:t>columnas</a:t>
            </a:r>
            <a:r>
              <a:rPr sz="1500" dirty="0">
                <a:latin typeface="Calibri"/>
                <a:cs typeface="Calibri"/>
              </a:rPr>
              <a:t> de </a:t>
            </a:r>
            <a:r>
              <a:rPr sz="1500" spc="-5" dirty="0">
                <a:latin typeface="Calibri"/>
                <a:cs typeface="Calibri"/>
              </a:rPr>
              <a:t>la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etapa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BaCO3-DAS alcanzaron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valores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bajo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los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500</a:t>
            </a:r>
            <a:r>
              <a:rPr sz="1500" spc="3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mg/L de 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sulfato en </a:t>
            </a:r>
            <a:r>
              <a:rPr sz="1500" dirty="0">
                <a:latin typeface="Calibri"/>
                <a:cs typeface="Calibri"/>
              </a:rPr>
              <a:t>la </a:t>
            </a:r>
            <a:r>
              <a:rPr sz="1500" spc="-5" dirty="0">
                <a:latin typeface="Calibri"/>
                <a:cs typeface="Calibri"/>
              </a:rPr>
              <a:t>salida </a:t>
            </a:r>
            <a:r>
              <a:rPr sz="1500" dirty="0">
                <a:latin typeface="Calibri"/>
                <a:cs typeface="Calibri"/>
              </a:rPr>
              <a:t>del </a:t>
            </a:r>
            <a:r>
              <a:rPr sz="1500" spc="-5" dirty="0">
                <a:latin typeface="Calibri"/>
                <a:cs typeface="Calibri"/>
              </a:rPr>
              <a:t>sistema por </a:t>
            </a:r>
            <a:r>
              <a:rPr sz="1500" dirty="0">
                <a:latin typeface="Calibri"/>
                <a:cs typeface="Calibri"/>
              </a:rPr>
              <a:t>los primeros 6 meses de </a:t>
            </a:r>
            <a:r>
              <a:rPr sz="1500" spc="-5" dirty="0">
                <a:latin typeface="Calibri"/>
                <a:cs typeface="Calibri"/>
              </a:rPr>
              <a:t>funcionamiento, </a:t>
            </a:r>
            <a:r>
              <a:rPr sz="1500" dirty="0">
                <a:latin typeface="Calibri"/>
                <a:cs typeface="Calibri"/>
              </a:rPr>
              <a:t>desde los 1234-2468 mg/L iniciales. </a:t>
            </a:r>
            <a:r>
              <a:rPr sz="1500" spc="-5" dirty="0">
                <a:latin typeface="Calibri"/>
                <a:cs typeface="Calibri"/>
              </a:rPr>
              <a:t>Cálculos </a:t>
            </a:r>
            <a:r>
              <a:rPr sz="1500" dirty="0">
                <a:latin typeface="Calibri"/>
                <a:cs typeface="Calibri"/>
              </a:rPr>
              <a:t> de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escalamiento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del</a:t>
            </a:r>
            <a:r>
              <a:rPr sz="1500" dirty="0">
                <a:latin typeface="Calibri"/>
                <a:cs typeface="Calibri"/>
              </a:rPr>
              <a:t> presente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estudio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soportan</a:t>
            </a:r>
            <a:r>
              <a:rPr sz="1500" b="1" dirty="0">
                <a:latin typeface="Calibri"/>
                <a:cs typeface="Calibri"/>
              </a:rPr>
              <a:t> la</a:t>
            </a:r>
            <a:r>
              <a:rPr sz="1500" b="1" spc="5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viabilidad</a:t>
            </a:r>
            <a:r>
              <a:rPr sz="1500" b="1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esta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tecnología</a:t>
            </a:r>
            <a:r>
              <a:rPr sz="1500" dirty="0">
                <a:latin typeface="Calibri"/>
                <a:cs typeface="Calibri"/>
              </a:rPr>
              <a:t> a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escala</a:t>
            </a:r>
            <a:r>
              <a:rPr sz="1500" dirty="0">
                <a:latin typeface="Calibri"/>
                <a:cs typeface="Calibri"/>
              </a:rPr>
              <a:t> de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terreno,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aunque</a:t>
            </a:r>
            <a:r>
              <a:rPr sz="1500" dirty="0">
                <a:latin typeface="Calibri"/>
                <a:cs typeface="Calibri"/>
              </a:rPr>
              <a:t> se 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reco</a:t>
            </a:r>
            <a:r>
              <a:rPr sz="1500" spc="5" dirty="0">
                <a:latin typeface="Calibri"/>
                <a:cs typeface="Calibri"/>
              </a:rPr>
              <a:t>m</a:t>
            </a:r>
            <a:r>
              <a:rPr sz="1500" dirty="0">
                <a:latin typeface="Calibri"/>
                <a:cs typeface="Calibri"/>
              </a:rPr>
              <a:t>iendan	estrateg</a:t>
            </a:r>
            <a:r>
              <a:rPr sz="1500" spc="-10" dirty="0">
                <a:latin typeface="Calibri"/>
                <a:cs typeface="Calibri"/>
              </a:rPr>
              <a:t>i</a:t>
            </a:r>
            <a:r>
              <a:rPr sz="1500" dirty="0">
                <a:latin typeface="Calibri"/>
                <a:cs typeface="Calibri"/>
              </a:rPr>
              <a:t>as	pa</a:t>
            </a:r>
            <a:r>
              <a:rPr sz="1500" spc="-10" dirty="0">
                <a:latin typeface="Calibri"/>
                <a:cs typeface="Calibri"/>
              </a:rPr>
              <a:t>r</a:t>
            </a:r>
            <a:r>
              <a:rPr sz="1500" dirty="0">
                <a:latin typeface="Calibri"/>
                <a:cs typeface="Calibri"/>
              </a:rPr>
              <a:t>a	re</a:t>
            </a:r>
            <a:r>
              <a:rPr sz="1500" spc="5" dirty="0">
                <a:latin typeface="Calibri"/>
                <a:cs typeface="Calibri"/>
              </a:rPr>
              <a:t>d</a:t>
            </a:r>
            <a:r>
              <a:rPr sz="1500" dirty="0">
                <a:latin typeface="Calibri"/>
                <a:cs typeface="Calibri"/>
              </a:rPr>
              <a:t>ucir	los	costos	de	la	</a:t>
            </a:r>
            <a:r>
              <a:rPr sz="1500" spc="-5" dirty="0">
                <a:latin typeface="Calibri"/>
                <a:cs typeface="Calibri"/>
              </a:rPr>
              <a:t>w</a:t>
            </a:r>
            <a:r>
              <a:rPr sz="1500" spc="10" dirty="0">
                <a:latin typeface="Calibri"/>
                <a:cs typeface="Calibri"/>
              </a:rPr>
              <a:t>i</a:t>
            </a:r>
            <a:r>
              <a:rPr sz="1500" dirty="0">
                <a:latin typeface="Calibri"/>
                <a:cs typeface="Calibri"/>
              </a:rPr>
              <a:t>theri</a:t>
            </a:r>
            <a:r>
              <a:rPr sz="1500" spc="5" dirty="0">
                <a:latin typeface="Calibri"/>
                <a:cs typeface="Calibri"/>
              </a:rPr>
              <a:t>t</a:t>
            </a:r>
            <a:r>
              <a:rPr sz="1500" spc="-10" dirty="0">
                <a:latin typeface="Calibri"/>
                <a:cs typeface="Calibri"/>
              </a:rPr>
              <a:t>a</a:t>
            </a:r>
            <a:r>
              <a:rPr sz="1500" dirty="0"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0362" y="122885"/>
            <a:ext cx="35001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latin typeface="Calibri"/>
                <a:cs typeface="Calibri"/>
              </a:rPr>
              <a:t>Analicemos un</a:t>
            </a:r>
            <a:r>
              <a:rPr sz="2800" b="0" spc="-15" dirty="0">
                <a:latin typeface="Calibri"/>
                <a:cs typeface="Calibri"/>
              </a:rPr>
              <a:t> </a:t>
            </a:r>
            <a:r>
              <a:rPr sz="2800" b="0" spc="-5" dirty="0">
                <a:latin typeface="Calibri"/>
                <a:cs typeface="Calibri"/>
              </a:rPr>
              <a:t>ejemplo: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207752" y="5862828"/>
            <a:ext cx="1915795" cy="629920"/>
          </a:xfrm>
          <a:custGeom>
            <a:avLst/>
            <a:gdLst/>
            <a:ahLst/>
            <a:cxnLst/>
            <a:rect l="l" t="t" r="r" b="b"/>
            <a:pathLst>
              <a:path w="1915795" h="629920">
                <a:moveTo>
                  <a:pt x="1915668" y="0"/>
                </a:moveTo>
                <a:lnTo>
                  <a:pt x="208406" y="0"/>
                </a:lnTo>
                <a:lnTo>
                  <a:pt x="208406" y="236029"/>
                </a:lnTo>
                <a:lnTo>
                  <a:pt x="157352" y="236029"/>
                </a:lnTo>
                <a:lnTo>
                  <a:pt x="157352" y="157353"/>
                </a:lnTo>
                <a:lnTo>
                  <a:pt x="0" y="314706"/>
                </a:lnTo>
                <a:lnTo>
                  <a:pt x="157352" y="472059"/>
                </a:lnTo>
                <a:lnTo>
                  <a:pt x="157352" y="393382"/>
                </a:lnTo>
                <a:lnTo>
                  <a:pt x="208406" y="393382"/>
                </a:lnTo>
                <a:lnTo>
                  <a:pt x="208406" y="629412"/>
                </a:lnTo>
                <a:lnTo>
                  <a:pt x="1915668" y="629412"/>
                </a:lnTo>
                <a:lnTo>
                  <a:pt x="191566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635488" y="5876035"/>
            <a:ext cx="12725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223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DISCUSIÓN/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CONCLUSIÓN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89833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Consejos</a:t>
            </a:r>
            <a:r>
              <a:rPr sz="4400" spc="-30" dirty="0"/>
              <a:t> </a:t>
            </a:r>
            <a:r>
              <a:rPr sz="4400" dirty="0"/>
              <a:t>para</a:t>
            </a:r>
            <a:r>
              <a:rPr sz="4400" spc="-15" dirty="0"/>
              <a:t> </a:t>
            </a:r>
            <a:r>
              <a:rPr sz="4400" dirty="0"/>
              <a:t>la</a:t>
            </a:r>
            <a:r>
              <a:rPr sz="4400" spc="-5" dirty="0"/>
              <a:t> escritura</a:t>
            </a:r>
            <a:r>
              <a:rPr sz="4400" spc="-45" dirty="0"/>
              <a:t> </a:t>
            </a:r>
            <a:r>
              <a:rPr sz="4400" dirty="0"/>
              <a:t>del </a:t>
            </a:r>
            <a:r>
              <a:rPr sz="4400" spc="-5" dirty="0"/>
              <a:t>resumen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47774"/>
            <a:ext cx="10328275" cy="394335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41300" marR="257810" indent="-228600">
              <a:lnSpc>
                <a:spcPct val="71100"/>
              </a:lnSpc>
              <a:spcBef>
                <a:spcPts val="940"/>
              </a:spcBef>
              <a:buSzPct val="102127"/>
              <a:buFont typeface="Arial MT"/>
              <a:buChar char="•"/>
              <a:tabLst>
                <a:tab pos="241300" algn="l"/>
              </a:tabLst>
            </a:pPr>
            <a:r>
              <a:rPr sz="2350" spc="5" dirty="0">
                <a:latin typeface="Calibri"/>
                <a:cs typeface="Calibri"/>
              </a:rPr>
              <a:t>El</a:t>
            </a:r>
            <a:r>
              <a:rPr sz="2350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resumen</a:t>
            </a:r>
            <a:r>
              <a:rPr sz="2350" spc="25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debe</a:t>
            </a:r>
            <a:r>
              <a:rPr sz="2350" spc="15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dar </a:t>
            </a:r>
            <a:r>
              <a:rPr sz="2350" spc="10" dirty="0">
                <a:latin typeface="Calibri"/>
                <a:cs typeface="Calibri"/>
              </a:rPr>
              <a:t>cuenta</a:t>
            </a:r>
            <a:r>
              <a:rPr sz="2350" spc="25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en </a:t>
            </a:r>
            <a:r>
              <a:rPr sz="2350" spc="5" dirty="0">
                <a:latin typeface="Calibri"/>
                <a:cs typeface="Calibri"/>
              </a:rPr>
              <a:t>forma</a:t>
            </a:r>
            <a:r>
              <a:rPr sz="2350" spc="10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objetiva,</a:t>
            </a:r>
            <a:r>
              <a:rPr sz="2350" spc="45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clara</a:t>
            </a:r>
            <a:r>
              <a:rPr sz="2350" spc="20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y </a:t>
            </a:r>
            <a:r>
              <a:rPr sz="2350" spc="5" dirty="0">
                <a:latin typeface="Calibri"/>
                <a:cs typeface="Calibri"/>
              </a:rPr>
              <a:t>breve</a:t>
            </a:r>
            <a:r>
              <a:rPr sz="2350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del</a:t>
            </a:r>
            <a:r>
              <a:rPr sz="2350" spc="20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contenido</a:t>
            </a:r>
            <a:r>
              <a:rPr sz="2350" spc="25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de</a:t>
            </a:r>
            <a:r>
              <a:rPr sz="2350" spc="15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la </a:t>
            </a:r>
            <a:r>
              <a:rPr sz="2350" spc="-515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tesis,</a:t>
            </a:r>
            <a:r>
              <a:rPr sz="2350" spc="10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sin</a:t>
            </a:r>
            <a:r>
              <a:rPr sz="2350" spc="15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interpretaciones.</a:t>
            </a:r>
            <a:endParaRPr sz="2350">
              <a:latin typeface="Calibri"/>
              <a:cs typeface="Calibri"/>
            </a:endParaRPr>
          </a:p>
          <a:p>
            <a:pPr marL="241300" indent="-228600">
              <a:lnSpc>
                <a:spcPts val="2415"/>
              </a:lnSpc>
              <a:spcBef>
                <a:spcPts val="165"/>
              </a:spcBef>
              <a:buSzPct val="102127"/>
              <a:buFont typeface="Arial MT"/>
              <a:buChar char="•"/>
              <a:tabLst>
                <a:tab pos="241300" algn="l"/>
              </a:tabLst>
            </a:pPr>
            <a:r>
              <a:rPr sz="2350" dirty="0">
                <a:latin typeface="Calibri"/>
                <a:cs typeface="Calibri"/>
              </a:rPr>
              <a:t>Consiste</a:t>
            </a:r>
            <a:r>
              <a:rPr sz="2350" spc="35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de</a:t>
            </a:r>
            <a:r>
              <a:rPr sz="2350" spc="5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un</a:t>
            </a:r>
            <a:r>
              <a:rPr sz="2350" spc="5" dirty="0">
                <a:latin typeface="Calibri"/>
                <a:cs typeface="Calibri"/>
              </a:rPr>
              <a:t> solo</a:t>
            </a:r>
            <a:r>
              <a:rPr sz="2350" spc="25" dirty="0">
                <a:latin typeface="Calibri"/>
                <a:cs typeface="Calibri"/>
              </a:rPr>
              <a:t> </a:t>
            </a:r>
            <a:r>
              <a:rPr sz="2350" spc="-10" dirty="0">
                <a:latin typeface="Calibri"/>
                <a:cs typeface="Calibri"/>
              </a:rPr>
              <a:t>párrafo</a:t>
            </a:r>
            <a:r>
              <a:rPr sz="2350" spc="-5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y se </a:t>
            </a:r>
            <a:r>
              <a:rPr sz="2350" dirty="0">
                <a:latin typeface="Calibri"/>
                <a:cs typeface="Calibri"/>
              </a:rPr>
              <a:t>redacta</a:t>
            </a:r>
            <a:r>
              <a:rPr sz="2350" spc="10" dirty="0">
                <a:latin typeface="Calibri"/>
                <a:cs typeface="Calibri"/>
              </a:rPr>
              <a:t> en</a:t>
            </a:r>
            <a:r>
              <a:rPr sz="2350" spc="20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tiempo</a:t>
            </a:r>
            <a:r>
              <a:rPr sz="2350" spc="10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pasado</a:t>
            </a:r>
            <a:r>
              <a:rPr sz="2350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(se</a:t>
            </a:r>
            <a:r>
              <a:rPr sz="2350" spc="10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encontró,</a:t>
            </a:r>
            <a:r>
              <a:rPr sz="2350" spc="30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se</a:t>
            </a:r>
            <a:endParaRPr sz="2350">
              <a:latin typeface="Calibri"/>
              <a:cs typeface="Calibri"/>
            </a:endParaRPr>
          </a:p>
          <a:p>
            <a:pPr marL="241300">
              <a:lnSpc>
                <a:spcPts val="2415"/>
              </a:lnSpc>
            </a:pPr>
            <a:r>
              <a:rPr sz="2350" spc="5" dirty="0">
                <a:latin typeface="Calibri"/>
                <a:cs typeface="Calibri"/>
              </a:rPr>
              <a:t>observó,</a:t>
            </a:r>
            <a:r>
              <a:rPr sz="2350" spc="-10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etc.)</a:t>
            </a:r>
            <a:endParaRPr sz="23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80"/>
              </a:spcBef>
              <a:buSzPct val="102127"/>
              <a:buFont typeface="Arial MT"/>
              <a:buChar char="•"/>
              <a:tabLst>
                <a:tab pos="241300" algn="l"/>
              </a:tabLst>
            </a:pPr>
            <a:r>
              <a:rPr sz="2350" spc="15" dirty="0">
                <a:latin typeface="Calibri"/>
                <a:cs typeface="Calibri"/>
              </a:rPr>
              <a:t>No</a:t>
            </a:r>
            <a:r>
              <a:rPr sz="2350" spc="10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contiene</a:t>
            </a:r>
            <a:r>
              <a:rPr sz="2350" spc="50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siglas</a:t>
            </a:r>
            <a:r>
              <a:rPr sz="2350" spc="35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o </a:t>
            </a:r>
            <a:r>
              <a:rPr sz="2350" spc="5" dirty="0">
                <a:latin typeface="Calibri"/>
                <a:cs typeface="Calibri"/>
              </a:rPr>
              <a:t>abreviaturas,</a:t>
            </a:r>
            <a:r>
              <a:rPr sz="2350" spc="25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excepto</a:t>
            </a:r>
            <a:r>
              <a:rPr sz="2350" spc="15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aquellas</a:t>
            </a:r>
            <a:r>
              <a:rPr sz="2350" spc="25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que</a:t>
            </a:r>
            <a:r>
              <a:rPr sz="2350" spc="20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toda</a:t>
            </a:r>
            <a:r>
              <a:rPr sz="2350" spc="25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la</a:t>
            </a:r>
            <a:r>
              <a:rPr sz="2350" spc="15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audiencia</a:t>
            </a:r>
            <a:r>
              <a:rPr sz="2350" spc="35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conoce.</a:t>
            </a:r>
            <a:endParaRPr sz="2350">
              <a:latin typeface="Calibri"/>
              <a:cs typeface="Calibri"/>
            </a:endParaRPr>
          </a:p>
          <a:p>
            <a:pPr marL="241300" marR="398145" indent="-228600">
              <a:lnSpc>
                <a:spcPct val="70600"/>
              </a:lnSpc>
              <a:spcBef>
                <a:spcPts val="1010"/>
              </a:spcBef>
              <a:buSzPct val="102127"/>
              <a:buFont typeface="Arial MT"/>
              <a:buChar char="•"/>
              <a:tabLst>
                <a:tab pos="241300" algn="l"/>
              </a:tabLst>
            </a:pPr>
            <a:r>
              <a:rPr sz="2350" spc="-10" dirty="0">
                <a:latin typeface="Calibri"/>
                <a:cs typeface="Calibri"/>
              </a:rPr>
              <a:t>Por</a:t>
            </a:r>
            <a:r>
              <a:rPr sz="2350" spc="15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lo</a:t>
            </a:r>
            <a:r>
              <a:rPr sz="2350" dirty="0">
                <a:latin typeface="Calibri"/>
                <a:cs typeface="Calibri"/>
              </a:rPr>
              <a:t> general</a:t>
            </a:r>
            <a:r>
              <a:rPr sz="2350" spc="15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contiene</a:t>
            </a:r>
            <a:r>
              <a:rPr sz="2350" spc="30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el</a:t>
            </a:r>
            <a:r>
              <a:rPr sz="2350" spc="20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nombre</a:t>
            </a:r>
            <a:r>
              <a:rPr sz="2350" spc="55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común</a:t>
            </a:r>
            <a:r>
              <a:rPr sz="2350" spc="20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y</a:t>
            </a:r>
            <a:r>
              <a:rPr sz="2350" spc="15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el</a:t>
            </a:r>
            <a:r>
              <a:rPr sz="2350" spc="15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nombre</a:t>
            </a:r>
            <a:r>
              <a:rPr sz="2350" spc="35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científico</a:t>
            </a:r>
            <a:r>
              <a:rPr sz="2350" spc="45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de</a:t>
            </a:r>
            <a:r>
              <a:rPr sz="2350" spc="20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las</a:t>
            </a:r>
            <a:r>
              <a:rPr sz="2350" spc="10" dirty="0">
                <a:latin typeface="Calibri"/>
                <a:cs typeface="Calibri"/>
              </a:rPr>
              <a:t> especies </a:t>
            </a:r>
            <a:r>
              <a:rPr sz="2350" spc="-515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estudiadas.</a:t>
            </a:r>
            <a:endParaRPr sz="2350">
              <a:latin typeface="Calibri"/>
              <a:cs typeface="Calibri"/>
            </a:endParaRPr>
          </a:p>
          <a:p>
            <a:pPr marL="241300" marR="805180" indent="-228600">
              <a:lnSpc>
                <a:spcPct val="71100"/>
              </a:lnSpc>
              <a:spcBef>
                <a:spcPts val="1000"/>
              </a:spcBef>
              <a:buSzPct val="102127"/>
              <a:buFont typeface="Arial MT"/>
              <a:buChar char="•"/>
              <a:tabLst>
                <a:tab pos="241300" algn="l"/>
              </a:tabLst>
            </a:pPr>
            <a:r>
              <a:rPr sz="2350" spc="10" dirty="0">
                <a:latin typeface="Calibri"/>
                <a:cs typeface="Calibri"/>
              </a:rPr>
              <a:t>Pueden</a:t>
            </a:r>
            <a:r>
              <a:rPr sz="2350" spc="15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incluirse</a:t>
            </a:r>
            <a:r>
              <a:rPr sz="2350" spc="50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datos</a:t>
            </a:r>
            <a:r>
              <a:rPr sz="2350" spc="10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numéricos</a:t>
            </a:r>
            <a:r>
              <a:rPr sz="2350" spc="10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si</a:t>
            </a:r>
            <a:r>
              <a:rPr sz="2350" spc="10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estos</a:t>
            </a:r>
            <a:r>
              <a:rPr sz="2350" spc="15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contribuyen</a:t>
            </a:r>
            <a:r>
              <a:rPr sz="2350" spc="35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a </a:t>
            </a:r>
            <a:r>
              <a:rPr sz="2350" dirty="0">
                <a:latin typeface="Calibri"/>
                <a:cs typeface="Calibri"/>
              </a:rPr>
              <a:t>la</a:t>
            </a:r>
            <a:r>
              <a:rPr sz="2350" spc="20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comprensión</a:t>
            </a:r>
            <a:r>
              <a:rPr sz="2350" spc="30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del </a:t>
            </a:r>
            <a:r>
              <a:rPr sz="2350" spc="-515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documento.</a:t>
            </a:r>
            <a:endParaRPr sz="2350">
              <a:latin typeface="Calibri"/>
              <a:cs typeface="Calibri"/>
            </a:endParaRPr>
          </a:p>
          <a:p>
            <a:pPr marL="241300" marR="5080" indent="-228600">
              <a:lnSpc>
                <a:spcPct val="70600"/>
              </a:lnSpc>
              <a:spcBef>
                <a:spcPts val="1010"/>
              </a:spcBef>
              <a:buSzPct val="102127"/>
              <a:buFont typeface="Arial MT"/>
              <a:buChar char="•"/>
              <a:tabLst>
                <a:tab pos="241300" algn="l"/>
              </a:tabLst>
            </a:pPr>
            <a:r>
              <a:rPr sz="2350" spc="5" dirty="0">
                <a:latin typeface="Calibri"/>
                <a:cs typeface="Calibri"/>
              </a:rPr>
              <a:t>Si </a:t>
            </a:r>
            <a:r>
              <a:rPr sz="2350" dirty="0">
                <a:latin typeface="Calibri"/>
                <a:cs typeface="Calibri"/>
              </a:rPr>
              <a:t>la</a:t>
            </a:r>
            <a:r>
              <a:rPr sz="2350" spc="25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Unidad</a:t>
            </a:r>
            <a:r>
              <a:rPr sz="2350" spc="30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Académica</a:t>
            </a:r>
            <a:r>
              <a:rPr sz="2350" spc="25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lo estima</a:t>
            </a:r>
            <a:r>
              <a:rPr sz="2350" spc="40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necesario,</a:t>
            </a:r>
            <a:r>
              <a:rPr sz="2350" spc="35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es </a:t>
            </a:r>
            <a:r>
              <a:rPr sz="2350" spc="5" dirty="0">
                <a:latin typeface="Calibri"/>
                <a:cs typeface="Calibri"/>
              </a:rPr>
              <a:t>posible</a:t>
            </a:r>
            <a:r>
              <a:rPr sz="2350" spc="35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la</a:t>
            </a:r>
            <a:r>
              <a:rPr sz="2350" spc="15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inclusión</a:t>
            </a:r>
            <a:r>
              <a:rPr sz="2350" spc="50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del</a:t>
            </a:r>
            <a:r>
              <a:rPr sz="2350" spc="20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resumen</a:t>
            </a:r>
            <a:r>
              <a:rPr sz="2350" spc="15" dirty="0">
                <a:latin typeface="Calibri"/>
                <a:cs typeface="Calibri"/>
              </a:rPr>
              <a:t> en </a:t>
            </a:r>
            <a:r>
              <a:rPr sz="2350" spc="-515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inglés.</a:t>
            </a:r>
            <a:endParaRPr sz="23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80"/>
              </a:spcBef>
              <a:buSzPct val="102127"/>
              <a:buFont typeface="Arial MT"/>
              <a:buChar char="•"/>
              <a:tabLst>
                <a:tab pos="241300" algn="l"/>
              </a:tabLst>
            </a:pPr>
            <a:r>
              <a:rPr sz="2350" spc="5" dirty="0">
                <a:latin typeface="Calibri"/>
                <a:cs typeface="Calibri"/>
              </a:rPr>
              <a:t>Según</a:t>
            </a:r>
            <a:r>
              <a:rPr sz="2350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normas</a:t>
            </a:r>
            <a:r>
              <a:rPr sz="2350" spc="5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de</a:t>
            </a:r>
            <a:r>
              <a:rPr sz="2350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Uchile,</a:t>
            </a:r>
            <a:r>
              <a:rPr sz="2350" spc="50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la</a:t>
            </a:r>
            <a:r>
              <a:rPr sz="2350" spc="5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extensión es</a:t>
            </a:r>
            <a:r>
              <a:rPr sz="2350" spc="5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de</a:t>
            </a:r>
            <a:r>
              <a:rPr sz="2350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una</a:t>
            </a:r>
            <a:r>
              <a:rPr sz="2350" spc="5" dirty="0">
                <a:latin typeface="Calibri"/>
                <a:cs typeface="Calibri"/>
              </a:rPr>
              <a:t> página</a:t>
            </a:r>
            <a:r>
              <a:rPr sz="2350" spc="15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como máximo.</a:t>
            </a:r>
            <a:endParaRPr sz="2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7495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Importancia</a:t>
            </a:r>
            <a:r>
              <a:rPr sz="4400" spc="-45" dirty="0"/>
              <a:t> </a:t>
            </a:r>
            <a:r>
              <a:rPr sz="4400" dirty="0"/>
              <a:t>de</a:t>
            </a:r>
            <a:r>
              <a:rPr sz="4400" spc="-15" dirty="0"/>
              <a:t> </a:t>
            </a:r>
            <a:r>
              <a:rPr sz="4400" dirty="0"/>
              <a:t>las</a:t>
            </a:r>
            <a:r>
              <a:rPr sz="4400" spc="-30" dirty="0"/>
              <a:t> </a:t>
            </a:r>
            <a:r>
              <a:rPr sz="4400" dirty="0"/>
              <a:t>palabras</a:t>
            </a:r>
            <a:r>
              <a:rPr sz="4400" spc="-30" dirty="0"/>
              <a:t> </a:t>
            </a:r>
            <a:r>
              <a:rPr sz="4400" spc="-5" dirty="0"/>
              <a:t>clave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47774"/>
            <a:ext cx="9650730" cy="419735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241300" marR="6985" indent="-228600">
              <a:lnSpc>
                <a:spcPct val="70900"/>
              </a:lnSpc>
              <a:spcBef>
                <a:spcPts val="944"/>
              </a:spcBef>
              <a:buSzPct val="102127"/>
              <a:buFont typeface="Arial MT"/>
              <a:buChar char="•"/>
              <a:tabLst>
                <a:tab pos="241300" algn="l"/>
              </a:tabLst>
            </a:pPr>
            <a:r>
              <a:rPr sz="2350" spc="5" dirty="0">
                <a:latin typeface="Calibri"/>
                <a:cs typeface="Calibri"/>
              </a:rPr>
              <a:t>Las</a:t>
            </a:r>
            <a:r>
              <a:rPr sz="2350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palabras</a:t>
            </a:r>
            <a:r>
              <a:rPr sz="2350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clave</a:t>
            </a:r>
            <a:r>
              <a:rPr sz="2350" spc="35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(</a:t>
            </a:r>
            <a:r>
              <a:rPr sz="2350" i="1" spc="10" dirty="0">
                <a:latin typeface="Calibri"/>
                <a:cs typeface="Calibri"/>
              </a:rPr>
              <a:t>keywords</a:t>
            </a:r>
            <a:r>
              <a:rPr sz="2350" spc="10" dirty="0">
                <a:latin typeface="Calibri"/>
                <a:cs typeface="Calibri"/>
              </a:rPr>
              <a:t>)</a:t>
            </a:r>
            <a:r>
              <a:rPr sz="2350" spc="5" dirty="0">
                <a:latin typeface="Calibri"/>
                <a:cs typeface="Calibri"/>
              </a:rPr>
              <a:t> son</a:t>
            </a:r>
            <a:r>
              <a:rPr sz="2350" spc="10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una</a:t>
            </a:r>
            <a:r>
              <a:rPr sz="2350" dirty="0">
                <a:latin typeface="Calibri"/>
                <a:cs typeface="Calibri"/>
              </a:rPr>
              <a:t> lista</a:t>
            </a:r>
            <a:r>
              <a:rPr sz="2350" spc="35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de</a:t>
            </a:r>
            <a:r>
              <a:rPr sz="2350" spc="15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cuatro</a:t>
            </a:r>
            <a:r>
              <a:rPr sz="2350" spc="20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a</a:t>
            </a:r>
            <a:r>
              <a:rPr sz="2350" spc="15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ocho</a:t>
            </a:r>
            <a:r>
              <a:rPr sz="2350" spc="20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términos</a:t>
            </a:r>
            <a:r>
              <a:rPr sz="2350" spc="10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clave </a:t>
            </a:r>
            <a:r>
              <a:rPr sz="2350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relacionados</a:t>
            </a:r>
            <a:r>
              <a:rPr sz="2350" spc="25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con </a:t>
            </a:r>
            <a:r>
              <a:rPr sz="2350" spc="5" dirty="0">
                <a:latin typeface="Calibri"/>
                <a:cs typeface="Calibri"/>
              </a:rPr>
              <a:t>el</a:t>
            </a:r>
            <a:r>
              <a:rPr sz="2350" spc="15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contenido</a:t>
            </a:r>
            <a:r>
              <a:rPr sz="2350" spc="25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del</a:t>
            </a:r>
            <a:r>
              <a:rPr sz="2350" spc="30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artículo.</a:t>
            </a:r>
            <a:r>
              <a:rPr sz="2350" spc="20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Se</a:t>
            </a:r>
            <a:r>
              <a:rPr sz="2350" dirty="0">
                <a:latin typeface="Calibri"/>
                <a:cs typeface="Calibri"/>
              </a:rPr>
              <a:t> colocan</a:t>
            </a:r>
            <a:r>
              <a:rPr sz="2350" spc="30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a</a:t>
            </a:r>
            <a:r>
              <a:rPr sz="2350" spc="5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menudo</a:t>
            </a:r>
            <a:r>
              <a:rPr sz="2350" spc="20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después </a:t>
            </a:r>
            <a:r>
              <a:rPr sz="2350" spc="5" dirty="0">
                <a:latin typeface="Calibri"/>
                <a:cs typeface="Calibri"/>
              </a:rPr>
              <a:t>del </a:t>
            </a:r>
            <a:r>
              <a:rPr sz="2350" spc="-515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resumen</a:t>
            </a:r>
            <a:r>
              <a:rPr sz="2350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(</a:t>
            </a:r>
            <a:r>
              <a:rPr sz="2350" i="1" spc="5" dirty="0">
                <a:latin typeface="Calibri"/>
                <a:cs typeface="Calibri"/>
              </a:rPr>
              <a:t>abstract</a:t>
            </a:r>
            <a:r>
              <a:rPr sz="2350" spc="5" dirty="0">
                <a:latin typeface="Calibri"/>
                <a:cs typeface="Calibri"/>
              </a:rPr>
              <a:t>).</a:t>
            </a:r>
            <a:endParaRPr sz="23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 MT"/>
              <a:buChar char="•"/>
            </a:pPr>
            <a:endParaRPr sz="3250">
              <a:latin typeface="Calibri"/>
              <a:cs typeface="Calibri"/>
            </a:endParaRPr>
          </a:p>
          <a:p>
            <a:pPr marL="241300" marR="46355" indent="-228600">
              <a:lnSpc>
                <a:spcPct val="71100"/>
              </a:lnSpc>
              <a:buSzPct val="102127"/>
              <a:buFont typeface="Arial MT"/>
              <a:buChar char="•"/>
              <a:tabLst>
                <a:tab pos="241300" algn="l"/>
              </a:tabLst>
            </a:pPr>
            <a:r>
              <a:rPr sz="2350" spc="-5" dirty="0">
                <a:latin typeface="Calibri"/>
                <a:cs typeface="Calibri"/>
              </a:rPr>
              <a:t>Estas</a:t>
            </a:r>
            <a:r>
              <a:rPr sz="2350" spc="-10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palabras</a:t>
            </a:r>
            <a:r>
              <a:rPr sz="2350" spc="10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son</a:t>
            </a:r>
            <a:r>
              <a:rPr sz="2350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usadas por</a:t>
            </a:r>
            <a:r>
              <a:rPr sz="2350" dirty="0">
                <a:latin typeface="Calibri"/>
                <a:cs typeface="Calibri"/>
              </a:rPr>
              <a:t> los</a:t>
            </a:r>
            <a:r>
              <a:rPr sz="2350" spc="15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servicios</a:t>
            </a:r>
            <a:r>
              <a:rPr sz="2350" spc="60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bibliográficos</a:t>
            </a:r>
            <a:r>
              <a:rPr sz="2350" spc="45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(indexadores,</a:t>
            </a:r>
            <a:r>
              <a:rPr sz="2350" spc="40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bases </a:t>
            </a:r>
            <a:r>
              <a:rPr sz="2350" spc="-515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de </a:t>
            </a:r>
            <a:r>
              <a:rPr sz="2350" spc="-5" dirty="0">
                <a:latin typeface="Calibri"/>
                <a:cs typeface="Calibri"/>
              </a:rPr>
              <a:t>datos)</a:t>
            </a:r>
            <a:r>
              <a:rPr sz="2350" spc="20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para</a:t>
            </a:r>
            <a:r>
              <a:rPr sz="2350" spc="10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clasificar</a:t>
            </a:r>
            <a:r>
              <a:rPr sz="2350" spc="30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el</a:t>
            </a:r>
            <a:r>
              <a:rPr sz="2350" spc="10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trabajo</a:t>
            </a:r>
            <a:r>
              <a:rPr sz="2350" spc="15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bajo</a:t>
            </a:r>
            <a:r>
              <a:rPr sz="2350" spc="10" dirty="0">
                <a:latin typeface="Calibri"/>
                <a:cs typeface="Calibri"/>
              </a:rPr>
              <a:t> un</a:t>
            </a:r>
            <a:r>
              <a:rPr sz="2350" spc="30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índice</a:t>
            </a:r>
            <a:r>
              <a:rPr sz="2350" spc="30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o</a:t>
            </a:r>
            <a:r>
              <a:rPr sz="2350" spc="20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tema</a:t>
            </a:r>
            <a:r>
              <a:rPr sz="2350" spc="15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particular.</a:t>
            </a:r>
            <a:endParaRPr sz="23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3250">
              <a:latin typeface="Calibri"/>
              <a:cs typeface="Calibri"/>
            </a:endParaRPr>
          </a:p>
          <a:p>
            <a:pPr marL="241300" marR="5080" indent="-228600">
              <a:lnSpc>
                <a:spcPct val="71100"/>
              </a:lnSpc>
              <a:buSzPct val="102127"/>
              <a:buFont typeface="Arial MT"/>
              <a:buChar char="•"/>
              <a:tabLst>
                <a:tab pos="241300" algn="l"/>
              </a:tabLst>
            </a:pPr>
            <a:r>
              <a:rPr sz="2350" spc="10" dirty="0">
                <a:latin typeface="Calibri"/>
                <a:cs typeface="Calibri"/>
              </a:rPr>
              <a:t>Cuando</a:t>
            </a:r>
            <a:r>
              <a:rPr sz="2350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haces</a:t>
            </a:r>
            <a:r>
              <a:rPr sz="2350" spc="15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una</a:t>
            </a:r>
            <a:r>
              <a:rPr sz="2350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buena</a:t>
            </a:r>
            <a:r>
              <a:rPr sz="2350" spc="15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selección</a:t>
            </a:r>
            <a:r>
              <a:rPr sz="2350" spc="30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de </a:t>
            </a:r>
            <a:r>
              <a:rPr sz="2350" spc="5" dirty="0">
                <a:latin typeface="Calibri"/>
                <a:cs typeface="Calibri"/>
              </a:rPr>
              <a:t>palabras clave</a:t>
            </a:r>
            <a:r>
              <a:rPr sz="2350" spc="35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tienes</a:t>
            </a:r>
            <a:r>
              <a:rPr sz="2350" spc="15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más </a:t>
            </a:r>
            <a:r>
              <a:rPr sz="2350" spc="5" dirty="0">
                <a:latin typeface="Calibri"/>
                <a:cs typeface="Calibri"/>
              </a:rPr>
              <a:t>opciones</a:t>
            </a:r>
            <a:r>
              <a:rPr sz="2350" spc="25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de </a:t>
            </a:r>
            <a:r>
              <a:rPr sz="2350" spc="-515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que </a:t>
            </a:r>
            <a:r>
              <a:rPr sz="2350" spc="5" dirty="0">
                <a:latin typeface="Calibri"/>
                <a:cs typeface="Calibri"/>
              </a:rPr>
              <a:t>los</a:t>
            </a:r>
            <a:r>
              <a:rPr sz="2350" spc="15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lectores</a:t>
            </a:r>
            <a:r>
              <a:rPr sz="2350" spc="35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interesados</a:t>
            </a:r>
            <a:r>
              <a:rPr sz="2350" spc="10" dirty="0">
                <a:latin typeface="Calibri"/>
                <a:cs typeface="Calibri"/>
              </a:rPr>
              <a:t> en</a:t>
            </a:r>
            <a:r>
              <a:rPr sz="2350" spc="15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los</a:t>
            </a:r>
            <a:r>
              <a:rPr sz="2350" spc="15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temas</a:t>
            </a:r>
            <a:r>
              <a:rPr sz="2350" spc="5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de</a:t>
            </a:r>
            <a:r>
              <a:rPr sz="2350" spc="5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tu</a:t>
            </a:r>
            <a:r>
              <a:rPr sz="2350" spc="25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investigación</a:t>
            </a:r>
            <a:r>
              <a:rPr sz="2350" spc="70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lleguen</a:t>
            </a:r>
            <a:r>
              <a:rPr sz="2350" spc="40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a tu</a:t>
            </a:r>
            <a:endParaRPr sz="2350">
              <a:latin typeface="Calibri"/>
              <a:cs typeface="Calibri"/>
            </a:endParaRPr>
          </a:p>
          <a:p>
            <a:pPr marL="241300">
              <a:lnSpc>
                <a:spcPts val="2005"/>
              </a:lnSpc>
            </a:pPr>
            <a:r>
              <a:rPr sz="2350" spc="5" dirty="0">
                <a:latin typeface="Calibri"/>
                <a:cs typeface="Calibri"/>
              </a:rPr>
              <a:t>trabajo.</a:t>
            </a:r>
            <a:endParaRPr sz="23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50">
              <a:latin typeface="Calibri"/>
              <a:cs typeface="Calibri"/>
            </a:endParaRPr>
          </a:p>
          <a:p>
            <a:pPr marL="241300" indent="-228600">
              <a:lnSpc>
                <a:spcPts val="2415"/>
              </a:lnSpc>
              <a:buSzPct val="102127"/>
              <a:buFont typeface="Arial MT"/>
              <a:buChar char="•"/>
              <a:tabLst>
                <a:tab pos="241300" algn="l"/>
              </a:tabLst>
            </a:pPr>
            <a:r>
              <a:rPr sz="2350" spc="10" dirty="0">
                <a:latin typeface="Calibri"/>
                <a:cs typeface="Calibri"/>
              </a:rPr>
              <a:t>Antes </a:t>
            </a:r>
            <a:r>
              <a:rPr sz="2350" spc="5" dirty="0">
                <a:latin typeface="Calibri"/>
                <a:cs typeface="Calibri"/>
              </a:rPr>
              <a:t>incluso</a:t>
            </a:r>
            <a:r>
              <a:rPr sz="2350" spc="40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que</a:t>
            </a:r>
            <a:r>
              <a:rPr sz="2350" spc="5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el</a:t>
            </a:r>
            <a:r>
              <a:rPr sz="2350" spc="15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resumen,</a:t>
            </a:r>
            <a:r>
              <a:rPr sz="2350" spc="20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el </a:t>
            </a:r>
            <a:r>
              <a:rPr sz="2350" spc="5" dirty="0">
                <a:latin typeface="Calibri"/>
                <a:cs typeface="Calibri"/>
              </a:rPr>
              <a:t>primer</a:t>
            </a:r>
            <a:r>
              <a:rPr sz="2350" spc="20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filtro</a:t>
            </a:r>
            <a:r>
              <a:rPr sz="2350" spc="30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que</a:t>
            </a:r>
            <a:r>
              <a:rPr sz="2350" spc="5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conecta</a:t>
            </a:r>
            <a:r>
              <a:rPr sz="2350" spc="35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a</a:t>
            </a:r>
            <a:r>
              <a:rPr sz="2350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los</a:t>
            </a:r>
            <a:r>
              <a:rPr sz="2350" spc="20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lectores</a:t>
            </a:r>
            <a:r>
              <a:rPr sz="2350" spc="30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con</a:t>
            </a:r>
            <a:endParaRPr sz="2350">
              <a:latin typeface="Calibri"/>
              <a:cs typeface="Calibri"/>
            </a:endParaRPr>
          </a:p>
          <a:p>
            <a:pPr marL="241300">
              <a:lnSpc>
                <a:spcPts val="2415"/>
              </a:lnSpc>
            </a:pPr>
            <a:r>
              <a:rPr sz="2350" spc="10" dirty="0">
                <a:latin typeface="Calibri"/>
                <a:cs typeface="Calibri"/>
              </a:rPr>
              <a:t>tu </a:t>
            </a:r>
            <a:r>
              <a:rPr sz="2350" spc="5" dirty="0">
                <a:latin typeface="Calibri"/>
                <a:cs typeface="Calibri"/>
              </a:rPr>
              <a:t>artículo</a:t>
            </a:r>
            <a:r>
              <a:rPr sz="2350" spc="20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son</a:t>
            </a:r>
            <a:r>
              <a:rPr sz="2350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las</a:t>
            </a:r>
            <a:r>
              <a:rPr sz="2350" spc="10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palabras</a:t>
            </a:r>
            <a:r>
              <a:rPr sz="2350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clave.</a:t>
            </a:r>
            <a:endParaRPr sz="2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91186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Consejos</a:t>
            </a:r>
            <a:r>
              <a:rPr sz="4400" spc="-30" dirty="0"/>
              <a:t> </a:t>
            </a:r>
            <a:r>
              <a:rPr sz="4400" dirty="0"/>
              <a:t>para</a:t>
            </a:r>
            <a:r>
              <a:rPr sz="4400" spc="-15" dirty="0"/>
              <a:t> </a:t>
            </a:r>
            <a:r>
              <a:rPr sz="4400" dirty="0"/>
              <a:t>definir</a:t>
            </a:r>
            <a:r>
              <a:rPr sz="4400" spc="-15" dirty="0"/>
              <a:t> </a:t>
            </a:r>
            <a:r>
              <a:rPr sz="4400" spc="-5" dirty="0"/>
              <a:t>las</a:t>
            </a:r>
            <a:r>
              <a:rPr sz="4400" dirty="0"/>
              <a:t> </a:t>
            </a:r>
            <a:r>
              <a:rPr sz="4400" spc="-5" dirty="0"/>
              <a:t>palabras</a:t>
            </a:r>
            <a:r>
              <a:rPr sz="4400" dirty="0"/>
              <a:t> </a:t>
            </a:r>
            <a:r>
              <a:rPr sz="4400" spc="-10" dirty="0"/>
              <a:t>clave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37106"/>
            <a:ext cx="6177915" cy="34163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indent="-228600">
              <a:lnSpc>
                <a:spcPts val="2645"/>
              </a:lnSpc>
              <a:spcBef>
                <a:spcPts val="9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20" dirty="0">
                <a:latin typeface="Calibri"/>
                <a:cs typeface="Calibri"/>
              </a:rPr>
              <a:t>Escoge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estos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términos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cuidadosamente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para</a:t>
            </a:r>
            <a:endParaRPr sz="2600">
              <a:latin typeface="Calibri"/>
              <a:cs typeface="Calibri"/>
            </a:endParaRPr>
          </a:p>
          <a:p>
            <a:pPr marL="241300" marR="43815">
              <a:lnSpc>
                <a:spcPct val="70000"/>
              </a:lnSpc>
              <a:spcBef>
                <a:spcPts val="464"/>
              </a:spcBef>
            </a:pPr>
            <a:r>
              <a:rPr sz="2600" spc="-15" dirty="0">
                <a:latin typeface="Calibri"/>
                <a:cs typeface="Calibri"/>
              </a:rPr>
              <a:t>que</a:t>
            </a:r>
            <a:r>
              <a:rPr sz="2600" spc="-5" dirty="0">
                <a:latin typeface="Calibri"/>
                <a:cs typeface="Calibri"/>
              </a:rPr>
              <a:t> el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artículo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se clasifique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correctamente</a:t>
            </a:r>
            <a:r>
              <a:rPr sz="2600" spc="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y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llegue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 </a:t>
            </a:r>
            <a:r>
              <a:rPr sz="2600" spc="-10" dirty="0">
                <a:latin typeface="Calibri"/>
                <a:cs typeface="Calibri"/>
              </a:rPr>
              <a:t>más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investigadores.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2650"/>
              </a:lnSpc>
              <a:spcBef>
                <a:spcPts val="5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Identifica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conceptos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directamente</a:t>
            </a:r>
            <a:endParaRPr sz="2600">
              <a:latin typeface="Calibri"/>
              <a:cs typeface="Calibri"/>
            </a:endParaRPr>
          </a:p>
          <a:p>
            <a:pPr marL="241300" marR="75565">
              <a:lnSpc>
                <a:spcPct val="69600"/>
              </a:lnSpc>
              <a:spcBef>
                <a:spcPts val="480"/>
              </a:spcBef>
            </a:pPr>
            <a:r>
              <a:rPr sz="2600" spc="-10" dirty="0">
                <a:latin typeface="Calibri"/>
                <a:cs typeface="Calibri"/>
              </a:rPr>
              <a:t>relacionados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con </a:t>
            </a:r>
            <a:r>
              <a:rPr sz="2600" spc="-15" dirty="0">
                <a:latin typeface="Calibri"/>
                <a:cs typeface="Calibri"/>
              </a:rPr>
              <a:t>tu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tema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</a:t>
            </a:r>
            <a:r>
              <a:rPr sz="2600" spc="-5" dirty="0">
                <a:latin typeface="Calibri"/>
                <a:cs typeface="Calibri"/>
              </a:rPr>
              <a:t> investigación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y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sus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variantes.</a:t>
            </a:r>
            <a:endParaRPr sz="2600">
              <a:latin typeface="Calibri"/>
              <a:cs typeface="Calibri"/>
            </a:endParaRPr>
          </a:p>
          <a:p>
            <a:pPr marL="241300" marR="361950" indent="-228600">
              <a:lnSpc>
                <a:spcPct val="70100"/>
              </a:lnSpc>
              <a:spcBef>
                <a:spcPts val="98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Identifica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conceptos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relacionados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con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el 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campo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en el </a:t>
            </a:r>
            <a:r>
              <a:rPr sz="2600" spc="-15" dirty="0">
                <a:latin typeface="Calibri"/>
                <a:cs typeface="Calibri"/>
              </a:rPr>
              <a:t>que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se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sitúa</a:t>
            </a:r>
            <a:r>
              <a:rPr sz="2600" spc="-5" dirty="0">
                <a:latin typeface="Calibri"/>
                <a:cs typeface="Calibri"/>
              </a:rPr>
              <a:t> tu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investigación.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Incluye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frases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compuestas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si es</a:t>
            </a:r>
            <a:r>
              <a:rPr sz="2600" spc="-10" dirty="0">
                <a:latin typeface="Calibri"/>
                <a:cs typeface="Calibri"/>
              </a:rPr>
              <a:t> necesario.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Ponte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en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el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lugar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del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lector</a:t>
            </a:r>
            <a:r>
              <a:rPr sz="2600" spc="-5" dirty="0">
                <a:latin typeface="Calibri"/>
                <a:cs typeface="Calibri"/>
              </a:rPr>
              <a:t> o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lectora.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1440" y="2523744"/>
            <a:ext cx="3642359" cy="204825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78224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48486" y="2042007"/>
            <a:ext cx="7579359" cy="298323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000" spc="-5" dirty="0">
                <a:latin typeface="Segoe UI Emoji"/>
                <a:cs typeface="Segoe UI Emoji"/>
              </a:rPr>
              <a:t>✔</a:t>
            </a:r>
            <a:r>
              <a:rPr sz="2000" spc="-5" dirty="0">
                <a:latin typeface="Calibri"/>
                <a:cs typeface="Calibri"/>
              </a:rPr>
              <a:t>(Re)definir</a:t>
            </a:r>
            <a:r>
              <a:rPr sz="2000" dirty="0">
                <a:latin typeface="Calibri"/>
                <a:cs typeface="Calibri"/>
              </a:rPr>
              <a:t> título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tentativo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definitivo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2000" spc="-5" dirty="0">
                <a:latin typeface="Segoe UI Emoji"/>
                <a:cs typeface="Segoe UI Emoji"/>
              </a:rPr>
              <a:t>✔</a:t>
            </a:r>
            <a:r>
              <a:rPr sz="2000" spc="-5" dirty="0">
                <a:latin typeface="Calibri"/>
                <a:cs typeface="Calibri"/>
              </a:rPr>
              <a:t>Planificar/(re)elaborar/revisar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resumen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trabajo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2000" spc="-5" dirty="0">
                <a:latin typeface="Segoe UI Emoji"/>
                <a:cs typeface="Segoe UI Emoji"/>
              </a:rPr>
              <a:t>✔</a:t>
            </a:r>
            <a:r>
              <a:rPr sz="2000" spc="-5" dirty="0">
                <a:latin typeface="Calibri"/>
                <a:cs typeface="Calibri"/>
              </a:rPr>
              <a:t>(Re)definir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palabras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clave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trabajo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  <a:spcBef>
                <a:spcPts val="1470"/>
              </a:spcBef>
            </a:pPr>
            <a:r>
              <a:rPr sz="2000" dirty="0">
                <a:solidFill>
                  <a:srgbClr val="FF0000"/>
                </a:solidFill>
                <a:latin typeface="Segoe UI Emoji"/>
                <a:cs typeface="Segoe UI Emoji"/>
              </a:rPr>
              <a:t>✔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LINK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BITÁCORA: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Sección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TAREAS</a:t>
            </a:r>
            <a:endParaRPr sz="2000">
              <a:latin typeface="Calibri"/>
              <a:cs typeface="Calibri"/>
            </a:endParaRPr>
          </a:p>
          <a:p>
            <a:pPr marL="439420" indent="-198755">
              <a:lnSpc>
                <a:spcPts val="2280"/>
              </a:lnSpc>
              <a:buSzPct val="95000"/>
              <a:buAutoNum type="arabicPeriod"/>
              <a:tabLst>
                <a:tab pos="440055" algn="l"/>
              </a:tabLst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Escribe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el</a:t>
            </a:r>
            <a:r>
              <a:rPr sz="20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resumen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 de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tu tesis,</a:t>
            </a:r>
            <a:r>
              <a:rPr sz="20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el</a:t>
            </a:r>
            <a:r>
              <a:rPr sz="20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título</a:t>
            </a:r>
            <a:r>
              <a:rPr sz="20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y 3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a 5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palabras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clave.</a:t>
            </a:r>
            <a:endParaRPr sz="2000">
              <a:latin typeface="Calibri"/>
              <a:cs typeface="Calibri"/>
            </a:endParaRPr>
          </a:p>
          <a:p>
            <a:pPr marL="241300" marR="5080">
              <a:lnSpc>
                <a:spcPts val="2160"/>
              </a:lnSpc>
              <a:spcBef>
                <a:spcPts val="1040"/>
              </a:spcBef>
              <a:buSzPct val="95000"/>
              <a:buAutoNum type="arabicPeriod"/>
              <a:tabLst>
                <a:tab pos="440055" algn="l"/>
              </a:tabLst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¿Cuáles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son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los principales</a:t>
            </a:r>
            <a:r>
              <a:rPr sz="20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desafíos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que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identificas</a:t>
            </a:r>
            <a:r>
              <a:rPr sz="20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para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abordar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los </a:t>
            </a:r>
            <a:r>
              <a:rPr sz="2000" b="1" spc="-43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contenidos</a:t>
            </a:r>
            <a:r>
              <a:rPr sz="20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esta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sesión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según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 el estado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avance</a:t>
            </a:r>
            <a:r>
              <a:rPr sz="20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tu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tesis?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6004" y="380187"/>
            <a:ext cx="6819900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pc="-10" dirty="0"/>
              <a:t>Desarrollo</a:t>
            </a:r>
            <a:r>
              <a:rPr spc="5" dirty="0"/>
              <a:t> </a:t>
            </a:r>
            <a:r>
              <a:rPr spc="-5" dirty="0"/>
              <a:t>de</a:t>
            </a:r>
            <a:r>
              <a:rPr dirty="0"/>
              <a:t> </a:t>
            </a:r>
            <a:r>
              <a:rPr spc="-5" dirty="0"/>
              <a:t>laboratorio</a:t>
            </a:r>
            <a:r>
              <a:rPr spc="55" dirty="0"/>
              <a:t> </a:t>
            </a:r>
            <a:r>
              <a:rPr spc="-5" dirty="0"/>
              <a:t>2 </a:t>
            </a:r>
            <a:r>
              <a:rPr dirty="0"/>
              <a:t> </a:t>
            </a:r>
            <a:r>
              <a:rPr spc="-10" dirty="0"/>
              <a:t>Título,</a:t>
            </a:r>
            <a:r>
              <a:rPr dirty="0"/>
              <a:t> </a:t>
            </a:r>
            <a:r>
              <a:rPr spc="-5" dirty="0"/>
              <a:t>resumen</a:t>
            </a:r>
            <a:r>
              <a:rPr spc="-15" dirty="0"/>
              <a:t> </a:t>
            </a:r>
            <a:r>
              <a:rPr spc="-5" dirty="0"/>
              <a:t>y</a:t>
            </a:r>
            <a:r>
              <a:rPr dirty="0"/>
              <a:t> </a:t>
            </a:r>
            <a:r>
              <a:rPr spc="-5" dirty="0"/>
              <a:t>palabras</a:t>
            </a:r>
            <a:r>
              <a:rPr spc="20" dirty="0"/>
              <a:t> </a:t>
            </a:r>
            <a:r>
              <a:rPr spc="-10" dirty="0"/>
              <a:t>clave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05908" y="294312"/>
            <a:ext cx="2238488" cy="50854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6620254"/>
            <a:ext cx="12192000" cy="238125"/>
          </a:xfrm>
          <a:custGeom>
            <a:avLst/>
            <a:gdLst/>
            <a:ahLst/>
            <a:cxnLst/>
            <a:rect l="l" t="t" r="r" b="b"/>
            <a:pathLst>
              <a:path w="12192000" h="238125">
                <a:moveTo>
                  <a:pt x="12192000" y="0"/>
                </a:moveTo>
                <a:lnTo>
                  <a:pt x="0" y="0"/>
                </a:lnTo>
                <a:lnTo>
                  <a:pt x="0" y="237743"/>
                </a:lnTo>
                <a:lnTo>
                  <a:pt x="12192000" y="237743"/>
                </a:lnTo>
                <a:lnTo>
                  <a:pt x="1219200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950065" cy="6858000"/>
            <a:chOff x="0" y="0"/>
            <a:chExt cx="1195006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801867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54380" y="1408175"/>
              <a:ext cx="11195685" cy="1324610"/>
            </a:xfrm>
            <a:custGeom>
              <a:avLst/>
              <a:gdLst/>
              <a:ahLst/>
              <a:cxnLst/>
              <a:rect l="l" t="t" r="r" b="b"/>
              <a:pathLst>
                <a:path w="11195685" h="1324610">
                  <a:moveTo>
                    <a:pt x="11195304" y="0"/>
                  </a:moveTo>
                  <a:lnTo>
                    <a:pt x="0" y="0"/>
                  </a:lnTo>
                  <a:lnTo>
                    <a:pt x="0" y="1324356"/>
                  </a:lnTo>
                  <a:lnTo>
                    <a:pt x="11195304" y="1324356"/>
                  </a:lnTo>
                  <a:lnTo>
                    <a:pt x="111953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33729" y="1450086"/>
            <a:ext cx="10768330" cy="38919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RA1: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Identifica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aplica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características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discurso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 científico</a:t>
            </a:r>
            <a:r>
              <a:rPr sz="20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aplicado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 área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ingeniería y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ciencias.</a:t>
            </a:r>
            <a:endParaRPr sz="2000">
              <a:latin typeface="Calibri"/>
              <a:cs typeface="Calibri"/>
            </a:endParaRPr>
          </a:p>
          <a:p>
            <a:pPr marL="12700" marR="946785">
              <a:lnSpc>
                <a:spcPct val="180000"/>
              </a:lnSpc>
              <a:spcBef>
                <a:spcPts val="430"/>
              </a:spcBef>
            </a:pPr>
            <a:r>
              <a:rPr sz="2000" dirty="0">
                <a:latin typeface="Calibri"/>
                <a:cs typeface="Calibri"/>
              </a:rPr>
              <a:t>RA2: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Comprende </a:t>
            </a:r>
            <a:r>
              <a:rPr sz="2000" dirty="0">
                <a:latin typeface="Calibri"/>
                <a:cs typeface="Calibri"/>
              </a:rPr>
              <a:t>las</a:t>
            </a:r>
            <a:r>
              <a:rPr sz="2000" spc="-5" dirty="0">
                <a:latin typeface="Calibri"/>
                <a:cs typeface="Calibri"/>
              </a:rPr>
              <a:t> dimensiones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implicadas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escritura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20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la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tesis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trabajo</a:t>
            </a:r>
            <a:r>
              <a:rPr sz="2000" spc="-5" dirty="0">
                <a:latin typeface="Calibri"/>
                <a:cs typeface="Calibri"/>
              </a:rPr>
              <a:t> final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grado.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RA6: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Aplica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etapas,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fases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 y</a:t>
            </a:r>
            <a:r>
              <a:rPr sz="20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procesos</a:t>
            </a:r>
            <a:r>
              <a:rPr sz="20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producción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escrita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género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TESIS.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85"/>
              </a:spcBef>
            </a:pPr>
            <a:r>
              <a:rPr sz="2000" dirty="0">
                <a:latin typeface="Calibri"/>
                <a:cs typeface="Calibri"/>
              </a:rPr>
              <a:t>Agenda: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↗</a:t>
            </a:r>
            <a:r>
              <a:rPr sz="2000" dirty="0">
                <a:latin typeface="Calibri"/>
                <a:cs typeface="Calibri"/>
              </a:rPr>
              <a:t>Reflexión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inicial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↗</a:t>
            </a:r>
            <a:r>
              <a:rPr sz="2000" dirty="0">
                <a:latin typeface="Calibri"/>
                <a:cs typeface="Calibri"/>
              </a:rPr>
              <a:t>Relevancia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dirty="0">
                <a:latin typeface="Calibri"/>
                <a:cs typeface="Calibri"/>
              </a:rPr>
              <a:t> título,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resumen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palabras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clave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en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investigación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↗</a:t>
            </a:r>
            <a:r>
              <a:rPr sz="2000" spc="-5" dirty="0">
                <a:latin typeface="Calibri"/>
                <a:cs typeface="Calibri"/>
              </a:rPr>
              <a:t>Laboratorio</a:t>
            </a:r>
            <a:r>
              <a:rPr sz="2000" dirty="0">
                <a:latin typeface="Calibri"/>
                <a:cs typeface="Calibri"/>
              </a:rPr>
              <a:t> 2: </a:t>
            </a:r>
            <a:r>
              <a:rPr sz="2000" spc="-5" dirty="0">
                <a:latin typeface="Calibri"/>
                <a:cs typeface="Calibri"/>
              </a:rPr>
              <a:t>Definición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dirty="0">
                <a:latin typeface="Calibri"/>
                <a:cs typeface="Calibri"/>
              </a:rPr>
              <a:t> tareas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asociadas 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sesión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2000" spc="5" dirty="0">
                <a:solidFill>
                  <a:srgbClr val="C00000"/>
                </a:solidFill>
                <a:latin typeface="Calibri"/>
                <a:cs typeface="Calibri"/>
              </a:rPr>
              <a:t>↗</a:t>
            </a:r>
            <a:r>
              <a:rPr sz="2000" spc="5" dirty="0">
                <a:latin typeface="Calibri"/>
                <a:cs typeface="Calibri"/>
              </a:rPr>
              <a:t>Plan 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evaluación:</a:t>
            </a:r>
            <a:r>
              <a:rPr sz="2000" spc="-5" dirty="0">
                <a:latin typeface="Calibri"/>
                <a:cs typeface="Calibri"/>
              </a:rPr>
              <a:t> Definición de objetivo de </a:t>
            </a:r>
            <a:r>
              <a:rPr sz="2000" dirty="0">
                <a:latin typeface="Calibri"/>
                <a:cs typeface="Calibri"/>
              </a:rPr>
              <a:t>escritura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para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curso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EP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7003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6004" y="449072"/>
            <a:ext cx="72713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Objetivos</a:t>
            </a:r>
            <a:r>
              <a:rPr spc="10" dirty="0"/>
              <a:t> </a:t>
            </a:r>
            <a:r>
              <a:rPr spc="-5" dirty="0"/>
              <a:t>y</a:t>
            </a:r>
            <a:r>
              <a:rPr dirty="0"/>
              <a:t> </a:t>
            </a:r>
            <a:r>
              <a:rPr spc="-10" dirty="0"/>
              <a:t>estructura</a:t>
            </a:r>
            <a:r>
              <a:rPr spc="30" dirty="0"/>
              <a:t> </a:t>
            </a:r>
            <a:r>
              <a:rPr spc="-5" dirty="0"/>
              <a:t>de</a:t>
            </a:r>
            <a:r>
              <a:rPr spc="5" dirty="0"/>
              <a:t> </a:t>
            </a:r>
            <a:r>
              <a:rPr spc="-5" dirty="0"/>
              <a:t>la</a:t>
            </a:r>
            <a:r>
              <a:rPr dirty="0"/>
              <a:t> </a:t>
            </a:r>
            <a:r>
              <a:rPr spc="-5" dirty="0"/>
              <a:t>sesión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0" y="294312"/>
            <a:ext cx="12192000" cy="6563995"/>
            <a:chOff x="0" y="294312"/>
            <a:chExt cx="12192000" cy="656399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05908" y="294312"/>
              <a:ext cx="2238488" cy="50854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6620254"/>
              <a:ext cx="12192000" cy="238125"/>
            </a:xfrm>
            <a:custGeom>
              <a:avLst/>
              <a:gdLst/>
              <a:ahLst/>
              <a:cxnLst/>
              <a:rect l="l" t="t" r="r" b="b"/>
              <a:pathLst>
                <a:path w="12192000" h="238125">
                  <a:moveTo>
                    <a:pt x="12192000" y="0"/>
                  </a:moveTo>
                  <a:lnTo>
                    <a:pt x="0" y="0"/>
                  </a:lnTo>
                  <a:lnTo>
                    <a:pt x="0" y="237743"/>
                  </a:lnTo>
                  <a:lnTo>
                    <a:pt x="12192000" y="237743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801867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33729" y="1682343"/>
            <a:ext cx="10749915" cy="3658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888740">
              <a:lnSpc>
                <a:spcPct val="131600"/>
              </a:lnSpc>
              <a:spcBef>
                <a:spcPts val="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Pauta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presentación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tesis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Universidad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 Chile </a:t>
            </a:r>
            <a:r>
              <a:rPr sz="200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20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http://www.tesis.uchile.cl/tesis/uchile/2003/pauta/pdf/pauta.pdf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48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Escribir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tesis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(Aprendizaje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Uchile)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  <a:spcBef>
                <a:spcPts val="755"/>
              </a:spcBef>
            </a:pPr>
            <a:r>
              <a:rPr sz="20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https://aprendizaje.uchile.cl/recursos-para-leer-escribir-y-hablar-en-la-universidad/escribir-la-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</a:pPr>
            <a:r>
              <a:rPr sz="20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tesis/#1562962826700-4db46176-2b0b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Escribir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resumen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tesis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(Aprendizaje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Uchile)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ts val="2160"/>
              </a:lnSpc>
              <a:spcBef>
                <a:spcPts val="1025"/>
              </a:spcBef>
            </a:pPr>
            <a:r>
              <a:rPr sz="20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https://aprendizaje.uchile.cl/recursos-para-leer-escribir-y-hablar-en-la-universidad/escribir-resumenes- </a:t>
            </a:r>
            <a:r>
              <a:rPr sz="2000" dirty="0">
                <a:solidFill>
                  <a:srgbClr val="0462C1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20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academicos/escribir-el-resumen-de-una-tesis/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6004" y="449072"/>
            <a:ext cx="33940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Sitios</a:t>
            </a:r>
            <a:r>
              <a:rPr spc="-20" dirty="0"/>
              <a:t> </a:t>
            </a:r>
            <a:r>
              <a:rPr spc="-5" dirty="0"/>
              <a:t>de</a:t>
            </a:r>
            <a:r>
              <a:rPr spc="-30" dirty="0"/>
              <a:t> </a:t>
            </a:r>
            <a:r>
              <a:rPr spc="-5" dirty="0"/>
              <a:t>interés</a:t>
            </a:r>
          </a:p>
        </p:txBody>
      </p:sp>
      <p:pic>
        <p:nvPicPr>
          <p:cNvPr id="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05908" y="294312"/>
            <a:ext cx="2238488" cy="50854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6620254"/>
            <a:ext cx="12192000" cy="238125"/>
          </a:xfrm>
          <a:custGeom>
            <a:avLst/>
            <a:gdLst/>
            <a:ahLst/>
            <a:cxnLst/>
            <a:rect l="l" t="t" r="r" b="b"/>
            <a:pathLst>
              <a:path w="12192000" h="238125">
                <a:moveTo>
                  <a:pt x="12192000" y="0"/>
                </a:moveTo>
                <a:lnTo>
                  <a:pt x="0" y="0"/>
                </a:lnTo>
                <a:lnTo>
                  <a:pt x="0" y="237743"/>
                </a:lnTo>
                <a:lnTo>
                  <a:pt x="12192000" y="237743"/>
                </a:lnTo>
                <a:lnTo>
                  <a:pt x="1219200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3587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El</a:t>
            </a:r>
            <a:r>
              <a:rPr sz="4400" spc="-15" dirty="0"/>
              <a:t> </a:t>
            </a:r>
            <a:r>
              <a:rPr sz="4400" spc="-5" dirty="0"/>
              <a:t>objetivo</a:t>
            </a:r>
            <a:r>
              <a:rPr sz="4400" spc="-30" dirty="0"/>
              <a:t> </a:t>
            </a:r>
            <a:r>
              <a:rPr sz="4400" dirty="0"/>
              <a:t>de</a:t>
            </a:r>
            <a:r>
              <a:rPr sz="4400" spc="-15" dirty="0"/>
              <a:t> </a:t>
            </a:r>
            <a:r>
              <a:rPr sz="4400" spc="-5" dirty="0"/>
              <a:t>escritura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98066"/>
            <a:ext cx="10360025" cy="4126229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241300" marR="6350" indent="-228600" algn="just">
              <a:lnSpc>
                <a:spcPts val="2800"/>
              </a:lnSpc>
              <a:spcBef>
                <a:spcPts val="45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15" dirty="0">
                <a:latin typeface="Calibri"/>
                <a:cs typeface="Calibri"/>
              </a:rPr>
              <a:t>Corresponde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 </a:t>
            </a:r>
            <a:r>
              <a:rPr sz="2600" spc="-15" dirty="0">
                <a:latin typeface="Calibri"/>
                <a:cs typeface="Calibri"/>
              </a:rPr>
              <a:t>una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meta </a:t>
            </a:r>
            <a:r>
              <a:rPr sz="2600" spc="-15" dirty="0">
                <a:latin typeface="Calibri"/>
                <a:cs typeface="Calibri"/>
              </a:rPr>
              <a:t>que</a:t>
            </a:r>
            <a:r>
              <a:rPr sz="2600" spc="-10" dirty="0">
                <a:latin typeface="Calibri"/>
                <a:cs typeface="Calibri"/>
              </a:rPr>
              <a:t> un</a:t>
            </a:r>
            <a:r>
              <a:rPr sz="2600" spc="-5" dirty="0">
                <a:latin typeface="Calibri"/>
                <a:cs typeface="Calibri"/>
              </a:rPr>
              <a:t> escritor </a:t>
            </a:r>
            <a:r>
              <a:rPr sz="2600" spc="-10" dirty="0">
                <a:latin typeface="Calibri"/>
                <a:cs typeface="Calibri"/>
              </a:rPr>
              <a:t>se</a:t>
            </a:r>
            <a:r>
              <a:rPr sz="2600" spc="-5" dirty="0">
                <a:latin typeface="Calibri"/>
                <a:cs typeface="Calibri"/>
              </a:rPr>
              <a:t> fija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para</a:t>
            </a:r>
            <a:r>
              <a:rPr sz="2600" spc="-10" dirty="0">
                <a:latin typeface="Calibri"/>
                <a:cs typeface="Calibri"/>
              </a:rPr>
              <a:t> desarrollar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en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un 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espacio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temporal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previamente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definido.</a:t>
            </a:r>
            <a:endParaRPr sz="2600">
              <a:latin typeface="Calibri"/>
              <a:cs typeface="Calibri"/>
            </a:endParaRPr>
          </a:p>
          <a:p>
            <a:pPr marL="241300" indent="-228600" algn="just">
              <a:lnSpc>
                <a:spcPct val="100000"/>
              </a:lnSpc>
              <a:spcBef>
                <a:spcPts val="64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Establecer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metas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es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una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actividad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característica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escritores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maduros.</a:t>
            </a:r>
            <a:endParaRPr sz="2600">
              <a:latin typeface="Calibri"/>
              <a:cs typeface="Calibri"/>
            </a:endParaRPr>
          </a:p>
          <a:p>
            <a:pPr marL="241300" marR="5080" indent="-228600" algn="just">
              <a:lnSpc>
                <a:spcPts val="2800"/>
              </a:lnSpc>
              <a:spcBef>
                <a:spcPts val="103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Necesita</a:t>
            </a:r>
            <a:r>
              <a:rPr sz="2600" spc="-5" dirty="0">
                <a:latin typeface="Calibri"/>
                <a:cs typeface="Calibri"/>
              </a:rPr>
              <a:t> de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la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articulación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</a:t>
            </a:r>
            <a:r>
              <a:rPr sz="2600" spc="-5" dirty="0">
                <a:latin typeface="Calibri"/>
                <a:cs typeface="Calibri"/>
              </a:rPr>
              <a:t> acciones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y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optimización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</a:t>
            </a:r>
            <a:r>
              <a:rPr sz="2600" spc="5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recursos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cognitivos </a:t>
            </a:r>
            <a:r>
              <a:rPr sz="2600" spc="-10" dirty="0">
                <a:latin typeface="Calibri"/>
                <a:cs typeface="Calibri"/>
              </a:rPr>
              <a:t>al </a:t>
            </a:r>
            <a:r>
              <a:rPr sz="2600" spc="-5" dirty="0">
                <a:latin typeface="Calibri"/>
                <a:cs typeface="Calibri"/>
              </a:rPr>
              <a:t>servicio </a:t>
            </a:r>
            <a:r>
              <a:rPr sz="2600" spc="-10" dirty="0">
                <a:latin typeface="Calibri"/>
                <a:cs typeface="Calibri"/>
              </a:rPr>
              <a:t>del </a:t>
            </a:r>
            <a:r>
              <a:rPr sz="2600" spc="-5" dirty="0">
                <a:latin typeface="Calibri"/>
                <a:cs typeface="Calibri"/>
              </a:rPr>
              <a:t>cumplimiento </a:t>
            </a:r>
            <a:r>
              <a:rPr sz="2600" spc="-10" dirty="0">
                <a:latin typeface="Calibri"/>
                <a:cs typeface="Calibri"/>
              </a:rPr>
              <a:t>de requerimientos </a:t>
            </a:r>
            <a:r>
              <a:rPr sz="2600" spc="-5" dirty="0">
                <a:latin typeface="Calibri"/>
                <a:cs typeface="Calibri"/>
              </a:rPr>
              <a:t>establecidos </a:t>
            </a:r>
            <a:r>
              <a:rPr sz="2600" dirty="0">
                <a:latin typeface="Calibri"/>
                <a:cs typeface="Calibri"/>
              </a:rPr>
              <a:t>en 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un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contexto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académico.</a:t>
            </a:r>
            <a:endParaRPr sz="2600">
              <a:latin typeface="Calibri"/>
              <a:cs typeface="Calibri"/>
            </a:endParaRPr>
          </a:p>
          <a:p>
            <a:pPr marL="241300" marR="6985" indent="-228600" algn="just">
              <a:lnSpc>
                <a:spcPts val="28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Se </a:t>
            </a:r>
            <a:r>
              <a:rPr sz="2600" spc="-5" dirty="0">
                <a:latin typeface="Calibri"/>
                <a:cs typeface="Calibri"/>
              </a:rPr>
              <a:t>vuelve especialmente </a:t>
            </a:r>
            <a:r>
              <a:rPr sz="2600" spc="-10" dirty="0">
                <a:latin typeface="Calibri"/>
                <a:cs typeface="Calibri"/>
              </a:rPr>
              <a:t>relevante en </a:t>
            </a:r>
            <a:r>
              <a:rPr sz="2600" spc="-5" dirty="0">
                <a:latin typeface="Calibri"/>
                <a:cs typeface="Calibri"/>
              </a:rPr>
              <a:t>la </a:t>
            </a:r>
            <a:r>
              <a:rPr sz="2600" spc="-10" dirty="0">
                <a:latin typeface="Calibri"/>
                <a:cs typeface="Calibri"/>
              </a:rPr>
              <a:t>producción de géneros </a:t>
            </a:r>
            <a:r>
              <a:rPr sz="2600" spc="-5" dirty="0">
                <a:latin typeface="Calibri"/>
                <a:cs typeface="Calibri"/>
              </a:rPr>
              <a:t>complejos 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como la</a:t>
            </a:r>
            <a:r>
              <a:rPr sz="2600" spc="-10" dirty="0">
                <a:latin typeface="Calibri"/>
                <a:cs typeface="Calibri"/>
              </a:rPr>
              <a:t> tesis.</a:t>
            </a:r>
            <a:endParaRPr sz="2600">
              <a:latin typeface="Calibri"/>
              <a:cs typeface="Calibri"/>
            </a:endParaRPr>
          </a:p>
          <a:p>
            <a:pPr marL="241300" marR="5080" indent="-228600" algn="just">
              <a:lnSpc>
                <a:spcPts val="2800"/>
              </a:lnSpc>
              <a:spcBef>
                <a:spcPts val="98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En 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el </a:t>
            </a: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contexto del curso EP </a:t>
            </a:r>
            <a:r>
              <a:rPr sz="2600" b="1" spc="-15" dirty="0">
                <a:solidFill>
                  <a:srgbClr val="FF0000"/>
                </a:solidFill>
                <a:latin typeface="Calibri"/>
                <a:cs typeface="Calibri"/>
              </a:rPr>
              <a:t>7003, 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te invitamos a </a:t>
            </a: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fijar un 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objetivo </a:t>
            </a: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para 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 realizar</a:t>
            </a:r>
            <a:r>
              <a:rPr sz="26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medida</a:t>
            </a:r>
            <a:r>
              <a:rPr sz="26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que</a:t>
            </a:r>
            <a:r>
              <a:rPr sz="26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avances</a:t>
            </a:r>
            <a:r>
              <a:rPr sz="26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sz="2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el</a:t>
            </a:r>
            <a:r>
              <a:rPr sz="2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desarrollo</a:t>
            </a: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6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este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curso.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5908" y="294312"/>
            <a:ext cx="2238488" cy="50854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532638"/>
            <a:ext cx="8301355" cy="130048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sz="4400" spc="-5" dirty="0"/>
              <a:t>Consejos para </a:t>
            </a:r>
            <a:r>
              <a:rPr sz="4400" dirty="0"/>
              <a:t>definir </a:t>
            </a:r>
            <a:r>
              <a:rPr sz="4400" spc="-10" dirty="0"/>
              <a:t>tu </a:t>
            </a:r>
            <a:r>
              <a:rPr sz="4400" dirty="0"/>
              <a:t>objetivo de </a:t>
            </a:r>
            <a:r>
              <a:rPr sz="4400" spc="-980" dirty="0"/>
              <a:t> </a:t>
            </a:r>
            <a:r>
              <a:rPr sz="4400" spc="-5" dirty="0"/>
              <a:t>escritura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2093236"/>
            <a:ext cx="10004425" cy="3510279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Define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una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meta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clara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realizable </a:t>
            </a:r>
            <a:r>
              <a:rPr sz="2800" spc="-5" dirty="0">
                <a:latin typeface="Calibri"/>
                <a:cs typeface="Calibri"/>
              </a:rPr>
              <a:t>en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aproximadamente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dos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meses.</a:t>
            </a:r>
            <a:endParaRPr sz="2800">
              <a:latin typeface="Calibri"/>
              <a:cs typeface="Calibri"/>
            </a:endParaRPr>
          </a:p>
          <a:p>
            <a:pPr marL="241300" marR="721360" indent="-228600" algn="just">
              <a:lnSpc>
                <a:spcPct val="9000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Considera que </a:t>
            </a:r>
            <a:r>
              <a:rPr sz="2800" spc="-5" dirty="0">
                <a:latin typeface="Calibri"/>
                <a:cs typeface="Calibri"/>
              </a:rPr>
              <a:t>el </a:t>
            </a:r>
            <a:r>
              <a:rPr sz="2800" spc="-10" dirty="0">
                <a:latin typeface="Calibri"/>
                <a:cs typeface="Calibri"/>
              </a:rPr>
              <a:t>producto </a:t>
            </a:r>
            <a:r>
              <a:rPr sz="2800" spc="-5" dirty="0">
                <a:latin typeface="Calibri"/>
                <a:cs typeface="Calibri"/>
              </a:rPr>
              <a:t>del desarrollo de este objetivo </a:t>
            </a:r>
            <a:r>
              <a:rPr sz="2800" spc="-10" dirty="0">
                <a:latin typeface="Calibri"/>
                <a:cs typeface="Calibri"/>
              </a:rPr>
              <a:t>será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sometido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la revisión </a:t>
            </a:r>
            <a:r>
              <a:rPr sz="2800" spc="-5" dirty="0">
                <a:latin typeface="Calibri"/>
                <a:cs typeface="Calibri"/>
              </a:rPr>
              <a:t>de un </a:t>
            </a:r>
            <a:r>
              <a:rPr sz="2800" spc="-10" dirty="0">
                <a:latin typeface="Calibri"/>
                <a:cs typeface="Calibri"/>
              </a:rPr>
              <a:t>par </a:t>
            </a:r>
            <a:r>
              <a:rPr sz="2800" spc="-5" dirty="0">
                <a:latin typeface="Calibri"/>
                <a:cs typeface="Calibri"/>
              </a:rPr>
              <a:t>y de un tutor especializado en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escritura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académica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(laboratorios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10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y 11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curso)</a:t>
            </a:r>
            <a:endParaRPr sz="2800">
              <a:latin typeface="Calibri"/>
              <a:cs typeface="Calibri"/>
            </a:endParaRPr>
          </a:p>
          <a:p>
            <a:pPr marL="241300" indent="-228600" algn="just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Ejemplos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10" dirty="0">
                <a:latin typeface="Calibri"/>
                <a:cs typeface="Calibri"/>
              </a:rPr>
              <a:t>posibles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objetivos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escritura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250"/>
              </a:spcBef>
            </a:pPr>
            <a:r>
              <a:rPr sz="2400" spc="-5" dirty="0">
                <a:latin typeface="Segoe UI Emoji"/>
                <a:cs typeface="Segoe UI Emoji"/>
              </a:rPr>
              <a:t>✔</a:t>
            </a:r>
            <a:r>
              <a:rPr sz="2400" spc="-5" dirty="0">
                <a:latin typeface="Calibri"/>
                <a:cs typeface="Calibri"/>
              </a:rPr>
              <a:t>Escribir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capítulo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marco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teórico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200"/>
              </a:spcBef>
            </a:pPr>
            <a:r>
              <a:rPr sz="2400" spc="-5" dirty="0">
                <a:latin typeface="Segoe UI Emoji"/>
                <a:cs typeface="Segoe UI Emoji"/>
              </a:rPr>
              <a:t>✔</a:t>
            </a:r>
            <a:r>
              <a:rPr sz="2400" spc="-5" dirty="0">
                <a:latin typeface="Calibri"/>
                <a:cs typeface="Calibri"/>
              </a:rPr>
              <a:t>Revisar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capítulo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escrito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219"/>
              </a:spcBef>
            </a:pPr>
            <a:r>
              <a:rPr sz="2400" spc="-5" dirty="0">
                <a:latin typeface="Segoe UI Emoji"/>
                <a:cs typeface="Segoe UI Emoji"/>
              </a:rPr>
              <a:t>✔</a:t>
            </a:r>
            <a:r>
              <a:rPr sz="2400" spc="-5" dirty="0">
                <a:latin typeface="Calibri"/>
                <a:cs typeface="Calibri"/>
              </a:rPr>
              <a:t>Escribir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discusiones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trabajo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5908" y="294312"/>
            <a:ext cx="2238488" cy="5085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14359" y="4386071"/>
            <a:ext cx="3531920" cy="247192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88480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Actividad:</a:t>
            </a:r>
            <a:r>
              <a:rPr sz="4400" spc="-25" dirty="0"/>
              <a:t> </a:t>
            </a:r>
            <a:r>
              <a:rPr sz="4400" dirty="0"/>
              <a:t>U-test</a:t>
            </a:r>
            <a:r>
              <a:rPr sz="4400" spc="-15" dirty="0"/>
              <a:t> </a:t>
            </a:r>
            <a:r>
              <a:rPr sz="4400" dirty="0"/>
              <a:t>objetivo</a:t>
            </a:r>
            <a:r>
              <a:rPr sz="4400" spc="-5" dirty="0"/>
              <a:t> </a:t>
            </a:r>
            <a:r>
              <a:rPr sz="4400" dirty="0"/>
              <a:t>de</a:t>
            </a:r>
            <a:r>
              <a:rPr sz="4400" spc="-5" dirty="0"/>
              <a:t> escritura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473065" y="1737106"/>
            <a:ext cx="5805170" cy="371614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indent="-228600">
              <a:lnSpc>
                <a:spcPts val="2645"/>
              </a:lnSpc>
              <a:spcBef>
                <a:spcPts val="9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Ahora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que</a:t>
            </a:r>
            <a:r>
              <a:rPr sz="2600" spc="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conoces</a:t>
            </a:r>
            <a:r>
              <a:rPr sz="2600" spc="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qué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es</a:t>
            </a:r>
            <a:r>
              <a:rPr sz="2600" spc="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un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objetivo</a:t>
            </a:r>
            <a:r>
              <a:rPr sz="2600" spc="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</a:t>
            </a:r>
          </a:p>
          <a:p>
            <a:pPr marL="241300">
              <a:lnSpc>
                <a:spcPts val="2180"/>
              </a:lnSpc>
              <a:tabLst>
                <a:tab pos="1645920" algn="l"/>
                <a:tab pos="2068830" algn="l"/>
                <a:tab pos="3522345" algn="l"/>
                <a:tab pos="3827145" algn="l"/>
                <a:tab pos="4892675" algn="l"/>
                <a:tab pos="5280025" algn="l"/>
              </a:tabLst>
            </a:pPr>
            <a:r>
              <a:rPr sz="2600" spc="-5" dirty="0">
                <a:latin typeface="Calibri"/>
                <a:cs typeface="Calibri"/>
              </a:rPr>
              <a:t>e</a:t>
            </a:r>
            <a:r>
              <a:rPr sz="2600" spc="-20" dirty="0">
                <a:latin typeface="Calibri"/>
                <a:cs typeface="Calibri"/>
              </a:rPr>
              <a:t>s</a:t>
            </a:r>
            <a:r>
              <a:rPr sz="2600" spc="-5" dirty="0">
                <a:latin typeface="Calibri"/>
                <a:cs typeface="Calibri"/>
              </a:rPr>
              <a:t>c</a:t>
            </a:r>
            <a:r>
              <a:rPr sz="2600" spc="-15" dirty="0">
                <a:latin typeface="Calibri"/>
                <a:cs typeface="Calibri"/>
              </a:rPr>
              <a:t>r</a:t>
            </a:r>
            <a:r>
              <a:rPr sz="2600" spc="-5" dirty="0">
                <a:latin typeface="Calibri"/>
                <a:cs typeface="Calibri"/>
              </a:rPr>
              <a:t>i</a:t>
            </a:r>
            <a:r>
              <a:rPr sz="2600" dirty="0">
                <a:latin typeface="Calibri"/>
                <a:cs typeface="Calibri"/>
              </a:rPr>
              <a:t>t</a:t>
            </a:r>
            <a:r>
              <a:rPr sz="2600" spc="-10" dirty="0">
                <a:latin typeface="Calibri"/>
                <a:cs typeface="Calibri"/>
              </a:rPr>
              <a:t>u</a:t>
            </a:r>
            <a:r>
              <a:rPr sz="2600" spc="-20" dirty="0">
                <a:latin typeface="Calibri"/>
                <a:cs typeface="Calibri"/>
              </a:rPr>
              <a:t>r</a:t>
            </a:r>
            <a:r>
              <a:rPr sz="2600" spc="-10" dirty="0">
                <a:latin typeface="Calibri"/>
                <a:cs typeface="Calibri"/>
              </a:rPr>
              <a:t>a</a:t>
            </a:r>
            <a:r>
              <a:rPr sz="2600" spc="-5" dirty="0">
                <a:latin typeface="Calibri"/>
                <a:cs typeface="Calibri"/>
              </a:rPr>
              <a:t>,</a:t>
            </a:r>
            <a:r>
              <a:rPr sz="2600" dirty="0">
                <a:latin typeface="Calibri"/>
                <a:cs typeface="Calibri"/>
              </a:rPr>
              <a:t>	t</a:t>
            </a:r>
            <a:r>
              <a:rPr sz="2600" spc="-5" dirty="0">
                <a:latin typeface="Calibri"/>
                <a:cs typeface="Calibri"/>
              </a:rPr>
              <a:t>e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2600" spc="-5" dirty="0">
                <a:latin typeface="Calibri"/>
                <a:cs typeface="Calibri"/>
              </a:rPr>
              <a:t>invitamos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2600" spc="-5" dirty="0">
                <a:latin typeface="Calibri"/>
                <a:cs typeface="Calibri"/>
              </a:rPr>
              <a:t>a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2600" spc="-10" dirty="0">
                <a:latin typeface="Calibri"/>
                <a:cs typeface="Calibri"/>
              </a:rPr>
              <a:t>dec</a:t>
            </a:r>
            <a:r>
              <a:rPr sz="2600" dirty="0">
                <a:latin typeface="Calibri"/>
                <a:cs typeface="Calibri"/>
              </a:rPr>
              <a:t>i</a:t>
            </a:r>
            <a:r>
              <a:rPr sz="2600" spc="-10" dirty="0">
                <a:latin typeface="Calibri"/>
                <a:cs typeface="Calibri"/>
              </a:rPr>
              <a:t>di</a:t>
            </a:r>
            <a:r>
              <a:rPr sz="2600" spc="-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2600" spc="-15" dirty="0">
                <a:latin typeface="Calibri"/>
                <a:cs typeface="Calibri"/>
              </a:rPr>
              <a:t>e</a:t>
            </a:r>
            <a:r>
              <a:rPr sz="2600" spc="-5" dirty="0">
                <a:latin typeface="Calibri"/>
                <a:cs typeface="Calibri"/>
              </a:rPr>
              <a:t>l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2600" spc="-10" dirty="0">
                <a:latin typeface="Calibri"/>
                <a:cs typeface="Calibri"/>
              </a:rPr>
              <a:t>que</a:t>
            </a:r>
            <a:endParaRPr sz="2600" dirty="0">
              <a:latin typeface="Calibri"/>
              <a:cs typeface="Calibri"/>
            </a:endParaRPr>
          </a:p>
          <a:p>
            <a:pPr marL="241300" marR="5715">
              <a:lnSpc>
                <a:spcPct val="69700"/>
              </a:lnSpc>
              <a:spcBef>
                <a:spcPts val="480"/>
              </a:spcBef>
              <a:tabLst>
                <a:tab pos="2157095" algn="l"/>
                <a:tab pos="2675255" algn="l"/>
                <a:tab pos="3098800" algn="l"/>
                <a:tab pos="4467225" algn="l"/>
                <a:tab pos="5062220" algn="l"/>
              </a:tabLst>
            </a:pPr>
            <a:r>
              <a:rPr sz="2600" spc="-10" dirty="0">
                <a:latin typeface="Calibri"/>
                <a:cs typeface="Calibri"/>
              </a:rPr>
              <a:t>d</a:t>
            </a:r>
            <a:r>
              <a:rPr sz="2600" spc="-20" dirty="0">
                <a:latin typeface="Calibri"/>
                <a:cs typeface="Calibri"/>
              </a:rPr>
              <a:t>e</a:t>
            </a:r>
            <a:r>
              <a:rPr sz="2600" spc="-10" dirty="0">
                <a:latin typeface="Calibri"/>
                <a:cs typeface="Calibri"/>
              </a:rPr>
              <a:t>s</a:t>
            </a:r>
            <a:r>
              <a:rPr sz="2600" spc="-20" dirty="0">
                <a:latin typeface="Calibri"/>
                <a:cs typeface="Calibri"/>
              </a:rPr>
              <a:t>a</a:t>
            </a:r>
            <a:r>
              <a:rPr sz="2600" spc="-5" dirty="0">
                <a:latin typeface="Calibri"/>
                <a:cs typeface="Calibri"/>
              </a:rPr>
              <a:t>r</a:t>
            </a:r>
            <a:r>
              <a:rPr sz="2600" spc="-15" dirty="0">
                <a:latin typeface="Calibri"/>
                <a:cs typeface="Calibri"/>
              </a:rPr>
              <a:t>r</a:t>
            </a:r>
            <a:r>
              <a:rPr sz="2600" spc="-10" dirty="0">
                <a:latin typeface="Calibri"/>
                <a:cs typeface="Calibri"/>
              </a:rPr>
              <a:t>ollará</a:t>
            </a:r>
            <a:r>
              <a:rPr sz="2600" spc="-5" dirty="0">
                <a:latin typeface="Calibri"/>
                <a:cs typeface="Calibri"/>
              </a:rPr>
              <a:t>s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2600" spc="-15" dirty="0">
                <a:latin typeface="Calibri"/>
                <a:cs typeface="Calibri"/>
              </a:rPr>
              <a:t>e</a:t>
            </a:r>
            <a:r>
              <a:rPr sz="2600" spc="-5" dirty="0">
                <a:latin typeface="Calibri"/>
                <a:cs typeface="Calibri"/>
              </a:rPr>
              <a:t>n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2600" spc="-15" dirty="0">
                <a:latin typeface="Calibri"/>
                <a:cs typeface="Calibri"/>
              </a:rPr>
              <a:t>e</a:t>
            </a:r>
            <a:r>
              <a:rPr sz="2600" spc="-5" dirty="0">
                <a:latin typeface="Calibri"/>
                <a:cs typeface="Calibri"/>
              </a:rPr>
              <a:t>l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2600" spc="-5" dirty="0">
                <a:latin typeface="Calibri"/>
                <a:cs typeface="Calibri"/>
              </a:rPr>
              <a:t>cont</a:t>
            </a:r>
            <a:r>
              <a:rPr sz="2600" spc="-20" dirty="0">
                <a:latin typeface="Calibri"/>
                <a:cs typeface="Calibri"/>
              </a:rPr>
              <a:t>e</a:t>
            </a:r>
            <a:r>
              <a:rPr sz="2600" spc="-10" dirty="0">
                <a:latin typeface="Calibri"/>
                <a:cs typeface="Calibri"/>
              </a:rPr>
              <a:t>xt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2600" spc="-10" dirty="0">
                <a:latin typeface="Calibri"/>
                <a:cs typeface="Calibri"/>
              </a:rPr>
              <a:t>d</a:t>
            </a:r>
            <a:r>
              <a:rPr sz="2600" spc="-20" dirty="0">
                <a:latin typeface="Calibri"/>
                <a:cs typeface="Calibri"/>
              </a:rPr>
              <a:t>e</a:t>
            </a:r>
            <a:r>
              <a:rPr sz="2600" spc="-5" dirty="0">
                <a:latin typeface="Calibri"/>
                <a:cs typeface="Calibri"/>
              </a:rPr>
              <a:t>l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2600" spc="-5" dirty="0">
                <a:latin typeface="Calibri"/>
                <a:cs typeface="Calibri"/>
              </a:rPr>
              <a:t>c</a:t>
            </a:r>
            <a:r>
              <a:rPr sz="2600" spc="-15" dirty="0">
                <a:latin typeface="Calibri"/>
                <a:cs typeface="Calibri"/>
              </a:rPr>
              <a:t>u</a:t>
            </a:r>
            <a:r>
              <a:rPr sz="2600" spc="-5" dirty="0">
                <a:latin typeface="Calibri"/>
                <a:cs typeface="Calibri"/>
              </a:rPr>
              <a:t>rso  </a:t>
            </a:r>
            <a:r>
              <a:rPr sz="2600" spc="-15" dirty="0">
                <a:latin typeface="Calibri"/>
                <a:cs typeface="Calibri"/>
              </a:rPr>
              <a:t>EP7003</a:t>
            </a:r>
            <a:endParaRPr sz="2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400" dirty="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698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Para ello, </a:t>
            </a:r>
            <a:r>
              <a:rPr sz="2600" spc="-15" dirty="0">
                <a:latin typeface="Calibri"/>
                <a:cs typeface="Calibri"/>
              </a:rPr>
              <a:t>te </a:t>
            </a:r>
            <a:r>
              <a:rPr sz="2600" spc="-10" dirty="0">
                <a:latin typeface="Calibri"/>
                <a:cs typeface="Calibri"/>
              </a:rPr>
              <a:t>solicitamos responder el </a:t>
            </a:r>
            <a:r>
              <a:rPr sz="2600" i="1" spc="-5" dirty="0">
                <a:latin typeface="Calibri"/>
                <a:cs typeface="Calibri"/>
              </a:rPr>
              <a:t>test </a:t>
            </a:r>
            <a:r>
              <a:rPr sz="2600" i="1" spc="-5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disponible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 err="1">
                <a:latin typeface="Calibri"/>
                <a:cs typeface="Calibri"/>
              </a:rPr>
              <a:t>en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U-</a:t>
            </a:r>
            <a:r>
              <a:rPr sz="2600" i="1" spc="-5" dirty="0" err="1">
                <a:latin typeface="Calibri"/>
                <a:cs typeface="Calibri"/>
              </a:rPr>
              <a:t>cursos</a:t>
            </a:r>
            <a:r>
              <a:rPr lang="es-ES" sz="2600" i="1" spc="-5" dirty="0">
                <a:latin typeface="Calibri"/>
                <a:cs typeface="Calibri"/>
              </a:rPr>
              <a:t>. </a:t>
            </a:r>
            <a:endParaRPr sz="2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3400" dirty="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698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Te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recomendamos</a:t>
            </a:r>
            <a:r>
              <a:rPr sz="2600" spc="-5" dirty="0">
                <a:latin typeface="Calibri"/>
                <a:cs typeface="Calibri"/>
              </a:rPr>
              <a:t> que </a:t>
            </a:r>
            <a:r>
              <a:rPr sz="2600" spc="-10" dirty="0">
                <a:latin typeface="Calibri"/>
                <a:cs typeface="Calibri"/>
              </a:rPr>
              <a:t>tu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objetivo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sea: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específico, alcanzable, </a:t>
            </a:r>
            <a:r>
              <a:rPr sz="2600" spc="-5" dirty="0">
                <a:latin typeface="Calibri"/>
                <a:cs typeface="Calibri"/>
              </a:rPr>
              <a:t>realista y </a:t>
            </a:r>
            <a:r>
              <a:rPr sz="2600" spc="-15" dirty="0">
                <a:latin typeface="Calibri"/>
                <a:cs typeface="Calibri"/>
              </a:rPr>
              <a:t>acotado </a:t>
            </a:r>
            <a:r>
              <a:rPr sz="2600" spc="-10" dirty="0">
                <a:latin typeface="Calibri"/>
                <a:cs typeface="Calibri"/>
              </a:rPr>
              <a:t> en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el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 err="1">
                <a:latin typeface="Calibri"/>
                <a:cs typeface="Calibri"/>
              </a:rPr>
              <a:t>tiempo</a:t>
            </a:r>
            <a:r>
              <a:rPr sz="2600" dirty="0">
                <a:latin typeface="Calibri"/>
                <a:cs typeface="Calibri"/>
              </a:rPr>
              <a:t> (</a:t>
            </a:r>
            <a:r>
              <a:rPr lang="es-ES" sz="2600" dirty="0">
                <a:latin typeface="Calibri"/>
                <a:cs typeface="Calibri"/>
              </a:rPr>
              <a:t>12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semanas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app)</a:t>
            </a:r>
            <a:endParaRPr sz="26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6043" y="207263"/>
            <a:ext cx="2453640" cy="73304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0327" y="2604516"/>
            <a:ext cx="3485388" cy="22661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801867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025776" y="1886203"/>
            <a:ext cx="8001000" cy="287591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539750" marR="466090" algn="ctr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alibri"/>
                <a:cs typeface="Calibri"/>
              </a:rPr>
              <a:t>¿Cuáles son los primeros </a:t>
            </a:r>
            <a:r>
              <a:rPr sz="2400" dirty="0">
                <a:latin typeface="Calibri"/>
                <a:cs typeface="Calibri"/>
              </a:rPr>
              <a:t>elementos </a:t>
            </a:r>
            <a:r>
              <a:rPr sz="2400" spc="-5" dirty="0">
                <a:latin typeface="Calibri"/>
                <a:cs typeface="Calibri"/>
              </a:rPr>
              <a:t>que nos </a:t>
            </a:r>
            <a:r>
              <a:rPr sz="2400" dirty="0">
                <a:latin typeface="Calibri"/>
                <a:cs typeface="Calibri"/>
              </a:rPr>
              <a:t>permiten la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interacción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 el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receptor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 </a:t>
            </a:r>
            <a:r>
              <a:rPr sz="2400" spc="-5" dirty="0">
                <a:latin typeface="Calibri"/>
                <a:cs typeface="Calibri"/>
              </a:rPr>
              <a:t>tesis?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alibri"/>
                <a:cs typeface="Calibri"/>
              </a:rPr>
              <a:t>¿Cuál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importancia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título,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resumen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palabras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clave?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L="12700" marR="5080" algn="ctr">
              <a:lnSpc>
                <a:spcPts val="2590"/>
              </a:lnSpc>
              <a:spcBef>
                <a:spcPts val="1705"/>
              </a:spcBef>
            </a:pPr>
            <a:r>
              <a:rPr sz="2400" spc="-5" dirty="0">
                <a:latin typeface="Calibri"/>
                <a:cs typeface="Calibri"/>
              </a:rPr>
              <a:t>¿Cómo </a:t>
            </a:r>
            <a:r>
              <a:rPr sz="2400" dirty="0">
                <a:latin typeface="Calibri"/>
                <a:cs typeface="Calibri"/>
              </a:rPr>
              <a:t>escribir </a:t>
            </a:r>
            <a:r>
              <a:rPr sz="2400" spc="-5" dirty="0">
                <a:latin typeface="Calibri"/>
                <a:cs typeface="Calibri"/>
              </a:rPr>
              <a:t>un resumen </a:t>
            </a:r>
            <a:r>
              <a:rPr sz="2400" dirty="0">
                <a:latin typeface="Calibri"/>
                <a:cs typeface="Calibri"/>
              </a:rPr>
              <a:t>adecuado al contexto </a:t>
            </a:r>
            <a:r>
              <a:rPr sz="2400" spc="-5" dirty="0">
                <a:latin typeface="Calibri"/>
                <a:cs typeface="Calibri"/>
              </a:rPr>
              <a:t>de producción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conocimiento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 </a:t>
            </a:r>
            <a:r>
              <a:rPr sz="2400" spc="-5" dirty="0">
                <a:latin typeface="Calibri"/>
                <a:cs typeface="Calibri"/>
              </a:rPr>
              <a:t>postgrado?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92809" y="624331"/>
            <a:ext cx="33635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Reflexión</a:t>
            </a:r>
            <a:r>
              <a:rPr spc="-30" dirty="0"/>
              <a:t> </a:t>
            </a:r>
            <a:r>
              <a:rPr spc="-5" dirty="0"/>
              <a:t>inicial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05908" y="294312"/>
            <a:ext cx="2238488" cy="50854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4943855"/>
            <a:ext cx="12192000" cy="1914525"/>
            <a:chOff x="0" y="4943855"/>
            <a:chExt cx="12192000" cy="1914525"/>
          </a:xfrm>
        </p:grpSpPr>
        <p:sp>
          <p:nvSpPr>
            <p:cNvPr id="7" name="object 7"/>
            <p:cNvSpPr/>
            <p:nvPr/>
          </p:nvSpPr>
          <p:spPr>
            <a:xfrm>
              <a:off x="0" y="6620254"/>
              <a:ext cx="12192000" cy="238125"/>
            </a:xfrm>
            <a:custGeom>
              <a:avLst/>
              <a:gdLst/>
              <a:ahLst/>
              <a:cxnLst/>
              <a:rect l="l" t="t" r="r" b="b"/>
              <a:pathLst>
                <a:path w="12192000" h="238125">
                  <a:moveTo>
                    <a:pt x="12192000" y="0"/>
                  </a:moveTo>
                  <a:lnTo>
                    <a:pt x="0" y="0"/>
                  </a:lnTo>
                  <a:lnTo>
                    <a:pt x="0" y="237743"/>
                  </a:lnTo>
                  <a:lnTo>
                    <a:pt x="12192000" y="237743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37064" y="4943855"/>
              <a:ext cx="2154935" cy="1676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1678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Proceso</a:t>
            </a:r>
            <a:r>
              <a:rPr sz="4400" spc="-40" dirty="0"/>
              <a:t> </a:t>
            </a:r>
            <a:r>
              <a:rPr sz="4400" dirty="0"/>
              <a:t>de</a:t>
            </a:r>
            <a:r>
              <a:rPr sz="4400" spc="-5" dirty="0"/>
              <a:t> escritura</a:t>
            </a:r>
            <a:r>
              <a:rPr sz="4400" spc="-25" dirty="0"/>
              <a:t> </a:t>
            </a:r>
            <a:r>
              <a:rPr sz="4400" dirty="0"/>
              <a:t>de</a:t>
            </a:r>
            <a:r>
              <a:rPr sz="4400" spc="-5" dirty="0"/>
              <a:t> </a:t>
            </a:r>
            <a:r>
              <a:rPr sz="4400" spc="-10" dirty="0"/>
              <a:t>la</a:t>
            </a:r>
            <a:r>
              <a:rPr sz="4400" spc="-5" dirty="0"/>
              <a:t> </a:t>
            </a:r>
            <a:r>
              <a:rPr sz="4400" dirty="0"/>
              <a:t>tesis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9347" y="2311907"/>
            <a:ext cx="2761488" cy="230733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02588" y="2317691"/>
            <a:ext cx="2319020" cy="185102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800" dirty="0">
                <a:latin typeface="Calibri"/>
                <a:cs typeface="Calibri"/>
              </a:rPr>
              <a:t>Antes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escribir</a:t>
            </a:r>
            <a:endParaRPr sz="1800">
              <a:latin typeface="Calibri"/>
              <a:cs typeface="Calibri"/>
            </a:endParaRPr>
          </a:p>
          <a:p>
            <a:pPr marL="127000" marR="213360" indent="-114300">
              <a:lnSpc>
                <a:spcPct val="90400"/>
              </a:lnSpc>
              <a:spcBef>
                <a:spcPts val="625"/>
              </a:spcBef>
              <a:buChar char="•"/>
              <a:tabLst>
                <a:tab pos="127000" algn="l"/>
              </a:tabLst>
            </a:pPr>
            <a:r>
              <a:rPr sz="1400" spc="-5" dirty="0">
                <a:latin typeface="Calibri"/>
                <a:cs typeface="Calibri"/>
              </a:rPr>
              <a:t>¿Cuál </a:t>
            </a:r>
            <a:r>
              <a:rPr sz="1400" dirty="0">
                <a:latin typeface="Calibri"/>
                <a:cs typeface="Calibri"/>
              </a:rPr>
              <a:t>es el </a:t>
            </a:r>
            <a:r>
              <a:rPr sz="1400" spc="-5" dirty="0">
                <a:latin typeface="Calibri"/>
                <a:cs typeface="Calibri"/>
              </a:rPr>
              <a:t>tema que deseo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abordar? ¿Qué resultados </a:t>
            </a:r>
            <a:r>
              <a:rPr sz="1400" dirty="0">
                <a:latin typeface="Calibri"/>
                <a:cs typeface="Calibri"/>
              </a:rPr>
              <a:t> espero?</a:t>
            </a:r>
            <a:endParaRPr sz="1400">
              <a:latin typeface="Calibri"/>
              <a:cs typeface="Calibri"/>
            </a:endParaRPr>
          </a:p>
          <a:p>
            <a:pPr marL="127000" marR="315595" indent="-114300">
              <a:lnSpc>
                <a:spcPts val="1520"/>
              </a:lnSpc>
              <a:spcBef>
                <a:spcPts val="210"/>
              </a:spcBef>
              <a:buChar char="•"/>
              <a:tabLst>
                <a:tab pos="127000" algn="l"/>
              </a:tabLst>
            </a:pPr>
            <a:r>
              <a:rPr sz="1400" spc="-5" dirty="0">
                <a:latin typeface="Calibri"/>
                <a:cs typeface="Calibri"/>
              </a:rPr>
              <a:t>Planificar</a:t>
            </a:r>
            <a:r>
              <a:rPr sz="1400" dirty="0">
                <a:latin typeface="Calibri"/>
                <a:cs typeface="Calibri"/>
              </a:rPr>
              <a:t> la</a:t>
            </a:r>
            <a:r>
              <a:rPr sz="1400" spc="-5" dirty="0">
                <a:latin typeface="Calibri"/>
                <a:cs typeface="Calibri"/>
              </a:rPr>
              <a:t> estructura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contenido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del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documento</a:t>
            </a:r>
            <a:endParaRPr sz="1400">
              <a:latin typeface="Calibri"/>
              <a:cs typeface="Calibri"/>
            </a:endParaRPr>
          </a:p>
          <a:p>
            <a:pPr marL="127000" marR="5080" indent="-114300">
              <a:lnSpc>
                <a:spcPts val="1510"/>
              </a:lnSpc>
              <a:spcBef>
                <a:spcPts val="195"/>
              </a:spcBef>
              <a:buChar char="•"/>
              <a:tabLst>
                <a:tab pos="127000" algn="l"/>
              </a:tabLst>
            </a:pPr>
            <a:r>
              <a:rPr sz="1400" spc="-5" dirty="0">
                <a:latin typeface="Calibri"/>
                <a:cs typeface="Calibri"/>
              </a:rPr>
              <a:t>Elaborar resumen prospectivo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del </a:t>
            </a:r>
            <a:r>
              <a:rPr sz="1400" dirty="0">
                <a:latin typeface="Calibri"/>
                <a:cs typeface="Calibri"/>
              </a:rPr>
              <a:t>trabajo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18203" y="3122676"/>
            <a:ext cx="585216" cy="6858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45735" y="2311907"/>
            <a:ext cx="2763012" cy="230733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870450" y="2317691"/>
            <a:ext cx="2512060" cy="204343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800" spc="-5" dirty="0">
                <a:latin typeface="Calibri"/>
                <a:cs typeface="Calibri"/>
              </a:rPr>
              <a:t>Mientras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escribo</a:t>
            </a:r>
            <a:endParaRPr sz="1800">
              <a:latin typeface="Calibri"/>
              <a:cs typeface="Calibri"/>
            </a:endParaRPr>
          </a:p>
          <a:p>
            <a:pPr marL="127000" marR="62230" indent="-114300">
              <a:lnSpc>
                <a:spcPts val="1520"/>
              </a:lnSpc>
              <a:spcBef>
                <a:spcPts val="650"/>
              </a:spcBef>
              <a:buChar char="•"/>
              <a:tabLst>
                <a:tab pos="127000" algn="l"/>
              </a:tabLst>
            </a:pPr>
            <a:r>
              <a:rPr sz="1400" spc="-5" dirty="0">
                <a:latin typeface="Calibri"/>
                <a:cs typeface="Calibri"/>
              </a:rPr>
              <a:t>¿Entrego suficiente </a:t>
            </a:r>
            <a:r>
              <a:rPr sz="1400" dirty="0">
                <a:latin typeface="Calibri"/>
                <a:cs typeface="Calibri"/>
              </a:rPr>
              <a:t>información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para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entender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trabajo?</a:t>
            </a:r>
            <a:endParaRPr sz="1400">
              <a:latin typeface="Calibri"/>
              <a:cs typeface="Calibri"/>
            </a:endParaRPr>
          </a:p>
          <a:p>
            <a:pPr marL="127000" marR="8255" indent="-114300">
              <a:lnSpc>
                <a:spcPct val="90200"/>
              </a:lnSpc>
              <a:spcBef>
                <a:spcPts val="170"/>
              </a:spcBef>
              <a:buChar char="•"/>
              <a:tabLst>
                <a:tab pos="127000" algn="l"/>
              </a:tabLst>
            </a:pPr>
            <a:r>
              <a:rPr sz="1400" spc="-5" dirty="0">
                <a:latin typeface="Calibri"/>
                <a:cs typeface="Calibri"/>
              </a:rPr>
              <a:t>(Re)elaborar </a:t>
            </a:r>
            <a:r>
              <a:rPr sz="1400" dirty="0">
                <a:latin typeface="Calibri"/>
                <a:cs typeface="Calibri"/>
              </a:rPr>
              <a:t>los </a:t>
            </a:r>
            <a:r>
              <a:rPr sz="1400" spc="-5" dirty="0">
                <a:latin typeface="Calibri"/>
                <a:cs typeface="Calibri"/>
              </a:rPr>
              <a:t>distintos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apartados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dirty="0">
                <a:latin typeface="Calibri"/>
                <a:cs typeface="Calibri"/>
              </a:rPr>
              <a:t> la</a:t>
            </a:r>
            <a:r>
              <a:rPr sz="1400" spc="-5" dirty="0">
                <a:latin typeface="Calibri"/>
                <a:cs typeface="Calibri"/>
              </a:rPr>
              <a:t> tesis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 acuerdo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con </a:t>
            </a:r>
            <a:r>
              <a:rPr sz="1400" dirty="0">
                <a:latin typeface="Calibri"/>
                <a:cs typeface="Calibri"/>
              </a:rPr>
              <a:t>las </a:t>
            </a:r>
            <a:r>
              <a:rPr sz="1400" spc="-5" dirty="0">
                <a:latin typeface="Calibri"/>
                <a:cs typeface="Calibri"/>
              </a:rPr>
              <a:t>macromovidas </a:t>
            </a:r>
            <a:r>
              <a:rPr sz="1400" dirty="0">
                <a:latin typeface="Calibri"/>
                <a:cs typeface="Calibri"/>
              </a:rPr>
              <a:t>y </a:t>
            </a:r>
            <a:r>
              <a:rPr sz="1400" spc="-5" dirty="0">
                <a:latin typeface="Calibri"/>
                <a:cs typeface="Calibri"/>
              </a:rPr>
              <a:t>movidas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retóricas</a:t>
            </a:r>
            <a:endParaRPr sz="1400">
              <a:latin typeface="Calibri"/>
              <a:cs typeface="Calibri"/>
            </a:endParaRPr>
          </a:p>
          <a:p>
            <a:pPr marL="127000" marR="5080" indent="-114300">
              <a:lnSpc>
                <a:spcPts val="1510"/>
              </a:lnSpc>
              <a:spcBef>
                <a:spcPts val="215"/>
              </a:spcBef>
              <a:buChar char="•"/>
              <a:tabLst>
                <a:tab pos="127000" algn="l"/>
              </a:tabLst>
            </a:pPr>
            <a:r>
              <a:rPr sz="1400" spc="-5" dirty="0">
                <a:latin typeface="Calibri"/>
                <a:cs typeface="Calibri"/>
              </a:rPr>
              <a:t>Cotejar </a:t>
            </a:r>
            <a:r>
              <a:rPr sz="1400" dirty="0">
                <a:latin typeface="Calibri"/>
                <a:cs typeface="Calibri"/>
              </a:rPr>
              <a:t>los </a:t>
            </a:r>
            <a:r>
              <a:rPr sz="1400" spc="-5" dirty="0">
                <a:latin typeface="Calibri"/>
                <a:cs typeface="Calibri"/>
              </a:rPr>
              <a:t>avances con </a:t>
            </a:r>
            <a:r>
              <a:rPr sz="1400" dirty="0">
                <a:latin typeface="Calibri"/>
                <a:cs typeface="Calibri"/>
              </a:rPr>
              <a:t>resumen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prospectivo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del </a:t>
            </a:r>
            <a:r>
              <a:rPr sz="1400" dirty="0">
                <a:latin typeface="Calibri"/>
                <a:cs typeface="Calibri"/>
              </a:rPr>
              <a:t>trabajo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84592" y="3122676"/>
            <a:ext cx="586739" cy="6858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13647" y="2311907"/>
            <a:ext cx="2763011" cy="230733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738107" y="2317691"/>
            <a:ext cx="2503170" cy="185102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800" spc="-5" dirty="0">
                <a:latin typeface="Calibri"/>
                <a:cs typeface="Calibri"/>
              </a:rPr>
              <a:t>Después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escribir</a:t>
            </a:r>
            <a:endParaRPr sz="1800">
              <a:latin typeface="Calibri"/>
              <a:cs typeface="Calibri"/>
            </a:endParaRPr>
          </a:p>
          <a:p>
            <a:pPr marL="127000" marR="60325" indent="-114300" algn="just">
              <a:lnSpc>
                <a:spcPts val="1510"/>
              </a:lnSpc>
              <a:spcBef>
                <a:spcPts val="655"/>
              </a:spcBef>
              <a:buChar char="•"/>
              <a:tabLst>
                <a:tab pos="127000" algn="l"/>
              </a:tabLst>
            </a:pPr>
            <a:r>
              <a:rPr sz="1400" spc="-5" dirty="0">
                <a:latin typeface="Calibri"/>
                <a:cs typeface="Calibri"/>
              </a:rPr>
              <a:t>¿Cumplí </a:t>
            </a:r>
            <a:r>
              <a:rPr sz="1400" dirty="0">
                <a:latin typeface="Calibri"/>
                <a:cs typeface="Calibri"/>
              </a:rPr>
              <a:t>el </a:t>
            </a:r>
            <a:r>
              <a:rPr sz="1400" spc="-5" dirty="0">
                <a:latin typeface="Calibri"/>
                <a:cs typeface="Calibri"/>
              </a:rPr>
              <a:t>objetivo señalado </a:t>
            </a:r>
            <a:r>
              <a:rPr sz="1400" dirty="0">
                <a:latin typeface="Calibri"/>
                <a:cs typeface="Calibri"/>
              </a:rPr>
              <a:t>en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inicio?</a:t>
            </a:r>
            <a:endParaRPr sz="1400">
              <a:latin typeface="Calibri"/>
              <a:cs typeface="Calibri"/>
            </a:endParaRPr>
          </a:p>
          <a:p>
            <a:pPr marL="127000" marR="5080" indent="-114300" algn="just">
              <a:lnSpc>
                <a:spcPts val="1510"/>
              </a:lnSpc>
              <a:spcBef>
                <a:spcPts val="210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Calibri"/>
                <a:cs typeface="Calibri"/>
              </a:rPr>
              <a:t>Revisar </a:t>
            </a:r>
            <a:r>
              <a:rPr sz="1400" spc="-5" dirty="0">
                <a:latin typeface="Calibri"/>
                <a:cs typeface="Calibri"/>
              </a:rPr>
              <a:t>el </a:t>
            </a:r>
            <a:r>
              <a:rPr sz="1400" dirty="0">
                <a:latin typeface="Calibri"/>
                <a:cs typeface="Calibri"/>
              </a:rPr>
              <a:t>trabajo y someterlo al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juicio de </a:t>
            </a:r>
            <a:r>
              <a:rPr sz="1400" dirty="0">
                <a:latin typeface="Calibri"/>
                <a:cs typeface="Calibri"/>
              </a:rPr>
              <a:t>otros </a:t>
            </a:r>
            <a:r>
              <a:rPr sz="1400" spc="-5" dirty="0">
                <a:latin typeface="Calibri"/>
                <a:cs typeface="Calibri"/>
              </a:rPr>
              <a:t>(prof.guía, tutor </a:t>
            </a:r>
            <a:r>
              <a:rPr sz="1400" dirty="0">
                <a:latin typeface="Calibri"/>
                <a:cs typeface="Calibri"/>
              </a:rPr>
              <a:t>o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par)</a:t>
            </a:r>
            <a:endParaRPr sz="1400">
              <a:latin typeface="Calibri"/>
              <a:cs typeface="Calibri"/>
            </a:endParaRPr>
          </a:p>
          <a:p>
            <a:pPr marL="127000" marR="363220" indent="-114300" algn="just">
              <a:lnSpc>
                <a:spcPts val="1510"/>
              </a:lnSpc>
              <a:spcBef>
                <a:spcPts val="210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Calibri"/>
                <a:cs typeface="Calibri"/>
              </a:rPr>
              <a:t>Relaborar </a:t>
            </a:r>
            <a:r>
              <a:rPr sz="1400" spc="-5" dirty="0">
                <a:latin typeface="Calibri"/>
                <a:cs typeface="Calibri"/>
              </a:rPr>
              <a:t>resumen final del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trabajo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25570" y="5833668"/>
            <a:ext cx="46691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Título,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 resumen</a:t>
            </a:r>
            <a:r>
              <a:rPr sz="28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palabras</a:t>
            </a:r>
            <a:r>
              <a:rPr sz="2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clave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65756" y="4766978"/>
            <a:ext cx="676299" cy="92114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44050" y="4887669"/>
            <a:ext cx="366382" cy="54214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852215" y="4769978"/>
            <a:ext cx="661755" cy="9374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004" y="272034"/>
            <a:ext cx="68199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Título,</a:t>
            </a:r>
            <a:r>
              <a:rPr dirty="0"/>
              <a:t> </a:t>
            </a:r>
            <a:r>
              <a:rPr spc="-5" dirty="0"/>
              <a:t>resumen</a:t>
            </a:r>
            <a:r>
              <a:rPr spc="-15" dirty="0"/>
              <a:t> </a:t>
            </a:r>
            <a:r>
              <a:rPr spc="-5" dirty="0"/>
              <a:t>y</a:t>
            </a:r>
            <a:r>
              <a:rPr dirty="0"/>
              <a:t> </a:t>
            </a:r>
            <a:r>
              <a:rPr spc="-5" dirty="0"/>
              <a:t>palabras</a:t>
            </a:r>
            <a:r>
              <a:rPr spc="20" dirty="0"/>
              <a:t> </a:t>
            </a:r>
            <a:r>
              <a:rPr spc="-10" dirty="0"/>
              <a:t>clave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5908" y="294312"/>
            <a:ext cx="2238488" cy="50854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620254"/>
            <a:ext cx="12192000" cy="238125"/>
          </a:xfrm>
          <a:custGeom>
            <a:avLst/>
            <a:gdLst/>
            <a:ahLst/>
            <a:cxnLst/>
            <a:rect l="l" t="t" r="r" b="b"/>
            <a:pathLst>
              <a:path w="12192000" h="238125">
                <a:moveTo>
                  <a:pt x="12192000" y="0"/>
                </a:moveTo>
                <a:lnTo>
                  <a:pt x="0" y="0"/>
                </a:lnTo>
                <a:lnTo>
                  <a:pt x="0" y="237743"/>
                </a:lnTo>
                <a:lnTo>
                  <a:pt x="12192000" y="237743"/>
                </a:lnTo>
                <a:lnTo>
                  <a:pt x="1219200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39" y="1891283"/>
            <a:ext cx="1296923" cy="12969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58873" y="2322576"/>
            <a:ext cx="1046520" cy="116586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5769864" y="1159763"/>
            <a:ext cx="2124075" cy="2131695"/>
            <a:chOff x="5769864" y="1159763"/>
            <a:chExt cx="2124075" cy="213169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69747" y="2132685"/>
              <a:ext cx="924077" cy="11585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69864" y="1159763"/>
              <a:ext cx="1129284" cy="11277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26377" y="1386332"/>
              <a:ext cx="830199" cy="83019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50636" y="2713767"/>
              <a:ext cx="586739" cy="18842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41451" y="3541267"/>
            <a:ext cx="11557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06550" algn="l"/>
                <a:tab pos="2083435" algn="l"/>
                <a:tab pos="2961640" algn="l"/>
                <a:tab pos="3388360" algn="l"/>
                <a:tab pos="4709795" algn="l"/>
                <a:tab pos="5011420" algn="l"/>
                <a:tab pos="6129020" algn="l"/>
                <a:tab pos="7255509" algn="l"/>
                <a:tab pos="8151495" algn="l"/>
                <a:tab pos="9402445" algn="l"/>
                <a:tab pos="9698355" algn="l"/>
                <a:tab pos="10908665" algn="l"/>
              </a:tabLst>
            </a:pPr>
            <a:r>
              <a:rPr sz="2400" dirty="0">
                <a:latin typeface="Segoe UI Emoji"/>
                <a:cs typeface="Segoe UI Emoji"/>
              </a:rPr>
              <a:t>✔</a:t>
            </a:r>
            <a:r>
              <a:rPr sz="2400" spc="-114" dirty="0">
                <a:latin typeface="Segoe UI Emoji"/>
                <a:cs typeface="Segoe UI Emoji"/>
              </a:rPr>
              <a:t> </a:t>
            </a:r>
            <a:r>
              <a:rPr sz="2400" spc="-5" dirty="0">
                <a:latin typeface="Calibri"/>
                <a:cs typeface="Calibri"/>
              </a:rPr>
              <a:t>Cu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nd</a:t>
            </a:r>
            <a:r>
              <a:rPr sz="2400" dirty="0">
                <a:latin typeface="Calibri"/>
                <a:cs typeface="Calibri"/>
              </a:rPr>
              <a:t>o	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n	le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tor	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e	aproxima	a	</a:t>
            </a:r>
            <a:r>
              <a:rPr sz="2400" spc="-5" dirty="0">
                <a:latin typeface="Calibri"/>
                <a:cs typeface="Calibri"/>
              </a:rPr>
              <a:t>nuestr</a:t>
            </a:r>
            <a:r>
              <a:rPr sz="2400" dirty="0">
                <a:latin typeface="Calibri"/>
                <a:cs typeface="Calibri"/>
              </a:rPr>
              <a:t>o	t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abaj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,	títu</a:t>
            </a:r>
            <a:r>
              <a:rPr sz="2400" spc="-15" dirty="0">
                <a:latin typeface="Calibri"/>
                <a:cs typeface="Calibri"/>
              </a:rPr>
              <a:t>l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,	r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sume</a:t>
            </a:r>
            <a:r>
              <a:rPr sz="2400" dirty="0">
                <a:latin typeface="Calibri"/>
                <a:cs typeface="Calibri"/>
              </a:rPr>
              <a:t>n	y	</a:t>
            </a:r>
            <a:r>
              <a:rPr sz="2400" spc="-5" dirty="0">
                <a:latin typeface="Calibri"/>
                <a:cs typeface="Calibri"/>
              </a:rPr>
              <a:t>palab</a:t>
            </a:r>
            <a:r>
              <a:rPr sz="2400" dirty="0">
                <a:latin typeface="Calibri"/>
                <a:cs typeface="Calibri"/>
              </a:rPr>
              <a:t>ras	cl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ve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0051" y="3870452"/>
            <a:ext cx="11329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22375" algn="l"/>
                <a:tab pos="1792605" algn="l"/>
                <a:tab pos="2334895" algn="l"/>
                <a:tab pos="3630295" algn="l"/>
                <a:tab pos="4297045" algn="l"/>
                <a:tab pos="4801235" algn="l"/>
                <a:tab pos="6689725" algn="l"/>
                <a:tab pos="7029450" algn="l"/>
                <a:tab pos="7436484" algn="l"/>
                <a:tab pos="9324975" algn="l"/>
                <a:tab pos="9945370" algn="l"/>
                <a:tab pos="10367645" algn="l"/>
                <a:tab pos="11033760" algn="l"/>
              </a:tabLst>
            </a:pPr>
            <a:r>
              <a:rPr sz="2400" dirty="0">
                <a:latin typeface="Calibri"/>
                <a:cs typeface="Calibri"/>
              </a:rPr>
              <a:t>r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sulta</a:t>
            </a:r>
            <a:r>
              <a:rPr sz="2400" dirty="0">
                <a:latin typeface="Calibri"/>
                <a:cs typeface="Calibri"/>
              </a:rPr>
              <a:t>n	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r	los	</a:t>
            </a:r>
            <a:r>
              <a:rPr sz="2400" spc="-5" dirty="0">
                <a:latin typeface="Calibri"/>
                <a:cs typeface="Calibri"/>
              </a:rPr>
              <a:t>pr</a:t>
            </a:r>
            <a:r>
              <a:rPr sz="2400" spc="-15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as	vías	</a:t>
            </a:r>
            <a:r>
              <a:rPr sz="2400" spc="-1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e	ac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cam</a:t>
            </a:r>
            <a:r>
              <a:rPr sz="2400" spc="-1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ento	a	la	investigaci</a:t>
            </a:r>
            <a:r>
              <a:rPr sz="2400" spc="-15" dirty="0">
                <a:latin typeface="Calibri"/>
                <a:cs typeface="Calibri"/>
              </a:rPr>
              <a:t>ó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,	</a:t>
            </a:r>
            <a:r>
              <a:rPr sz="2400" spc="-5" dirty="0">
                <a:latin typeface="Calibri"/>
                <a:cs typeface="Calibri"/>
              </a:rPr>
              <a:t>po</a:t>
            </a:r>
            <a:r>
              <a:rPr sz="2400" dirty="0">
                <a:latin typeface="Calibri"/>
                <a:cs typeface="Calibri"/>
              </a:rPr>
              <a:t>r	lo	</a:t>
            </a:r>
            <a:r>
              <a:rPr sz="2400" spc="-5" dirty="0">
                <a:latin typeface="Calibri"/>
                <a:cs typeface="Calibri"/>
              </a:rPr>
              <a:t>qu</a:t>
            </a:r>
            <a:r>
              <a:rPr sz="2400" dirty="0">
                <a:latin typeface="Calibri"/>
                <a:cs typeface="Calibri"/>
              </a:rPr>
              <a:t>e	</a:t>
            </a:r>
            <a:r>
              <a:rPr sz="2400" spc="5" dirty="0">
                <a:latin typeface="Calibri"/>
                <a:cs typeface="Calibri"/>
              </a:rPr>
              <a:t>su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1451" y="4108591"/>
            <a:ext cx="11558905" cy="238315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241300" algn="just">
              <a:lnSpc>
                <a:spcPct val="100000"/>
              </a:lnSpc>
              <a:spcBef>
                <a:spcPts val="815"/>
              </a:spcBef>
            </a:pPr>
            <a:r>
              <a:rPr sz="2400" spc="-5" dirty="0">
                <a:latin typeface="Calibri"/>
                <a:cs typeface="Calibri"/>
              </a:rPr>
              <a:t>presentación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adecuada es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fundamental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comunicación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científica.</a:t>
            </a:r>
            <a:endParaRPr sz="2400">
              <a:latin typeface="Calibri"/>
              <a:cs typeface="Calibri"/>
            </a:endParaRPr>
          </a:p>
          <a:p>
            <a:pPr marL="12700" algn="just">
              <a:lnSpc>
                <a:spcPts val="2735"/>
              </a:lnSpc>
              <a:spcBef>
                <a:spcPts val="720"/>
              </a:spcBef>
            </a:pPr>
            <a:r>
              <a:rPr sz="2400" dirty="0">
                <a:latin typeface="Segoe UI Emoji"/>
                <a:cs typeface="Segoe UI Emoji"/>
              </a:rPr>
              <a:t>✔</a:t>
            </a:r>
            <a:r>
              <a:rPr sz="2400" b="1" dirty="0">
                <a:latin typeface="Calibri"/>
                <a:cs typeface="Calibri"/>
              </a:rPr>
              <a:t>Se</a:t>
            </a:r>
            <a:r>
              <a:rPr sz="2400" b="1" spc="3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sugiere</a:t>
            </a:r>
            <a:r>
              <a:rPr sz="2400" b="1" spc="3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escribir</a:t>
            </a:r>
            <a:r>
              <a:rPr sz="2400" b="1" spc="3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estos</a:t>
            </a:r>
            <a:r>
              <a:rPr sz="2400" b="1" spc="3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tres</a:t>
            </a:r>
            <a:r>
              <a:rPr sz="2400" b="1" spc="3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elementos</a:t>
            </a:r>
            <a:r>
              <a:rPr sz="2400" b="1" spc="3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antes</a:t>
            </a:r>
            <a:r>
              <a:rPr sz="2400" b="1" spc="3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de</a:t>
            </a:r>
            <a:r>
              <a:rPr sz="2400" b="1" spc="3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comenzar</a:t>
            </a:r>
            <a:r>
              <a:rPr sz="2400" b="1" spc="3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la</a:t>
            </a:r>
            <a:r>
              <a:rPr sz="2400" b="1" spc="30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escritura</a:t>
            </a:r>
            <a:r>
              <a:rPr sz="2400" b="1" spc="3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del</a:t>
            </a:r>
            <a:r>
              <a:rPr sz="2400" b="1" spc="3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trabajo</a:t>
            </a:r>
            <a:r>
              <a:rPr sz="2400" b="1" spc="30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  <a:p>
            <a:pPr marL="241300" algn="just">
              <a:lnSpc>
                <a:spcPts val="2735"/>
              </a:lnSpc>
            </a:pPr>
            <a:r>
              <a:rPr sz="2400" b="1" spc="-5" dirty="0">
                <a:latin typeface="Calibri"/>
                <a:cs typeface="Calibri"/>
              </a:rPr>
              <a:t>reformularlos</a:t>
            </a:r>
            <a:r>
              <a:rPr sz="2400" b="1" dirty="0">
                <a:latin typeface="Calibri"/>
                <a:cs typeface="Calibri"/>
              </a:rPr>
              <a:t> al </a:t>
            </a:r>
            <a:r>
              <a:rPr sz="2400" b="1" spc="-5" dirty="0">
                <a:latin typeface="Calibri"/>
                <a:cs typeface="Calibri"/>
              </a:rPr>
              <a:t>momento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haber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finalizado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la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investigación.</a:t>
            </a:r>
            <a:endParaRPr sz="2400">
              <a:latin typeface="Calibri"/>
              <a:cs typeface="Calibri"/>
            </a:endParaRPr>
          </a:p>
          <a:p>
            <a:pPr marL="241300" marR="6985" indent="-228600" algn="just">
              <a:lnSpc>
                <a:spcPts val="2590"/>
              </a:lnSpc>
              <a:spcBef>
                <a:spcPts val="1035"/>
              </a:spcBef>
            </a:pPr>
            <a:r>
              <a:rPr sz="2400" spc="-5" dirty="0">
                <a:latin typeface="Segoe UI Emoji"/>
                <a:cs typeface="Segoe UI Emoji"/>
              </a:rPr>
              <a:t>✔</a:t>
            </a:r>
            <a:r>
              <a:rPr sz="2400" spc="-5" dirty="0">
                <a:latin typeface="Calibri"/>
                <a:cs typeface="Calibri"/>
              </a:rPr>
              <a:t>Lo primero permitirá </a:t>
            </a:r>
            <a:r>
              <a:rPr sz="2400" dirty="0">
                <a:latin typeface="Calibri"/>
                <a:cs typeface="Calibri"/>
              </a:rPr>
              <a:t>acercarnos </a:t>
            </a:r>
            <a:r>
              <a:rPr sz="2400" spc="-5" dirty="0">
                <a:latin typeface="Calibri"/>
                <a:cs typeface="Calibri"/>
              </a:rPr>
              <a:t>prospectivamente </a:t>
            </a:r>
            <a:r>
              <a:rPr sz="2400" dirty="0">
                <a:latin typeface="Calibri"/>
                <a:cs typeface="Calibri"/>
              </a:rPr>
              <a:t>a lo que </a:t>
            </a:r>
            <a:r>
              <a:rPr sz="2400" spc="-5" dirty="0">
                <a:latin typeface="Calibri"/>
                <a:cs typeface="Calibri"/>
              </a:rPr>
              <a:t>se desea </a:t>
            </a:r>
            <a:r>
              <a:rPr sz="2400" dirty="0">
                <a:latin typeface="Calibri"/>
                <a:cs typeface="Calibri"/>
              </a:rPr>
              <a:t>conseguir </a:t>
            </a:r>
            <a:r>
              <a:rPr sz="2400" spc="-5" dirty="0">
                <a:latin typeface="Calibri"/>
                <a:cs typeface="Calibri"/>
              </a:rPr>
              <a:t>mediante </a:t>
            </a:r>
            <a:r>
              <a:rPr sz="2400" dirty="0">
                <a:latin typeface="Calibri"/>
                <a:cs typeface="Calibri"/>
              </a:rPr>
              <a:t> el trabajo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dirty="0">
                <a:latin typeface="Calibri"/>
                <a:cs typeface="Calibri"/>
              </a:rPr>
              <a:t>tesis, mientras </a:t>
            </a:r>
            <a:r>
              <a:rPr sz="2400" spc="-5" dirty="0">
                <a:latin typeface="Calibri"/>
                <a:cs typeface="Calibri"/>
              </a:rPr>
              <a:t>que </a:t>
            </a:r>
            <a:r>
              <a:rPr sz="2400" dirty="0">
                <a:latin typeface="Calibri"/>
                <a:cs typeface="Calibri"/>
              </a:rPr>
              <a:t>lo </a:t>
            </a:r>
            <a:r>
              <a:rPr sz="2400" spc="-5" dirty="0">
                <a:latin typeface="Calibri"/>
                <a:cs typeface="Calibri"/>
              </a:rPr>
              <a:t>segundo ayudará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delimitar </a:t>
            </a:r>
            <a:r>
              <a:rPr sz="2400" dirty="0">
                <a:latin typeface="Calibri"/>
                <a:cs typeface="Calibri"/>
              </a:rPr>
              <a:t>y </a:t>
            </a:r>
            <a:r>
              <a:rPr sz="2400" spc="-5" dirty="0">
                <a:latin typeface="Calibri"/>
                <a:cs typeface="Calibri"/>
              </a:rPr>
              <a:t>constatar </a:t>
            </a:r>
            <a:r>
              <a:rPr sz="2400" dirty="0">
                <a:latin typeface="Calibri"/>
                <a:cs typeface="Calibri"/>
              </a:rPr>
              <a:t>el </a:t>
            </a:r>
            <a:r>
              <a:rPr sz="2400" spc="-5" dirty="0">
                <a:latin typeface="Calibri"/>
                <a:cs typeface="Calibri"/>
              </a:rPr>
              <a:t>logro de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objetivos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planteados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-5" dirty="0">
                <a:latin typeface="Calibri"/>
                <a:cs typeface="Calibri"/>
              </a:rPr>
              <a:t> un inicio.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637776" y="1810511"/>
            <a:ext cx="1775460" cy="128930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719992" y="2248026"/>
            <a:ext cx="1197576" cy="80928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364873" y="2224806"/>
            <a:ext cx="1217382" cy="966653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039071" y="1454038"/>
            <a:ext cx="641340" cy="8174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501" y="1953655"/>
            <a:ext cx="10409555" cy="329628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2400" spc="-5" dirty="0">
                <a:latin typeface="Segoe UI Emoji"/>
                <a:cs typeface="Segoe UI Emoji"/>
              </a:rPr>
              <a:t>✔</a:t>
            </a:r>
            <a:r>
              <a:rPr sz="2400" spc="-5" dirty="0">
                <a:latin typeface="Calibri"/>
                <a:cs typeface="Calibri"/>
              </a:rPr>
              <a:t>El </a:t>
            </a:r>
            <a:r>
              <a:rPr sz="2400" dirty="0">
                <a:latin typeface="Calibri"/>
                <a:cs typeface="Calibri"/>
              </a:rPr>
              <a:t>título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“cara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visible”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que</a:t>
            </a:r>
            <a:r>
              <a:rPr sz="2400" dirty="0">
                <a:latin typeface="Calibri"/>
                <a:cs typeface="Calibri"/>
              </a:rPr>
              <a:t> los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lectores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revisores)</a:t>
            </a:r>
            <a:r>
              <a:rPr sz="2400" dirty="0">
                <a:latin typeface="Calibri"/>
                <a:cs typeface="Calibri"/>
              </a:rPr>
              <a:t> tienen</a:t>
            </a:r>
            <a:r>
              <a:rPr sz="2400" spc="-5" dirty="0">
                <a:latin typeface="Calibri"/>
                <a:cs typeface="Calibri"/>
              </a:rPr>
              <a:t> del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trabajo.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35"/>
              </a:lnSpc>
              <a:spcBef>
                <a:spcPts val="720"/>
              </a:spcBef>
            </a:pPr>
            <a:r>
              <a:rPr sz="2400" dirty="0">
                <a:latin typeface="Segoe UI Emoji"/>
                <a:cs typeface="Segoe UI Emoji"/>
              </a:rPr>
              <a:t>✔</a:t>
            </a:r>
            <a:r>
              <a:rPr sz="2400" dirty="0">
                <a:latin typeface="Calibri"/>
                <a:cs typeface="Calibri"/>
              </a:rPr>
              <a:t>El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título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debe </a:t>
            </a:r>
            <a:r>
              <a:rPr sz="2400" dirty="0">
                <a:latin typeface="Calibri"/>
                <a:cs typeface="Calibri"/>
              </a:rPr>
              <a:t>captar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atención,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describir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 </a:t>
            </a:r>
            <a:r>
              <a:rPr sz="2400" spc="-5" dirty="0">
                <a:latin typeface="Calibri"/>
                <a:cs typeface="Calibri"/>
              </a:rPr>
              <a:t>precisión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 contenido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del </a:t>
            </a:r>
            <a:r>
              <a:rPr sz="2400" dirty="0">
                <a:latin typeface="Calibri"/>
                <a:cs typeface="Calibri"/>
              </a:rPr>
              <a:t>trabajo,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735"/>
              </a:lnSpc>
            </a:pP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invitar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audiencia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continuar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lectura.</a:t>
            </a:r>
            <a:endParaRPr sz="2400">
              <a:latin typeface="Calibri"/>
              <a:cs typeface="Calibri"/>
            </a:endParaRPr>
          </a:p>
          <a:p>
            <a:pPr marL="241300" marR="128270" indent="-228600">
              <a:lnSpc>
                <a:spcPts val="2590"/>
              </a:lnSpc>
              <a:spcBef>
                <a:spcPts val="1035"/>
              </a:spcBef>
            </a:pPr>
            <a:r>
              <a:rPr sz="2400" spc="-10" dirty="0">
                <a:latin typeface="Segoe UI Emoji"/>
                <a:cs typeface="Segoe UI Emoji"/>
              </a:rPr>
              <a:t>✔</a:t>
            </a:r>
            <a:r>
              <a:rPr sz="2400" spc="-10" dirty="0">
                <a:latin typeface="Calibri"/>
                <a:cs typeface="Calibri"/>
              </a:rPr>
              <a:t>Recuerda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que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título se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publicará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solo</a:t>
            </a:r>
            <a:r>
              <a:rPr sz="2400" dirty="0">
                <a:latin typeface="Calibri"/>
                <a:cs typeface="Calibri"/>
              </a:rPr>
              <a:t> en </a:t>
            </a:r>
            <a:r>
              <a:rPr sz="2400" spc="-15" dirty="0">
                <a:latin typeface="Calibri"/>
                <a:cs typeface="Calibri"/>
              </a:rPr>
              <a:t>recursos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bibliográficos,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 </a:t>
            </a:r>
            <a:r>
              <a:rPr sz="2400" spc="-5" dirty="0">
                <a:latin typeface="Calibri"/>
                <a:cs typeface="Calibri"/>
              </a:rPr>
              <a:t>bancos de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datos,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 el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portal de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revista</a:t>
            </a:r>
            <a:r>
              <a:rPr sz="2400" dirty="0">
                <a:latin typeface="Calibri"/>
                <a:cs typeface="Calibri"/>
              </a:rPr>
              <a:t> 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 la literatura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citada.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spc="-5" dirty="0">
                <a:latin typeface="Segoe UI Emoji"/>
                <a:cs typeface="Segoe UI Emoji"/>
              </a:rPr>
              <a:t>✔</a:t>
            </a:r>
            <a:r>
              <a:rPr sz="2400" spc="-5" dirty="0">
                <a:latin typeface="Calibri"/>
                <a:cs typeface="Calibri"/>
              </a:rPr>
              <a:t>La longitud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promedio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del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título </a:t>
            </a:r>
            <a:r>
              <a:rPr sz="2400" dirty="0">
                <a:latin typeface="Calibri"/>
                <a:cs typeface="Calibri"/>
              </a:rPr>
              <a:t>es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14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palabras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(9-24).</a:t>
            </a:r>
            <a:endParaRPr sz="2400">
              <a:latin typeface="Calibri"/>
              <a:cs typeface="Calibri"/>
            </a:endParaRPr>
          </a:p>
          <a:p>
            <a:pPr marL="241300" marR="499109" indent="-228600">
              <a:lnSpc>
                <a:spcPts val="2590"/>
              </a:lnSpc>
              <a:spcBef>
                <a:spcPts val="1050"/>
              </a:spcBef>
            </a:pPr>
            <a:r>
              <a:rPr sz="2400" spc="-5" dirty="0">
                <a:latin typeface="Segoe UI Emoji"/>
                <a:cs typeface="Segoe UI Emoji"/>
              </a:rPr>
              <a:t>✔</a:t>
            </a:r>
            <a:r>
              <a:rPr sz="2400" spc="-5" dirty="0">
                <a:latin typeface="Calibri"/>
                <a:cs typeface="Calibri"/>
              </a:rPr>
              <a:t>Es recomendable definir un </a:t>
            </a:r>
            <a:r>
              <a:rPr sz="2400" dirty="0">
                <a:latin typeface="Calibri"/>
                <a:cs typeface="Calibri"/>
              </a:rPr>
              <a:t>título tentativo </a:t>
            </a:r>
            <a:r>
              <a:rPr sz="2400" spc="-5" dirty="0">
                <a:latin typeface="Calibri"/>
                <a:cs typeface="Calibri"/>
              </a:rPr>
              <a:t>previo </a:t>
            </a:r>
            <a:r>
              <a:rPr sz="2400" dirty="0">
                <a:latin typeface="Calibri"/>
                <a:cs typeface="Calibri"/>
              </a:rPr>
              <a:t>a redactar el </a:t>
            </a:r>
            <a:r>
              <a:rPr sz="2400" spc="-5" dirty="0">
                <a:latin typeface="Calibri"/>
                <a:cs typeface="Calibri"/>
              </a:rPr>
              <a:t>manuscrito </a:t>
            </a:r>
            <a:r>
              <a:rPr sz="2400" dirty="0">
                <a:latin typeface="Calibri"/>
                <a:cs typeface="Calibri"/>
              </a:rPr>
              <a:t>y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elaborar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 título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final </a:t>
            </a:r>
            <a:r>
              <a:rPr sz="2400" dirty="0">
                <a:latin typeface="Calibri"/>
                <a:cs typeface="Calibri"/>
              </a:rPr>
              <a:t>luego</a:t>
            </a:r>
            <a:r>
              <a:rPr sz="2400" spc="-5" dirty="0">
                <a:latin typeface="Calibri"/>
                <a:cs typeface="Calibri"/>
              </a:rPr>
              <a:t> de </a:t>
            </a:r>
            <a:r>
              <a:rPr sz="2400" dirty="0">
                <a:latin typeface="Calibri"/>
                <a:cs typeface="Calibri"/>
              </a:rPr>
              <a:t>terminar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 artículo.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6004" y="449072"/>
            <a:ext cx="92125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La importancia</a:t>
            </a:r>
            <a:r>
              <a:rPr spc="35" dirty="0"/>
              <a:t> </a:t>
            </a:r>
            <a:r>
              <a:rPr spc="-5" dirty="0"/>
              <a:t>del</a:t>
            </a:r>
            <a:r>
              <a:rPr dirty="0"/>
              <a:t> </a:t>
            </a:r>
            <a:r>
              <a:rPr spc="-5" dirty="0"/>
              <a:t>título</a:t>
            </a:r>
            <a:r>
              <a:rPr spc="25" dirty="0"/>
              <a:t> </a:t>
            </a:r>
            <a:r>
              <a:rPr spc="-5" dirty="0"/>
              <a:t>en la</a:t>
            </a:r>
            <a:r>
              <a:rPr dirty="0"/>
              <a:t> </a:t>
            </a:r>
            <a:r>
              <a:rPr spc="-5" dirty="0"/>
              <a:t>investigación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5908" y="294312"/>
            <a:ext cx="2238488" cy="50854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6620254"/>
            <a:ext cx="12192000" cy="238125"/>
          </a:xfrm>
          <a:custGeom>
            <a:avLst/>
            <a:gdLst/>
            <a:ahLst/>
            <a:cxnLst/>
            <a:rect l="l" t="t" r="r" b="b"/>
            <a:pathLst>
              <a:path w="12192000" h="238125">
                <a:moveTo>
                  <a:pt x="12192000" y="0"/>
                </a:moveTo>
                <a:lnTo>
                  <a:pt x="0" y="0"/>
                </a:lnTo>
                <a:lnTo>
                  <a:pt x="0" y="237743"/>
                </a:lnTo>
                <a:lnTo>
                  <a:pt x="12192000" y="237743"/>
                </a:lnTo>
                <a:lnTo>
                  <a:pt x="1219200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82092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Orientaciones</a:t>
            </a:r>
            <a:r>
              <a:rPr sz="4400" spc="-45" dirty="0"/>
              <a:t> </a:t>
            </a:r>
            <a:r>
              <a:rPr sz="4400" dirty="0"/>
              <a:t>para</a:t>
            </a:r>
            <a:r>
              <a:rPr sz="4400" spc="-10" dirty="0"/>
              <a:t> </a:t>
            </a:r>
            <a:r>
              <a:rPr sz="4400" dirty="0"/>
              <a:t>escribir</a:t>
            </a:r>
            <a:r>
              <a:rPr sz="4400" spc="-25" dirty="0"/>
              <a:t> </a:t>
            </a:r>
            <a:r>
              <a:rPr sz="4400" spc="-5" dirty="0"/>
              <a:t>el</a:t>
            </a:r>
            <a:r>
              <a:rPr sz="4400" spc="5" dirty="0"/>
              <a:t> </a:t>
            </a:r>
            <a:r>
              <a:rPr sz="4400" spc="-5" dirty="0"/>
              <a:t>título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9837" y="2124590"/>
            <a:ext cx="4371978" cy="337926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30325" y="2561590"/>
            <a:ext cx="5335905" cy="249491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41300" marR="982344" indent="-229235">
              <a:lnSpc>
                <a:spcPts val="2620"/>
              </a:lnSpc>
              <a:spcBef>
                <a:spcPts val="405"/>
              </a:spcBef>
            </a:pPr>
            <a:r>
              <a:rPr sz="2400" spc="-5" dirty="0">
                <a:latin typeface="Segoe UI Emoji"/>
                <a:cs typeface="Segoe UI Emoji"/>
              </a:rPr>
              <a:t>✔</a:t>
            </a:r>
            <a:r>
              <a:rPr sz="2400" spc="-5" dirty="0">
                <a:latin typeface="Calibri"/>
                <a:cs typeface="Calibri"/>
              </a:rPr>
              <a:t>El título puede ser descriptivo </a:t>
            </a:r>
            <a:r>
              <a:rPr sz="2400" dirty="0">
                <a:latin typeface="Calibri"/>
                <a:cs typeface="Calibri"/>
              </a:rPr>
              <a:t>o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informativo.</a:t>
            </a:r>
            <a:endParaRPr sz="2400">
              <a:latin typeface="Calibri"/>
              <a:cs typeface="Calibri"/>
            </a:endParaRPr>
          </a:p>
          <a:p>
            <a:pPr marL="241300" marR="5080" indent="-229235">
              <a:lnSpc>
                <a:spcPts val="2590"/>
              </a:lnSpc>
              <a:spcBef>
                <a:spcPts val="975"/>
              </a:spcBef>
            </a:pPr>
            <a:r>
              <a:rPr sz="2400" spc="-5" dirty="0">
                <a:latin typeface="Segoe UI Emoji"/>
                <a:cs typeface="Segoe UI Emoji"/>
              </a:rPr>
              <a:t>✔</a:t>
            </a:r>
            <a:r>
              <a:rPr sz="2400" spc="-5" dirty="0">
                <a:latin typeface="Calibri"/>
                <a:cs typeface="Calibri"/>
              </a:rPr>
              <a:t>El título </a:t>
            </a:r>
            <a:r>
              <a:rPr sz="2400" spc="-10" dirty="0">
                <a:latin typeface="Calibri"/>
                <a:cs typeface="Calibri"/>
              </a:rPr>
              <a:t>descriptivo reseña </a:t>
            </a:r>
            <a:r>
              <a:rPr sz="2400" dirty="0">
                <a:latin typeface="Calibri"/>
                <a:cs typeface="Calibri"/>
              </a:rPr>
              <a:t>el </a:t>
            </a:r>
            <a:r>
              <a:rPr sz="2400" spc="-10" dirty="0">
                <a:latin typeface="Calibri"/>
                <a:cs typeface="Calibri"/>
              </a:rPr>
              <a:t>contenido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investigación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sin</a:t>
            </a:r>
            <a:r>
              <a:rPr sz="2400" spc="-10" dirty="0">
                <a:latin typeface="Calibri"/>
                <a:cs typeface="Calibri"/>
              </a:rPr>
              <a:t> ofrecer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resultados,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mientras </a:t>
            </a:r>
            <a:r>
              <a:rPr sz="2400" spc="-5" dirty="0">
                <a:latin typeface="Calibri"/>
                <a:cs typeface="Calibri"/>
              </a:rPr>
              <a:t>que </a:t>
            </a:r>
            <a:r>
              <a:rPr sz="2400" dirty="0">
                <a:latin typeface="Calibri"/>
                <a:cs typeface="Calibri"/>
              </a:rPr>
              <a:t>el </a:t>
            </a:r>
            <a:r>
              <a:rPr sz="2400" spc="-5" dirty="0">
                <a:latin typeface="Calibri"/>
                <a:cs typeface="Calibri"/>
              </a:rPr>
              <a:t>título </a:t>
            </a:r>
            <a:r>
              <a:rPr sz="2400" spc="-20" dirty="0">
                <a:latin typeface="Calibri"/>
                <a:cs typeface="Calibri"/>
              </a:rPr>
              <a:t>informativo 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comunica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 </a:t>
            </a:r>
            <a:r>
              <a:rPr sz="2400" spc="-10" dirty="0">
                <a:latin typeface="Calibri"/>
                <a:cs typeface="Calibri"/>
              </a:rPr>
              <a:t>resultado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principal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560"/>
              </a:lnSpc>
            </a:pPr>
            <a:r>
              <a:rPr sz="2400" spc="-15" dirty="0">
                <a:latin typeface="Calibri"/>
                <a:cs typeface="Calibri"/>
              </a:rPr>
              <a:t>investigación.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0326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Consejos</a:t>
            </a:r>
            <a:r>
              <a:rPr sz="4400" spc="-30" dirty="0"/>
              <a:t> </a:t>
            </a:r>
            <a:r>
              <a:rPr sz="4400" dirty="0"/>
              <a:t>para</a:t>
            </a:r>
            <a:r>
              <a:rPr sz="4400" spc="-20" dirty="0"/>
              <a:t> </a:t>
            </a:r>
            <a:r>
              <a:rPr sz="4400" spc="-5" dirty="0"/>
              <a:t>escribir</a:t>
            </a:r>
            <a:r>
              <a:rPr sz="4400" spc="-15" dirty="0"/>
              <a:t> </a:t>
            </a:r>
            <a:r>
              <a:rPr sz="4400" spc="-5" dirty="0"/>
              <a:t>el</a:t>
            </a:r>
            <a:r>
              <a:rPr sz="4400" spc="-30" dirty="0"/>
              <a:t> </a:t>
            </a:r>
            <a:r>
              <a:rPr sz="4400" spc="-5" dirty="0"/>
              <a:t>título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20342"/>
            <a:ext cx="9637395" cy="426021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2400" dirty="0">
                <a:latin typeface="Calibri"/>
                <a:cs typeface="Calibri"/>
              </a:rPr>
              <a:t>Un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título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efectivo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debe: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400" spc="-5" dirty="0">
                <a:latin typeface="Segoe UI Emoji"/>
                <a:cs typeface="Segoe UI Emoji"/>
              </a:rPr>
              <a:t>✔</a:t>
            </a:r>
            <a:r>
              <a:rPr sz="2400" spc="-5" dirty="0">
                <a:latin typeface="Calibri"/>
                <a:cs typeface="Calibri"/>
              </a:rPr>
              <a:t>Transmitir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los </a:t>
            </a:r>
            <a:r>
              <a:rPr sz="2400" b="1" spc="-5" dirty="0">
                <a:latin typeface="Calibri"/>
                <a:cs typeface="Calibri"/>
              </a:rPr>
              <a:t>principales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temas </a:t>
            </a:r>
            <a:r>
              <a:rPr sz="2400" spc="-5" dirty="0">
                <a:latin typeface="Calibri"/>
                <a:cs typeface="Calibri"/>
              </a:rPr>
              <a:t>del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estudio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2400" spc="-5" dirty="0">
                <a:latin typeface="Segoe UI Emoji"/>
                <a:cs typeface="Segoe UI Emoji"/>
              </a:rPr>
              <a:t>✔</a:t>
            </a:r>
            <a:r>
              <a:rPr sz="2400" spc="-5" dirty="0">
                <a:latin typeface="Calibri"/>
                <a:cs typeface="Calibri"/>
              </a:rPr>
              <a:t>Resaltar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importancia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investigación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400" dirty="0">
                <a:latin typeface="Segoe UI Emoji"/>
                <a:cs typeface="Segoe UI Emoji"/>
              </a:rPr>
              <a:t>✔</a:t>
            </a:r>
            <a:r>
              <a:rPr sz="2400" dirty="0">
                <a:latin typeface="Calibri"/>
                <a:cs typeface="Calibri"/>
              </a:rPr>
              <a:t>Ser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conciso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400" dirty="0">
                <a:latin typeface="Segoe UI Emoji"/>
                <a:cs typeface="Segoe UI Emoji"/>
              </a:rPr>
              <a:t>✔</a:t>
            </a:r>
            <a:r>
              <a:rPr sz="2400" b="1" dirty="0">
                <a:latin typeface="Calibri"/>
                <a:cs typeface="Calibri"/>
              </a:rPr>
              <a:t>Atraer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lectores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2400" dirty="0">
                <a:latin typeface="Segoe UI Emoji"/>
                <a:cs typeface="Segoe UI Emoji"/>
              </a:rPr>
              <a:t>✔</a:t>
            </a:r>
            <a:r>
              <a:rPr sz="2400" dirty="0">
                <a:latin typeface="Calibri"/>
                <a:cs typeface="Calibri"/>
              </a:rPr>
              <a:t>Nombrar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expresamente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variables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del </a:t>
            </a:r>
            <a:r>
              <a:rPr sz="2400" dirty="0">
                <a:latin typeface="Calibri"/>
                <a:cs typeface="Calibri"/>
              </a:rPr>
              <a:t>estudio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sus dimensiones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90"/>
              </a:lnSpc>
              <a:spcBef>
                <a:spcPts val="420"/>
              </a:spcBef>
            </a:pPr>
            <a:r>
              <a:rPr sz="2400" dirty="0">
                <a:latin typeface="Segoe UI Emoji"/>
                <a:cs typeface="Segoe UI Emoji"/>
              </a:rPr>
              <a:t>✔</a:t>
            </a:r>
            <a:r>
              <a:rPr sz="2400" b="1" dirty="0">
                <a:latin typeface="Calibri"/>
                <a:cs typeface="Calibri"/>
              </a:rPr>
              <a:t>Evitar</a:t>
            </a:r>
            <a:r>
              <a:rPr sz="2400" b="1" spc="-5" dirty="0">
                <a:latin typeface="Calibri"/>
                <a:cs typeface="Calibri"/>
              </a:rPr>
              <a:t> frases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poco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informativas</a:t>
            </a:r>
            <a:r>
              <a:rPr sz="2400" spc="-5" dirty="0">
                <a:latin typeface="Calibri"/>
                <a:cs typeface="Calibri"/>
              </a:rPr>
              <a:t>: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Aspectos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de, Comentarios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sobre,</a:t>
            </a:r>
            <a:endParaRPr sz="2400">
              <a:latin typeface="Calibri"/>
              <a:cs typeface="Calibri"/>
            </a:endParaRPr>
          </a:p>
          <a:p>
            <a:pPr marL="241300" marR="5080">
              <a:lnSpc>
                <a:spcPct val="80000"/>
              </a:lnSpc>
              <a:spcBef>
                <a:spcPts val="290"/>
              </a:spcBef>
            </a:pPr>
            <a:r>
              <a:rPr sz="2400" spc="-5" dirty="0">
                <a:latin typeface="Calibri"/>
                <a:cs typeface="Calibri"/>
              </a:rPr>
              <a:t>Investigaciones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Estudios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Estudios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sobre,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Notas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sobre,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Observaciones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sobre.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95"/>
              </a:lnSpc>
              <a:spcBef>
                <a:spcPts val="420"/>
              </a:spcBef>
            </a:pPr>
            <a:r>
              <a:rPr sz="2400" dirty="0">
                <a:latin typeface="Segoe UI Emoji"/>
                <a:cs typeface="Segoe UI Emoji"/>
              </a:rPr>
              <a:t>✔</a:t>
            </a:r>
            <a:r>
              <a:rPr sz="2400" dirty="0">
                <a:latin typeface="Calibri"/>
                <a:cs typeface="Calibri"/>
              </a:rPr>
              <a:t>El</a:t>
            </a:r>
            <a:r>
              <a:rPr sz="2400" spc="-5" dirty="0">
                <a:latin typeface="Calibri"/>
                <a:cs typeface="Calibri"/>
              </a:rPr>
              <a:t> título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debe </a:t>
            </a:r>
            <a:r>
              <a:rPr sz="2400" dirty="0">
                <a:latin typeface="Calibri"/>
                <a:cs typeface="Calibri"/>
              </a:rPr>
              <a:t>tener </a:t>
            </a:r>
            <a:r>
              <a:rPr sz="2400" spc="-5" dirty="0">
                <a:latin typeface="Calibri"/>
                <a:cs typeface="Calibri"/>
              </a:rPr>
              <a:t>siglas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ni </a:t>
            </a:r>
            <a:r>
              <a:rPr sz="2400" dirty="0">
                <a:latin typeface="Calibri"/>
                <a:cs typeface="Calibri"/>
              </a:rPr>
              <a:t>abreviaturas,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excepto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aquellas </a:t>
            </a:r>
            <a:r>
              <a:rPr sz="2400" spc="-5" dirty="0">
                <a:latin typeface="Calibri"/>
                <a:cs typeface="Calibri"/>
              </a:rPr>
              <a:t>que toda </a:t>
            </a:r>
            <a:r>
              <a:rPr sz="2400" dirty="0">
                <a:latin typeface="Calibri"/>
                <a:cs typeface="Calibri"/>
              </a:rPr>
              <a:t>la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595"/>
              </a:lnSpc>
            </a:pPr>
            <a:r>
              <a:rPr sz="2400" b="1" spc="-5" dirty="0">
                <a:latin typeface="Calibri"/>
                <a:cs typeface="Calibri"/>
              </a:rPr>
              <a:t>audiencia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conoce.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102762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Importancia</a:t>
            </a:r>
            <a:r>
              <a:rPr sz="4400" spc="-35" dirty="0"/>
              <a:t> </a:t>
            </a:r>
            <a:r>
              <a:rPr sz="4400" dirty="0"/>
              <a:t>del</a:t>
            </a:r>
            <a:r>
              <a:rPr sz="4400" spc="-15" dirty="0"/>
              <a:t> </a:t>
            </a:r>
            <a:r>
              <a:rPr sz="4400" spc="-5" dirty="0"/>
              <a:t>resumen</a:t>
            </a:r>
            <a:r>
              <a:rPr sz="4400" spc="-35" dirty="0"/>
              <a:t> </a:t>
            </a:r>
            <a:r>
              <a:rPr sz="4400" dirty="0"/>
              <a:t>en</a:t>
            </a:r>
            <a:r>
              <a:rPr sz="4400" spc="-10" dirty="0"/>
              <a:t> </a:t>
            </a:r>
            <a:r>
              <a:rPr sz="4400" dirty="0"/>
              <a:t>la</a:t>
            </a:r>
            <a:r>
              <a:rPr sz="4400" spc="-5" dirty="0"/>
              <a:t> investigación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9932035" cy="339534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343535" indent="-228600">
              <a:lnSpc>
                <a:spcPts val="3020"/>
              </a:lnSpc>
              <a:spcBef>
                <a:spcPts val="480"/>
              </a:spcBef>
            </a:pPr>
            <a:r>
              <a:rPr sz="2800" dirty="0">
                <a:latin typeface="Segoe UI Emoji"/>
                <a:cs typeface="Segoe UI Emoji"/>
              </a:rPr>
              <a:t>✔</a:t>
            </a:r>
            <a:r>
              <a:rPr sz="2800" dirty="0">
                <a:latin typeface="Calibri"/>
                <a:cs typeface="Calibri"/>
              </a:rPr>
              <a:t>El</a:t>
            </a:r>
            <a:r>
              <a:rPr sz="2800" spc="-5" dirty="0">
                <a:latin typeface="Calibri"/>
                <a:cs typeface="Calibri"/>
              </a:rPr>
              <a:t> resumen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i="1" spc="-5" dirty="0">
                <a:latin typeface="Calibri"/>
                <a:cs typeface="Calibri"/>
              </a:rPr>
              <a:t>abstract</a:t>
            </a:r>
            <a:r>
              <a:rPr sz="2800" spc="-5" dirty="0">
                <a:latin typeface="Calibri"/>
                <a:cs typeface="Calibri"/>
              </a:rPr>
              <a:t>)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una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partes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más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importantes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del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artículo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científico.</a:t>
            </a:r>
            <a:endParaRPr sz="2800">
              <a:latin typeface="Calibri"/>
              <a:cs typeface="Calibri"/>
            </a:endParaRPr>
          </a:p>
          <a:p>
            <a:pPr marL="241300" marR="73660" indent="-228600">
              <a:lnSpc>
                <a:spcPts val="3020"/>
              </a:lnSpc>
              <a:spcBef>
                <a:spcPts val="1015"/>
              </a:spcBef>
            </a:pPr>
            <a:r>
              <a:rPr sz="2800" dirty="0">
                <a:latin typeface="Segoe UI Emoji"/>
                <a:cs typeface="Segoe UI Emoji"/>
              </a:rPr>
              <a:t>✔</a:t>
            </a:r>
            <a:r>
              <a:rPr sz="2800" dirty="0">
                <a:latin typeface="Calibri"/>
                <a:cs typeface="Calibri"/>
              </a:rPr>
              <a:t>Es</a:t>
            </a:r>
            <a:r>
              <a:rPr sz="2800" spc="-5" dirty="0">
                <a:latin typeface="Calibri"/>
                <a:cs typeface="Calibri"/>
              </a:rPr>
              <a:t> la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representación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abreviada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correcta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contenido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un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documento,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preferencia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preparado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por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autor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para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publicarse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junto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documento.</a:t>
            </a:r>
            <a:endParaRPr sz="2800">
              <a:latin typeface="Calibri"/>
              <a:cs typeface="Calibri"/>
            </a:endParaRPr>
          </a:p>
          <a:p>
            <a:pPr marL="241300" marR="378460" indent="-228600">
              <a:lnSpc>
                <a:spcPts val="3020"/>
              </a:lnSpc>
              <a:spcBef>
                <a:spcPts val="1015"/>
              </a:spcBef>
            </a:pPr>
            <a:r>
              <a:rPr sz="2800" dirty="0">
                <a:latin typeface="Segoe UI Emoji"/>
                <a:cs typeface="Segoe UI Emoji"/>
              </a:rPr>
              <a:t>✔</a:t>
            </a:r>
            <a:r>
              <a:rPr sz="2800" dirty="0">
                <a:latin typeface="Calibri"/>
                <a:cs typeface="Calibri"/>
              </a:rPr>
              <a:t>El </a:t>
            </a:r>
            <a:r>
              <a:rPr sz="2800" spc="-10" dirty="0">
                <a:latin typeface="Calibri"/>
                <a:cs typeface="Calibri"/>
              </a:rPr>
              <a:t>resumen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sintetiza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propósito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trabajo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(Introducción),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los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métodos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principales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(Materiales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Métodos),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los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resultados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más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985"/>
              </a:lnSpc>
            </a:pPr>
            <a:r>
              <a:rPr sz="2800" spc="-15" dirty="0">
                <a:latin typeface="Calibri"/>
                <a:cs typeface="Calibri"/>
              </a:rPr>
              <a:t>importantes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(Resultados)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conclusiones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principales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(Discusión).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3169</Words>
  <Application>Microsoft Office PowerPoint</Application>
  <PresentationFormat>Panorámica</PresentationFormat>
  <Paragraphs>189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Arial MT</vt:lpstr>
      <vt:lpstr>Calibri</vt:lpstr>
      <vt:lpstr>Segoe UI Emoji</vt:lpstr>
      <vt:lpstr>Office Theme</vt:lpstr>
      <vt:lpstr>EP7003</vt:lpstr>
      <vt:lpstr>Objetivos y estructura de la sesión</vt:lpstr>
      <vt:lpstr>Reflexión inicial</vt:lpstr>
      <vt:lpstr>Proceso de escritura de la tesis</vt:lpstr>
      <vt:lpstr>Título, resumen y palabras clave</vt:lpstr>
      <vt:lpstr>La importancia del título en la investigación</vt:lpstr>
      <vt:lpstr>Orientaciones para escribir el título</vt:lpstr>
      <vt:lpstr>Consejos para escribir el título</vt:lpstr>
      <vt:lpstr>Importancia del resumen en la investigación</vt:lpstr>
      <vt:lpstr>Movidas retóricas del resumen</vt:lpstr>
      <vt:lpstr>Analicemos un ejemplo:</vt:lpstr>
      <vt:lpstr>Analicemos un ejemplo:</vt:lpstr>
      <vt:lpstr>Analicemos un ejemplo:</vt:lpstr>
      <vt:lpstr>Analicemos un ejemplo:</vt:lpstr>
      <vt:lpstr>Analicemos un ejemplo:</vt:lpstr>
      <vt:lpstr>Consejos para la escritura del resumen</vt:lpstr>
      <vt:lpstr>Importancia de las palabras clave</vt:lpstr>
      <vt:lpstr>Consejos para definir las palabras clave</vt:lpstr>
      <vt:lpstr>Desarrollo de laboratorio 2  Título, resumen y palabras clave</vt:lpstr>
      <vt:lpstr>Sitios de interés</vt:lpstr>
      <vt:lpstr>El objetivo de escritura</vt:lpstr>
      <vt:lpstr>Consejos para definir tu objetivo de  escritura</vt:lpstr>
      <vt:lpstr>Actividad: U-test objetivo de escritura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Sofía Zamora Herrera</dc:creator>
  <cp:lastModifiedBy>Usuario</cp:lastModifiedBy>
  <cp:revision>2</cp:revision>
  <dcterms:created xsi:type="dcterms:W3CDTF">2022-04-19T22:40:48Z</dcterms:created>
  <dcterms:modified xsi:type="dcterms:W3CDTF">2022-04-20T00:39:59Z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2021-09-20T00:00:00Z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2022-04-19T00:00:00Z</vt:filetime>
  </property>
</Properties>
</file>