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dEFrdk4EKWWq686ifWdDvbOuw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2BDDA5-46A9-47B1-A6A0-24B0CE3EF993}">
  <a:tblStyle styleId="{5F2BDDA5-46A9-47B1-A6A0-24B0CE3EF9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Presentación de la estructura y/o contenidos a tratar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Presentación de la estructura y/o contenidos a tratar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Preguntas bitácora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A partir de la estructura interna que hemos revisado del Marco teórico,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 te encuentras en etapa inicial: ¿cuántas fuentes aproximadamente crees que necesitarías para este apartado?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 te encuentras en etapa intermedia y final: ¿consideras que la organización de tu marco teórico responde a los propósitos que hemos revisado en esta sesión?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¿Cuáles son los principales desafíos que identificas para abordar el desarrollo de una ficha de lectura en el contexto de tu tesis?</a:t>
            </a:r>
            <a:endParaRPr/>
          </a:p>
        </p:txBody>
      </p:sp>
      <p:sp>
        <p:nvSpPr>
          <p:cNvPr id="269" name="Google Shape;26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48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Presentación de la estructura y/o contenidos a tratar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Presentación de la estructura y/o contenidos a tratar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Presentación de la estructura y/o contenidos a tratar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uchile.cl/portal/informacion-y-bibliotecas/ayudas-y-tutorial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rendizaje.uchile.cl/recursos-para-leer-escribir-y-hablar-en-la-universidad/escribir-la-tesis/%231562962826700-4db46176-2b0b" TargetMode="External"/><Relationship Id="rId5" Type="http://schemas.openxmlformats.org/officeDocument/2006/relationships/hyperlink" Target="http://ieeeauthorcenter.ieee.org/wp-content/uploads/IEEE_Style_Manual.pdf" TargetMode="External"/><Relationship Id="rId4" Type="http://schemas.openxmlformats.org/officeDocument/2006/relationships/hyperlink" Target="http://www.tesis.uchile.cl/pdf/gui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D:\Desktop\FOTOS FACULTAD\Edificio Ingenierias-8163_auditori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002" y="5063937"/>
            <a:ext cx="1741629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4206" y="5059203"/>
            <a:ext cx="1741527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t="16129"/>
          <a:stretch/>
        </p:blipFill>
        <p:spPr>
          <a:xfrm>
            <a:off x="7691591" y="5079115"/>
            <a:ext cx="1854101" cy="11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33765" y="2625898"/>
            <a:ext cx="1033979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EP7003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3: Marco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Teórico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Ficha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Escuela de </a:t>
            </a:r>
            <a:r>
              <a:rPr lang="en-US" sz="18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Postgrado</a:t>
            </a:r>
            <a:r>
              <a:rPr lang="en-US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Educación</a:t>
            </a:r>
            <a:r>
              <a:rPr lang="en-US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Continua /                                      03/12</a:t>
            </a:r>
            <a:endParaRPr dirty="0"/>
          </a:p>
        </p:txBody>
      </p:sp>
      <p:pic>
        <p:nvPicPr>
          <p:cNvPr id="93" name="Google Shape;93;p1" descr="Imagen que contiene alimentos, dibuj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3765" y="1397808"/>
            <a:ext cx="4116503" cy="12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2B8602-828B-48BA-B331-361434F4D674}"/>
              </a:ext>
            </a:extLst>
          </p:cNvPr>
          <p:cNvSpPr txBox="1"/>
          <p:nvPr/>
        </p:nvSpPr>
        <p:spPr>
          <a:xfrm>
            <a:off x="532660" y="5157926"/>
            <a:ext cx="36842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Equipo Docente: </a:t>
            </a:r>
          </a:p>
          <a:p>
            <a:r>
              <a:rPr lang="es-ES_trad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Dr. Enrique Sologuren</a:t>
            </a:r>
          </a:p>
          <a:p>
            <a:r>
              <a:rPr lang="es-ES_tradnl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Prof. Paula Morgado</a:t>
            </a:r>
            <a:endParaRPr lang="es-ES_tradn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_tradn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Prof. Sebastián Sepúlveda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207351" y="-11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Organización interna del Marco teórico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9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814252" y="3460970"/>
            <a:ext cx="2738385" cy="7515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 las investigaciones previas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9" descr="Captura de Pantalla 2020-09-28 a la(s) 00.20.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51" y="940231"/>
            <a:ext cx="84328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8814252" y="3460970"/>
            <a:ext cx="2738385" cy="7515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Cerrar el apartado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0" descr="Captura de Pantalla 2020-09-28 a la(s) 00.26.3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799" y="207967"/>
            <a:ext cx="80518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 descr="Captura de Pantalla 2020-09-28 a la(s) 00.28.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47" y="1342566"/>
            <a:ext cx="82931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/>
          <p:nvPr/>
        </p:nvSpPr>
        <p:spPr>
          <a:xfrm>
            <a:off x="136799" y="4343665"/>
            <a:ext cx="8051800" cy="175904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207351" y="-11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Consejos para la escritura del Marco teórico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1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1"/>
          </p:nvPr>
        </p:nvSpPr>
        <p:spPr>
          <a:xfrm>
            <a:off x="253749" y="1129034"/>
            <a:ext cx="11713779" cy="549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En la planificación del apartado: 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/>
              <a:t>Organiza y jerarquiza los contenidos de los subapartados en función de su relevancia para la propuesta que realizas.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/>
              <a:t>Evalúa la proyección de la organización del contenido en función de los resultados que esperas obtener en tu investigación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Al momento de escribir: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/>
              <a:t>Justifica la relevancia de la propuesta a partir de la revisión de las investigaciones en el área 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/>
              <a:t>Especifica el vacío del que se hace cargo la investigación propia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/>
              <a:t>Delimita, define y precisa los fundamentos teóricos y metódológicos esenciales para el desarrollo y comprensión de la propuesta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En la revisión: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/>
              <a:t>Verifica el cumplimiento de los propósitos comunicativos de cada subapartado y del gran capítulo en general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n-US" sz="1800"/>
              <a:t>Fija criterios específicos para revisar el trabajo (claridad, precisión, registro, lenguaje, ortografía, entre otros)</a:t>
            </a:r>
            <a:endParaRPr/>
          </a:p>
        </p:txBody>
      </p:sp>
      <p:pic>
        <p:nvPicPr>
          <p:cNvPr id="201" name="Google Shape;201;p11" descr="uthor writer concept thin line icon Royalty Free Vector"/>
          <p:cNvPicPr preferRelativeResize="0"/>
          <p:nvPr/>
        </p:nvPicPr>
        <p:blipFill rotWithShape="1">
          <a:blip r:embed="rId4">
            <a:alphaModFix/>
          </a:blip>
          <a:srcRect b="13546"/>
          <a:stretch/>
        </p:blipFill>
        <p:spPr>
          <a:xfrm>
            <a:off x="10028825" y="3045590"/>
            <a:ext cx="1776287" cy="128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835572" y="2067607"/>
            <a:ext cx="10641725" cy="357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/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/>
          </a:p>
        </p:txBody>
      </p:sp>
      <p:sp>
        <p:nvSpPr>
          <p:cNvPr id="207" name="Google Shape;207;p12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Ficha de lectura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2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2" descr="Captura de Pantalla 2020-09-28 a la(s) 03.18.21.png"/>
          <p:cNvPicPr preferRelativeResize="0"/>
          <p:nvPr/>
        </p:nvPicPr>
        <p:blipFill rotWithShape="1">
          <a:blip r:embed="rId4">
            <a:alphaModFix/>
          </a:blip>
          <a:srcRect l="18373" t="11581" r="18408" b="19703"/>
          <a:stretch/>
        </p:blipFill>
        <p:spPr>
          <a:xfrm>
            <a:off x="1728486" y="1174125"/>
            <a:ext cx="8853362" cy="541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body" idx="1"/>
          </p:nvPr>
        </p:nvSpPr>
        <p:spPr>
          <a:xfrm>
            <a:off x="1699815" y="1491667"/>
            <a:ext cx="10641725" cy="357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/>
          </a:p>
          <a:p>
            <a:pPr marL="228600" lvl="0" indent="-1143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/>
          </a:p>
          <a:p>
            <a:pPr marL="228600" lvl="0" indent="-762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Ficha de lectura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3" descr="Captura de Pantalla 2020-09-28 a la(s) 03.21.5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8" y="2555276"/>
            <a:ext cx="12192000" cy="161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1044638" y="1324785"/>
            <a:ext cx="2661788" cy="128107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Contextualización de la lectura</a:t>
            </a: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1824548" y="3935512"/>
            <a:ext cx="1582039" cy="767918"/>
          </a:xfrm>
          <a:prstGeom prst="wedgeEllipseCallout">
            <a:avLst>
              <a:gd name="adj1" fmla="val -48190"/>
              <a:gd name="adj2" fmla="val -44339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 leída</a:t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8247530" y="1324785"/>
            <a:ext cx="3526117" cy="11355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 antes de la lectura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explícita</a:t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 rot="10800000">
            <a:off x="7401141" y="1693913"/>
            <a:ext cx="846389" cy="766401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Ficha de lectura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4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4" descr="Captura de Pantalla 2020-09-28 a la(s) 09.51.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72561"/>
            <a:ext cx="12192000" cy="68775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4"/>
          <p:cNvSpPr/>
          <p:nvPr/>
        </p:nvSpPr>
        <p:spPr>
          <a:xfrm>
            <a:off x="1183074" y="1991482"/>
            <a:ext cx="2661788" cy="1281079"/>
          </a:xfrm>
          <a:prstGeom prst="wedgeEllipseCallout">
            <a:avLst>
              <a:gd name="adj1" fmla="val -37298"/>
              <a:gd name="adj2" fmla="val 5317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Síntesis con palabras propias de la idea principal del texto en un párrafo</a:t>
            </a:r>
            <a:endParaRPr/>
          </a:p>
        </p:txBody>
      </p:sp>
      <p:sp>
        <p:nvSpPr>
          <p:cNvPr id="233" name="Google Shape;233;p14"/>
          <p:cNvSpPr/>
          <p:nvPr/>
        </p:nvSpPr>
        <p:spPr>
          <a:xfrm>
            <a:off x="642828" y="4121578"/>
            <a:ext cx="4542119" cy="1140289"/>
          </a:xfrm>
          <a:prstGeom prst="wedgeEllipseCallout">
            <a:avLst>
              <a:gd name="adj1" fmla="val -28490"/>
              <a:gd name="adj2" fmla="val -6783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de los conceptos más importante de los autores. Definiciones relevantes para la tarea de lectura</a:t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8235833" y="4495379"/>
            <a:ext cx="3526117" cy="11355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 después de la lectura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explícita</a:t>
            </a:r>
            <a:endParaRPr/>
          </a:p>
        </p:txBody>
      </p:sp>
      <p:sp>
        <p:nvSpPr>
          <p:cNvPr id="235" name="Google Shape;235;p14"/>
          <p:cNvSpPr/>
          <p:nvPr/>
        </p:nvSpPr>
        <p:spPr>
          <a:xfrm flipH="1">
            <a:off x="7389444" y="4340086"/>
            <a:ext cx="846389" cy="766401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Ficha de lectura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5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5" descr="Captura de Pantalla 2020-09-28 a la(s) 09.55.1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2023"/>
            <a:ext cx="12192000" cy="142883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/>
          <p:nvPr/>
        </p:nvSpPr>
        <p:spPr>
          <a:xfrm>
            <a:off x="752956" y="1911734"/>
            <a:ext cx="4542119" cy="1140289"/>
          </a:xfrm>
          <a:prstGeom prst="wedgeEllipseCallout">
            <a:avLst>
              <a:gd name="adj1" fmla="val -34817"/>
              <a:gd name="adj2" fmla="val 59914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Selección de las ideas principales por cada (sub) apartado.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redacta en palabras propias.</a:t>
            </a: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143969" y="3933550"/>
            <a:ext cx="6387121" cy="1140289"/>
          </a:xfrm>
          <a:prstGeom prst="wedgeEllipseCallout">
            <a:avLst>
              <a:gd name="adj1" fmla="val -28895"/>
              <a:gd name="adj2" fmla="val -6321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 intencionada de fragmentos del texto que dan cuenta de las ideas principales de la lectura. Deben comentarse las citas para recordar la interpretación y relación establecida</a:t>
            </a: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143969" y="4615762"/>
            <a:ext cx="2484035" cy="1140289"/>
          </a:xfrm>
          <a:prstGeom prst="wedgeEllipseCallout">
            <a:avLst>
              <a:gd name="adj1" fmla="val -16114"/>
              <a:gd name="adj2" fmla="val -69398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 entre fuentes de lectura </a:t>
            </a: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8247530" y="1695246"/>
            <a:ext cx="3526117" cy="11355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 durante la lectura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implícita</a:t>
            </a:r>
            <a:endParaRPr/>
          </a:p>
        </p:txBody>
      </p:sp>
      <p:sp>
        <p:nvSpPr>
          <p:cNvPr id="248" name="Google Shape;248;p15"/>
          <p:cNvSpPr/>
          <p:nvPr/>
        </p:nvSpPr>
        <p:spPr>
          <a:xfrm rot="10800000">
            <a:off x="7401141" y="2064374"/>
            <a:ext cx="846389" cy="766401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Ficha de lectura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6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16" descr="Captura de Pantalla 2020-09-28 a la(s) 10.00.3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59883"/>
            <a:ext cx="12192000" cy="771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6"/>
          <p:cNvSpPr/>
          <p:nvPr/>
        </p:nvSpPr>
        <p:spPr>
          <a:xfrm>
            <a:off x="246761" y="4447321"/>
            <a:ext cx="6387121" cy="1140289"/>
          </a:xfrm>
          <a:prstGeom prst="wedgeEllipseCallout">
            <a:avLst>
              <a:gd name="adj1" fmla="val -28895"/>
              <a:gd name="adj2" fmla="val -63210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evaluación final.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destacar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debes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dificultades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pertinencia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valoración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argumentos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entre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58" name="Google Shape;258;p16"/>
          <p:cNvSpPr/>
          <p:nvPr/>
        </p:nvSpPr>
        <p:spPr>
          <a:xfrm>
            <a:off x="8247530" y="1695246"/>
            <a:ext cx="3526117" cy="11355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 después de la lectura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 crítico de la información</a:t>
            </a:r>
            <a:endParaRPr/>
          </a:p>
        </p:txBody>
      </p:sp>
      <p:sp>
        <p:nvSpPr>
          <p:cNvPr id="259" name="Google Shape;259;p16"/>
          <p:cNvSpPr/>
          <p:nvPr/>
        </p:nvSpPr>
        <p:spPr>
          <a:xfrm rot="10800000">
            <a:off x="7401141" y="2064374"/>
            <a:ext cx="846389" cy="766401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0000"/>
                </a:solidFill>
              </a:rPr>
              <a:t>Consejos para escribir la ficha de lectura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5" name="Google Shape;26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Realiza una lectura eficiente en función de lo requerido para cada apartado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Revisa la pertinencia de la selección de información de acuerdo con el objetivo de lectura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Trabaja siempre con el formato de citación exigido para tu tesis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Procura que la redacción sea formal, ya que puede ser un insumo relevante para discusiones con tu profesor guía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Procura que la elaboración de ideas propias sea siempre con el detalle de la información del texto fuente (página, apartado, entre otros)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/>
              <a:t>Al guardar tu ficha, etiqueta el archivo con una abreviación de la referencia de la fuente (Apellido, año)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 amt="57000"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892144" y="1609599"/>
            <a:ext cx="6215417" cy="57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/>
              <a:t>Elaborar una ficha de lectura</a:t>
            </a:r>
            <a:endParaRPr sz="2000" b="1"/>
          </a:p>
        </p:txBody>
      </p:sp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224988" y="171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Desarrollo de laboratorio 3</a:t>
            </a:r>
            <a:b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Ficha de lectura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8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892144" y="4834960"/>
            <a:ext cx="9848444" cy="84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TAREA Y FORO (OPCIONAL, FORMATIVO)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b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7" name="Google Shape;277;p18"/>
          <p:cNvGraphicFramePr/>
          <p:nvPr/>
        </p:nvGraphicFramePr>
        <p:xfrm>
          <a:off x="557029" y="2185130"/>
          <a:ext cx="11058075" cy="2595950"/>
        </p:xfrm>
        <a:graphic>
          <a:graphicData uri="http://schemas.openxmlformats.org/drawingml/2006/table">
            <a:tbl>
              <a:tblPr firstRow="1" bandRow="1">
                <a:noFill/>
                <a:tableStyleId>{5F2BDDA5-46A9-47B1-A6A0-24B0CE3EF993}</a:tableStyleId>
              </a:tblPr>
              <a:tblGrid>
                <a:gridCol w="370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Estado de avance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Lectura de AIC que…</a:t>
                      </a:r>
                      <a:endParaRPr sz="18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Propuesta de tesis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Contextualice o englobe los temas a los que se orienta el estudio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Marco teórico redactado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 asocie al sustento teórico fundamental de la propuesta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Metodología redactada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Respalde el diseño o metodología de la investigación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En redacción de resultados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Permita contrastar los datos obtenidos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En redacción de conclusiones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Se relacione con una de las proyecciones de la tesis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En revisión del documento final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La misma tesis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755009" y="1407543"/>
            <a:ext cx="11195201" cy="2537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RA1: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aplica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carácterísticas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discurso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científico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aplicado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ingeniería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ciencias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RA2: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Comprende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dimensiones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implicadas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000" b="1" dirty="0" err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escritura</a:t>
            </a:r>
            <a:r>
              <a:rPr lang="en-U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000" b="1" dirty="0" err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tesis</a:t>
            </a:r>
            <a:r>
              <a:rPr lang="en-U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final de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grado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RA5: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Maneja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fuentes</a:t>
            </a:r>
            <a:r>
              <a:rPr lang="en-U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bibliográficas</a:t>
            </a:r>
            <a:r>
              <a:rPr lang="en-U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 de Internet y bases de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datos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documentales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necesarias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elaboración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trabajos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científicos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RA6: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Aplica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000" b="1" dirty="0" err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r>
              <a:rPr lang="en-U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dirty="0" err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fases</a:t>
            </a:r>
            <a:r>
              <a:rPr lang="en-U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b="1" dirty="0" err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procesos</a:t>
            </a:r>
            <a:r>
              <a:rPr lang="en-U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de la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producción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escrita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género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TESIS.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Agenda: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n-US" sz="2000" dirty="0" err="1"/>
              <a:t>Consultorías</a:t>
            </a:r>
            <a:r>
              <a:rPr lang="en-US" sz="2000" dirty="0"/>
              <a:t> y plan de evaluación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n-US" sz="2000" dirty="0" err="1"/>
              <a:t>Reflexión</a:t>
            </a:r>
            <a:r>
              <a:rPr lang="en-US" sz="2000" dirty="0"/>
              <a:t> </a:t>
            </a:r>
            <a:r>
              <a:rPr lang="en-US" sz="2000" dirty="0" err="1"/>
              <a:t>inicial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n-US" sz="2000" dirty="0" err="1"/>
              <a:t>Caracterización</a:t>
            </a:r>
            <a:r>
              <a:rPr lang="en-US" sz="2000" dirty="0"/>
              <a:t> del </a:t>
            </a:r>
            <a:r>
              <a:rPr lang="en-US" sz="2000" dirty="0" err="1"/>
              <a:t>apartado</a:t>
            </a:r>
            <a:r>
              <a:rPr lang="en-US" sz="2000" dirty="0"/>
              <a:t> Marco </a:t>
            </a:r>
            <a:r>
              <a:rPr lang="en-US" sz="2000" dirty="0" err="1"/>
              <a:t>Teórico</a:t>
            </a:r>
            <a:r>
              <a:rPr lang="en-US" sz="20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n-US" sz="2000" dirty="0" err="1"/>
              <a:t>Laboratorio</a:t>
            </a:r>
            <a:r>
              <a:rPr lang="en-US" sz="2000" dirty="0"/>
              <a:t> 3: </a:t>
            </a:r>
            <a:r>
              <a:rPr lang="en-US" sz="2000" dirty="0" err="1"/>
              <a:t>Escritura</a:t>
            </a:r>
            <a:r>
              <a:rPr lang="en-US" sz="2000" dirty="0"/>
              <a:t> de una </a:t>
            </a:r>
            <a:r>
              <a:rPr lang="en-US" sz="2000" dirty="0" err="1"/>
              <a:t>ficha</a:t>
            </a:r>
            <a:r>
              <a:rPr lang="en-US" sz="2000" dirty="0"/>
              <a:t> </a:t>
            </a:r>
            <a:r>
              <a:rPr lang="en-US" sz="2000" dirty="0" err="1"/>
              <a:t>bibliográfica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recursos</a:t>
            </a:r>
            <a:r>
              <a:rPr lang="en-US" sz="2000" dirty="0"/>
              <a:t>: </a:t>
            </a:r>
            <a:r>
              <a:rPr lang="en-US" sz="2000" dirty="0" err="1"/>
              <a:t>gestores</a:t>
            </a:r>
            <a:r>
              <a:rPr lang="en-US" sz="2000" dirty="0"/>
              <a:t> de </a:t>
            </a:r>
            <a:r>
              <a:rPr lang="en-US" sz="2000" dirty="0" err="1"/>
              <a:t>citas</a:t>
            </a:r>
            <a:r>
              <a:rPr lang="en-US" sz="2000" dirty="0"/>
              <a:t> </a:t>
            </a:r>
            <a:r>
              <a:rPr lang="en-US" sz="2000" dirty="0" err="1"/>
              <a:t>bibliográficas</a:t>
            </a:r>
            <a:r>
              <a:rPr lang="en-US" sz="20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571500" lvl="0" indent="-444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  <a:p>
            <a:pPr marL="571500" lvl="0" indent="-469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/>
          </a:p>
          <a:p>
            <a:pPr marL="571500" lvl="0" indent="-444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Objetivos y estructura de la sesión</a:t>
            </a:r>
            <a:endParaRPr/>
          </a:p>
        </p:txBody>
      </p:sp>
      <p:pic>
        <p:nvPicPr>
          <p:cNvPr id="101" name="Google Shape;101;p2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 amt="57000"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224988" y="348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Otros recursos: gestores de citas bibliográficas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9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9" descr="noticia_servicios_gestores_bibliografico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9091" y="1803196"/>
            <a:ext cx="8382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0"/>
          <p:cNvPicPr preferRelativeResize="0"/>
          <p:nvPr/>
        </p:nvPicPr>
        <p:blipFill rotWithShape="1">
          <a:blip r:embed="rId3">
            <a:alphaModFix amt="57000"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 txBox="1">
            <a:spLocks noGrp="1"/>
          </p:cNvSpPr>
          <p:nvPr>
            <p:ph type="title"/>
          </p:nvPr>
        </p:nvSpPr>
        <p:spPr>
          <a:xfrm>
            <a:off x="224988" y="348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Mendeley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0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20" descr="Captura de Pantalla 2020-09-28 a la(s) 10.15.2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0"/>
          <p:cNvSpPr/>
          <p:nvPr/>
        </p:nvSpPr>
        <p:spPr>
          <a:xfrm>
            <a:off x="911694" y="13602"/>
            <a:ext cx="2686379" cy="669227"/>
          </a:xfrm>
          <a:prstGeom prst="wedgeEllipseCallout">
            <a:avLst>
              <a:gd name="adj1" fmla="val -34817"/>
              <a:gd name="adj2" fmla="val 59914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Buscador rápido</a:t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1311020" y="1339165"/>
            <a:ext cx="2686379" cy="669227"/>
          </a:xfrm>
          <a:prstGeom prst="wedgeEllipseCallout">
            <a:avLst>
              <a:gd name="adj1" fmla="val -61079"/>
              <a:gd name="adj2" fmla="val 1921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1181218" y="2408905"/>
            <a:ext cx="2686379" cy="669227"/>
          </a:xfrm>
          <a:prstGeom prst="wedgeEllipseCallout">
            <a:avLst>
              <a:gd name="adj1" fmla="val -61079"/>
              <a:gd name="adj2" fmla="val 1921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Colaboración</a:t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1774558" y="4642962"/>
            <a:ext cx="2686379" cy="669227"/>
          </a:xfrm>
          <a:prstGeom prst="wedgeEllipseCallout">
            <a:avLst>
              <a:gd name="adj1" fmla="val -51887"/>
              <a:gd name="adj2" fmla="val 17737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Directorio general</a:t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2116514" y="84166"/>
            <a:ext cx="6631742" cy="664668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8748256" y="2074291"/>
            <a:ext cx="2686379" cy="669227"/>
          </a:xfrm>
          <a:prstGeom prst="wedgeEllipseCallout">
            <a:avLst>
              <a:gd name="adj1" fmla="val -61079"/>
              <a:gd name="adj2" fmla="val 1921"/>
            </a:avLst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archivos</a:t>
            </a:r>
            <a:endParaRPr/>
          </a:p>
        </p:txBody>
      </p:sp>
      <p:pic>
        <p:nvPicPr>
          <p:cNvPr id="302" name="Google Shape;302;p20" descr="Captura de Pantalla 2020-09-28 a la(s) 10.20.3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6092" y="-3347"/>
            <a:ext cx="535286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1" descr="Captura de Pantalla 2020-09-28 a la(s) 10.35.1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81" y="0"/>
            <a:ext cx="107162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1" descr="Captura de Pantalla 2020-09-28 a la(s) 10.36.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860" y="0"/>
            <a:ext cx="34915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2" descr="Captura de Pantalla 2020-09-28 a la(s) 10.38.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15" y="0"/>
            <a:ext cx="11499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3" descr="Captura de Pantalla 2020-09-28 a la(s) 10.37.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41" y="0"/>
            <a:ext cx="110298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body" idx="1"/>
          </p:nvPr>
        </p:nvSpPr>
        <p:spPr>
          <a:xfrm>
            <a:off x="755009" y="1491667"/>
            <a:ext cx="11195201" cy="47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Redacción de citas bibliográficas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http://www.tesis.uchile.cl/pdf/guia.pdf</a:t>
            </a:r>
            <a:r>
              <a:rPr lang="en-US" sz="20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Manual de citación IEEE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http://ieeeauthorcenter.ieee.org/wp-content/uploads/IEEE_Style_Manual.pdf</a:t>
            </a:r>
            <a:r>
              <a:rPr lang="en-US" sz="20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Escribir la tesis (Aprendizaje Uchile)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https://aprendizaje.uchile.cl/recursos-para-leer-escribir-y-hablar-en-la-universidad/escribir-la-tesis/#1562962826700-4db46176-2b0b</a:t>
            </a:r>
            <a:r>
              <a:rPr lang="en-US" sz="2000"/>
              <a:t> </a:t>
            </a:r>
            <a:br>
              <a:rPr lang="en-US" sz="2000"/>
            </a:b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Tutoriales de gestores de fuentes bibliográficas y otros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https://www.uchile.cl/portal/informacion-y-bibliotecas/ayudas-y-tutoriales</a:t>
            </a:r>
            <a:r>
              <a:rPr lang="en-US" sz="2000"/>
              <a:t> </a:t>
            </a:r>
            <a:endParaRPr sz="2000" b="1"/>
          </a:p>
          <a:p>
            <a:pPr marL="571500" lvl="0" indent="-469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</p:txBody>
      </p:sp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Sitios de interés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4" descr="Imagen que contiene alimentos, dibuj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4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755009" y="1407543"/>
            <a:ext cx="11195201" cy="2537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s-CL" sz="2000"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s-CL" dirty="0"/>
              <a:t>Consultorías: Paula y Sebastián está comenzando a contactar.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571500" lvl="0" indent="-444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  <a:p>
            <a:pPr marL="571500" lvl="0" indent="-469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/>
          </a:p>
          <a:p>
            <a:pPr marL="571500" lvl="0" indent="-444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0000"/>
                </a:solidFill>
              </a:rPr>
              <a:t>Plan de evaluación</a:t>
            </a:r>
            <a:endParaRPr dirty="0"/>
          </a:p>
        </p:txBody>
      </p:sp>
      <p:pic>
        <p:nvPicPr>
          <p:cNvPr id="101" name="Google Shape;101;p2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CD7C0BE5-C3A0-4133-88C2-6701BA796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35956"/>
              </p:ext>
            </p:extLst>
          </p:nvPr>
        </p:nvGraphicFramePr>
        <p:xfrm>
          <a:off x="1792023" y="2609321"/>
          <a:ext cx="8020481" cy="3586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56481">
                  <a:extLst>
                    <a:ext uri="{9D8B030D-6E8A-4147-A177-3AD203B41FA5}">
                      <a16:colId xmlns:a16="http://schemas.microsoft.com/office/drawing/2014/main" val="1752972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34028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Actividad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Consideraciones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04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Retroalimentación entre pares (30%)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lab 10-11.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65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Consultoría de avance (40%)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Te contactaremos para reunión.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8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 tutoría en Armadillo lab (20%)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 puedes pedir en cualquier momento. 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7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Participación (10%)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 una nota apreciativa que nunca tendrá el ánimo de perjudicar, al hacer las tres actividades anteriores ya tienes completa la participación.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5978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endParaRPr lang="es-MX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just"/>
                      <a:r>
                        <a:rPr lang="es-MX" sz="1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Bitácora semanal</a:t>
                      </a:r>
                      <a:r>
                        <a:rPr lang="es-MX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: Formativa (Sin nota, opcional, totalmente voluntario (Puede ingresar a nota de participación a tu favor). </a:t>
                      </a:r>
                      <a:endParaRPr lang="es-CL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5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84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014043" y="1909116"/>
            <a:ext cx="10229690" cy="290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¿Cuáles son las principales características del Marco teórico y en qué se diferencia del Estado del arte?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¿Cómo debe organizarse el apartado del Marco teórico y el Estado del arte?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¿Qué recursos conozco que pueden ser útiles para planificar, escribir y revisar el apartado del Marco teórico o el Estado del arte?</a:t>
            </a:r>
            <a:endParaRPr sz="2000"/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  <a:p>
            <a:pPr marL="571500" lvl="0" indent="-469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1014043" y="3411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Reflexión inicial 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7756" y="4943837"/>
            <a:ext cx="2154244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293914" y="349250"/>
            <a:ext cx="112630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>
                <a:solidFill>
                  <a:srgbClr val="FF0000"/>
                </a:solidFill>
              </a:rPr>
              <a:t>Caracterización del Marco teórico</a:t>
            </a:r>
            <a:endParaRPr sz="4000" b="1">
              <a:solidFill>
                <a:srgbClr val="FF0000"/>
              </a:solidFill>
            </a:endParaRPr>
          </a:p>
        </p:txBody>
      </p:sp>
      <p:grpSp>
        <p:nvGrpSpPr>
          <p:cNvPr id="118" name="Google Shape;118;p4"/>
          <p:cNvGrpSpPr/>
          <p:nvPr/>
        </p:nvGrpSpPr>
        <p:grpSpPr>
          <a:xfrm>
            <a:off x="293914" y="1994383"/>
            <a:ext cx="7180942" cy="4308565"/>
            <a:chOff x="0" y="555050"/>
            <a:chExt cx="7180942" cy="4308565"/>
          </a:xfrm>
        </p:grpSpPr>
        <p:sp>
          <p:nvSpPr>
            <p:cNvPr id="119" name="Google Shape;119;p4"/>
            <p:cNvSpPr/>
            <p:nvPr/>
          </p:nvSpPr>
          <p:spPr>
            <a:xfrm>
              <a:off x="0" y="555050"/>
              <a:ext cx="4308565" cy="4308565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154282" y="555050"/>
              <a:ext cx="5026660" cy="430856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2154282" y="555050"/>
              <a:ext cx="5026660" cy="1292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Marco teórico</a:t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754000" y="1847623"/>
              <a:ext cx="2800564" cy="2800564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154282" y="1847623"/>
              <a:ext cx="5026660" cy="280056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2154282" y="1847623"/>
              <a:ext cx="5026660" cy="1292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Conceptos y teorías</a:t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07998" y="3140191"/>
              <a:ext cx="1292568" cy="1292568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54282" y="3140191"/>
              <a:ext cx="5026660" cy="129256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154282" y="3140191"/>
              <a:ext cx="5026660" cy="1292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Investigaciones propuestas</a:t>
              </a:r>
              <a:endParaRPr/>
            </a:p>
          </p:txBody>
        </p:sp>
      </p:grpSp>
      <p:sp>
        <p:nvSpPr>
          <p:cNvPr id="128" name="Google Shape;128;p4"/>
          <p:cNvSpPr/>
          <p:nvPr/>
        </p:nvSpPr>
        <p:spPr>
          <a:xfrm>
            <a:off x="7783286" y="2068286"/>
            <a:ext cx="3991428" cy="101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Recopilación de los antecedentes fundamentales para la investigación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7783286" y="3399972"/>
            <a:ext cx="3991428" cy="101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conceptos o marcos de conocimiento son clave para comprender la investigación?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783286" y="4804230"/>
            <a:ext cx="3991428" cy="101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lo que se ha desarrollado en investigaciones previas?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207351" y="-11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Organización interna del Marco teórico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Captura de Pantalla 2020-09-27 a la(s) 23.58.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8" y="126998"/>
            <a:ext cx="83439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8294649" y="2202853"/>
            <a:ext cx="3793671" cy="26175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Gallegos Reyes, N. (2016).Construcción de factores de corrección por evasión para la matriz origen destino de viajes en transporte público en Santiago obtenida a partir de tracciones Bip!. Disponible en http://repositorio.uchile.cl/handle/2250/138132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207351" y="-11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Organización interna del Marco teórico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6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 descr="Captura de Pantalla 2020-09-28 a la(s) 00.10.5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93" y="1314509"/>
            <a:ext cx="8382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8710572" y="3865065"/>
            <a:ext cx="3135958" cy="7515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 la estructura y/o contenidos a tratar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207351" y="-11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Organización interna del Marco teórico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8614751" y="3457667"/>
            <a:ext cx="2902610" cy="10231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 conceptos fundamentales asociados a la propuesta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7" descr="Captura de Pantalla 2020-09-28 a la(s) 00.22.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51" y="1619026"/>
            <a:ext cx="8407400" cy="42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207351" y="-11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Organización interna del Marco teórico</a:t>
            </a:r>
            <a:endParaRPr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8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8614751" y="3457667"/>
            <a:ext cx="2902610" cy="10231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 conceptos fundamentales asociados a la propuesta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8" descr="Captura de Pantalla 2020-09-28 a la(s) 00.24.1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62909"/>
            <a:ext cx="84582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 descr="Captura de Pantalla 2020-09-28 a la(s) 00.24.45.png"/>
          <p:cNvPicPr preferRelativeResize="0"/>
          <p:nvPr/>
        </p:nvPicPr>
        <p:blipFill rotWithShape="1">
          <a:blip r:embed="rId5">
            <a:alphaModFix/>
          </a:blip>
          <a:srcRect t="6697"/>
          <a:stretch/>
        </p:blipFill>
        <p:spPr>
          <a:xfrm>
            <a:off x="76200" y="2963713"/>
            <a:ext cx="8382000" cy="2926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1231</Words>
  <Application>Microsoft Office PowerPoint</Application>
  <PresentationFormat>Panorámica</PresentationFormat>
  <Paragraphs>188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Noto Sans Symbols</vt:lpstr>
      <vt:lpstr>Times New Roman</vt:lpstr>
      <vt:lpstr>Office Theme</vt:lpstr>
      <vt:lpstr>Presentación de PowerPoint</vt:lpstr>
      <vt:lpstr>Objetivos y estructura de la sesión</vt:lpstr>
      <vt:lpstr>Plan de evaluación</vt:lpstr>
      <vt:lpstr>Reflexión inicial </vt:lpstr>
      <vt:lpstr>Caracterización del Marco teórico</vt:lpstr>
      <vt:lpstr>Organización interna del Marco teórico</vt:lpstr>
      <vt:lpstr>Organización interna del Marco teórico</vt:lpstr>
      <vt:lpstr>Organización interna del Marco teórico</vt:lpstr>
      <vt:lpstr>Organización interna del Marco teórico</vt:lpstr>
      <vt:lpstr>Organización interna del Marco teórico</vt:lpstr>
      <vt:lpstr>Presentación de PowerPoint</vt:lpstr>
      <vt:lpstr>Consejos para la escritura del Marco teórico</vt:lpstr>
      <vt:lpstr>Ficha de lectura</vt:lpstr>
      <vt:lpstr>Ficha de lectura</vt:lpstr>
      <vt:lpstr>Ficha de lectura</vt:lpstr>
      <vt:lpstr>Ficha de lectura</vt:lpstr>
      <vt:lpstr>Ficha de lectura</vt:lpstr>
      <vt:lpstr>Consejos para escribir la ficha de lectura</vt:lpstr>
      <vt:lpstr>Desarrollo de laboratorio 3 Ficha de lectura</vt:lpstr>
      <vt:lpstr>Otros recursos: gestores de citas bibliográficas</vt:lpstr>
      <vt:lpstr>Mendeley</vt:lpstr>
      <vt:lpstr>Presentación de PowerPoint</vt:lpstr>
      <vt:lpstr>Presentación de PowerPoint</vt:lpstr>
      <vt:lpstr>Presentación de PowerPoint</vt:lpstr>
      <vt:lpstr>Sitios de interés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Zamora Herrera</dc:creator>
  <cp:lastModifiedBy>Usuario</cp:lastModifiedBy>
  <cp:revision>6</cp:revision>
  <dcterms:created xsi:type="dcterms:W3CDTF">2020-09-14T16:10:28Z</dcterms:created>
  <dcterms:modified xsi:type="dcterms:W3CDTF">2022-04-26T23:22:46Z</dcterms:modified>
</cp:coreProperties>
</file>