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9" r:id="rId4"/>
    <p:sldId id="258"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91"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8/23/2022</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143037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8/23/2022</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842637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8/23/2022</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419253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8/23/2022</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706622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8/23/2022</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5757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8/23/2022</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122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8/23/2022</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178869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8/23/2022</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570398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8/23/2022</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2103232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8/23/2022</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267714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8/23/2022</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735778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8/23/2022</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4162704909"/>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75" r:id="rId4"/>
    <p:sldLayoutId id="2147483776" r:id="rId5"/>
    <p:sldLayoutId id="2147483781" r:id="rId6"/>
    <p:sldLayoutId id="2147483777" r:id="rId7"/>
    <p:sldLayoutId id="2147483778" r:id="rId8"/>
    <p:sldLayoutId id="2147483779" r:id="rId9"/>
    <p:sldLayoutId id="2147483780" r:id="rId10"/>
    <p:sldLayoutId id="2147483782"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A5D0B0D3-D735-4619-AA45-B57B791E1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4" name="Picture 3" descr="Network Technology Background">
            <a:extLst>
              <a:ext uri="{FF2B5EF4-FFF2-40B4-BE49-F238E27FC236}">
                <a16:creationId xmlns:a16="http://schemas.microsoft.com/office/drawing/2014/main" id="{9817AD0E-7EEA-DC92-402C-A62E591ECB86}"/>
              </a:ext>
            </a:extLst>
          </p:cNvPr>
          <p:cNvPicPr>
            <a:picLocks noChangeAspect="1"/>
          </p:cNvPicPr>
          <p:nvPr/>
        </p:nvPicPr>
        <p:blipFill rotWithShape="1">
          <a:blip r:embed="rId2">
            <a:alphaModFix amt="40000"/>
          </a:blip>
          <a:srcRect r="-1" b="3408"/>
          <a:stretch/>
        </p:blipFill>
        <p:spPr>
          <a:xfrm>
            <a:off x="20" y="10"/>
            <a:ext cx="12188932" cy="6857990"/>
          </a:xfrm>
          <a:prstGeom prst="rect">
            <a:avLst/>
          </a:prstGeom>
        </p:spPr>
      </p:pic>
      <p:sp>
        <p:nvSpPr>
          <p:cNvPr id="2" name="Title 1">
            <a:extLst>
              <a:ext uri="{FF2B5EF4-FFF2-40B4-BE49-F238E27FC236}">
                <a16:creationId xmlns:a16="http://schemas.microsoft.com/office/drawing/2014/main" id="{3106ED9E-CD07-49FE-BBC0-7398FCF65DF8}"/>
              </a:ext>
            </a:extLst>
          </p:cNvPr>
          <p:cNvSpPr>
            <a:spLocks noGrp="1"/>
          </p:cNvSpPr>
          <p:nvPr>
            <p:ph type="ctrTitle"/>
          </p:nvPr>
        </p:nvSpPr>
        <p:spPr>
          <a:xfrm>
            <a:off x="1549238" y="1145080"/>
            <a:ext cx="9090476" cy="2179601"/>
          </a:xfrm>
        </p:spPr>
        <p:txBody>
          <a:bodyPr vert="horz" lIns="91440" tIns="45720" rIns="91440" bIns="45720" rtlCol="0" anchor="b">
            <a:normAutofit/>
          </a:bodyPr>
          <a:lstStyle/>
          <a:p>
            <a:pPr algn="ctr"/>
            <a:r>
              <a:rPr lang="en-US" dirty="0">
                <a:solidFill>
                  <a:srgbClr val="FFFFFF"/>
                </a:solidFill>
              </a:rPr>
              <a:t>EL4112- </a:t>
            </a:r>
            <a:r>
              <a:rPr lang="en-US" dirty="0" err="1">
                <a:solidFill>
                  <a:srgbClr val="FFFFFF"/>
                </a:solidFill>
              </a:rPr>
              <a:t>Principios</a:t>
            </a:r>
            <a:r>
              <a:rPr lang="en-US" dirty="0">
                <a:solidFill>
                  <a:srgbClr val="FFFFFF"/>
                </a:solidFill>
              </a:rPr>
              <a:t> de </a:t>
            </a:r>
            <a:r>
              <a:rPr lang="en-US" dirty="0" err="1">
                <a:solidFill>
                  <a:srgbClr val="FFFFFF"/>
                </a:solidFill>
              </a:rPr>
              <a:t>comunicaciones</a:t>
            </a:r>
            <a:endParaRPr lang="en-US" dirty="0">
              <a:solidFill>
                <a:srgbClr val="FFFFFF"/>
              </a:solidFill>
            </a:endParaRPr>
          </a:p>
        </p:txBody>
      </p:sp>
      <p:sp>
        <p:nvSpPr>
          <p:cNvPr id="3" name="Subtitle 2">
            <a:extLst>
              <a:ext uri="{FF2B5EF4-FFF2-40B4-BE49-F238E27FC236}">
                <a16:creationId xmlns:a16="http://schemas.microsoft.com/office/drawing/2014/main" id="{F118B472-5CBE-C224-32E7-B59BB82173A4}"/>
              </a:ext>
            </a:extLst>
          </p:cNvPr>
          <p:cNvSpPr>
            <a:spLocks noGrp="1"/>
          </p:cNvSpPr>
          <p:nvPr>
            <p:ph type="subTitle" idx="1"/>
          </p:nvPr>
        </p:nvSpPr>
        <p:spPr>
          <a:xfrm>
            <a:off x="2999029" y="3774105"/>
            <a:ext cx="6190895" cy="1633040"/>
          </a:xfrm>
        </p:spPr>
        <p:txBody>
          <a:bodyPr vert="horz" lIns="91440" tIns="45720" rIns="91440" bIns="45720" rtlCol="0" anchor="t">
            <a:normAutofit/>
          </a:bodyPr>
          <a:lstStyle/>
          <a:p>
            <a:pPr algn="ctr"/>
            <a:r>
              <a:rPr lang="en-US" dirty="0">
                <a:solidFill>
                  <a:srgbClr val="FFFFFF"/>
                </a:solidFill>
              </a:rPr>
              <a:t>Auxiliar 1: </a:t>
            </a:r>
            <a:r>
              <a:rPr lang="en-US" dirty="0" err="1">
                <a:solidFill>
                  <a:srgbClr val="FFFFFF"/>
                </a:solidFill>
              </a:rPr>
              <a:t>Modelos</a:t>
            </a:r>
            <a:r>
              <a:rPr lang="en-US" dirty="0">
                <a:solidFill>
                  <a:srgbClr val="FFFFFF"/>
                </a:solidFill>
              </a:rPr>
              <a:t> de </a:t>
            </a:r>
            <a:r>
              <a:rPr lang="en-US" dirty="0" err="1">
                <a:solidFill>
                  <a:srgbClr val="FFFFFF"/>
                </a:solidFill>
              </a:rPr>
              <a:t>Capas</a:t>
            </a:r>
            <a:r>
              <a:rPr lang="en-US" dirty="0">
                <a:solidFill>
                  <a:srgbClr val="FFFFFF"/>
                </a:solidFill>
              </a:rPr>
              <a:t> y Sockets</a:t>
            </a:r>
          </a:p>
        </p:txBody>
      </p:sp>
      <p:sp>
        <p:nvSpPr>
          <p:cNvPr id="37" name="Freeform: Shape 36">
            <a:extLst>
              <a:ext uri="{FF2B5EF4-FFF2-40B4-BE49-F238E27FC236}">
                <a16:creationId xmlns:a16="http://schemas.microsoft.com/office/drawing/2014/main" id="{25A2CBEC-4F23-437D-9D03-9968C9B79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94120" y="-1094120"/>
            <a:ext cx="1085312" cy="3273554"/>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39" name="Graphic 78">
            <a:extLst>
              <a:ext uri="{FF2B5EF4-FFF2-40B4-BE49-F238E27FC236}">
                <a16:creationId xmlns:a16="http://schemas.microsoft.com/office/drawing/2014/main" id="{DBBA0A0D-8F6A-400A-9E49-8C008E2C7D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08356" y="3533292"/>
            <a:ext cx="972241" cy="45718"/>
            <a:chOff x="4886325" y="3371754"/>
            <a:chExt cx="2418492" cy="113728"/>
          </a:xfrm>
          <a:solidFill>
            <a:schemeClr val="accent1"/>
          </a:solidFill>
        </p:grpSpPr>
        <p:sp>
          <p:nvSpPr>
            <p:cNvPr id="40" name="Graphic 78">
              <a:extLst>
                <a:ext uri="{FF2B5EF4-FFF2-40B4-BE49-F238E27FC236}">
                  <a16:creationId xmlns:a16="http://schemas.microsoft.com/office/drawing/2014/main" id="{A5DD701E-4BC9-48E3-AF4F-013B52D63D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41" name="Graphic 78">
              <a:extLst>
                <a:ext uri="{FF2B5EF4-FFF2-40B4-BE49-F238E27FC236}">
                  <a16:creationId xmlns:a16="http://schemas.microsoft.com/office/drawing/2014/main" id="{FB658B62-664D-4B3B-BBDA-235666290B4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42" name="Graphic 78">
                <a:extLst>
                  <a:ext uri="{FF2B5EF4-FFF2-40B4-BE49-F238E27FC236}">
                    <a16:creationId xmlns:a16="http://schemas.microsoft.com/office/drawing/2014/main" id="{B11F9D25-67B1-4BDB-A290-97B93A19D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43" name="Graphic 78">
                <a:extLst>
                  <a:ext uri="{FF2B5EF4-FFF2-40B4-BE49-F238E27FC236}">
                    <a16:creationId xmlns:a16="http://schemas.microsoft.com/office/drawing/2014/main" id="{B9D5C40A-1B1B-4C25-9707-E8F1CF6E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44" name="Graphic 78">
                <a:extLst>
                  <a:ext uri="{FF2B5EF4-FFF2-40B4-BE49-F238E27FC236}">
                    <a16:creationId xmlns:a16="http://schemas.microsoft.com/office/drawing/2014/main" id="{2DD0C1D6-FF64-45AB-8775-83AB3C470B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45" name="Graphic 78">
                <a:extLst>
                  <a:ext uri="{FF2B5EF4-FFF2-40B4-BE49-F238E27FC236}">
                    <a16:creationId xmlns:a16="http://schemas.microsoft.com/office/drawing/2014/main" id="{15AFBB84-8485-4329-89FC-04663D985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dirty="0"/>
              </a:p>
            </p:txBody>
          </p:sp>
        </p:grpSp>
      </p:grpSp>
      <p:sp>
        <p:nvSpPr>
          <p:cNvPr id="47" name="Freeform: Shape 46">
            <a:extLst>
              <a:ext uri="{FF2B5EF4-FFF2-40B4-BE49-F238E27FC236}">
                <a16:creationId xmlns:a16="http://schemas.microsoft.com/office/drawing/2014/main" id="{6264A856-A4F6-4068-9AC3-7B38A00DA7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49" name="Group 48">
            <a:extLst>
              <a:ext uri="{FF2B5EF4-FFF2-40B4-BE49-F238E27FC236}">
                <a16:creationId xmlns:a16="http://schemas.microsoft.com/office/drawing/2014/main" id="{C2983E8C-44FB-463B-B6B0-B53E96ACCD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50" name="Freeform: Shape 49">
              <a:extLst>
                <a:ext uri="{FF2B5EF4-FFF2-40B4-BE49-F238E27FC236}">
                  <a16:creationId xmlns:a16="http://schemas.microsoft.com/office/drawing/2014/main" id="{16AD7FCC-3422-42C3-A2AD-69ADFEA6E3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1" name="Freeform: Shape 50">
              <a:extLst>
                <a:ext uri="{FF2B5EF4-FFF2-40B4-BE49-F238E27FC236}">
                  <a16:creationId xmlns:a16="http://schemas.microsoft.com/office/drawing/2014/main" id="{C4ECA670-C540-4DCE-8F03-EC843D518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2" name="Freeform: Shape 51">
              <a:extLst>
                <a:ext uri="{FF2B5EF4-FFF2-40B4-BE49-F238E27FC236}">
                  <a16:creationId xmlns:a16="http://schemas.microsoft.com/office/drawing/2014/main" id="{7ECB6083-DDE0-460C-987E-E645876302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53" name="Graphic 12">
              <a:extLst>
                <a:ext uri="{FF2B5EF4-FFF2-40B4-BE49-F238E27FC236}">
                  <a16:creationId xmlns:a16="http://schemas.microsoft.com/office/drawing/2014/main" id="{378004C4-6786-473C-BB2A-AAA6EF1151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54" name="Graphic 15">
              <a:extLst>
                <a:ext uri="{FF2B5EF4-FFF2-40B4-BE49-F238E27FC236}">
                  <a16:creationId xmlns:a16="http://schemas.microsoft.com/office/drawing/2014/main" id="{455376B6-DAB5-4A34-A8BE-15DE02CAF5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5" name="Graphic 15">
              <a:extLst>
                <a:ext uri="{FF2B5EF4-FFF2-40B4-BE49-F238E27FC236}">
                  <a16:creationId xmlns:a16="http://schemas.microsoft.com/office/drawing/2014/main" id="{EC2A85A1-668E-48DF-A484-FADE64BE6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6D16C5EE-54EB-4800-8860-E622EEDE8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B4F8659F-24D9-E5EF-8CC0-71435C16F40A}"/>
              </a:ext>
            </a:extLst>
          </p:cNvPr>
          <p:cNvSpPr txBox="1"/>
          <p:nvPr/>
        </p:nvSpPr>
        <p:spPr>
          <a:xfrm>
            <a:off x="235756" y="4800600"/>
            <a:ext cx="3278969" cy="1631216"/>
          </a:xfrm>
          <a:prstGeom prst="rect">
            <a:avLst/>
          </a:prstGeom>
          <a:noFill/>
        </p:spPr>
        <p:txBody>
          <a:bodyPr wrap="square" rtlCol="0">
            <a:spAutoFit/>
          </a:bodyPr>
          <a:lstStyle/>
          <a:p>
            <a:pPr>
              <a:spcAft>
                <a:spcPts val="600"/>
              </a:spcAft>
            </a:pPr>
            <a:r>
              <a:rPr lang="es-CL" dirty="0">
                <a:solidFill>
                  <a:schemeClr val="bg1"/>
                </a:solidFill>
              </a:rPr>
              <a:t>Profesor de Cátedra: Néstor Becerra</a:t>
            </a:r>
          </a:p>
          <a:p>
            <a:pPr>
              <a:spcAft>
                <a:spcPts val="600"/>
              </a:spcAft>
            </a:pPr>
            <a:r>
              <a:rPr lang="es-CL" dirty="0">
                <a:solidFill>
                  <a:schemeClr val="bg1"/>
                </a:solidFill>
              </a:rPr>
              <a:t>Auxiliar: Simón Repolt</a:t>
            </a:r>
          </a:p>
          <a:p>
            <a:pPr>
              <a:spcAft>
                <a:spcPts val="600"/>
              </a:spcAft>
            </a:pPr>
            <a:r>
              <a:rPr lang="es-CL" dirty="0">
                <a:solidFill>
                  <a:schemeClr val="bg1"/>
                </a:solidFill>
              </a:rPr>
              <a:t>Ayudantes: Joaquín Araya, Omar Silva</a:t>
            </a:r>
          </a:p>
        </p:txBody>
      </p:sp>
    </p:spTree>
    <p:extLst>
      <p:ext uri="{BB962C8B-B14F-4D97-AF65-F5344CB8AC3E}">
        <p14:creationId xmlns:p14="http://schemas.microsoft.com/office/powerpoint/2010/main" val="3592845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DB704-2A78-1C75-73D1-AEE2F5BA6DD2}"/>
              </a:ext>
            </a:extLst>
          </p:cNvPr>
          <p:cNvSpPr>
            <a:spLocks noGrp="1"/>
          </p:cNvSpPr>
          <p:nvPr>
            <p:ph type="title"/>
          </p:nvPr>
        </p:nvSpPr>
        <p:spPr>
          <a:xfrm>
            <a:off x="0" y="-662782"/>
            <a:ext cx="10077557" cy="1325563"/>
          </a:xfrm>
        </p:spPr>
        <p:txBody>
          <a:bodyPr/>
          <a:lstStyle/>
          <a:p>
            <a:r>
              <a:rPr lang="es-CL" dirty="0"/>
              <a:t>Protocolos TCP y UDP</a:t>
            </a:r>
            <a:endParaRPr lang="en-US" dirty="0"/>
          </a:p>
        </p:txBody>
      </p:sp>
      <p:pic>
        <p:nvPicPr>
          <p:cNvPr id="1026" name="Picture 2" descr="Virgin TCP vs chad UDP - 9GAG">
            <a:extLst>
              <a:ext uri="{FF2B5EF4-FFF2-40B4-BE49-F238E27FC236}">
                <a16:creationId xmlns:a16="http://schemas.microsoft.com/office/drawing/2014/main" id="{73CDC66E-C7FB-1F8D-94C5-126D4DF252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9010" y="0"/>
            <a:ext cx="6912990" cy="435518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24DC44B-6828-47D8-813E-E61934B1CF6E}"/>
              </a:ext>
            </a:extLst>
          </p:cNvPr>
          <p:cNvSpPr txBox="1"/>
          <p:nvPr/>
        </p:nvSpPr>
        <p:spPr>
          <a:xfrm>
            <a:off x="0" y="2373441"/>
            <a:ext cx="4779390" cy="4524315"/>
          </a:xfrm>
          <a:prstGeom prst="rect">
            <a:avLst/>
          </a:prstGeom>
          <a:noFill/>
        </p:spPr>
        <p:txBody>
          <a:bodyPr wrap="square" rtlCol="0">
            <a:spAutoFit/>
          </a:bodyPr>
          <a:lstStyle/>
          <a:p>
            <a:r>
              <a:rPr lang="es-CL" dirty="0"/>
              <a:t>Protocolo TCP: 	</a:t>
            </a:r>
          </a:p>
          <a:p>
            <a:pPr marL="285750" indent="-285750">
              <a:buFont typeface="Arial" panose="020B0604020202020204" pitchFamily="34" charset="0"/>
              <a:buChar char="•"/>
            </a:pPr>
            <a:r>
              <a:rPr lang="es-CL" dirty="0"/>
              <a:t>Orientado a la conexión (hay conexión emisor y receptor)</a:t>
            </a:r>
          </a:p>
          <a:p>
            <a:pPr marL="285750" indent="-285750">
              <a:buFont typeface="Arial" panose="020B0604020202020204" pitchFamily="34" charset="0"/>
              <a:buChar char="•"/>
            </a:pPr>
            <a:r>
              <a:rPr lang="es-CL" dirty="0"/>
              <a:t>Asegura que la conexión se realice de forma segura y efectiva </a:t>
            </a:r>
          </a:p>
          <a:p>
            <a:pPr marL="285750" indent="-285750">
              <a:buFont typeface="Arial" panose="020B0604020202020204" pitchFamily="34" charset="0"/>
              <a:buChar char="•"/>
            </a:pPr>
            <a:r>
              <a:rPr lang="es-CL" dirty="0"/>
              <a:t>3 </a:t>
            </a:r>
            <a:r>
              <a:rPr lang="es-CL" dirty="0" err="1"/>
              <a:t>way</a:t>
            </a:r>
            <a:r>
              <a:rPr lang="es-CL" dirty="0"/>
              <a:t> </a:t>
            </a:r>
            <a:r>
              <a:rPr lang="es-CL" dirty="0" err="1"/>
              <a:t>handshake</a:t>
            </a:r>
            <a:endParaRPr lang="es-CL" dirty="0"/>
          </a:p>
          <a:p>
            <a:pPr marL="285750" indent="-285750">
              <a:buFont typeface="Arial" panose="020B0604020202020204" pitchFamily="34" charset="0"/>
              <a:buChar char="•"/>
            </a:pPr>
            <a:r>
              <a:rPr lang="es-CL" dirty="0"/>
              <a:t>Utilizado, por ejemplo, en transferencias bancarias</a:t>
            </a:r>
          </a:p>
          <a:p>
            <a:pPr marL="285750" indent="-285750">
              <a:buFont typeface="Arial" panose="020B0604020202020204" pitchFamily="34" charset="0"/>
              <a:buChar char="•"/>
            </a:pPr>
            <a:endParaRPr lang="es-CL" dirty="0"/>
          </a:p>
          <a:p>
            <a:r>
              <a:rPr lang="es-CL" dirty="0"/>
              <a:t>Protocolo UDP:</a:t>
            </a:r>
          </a:p>
          <a:p>
            <a:pPr marL="285750" indent="-285750">
              <a:buFont typeface="Arial" panose="020B0604020202020204" pitchFamily="34" charset="0"/>
              <a:buChar char="•"/>
            </a:pPr>
            <a:r>
              <a:rPr lang="es-CL" dirty="0"/>
              <a:t>No orientado a la conexión</a:t>
            </a:r>
          </a:p>
          <a:p>
            <a:pPr marL="285750" indent="-285750">
              <a:buFont typeface="Arial" panose="020B0604020202020204" pitchFamily="34" charset="0"/>
              <a:buChar char="•"/>
            </a:pPr>
            <a:r>
              <a:rPr lang="es-CL" dirty="0"/>
              <a:t>Centrado en la rapidez</a:t>
            </a:r>
          </a:p>
          <a:p>
            <a:pPr marL="285750" indent="-285750">
              <a:buFont typeface="Arial" panose="020B0604020202020204" pitchFamily="34" charset="0"/>
              <a:buChar char="•"/>
            </a:pPr>
            <a:r>
              <a:rPr lang="es-CL" dirty="0"/>
              <a:t>No hay garantías de que las cosas lleguen o no</a:t>
            </a:r>
          </a:p>
          <a:p>
            <a:pPr marL="285750" indent="-285750">
              <a:buFont typeface="Arial" panose="020B0604020202020204" pitchFamily="34" charset="0"/>
              <a:buChar char="•"/>
            </a:pPr>
            <a:r>
              <a:rPr lang="es-CL" dirty="0"/>
              <a:t>Utilizado, por ejemplo, </a:t>
            </a:r>
            <a:r>
              <a:rPr lang="es-CL" dirty="0" err="1"/>
              <a:t>streaming</a:t>
            </a:r>
            <a:r>
              <a:rPr lang="es-CL" dirty="0"/>
              <a:t> audiovisual</a:t>
            </a:r>
          </a:p>
        </p:txBody>
      </p:sp>
    </p:spTree>
    <p:extLst>
      <p:ext uri="{BB962C8B-B14F-4D97-AF65-F5344CB8AC3E}">
        <p14:creationId xmlns:p14="http://schemas.microsoft.com/office/powerpoint/2010/main" val="1257713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DFE75-5547-B6AC-55AB-3309FDBE80DD}"/>
              </a:ext>
            </a:extLst>
          </p:cNvPr>
          <p:cNvSpPr>
            <a:spLocks noGrp="1"/>
          </p:cNvSpPr>
          <p:nvPr>
            <p:ph type="title"/>
          </p:nvPr>
        </p:nvSpPr>
        <p:spPr>
          <a:xfrm>
            <a:off x="0" y="-662782"/>
            <a:ext cx="10077557" cy="1325563"/>
          </a:xfrm>
        </p:spPr>
        <p:txBody>
          <a:bodyPr/>
          <a:lstStyle/>
          <a:p>
            <a:r>
              <a:rPr lang="es-CL" dirty="0"/>
              <a:t>Modelo OSI</a:t>
            </a:r>
            <a:endParaRPr lang="en-US" dirty="0"/>
          </a:p>
        </p:txBody>
      </p:sp>
      <p:sp>
        <p:nvSpPr>
          <p:cNvPr id="4" name="AutoShape 2" descr="Qué es OSI » Definición y Concepto">
            <a:extLst>
              <a:ext uri="{FF2B5EF4-FFF2-40B4-BE49-F238E27FC236}">
                <a16:creationId xmlns:a16="http://schemas.microsoft.com/office/drawing/2014/main" id="{C3A97018-153E-CB62-70E8-CC20B237002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2" name="Picture 4" descr="Qué es OSI » Definición y Concepto">
            <a:extLst>
              <a:ext uri="{FF2B5EF4-FFF2-40B4-BE49-F238E27FC236}">
                <a16:creationId xmlns:a16="http://schemas.microsoft.com/office/drawing/2014/main" id="{A89F9C76-5784-3A19-08C5-06058E5338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2763" y="2613991"/>
            <a:ext cx="5739237" cy="42440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C97FF4C-75E1-5AE8-FF89-947D54D0E61B}"/>
              </a:ext>
            </a:extLst>
          </p:cNvPr>
          <p:cNvSpPr txBox="1"/>
          <p:nvPr/>
        </p:nvSpPr>
        <p:spPr>
          <a:xfrm>
            <a:off x="0" y="1030785"/>
            <a:ext cx="6569765" cy="5478423"/>
          </a:xfrm>
          <a:prstGeom prst="rect">
            <a:avLst/>
          </a:prstGeom>
          <a:noFill/>
        </p:spPr>
        <p:txBody>
          <a:bodyPr wrap="square" rtlCol="0">
            <a:spAutoFit/>
          </a:bodyPr>
          <a:lstStyle/>
          <a:p>
            <a:r>
              <a:rPr lang="es-CL" sz="1400" dirty="0">
                <a:cs typeface="Arial" panose="020B0604020202020204" pitchFamily="34" charset="0"/>
              </a:rPr>
              <a:t>1-Capa Física: Capa de dispositivos físicos que se utilizan para la transmisión de datos, como los cables o el mismo </a:t>
            </a:r>
            <a:r>
              <a:rPr lang="es-CL" sz="1400" dirty="0" err="1">
                <a:cs typeface="Arial" panose="020B0604020202020204" pitchFamily="34" charset="0"/>
              </a:rPr>
              <a:t>router</a:t>
            </a:r>
            <a:r>
              <a:rPr lang="es-CL" sz="1400" dirty="0">
                <a:cs typeface="Arial" panose="020B0604020202020204" pitchFamily="34" charset="0"/>
              </a:rPr>
              <a:t>.</a:t>
            </a:r>
          </a:p>
          <a:p>
            <a:endParaRPr lang="es-CL" sz="1400" dirty="0">
              <a:cs typeface="Arial" panose="020B0604020202020204" pitchFamily="34" charset="0"/>
            </a:endParaRPr>
          </a:p>
          <a:p>
            <a:r>
              <a:rPr lang="es-CL" sz="1400" dirty="0">
                <a:cs typeface="Arial" panose="020B0604020202020204" pitchFamily="34" charset="0"/>
              </a:rPr>
              <a:t>2-Capa Enlace de Datos: Se encarga de la transferencia de datos para dispositivos en una misma red. Responsable de control de flujos y errores internos de red.</a:t>
            </a:r>
          </a:p>
          <a:p>
            <a:endParaRPr lang="es-CL" sz="1400" dirty="0">
              <a:cs typeface="Arial" panose="020B0604020202020204" pitchFamily="34" charset="0"/>
            </a:endParaRPr>
          </a:p>
          <a:p>
            <a:r>
              <a:rPr lang="es-CL" sz="1400" dirty="0">
                <a:cs typeface="Arial" panose="020B0604020202020204" pitchFamily="34" charset="0"/>
              </a:rPr>
              <a:t>3-Capa de Red: Se encarga de la transferencia de datos entre dos redes distintas. Busca  el mejor camino que seguirán los datos (</a:t>
            </a:r>
            <a:r>
              <a:rPr lang="es-CL" sz="1400" dirty="0" err="1">
                <a:cs typeface="Arial" panose="020B0604020202020204" pitchFamily="34" charset="0"/>
              </a:rPr>
              <a:t>routing</a:t>
            </a:r>
            <a:r>
              <a:rPr lang="es-CL" sz="1400" dirty="0">
                <a:cs typeface="Arial" panose="020B0604020202020204" pitchFamily="34" charset="0"/>
              </a:rPr>
              <a:t>)</a:t>
            </a:r>
            <a:endParaRPr lang="en-US" sz="1400" dirty="0">
              <a:cs typeface="Arial" panose="020B0604020202020204" pitchFamily="34" charset="0"/>
            </a:endParaRPr>
          </a:p>
          <a:p>
            <a:endParaRPr lang="en-US" sz="1400" dirty="0">
              <a:cs typeface="Arial" panose="020B0604020202020204" pitchFamily="34" charset="0"/>
            </a:endParaRPr>
          </a:p>
          <a:p>
            <a:r>
              <a:rPr lang="en-US" sz="1400" dirty="0">
                <a:cs typeface="Arial" panose="020B0604020202020204" pitchFamily="34" charset="0"/>
              </a:rPr>
              <a:t>4-Capa de </a:t>
            </a:r>
            <a:r>
              <a:rPr lang="en-US" sz="1400" dirty="0" err="1">
                <a:cs typeface="Arial" panose="020B0604020202020204" pitchFamily="34" charset="0"/>
              </a:rPr>
              <a:t>Transporte</a:t>
            </a:r>
            <a:r>
              <a:rPr lang="en-US" sz="1400" dirty="0">
                <a:cs typeface="Arial" panose="020B0604020202020204" pitchFamily="34" charset="0"/>
              </a:rPr>
              <a:t>: </a:t>
            </a:r>
            <a:r>
              <a:rPr lang="en-US" sz="1400" dirty="0" err="1">
                <a:cs typeface="Arial" panose="020B0604020202020204" pitchFamily="34" charset="0"/>
              </a:rPr>
              <a:t>Segmenta</a:t>
            </a:r>
            <a:r>
              <a:rPr lang="en-US" sz="1400" dirty="0">
                <a:cs typeface="Arial" panose="020B0604020202020204" pitchFamily="34" charset="0"/>
              </a:rPr>
              <a:t> </a:t>
            </a:r>
            <a:r>
              <a:rPr lang="en-US" sz="1400" dirty="0" err="1">
                <a:cs typeface="Arial" panose="020B0604020202020204" pitchFamily="34" charset="0"/>
              </a:rPr>
              <a:t>en</a:t>
            </a:r>
            <a:r>
              <a:rPr lang="en-US" sz="1400" dirty="0">
                <a:cs typeface="Arial" panose="020B0604020202020204" pitchFamily="34" charset="0"/>
              </a:rPr>
              <a:t> </a:t>
            </a:r>
            <a:r>
              <a:rPr lang="en-US" sz="1400" dirty="0" err="1">
                <a:cs typeface="Arial" panose="020B0604020202020204" pitchFamily="34" charset="0"/>
              </a:rPr>
              <a:t>trozos</a:t>
            </a:r>
            <a:r>
              <a:rPr lang="en-US" sz="1400" dirty="0">
                <a:cs typeface="Arial" panose="020B0604020202020204" pitchFamily="34" charset="0"/>
              </a:rPr>
              <a:t> </a:t>
            </a:r>
            <a:r>
              <a:rPr lang="en-US" sz="1400" dirty="0" err="1">
                <a:cs typeface="Arial" panose="020B0604020202020204" pitchFamily="34" charset="0"/>
              </a:rPr>
              <a:t>los</a:t>
            </a:r>
            <a:r>
              <a:rPr lang="en-US" sz="1400" dirty="0">
                <a:cs typeface="Arial" panose="020B0604020202020204" pitchFamily="34" charset="0"/>
              </a:rPr>
              <a:t> </a:t>
            </a:r>
            <a:r>
              <a:rPr lang="en-US" sz="1400" dirty="0" err="1">
                <a:cs typeface="Arial" panose="020B0604020202020204" pitchFamily="34" charset="0"/>
              </a:rPr>
              <a:t>datos</a:t>
            </a:r>
            <a:r>
              <a:rPr lang="en-US" sz="1400" dirty="0">
                <a:cs typeface="Arial" panose="020B0604020202020204" pitchFamily="34" charset="0"/>
              </a:rPr>
              <a:t> de la </a:t>
            </a:r>
            <a:r>
              <a:rPr lang="en-US" sz="1400" dirty="0" err="1">
                <a:cs typeface="Arial" panose="020B0604020202020204" pitchFamily="34" charset="0"/>
              </a:rPr>
              <a:t>capa</a:t>
            </a:r>
            <a:r>
              <a:rPr lang="en-US" sz="1400" dirty="0">
                <a:cs typeface="Arial" panose="020B0604020202020204" pitchFamily="34" charset="0"/>
              </a:rPr>
              <a:t> de </a:t>
            </a:r>
            <a:r>
              <a:rPr lang="en-US" sz="1400" dirty="0" err="1">
                <a:cs typeface="Arial" panose="020B0604020202020204" pitchFamily="34" charset="0"/>
              </a:rPr>
              <a:t>sesión</a:t>
            </a:r>
            <a:r>
              <a:rPr lang="en-US" sz="1400" dirty="0">
                <a:cs typeface="Arial" panose="020B0604020202020204" pitchFamily="34" charset="0"/>
              </a:rPr>
              <a:t>, </a:t>
            </a:r>
            <a:r>
              <a:rPr lang="en-US" sz="1400" dirty="0" err="1">
                <a:cs typeface="Arial" panose="020B0604020202020204" pitchFamily="34" charset="0"/>
              </a:rPr>
              <a:t>asi</a:t>
            </a:r>
            <a:r>
              <a:rPr lang="en-US" sz="1400" dirty="0">
                <a:cs typeface="Arial" panose="020B0604020202020204" pitchFamily="34" charset="0"/>
              </a:rPr>
              <a:t> </a:t>
            </a:r>
            <a:r>
              <a:rPr lang="en-US" sz="1400" dirty="0" err="1">
                <a:cs typeface="Arial" panose="020B0604020202020204" pitchFamily="34" charset="0"/>
              </a:rPr>
              <a:t>como</a:t>
            </a:r>
            <a:r>
              <a:rPr lang="en-US" sz="1400" dirty="0">
                <a:cs typeface="Arial" panose="020B0604020202020204" pitchFamily="34" charset="0"/>
              </a:rPr>
              <a:t> </a:t>
            </a:r>
            <a:r>
              <a:rPr lang="en-US" sz="1400" dirty="0" err="1">
                <a:cs typeface="Arial" panose="020B0604020202020204" pitchFamily="34" charset="0"/>
              </a:rPr>
              <a:t>también</a:t>
            </a:r>
            <a:r>
              <a:rPr lang="en-US" sz="1400" dirty="0">
                <a:cs typeface="Arial" panose="020B0604020202020204" pitchFamily="34" charset="0"/>
              </a:rPr>
              <a:t> </a:t>
            </a:r>
            <a:r>
              <a:rPr lang="en-US" sz="1400" dirty="0" err="1">
                <a:cs typeface="Arial" panose="020B0604020202020204" pitchFamily="34" charset="0"/>
              </a:rPr>
              <a:t>rearma</a:t>
            </a:r>
            <a:r>
              <a:rPr lang="en-US" sz="1400" dirty="0">
                <a:cs typeface="Arial" panose="020B0604020202020204" pitchFamily="34" charset="0"/>
              </a:rPr>
              <a:t> </a:t>
            </a:r>
            <a:r>
              <a:rPr lang="en-US" sz="1400" dirty="0" err="1">
                <a:cs typeface="Arial" panose="020B0604020202020204" pitchFamily="34" charset="0"/>
              </a:rPr>
              <a:t>los</a:t>
            </a:r>
            <a:r>
              <a:rPr lang="en-US" sz="1400" dirty="0">
                <a:cs typeface="Arial" panose="020B0604020202020204" pitchFamily="34" charset="0"/>
              </a:rPr>
              <a:t> </a:t>
            </a:r>
            <a:r>
              <a:rPr lang="en-US" sz="1400" dirty="0" err="1">
                <a:cs typeface="Arial" panose="020B0604020202020204" pitchFamily="34" charset="0"/>
              </a:rPr>
              <a:t>segmentos</a:t>
            </a:r>
            <a:r>
              <a:rPr lang="en-US" sz="1400" dirty="0">
                <a:cs typeface="Arial" panose="020B0604020202020204" pitchFamily="34" charset="0"/>
              </a:rPr>
              <a:t> de </a:t>
            </a:r>
            <a:r>
              <a:rPr lang="en-US" sz="1400" dirty="0" err="1">
                <a:cs typeface="Arial" panose="020B0604020202020204" pitchFamily="34" charset="0"/>
              </a:rPr>
              <a:t>información</a:t>
            </a:r>
            <a:r>
              <a:rPr lang="en-US" sz="1400" dirty="0">
                <a:cs typeface="Arial" panose="020B0604020202020204" pitchFamily="34" charset="0"/>
              </a:rPr>
              <a:t> que </a:t>
            </a:r>
            <a:r>
              <a:rPr lang="en-US" sz="1400" dirty="0" err="1">
                <a:cs typeface="Arial" panose="020B0604020202020204" pitchFamily="34" charset="0"/>
              </a:rPr>
              <a:t>recibe</a:t>
            </a:r>
            <a:endParaRPr lang="en-US" sz="1400" dirty="0">
              <a:cs typeface="Arial" panose="020B0604020202020204" pitchFamily="34" charset="0"/>
            </a:endParaRPr>
          </a:p>
          <a:p>
            <a:endParaRPr lang="en-US" sz="1400" dirty="0">
              <a:cs typeface="Arial" panose="020B0604020202020204" pitchFamily="34" charset="0"/>
            </a:endParaRPr>
          </a:p>
          <a:p>
            <a:r>
              <a:rPr lang="en-US" sz="1400" dirty="0">
                <a:cs typeface="Arial" panose="020B0604020202020204" pitchFamily="34" charset="0"/>
              </a:rPr>
              <a:t>5-Capa de </a:t>
            </a:r>
            <a:r>
              <a:rPr lang="en-US" sz="1400" dirty="0" err="1">
                <a:cs typeface="Arial" panose="020B0604020202020204" pitchFamily="34" charset="0"/>
              </a:rPr>
              <a:t>Sesión</a:t>
            </a:r>
            <a:r>
              <a:rPr lang="en-US" sz="1400" dirty="0">
                <a:cs typeface="Arial" panose="020B0604020202020204" pitchFamily="34" charset="0"/>
              </a:rPr>
              <a:t>: Se </a:t>
            </a:r>
            <a:r>
              <a:rPr lang="en-US" sz="1400" dirty="0" err="1">
                <a:cs typeface="Arial" panose="020B0604020202020204" pitchFamily="34" charset="0"/>
              </a:rPr>
              <a:t>encarga</a:t>
            </a:r>
            <a:r>
              <a:rPr lang="en-US" sz="1400" dirty="0">
                <a:cs typeface="Arial" panose="020B0604020202020204" pitchFamily="34" charset="0"/>
              </a:rPr>
              <a:t> de </a:t>
            </a:r>
            <a:r>
              <a:rPr lang="en-US" sz="1400" dirty="0" err="1">
                <a:cs typeface="Arial" panose="020B0604020202020204" pitchFamily="34" charset="0"/>
              </a:rPr>
              <a:t>abrir</a:t>
            </a:r>
            <a:r>
              <a:rPr lang="en-US" sz="1400" dirty="0">
                <a:cs typeface="Arial" panose="020B0604020202020204" pitchFamily="34" charset="0"/>
              </a:rPr>
              <a:t> o </a:t>
            </a:r>
            <a:r>
              <a:rPr lang="en-US" sz="1400" dirty="0" err="1">
                <a:cs typeface="Arial" panose="020B0604020202020204" pitchFamily="34" charset="0"/>
              </a:rPr>
              <a:t>cerrar</a:t>
            </a:r>
            <a:r>
              <a:rPr lang="en-US" sz="1400" dirty="0">
                <a:cs typeface="Arial" panose="020B0604020202020204" pitchFamily="34" charset="0"/>
              </a:rPr>
              <a:t> </a:t>
            </a:r>
            <a:r>
              <a:rPr lang="en-US" sz="1400" dirty="0" err="1">
                <a:cs typeface="Arial" panose="020B0604020202020204" pitchFamily="34" charset="0"/>
              </a:rPr>
              <a:t>comunicacion</a:t>
            </a:r>
            <a:r>
              <a:rPr lang="en-US" sz="1400" dirty="0">
                <a:cs typeface="Arial" panose="020B0604020202020204" pitchFamily="34" charset="0"/>
              </a:rPr>
              <a:t> entre </a:t>
            </a:r>
            <a:r>
              <a:rPr lang="en-US" sz="1400" dirty="0" err="1">
                <a:cs typeface="Arial" panose="020B0604020202020204" pitchFamily="34" charset="0"/>
              </a:rPr>
              <a:t>dispositivos</a:t>
            </a:r>
            <a:r>
              <a:rPr lang="en-US" sz="1400" dirty="0">
                <a:cs typeface="Arial" panose="020B0604020202020204" pitchFamily="34" charset="0"/>
              </a:rPr>
              <a:t>, </a:t>
            </a:r>
            <a:r>
              <a:rPr lang="en-US" sz="1400" dirty="0" err="1">
                <a:cs typeface="Arial" panose="020B0604020202020204" pitchFamily="34" charset="0"/>
              </a:rPr>
              <a:t>el</a:t>
            </a:r>
            <a:r>
              <a:rPr lang="en-US" sz="1400" dirty="0">
                <a:cs typeface="Arial" panose="020B0604020202020204" pitchFamily="34" charset="0"/>
              </a:rPr>
              <a:t> </a:t>
            </a:r>
            <a:r>
              <a:rPr lang="en-US" sz="1400" dirty="0" err="1">
                <a:cs typeface="Arial" panose="020B0604020202020204" pitchFamily="34" charset="0"/>
              </a:rPr>
              <a:t>tiempo</a:t>
            </a:r>
            <a:r>
              <a:rPr lang="en-US" sz="1400" dirty="0">
                <a:cs typeface="Arial" panose="020B0604020202020204" pitchFamily="34" charset="0"/>
              </a:rPr>
              <a:t> </a:t>
            </a:r>
            <a:r>
              <a:rPr lang="en-US" sz="1400" dirty="0" err="1">
                <a:cs typeface="Arial" panose="020B0604020202020204" pitchFamily="34" charset="0"/>
              </a:rPr>
              <a:t>transcurrido</a:t>
            </a:r>
            <a:r>
              <a:rPr lang="en-US" sz="1400" dirty="0">
                <a:cs typeface="Arial" panose="020B0604020202020204" pitchFamily="34" charset="0"/>
              </a:rPr>
              <a:t> entre </a:t>
            </a:r>
            <a:r>
              <a:rPr lang="en-US" sz="1400" dirty="0" err="1">
                <a:cs typeface="Arial" panose="020B0604020202020204" pitchFamily="34" charset="0"/>
              </a:rPr>
              <a:t>estos</a:t>
            </a:r>
            <a:r>
              <a:rPr lang="en-US" sz="1400" dirty="0">
                <a:cs typeface="Arial" panose="020B0604020202020204" pitchFamily="34" charset="0"/>
              </a:rPr>
              <a:t> </a:t>
            </a:r>
            <a:r>
              <a:rPr lang="en-US" sz="1400" dirty="0" err="1">
                <a:cs typeface="Arial" panose="020B0604020202020204" pitchFamily="34" charset="0"/>
              </a:rPr>
              <a:t>procesos</a:t>
            </a:r>
            <a:r>
              <a:rPr lang="en-US" sz="1400" dirty="0">
                <a:cs typeface="Arial" panose="020B0604020202020204" pitchFamily="34" charset="0"/>
              </a:rPr>
              <a:t> se </a:t>
            </a:r>
            <a:r>
              <a:rPr lang="en-US" sz="1400" dirty="0" err="1">
                <a:cs typeface="Arial" panose="020B0604020202020204" pitchFamily="34" charset="0"/>
              </a:rPr>
              <a:t>conoce</a:t>
            </a:r>
            <a:r>
              <a:rPr lang="en-US" sz="1400" dirty="0">
                <a:cs typeface="Arial" panose="020B0604020202020204" pitchFamily="34" charset="0"/>
              </a:rPr>
              <a:t> </a:t>
            </a:r>
            <a:r>
              <a:rPr lang="en-US" sz="1400" dirty="0" err="1">
                <a:cs typeface="Arial" panose="020B0604020202020204" pitchFamily="34" charset="0"/>
              </a:rPr>
              <a:t>como</a:t>
            </a:r>
            <a:r>
              <a:rPr lang="en-US" sz="1400" dirty="0">
                <a:cs typeface="Arial" panose="020B0604020202020204" pitchFamily="34" charset="0"/>
              </a:rPr>
              <a:t> </a:t>
            </a:r>
            <a:r>
              <a:rPr lang="en-US" sz="1400" dirty="0" err="1">
                <a:cs typeface="Arial" panose="020B0604020202020204" pitchFamily="34" charset="0"/>
              </a:rPr>
              <a:t>sesión</a:t>
            </a:r>
            <a:r>
              <a:rPr lang="en-US" sz="1400" dirty="0">
                <a:cs typeface="Arial" panose="020B0604020202020204" pitchFamily="34" charset="0"/>
              </a:rPr>
              <a:t> y </a:t>
            </a:r>
            <a:r>
              <a:rPr lang="en-US" sz="1400" dirty="0" err="1">
                <a:cs typeface="Arial" panose="020B0604020202020204" pitchFamily="34" charset="0"/>
              </a:rPr>
              <a:t>garantiza</a:t>
            </a:r>
            <a:r>
              <a:rPr lang="en-US" sz="1400" dirty="0">
                <a:cs typeface="Arial" panose="020B0604020202020204" pitchFamily="34" charset="0"/>
              </a:rPr>
              <a:t> que la </a:t>
            </a:r>
            <a:r>
              <a:rPr lang="en-US" sz="1400" dirty="0" err="1">
                <a:cs typeface="Arial" panose="020B0604020202020204" pitchFamily="34" charset="0"/>
              </a:rPr>
              <a:t>sesión</a:t>
            </a:r>
            <a:r>
              <a:rPr lang="en-US" sz="1400" dirty="0">
                <a:cs typeface="Arial" panose="020B0604020202020204" pitchFamily="34" charset="0"/>
              </a:rPr>
              <a:t> </a:t>
            </a:r>
            <a:r>
              <a:rPr lang="en-US" sz="1400" dirty="0" err="1">
                <a:cs typeface="Arial" panose="020B0604020202020204" pitchFamily="34" charset="0"/>
              </a:rPr>
              <a:t>este</a:t>
            </a:r>
            <a:r>
              <a:rPr lang="en-US" sz="1400" dirty="0">
                <a:cs typeface="Arial" panose="020B0604020202020204" pitchFamily="34" charset="0"/>
              </a:rPr>
              <a:t> </a:t>
            </a:r>
            <a:r>
              <a:rPr lang="en-US" sz="1400" dirty="0" err="1">
                <a:cs typeface="Arial" panose="020B0604020202020204" pitchFamily="34" charset="0"/>
              </a:rPr>
              <a:t>funcionando</a:t>
            </a:r>
            <a:r>
              <a:rPr lang="en-US" sz="1400" dirty="0">
                <a:cs typeface="Arial" panose="020B0604020202020204" pitchFamily="34" charset="0"/>
              </a:rPr>
              <a:t> </a:t>
            </a:r>
            <a:r>
              <a:rPr lang="en-US" sz="1400" dirty="0" err="1">
                <a:cs typeface="Arial" panose="020B0604020202020204" pitchFamily="34" charset="0"/>
              </a:rPr>
              <a:t>mientras</a:t>
            </a:r>
            <a:r>
              <a:rPr lang="en-US" sz="1400" dirty="0">
                <a:cs typeface="Arial" panose="020B0604020202020204" pitchFamily="34" charset="0"/>
              </a:rPr>
              <a:t> </a:t>
            </a:r>
            <a:r>
              <a:rPr lang="en-US" sz="1400" dirty="0" err="1">
                <a:cs typeface="Arial" panose="020B0604020202020204" pitchFamily="34" charset="0"/>
              </a:rPr>
              <a:t>ocurre</a:t>
            </a:r>
            <a:r>
              <a:rPr lang="en-US" sz="1400" dirty="0">
                <a:cs typeface="Arial" panose="020B0604020202020204" pitchFamily="34" charset="0"/>
              </a:rPr>
              <a:t> la </a:t>
            </a:r>
            <a:r>
              <a:rPr lang="en-US" sz="1400" dirty="0" err="1">
                <a:cs typeface="Arial" panose="020B0604020202020204" pitchFamily="34" charset="0"/>
              </a:rPr>
              <a:t>comunicación</a:t>
            </a:r>
            <a:r>
              <a:rPr lang="en-US" sz="1400" dirty="0">
                <a:cs typeface="Arial" panose="020B0604020202020204" pitchFamily="34" charset="0"/>
              </a:rPr>
              <a:t>.</a:t>
            </a:r>
          </a:p>
          <a:p>
            <a:endParaRPr lang="en-US" sz="1400" dirty="0">
              <a:cs typeface="Arial" panose="020B0604020202020204" pitchFamily="34" charset="0"/>
            </a:endParaRPr>
          </a:p>
          <a:p>
            <a:r>
              <a:rPr lang="en-US" sz="1400" dirty="0">
                <a:cs typeface="Arial" panose="020B0604020202020204" pitchFamily="34" charset="0"/>
              </a:rPr>
              <a:t>6-Capa de </a:t>
            </a:r>
            <a:r>
              <a:rPr lang="en-US" sz="1400" dirty="0" err="1">
                <a:cs typeface="Arial" panose="020B0604020202020204" pitchFamily="34" charset="0"/>
              </a:rPr>
              <a:t>Presentación</a:t>
            </a:r>
            <a:r>
              <a:rPr lang="en-US" sz="1400" dirty="0">
                <a:cs typeface="Arial" panose="020B0604020202020204" pitchFamily="34" charset="0"/>
              </a:rPr>
              <a:t>: </a:t>
            </a:r>
            <a:r>
              <a:rPr lang="en-US" sz="1400" dirty="0" err="1">
                <a:cs typeface="Arial" panose="020B0604020202020204" pitchFamily="34" charset="0"/>
              </a:rPr>
              <a:t>En</a:t>
            </a:r>
            <a:r>
              <a:rPr lang="en-US" sz="1400" dirty="0">
                <a:cs typeface="Arial" panose="020B0604020202020204" pitchFamily="34" charset="0"/>
              </a:rPr>
              <a:t> </a:t>
            </a:r>
            <a:r>
              <a:rPr lang="en-US" sz="1400" dirty="0" err="1">
                <a:cs typeface="Arial" panose="020B0604020202020204" pitchFamily="34" charset="0"/>
              </a:rPr>
              <a:t>esta</a:t>
            </a:r>
            <a:r>
              <a:rPr lang="en-US" sz="1400" dirty="0">
                <a:cs typeface="Arial" panose="020B0604020202020204" pitchFamily="34" charset="0"/>
              </a:rPr>
              <a:t> </a:t>
            </a:r>
            <a:r>
              <a:rPr lang="en-US" sz="1400" dirty="0" err="1">
                <a:cs typeface="Arial" panose="020B0604020202020204" pitchFamily="34" charset="0"/>
              </a:rPr>
              <a:t>capa</a:t>
            </a:r>
            <a:r>
              <a:rPr lang="en-US" sz="1400" dirty="0">
                <a:cs typeface="Arial" panose="020B0604020202020204" pitchFamily="34" charset="0"/>
              </a:rPr>
              <a:t> se </a:t>
            </a:r>
            <a:r>
              <a:rPr lang="en-US" sz="1400" dirty="0" err="1">
                <a:cs typeface="Arial" panose="020B0604020202020204" pitchFamily="34" charset="0"/>
              </a:rPr>
              <a:t>tratan</a:t>
            </a:r>
            <a:r>
              <a:rPr lang="en-US" sz="1400" dirty="0">
                <a:cs typeface="Arial" panose="020B0604020202020204" pitchFamily="34" charset="0"/>
              </a:rPr>
              <a:t> </a:t>
            </a:r>
            <a:r>
              <a:rPr lang="en-US" sz="1400" dirty="0" err="1">
                <a:cs typeface="Arial" panose="020B0604020202020204" pitchFamily="34" charset="0"/>
              </a:rPr>
              <a:t>los</a:t>
            </a:r>
            <a:r>
              <a:rPr lang="en-US" sz="1400" dirty="0">
                <a:cs typeface="Arial" panose="020B0604020202020204" pitchFamily="34" charset="0"/>
              </a:rPr>
              <a:t> </a:t>
            </a:r>
            <a:r>
              <a:rPr lang="en-US" sz="1400" dirty="0" err="1">
                <a:cs typeface="Arial" panose="020B0604020202020204" pitchFamily="34" charset="0"/>
              </a:rPr>
              <a:t>datos</a:t>
            </a:r>
            <a:r>
              <a:rPr lang="en-US" sz="1400" dirty="0">
                <a:cs typeface="Arial" panose="020B0604020202020204" pitchFamily="34" charset="0"/>
              </a:rPr>
              <a:t> que </a:t>
            </a:r>
            <a:r>
              <a:rPr lang="en-US" sz="1400" dirty="0" err="1">
                <a:cs typeface="Arial" panose="020B0604020202020204" pitchFamily="34" charset="0"/>
              </a:rPr>
              <a:t>utilizará</a:t>
            </a:r>
            <a:r>
              <a:rPr lang="en-US" sz="1400" dirty="0">
                <a:cs typeface="Arial" panose="020B0604020202020204" pitchFamily="34" charset="0"/>
              </a:rPr>
              <a:t> la </a:t>
            </a:r>
            <a:r>
              <a:rPr lang="en-US" sz="1400" dirty="0" err="1">
                <a:cs typeface="Arial" panose="020B0604020202020204" pitchFamily="34" charset="0"/>
              </a:rPr>
              <a:t>capa</a:t>
            </a:r>
            <a:r>
              <a:rPr lang="en-US" sz="1400" dirty="0">
                <a:cs typeface="Arial" panose="020B0604020202020204" pitchFamily="34" charset="0"/>
              </a:rPr>
              <a:t> de </a:t>
            </a:r>
            <a:r>
              <a:rPr lang="en-US" sz="1400" dirty="0" err="1">
                <a:cs typeface="Arial" panose="020B0604020202020204" pitchFamily="34" charset="0"/>
              </a:rPr>
              <a:t>aplicación</a:t>
            </a:r>
            <a:r>
              <a:rPr lang="en-US" sz="1400" dirty="0">
                <a:cs typeface="Arial" panose="020B0604020202020204" pitchFamily="34" charset="0"/>
              </a:rPr>
              <a:t>, es responsible del </a:t>
            </a:r>
            <a:r>
              <a:rPr lang="en-US" sz="1400" dirty="0" err="1">
                <a:cs typeface="Arial" panose="020B0604020202020204" pitchFamily="34" charset="0"/>
              </a:rPr>
              <a:t>encriptado</a:t>
            </a:r>
            <a:r>
              <a:rPr lang="en-US" sz="1400" dirty="0">
                <a:cs typeface="Arial" panose="020B0604020202020204" pitchFamily="34" charset="0"/>
              </a:rPr>
              <a:t> y </a:t>
            </a:r>
            <a:r>
              <a:rPr lang="en-US" sz="1400" dirty="0" err="1">
                <a:cs typeface="Arial" panose="020B0604020202020204" pitchFamily="34" charset="0"/>
              </a:rPr>
              <a:t>comprensión</a:t>
            </a:r>
            <a:r>
              <a:rPr lang="en-US" sz="1400" dirty="0">
                <a:cs typeface="Arial" panose="020B0604020202020204" pitchFamily="34" charset="0"/>
              </a:rPr>
              <a:t> de </a:t>
            </a:r>
            <a:r>
              <a:rPr lang="en-US" sz="1400" dirty="0" err="1">
                <a:cs typeface="Arial" panose="020B0604020202020204" pitchFamily="34" charset="0"/>
              </a:rPr>
              <a:t>estos</a:t>
            </a:r>
            <a:r>
              <a:rPr lang="en-US" sz="1400" dirty="0">
                <a:cs typeface="Arial" panose="020B0604020202020204" pitchFamily="34" charset="0"/>
              </a:rPr>
              <a:t>.</a:t>
            </a:r>
          </a:p>
          <a:p>
            <a:endParaRPr lang="en-US" sz="1400" dirty="0">
              <a:cs typeface="Arial" panose="020B0604020202020204" pitchFamily="34" charset="0"/>
            </a:endParaRPr>
          </a:p>
          <a:p>
            <a:r>
              <a:rPr lang="en-US" sz="1400" dirty="0">
                <a:cs typeface="Arial" panose="020B0604020202020204" pitchFamily="34" charset="0"/>
              </a:rPr>
              <a:t>7-Capa de </a:t>
            </a:r>
            <a:r>
              <a:rPr lang="en-US" sz="1400" dirty="0" err="1">
                <a:cs typeface="Arial" panose="020B0604020202020204" pitchFamily="34" charset="0"/>
              </a:rPr>
              <a:t>Aplicación</a:t>
            </a:r>
            <a:r>
              <a:rPr lang="en-US" sz="1400" dirty="0">
                <a:cs typeface="Arial" panose="020B0604020202020204" pitchFamily="34" charset="0"/>
              </a:rPr>
              <a:t>: </a:t>
            </a:r>
            <a:r>
              <a:rPr lang="en-US" sz="1400" dirty="0" err="1">
                <a:cs typeface="Arial" panose="020B0604020202020204" pitchFamily="34" charset="0"/>
              </a:rPr>
              <a:t>Capa</a:t>
            </a:r>
            <a:r>
              <a:rPr lang="en-US" sz="1400" dirty="0">
                <a:cs typeface="Arial" panose="020B0604020202020204" pitchFamily="34" charset="0"/>
              </a:rPr>
              <a:t> </a:t>
            </a:r>
            <a:r>
              <a:rPr lang="en-US" sz="1400" dirty="0" err="1">
                <a:cs typeface="Arial" panose="020B0604020202020204" pitchFamily="34" charset="0"/>
              </a:rPr>
              <a:t>encargada</a:t>
            </a:r>
            <a:r>
              <a:rPr lang="en-US" sz="1400" dirty="0">
                <a:cs typeface="Arial" panose="020B0604020202020204" pitchFamily="34" charset="0"/>
              </a:rPr>
              <a:t> de </a:t>
            </a:r>
            <a:r>
              <a:rPr lang="en-US" sz="1400" dirty="0" err="1">
                <a:cs typeface="Arial" panose="020B0604020202020204" pitchFamily="34" charset="0"/>
              </a:rPr>
              <a:t>interactuar</a:t>
            </a:r>
            <a:r>
              <a:rPr lang="en-US" sz="1400" dirty="0">
                <a:cs typeface="Arial" panose="020B0604020202020204" pitchFamily="34" charset="0"/>
              </a:rPr>
              <a:t> con </a:t>
            </a:r>
            <a:r>
              <a:rPr lang="en-US" sz="1400" dirty="0" err="1">
                <a:cs typeface="Arial" panose="020B0604020202020204" pitchFamily="34" charset="0"/>
              </a:rPr>
              <a:t>el</a:t>
            </a:r>
            <a:r>
              <a:rPr lang="en-US" sz="1400" dirty="0">
                <a:cs typeface="Arial" panose="020B0604020202020204" pitchFamily="34" charset="0"/>
              </a:rPr>
              <a:t> software, </a:t>
            </a:r>
            <a:r>
              <a:rPr lang="en-US" sz="1400" dirty="0" err="1">
                <a:cs typeface="Arial" panose="020B0604020202020204" pitchFamily="34" charset="0"/>
              </a:rPr>
              <a:t>aunque</a:t>
            </a:r>
            <a:r>
              <a:rPr lang="en-US" sz="1400" dirty="0">
                <a:cs typeface="Arial" panose="020B0604020202020204" pitchFamily="34" charset="0"/>
              </a:rPr>
              <a:t> </a:t>
            </a:r>
            <a:r>
              <a:rPr lang="en-US" sz="1400" dirty="0" err="1">
                <a:cs typeface="Arial" panose="020B0604020202020204" pitchFamily="34" charset="0"/>
              </a:rPr>
              <a:t>el</a:t>
            </a:r>
            <a:r>
              <a:rPr lang="en-US" sz="1400" dirty="0">
                <a:cs typeface="Arial" panose="020B0604020202020204" pitchFamily="34" charset="0"/>
              </a:rPr>
              <a:t> software no </a:t>
            </a:r>
            <a:r>
              <a:rPr lang="en-US" sz="1400" dirty="0" err="1">
                <a:cs typeface="Arial" panose="020B0604020202020204" pitchFamily="34" charset="0"/>
              </a:rPr>
              <a:t>pertenece</a:t>
            </a:r>
            <a:r>
              <a:rPr lang="en-US" sz="1400" dirty="0">
                <a:cs typeface="Arial" panose="020B0604020202020204" pitchFamily="34" charset="0"/>
              </a:rPr>
              <a:t> a </a:t>
            </a:r>
            <a:r>
              <a:rPr lang="en-US" sz="1400" dirty="0" err="1">
                <a:cs typeface="Arial" panose="020B0604020202020204" pitchFamily="34" charset="0"/>
              </a:rPr>
              <a:t>esta</a:t>
            </a:r>
            <a:r>
              <a:rPr lang="en-US" sz="1400" dirty="0">
                <a:cs typeface="Arial" panose="020B0604020202020204" pitchFamily="34" charset="0"/>
              </a:rPr>
              <a:t> </a:t>
            </a:r>
            <a:r>
              <a:rPr lang="en-US" sz="1400" dirty="0" err="1">
                <a:cs typeface="Arial" panose="020B0604020202020204" pitchFamily="34" charset="0"/>
              </a:rPr>
              <a:t>capa</a:t>
            </a:r>
            <a:r>
              <a:rPr lang="en-US" sz="1400" dirty="0">
                <a:cs typeface="Arial" panose="020B0604020202020204" pitchFamily="34" charset="0"/>
              </a:rPr>
              <a:t>. </a:t>
            </a:r>
            <a:r>
              <a:rPr lang="es-ES" sz="1400" b="0" i="0" dirty="0">
                <a:solidFill>
                  <a:srgbClr val="222222"/>
                </a:solidFill>
                <a:effectLst/>
                <a:cs typeface="Arial" panose="020B0604020202020204" pitchFamily="34" charset="0"/>
              </a:rPr>
              <a:t>responsable de los protocolos y la manipulación de datos de los que depende el software para presentar datos significativos al usuario</a:t>
            </a:r>
            <a:endParaRPr lang="es-CL" sz="1400" dirty="0">
              <a:cs typeface="Arial" panose="020B0604020202020204" pitchFamily="34" charset="0"/>
            </a:endParaRPr>
          </a:p>
        </p:txBody>
      </p:sp>
      <p:sp>
        <p:nvSpPr>
          <p:cNvPr id="6" name="TextBox 5">
            <a:extLst>
              <a:ext uri="{FF2B5EF4-FFF2-40B4-BE49-F238E27FC236}">
                <a16:creationId xmlns:a16="http://schemas.microsoft.com/office/drawing/2014/main" id="{3B3CF453-98C7-5DF8-A37F-E29DD6424FB6}"/>
              </a:ext>
            </a:extLst>
          </p:cNvPr>
          <p:cNvSpPr txBox="1"/>
          <p:nvPr/>
        </p:nvSpPr>
        <p:spPr>
          <a:xfrm>
            <a:off x="-38047" y="516867"/>
            <a:ext cx="10762369" cy="369332"/>
          </a:xfrm>
          <a:prstGeom prst="rect">
            <a:avLst/>
          </a:prstGeom>
          <a:noFill/>
        </p:spPr>
        <p:txBody>
          <a:bodyPr wrap="square" rtlCol="0">
            <a:spAutoFit/>
          </a:bodyPr>
          <a:lstStyle/>
          <a:p>
            <a:r>
              <a:rPr lang="es-CL" dirty="0"/>
              <a:t>Modelo teórico, realizado con fines de estandarización y para que otros modelos se basen en él.</a:t>
            </a:r>
            <a:endParaRPr lang="en-US" dirty="0"/>
          </a:p>
        </p:txBody>
      </p:sp>
    </p:spTree>
    <p:extLst>
      <p:ext uri="{BB962C8B-B14F-4D97-AF65-F5344CB8AC3E}">
        <p14:creationId xmlns:p14="http://schemas.microsoft.com/office/powerpoint/2010/main" val="3346463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EB0A4-5396-2ACA-D19A-C074EDC48A59}"/>
              </a:ext>
            </a:extLst>
          </p:cNvPr>
          <p:cNvSpPr>
            <a:spLocks noGrp="1"/>
          </p:cNvSpPr>
          <p:nvPr>
            <p:ph type="title"/>
          </p:nvPr>
        </p:nvSpPr>
        <p:spPr>
          <a:xfrm>
            <a:off x="0" y="-662782"/>
            <a:ext cx="10077557" cy="1325563"/>
          </a:xfrm>
        </p:spPr>
        <p:txBody>
          <a:bodyPr/>
          <a:lstStyle/>
          <a:p>
            <a:r>
              <a:rPr lang="es-CL" dirty="0"/>
              <a:t>Modelo TCP/IP</a:t>
            </a:r>
            <a:endParaRPr lang="en-US" dirty="0"/>
          </a:p>
        </p:txBody>
      </p:sp>
      <p:sp>
        <p:nvSpPr>
          <p:cNvPr id="5" name="TextBox 4">
            <a:extLst>
              <a:ext uri="{FF2B5EF4-FFF2-40B4-BE49-F238E27FC236}">
                <a16:creationId xmlns:a16="http://schemas.microsoft.com/office/drawing/2014/main" id="{6E67ADBC-9E27-49A5-162F-A22338F630D9}"/>
              </a:ext>
            </a:extLst>
          </p:cNvPr>
          <p:cNvSpPr txBox="1"/>
          <p:nvPr/>
        </p:nvSpPr>
        <p:spPr>
          <a:xfrm>
            <a:off x="0" y="622836"/>
            <a:ext cx="10319657" cy="369332"/>
          </a:xfrm>
          <a:prstGeom prst="rect">
            <a:avLst/>
          </a:prstGeom>
          <a:noFill/>
        </p:spPr>
        <p:txBody>
          <a:bodyPr wrap="square" rtlCol="0">
            <a:spAutoFit/>
          </a:bodyPr>
          <a:lstStyle/>
          <a:p>
            <a:r>
              <a:rPr lang="es-CL" dirty="0"/>
              <a:t>Modelo orientado al uso práctico, es el más utilizado hoy en día. Basado en el modelo OSI.</a:t>
            </a:r>
            <a:endParaRPr lang="en-US" dirty="0"/>
          </a:p>
        </p:txBody>
      </p:sp>
      <p:pic>
        <p:nvPicPr>
          <p:cNvPr id="3078" name="Picture 6" descr="Me *Just Opening Some Site in a Browser* TCPIP Client Server I Server the  TCPIP | Tcp Meme on ME.ME">
            <a:extLst>
              <a:ext uri="{FF2B5EF4-FFF2-40B4-BE49-F238E27FC236}">
                <a16:creationId xmlns:a16="http://schemas.microsoft.com/office/drawing/2014/main" id="{4E16EAAD-BF7B-999C-29B1-3B99DDEE28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1973" y="2130459"/>
            <a:ext cx="5880027" cy="472754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EB70A40-4D2B-3962-1B2C-2ADE76356953}"/>
              </a:ext>
            </a:extLst>
          </p:cNvPr>
          <p:cNvSpPr txBox="1"/>
          <p:nvPr/>
        </p:nvSpPr>
        <p:spPr>
          <a:xfrm>
            <a:off x="0" y="1152424"/>
            <a:ext cx="5505254" cy="5078313"/>
          </a:xfrm>
          <a:prstGeom prst="rect">
            <a:avLst/>
          </a:prstGeom>
          <a:noFill/>
        </p:spPr>
        <p:txBody>
          <a:bodyPr wrap="square" rtlCol="0">
            <a:spAutoFit/>
          </a:bodyPr>
          <a:lstStyle/>
          <a:p>
            <a:r>
              <a:rPr lang="es-CL" dirty="0"/>
              <a:t>1- Capa de acceso al medio: Capa donde se emplea el hardware para la conexión (cables ethernet, por ejemplo)</a:t>
            </a:r>
          </a:p>
          <a:p>
            <a:endParaRPr lang="es-CL" dirty="0"/>
          </a:p>
          <a:p>
            <a:r>
              <a:rPr lang="es-CL" dirty="0"/>
              <a:t>2- Capa de Internet: Acepta y transfiere paquetes a la red, se puede ver en acción protocolos no orientados a la conexión como IP.  Se utiliza la </a:t>
            </a:r>
            <a:r>
              <a:rPr lang="es-ES" altLang="es-CL" dirty="0"/>
              <a:t>Filosofía del mejor esfuerzo </a:t>
            </a:r>
            <a:endParaRPr lang="es-CL" dirty="0"/>
          </a:p>
          <a:p>
            <a:endParaRPr lang="es-CL" dirty="0"/>
          </a:p>
          <a:p>
            <a:r>
              <a:rPr lang="es-CL" dirty="0"/>
              <a:t>3- Capa de Transporte: Esta capa garantiza que la información llegue sin errores y en el orden establecido, intercambiando la confirmación con el receptor y retransmitiendo datos perdidos.</a:t>
            </a:r>
          </a:p>
          <a:p>
            <a:endParaRPr lang="es-CL" dirty="0"/>
          </a:p>
          <a:p>
            <a:r>
              <a:rPr lang="es-CL" dirty="0"/>
              <a:t>4- Capa de Aplicación: </a:t>
            </a:r>
            <a:r>
              <a:rPr lang="es-ES" dirty="0" err="1">
                <a:solidFill>
                  <a:srgbClr val="000000"/>
                </a:solidFill>
              </a:rPr>
              <a:t>Define</a:t>
            </a:r>
            <a:r>
              <a:rPr lang="es-ES" b="0" i="0" dirty="0" err="1">
                <a:solidFill>
                  <a:srgbClr val="000000"/>
                </a:solidFill>
                <a:effectLst/>
              </a:rPr>
              <a:t>las</a:t>
            </a:r>
            <a:r>
              <a:rPr lang="es-ES" b="0" i="0" dirty="0">
                <a:solidFill>
                  <a:srgbClr val="000000"/>
                </a:solidFill>
                <a:effectLst/>
              </a:rPr>
              <a:t> aplicaciones de red y los servicios de Internet  que puede utilizar un usuario. Estos servicios utilizan la capa de transporte para enviar y recibir datos. </a:t>
            </a:r>
            <a:endParaRPr lang="en-US" dirty="0"/>
          </a:p>
        </p:txBody>
      </p:sp>
    </p:spTree>
    <p:extLst>
      <p:ext uri="{BB962C8B-B14F-4D97-AF65-F5344CB8AC3E}">
        <p14:creationId xmlns:p14="http://schemas.microsoft.com/office/powerpoint/2010/main" val="2280944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EB8D4-396B-12A6-728F-704739DE7977}"/>
              </a:ext>
            </a:extLst>
          </p:cNvPr>
          <p:cNvSpPr>
            <a:spLocks noGrp="1"/>
          </p:cNvSpPr>
          <p:nvPr>
            <p:ph type="title"/>
          </p:nvPr>
        </p:nvSpPr>
        <p:spPr>
          <a:xfrm>
            <a:off x="0" y="-662782"/>
            <a:ext cx="10077557" cy="1325563"/>
          </a:xfrm>
        </p:spPr>
        <p:txBody>
          <a:bodyPr/>
          <a:lstStyle/>
          <a:p>
            <a:r>
              <a:rPr lang="es-CL" dirty="0"/>
              <a:t>Sockets</a:t>
            </a:r>
            <a:endParaRPr lang="en-US" dirty="0"/>
          </a:p>
        </p:txBody>
      </p:sp>
      <p:sp>
        <p:nvSpPr>
          <p:cNvPr id="3" name="Content Placeholder 2">
            <a:extLst>
              <a:ext uri="{FF2B5EF4-FFF2-40B4-BE49-F238E27FC236}">
                <a16:creationId xmlns:a16="http://schemas.microsoft.com/office/drawing/2014/main" id="{AADDBD53-EF90-094C-8AE6-17B0B448EAB0}"/>
              </a:ext>
            </a:extLst>
          </p:cNvPr>
          <p:cNvSpPr>
            <a:spLocks noGrp="1"/>
          </p:cNvSpPr>
          <p:nvPr>
            <p:ph idx="1"/>
          </p:nvPr>
        </p:nvSpPr>
        <p:spPr/>
        <p:txBody>
          <a:bodyPr/>
          <a:lstStyle/>
          <a:p>
            <a:pPr marL="342900" indent="-342900">
              <a:buFont typeface="Arial" panose="020B0604020202020204" pitchFamily="34" charset="0"/>
              <a:buChar char="•"/>
            </a:pPr>
            <a:r>
              <a:rPr lang="es-CL" dirty="0"/>
              <a:t>Un socket es un concepto abstracto, que hace referencia al intermediario  que permite que un emisor como un receptor puedan intercambiar flujos de datos y de esta forma permitiendo la comunicación entre máquinas</a:t>
            </a:r>
          </a:p>
          <a:p>
            <a:pPr marL="342900" indent="-342900">
              <a:buFont typeface="Arial" panose="020B0604020202020204" pitchFamily="34" charset="0"/>
              <a:buChar char="•"/>
            </a:pPr>
            <a:r>
              <a:rPr lang="es-CL" dirty="0"/>
              <a:t>El Socket más conocido es el Socket TCP, los cuales heredan las propiedades del protocolo TCP, es decir, garantizan el intercambio de información sin errores y en orden, siendo estos también orientados a la conexión.</a:t>
            </a:r>
          </a:p>
          <a:p>
            <a:pPr marL="342900" indent="-342900">
              <a:buFont typeface="Arial" panose="020B0604020202020204" pitchFamily="34" charset="0"/>
              <a:buChar char="•"/>
            </a:pPr>
            <a:r>
              <a:rPr lang="es-CL" dirty="0"/>
              <a:t>También existe el Socket UDP, el cual no es orientado a la conexión y solo garantiza velocidad. Se suelen recibir los mensajes en el orden en el que se mandaron</a:t>
            </a:r>
          </a:p>
          <a:p>
            <a:pPr marL="342900" indent="-3429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26A6494A-BE24-F578-13AE-F3F973AC5D40}"/>
              </a:ext>
            </a:extLst>
          </p:cNvPr>
          <p:cNvSpPr txBox="1"/>
          <p:nvPr/>
        </p:nvSpPr>
        <p:spPr>
          <a:xfrm>
            <a:off x="0" y="662781"/>
            <a:ext cx="4907280" cy="369332"/>
          </a:xfrm>
          <a:prstGeom prst="rect">
            <a:avLst/>
          </a:prstGeom>
          <a:noFill/>
        </p:spPr>
        <p:txBody>
          <a:bodyPr wrap="square" rtlCol="0">
            <a:spAutoFit/>
          </a:bodyPr>
          <a:lstStyle/>
          <a:p>
            <a:r>
              <a:rPr lang="es-CL" dirty="0"/>
              <a:t>¿Qué #$!&amp;/% es un socket?</a:t>
            </a:r>
            <a:endParaRPr lang="en-US" dirty="0"/>
          </a:p>
        </p:txBody>
      </p:sp>
    </p:spTree>
    <p:extLst>
      <p:ext uri="{BB962C8B-B14F-4D97-AF65-F5344CB8AC3E}">
        <p14:creationId xmlns:p14="http://schemas.microsoft.com/office/powerpoint/2010/main" val="2585942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F8C6-9431-9AB3-3575-EE4C9C92F324}"/>
              </a:ext>
            </a:extLst>
          </p:cNvPr>
          <p:cNvSpPr>
            <a:spLocks noGrp="1"/>
          </p:cNvSpPr>
          <p:nvPr>
            <p:ph type="title"/>
          </p:nvPr>
        </p:nvSpPr>
        <p:spPr/>
        <p:txBody>
          <a:bodyPr/>
          <a:lstStyle/>
          <a:p>
            <a:r>
              <a:rPr lang="es-CL" dirty="0"/>
              <a:t>¿Cómo funciona el Socket?</a:t>
            </a:r>
            <a:endParaRPr lang="en-US" dirty="0"/>
          </a:p>
        </p:txBody>
      </p:sp>
      <p:sp>
        <p:nvSpPr>
          <p:cNvPr id="3" name="Content Placeholder 2">
            <a:extLst>
              <a:ext uri="{FF2B5EF4-FFF2-40B4-BE49-F238E27FC236}">
                <a16:creationId xmlns:a16="http://schemas.microsoft.com/office/drawing/2014/main" id="{F8B1EB74-86E5-4B9A-C7F8-5050ED75E775}"/>
              </a:ext>
            </a:extLst>
          </p:cNvPr>
          <p:cNvSpPr>
            <a:spLocks noGrp="1"/>
          </p:cNvSpPr>
          <p:nvPr>
            <p:ph idx="1"/>
          </p:nvPr>
        </p:nvSpPr>
        <p:spPr>
          <a:xfrm>
            <a:off x="103066" y="2352922"/>
            <a:ext cx="10077557" cy="3549045"/>
          </a:xfrm>
        </p:spPr>
        <p:txBody>
          <a:bodyPr/>
          <a:lstStyle/>
          <a:p>
            <a:r>
              <a:rPr lang="es-CL" dirty="0"/>
              <a:t>Los sockets se suelen implementar en arquitecturas cliente servidor. El socket del cliente “llama” al socket del servidor mediante una dirección, una vez que el servidor recibe el “llamado” del socket del cliente, se conectan y permiten en intercambio de información entre emisor y receptor. Cabe decir que los sockets quedan definidos por direcciones locales y remotas, junto con los puertos locales y remotos</a:t>
            </a:r>
            <a:endParaRPr lang="en-US" dirty="0"/>
          </a:p>
        </p:txBody>
      </p:sp>
      <p:pic>
        <p:nvPicPr>
          <p:cNvPr id="4098" name="Picture 2" descr="memes para panas 🤝 - YouTube">
            <a:extLst>
              <a:ext uri="{FF2B5EF4-FFF2-40B4-BE49-F238E27FC236}">
                <a16:creationId xmlns:a16="http://schemas.microsoft.com/office/drawing/2014/main" id="{91778862-81BD-9A69-5B24-92CC3A20DB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605" y="4075043"/>
            <a:ext cx="4947480" cy="278295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1A3ED20-F372-7289-5B48-FB9A5606E930}"/>
              </a:ext>
            </a:extLst>
          </p:cNvPr>
          <p:cNvSpPr txBox="1"/>
          <p:nvPr/>
        </p:nvSpPr>
        <p:spPr>
          <a:xfrm>
            <a:off x="7875025" y="5659004"/>
            <a:ext cx="1043608" cy="369332"/>
          </a:xfrm>
          <a:prstGeom prst="rect">
            <a:avLst/>
          </a:prstGeom>
          <a:noFill/>
        </p:spPr>
        <p:txBody>
          <a:bodyPr wrap="square" rtlCol="0">
            <a:spAutoFit/>
          </a:bodyPr>
          <a:lstStyle/>
          <a:p>
            <a:r>
              <a:rPr lang="es-CL" dirty="0">
                <a:solidFill>
                  <a:schemeClr val="bg1"/>
                </a:solidFill>
              </a:rPr>
              <a:t>Cliente</a:t>
            </a:r>
            <a:endParaRPr lang="en-US" dirty="0">
              <a:solidFill>
                <a:schemeClr val="bg1"/>
              </a:solidFill>
            </a:endParaRPr>
          </a:p>
        </p:txBody>
      </p:sp>
      <p:sp>
        <p:nvSpPr>
          <p:cNvPr id="5" name="TextBox 4">
            <a:extLst>
              <a:ext uri="{FF2B5EF4-FFF2-40B4-BE49-F238E27FC236}">
                <a16:creationId xmlns:a16="http://schemas.microsoft.com/office/drawing/2014/main" id="{816EA9AE-6BE5-4C8B-ADCD-F75E4FEB57A6}"/>
              </a:ext>
            </a:extLst>
          </p:cNvPr>
          <p:cNvSpPr txBox="1"/>
          <p:nvPr/>
        </p:nvSpPr>
        <p:spPr>
          <a:xfrm>
            <a:off x="10592746" y="5717301"/>
            <a:ext cx="1249524" cy="369332"/>
          </a:xfrm>
          <a:prstGeom prst="rect">
            <a:avLst/>
          </a:prstGeom>
          <a:noFill/>
        </p:spPr>
        <p:txBody>
          <a:bodyPr wrap="square" rtlCol="0">
            <a:spAutoFit/>
          </a:bodyPr>
          <a:lstStyle/>
          <a:p>
            <a:r>
              <a:rPr lang="es-CL" dirty="0">
                <a:solidFill>
                  <a:schemeClr val="bg1"/>
                </a:solidFill>
              </a:rPr>
              <a:t>Servidor</a:t>
            </a:r>
          </a:p>
        </p:txBody>
      </p:sp>
      <p:sp>
        <p:nvSpPr>
          <p:cNvPr id="6" name="TextBox 5">
            <a:extLst>
              <a:ext uri="{FF2B5EF4-FFF2-40B4-BE49-F238E27FC236}">
                <a16:creationId xmlns:a16="http://schemas.microsoft.com/office/drawing/2014/main" id="{38091165-18F2-11D4-7F71-F9DF5F0957C2}"/>
              </a:ext>
            </a:extLst>
          </p:cNvPr>
          <p:cNvSpPr txBox="1"/>
          <p:nvPr/>
        </p:nvSpPr>
        <p:spPr>
          <a:xfrm>
            <a:off x="9042876" y="6045438"/>
            <a:ext cx="1043608" cy="369332"/>
          </a:xfrm>
          <a:prstGeom prst="rect">
            <a:avLst/>
          </a:prstGeom>
          <a:noFill/>
        </p:spPr>
        <p:txBody>
          <a:bodyPr wrap="square" rtlCol="0">
            <a:spAutoFit/>
          </a:bodyPr>
          <a:lstStyle/>
          <a:p>
            <a:r>
              <a:rPr lang="es-CL" dirty="0">
                <a:solidFill>
                  <a:schemeClr val="bg1"/>
                </a:solidFill>
              </a:rPr>
              <a:t>Socket</a:t>
            </a:r>
            <a:endParaRPr lang="en-US" dirty="0">
              <a:solidFill>
                <a:schemeClr val="bg1"/>
              </a:solidFill>
            </a:endParaRPr>
          </a:p>
        </p:txBody>
      </p:sp>
    </p:spTree>
    <p:extLst>
      <p:ext uri="{BB962C8B-B14F-4D97-AF65-F5344CB8AC3E}">
        <p14:creationId xmlns:p14="http://schemas.microsoft.com/office/powerpoint/2010/main" val="1664637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F7C2-BB63-5B5B-7E91-436B3539E425}"/>
              </a:ext>
            </a:extLst>
          </p:cNvPr>
          <p:cNvSpPr>
            <a:spLocks noGrp="1"/>
          </p:cNvSpPr>
          <p:nvPr>
            <p:ph type="title"/>
          </p:nvPr>
        </p:nvSpPr>
        <p:spPr>
          <a:xfrm>
            <a:off x="0" y="-662782"/>
            <a:ext cx="10077557" cy="1325563"/>
          </a:xfrm>
        </p:spPr>
        <p:txBody>
          <a:bodyPr/>
          <a:lstStyle/>
          <a:p>
            <a:r>
              <a:rPr lang="es-CL" dirty="0"/>
              <a:t>Sockets en Python</a:t>
            </a:r>
            <a:endParaRPr lang="en-US" dirty="0"/>
          </a:p>
        </p:txBody>
      </p:sp>
      <p:sp>
        <p:nvSpPr>
          <p:cNvPr id="3" name="Content Placeholder 2">
            <a:extLst>
              <a:ext uri="{FF2B5EF4-FFF2-40B4-BE49-F238E27FC236}">
                <a16:creationId xmlns:a16="http://schemas.microsoft.com/office/drawing/2014/main" id="{CF944D06-86C7-DCE3-B5C6-D9DAADF4AF22}"/>
              </a:ext>
            </a:extLst>
          </p:cNvPr>
          <p:cNvSpPr>
            <a:spLocks noGrp="1"/>
          </p:cNvSpPr>
          <p:nvPr>
            <p:ph idx="1"/>
          </p:nvPr>
        </p:nvSpPr>
        <p:spPr>
          <a:xfrm>
            <a:off x="0" y="2889633"/>
            <a:ext cx="12192000" cy="4237134"/>
          </a:xfrm>
        </p:spPr>
        <p:txBody>
          <a:bodyPr>
            <a:normAutofit/>
          </a:bodyPr>
          <a:lstStyle/>
          <a:p>
            <a:r>
              <a:rPr lang="es-CL" dirty="0"/>
              <a:t>-&gt; </a:t>
            </a:r>
            <a:r>
              <a:rPr lang="es-CL" dirty="0" err="1"/>
              <a:t>Import</a:t>
            </a:r>
            <a:r>
              <a:rPr lang="es-CL" dirty="0"/>
              <a:t> socket #llama a la librería socket </a:t>
            </a:r>
          </a:p>
          <a:p>
            <a:r>
              <a:rPr lang="es-CL" dirty="0"/>
              <a:t>-&gt; </a:t>
            </a:r>
            <a:r>
              <a:rPr lang="es-CL" dirty="0" err="1"/>
              <a:t>socket.socket</a:t>
            </a:r>
            <a:r>
              <a:rPr lang="es-CL" dirty="0"/>
              <a:t>( ) #inicializa el socket, se debe especificar su familia y el tipo de socket en los argumentos</a:t>
            </a:r>
          </a:p>
          <a:p>
            <a:r>
              <a:rPr lang="es-CL" dirty="0"/>
              <a:t>-&gt; </a:t>
            </a:r>
            <a:r>
              <a:rPr lang="es-CL" dirty="0" err="1"/>
              <a:t>socket.bind</a:t>
            </a:r>
            <a:r>
              <a:rPr lang="es-CL" dirty="0"/>
              <a:t>( ) #une un socket a algún puerto</a:t>
            </a:r>
          </a:p>
          <a:p>
            <a:r>
              <a:rPr lang="es-CL" dirty="0"/>
              <a:t>-&gt; </a:t>
            </a:r>
            <a:r>
              <a:rPr lang="es-CL" dirty="0" err="1"/>
              <a:t>socket.listen</a:t>
            </a:r>
            <a:r>
              <a:rPr lang="es-CL" dirty="0"/>
              <a:t>( ) #pone al socket en modo de espera para realizar la conexión</a:t>
            </a:r>
          </a:p>
          <a:p>
            <a:r>
              <a:rPr lang="es-CL" dirty="0"/>
              <a:t>-&gt; </a:t>
            </a:r>
            <a:r>
              <a:rPr lang="es-CL" dirty="0" err="1"/>
              <a:t>socket.accept</a:t>
            </a:r>
            <a:r>
              <a:rPr lang="es-CL" dirty="0"/>
              <a:t>( ) #acepta la solicitud de conexión de otro socket</a:t>
            </a:r>
          </a:p>
          <a:p>
            <a:r>
              <a:rPr lang="es-CL" dirty="0"/>
              <a:t>-&gt; </a:t>
            </a:r>
            <a:r>
              <a:rPr lang="es-CL" dirty="0" err="1"/>
              <a:t>socket.connect</a:t>
            </a:r>
            <a:r>
              <a:rPr lang="es-CL" dirty="0"/>
              <a:t>( ) #conecta el socket a un servidor</a:t>
            </a:r>
          </a:p>
          <a:p>
            <a:r>
              <a:rPr lang="es-CL" dirty="0"/>
              <a:t>-&gt; </a:t>
            </a:r>
            <a:r>
              <a:rPr lang="es-CL" dirty="0" err="1"/>
              <a:t>socket.send</a:t>
            </a:r>
            <a:r>
              <a:rPr lang="es-CL" dirty="0"/>
              <a:t>( ) #manda data al receptor</a:t>
            </a:r>
          </a:p>
          <a:p>
            <a:r>
              <a:rPr lang="es-CL" dirty="0"/>
              <a:t>-&gt; </a:t>
            </a:r>
            <a:r>
              <a:rPr lang="es-CL" dirty="0" err="1"/>
              <a:t>socket.recv</a:t>
            </a:r>
            <a:r>
              <a:rPr lang="es-CL" dirty="0"/>
              <a:t>( ) #el emisor recibe la data</a:t>
            </a:r>
          </a:p>
        </p:txBody>
      </p:sp>
      <p:pic>
        <p:nvPicPr>
          <p:cNvPr id="5126" name="Picture 6" descr="See @code_memez's Tweet on Apr 15, 2020 on Twitter / Twitter">
            <a:extLst>
              <a:ext uri="{FF2B5EF4-FFF2-40B4-BE49-F238E27FC236}">
                <a16:creationId xmlns:a16="http://schemas.microsoft.com/office/drawing/2014/main" id="{A7D1D0B6-4C6B-048A-5986-7E26AAEAE8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4958" y="0"/>
            <a:ext cx="4837042" cy="340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418817"/>
      </p:ext>
    </p:extLst>
  </p:cSld>
  <p:clrMapOvr>
    <a:masterClrMapping/>
  </p:clrMapOvr>
</p:sld>
</file>

<file path=ppt/theme/theme1.xml><?xml version="1.0" encoding="utf-8"?>
<a:theme xmlns:a="http://schemas.openxmlformats.org/drawingml/2006/main" name="RocaVTI">
  <a:themeElements>
    <a:clrScheme name="Custom 101">
      <a:dk1>
        <a:sysClr val="windowText" lastClr="000000"/>
      </a:dk1>
      <a:lt1>
        <a:sysClr val="window" lastClr="FFFFFF"/>
      </a:lt1>
      <a:dk2>
        <a:srgbClr val="463443"/>
      </a:dk2>
      <a:lt2>
        <a:srgbClr val="F3F0E9"/>
      </a:lt2>
      <a:accent1>
        <a:srgbClr val="D45E5E"/>
      </a:accent1>
      <a:accent2>
        <a:srgbClr val="D49D8C"/>
      </a:accent2>
      <a:accent3>
        <a:srgbClr val="BF873A"/>
      </a:accent3>
      <a:accent4>
        <a:srgbClr val="C05050"/>
      </a:accent4>
      <a:accent5>
        <a:srgbClr val="A89F68"/>
      </a:accent5>
      <a:accent6>
        <a:srgbClr val="8F6B8A"/>
      </a:accent6>
      <a:hlink>
        <a:srgbClr val="D75681"/>
      </a:hlink>
      <a:folHlink>
        <a:srgbClr val="6C9D92"/>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docProps/app.xml><?xml version="1.0" encoding="utf-8"?>
<Properties xmlns="http://schemas.openxmlformats.org/officeDocument/2006/extended-properties" xmlns:vt="http://schemas.openxmlformats.org/officeDocument/2006/docPropsVTypes">
  <TotalTime>295</TotalTime>
  <Words>789</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Avenir Next LT Pro</vt:lpstr>
      <vt:lpstr>Avenir Next LT Pro Light</vt:lpstr>
      <vt:lpstr>Georgia Pro Semibold</vt:lpstr>
      <vt:lpstr>RocaVTI</vt:lpstr>
      <vt:lpstr>EL4112- Principios de comunicaciones</vt:lpstr>
      <vt:lpstr>Protocolos TCP y UDP</vt:lpstr>
      <vt:lpstr>Modelo OSI</vt:lpstr>
      <vt:lpstr>Modelo TCP/IP</vt:lpstr>
      <vt:lpstr>Sockets</vt:lpstr>
      <vt:lpstr>¿Cómo funciona el Socket?</vt:lpstr>
      <vt:lpstr>Sockets en Python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EL4112- Principios de comunicaciones</dc:title>
  <dc:creator>Simón David Andrés Repolt Lazo (simon.repolt)</dc:creator>
  <cp:lastModifiedBy>Simón David Andrés Repolt Lazo (simon.repolt)</cp:lastModifiedBy>
  <cp:revision>3</cp:revision>
  <dcterms:created xsi:type="dcterms:W3CDTF">2022-08-23T22:06:17Z</dcterms:created>
  <dcterms:modified xsi:type="dcterms:W3CDTF">2022-08-24T03:01:17Z</dcterms:modified>
</cp:coreProperties>
</file>