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348" r:id="rId3"/>
    <p:sldId id="349" r:id="rId4"/>
    <p:sldId id="350" r:id="rId5"/>
    <p:sldId id="351" r:id="rId6"/>
    <p:sldId id="353" r:id="rId7"/>
    <p:sldId id="311" r:id="rId8"/>
    <p:sldId id="354" r:id="rId9"/>
    <p:sldId id="352" r:id="rId10"/>
    <p:sldId id="355" r:id="rId11"/>
    <p:sldId id="356" r:id="rId12"/>
    <p:sldId id="357" r:id="rId13"/>
    <p:sldId id="358" r:id="rId14"/>
    <p:sldId id="301" r:id="rId15"/>
    <p:sldId id="300" r:id="rId16"/>
    <p:sldId id="299" r:id="rId17"/>
    <p:sldId id="334" r:id="rId18"/>
    <p:sldId id="359" r:id="rId19"/>
    <p:sldId id="360" r:id="rId20"/>
    <p:sldId id="361" r:id="rId21"/>
    <p:sldId id="335" r:id="rId22"/>
    <p:sldId id="330" r:id="rId23"/>
    <p:sldId id="339" r:id="rId24"/>
    <p:sldId id="332" r:id="rId25"/>
    <p:sldId id="261" r:id="rId26"/>
    <p:sldId id="363" r:id="rId27"/>
    <p:sldId id="364" r:id="rId28"/>
    <p:sldId id="362" r:id="rId29"/>
    <p:sldId id="365" r:id="rId30"/>
    <p:sldId id="366" r:id="rId31"/>
    <p:sldId id="367" r:id="rId32"/>
    <p:sldId id="368" r:id="rId33"/>
    <p:sldId id="274" r:id="rId34"/>
    <p:sldId id="316" r:id="rId35"/>
    <p:sldId id="341" r:id="rId36"/>
    <p:sldId id="370" r:id="rId37"/>
    <p:sldId id="369" r:id="rId38"/>
    <p:sldId id="265"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78"/>
    <a:srgbClr val="E44142"/>
    <a:srgbClr val="7F7F7F"/>
    <a:srgbClr val="CF2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p:scale>
          <a:sx n="100" d="100"/>
          <a:sy n="100" d="100"/>
        </p:scale>
        <p:origin x="-1046"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5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1460C-50ED-4590-9BEF-2023CA763C0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CL"/>
        </a:p>
      </dgm:t>
    </dgm:pt>
    <dgm:pt modelId="{2CB81257-6554-428B-9E4E-AFD7F315426C}">
      <dgm:prSet phldrT="[Texto]"/>
      <dgm:spPr/>
      <dgm:t>
        <a:bodyPr/>
        <a:lstStyle/>
        <a:p>
          <a:r>
            <a:rPr lang="es-CL" dirty="0"/>
            <a:t>Innovación</a:t>
          </a:r>
        </a:p>
      </dgm:t>
    </dgm:pt>
    <dgm:pt modelId="{0759DCF6-B487-4FB4-8A69-BD3A0BB26F0D}" type="parTrans" cxnId="{6B880397-0396-43C8-9487-692E808A4C0D}">
      <dgm:prSet/>
      <dgm:spPr/>
      <dgm:t>
        <a:bodyPr/>
        <a:lstStyle/>
        <a:p>
          <a:endParaRPr lang="es-CL"/>
        </a:p>
      </dgm:t>
    </dgm:pt>
    <dgm:pt modelId="{3971AA3F-F5F8-4552-825B-718D7AAB4072}" type="sibTrans" cxnId="{6B880397-0396-43C8-9487-692E808A4C0D}">
      <dgm:prSet/>
      <dgm:spPr/>
      <dgm:t>
        <a:bodyPr/>
        <a:lstStyle/>
        <a:p>
          <a:endParaRPr lang="es-CL"/>
        </a:p>
      </dgm:t>
    </dgm:pt>
    <dgm:pt modelId="{31E93057-A6CC-4827-9B5F-61C2493EE552}">
      <dgm:prSet phldrT="[Texto]"/>
      <dgm:spPr/>
      <dgm:t>
        <a:bodyPr/>
        <a:lstStyle/>
        <a:p>
          <a:r>
            <a:rPr lang="es-CL" dirty="0"/>
            <a:t>Flexibilidad </a:t>
          </a:r>
        </a:p>
      </dgm:t>
    </dgm:pt>
    <dgm:pt modelId="{39705134-7528-4B78-8ABC-0FF262D289E1}" type="parTrans" cxnId="{CFC353F4-0733-4F78-B51A-2C98F39B92EA}">
      <dgm:prSet/>
      <dgm:spPr/>
      <dgm:t>
        <a:bodyPr/>
        <a:lstStyle/>
        <a:p>
          <a:endParaRPr lang="es-CL"/>
        </a:p>
      </dgm:t>
    </dgm:pt>
    <dgm:pt modelId="{BE073D00-1D99-4330-B16D-4ADEF2525803}" type="sibTrans" cxnId="{CFC353F4-0733-4F78-B51A-2C98F39B92EA}">
      <dgm:prSet/>
      <dgm:spPr/>
      <dgm:t>
        <a:bodyPr/>
        <a:lstStyle/>
        <a:p>
          <a:endParaRPr lang="es-CL"/>
        </a:p>
      </dgm:t>
    </dgm:pt>
    <dgm:pt modelId="{1F2CC94F-A558-432F-9649-2218FEC07CB8}">
      <dgm:prSet phldrT="[Texto]"/>
      <dgm:spPr/>
      <dgm:t>
        <a:bodyPr/>
        <a:lstStyle/>
        <a:p>
          <a:r>
            <a:rPr lang="es-CL" dirty="0"/>
            <a:t>Detectar la Oportunidad </a:t>
          </a:r>
        </a:p>
      </dgm:t>
    </dgm:pt>
    <dgm:pt modelId="{BBC88B21-D2AE-49DE-8C3E-D322DBE1238B}" type="parTrans" cxnId="{B96B276C-4377-4B25-AFB5-A38904689440}">
      <dgm:prSet/>
      <dgm:spPr/>
      <dgm:t>
        <a:bodyPr/>
        <a:lstStyle/>
        <a:p>
          <a:endParaRPr lang="es-CL"/>
        </a:p>
      </dgm:t>
    </dgm:pt>
    <dgm:pt modelId="{1634D69E-9EB2-47B0-91E9-3904C06A9C9C}" type="sibTrans" cxnId="{B96B276C-4377-4B25-AFB5-A38904689440}">
      <dgm:prSet/>
      <dgm:spPr/>
      <dgm:t>
        <a:bodyPr/>
        <a:lstStyle/>
        <a:p>
          <a:endParaRPr lang="es-CL"/>
        </a:p>
      </dgm:t>
    </dgm:pt>
    <dgm:pt modelId="{08392991-319D-4279-91B9-378D1749279D}">
      <dgm:prSet phldrT="[Texto]"/>
      <dgm:spPr/>
      <dgm:t>
        <a:bodyPr/>
        <a:lstStyle/>
        <a:p>
          <a:r>
            <a:rPr lang="es-CL" dirty="0"/>
            <a:t>Financiamiento </a:t>
          </a:r>
        </a:p>
      </dgm:t>
    </dgm:pt>
    <dgm:pt modelId="{0271F69F-35CA-4D7A-88E3-C995C55BAA08}" type="parTrans" cxnId="{6B7401C7-F199-433A-9761-75EA28CF9282}">
      <dgm:prSet/>
      <dgm:spPr/>
      <dgm:t>
        <a:bodyPr/>
        <a:lstStyle/>
        <a:p>
          <a:endParaRPr lang="es-CL"/>
        </a:p>
      </dgm:t>
    </dgm:pt>
    <dgm:pt modelId="{5DBDC285-A99A-4486-A805-09A29D8B0FCA}" type="sibTrans" cxnId="{6B7401C7-F199-433A-9761-75EA28CF9282}">
      <dgm:prSet/>
      <dgm:spPr/>
      <dgm:t>
        <a:bodyPr/>
        <a:lstStyle/>
        <a:p>
          <a:endParaRPr lang="es-CL"/>
        </a:p>
      </dgm:t>
    </dgm:pt>
    <dgm:pt modelId="{B9E152B3-C41C-413F-95A5-0382AC4C0CD7}" type="pres">
      <dgm:prSet presAssocID="{F4D1460C-50ED-4590-9BEF-2023CA763C00}" presName="Name0" presStyleCnt="0">
        <dgm:presLayoutVars>
          <dgm:dir/>
          <dgm:resizeHandles val="exact"/>
        </dgm:presLayoutVars>
      </dgm:prSet>
      <dgm:spPr/>
    </dgm:pt>
    <dgm:pt modelId="{A38D4830-C2B5-473C-B42E-AEDCE392E1B7}" type="pres">
      <dgm:prSet presAssocID="{2CB81257-6554-428B-9E4E-AFD7F315426C}" presName="compNode" presStyleCnt="0"/>
      <dgm:spPr/>
    </dgm:pt>
    <dgm:pt modelId="{CA5A61F8-4219-400E-94CE-D95A7A216D6E}" type="pres">
      <dgm:prSet presAssocID="{2CB81257-6554-428B-9E4E-AFD7F315426C}"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extLst>
        <a:ext uri="{E40237B7-FDA0-4F09-8148-C483321AD2D9}">
          <dgm14:cNvPr xmlns:dgm14="http://schemas.microsoft.com/office/drawing/2010/diagram" id="0" name="" descr="Un robot plateado sobre un fondo amarillo"/>
        </a:ext>
      </dgm:extLst>
    </dgm:pt>
    <dgm:pt modelId="{BC5BCA89-ED4D-4604-8AB7-A55B4B560706}" type="pres">
      <dgm:prSet presAssocID="{2CB81257-6554-428B-9E4E-AFD7F315426C}" presName="textRect" presStyleLbl="revTx" presStyleIdx="0" presStyleCnt="4">
        <dgm:presLayoutVars>
          <dgm:bulletEnabled val="1"/>
        </dgm:presLayoutVars>
      </dgm:prSet>
      <dgm:spPr/>
    </dgm:pt>
    <dgm:pt modelId="{A42B2336-CA9A-47E5-9406-F6C97A8869CE}" type="pres">
      <dgm:prSet presAssocID="{3971AA3F-F5F8-4552-825B-718D7AAB4072}" presName="sibTrans" presStyleLbl="sibTrans2D1" presStyleIdx="0" presStyleCnt="0"/>
      <dgm:spPr/>
    </dgm:pt>
    <dgm:pt modelId="{1960BCF1-8209-49CF-B70D-1E5FF20DC2B6}" type="pres">
      <dgm:prSet presAssocID="{31E93057-A6CC-4827-9B5F-61C2493EE552}" presName="compNode" presStyleCnt="0"/>
      <dgm:spPr/>
    </dgm:pt>
    <dgm:pt modelId="{81C859A2-94C2-4B49-A3C1-48E5443FA845}" type="pres">
      <dgm:prSet presAssocID="{31E93057-A6CC-4827-9B5F-61C2493EE552}"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2F0DD534-F3BA-4EAF-9766-311EFEAC9EA1}" type="pres">
      <dgm:prSet presAssocID="{31E93057-A6CC-4827-9B5F-61C2493EE552}" presName="textRect" presStyleLbl="revTx" presStyleIdx="1" presStyleCnt="4">
        <dgm:presLayoutVars>
          <dgm:bulletEnabled val="1"/>
        </dgm:presLayoutVars>
      </dgm:prSet>
      <dgm:spPr/>
    </dgm:pt>
    <dgm:pt modelId="{F9C5BB13-E7EB-4472-9CC0-9BDD26459FDC}" type="pres">
      <dgm:prSet presAssocID="{BE073D00-1D99-4330-B16D-4ADEF2525803}" presName="sibTrans" presStyleLbl="sibTrans2D1" presStyleIdx="0" presStyleCnt="0"/>
      <dgm:spPr/>
    </dgm:pt>
    <dgm:pt modelId="{A3FB00C9-522A-4C0F-B593-8DF7F06B7925}" type="pres">
      <dgm:prSet presAssocID="{1F2CC94F-A558-432F-9649-2218FEC07CB8}" presName="compNode" presStyleCnt="0"/>
      <dgm:spPr/>
    </dgm:pt>
    <dgm:pt modelId="{4D6D48A4-E066-4F90-8BEA-E08B182663FF}" type="pres">
      <dgm:prSet presAssocID="{1F2CC94F-A558-432F-9649-2218FEC07CB8}" presName="pict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6000" b="-56000"/>
          </a:stretch>
        </a:blipFill>
      </dgm:spPr>
      <dgm:extLst>
        <a:ext uri="{E40237B7-FDA0-4F09-8148-C483321AD2D9}">
          <dgm14:cNvPr xmlns:dgm14="http://schemas.microsoft.com/office/drawing/2010/diagram" id="0" name="" descr="Bombilla incandescente"/>
        </a:ext>
      </dgm:extLst>
    </dgm:pt>
    <dgm:pt modelId="{D167865F-4B05-43C6-877E-77F8525F9F11}" type="pres">
      <dgm:prSet presAssocID="{1F2CC94F-A558-432F-9649-2218FEC07CB8}" presName="textRect" presStyleLbl="revTx" presStyleIdx="2" presStyleCnt="4">
        <dgm:presLayoutVars>
          <dgm:bulletEnabled val="1"/>
        </dgm:presLayoutVars>
      </dgm:prSet>
      <dgm:spPr/>
    </dgm:pt>
    <dgm:pt modelId="{D8DE6302-2605-47B4-86AF-0F1472664BB6}" type="pres">
      <dgm:prSet presAssocID="{1634D69E-9EB2-47B0-91E9-3904C06A9C9C}" presName="sibTrans" presStyleLbl="sibTrans2D1" presStyleIdx="0" presStyleCnt="0"/>
      <dgm:spPr/>
    </dgm:pt>
    <dgm:pt modelId="{BBB6C82C-B02F-415F-BFFF-CD767B877A5D}" type="pres">
      <dgm:prSet presAssocID="{08392991-319D-4279-91B9-378D1749279D}" presName="compNode" presStyleCnt="0"/>
      <dgm:spPr/>
    </dgm:pt>
    <dgm:pt modelId="{55657EC7-B0C4-44C4-8F93-8A5373C99B2C}" type="pres">
      <dgm:prSet presAssocID="{08392991-319D-4279-91B9-378D1749279D}"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extLst>
        <a:ext uri="{E40237B7-FDA0-4F09-8148-C483321AD2D9}">
          <dgm14:cNvPr xmlns:dgm14="http://schemas.microsoft.com/office/drawing/2010/diagram" id="0" name="" descr="Tarros con monedas"/>
        </a:ext>
      </dgm:extLst>
    </dgm:pt>
    <dgm:pt modelId="{0931297C-CF7D-43F5-933C-A3C6C13CAF4B}" type="pres">
      <dgm:prSet presAssocID="{08392991-319D-4279-91B9-378D1749279D}" presName="textRect" presStyleLbl="revTx" presStyleIdx="3" presStyleCnt="4">
        <dgm:presLayoutVars>
          <dgm:bulletEnabled val="1"/>
        </dgm:presLayoutVars>
      </dgm:prSet>
      <dgm:spPr/>
    </dgm:pt>
  </dgm:ptLst>
  <dgm:cxnLst>
    <dgm:cxn modelId="{D6556826-CB22-4448-85EE-15F0362108C3}" type="presOf" srcId="{3971AA3F-F5F8-4552-825B-718D7AAB4072}" destId="{A42B2336-CA9A-47E5-9406-F6C97A8869CE}" srcOrd="0" destOrd="0" presId="urn:microsoft.com/office/officeart/2005/8/layout/pList1"/>
    <dgm:cxn modelId="{B61B4628-6B4A-4CAA-9F4E-6BFA4F19549E}" type="presOf" srcId="{2CB81257-6554-428B-9E4E-AFD7F315426C}" destId="{BC5BCA89-ED4D-4604-8AB7-A55B4B560706}" srcOrd="0" destOrd="0" presId="urn:microsoft.com/office/officeart/2005/8/layout/pList1"/>
    <dgm:cxn modelId="{D506F232-60F1-4391-AA4B-BED633D63DF4}" type="presOf" srcId="{BE073D00-1D99-4330-B16D-4ADEF2525803}" destId="{F9C5BB13-E7EB-4472-9CC0-9BDD26459FDC}" srcOrd="0" destOrd="0" presId="urn:microsoft.com/office/officeart/2005/8/layout/pList1"/>
    <dgm:cxn modelId="{5C9A6668-DE58-4CB6-B913-66FE75405342}" type="presOf" srcId="{08392991-319D-4279-91B9-378D1749279D}" destId="{0931297C-CF7D-43F5-933C-A3C6C13CAF4B}" srcOrd="0" destOrd="0" presId="urn:microsoft.com/office/officeart/2005/8/layout/pList1"/>
    <dgm:cxn modelId="{82447848-A4CC-45F7-B8F7-0EC795196A36}" type="presOf" srcId="{1F2CC94F-A558-432F-9649-2218FEC07CB8}" destId="{D167865F-4B05-43C6-877E-77F8525F9F11}" srcOrd="0" destOrd="0" presId="urn:microsoft.com/office/officeart/2005/8/layout/pList1"/>
    <dgm:cxn modelId="{B96B276C-4377-4B25-AFB5-A38904689440}" srcId="{F4D1460C-50ED-4590-9BEF-2023CA763C00}" destId="{1F2CC94F-A558-432F-9649-2218FEC07CB8}" srcOrd="2" destOrd="0" parTransId="{BBC88B21-D2AE-49DE-8C3E-D322DBE1238B}" sibTransId="{1634D69E-9EB2-47B0-91E9-3904C06A9C9C}"/>
    <dgm:cxn modelId="{0D66504C-2AED-46A1-B9D0-4A806F894689}" type="presOf" srcId="{1634D69E-9EB2-47B0-91E9-3904C06A9C9C}" destId="{D8DE6302-2605-47B4-86AF-0F1472664BB6}" srcOrd="0" destOrd="0" presId="urn:microsoft.com/office/officeart/2005/8/layout/pList1"/>
    <dgm:cxn modelId="{6B880397-0396-43C8-9487-692E808A4C0D}" srcId="{F4D1460C-50ED-4590-9BEF-2023CA763C00}" destId="{2CB81257-6554-428B-9E4E-AFD7F315426C}" srcOrd="0" destOrd="0" parTransId="{0759DCF6-B487-4FB4-8A69-BD3A0BB26F0D}" sibTransId="{3971AA3F-F5F8-4552-825B-718D7AAB4072}"/>
    <dgm:cxn modelId="{6B7401C7-F199-433A-9761-75EA28CF9282}" srcId="{F4D1460C-50ED-4590-9BEF-2023CA763C00}" destId="{08392991-319D-4279-91B9-378D1749279D}" srcOrd="3" destOrd="0" parTransId="{0271F69F-35CA-4D7A-88E3-C995C55BAA08}" sibTransId="{5DBDC285-A99A-4486-A805-09A29D8B0FCA}"/>
    <dgm:cxn modelId="{DD39E3EC-A70D-4D31-BB2B-BF7FFDDED317}" type="presOf" srcId="{31E93057-A6CC-4827-9B5F-61C2493EE552}" destId="{2F0DD534-F3BA-4EAF-9766-311EFEAC9EA1}" srcOrd="0" destOrd="0" presId="urn:microsoft.com/office/officeart/2005/8/layout/pList1"/>
    <dgm:cxn modelId="{18FD84ED-A6C6-4EF7-ACB7-B4BE561E651D}" type="presOf" srcId="{F4D1460C-50ED-4590-9BEF-2023CA763C00}" destId="{B9E152B3-C41C-413F-95A5-0382AC4C0CD7}" srcOrd="0" destOrd="0" presId="urn:microsoft.com/office/officeart/2005/8/layout/pList1"/>
    <dgm:cxn modelId="{CFC353F4-0733-4F78-B51A-2C98F39B92EA}" srcId="{F4D1460C-50ED-4590-9BEF-2023CA763C00}" destId="{31E93057-A6CC-4827-9B5F-61C2493EE552}" srcOrd="1" destOrd="0" parTransId="{39705134-7528-4B78-8ABC-0FF262D289E1}" sibTransId="{BE073D00-1D99-4330-B16D-4ADEF2525803}"/>
    <dgm:cxn modelId="{13FE2C83-5239-416C-ABC9-57CB06C0D216}" type="presParOf" srcId="{B9E152B3-C41C-413F-95A5-0382AC4C0CD7}" destId="{A38D4830-C2B5-473C-B42E-AEDCE392E1B7}" srcOrd="0" destOrd="0" presId="urn:microsoft.com/office/officeart/2005/8/layout/pList1"/>
    <dgm:cxn modelId="{3F5D3526-5E47-4757-A903-B15A3A08E58A}" type="presParOf" srcId="{A38D4830-C2B5-473C-B42E-AEDCE392E1B7}" destId="{CA5A61F8-4219-400E-94CE-D95A7A216D6E}" srcOrd="0" destOrd="0" presId="urn:microsoft.com/office/officeart/2005/8/layout/pList1"/>
    <dgm:cxn modelId="{2B5B8F64-4A04-4CCB-BD35-09392226434B}" type="presParOf" srcId="{A38D4830-C2B5-473C-B42E-AEDCE392E1B7}" destId="{BC5BCA89-ED4D-4604-8AB7-A55B4B560706}" srcOrd="1" destOrd="0" presId="urn:microsoft.com/office/officeart/2005/8/layout/pList1"/>
    <dgm:cxn modelId="{749E058A-0344-41AC-978D-A5F15BDCE4D3}" type="presParOf" srcId="{B9E152B3-C41C-413F-95A5-0382AC4C0CD7}" destId="{A42B2336-CA9A-47E5-9406-F6C97A8869CE}" srcOrd="1" destOrd="0" presId="urn:microsoft.com/office/officeart/2005/8/layout/pList1"/>
    <dgm:cxn modelId="{50890E9F-82F9-43C1-9101-AD59D6094C82}" type="presParOf" srcId="{B9E152B3-C41C-413F-95A5-0382AC4C0CD7}" destId="{1960BCF1-8209-49CF-B70D-1E5FF20DC2B6}" srcOrd="2" destOrd="0" presId="urn:microsoft.com/office/officeart/2005/8/layout/pList1"/>
    <dgm:cxn modelId="{51D845A2-1AFC-4FCB-966A-00157CF36B0C}" type="presParOf" srcId="{1960BCF1-8209-49CF-B70D-1E5FF20DC2B6}" destId="{81C859A2-94C2-4B49-A3C1-48E5443FA845}" srcOrd="0" destOrd="0" presId="urn:microsoft.com/office/officeart/2005/8/layout/pList1"/>
    <dgm:cxn modelId="{B17A4168-57E7-4E8B-B4BE-7F7C898D1F90}" type="presParOf" srcId="{1960BCF1-8209-49CF-B70D-1E5FF20DC2B6}" destId="{2F0DD534-F3BA-4EAF-9766-311EFEAC9EA1}" srcOrd="1" destOrd="0" presId="urn:microsoft.com/office/officeart/2005/8/layout/pList1"/>
    <dgm:cxn modelId="{D12156AD-C721-475C-9076-FEB8718B70A4}" type="presParOf" srcId="{B9E152B3-C41C-413F-95A5-0382AC4C0CD7}" destId="{F9C5BB13-E7EB-4472-9CC0-9BDD26459FDC}" srcOrd="3" destOrd="0" presId="urn:microsoft.com/office/officeart/2005/8/layout/pList1"/>
    <dgm:cxn modelId="{5A5FD2E5-61E1-4A55-B73E-A27AE2B2377C}" type="presParOf" srcId="{B9E152B3-C41C-413F-95A5-0382AC4C0CD7}" destId="{A3FB00C9-522A-4C0F-B593-8DF7F06B7925}" srcOrd="4" destOrd="0" presId="urn:microsoft.com/office/officeart/2005/8/layout/pList1"/>
    <dgm:cxn modelId="{84C53AF3-698F-4C53-B702-3D88BB7C76A7}" type="presParOf" srcId="{A3FB00C9-522A-4C0F-B593-8DF7F06B7925}" destId="{4D6D48A4-E066-4F90-8BEA-E08B182663FF}" srcOrd="0" destOrd="0" presId="urn:microsoft.com/office/officeart/2005/8/layout/pList1"/>
    <dgm:cxn modelId="{AFDBB592-2091-4CB3-8481-1BFB39CA095E}" type="presParOf" srcId="{A3FB00C9-522A-4C0F-B593-8DF7F06B7925}" destId="{D167865F-4B05-43C6-877E-77F8525F9F11}" srcOrd="1" destOrd="0" presId="urn:microsoft.com/office/officeart/2005/8/layout/pList1"/>
    <dgm:cxn modelId="{41952C60-E13C-4079-A58C-CF01B6F6EBDD}" type="presParOf" srcId="{B9E152B3-C41C-413F-95A5-0382AC4C0CD7}" destId="{D8DE6302-2605-47B4-86AF-0F1472664BB6}" srcOrd="5" destOrd="0" presId="urn:microsoft.com/office/officeart/2005/8/layout/pList1"/>
    <dgm:cxn modelId="{5AB3BF30-F5EE-45AA-B970-3F84F643F7D2}" type="presParOf" srcId="{B9E152B3-C41C-413F-95A5-0382AC4C0CD7}" destId="{BBB6C82C-B02F-415F-BFFF-CD767B877A5D}" srcOrd="6" destOrd="0" presId="urn:microsoft.com/office/officeart/2005/8/layout/pList1"/>
    <dgm:cxn modelId="{8756CABE-D830-4A3D-AAF2-7994397F8DC1}" type="presParOf" srcId="{BBB6C82C-B02F-415F-BFFF-CD767B877A5D}" destId="{55657EC7-B0C4-44C4-8F93-8A5373C99B2C}" srcOrd="0" destOrd="0" presId="urn:microsoft.com/office/officeart/2005/8/layout/pList1"/>
    <dgm:cxn modelId="{2A0149F2-7C4B-4758-BF8D-0DD034E03BF6}" type="presParOf" srcId="{BBB6C82C-B02F-415F-BFFF-CD767B877A5D}" destId="{0931297C-CF7D-43F5-933C-A3C6C13CAF4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20047C-0DD9-44E0-B266-99865163CC9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9E3DD1C2-64AD-412B-A31C-769C49B19B0E}">
      <dgm:prSet phldrT="[Texto]"/>
      <dgm:spPr/>
      <dgm:t>
        <a:bodyPr/>
        <a:lstStyle/>
        <a:p>
          <a:r>
            <a:rPr lang="es-CL" dirty="0" err="1">
              <a:latin typeface="Candara Light" panose="020E0502030303020204" pitchFamily="34" charset="0"/>
            </a:rPr>
            <a:t>Alternaivas</a:t>
          </a:r>
          <a:r>
            <a:rPr lang="es-CL" dirty="0">
              <a:latin typeface="Candara Light" panose="020E0502030303020204" pitchFamily="34" charset="0"/>
            </a:rPr>
            <a:t> </a:t>
          </a:r>
        </a:p>
      </dgm:t>
    </dgm:pt>
    <dgm:pt modelId="{5C96BD00-8925-4CB6-8101-84AFD3D5277D}" type="parTrans" cxnId="{14DEA237-2290-434B-8B2E-ECA0A05643E3}">
      <dgm:prSet/>
      <dgm:spPr/>
      <dgm:t>
        <a:bodyPr/>
        <a:lstStyle/>
        <a:p>
          <a:endParaRPr lang="es-CL">
            <a:latin typeface="Candara Light" panose="020E0502030303020204" pitchFamily="34" charset="0"/>
          </a:endParaRPr>
        </a:p>
      </dgm:t>
    </dgm:pt>
    <dgm:pt modelId="{54CE9E9A-984B-4070-9B79-57A62A081D27}" type="sibTrans" cxnId="{14DEA237-2290-434B-8B2E-ECA0A05643E3}">
      <dgm:prSet/>
      <dgm:spPr/>
      <dgm:t>
        <a:bodyPr/>
        <a:lstStyle/>
        <a:p>
          <a:endParaRPr lang="es-CL">
            <a:latin typeface="Candara Light" panose="020E0502030303020204" pitchFamily="34" charset="0"/>
          </a:endParaRPr>
        </a:p>
      </dgm:t>
    </dgm:pt>
    <dgm:pt modelId="{0AC7A64D-562D-4001-B31B-F357777E3D64}">
      <dgm:prSet phldrT="[Texto]"/>
      <dgm:spPr/>
      <dgm:t>
        <a:bodyPr/>
        <a:lstStyle/>
        <a:p>
          <a:r>
            <a:rPr lang="es-CL" dirty="0">
              <a:latin typeface="Candara Light" panose="020E0502030303020204" pitchFamily="34" charset="0"/>
            </a:rPr>
            <a:t>Capital Propio</a:t>
          </a:r>
        </a:p>
      </dgm:t>
    </dgm:pt>
    <dgm:pt modelId="{5412C6FD-DE2D-428C-8119-C070686B4D41}" type="parTrans" cxnId="{2C12CB78-652D-496F-8BB5-7AC1F1E0E26C}">
      <dgm:prSet/>
      <dgm:spPr/>
      <dgm:t>
        <a:bodyPr/>
        <a:lstStyle/>
        <a:p>
          <a:endParaRPr lang="es-CL">
            <a:latin typeface="Candara Light" panose="020E0502030303020204" pitchFamily="34" charset="0"/>
          </a:endParaRPr>
        </a:p>
      </dgm:t>
    </dgm:pt>
    <dgm:pt modelId="{AA5120C6-56ED-4C11-98EE-5D75824FA3DD}" type="sibTrans" cxnId="{2C12CB78-652D-496F-8BB5-7AC1F1E0E26C}">
      <dgm:prSet/>
      <dgm:spPr/>
      <dgm:t>
        <a:bodyPr/>
        <a:lstStyle/>
        <a:p>
          <a:endParaRPr lang="es-CL">
            <a:latin typeface="Candara Light" panose="020E0502030303020204" pitchFamily="34" charset="0"/>
          </a:endParaRPr>
        </a:p>
      </dgm:t>
    </dgm:pt>
    <dgm:pt modelId="{B41829EC-23CC-4887-B6AF-7B22BD4B0647}">
      <dgm:prSet phldrT="[Texto]"/>
      <dgm:spPr/>
      <dgm:t>
        <a:bodyPr/>
        <a:lstStyle/>
        <a:p>
          <a:r>
            <a:rPr lang="es-CL" dirty="0">
              <a:latin typeface="Candara Light" panose="020E0502030303020204" pitchFamily="34" charset="0"/>
            </a:rPr>
            <a:t>Subsidios ( No se devuelven pero se rinden)</a:t>
          </a:r>
        </a:p>
      </dgm:t>
    </dgm:pt>
    <dgm:pt modelId="{0B2508AC-B437-4803-B52F-A64EC882F5DC}" type="parTrans" cxnId="{99640A7D-1E2E-46FD-B77B-CF6A83B8EFD6}">
      <dgm:prSet/>
      <dgm:spPr/>
      <dgm:t>
        <a:bodyPr/>
        <a:lstStyle/>
        <a:p>
          <a:endParaRPr lang="es-CL">
            <a:latin typeface="Candara Light" panose="020E0502030303020204" pitchFamily="34" charset="0"/>
          </a:endParaRPr>
        </a:p>
      </dgm:t>
    </dgm:pt>
    <dgm:pt modelId="{7C5AC8E4-A9BF-475C-A9CE-306809D1890F}" type="sibTrans" cxnId="{99640A7D-1E2E-46FD-B77B-CF6A83B8EFD6}">
      <dgm:prSet/>
      <dgm:spPr/>
      <dgm:t>
        <a:bodyPr/>
        <a:lstStyle/>
        <a:p>
          <a:endParaRPr lang="es-CL">
            <a:latin typeface="Candara Light" panose="020E0502030303020204" pitchFamily="34" charset="0"/>
          </a:endParaRPr>
        </a:p>
      </dgm:t>
    </dgm:pt>
    <dgm:pt modelId="{946E538E-4664-49B7-9336-E4F695EE1E80}">
      <dgm:prSet phldrT="[Texto]"/>
      <dgm:spPr/>
      <dgm:t>
        <a:bodyPr/>
        <a:lstStyle/>
        <a:p>
          <a:r>
            <a:rPr lang="es-CL" dirty="0">
              <a:latin typeface="Candara Light" panose="020E0502030303020204" pitchFamily="34" charset="0"/>
            </a:rPr>
            <a:t>Préstamos </a:t>
          </a:r>
        </a:p>
      </dgm:t>
    </dgm:pt>
    <dgm:pt modelId="{30124EF2-53D7-4AC9-B8C9-6628CC73545E}" type="parTrans" cxnId="{6FEC16BB-30D2-4948-800C-D334748E9253}">
      <dgm:prSet/>
      <dgm:spPr/>
      <dgm:t>
        <a:bodyPr/>
        <a:lstStyle/>
        <a:p>
          <a:endParaRPr lang="es-CL">
            <a:latin typeface="Candara Light" panose="020E0502030303020204" pitchFamily="34" charset="0"/>
          </a:endParaRPr>
        </a:p>
      </dgm:t>
    </dgm:pt>
    <dgm:pt modelId="{96611A4B-A3CE-4B7D-96C0-FCB81CE31A65}" type="sibTrans" cxnId="{6FEC16BB-30D2-4948-800C-D334748E9253}">
      <dgm:prSet/>
      <dgm:spPr/>
      <dgm:t>
        <a:bodyPr/>
        <a:lstStyle/>
        <a:p>
          <a:endParaRPr lang="es-CL">
            <a:latin typeface="Candara Light" panose="020E0502030303020204" pitchFamily="34" charset="0"/>
          </a:endParaRPr>
        </a:p>
      </dgm:t>
    </dgm:pt>
    <dgm:pt modelId="{5BFE8D6A-22D5-4055-9932-E540790A0849}" type="pres">
      <dgm:prSet presAssocID="{5220047C-0DD9-44E0-B266-99865163CC9D}" presName="Name0" presStyleCnt="0">
        <dgm:presLayoutVars>
          <dgm:chPref val="1"/>
          <dgm:dir/>
          <dgm:animOne val="branch"/>
          <dgm:animLvl val="lvl"/>
          <dgm:resizeHandles val="exact"/>
        </dgm:presLayoutVars>
      </dgm:prSet>
      <dgm:spPr/>
    </dgm:pt>
    <dgm:pt modelId="{5BD26F7E-92A2-4C1D-B337-1B22304CDC62}" type="pres">
      <dgm:prSet presAssocID="{9E3DD1C2-64AD-412B-A31C-769C49B19B0E}" presName="root1" presStyleCnt="0"/>
      <dgm:spPr/>
    </dgm:pt>
    <dgm:pt modelId="{3A3D41DA-7D8A-45C7-A817-44E9FD2E3DC5}" type="pres">
      <dgm:prSet presAssocID="{9E3DD1C2-64AD-412B-A31C-769C49B19B0E}" presName="LevelOneTextNode" presStyleLbl="node0" presStyleIdx="0" presStyleCnt="1">
        <dgm:presLayoutVars>
          <dgm:chPref val="3"/>
        </dgm:presLayoutVars>
      </dgm:prSet>
      <dgm:spPr/>
    </dgm:pt>
    <dgm:pt modelId="{1651510E-0CB9-4956-8A44-AD6D0F01A713}" type="pres">
      <dgm:prSet presAssocID="{9E3DD1C2-64AD-412B-A31C-769C49B19B0E}" presName="level2hierChild" presStyleCnt="0"/>
      <dgm:spPr/>
    </dgm:pt>
    <dgm:pt modelId="{A9539833-A6A1-4F73-ABC7-72ECD3918F88}" type="pres">
      <dgm:prSet presAssocID="{5412C6FD-DE2D-428C-8119-C070686B4D41}" presName="conn2-1" presStyleLbl="parChTrans1D2" presStyleIdx="0" presStyleCnt="3"/>
      <dgm:spPr/>
    </dgm:pt>
    <dgm:pt modelId="{62E13A28-FC6E-4CC0-A621-2B9A8ECCABE3}" type="pres">
      <dgm:prSet presAssocID="{5412C6FD-DE2D-428C-8119-C070686B4D41}" presName="connTx" presStyleLbl="parChTrans1D2" presStyleIdx="0" presStyleCnt="3"/>
      <dgm:spPr/>
    </dgm:pt>
    <dgm:pt modelId="{BB35A354-3568-4021-9BE4-B6E86FB0A40D}" type="pres">
      <dgm:prSet presAssocID="{0AC7A64D-562D-4001-B31B-F357777E3D64}" presName="root2" presStyleCnt="0"/>
      <dgm:spPr/>
    </dgm:pt>
    <dgm:pt modelId="{EAC76506-787E-413A-BFFF-68A3C34760C2}" type="pres">
      <dgm:prSet presAssocID="{0AC7A64D-562D-4001-B31B-F357777E3D64}" presName="LevelTwoTextNode" presStyleLbl="node2" presStyleIdx="0" presStyleCnt="3" custScaleX="165952">
        <dgm:presLayoutVars>
          <dgm:chPref val="3"/>
        </dgm:presLayoutVars>
      </dgm:prSet>
      <dgm:spPr/>
    </dgm:pt>
    <dgm:pt modelId="{90F3C31C-3051-4686-B81A-3AAA3C06FBE6}" type="pres">
      <dgm:prSet presAssocID="{0AC7A64D-562D-4001-B31B-F357777E3D64}" presName="level3hierChild" presStyleCnt="0"/>
      <dgm:spPr/>
    </dgm:pt>
    <dgm:pt modelId="{567FC54E-4DC7-4F7F-8049-6F5B5E51D4A2}" type="pres">
      <dgm:prSet presAssocID="{0B2508AC-B437-4803-B52F-A64EC882F5DC}" presName="conn2-1" presStyleLbl="parChTrans1D2" presStyleIdx="1" presStyleCnt="3"/>
      <dgm:spPr/>
    </dgm:pt>
    <dgm:pt modelId="{80E1800D-1F17-46F1-85F9-90ABB427518B}" type="pres">
      <dgm:prSet presAssocID="{0B2508AC-B437-4803-B52F-A64EC882F5DC}" presName="connTx" presStyleLbl="parChTrans1D2" presStyleIdx="1" presStyleCnt="3"/>
      <dgm:spPr/>
    </dgm:pt>
    <dgm:pt modelId="{DFB48495-B912-48DE-9772-6CB1A18C941A}" type="pres">
      <dgm:prSet presAssocID="{B41829EC-23CC-4887-B6AF-7B22BD4B0647}" presName="root2" presStyleCnt="0"/>
      <dgm:spPr/>
    </dgm:pt>
    <dgm:pt modelId="{28B6B218-E2C7-44C7-8B12-07CC7BBEC7BA}" type="pres">
      <dgm:prSet presAssocID="{B41829EC-23CC-4887-B6AF-7B22BD4B0647}" presName="LevelTwoTextNode" presStyleLbl="node2" presStyleIdx="1" presStyleCnt="3" custScaleX="144039">
        <dgm:presLayoutVars>
          <dgm:chPref val="3"/>
        </dgm:presLayoutVars>
      </dgm:prSet>
      <dgm:spPr/>
    </dgm:pt>
    <dgm:pt modelId="{AD5C9276-AD68-47D5-8EBC-DFCDE3E9B444}" type="pres">
      <dgm:prSet presAssocID="{B41829EC-23CC-4887-B6AF-7B22BD4B0647}" presName="level3hierChild" presStyleCnt="0"/>
      <dgm:spPr/>
    </dgm:pt>
    <dgm:pt modelId="{79031BA6-C830-44BE-BA1F-FDEA99E32473}" type="pres">
      <dgm:prSet presAssocID="{30124EF2-53D7-4AC9-B8C9-6628CC73545E}" presName="conn2-1" presStyleLbl="parChTrans1D2" presStyleIdx="2" presStyleCnt="3"/>
      <dgm:spPr/>
    </dgm:pt>
    <dgm:pt modelId="{3F8DDDAE-5549-49CA-9180-A7E0F83874EF}" type="pres">
      <dgm:prSet presAssocID="{30124EF2-53D7-4AC9-B8C9-6628CC73545E}" presName="connTx" presStyleLbl="parChTrans1D2" presStyleIdx="2" presStyleCnt="3"/>
      <dgm:spPr/>
    </dgm:pt>
    <dgm:pt modelId="{F788F14F-252C-45B9-96E2-F582062D7B82}" type="pres">
      <dgm:prSet presAssocID="{946E538E-4664-49B7-9336-E4F695EE1E80}" presName="root2" presStyleCnt="0"/>
      <dgm:spPr/>
    </dgm:pt>
    <dgm:pt modelId="{E3F4A12B-6FF3-4C2D-87F1-5DD449B169CF}" type="pres">
      <dgm:prSet presAssocID="{946E538E-4664-49B7-9336-E4F695EE1E80}" presName="LevelTwoTextNode" presStyleLbl="node2" presStyleIdx="2" presStyleCnt="3">
        <dgm:presLayoutVars>
          <dgm:chPref val="3"/>
        </dgm:presLayoutVars>
      </dgm:prSet>
      <dgm:spPr/>
    </dgm:pt>
    <dgm:pt modelId="{81343FB1-E385-4EB9-92E3-450356ACBBB1}" type="pres">
      <dgm:prSet presAssocID="{946E538E-4664-49B7-9336-E4F695EE1E80}" presName="level3hierChild" presStyleCnt="0"/>
      <dgm:spPr/>
    </dgm:pt>
  </dgm:ptLst>
  <dgm:cxnLst>
    <dgm:cxn modelId="{4ECA6E17-9E8E-4591-ACED-081F1B5FE7EA}" type="presOf" srcId="{0B2508AC-B437-4803-B52F-A64EC882F5DC}" destId="{567FC54E-4DC7-4F7F-8049-6F5B5E51D4A2}" srcOrd="0" destOrd="0" presId="urn:microsoft.com/office/officeart/2008/layout/HorizontalMultiLevelHierarchy"/>
    <dgm:cxn modelId="{C2324D27-4809-447A-AC59-4C314D987F07}" type="presOf" srcId="{5412C6FD-DE2D-428C-8119-C070686B4D41}" destId="{A9539833-A6A1-4F73-ABC7-72ECD3918F88}" srcOrd="0" destOrd="0" presId="urn:microsoft.com/office/officeart/2008/layout/HorizontalMultiLevelHierarchy"/>
    <dgm:cxn modelId="{14DEA237-2290-434B-8B2E-ECA0A05643E3}" srcId="{5220047C-0DD9-44E0-B266-99865163CC9D}" destId="{9E3DD1C2-64AD-412B-A31C-769C49B19B0E}" srcOrd="0" destOrd="0" parTransId="{5C96BD00-8925-4CB6-8101-84AFD3D5277D}" sibTransId="{54CE9E9A-984B-4070-9B79-57A62A081D27}"/>
    <dgm:cxn modelId="{DB889839-6E67-4978-8372-0FB86CAAA798}" type="presOf" srcId="{5412C6FD-DE2D-428C-8119-C070686B4D41}" destId="{62E13A28-FC6E-4CC0-A621-2B9A8ECCABE3}" srcOrd="1" destOrd="0" presId="urn:microsoft.com/office/officeart/2008/layout/HorizontalMultiLevelHierarchy"/>
    <dgm:cxn modelId="{5B34AE5C-DA34-4475-AD05-28020B13D9F9}" type="presOf" srcId="{5220047C-0DD9-44E0-B266-99865163CC9D}" destId="{5BFE8D6A-22D5-4055-9932-E540790A0849}" srcOrd="0" destOrd="0" presId="urn:microsoft.com/office/officeart/2008/layout/HorizontalMultiLevelHierarchy"/>
    <dgm:cxn modelId="{2ECAF366-511C-48EA-AA1E-FD44E08695C4}" type="presOf" srcId="{9E3DD1C2-64AD-412B-A31C-769C49B19B0E}" destId="{3A3D41DA-7D8A-45C7-A817-44E9FD2E3DC5}" srcOrd="0" destOrd="0" presId="urn:microsoft.com/office/officeart/2008/layout/HorizontalMultiLevelHierarchy"/>
    <dgm:cxn modelId="{4535CC6A-8E7D-4B5C-AC8B-8031B2068F53}" type="presOf" srcId="{946E538E-4664-49B7-9336-E4F695EE1E80}" destId="{E3F4A12B-6FF3-4C2D-87F1-5DD449B169CF}" srcOrd="0" destOrd="0" presId="urn:microsoft.com/office/officeart/2008/layout/HorizontalMultiLevelHierarchy"/>
    <dgm:cxn modelId="{E6D80B70-281F-4B7B-9B35-88FEEC3EC569}" type="presOf" srcId="{30124EF2-53D7-4AC9-B8C9-6628CC73545E}" destId="{79031BA6-C830-44BE-BA1F-FDEA99E32473}" srcOrd="0" destOrd="0" presId="urn:microsoft.com/office/officeart/2008/layout/HorizontalMultiLevelHierarchy"/>
    <dgm:cxn modelId="{2C12CB78-652D-496F-8BB5-7AC1F1E0E26C}" srcId="{9E3DD1C2-64AD-412B-A31C-769C49B19B0E}" destId="{0AC7A64D-562D-4001-B31B-F357777E3D64}" srcOrd="0" destOrd="0" parTransId="{5412C6FD-DE2D-428C-8119-C070686B4D41}" sibTransId="{AA5120C6-56ED-4C11-98EE-5D75824FA3DD}"/>
    <dgm:cxn modelId="{99640A7D-1E2E-46FD-B77B-CF6A83B8EFD6}" srcId="{9E3DD1C2-64AD-412B-A31C-769C49B19B0E}" destId="{B41829EC-23CC-4887-B6AF-7B22BD4B0647}" srcOrd="1" destOrd="0" parTransId="{0B2508AC-B437-4803-B52F-A64EC882F5DC}" sibTransId="{7C5AC8E4-A9BF-475C-A9CE-306809D1890F}"/>
    <dgm:cxn modelId="{D1F02286-AA7B-4E83-BAB8-49076D5E719E}" type="presOf" srcId="{30124EF2-53D7-4AC9-B8C9-6628CC73545E}" destId="{3F8DDDAE-5549-49CA-9180-A7E0F83874EF}" srcOrd="1" destOrd="0" presId="urn:microsoft.com/office/officeart/2008/layout/HorizontalMultiLevelHierarchy"/>
    <dgm:cxn modelId="{11F61296-010D-4F1B-9F4E-CDFFC337B1FA}" type="presOf" srcId="{0AC7A64D-562D-4001-B31B-F357777E3D64}" destId="{EAC76506-787E-413A-BFFF-68A3C34760C2}" srcOrd="0" destOrd="0" presId="urn:microsoft.com/office/officeart/2008/layout/HorizontalMultiLevelHierarchy"/>
    <dgm:cxn modelId="{4A3D96BA-A5CE-46DF-B16B-B79BDEDF6802}" type="presOf" srcId="{0B2508AC-B437-4803-B52F-A64EC882F5DC}" destId="{80E1800D-1F17-46F1-85F9-90ABB427518B}" srcOrd="1" destOrd="0" presId="urn:microsoft.com/office/officeart/2008/layout/HorizontalMultiLevelHierarchy"/>
    <dgm:cxn modelId="{6FEC16BB-30D2-4948-800C-D334748E9253}" srcId="{9E3DD1C2-64AD-412B-A31C-769C49B19B0E}" destId="{946E538E-4664-49B7-9336-E4F695EE1E80}" srcOrd="2" destOrd="0" parTransId="{30124EF2-53D7-4AC9-B8C9-6628CC73545E}" sibTransId="{96611A4B-A3CE-4B7D-96C0-FCB81CE31A65}"/>
    <dgm:cxn modelId="{AC5C2CF4-79A0-40F7-9122-436134ECB318}" type="presOf" srcId="{B41829EC-23CC-4887-B6AF-7B22BD4B0647}" destId="{28B6B218-E2C7-44C7-8B12-07CC7BBEC7BA}" srcOrd="0" destOrd="0" presId="urn:microsoft.com/office/officeart/2008/layout/HorizontalMultiLevelHierarchy"/>
    <dgm:cxn modelId="{83C1EC81-978A-4278-B790-9DEBB6415205}" type="presParOf" srcId="{5BFE8D6A-22D5-4055-9932-E540790A0849}" destId="{5BD26F7E-92A2-4C1D-B337-1B22304CDC62}" srcOrd="0" destOrd="0" presId="urn:microsoft.com/office/officeart/2008/layout/HorizontalMultiLevelHierarchy"/>
    <dgm:cxn modelId="{4C5FF219-2E09-41EA-93D9-AA1E0DC50B5E}" type="presParOf" srcId="{5BD26F7E-92A2-4C1D-B337-1B22304CDC62}" destId="{3A3D41DA-7D8A-45C7-A817-44E9FD2E3DC5}" srcOrd="0" destOrd="0" presId="urn:microsoft.com/office/officeart/2008/layout/HorizontalMultiLevelHierarchy"/>
    <dgm:cxn modelId="{959865A4-C8D5-433D-88C8-50A67843B189}" type="presParOf" srcId="{5BD26F7E-92A2-4C1D-B337-1B22304CDC62}" destId="{1651510E-0CB9-4956-8A44-AD6D0F01A713}" srcOrd="1" destOrd="0" presId="urn:microsoft.com/office/officeart/2008/layout/HorizontalMultiLevelHierarchy"/>
    <dgm:cxn modelId="{D206F5F0-FF15-442B-95B3-8884D68B1730}" type="presParOf" srcId="{1651510E-0CB9-4956-8A44-AD6D0F01A713}" destId="{A9539833-A6A1-4F73-ABC7-72ECD3918F88}" srcOrd="0" destOrd="0" presId="urn:microsoft.com/office/officeart/2008/layout/HorizontalMultiLevelHierarchy"/>
    <dgm:cxn modelId="{65B044FE-AB67-4ADA-A175-BB8B5313C5A5}" type="presParOf" srcId="{A9539833-A6A1-4F73-ABC7-72ECD3918F88}" destId="{62E13A28-FC6E-4CC0-A621-2B9A8ECCABE3}" srcOrd="0" destOrd="0" presId="urn:microsoft.com/office/officeart/2008/layout/HorizontalMultiLevelHierarchy"/>
    <dgm:cxn modelId="{4247AB33-7A84-4CFE-A584-10E3366EDF7A}" type="presParOf" srcId="{1651510E-0CB9-4956-8A44-AD6D0F01A713}" destId="{BB35A354-3568-4021-9BE4-B6E86FB0A40D}" srcOrd="1" destOrd="0" presId="urn:microsoft.com/office/officeart/2008/layout/HorizontalMultiLevelHierarchy"/>
    <dgm:cxn modelId="{91F7A8CD-2EF8-4CF0-AC63-D6FD9E63915D}" type="presParOf" srcId="{BB35A354-3568-4021-9BE4-B6E86FB0A40D}" destId="{EAC76506-787E-413A-BFFF-68A3C34760C2}" srcOrd="0" destOrd="0" presId="urn:microsoft.com/office/officeart/2008/layout/HorizontalMultiLevelHierarchy"/>
    <dgm:cxn modelId="{63E6249C-4F23-4F13-8910-CA457C51AFC8}" type="presParOf" srcId="{BB35A354-3568-4021-9BE4-B6E86FB0A40D}" destId="{90F3C31C-3051-4686-B81A-3AAA3C06FBE6}" srcOrd="1" destOrd="0" presId="urn:microsoft.com/office/officeart/2008/layout/HorizontalMultiLevelHierarchy"/>
    <dgm:cxn modelId="{3E009C7F-0A4D-45CF-B4F1-8588C14B1446}" type="presParOf" srcId="{1651510E-0CB9-4956-8A44-AD6D0F01A713}" destId="{567FC54E-4DC7-4F7F-8049-6F5B5E51D4A2}" srcOrd="2" destOrd="0" presId="urn:microsoft.com/office/officeart/2008/layout/HorizontalMultiLevelHierarchy"/>
    <dgm:cxn modelId="{8C79603C-B0F7-4EB4-806A-3781FCE14294}" type="presParOf" srcId="{567FC54E-4DC7-4F7F-8049-6F5B5E51D4A2}" destId="{80E1800D-1F17-46F1-85F9-90ABB427518B}" srcOrd="0" destOrd="0" presId="urn:microsoft.com/office/officeart/2008/layout/HorizontalMultiLevelHierarchy"/>
    <dgm:cxn modelId="{5765D005-DE5C-4BE2-88BE-9ED5DB5A178A}" type="presParOf" srcId="{1651510E-0CB9-4956-8A44-AD6D0F01A713}" destId="{DFB48495-B912-48DE-9772-6CB1A18C941A}" srcOrd="3" destOrd="0" presId="urn:microsoft.com/office/officeart/2008/layout/HorizontalMultiLevelHierarchy"/>
    <dgm:cxn modelId="{6EE95E9A-DCDD-46F7-B322-88D64D314113}" type="presParOf" srcId="{DFB48495-B912-48DE-9772-6CB1A18C941A}" destId="{28B6B218-E2C7-44C7-8B12-07CC7BBEC7BA}" srcOrd="0" destOrd="0" presId="urn:microsoft.com/office/officeart/2008/layout/HorizontalMultiLevelHierarchy"/>
    <dgm:cxn modelId="{95011CB8-AE70-47FF-A324-1047E9EC6A9D}" type="presParOf" srcId="{DFB48495-B912-48DE-9772-6CB1A18C941A}" destId="{AD5C9276-AD68-47D5-8EBC-DFCDE3E9B444}" srcOrd="1" destOrd="0" presId="urn:microsoft.com/office/officeart/2008/layout/HorizontalMultiLevelHierarchy"/>
    <dgm:cxn modelId="{6121318A-31FB-422E-9DB9-2845EC5D8E75}" type="presParOf" srcId="{1651510E-0CB9-4956-8A44-AD6D0F01A713}" destId="{79031BA6-C830-44BE-BA1F-FDEA99E32473}" srcOrd="4" destOrd="0" presId="urn:microsoft.com/office/officeart/2008/layout/HorizontalMultiLevelHierarchy"/>
    <dgm:cxn modelId="{03D840FE-E1CF-4DBA-9922-4C94FF2F3D16}" type="presParOf" srcId="{79031BA6-C830-44BE-BA1F-FDEA99E32473}" destId="{3F8DDDAE-5549-49CA-9180-A7E0F83874EF}" srcOrd="0" destOrd="0" presId="urn:microsoft.com/office/officeart/2008/layout/HorizontalMultiLevelHierarchy"/>
    <dgm:cxn modelId="{5BA6DD7B-A914-4B2F-A3FD-5ABF91183C79}" type="presParOf" srcId="{1651510E-0CB9-4956-8A44-AD6D0F01A713}" destId="{F788F14F-252C-45B9-96E2-F582062D7B82}" srcOrd="5" destOrd="0" presId="urn:microsoft.com/office/officeart/2008/layout/HorizontalMultiLevelHierarchy"/>
    <dgm:cxn modelId="{3ACAE1A3-DC9E-4327-BC40-CAAFA10C81A2}" type="presParOf" srcId="{F788F14F-252C-45B9-96E2-F582062D7B82}" destId="{E3F4A12B-6FF3-4C2D-87F1-5DD449B169CF}" srcOrd="0" destOrd="0" presId="urn:microsoft.com/office/officeart/2008/layout/HorizontalMultiLevelHierarchy"/>
    <dgm:cxn modelId="{DA27B712-F8D9-4931-A105-92B9E4296408}" type="presParOf" srcId="{F788F14F-252C-45B9-96E2-F582062D7B82}" destId="{81343FB1-E385-4EB9-92E3-450356ACBB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20047C-0DD9-44E0-B266-99865163CC9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9E3DD1C2-64AD-412B-A31C-769C49B19B0E}">
      <dgm:prSet phldrT="[Texto]"/>
      <dgm:spPr>
        <a:solidFill>
          <a:srgbClr val="00B0F0"/>
        </a:solidFill>
      </dgm:spPr>
      <dgm:t>
        <a:bodyPr/>
        <a:lstStyle/>
        <a:p>
          <a:r>
            <a:rPr lang="es-CL" dirty="0"/>
            <a:t>Apoyo al </a:t>
          </a:r>
          <a:r>
            <a:rPr lang="es-CL" dirty="0" err="1"/>
            <a:t>emprededor</a:t>
          </a:r>
          <a:r>
            <a:rPr lang="es-CL" dirty="0"/>
            <a:t> en CHILE   </a:t>
          </a:r>
        </a:p>
      </dgm:t>
    </dgm:pt>
    <dgm:pt modelId="{5C96BD00-8925-4CB6-8101-84AFD3D5277D}" type="parTrans" cxnId="{14DEA237-2290-434B-8B2E-ECA0A05643E3}">
      <dgm:prSet/>
      <dgm:spPr/>
      <dgm:t>
        <a:bodyPr/>
        <a:lstStyle/>
        <a:p>
          <a:endParaRPr lang="es-CL"/>
        </a:p>
      </dgm:t>
    </dgm:pt>
    <dgm:pt modelId="{54CE9E9A-984B-4070-9B79-57A62A081D27}" type="sibTrans" cxnId="{14DEA237-2290-434B-8B2E-ECA0A05643E3}">
      <dgm:prSet/>
      <dgm:spPr/>
      <dgm:t>
        <a:bodyPr/>
        <a:lstStyle/>
        <a:p>
          <a:endParaRPr lang="es-CL"/>
        </a:p>
      </dgm:t>
    </dgm:pt>
    <dgm:pt modelId="{0AC7A64D-562D-4001-B31B-F357777E3D64}">
      <dgm:prSet phldrT="[Texto]"/>
      <dgm:spPr>
        <a:solidFill>
          <a:srgbClr val="00B0F0"/>
        </a:solidFill>
      </dgm:spPr>
      <dgm:t>
        <a:bodyPr/>
        <a:lstStyle/>
        <a:p>
          <a:r>
            <a:rPr lang="es-CL" dirty="0"/>
            <a:t>Apoyo gubernamental </a:t>
          </a:r>
        </a:p>
      </dgm:t>
    </dgm:pt>
    <dgm:pt modelId="{5412C6FD-DE2D-428C-8119-C070686B4D41}" type="parTrans" cxnId="{2C12CB78-652D-496F-8BB5-7AC1F1E0E26C}">
      <dgm:prSet/>
      <dgm:spPr/>
      <dgm:t>
        <a:bodyPr/>
        <a:lstStyle/>
        <a:p>
          <a:endParaRPr lang="es-CL"/>
        </a:p>
      </dgm:t>
    </dgm:pt>
    <dgm:pt modelId="{AA5120C6-56ED-4C11-98EE-5D75824FA3DD}" type="sibTrans" cxnId="{2C12CB78-652D-496F-8BB5-7AC1F1E0E26C}">
      <dgm:prSet/>
      <dgm:spPr/>
      <dgm:t>
        <a:bodyPr/>
        <a:lstStyle/>
        <a:p>
          <a:endParaRPr lang="es-CL"/>
        </a:p>
      </dgm:t>
    </dgm:pt>
    <dgm:pt modelId="{B41829EC-23CC-4887-B6AF-7B22BD4B0647}">
      <dgm:prSet phldrT="[Texto]"/>
      <dgm:spPr>
        <a:solidFill>
          <a:srgbClr val="00B0F0"/>
        </a:solidFill>
      </dgm:spPr>
      <dgm:t>
        <a:bodyPr/>
        <a:lstStyle/>
        <a:p>
          <a:r>
            <a:rPr lang="es-CL" dirty="0"/>
            <a:t>Cómo postular </a:t>
          </a:r>
        </a:p>
      </dgm:t>
    </dgm:pt>
    <dgm:pt modelId="{0B2508AC-B437-4803-B52F-A64EC882F5DC}" type="parTrans" cxnId="{99640A7D-1E2E-46FD-B77B-CF6A83B8EFD6}">
      <dgm:prSet/>
      <dgm:spPr/>
      <dgm:t>
        <a:bodyPr/>
        <a:lstStyle/>
        <a:p>
          <a:endParaRPr lang="es-CL"/>
        </a:p>
      </dgm:t>
    </dgm:pt>
    <dgm:pt modelId="{7C5AC8E4-A9BF-475C-A9CE-306809D1890F}" type="sibTrans" cxnId="{99640A7D-1E2E-46FD-B77B-CF6A83B8EFD6}">
      <dgm:prSet/>
      <dgm:spPr/>
      <dgm:t>
        <a:bodyPr/>
        <a:lstStyle/>
        <a:p>
          <a:endParaRPr lang="es-CL"/>
        </a:p>
      </dgm:t>
    </dgm:pt>
    <dgm:pt modelId="{946E538E-4664-49B7-9336-E4F695EE1E80}">
      <dgm:prSet phldrT="[Texto]"/>
      <dgm:spPr>
        <a:solidFill>
          <a:srgbClr val="00B0F0"/>
        </a:solidFill>
      </dgm:spPr>
      <dgm:t>
        <a:bodyPr/>
        <a:lstStyle/>
        <a:p>
          <a:r>
            <a:rPr lang="es-CL" dirty="0"/>
            <a:t>Programas de Corfo  </a:t>
          </a:r>
        </a:p>
      </dgm:t>
    </dgm:pt>
    <dgm:pt modelId="{30124EF2-53D7-4AC9-B8C9-6628CC73545E}" type="parTrans" cxnId="{6FEC16BB-30D2-4948-800C-D334748E9253}">
      <dgm:prSet/>
      <dgm:spPr/>
      <dgm:t>
        <a:bodyPr/>
        <a:lstStyle/>
        <a:p>
          <a:endParaRPr lang="es-CL"/>
        </a:p>
      </dgm:t>
    </dgm:pt>
    <dgm:pt modelId="{96611A4B-A3CE-4B7D-96C0-FCB81CE31A65}" type="sibTrans" cxnId="{6FEC16BB-30D2-4948-800C-D334748E9253}">
      <dgm:prSet/>
      <dgm:spPr/>
      <dgm:t>
        <a:bodyPr/>
        <a:lstStyle/>
        <a:p>
          <a:endParaRPr lang="es-CL"/>
        </a:p>
      </dgm:t>
    </dgm:pt>
    <dgm:pt modelId="{5BFE8D6A-22D5-4055-9932-E540790A0849}" type="pres">
      <dgm:prSet presAssocID="{5220047C-0DD9-44E0-B266-99865163CC9D}" presName="Name0" presStyleCnt="0">
        <dgm:presLayoutVars>
          <dgm:chPref val="1"/>
          <dgm:dir/>
          <dgm:animOne val="branch"/>
          <dgm:animLvl val="lvl"/>
          <dgm:resizeHandles val="exact"/>
        </dgm:presLayoutVars>
      </dgm:prSet>
      <dgm:spPr/>
    </dgm:pt>
    <dgm:pt modelId="{5BD26F7E-92A2-4C1D-B337-1B22304CDC62}" type="pres">
      <dgm:prSet presAssocID="{9E3DD1C2-64AD-412B-A31C-769C49B19B0E}" presName="root1" presStyleCnt="0"/>
      <dgm:spPr/>
    </dgm:pt>
    <dgm:pt modelId="{3A3D41DA-7D8A-45C7-A817-44E9FD2E3DC5}" type="pres">
      <dgm:prSet presAssocID="{9E3DD1C2-64AD-412B-A31C-769C49B19B0E}" presName="LevelOneTextNode" presStyleLbl="node0" presStyleIdx="0" presStyleCnt="1">
        <dgm:presLayoutVars>
          <dgm:chPref val="3"/>
        </dgm:presLayoutVars>
      </dgm:prSet>
      <dgm:spPr/>
    </dgm:pt>
    <dgm:pt modelId="{1651510E-0CB9-4956-8A44-AD6D0F01A713}" type="pres">
      <dgm:prSet presAssocID="{9E3DD1C2-64AD-412B-A31C-769C49B19B0E}" presName="level2hierChild" presStyleCnt="0"/>
      <dgm:spPr/>
    </dgm:pt>
    <dgm:pt modelId="{A9539833-A6A1-4F73-ABC7-72ECD3918F88}" type="pres">
      <dgm:prSet presAssocID="{5412C6FD-DE2D-428C-8119-C070686B4D41}" presName="conn2-1" presStyleLbl="parChTrans1D2" presStyleIdx="0" presStyleCnt="3"/>
      <dgm:spPr/>
    </dgm:pt>
    <dgm:pt modelId="{62E13A28-FC6E-4CC0-A621-2B9A8ECCABE3}" type="pres">
      <dgm:prSet presAssocID="{5412C6FD-DE2D-428C-8119-C070686B4D41}" presName="connTx" presStyleLbl="parChTrans1D2" presStyleIdx="0" presStyleCnt="3"/>
      <dgm:spPr/>
    </dgm:pt>
    <dgm:pt modelId="{BB35A354-3568-4021-9BE4-B6E86FB0A40D}" type="pres">
      <dgm:prSet presAssocID="{0AC7A64D-562D-4001-B31B-F357777E3D64}" presName="root2" presStyleCnt="0"/>
      <dgm:spPr/>
    </dgm:pt>
    <dgm:pt modelId="{EAC76506-787E-413A-BFFF-68A3C34760C2}" type="pres">
      <dgm:prSet presAssocID="{0AC7A64D-562D-4001-B31B-F357777E3D64}" presName="LevelTwoTextNode" presStyleLbl="node2" presStyleIdx="0" presStyleCnt="3" custScaleX="165952">
        <dgm:presLayoutVars>
          <dgm:chPref val="3"/>
        </dgm:presLayoutVars>
      </dgm:prSet>
      <dgm:spPr/>
    </dgm:pt>
    <dgm:pt modelId="{90F3C31C-3051-4686-B81A-3AAA3C06FBE6}" type="pres">
      <dgm:prSet presAssocID="{0AC7A64D-562D-4001-B31B-F357777E3D64}" presName="level3hierChild" presStyleCnt="0"/>
      <dgm:spPr/>
    </dgm:pt>
    <dgm:pt modelId="{567FC54E-4DC7-4F7F-8049-6F5B5E51D4A2}" type="pres">
      <dgm:prSet presAssocID="{0B2508AC-B437-4803-B52F-A64EC882F5DC}" presName="conn2-1" presStyleLbl="parChTrans1D2" presStyleIdx="1" presStyleCnt="3"/>
      <dgm:spPr/>
    </dgm:pt>
    <dgm:pt modelId="{80E1800D-1F17-46F1-85F9-90ABB427518B}" type="pres">
      <dgm:prSet presAssocID="{0B2508AC-B437-4803-B52F-A64EC882F5DC}" presName="connTx" presStyleLbl="parChTrans1D2" presStyleIdx="1" presStyleCnt="3"/>
      <dgm:spPr/>
    </dgm:pt>
    <dgm:pt modelId="{DFB48495-B912-48DE-9772-6CB1A18C941A}" type="pres">
      <dgm:prSet presAssocID="{B41829EC-23CC-4887-B6AF-7B22BD4B0647}" presName="root2" presStyleCnt="0"/>
      <dgm:spPr/>
    </dgm:pt>
    <dgm:pt modelId="{28B6B218-E2C7-44C7-8B12-07CC7BBEC7BA}" type="pres">
      <dgm:prSet presAssocID="{B41829EC-23CC-4887-B6AF-7B22BD4B0647}" presName="LevelTwoTextNode" presStyleLbl="node2" presStyleIdx="1" presStyleCnt="3" custScaleX="144039">
        <dgm:presLayoutVars>
          <dgm:chPref val="3"/>
        </dgm:presLayoutVars>
      </dgm:prSet>
      <dgm:spPr/>
    </dgm:pt>
    <dgm:pt modelId="{AD5C9276-AD68-47D5-8EBC-DFCDE3E9B444}" type="pres">
      <dgm:prSet presAssocID="{B41829EC-23CC-4887-B6AF-7B22BD4B0647}" presName="level3hierChild" presStyleCnt="0"/>
      <dgm:spPr/>
    </dgm:pt>
    <dgm:pt modelId="{79031BA6-C830-44BE-BA1F-FDEA99E32473}" type="pres">
      <dgm:prSet presAssocID="{30124EF2-53D7-4AC9-B8C9-6628CC73545E}" presName="conn2-1" presStyleLbl="parChTrans1D2" presStyleIdx="2" presStyleCnt="3"/>
      <dgm:spPr/>
    </dgm:pt>
    <dgm:pt modelId="{3F8DDDAE-5549-49CA-9180-A7E0F83874EF}" type="pres">
      <dgm:prSet presAssocID="{30124EF2-53D7-4AC9-B8C9-6628CC73545E}" presName="connTx" presStyleLbl="parChTrans1D2" presStyleIdx="2" presStyleCnt="3"/>
      <dgm:spPr/>
    </dgm:pt>
    <dgm:pt modelId="{F788F14F-252C-45B9-96E2-F582062D7B82}" type="pres">
      <dgm:prSet presAssocID="{946E538E-4664-49B7-9336-E4F695EE1E80}" presName="root2" presStyleCnt="0"/>
      <dgm:spPr/>
    </dgm:pt>
    <dgm:pt modelId="{E3F4A12B-6FF3-4C2D-87F1-5DD449B169CF}" type="pres">
      <dgm:prSet presAssocID="{946E538E-4664-49B7-9336-E4F695EE1E80}" presName="LevelTwoTextNode" presStyleLbl="node2" presStyleIdx="2" presStyleCnt="3">
        <dgm:presLayoutVars>
          <dgm:chPref val="3"/>
        </dgm:presLayoutVars>
      </dgm:prSet>
      <dgm:spPr/>
    </dgm:pt>
    <dgm:pt modelId="{81343FB1-E385-4EB9-92E3-450356ACBBB1}" type="pres">
      <dgm:prSet presAssocID="{946E538E-4664-49B7-9336-E4F695EE1E80}" presName="level3hierChild" presStyleCnt="0"/>
      <dgm:spPr/>
    </dgm:pt>
  </dgm:ptLst>
  <dgm:cxnLst>
    <dgm:cxn modelId="{4ECA6E17-9E8E-4591-ACED-081F1B5FE7EA}" type="presOf" srcId="{0B2508AC-B437-4803-B52F-A64EC882F5DC}" destId="{567FC54E-4DC7-4F7F-8049-6F5B5E51D4A2}" srcOrd="0" destOrd="0" presId="urn:microsoft.com/office/officeart/2008/layout/HorizontalMultiLevelHierarchy"/>
    <dgm:cxn modelId="{C2324D27-4809-447A-AC59-4C314D987F07}" type="presOf" srcId="{5412C6FD-DE2D-428C-8119-C070686B4D41}" destId="{A9539833-A6A1-4F73-ABC7-72ECD3918F88}" srcOrd="0" destOrd="0" presId="urn:microsoft.com/office/officeart/2008/layout/HorizontalMultiLevelHierarchy"/>
    <dgm:cxn modelId="{14DEA237-2290-434B-8B2E-ECA0A05643E3}" srcId="{5220047C-0DD9-44E0-B266-99865163CC9D}" destId="{9E3DD1C2-64AD-412B-A31C-769C49B19B0E}" srcOrd="0" destOrd="0" parTransId="{5C96BD00-8925-4CB6-8101-84AFD3D5277D}" sibTransId="{54CE9E9A-984B-4070-9B79-57A62A081D27}"/>
    <dgm:cxn modelId="{DB889839-6E67-4978-8372-0FB86CAAA798}" type="presOf" srcId="{5412C6FD-DE2D-428C-8119-C070686B4D41}" destId="{62E13A28-FC6E-4CC0-A621-2B9A8ECCABE3}" srcOrd="1" destOrd="0" presId="urn:microsoft.com/office/officeart/2008/layout/HorizontalMultiLevelHierarchy"/>
    <dgm:cxn modelId="{5B34AE5C-DA34-4475-AD05-28020B13D9F9}" type="presOf" srcId="{5220047C-0DD9-44E0-B266-99865163CC9D}" destId="{5BFE8D6A-22D5-4055-9932-E540790A0849}" srcOrd="0" destOrd="0" presId="urn:microsoft.com/office/officeart/2008/layout/HorizontalMultiLevelHierarchy"/>
    <dgm:cxn modelId="{2ECAF366-511C-48EA-AA1E-FD44E08695C4}" type="presOf" srcId="{9E3DD1C2-64AD-412B-A31C-769C49B19B0E}" destId="{3A3D41DA-7D8A-45C7-A817-44E9FD2E3DC5}" srcOrd="0" destOrd="0" presId="urn:microsoft.com/office/officeart/2008/layout/HorizontalMultiLevelHierarchy"/>
    <dgm:cxn modelId="{4535CC6A-8E7D-4B5C-AC8B-8031B2068F53}" type="presOf" srcId="{946E538E-4664-49B7-9336-E4F695EE1E80}" destId="{E3F4A12B-6FF3-4C2D-87F1-5DD449B169CF}" srcOrd="0" destOrd="0" presId="urn:microsoft.com/office/officeart/2008/layout/HorizontalMultiLevelHierarchy"/>
    <dgm:cxn modelId="{E6D80B70-281F-4B7B-9B35-88FEEC3EC569}" type="presOf" srcId="{30124EF2-53D7-4AC9-B8C9-6628CC73545E}" destId="{79031BA6-C830-44BE-BA1F-FDEA99E32473}" srcOrd="0" destOrd="0" presId="urn:microsoft.com/office/officeart/2008/layout/HorizontalMultiLevelHierarchy"/>
    <dgm:cxn modelId="{2C12CB78-652D-496F-8BB5-7AC1F1E0E26C}" srcId="{9E3DD1C2-64AD-412B-A31C-769C49B19B0E}" destId="{0AC7A64D-562D-4001-B31B-F357777E3D64}" srcOrd="0" destOrd="0" parTransId="{5412C6FD-DE2D-428C-8119-C070686B4D41}" sibTransId="{AA5120C6-56ED-4C11-98EE-5D75824FA3DD}"/>
    <dgm:cxn modelId="{99640A7D-1E2E-46FD-B77B-CF6A83B8EFD6}" srcId="{9E3DD1C2-64AD-412B-A31C-769C49B19B0E}" destId="{B41829EC-23CC-4887-B6AF-7B22BD4B0647}" srcOrd="1" destOrd="0" parTransId="{0B2508AC-B437-4803-B52F-A64EC882F5DC}" sibTransId="{7C5AC8E4-A9BF-475C-A9CE-306809D1890F}"/>
    <dgm:cxn modelId="{D1F02286-AA7B-4E83-BAB8-49076D5E719E}" type="presOf" srcId="{30124EF2-53D7-4AC9-B8C9-6628CC73545E}" destId="{3F8DDDAE-5549-49CA-9180-A7E0F83874EF}" srcOrd="1" destOrd="0" presId="urn:microsoft.com/office/officeart/2008/layout/HorizontalMultiLevelHierarchy"/>
    <dgm:cxn modelId="{11F61296-010D-4F1B-9F4E-CDFFC337B1FA}" type="presOf" srcId="{0AC7A64D-562D-4001-B31B-F357777E3D64}" destId="{EAC76506-787E-413A-BFFF-68A3C34760C2}" srcOrd="0" destOrd="0" presId="urn:microsoft.com/office/officeart/2008/layout/HorizontalMultiLevelHierarchy"/>
    <dgm:cxn modelId="{4A3D96BA-A5CE-46DF-B16B-B79BDEDF6802}" type="presOf" srcId="{0B2508AC-B437-4803-B52F-A64EC882F5DC}" destId="{80E1800D-1F17-46F1-85F9-90ABB427518B}" srcOrd="1" destOrd="0" presId="urn:microsoft.com/office/officeart/2008/layout/HorizontalMultiLevelHierarchy"/>
    <dgm:cxn modelId="{6FEC16BB-30D2-4948-800C-D334748E9253}" srcId="{9E3DD1C2-64AD-412B-A31C-769C49B19B0E}" destId="{946E538E-4664-49B7-9336-E4F695EE1E80}" srcOrd="2" destOrd="0" parTransId="{30124EF2-53D7-4AC9-B8C9-6628CC73545E}" sibTransId="{96611A4B-A3CE-4B7D-96C0-FCB81CE31A65}"/>
    <dgm:cxn modelId="{AC5C2CF4-79A0-40F7-9122-436134ECB318}" type="presOf" srcId="{B41829EC-23CC-4887-B6AF-7B22BD4B0647}" destId="{28B6B218-E2C7-44C7-8B12-07CC7BBEC7BA}" srcOrd="0" destOrd="0" presId="urn:microsoft.com/office/officeart/2008/layout/HorizontalMultiLevelHierarchy"/>
    <dgm:cxn modelId="{83C1EC81-978A-4278-B790-9DEBB6415205}" type="presParOf" srcId="{5BFE8D6A-22D5-4055-9932-E540790A0849}" destId="{5BD26F7E-92A2-4C1D-B337-1B22304CDC62}" srcOrd="0" destOrd="0" presId="urn:microsoft.com/office/officeart/2008/layout/HorizontalMultiLevelHierarchy"/>
    <dgm:cxn modelId="{4C5FF219-2E09-41EA-93D9-AA1E0DC50B5E}" type="presParOf" srcId="{5BD26F7E-92A2-4C1D-B337-1B22304CDC62}" destId="{3A3D41DA-7D8A-45C7-A817-44E9FD2E3DC5}" srcOrd="0" destOrd="0" presId="urn:microsoft.com/office/officeart/2008/layout/HorizontalMultiLevelHierarchy"/>
    <dgm:cxn modelId="{959865A4-C8D5-433D-88C8-50A67843B189}" type="presParOf" srcId="{5BD26F7E-92A2-4C1D-B337-1B22304CDC62}" destId="{1651510E-0CB9-4956-8A44-AD6D0F01A713}" srcOrd="1" destOrd="0" presId="urn:microsoft.com/office/officeart/2008/layout/HorizontalMultiLevelHierarchy"/>
    <dgm:cxn modelId="{D206F5F0-FF15-442B-95B3-8884D68B1730}" type="presParOf" srcId="{1651510E-0CB9-4956-8A44-AD6D0F01A713}" destId="{A9539833-A6A1-4F73-ABC7-72ECD3918F88}" srcOrd="0" destOrd="0" presId="urn:microsoft.com/office/officeart/2008/layout/HorizontalMultiLevelHierarchy"/>
    <dgm:cxn modelId="{65B044FE-AB67-4ADA-A175-BB8B5313C5A5}" type="presParOf" srcId="{A9539833-A6A1-4F73-ABC7-72ECD3918F88}" destId="{62E13A28-FC6E-4CC0-A621-2B9A8ECCABE3}" srcOrd="0" destOrd="0" presId="urn:microsoft.com/office/officeart/2008/layout/HorizontalMultiLevelHierarchy"/>
    <dgm:cxn modelId="{4247AB33-7A84-4CFE-A584-10E3366EDF7A}" type="presParOf" srcId="{1651510E-0CB9-4956-8A44-AD6D0F01A713}" destId="{BB35A354-3568-4021-9BE4-B6E86FB0A40D}" srcOrd="1" destOrd="0" presId="urn:microsoft.com/office/officeart/2008/layout/HorizontalMultiLevelHierarchy"/>
    <dgm:cxn modelId="{91F7A8CD-2EF8-4CF0-AC63-D6FD9E63915D}" type="presParOf" srcId="{BB35A354-3568-4021-9BE4-B6E86FB0A40D}" destId="{EAC76506-787E-413A-BFFF-68A3C34760C2}" srcOrd="0" destOrd="0" presId="urn:microsoft.com/office/officeart/2008/layout/HorizontalMultiLevelHierarchy"/>
    <dgm:cxn modelId="{63E6249C-4F23-4F13-8910-CA457C51AFC8}" type="presParOf" srcId="{BB35A354-3568-4021-9BE4-B6E86FB0A40D}" destId="{90F3C31C-3051-4686-B81A-3AAA3C06FBE6}" srcOrd="1" destOrd="0" presId="urn:microsoft.com/office/officeart/2008/layout/HorizontalMultiLevelHierarchy"/>
    <dgm:cxn modelId="{3E009C7F-0A4D-45CF-B4F1-8588C14B1446}" type="presParOf" srcId="{1651510E-0CB9-4956-8A44-AD6D0F01A713}" destId="{567FC54E-4DC7-4F7F-8049-6F5B5E51D4A2}" srcOrd="2" destOrd="0" presId="urn:microsoft.com/office/officeart/2008/layout/HorizontalMultiLevelHierarchy"/>
    <dgm:cxn modelId="{8C79603C-B0F7-4EB4-806A-3781FCE14294}" type="presParOf" srcId="{567FC54E-4DC7-4F7F-8049-6F5B5E51D4A2}" destId="{80E1800D-1F17-46F1-85F9-90ABB427518B}" srcOrd="0" destOrd="0" presId="urn:microsoft.com/office/officeart/2008/layout/HorizontalMultiLevelHierarchy"/>
    <dgm:cxn modelId="{5765D005-DE5C-4BE2-88BE-9ED5DB5A178A}" type="presParOf" srcId="{1651510E-0CB9-4956-8A44-AD6D0F01A713}" destId="{DFB48495-B912-48DE-9772-6CB1A18C941A}" srcOrd="3" destOrd="0" presId="urn:microsoft.com/office/officeart/2008/layout/HorizontalMultiLevelHierarchy"/>
    <dgm:cxn modelId="{6EE95E9A-DCDD-46F7-B322-88D64D314113}" type="presParOf" srcId="{DFB48495-B912-48DE-9772-6CB1A18C941A}" destId="{28B6B218-E2C7-44C7-8B12-07CC7BBEC7BA}" srcOrd="0" destOrd="0" presId="urn:microsoft.com/office/officeart/2008/layout/HorizontalMultiLevelHierarchy"/>
    <dgm:cxn modelId="{95011CB8-AE70-47FF-A324-1047E9EC6A9D}" type="presParOf" srcId="{DFB48495-B912-48DE-9772-6CB1A18C941A}" destId="{AD5C9276-AD68-47D5-8EBC-DFCDE3E9B444}" srcOrd="1" destOrd="0" presId="urn:microsoft.com/office/officeart/2008/layout/HorizontalMultiLevelHierarchy"/>
    <dgm:cxn modelId="{6121318A-31FB-422E-9DB9-2845EC5D8E75}" type="presParOf" srcId="{1651510E-0CB9-4956-8A44-AD6D0F01A713}" destId="{79031BA6-C830-44BE-BA1F-FDEA99E32473}" srcOrd="4" destOrd="0" presId="urn:microsoft.com/office/officeart/2008/layout/HorizontalMultiLevelHierarchy"/>
    <dgm:cxn modelId="{03D840FE-E1CF-4DBA-9922-4C94FF2F3D16}" type="presParOf" srcId="{79031BA6-C830-44BE-BA1F-FDEA99E32473}" destId="{3F8DDDAE-5549-49CA-9180-A7E0F83874EF}" srcOrd="0" destOrd="0" presId="urn:microsoft.com/office/officeart/2008/layout/HorizontalMultiLevelHierarchy"/>
    <dgm:cxn modelId="{5BA6DD7B-A914-4B2F-A3FD-5ABF91183C79}" type="presParOf" srcId="{1651510E-0CB9-4956-8A44-AD6D0F01A713}" destId="{F788F14F-252C-45B9-96E2-F582062D7B82}" srcOrd="5" destOrd="0" presId="urn:microsoft.com/office/officeart/2008/layout/HorizontalMultiLevelHierarchy"/>
    <dgm:cxn modelId="{3ACAE1A3-DC9E-4327-BC40-CAAFA10C81A2}" type="presParOf" srcId="{F788F14F-252C-45B9-96E2-F582062D7B82}" destId="{E3F4A12B-6FF3-4C2D-87F1-5DD449B169CF}" srcOrd="0" destOrd="0" presId="urn:microsoft.com/office/officeart/2008/layout/HorizontalMultiLevelHierarchy"/>
    <dgm:cxn modelId="{DA27B712-F8D9-4931-A105-92B9E4296408}" type="presParOf" srcId="{F788F14F-252C-45B9-96E2-F582062D7B82}" destId="{81343FB1-E385-4EB9-92E3-450356ACBBB1}"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A61F8-4219-400E-94CE-D95A7A216D6E}">
      <dsp:nvSpPr>
        <dsp:cNvPr id="0" name=""/>
        <dsp:cNvSpPr/>
      </dsp:nvSpPr>
      <dsp:spPr>
        <a:xfrm>
          <a:off x="532772" y="83"/>
          <a:ext cx="1959987" cy="135043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BCA89-ED4D-4604-8AB7-A55B4B560706}">
      <dsp:nvSpPr>
        <dsp:cNvPr id="0" name=""/>
        <dsp:cNvSpPr/>
      </dsp:nvSpPr>
      <dsp:spPr>
        <a:xfrm>
          <a:off x="532772" y="1350514"/>
          <a:ext cx="1959987" cy="7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CL" sz="1900" kern="1200" dirty="0"/>
            <a:t>Innovación</a:t>
          </a:r>
        </a:p>
      </dsp:txBody>
      <dsp:txXfrm>
        <a:off x="532772" y="1350514"/>
        <a:ext cx="1959987" cy="727155"/>
      </dsp:txXfrm>
    </dsp:sp>
    <dsp:sp modelId="{81C859A2-94C2-4B49-A3C1-48E5443FA845}">
      <dsp:nvSpPr>
        <dsp:cNvPr id="0" name=""/>
        <dsp:cNvSpPr/>
      </dsp:nvSpPr>
      <dsp:spPr>
        <a:xfrm>
          <a:off x="2688840" y="83"/>
          <a:ext cx="1959987" cy="1350431"/>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DD534-F3BA-4EAF-9766-311EFEAC9EA1}">
      <dsp:nvSpPr>
        <dsp:cNvPr id="0" name=""/>
        <dsp:cNvSpPr/>
      </dsp:nvSpPr>
      <dsp:spPr>
        <a:xfrm>
          <a:off x="2688840" y="1350514"/>
          <a:ext cx="1959987" cy="7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CL" sz="1900" kern="1200" dirty="0"/>
            <a:t>Flexibilidad </a:t>
          </a:r>
        </a:p>
      </dsp:txBody>
      <dsp:txXfrm>
        <a:off x="2688840" y="1350514"/>
        <a:ext cx="1959987" cy="727155"/>
      </dsp:txXfrm>
    </dsp:sp>
    <dsp:sp modelId="{4D6D48A4-E066-4F90-8BEA-E08B182663FF}">
      <dsp:nvSpPr>
        <dsp:cNvPr id="0" name=""/>
        <dsp:cNvSpPr/>
      </dsp:nvSpPr>
      <dsp:spPr>
        <a:xfrm>
          <a:off x="532772" y="2273668"/>
          <a:ext cx="1959987" cy="1350431"/>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6000" b="-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7865F-4B05-43C6-877E-77F8525F9F11}">
      <dsp:nvSpPr>
        <dsp:cNvPr id="0" name=""/>
        <dsp:cNvSpPr/>
      </dsp:nvSpPr>
      <dsp:spPr>
        <a:xfrm>
          <a:off x="532772" y="3624099"/>
          <a:ext cx="1959987" cy="7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CL" sz="1900" kern="1200" dirty="0"/>
            <a:t>Detectar la Oportunidad </a:t>
          </a:r>
        </a:p>
      </dsp:txBody>
      <dsp:txXfrm>
        <a:off x="532772" y="3624099"/>
        <a:ext cx="1959987" cy="727155"/>
      </dsp:txXfrm>
    </dsp:sp>
    <dsp:sp modelId="{55657EC7-B0C4-44C4-8F93-8A5373C99B2C}">
      <dsp:nvSpPr>
        <dsp:cNvPr id="0" name=""/>
        <dsp:cNvSpPr/>
      </dsp:nvSpPr>
      <dsp:spPr>
        <a:xfrm>
          <a:off x="2688840" y="2273668"/>
          <a:ext cx="1959987" cy="135043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1297C-CF7D-43F5-933C-A3C6C13CAF4B}">
      <dsp:nvSpPr>
        <dsp:cNvPr id="0" name=""/>
        <dsp:cNvSpPr/>
      </dsp:nvSpPr>
      <dsp:spPr>
        <a:xfrm>
          <a:off x="2688840" y="3624099"/>
          <a:ext cx="1959987" cy="72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s-CL" sz="1900" kern="1200" dirty="0"/>
            <a:t>Financiamiento </a:t>
          </a:r>
        </a:p>
      </dsp:txBody>
      <dsp:txXfrm>
        <a:off x="2688840" y="3624099"/>
        <a:ext cx="1959987" cy="727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1BA6-C830-44BE-BA1F-FDEA99E32473}">
      <dsp:nvSpPr>
        <dsp:cNvPr id="0" name=""/>
        <dsp:cNvSpPr/>
      </dsp:nvSpPr>
      <dsp:spPr>
        <a:xfrm>
          <a:off x="2262223" y="1593201"/>
          <a:ext cx="397153" cy="756770"/>
        </a:xfrm>
        <a:custGeom>
          <a:avLst/>
          <a:gdLst/>
          <a:ahLst/>
          <a:cxnLst/>
          <a:rect l="0" t="0" r="0" b="0"/>
          <a:pathLst>
            <a:path>
              <a:moveTo>
                <a:pt x="0" y="0"/>
              </a:moveTo>
              <a:lnTo>
                <a:pt x="198576" y="0"/>
              </a:lnTo>
              <a:lnTo>
                <a:pt x="198576" y="756770"/>
              </a:lnTo>
              <a:lnTo>
                <a:pt x="397153" y="756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latin typeface="Candara Light" panose="020E0502030303020204" pitchFamily="34" charset="0"/>
          </a:endParaRPr>
        </a:p>
      </dsp:txBody>
      <dsp:txXfrm>
        <a:off x="2439433" y="1950220"/>
        <a:ext cx="42732" cy="42732"/>
      </dsp:txXfrm>
    </dsp:sp>
    <dsp:sp modelId="{567FC54E-4DC7-4F7F-8049-6F5B5E51D4A2}">
      <dsp:nvSpPr>
        <dsp:cNvPr id="0" name=""/>
        <dsp:cNvSpPr/>
      </dsp:nvSpPr>
      <dsp:spPr>
        <a:xfrm>
          <a:off x="2262223" y="1547481"/>
          <a:ext cx="397153" cy="91440"/>
        </a:xfrm>
        <a:custGeom>
          <a:avLst/>
          <a:gdLst/>
          <a:ahLst/>
          <a:cxnLst/>
          <a:rect l="0" t="0" r="0" b="0"/>
          <a:pathLst>
            <a:path>
              <a:moveTo>
                <a:pt x="0" y="45720"/>
              </a:moveTo>
              <a:lnTo>
                <a:pt x="39715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latin typeface="Candara Light" panose="020E0502030303020204" pitchFamily="34" charset="0"/>
          </a:endParaRPr>
        </a:p>
      </dsp:txBody>
      <dsp:txXfrm>
        <a:off x="2450871" y="1583272"/>
        <a:ext cx="19857" cy="19857"/>
      </dsp:txXfrm>
    </dsp:sp>
    <dsp:sp modelId="{A9539833-A6A1-4F73-ABC7-72ECD3918F88}">
      <dsp:nvSpPr>
        <dsp:cNvPr id="0" name=""/>
        <dsp:cNvSpPr/>
      </dsp:nvSpPr>
      <dsp:spPr>
        <a:xfrm>
          <a:off x="2262223" y="836430"/>
          <a:ext cx="397153" cy="756770"/>
        </a:xfrm>
        <a:custGeom>
          <a:avLst/>
          <a:gdLst/>
          <a:ahLst/>
          <a:cxnLst/>
          <a:rect l="0" t="0" r="0" b="0"/>
          <a:pathLst>
            <a:path>
              <a:moveTo>
                <a:pt x="0" y="756770"/>
              </a:moveTo>
              <a:lnTo>
                <a:pt x="198576" y="756770"/>
              </a:lnTo>
              <a:lnTo>
                <a:pt x="198576" y="0"/>
              </a:lnTo>
              <a:lnTo>
                <a:pt x="3971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latin typeface="Candara Light" panose="020E0502030303020204" pitchFamily="34" charset="0"/>
          </a:endParaRPr>
        </a:p>
      </dsp:txBody>
      <dsp:txXfrm>
        <a:off x="2439433" y="1193449"/>
        <a:ext cx="42732" cy="42732"/>
      </dsp:txXfrm>
    </dsp:sp>
    <dsp:sp modelId="{3A3D41DA-7D8A-45C7-A817-44E9FD2E3DC5}">
      <dsp:nvSpPr>
        <dsp:cNvPr id="0" name=""/>
        <dsp:cNvSpPr/>
      </dsp:nvSpPr>
      <dsp:spPr>
        <a:xfrm rot="16200000">
          <a:off x="366313" y="1290493"/>
          <a:ext cx="3186403" cy="605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s-CL" sz="3900" kern="1200" dirty="0" err="1">
              <a:latin typeface="Candara Light" panose="020E0502030303020204" pitchFamily="34" charset="0"/>
            </a:rPr>
            <a:t>Alternaivas</a:t>
          </a:r>
          <a:r>
            <a:rPr lang="es-CL" sz="3900" kern="1200" dirty="0">
              <a:latin typeface="Candara Light" panose="020E0502030303020204" pitchFamily="34" charset="0"/>
            </a:rPr>
            <a:t> </a:t>
          </a:r>
        </a:p>
      </dsp:txBody>
      <dsp:txXfrm>
        <a:off x="366313" y="1290493"/>
        <a:ext cx="3186403" cy="605416"/>
      </dsp:txXfrm>
    </dsp:sp>
    <dsp:sp modelId="{EAC76506-787E-413A-BFFF-68A3C34760C2}">
      <dsp:nvSpPr>
        <dsp:cNvPr id="0" name=""/>
        <dsp:cNvSpPr/>
      </dsp:nvSpPr>
      <dsp:spPr>
        <a:xfrm>
          <a:off x="2659376" y="533722"/>
          <a:ext cx="3295418" cy="605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L" sz="1900" kern="1200" dirty="0">
              <a:latin typeface="Candara Light" panose="020E0502030303020204" pitchFamily="34" charset="0"/>
            </a:rPr>
            <a:t>Capital Propio</a:t>
          </a:r>
        </a:p>
      </dsp:txBody>
      <dsp:txXfrm>
        <a:off x="2659376" y="533722"/>
        <a:ext cx="3295418" cy="605416"/>
      </dsp:txXfrm>
    </dsp:sp>
    <dsp:sp modelId="{28B6B218-E2C7-44C7-8B12-07CC7BBEC7BA}">
      <dsp:nvSpPr>
        <dsp:cNvPr id="0" name=""/>
        <dsp:cNvSpPr/>
      </dsp:nvSpPr>
      <dsp:spPr>
        <a:xfrm>
          <a:off x="2659376" y="1290493"/>
          <a:ext cx="2860277" cy="605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L" sz="1900" kern="1200" dirty="0">
              <a:latin typeface="Candara Light" panose="020E0502030303020204" pitchFamily="34" charset="0"/>
            </a:rPr>
            <a:t>Subsidios ( No se devuelven pero se rinden)</a:t>
          </a:r>
        </a:p>
      </dsp:txBody>
      <dsp:txXfrm>
        <a:off x="2659376" y="1290493"/>
        <a:ext cx="2860277" cy="605416"/>
      </dsp:txXfrm>
    </dsp:sp>
    <dsp:sp modelId="{E3F4A12B-6FF3-4C2D-87F1-5DD449B169CF}">
      <dsp:nvSpPr>
        <dsp:cNvPr id="0" name=""/>
        <dsp:cNvSpPr/>
      </dsp:nvSpPr>
      <dsp:spPr>
        <a:xfrm>
          <a:off x="2659376" y="2047263"/>
          <a:ext cx="1985766" cy="605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L" sz="1900" kern="1200" dirty="0">
              <a:latin typeface="Candara Light" panose="020E0502030303020204" pitchFamily="34" charset="0"/>
            </a:rPr>
            <a:t>Préstamos </a:t>
          </a:r>
        </a:p>
      </dsp:txBody>
      <dsp:txXfrm>
        <a:off x="2659376" y="2047263"/>
        <a:ext cx="1985766" cy="605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1BA6-C830-44BE-BA1F-FDEA99E32473}">
      <dsp:nvSpPr>
        <dsp:cNvPr id="0" name=""/>
        <dsp:cNvSpPr/>
      </dsp:nvSpPr>
      <dsp:spPr>
        <a:xfrm>
          <a:off x="2262223" y="1593201"/>
          <a:ext cx="397153" cy="756770"/>
        </a:xfrm>
        <a:custGeom>
          <a:avLst/>
          <a:gdLst/>
          <a:ahLst/>
          <a:cxnLst/>
          <a:rect l="0" t="0" r="0" b="0"/>
          <a:pathLst>
            <a:path>
              <a:moveTo>
                <a:pt x="0" y="0"/>
              </a:moveTo>
              <a:lnTo>
                <a:pt x="198576" y="0"/>
              </a:lnTo>
              <a:lnTo>
                <a:pt x="198576" y="756770"/>
              </a:lnTo>
              <a:lnTo>
                <a:pt x="397153" y="756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439433" y="1950220"/>
        <a:ext cx="42732" cy="42732"/>
      </dsp:txXfrm>
    </dsp:sp>
    <dsp:sp modelId="{567FC54E-4DC7-4F7F-8049-6F5B5E51D4A2}">
      <dsp:nvSpPr>
        <dsp:cNvPr id="0" name=""/>
        <dsp:cNvSpPr/>
      </dsp:nvSpPr>
      <dsp:spPr>
        <a:xfrm>
          <a:off x="2262223" y="1547481"/>
          <a:ext cx="397153" cy="91440"/>
        </a:xfrm>
        <a:custGeom>
          <a:avLst/>
          <a:gdLst/>
          <a:ahLst/>
          <a:cxnLst/>
          <a:rect l="0" t="0" r="0" b="0"/>
          <a:pathLst>
            <a:path>
              <a:moveTo>
                <a:pt x="0" y="45720"/>
              </a:moveTo>
              <a:lnTo>
                <a:pt x="39715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450871" y="1583272"/>
        <a:ext cx="19857" cy="19857"/>
      </dsp:txXfrm>
    </dsp:sp>
    <dsp:sp modelId="{A9539833-A6A1-4F73-ABC7-72ECD3918F88}">
      <dsp:nvSpPr>
        <dsp:cNvPr id="0" name=""/>
        <dsp:cNvSpPr/>
      </dsp:nvSpPr>
      <dsp:spPr>
        <a:xfrm>
          <a:off x="2262223" y="836430"/>
          <a:ext cx="397153" cy="756770"/>
        </a:xfrm>
        <a:custGeom>
          <a:avLst/>
          <a:gdLst/>
          <a:ahLst/>
          <a:cxnLst/>
          <a:rect l="0" t="0" r="0" b="0"/>
          <a:pathLst>
            <a:path>
              <a:moveTo>
                <a:pt x="0" y="756770"/>
              </a:moveTo>
              <a:lnTo>
                <a:pt x="198576" y="756770"/>
              </a:lnTo>
              <a:lnTo>
                <a:pt x="198576" y="0"/>
              </a:lnTo>
              <a:lnTo>
                <a:pt x="39715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439433" y="1193449"/>
        <a:ext cx="42732" cy="42732"/>
      </dsp:txXfrm>
    </dsp:sp>
    <dsp:sp modelId="{3A3D41DA-7D8A-45C7-A817-44E9FD2E3DC5}">
      <dsp:nvSpPr>
        <dsp:cNvPr id="0" name=""/>
        <dsp:cNvSpPr/>
      </dsp:nvSpPr>
      <dsp:spPr>
        <a:xfrm rot="16200000">
          <a:off x="366313" y="1290493"/>
          <a:ext cx="3186403" cy="60541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CL" sz="2100" kern="1200" dirty="0"/>
            <a:t>Apoyo al </a:t>
          </a:r>
          <a:r>
            <a:rPr lang="es-CL" sz="2100" kern="1200" dirty="0" err="1"/>
            <a:t>emprededor</a:t>
          </a:r>
          <a:r>
            <a:rPr lang="es-CL" sz="2100" kern="1200" dirty="0"/>
            <a:t> en CHILE   </a:t>
          </a:r>
        </a:p>
      </dsp:txBody>
      <dsp:txXfrm>
        <a:off x="366313" y="1290493"/>
        <a:ext cx="3186403" cy="605416"/>
      </dsp:txXfrm>
    </dsp:sp>
    <dsp:sp modelId="{EAC76506-787E-413A-BFFF-68A3C34760C2}">
      <dsp:nvSpPr>
        <dsp:cNvPr id="0" name=""/>
        <dsp:cNvSpPr/>
      </dsp:nvSpPr>
      <dsp:spPr>
        <a:xfrm>
          <a:off x="2659376" y="533722"/>
          <a:ext cx="3295418" cy="60541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CL" sz="2100" kern="1200" dirty="0"/>
            <a:t>Apoyo gubernamental </a:t>
          </a:r>
        </a:p>
      </dsp:txBody>
      <dsp:txXfrm>
        <a:off x="2659376" y="533722"/>
        <a:ext cx="3295418" cy="605416"/>
      </dsp:txXfrm>
    </dsp:sp>
    <dsp:sp modelId="{28B6B218-E2C7-44C7-8B12-07CC7BBEC7BA}">
      <dsp:nvSpPr>
        <dsp:cNvPr id="0" name=""/>
        <dsp:cNvSpPr/>
      </dsp:nvSpPr>
      <dsp:spPr>
        <a:xfrm>
          <a:off x="2659376" y="1290493"/>
          <a:ext cx="2860277" cy="60541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CL" sz="2100" kern="1200" dirty="0"/>
            <a:t>Cómo postular </a:t>
          </a:r>
        </a:p>
      </dsp:txBody>
      <dsp:txXfrm>
        <a:off x="2659376" y="1290493"/>
        <a:ext cx="2860277" cy="605416"/>
      </dsp:txXfrm>
    </dsp:sp>
    <dsp:sp modelId="{E3F4A12B-6FF3-4C2D-87F1-5DD449B169CF}">
      <dsp:nvSpPr>
        <dsp:cNvPr id="0" name=""/>
        <dsp:cNvSpPr/>
      </dsp:nvSpPr>
      <dsp:spPr>
        <a:xfrm>
          <a:off x="2659376" y="2047263"/>
          <a:ext cx="1985766" cy="605416"/>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CL" sz="2100" kern="1200" dirty="0"/>
            <a:t>Programas de Corfo  </a:t>
          </a:r>
        </a:p>
      </dsp:txBody>
      <dsp:txXfrm>
        <a:off x="2659376" y="2047263"/>
        <a:ext cx="1985766" cy="60541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rial" panose="020B0604020202020204" pitchFamily="34" charset="0"/>
            </a:endParaRP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95900-3E81-420F-96CD-6E9B94FD2035}" type="datetimeFigureOut">
              <a:rPr lang="es-CL" smtClean="0">
                <a:latin typeface="Arial" panose="020B0604020202020204" pitchFamily="34" charset="0"/>
              </a:rPr>
              <a:t>29-03-2023</a:t>
            </a:fld>
            <a:endParaRPr lang="es-CL" dirty="0">
              <a:latin typeface="Arial" panose="020B0604020202020204" pitchFamily="34" charset="0"/>
            </a:endParaRP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rial" panose="020B0604020202020204" pitchFamily="34" charset="0"/>
            </a:endParaRP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04740-8051-47DA-8304-49C6033BEB27}" type="slidenum">
              <a:rPr lang="es-CL" smtClean="0">
                <a:latin typeface="Arial" panose="020B0604020202020204" pitchFamily="34" charset="0"/>
              </a:rPr>
              <a:t>‹Nº›</a:t>
            </a:fld>
            <a:endParaRPr lang="es-CL" dirty="0">
              <a:latin typeface="Arial" panose="020B0604020202020204" pitchFamily="34" charset="0"/>
            </a:endParaRPr>
          </a:p>
        </p:txBody>
      </p:sp>
    </p:spTree>
    <p:extLst>
      <p:ext uri="{BB962C8B-B14F-4D97-AF65-F5344CB8AC3E}">
        <p14:creationId xmlns:p14="http://schemas.microsoft.com/office/powerpoint/2010/main" val="1029847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29-03-2023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6889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29-03-2023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2461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29-03-2023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5832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29-03-2023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40071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AE5BB9-B1CD-4D9E-97D3-C8D4912E4BCB}" type="datetimeFigureOut">
              <a:rPr lang="es-CL" smtClean="0"/>
              <a:t>29-03-2023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3239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D3AE5BB9-B1CD-4D9E-97D3-C8D4912E4BCB}" type="datetimeFigureOut">
              <a:rPr lang="es-CL" smtClean="0"/>
              <a:t>29-03-2023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17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D3AE5BB9-B1CD-4D9E-97D3-C8D4912E4BCB}" type="datetimeFigureOut">
              <a:rPr lang="es-CL" smtClean="0"/>
              <a:t>29-03-2023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52455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D3AE5BB9-B1CD-4D9E-97D3-C8D4912E4BCB}" type="datetimeFigureOut">
              <a:rPr lang="es-CL" smtClean="0"/>
              <a:t>29-03-2023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47469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AE5BB9-B1CD-4D9E-97D3-C8D4912E4BCB}" type="datetimeFigureOut">
              <a:rPr lang="es-CL" smtClean="0"/>
              <a:t>29-03-2023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15570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29-03-2023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42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29-03-2023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37934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3AE5BB9-B1CD-4D9E-97D3-C8D4912E4BCB}" type="datetimeFigureOut">
              <a:rPr lang="es-CL" smtClean="0"/>
              <a:pPr/>
              <a:t>29-03-2023</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69A89CE-6F0C-4614-8B05-812CEB82CD5A}" type="slidenum">
              <a:rPr lang="es-CL" smtClean="0"/>
              <a:pPr/>
              <a:t>‹Nº›</a:t>
            </a:fld>
            <a:endParaRPr lang="es-CL" dirty="0"/>
          </a:p>
        </p:txBody>
      </p:sp>
    </p:spTree>
    <p:extLst>
      <p:ext uri="{BB962C8B-B14F-4D97-AF65-F5344CB8AC3E}">
        <p14:creationId xmlns:p14="http://schemas.microsoft.com/office/powerpoint/2010/main" val="10436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friosmarketing.com/" TargetMode="External"/><Relationship Id="rId2" Type="http://schemas.openxmlformats.org/officeDocument/2006/relationships/hyperlink" Target="https://www.linkedin.com/in/feliperiosbarraza"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680374" y="2459504"/>
            <a:ext cx="8551333" cy="1938992"/>
          </a:xfrm>
          <a:prstGeom prst="rect">
            <a:avLst/>
          </a:prstGeom>
        </p:spPr>
        <p:txBody>
          <a:bodyPr wrap="square">
            <a:spAutoFit/>
          </a:bodyPr>
          <a:lstStyle/>
          <a:p>
            <a:pPr algn="ctr"/>
            <a:r>
              <a:rPr lang="es-CL" sz="6000" dirty="0">
                <a:solidFill>
                  <a:schemeClr val="bg1"/>
                </a:solidFill>
                <a:latin typeface="Arial" panose="020B0604020202020204" pitchFamily="34" charset="0"/>
                <a:ea typeface="Calibri" panose="020F0502020204030204" pitchFamily="34" charset="0"/>
                <a:cs typeface="Arial" panose="020B0604020202020204" pitchFamily="34" charset="0"/>
              </a:rPr>
              <a:t>Módulo Emprendimiento y gestión de Proyectos</a:t>
            </a:r>
            <a:endParaRPr lang="es-CL" sz="600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948611" y="4867271"/>
            <a:ext cx="8270033" cy="1231106"/>
          </a:xfrm>
          <a:prstGeom prst="rect">
            <a:avLst/>
          </a:prstGeom>
        </p:spPr>
        <p:txBody>
          <a:bodyPr wrap="square">
            <a:spAutoFit/>
          </a:bodyPr>
          <a:lstStyle/>
          <a:p>
            <a:r>
              <a:rPr lang="es-CL" sz="2000" b="1" dirty="0">
                <a:solidFill>
                  <a:schemeClr val="bg1"/>
                </a:solidFill>
                <a:latin typeface="Arial" panose="020B0604020202020204" pitchFamily="34" charset="0"/>
                <a:ea typeface="Calibri" panose="020F0502020204030204" pitchFamily="34" charset="0"/>
                <a:cs typeface="Arial" panose="020B0604020202020204" pitchFamily="34" charset="0"/>
              </a:rPr>
              <a:t>Profesora: Pamela Valdés I.</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Ingeniera Civil Industrial  U de Chile   1990- 1995</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MBA  		            U Adolfo Ibáñez  2003-2004</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Diplomada en Marketing Digital  U Adolfo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Ibañez</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eclass</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2020</a:t>
            </a:r>
            <a:endParaRPr lang="es-CL" dirty="0">
              <a:solidFill>
                <a:schemeClr val="bg1"/>
              </a:solidFill>
              <a:latin typeface="Arial" panose="020B0604020202020204" pitchFamily="34" charset="0"/>
              <a:cs typeface="Arial" panose="020B060402020202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95BE7A25-AC4F-4448-BEBB-7391E2D2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819" y="373176"/>
            <a:ext cx="6064598" cy="955833"/>
          </a:xfrm>
          <a:prstGeom prst="rect">
            <a:avLst/>
          </a:prstGeom>
        </p:spPr>
      </p:pic>
    </p:spTree>
    <p:extLst>
      <p:ext uri="{BB962C8B-B14F-4D97-AF65-F5344CB8AC3E}">
        <p14:creationId xmlns:p14="http://schemas.microsoft.com/office/powerpoint/2010/main" val="5868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36F9873-642F-4EB5-9636-7DE2F9F95D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7" name="Oval 26">
              <a:extLst>
                <a:ext uri="{FF2B5EF4-FFF2-40B4-BE49-F238E27FC236}">
                  <a16:creationId xmlns:a16="http://schemas.microsoft.com/office/drawing/2014/main" id="{CF8B8011-BF73-4693-BD76-BCF02A842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7329488-C25D-4C7C-814F-CEBFD5E7C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68D62A5-CA80-455B-8BF4-09BA31DC3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320F636-F7FE-493A-AF45-D9E22016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CFAE76A-3CE9-4AC3-9975-186C6B3EEA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D2D7409-1AC7-4A0F-B79D-1664128FB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984C08-2F90-D834-7ED0-A882CAD0FB14}"/>
              </a:ext>
            </a:extLst>
          </p:cNvPr>
          <p:cNvSpPr>
            <a:spLocks noGrp="1"/>
          </p:cNvSpPr>
          <p:nvPr>
            <p:ph type="title"/>
          </p:nvPr>
        </p:nvSpPr>
        <p:spPr>
          <a:xfrm>
            <a:off x="630935" y="630936"/>
            <a:ext cx="5330275" cy="1951075"/>
          </a:xfrm>
          <a:noFill/>
        </p:spPr>
        <p:txBody>
          <a:bodyPr vert="horz" lIns="91440" tIns="45720" rIns="91440" bIns="45720" rtlCol="0" anchor="t">
            <a:normAutofit/>
          </a:bodyPr>
          <a:lstStyle/>
          <a:p>
            <a:r>
              <a:rPr lang="en-US" sz="4800">
                <a:solidFill>
                  <a:schemeClr val="bg1"/>
                </a:solidFill>
                <a:latin typeface="+mj-lt"/>
              </a:rPr>
              <a:t>Innovación</a:t>
            </a:r>
          </a:p>
        </p:txBody>
      </p:sp>
      <p:sp>
        <p:nvSpPr>
          <p:cNvPr id="36" name="Rectangle 35">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9" name="Straight Connector 38">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5" name="Straight Connector 4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7" name="Marcador de contenido 16" descr="Un grupo de personas paradas en frente de un edificio&#10;&#10;Descripción generada automáticamente con confianza media">
            <a:extLst>
              <a:ext uri="{FF2B5EF4-FFF2-40B4-BE49-F238E27FC236}">
                <a16:creationId xmlns:a16="http://schemas.microsoft.com/office/drawing/2014/main" id="{0AD3E20E-1253-3AD1-9371-65B46C12F7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291" y="1682866"/>
            <a:ext cx="6020505" cy="4006373"/>
          </a:xfrm>
          <a:prstGeom prst="rect">
            <a:avLst/>
          </a:prstGeom>
        </p:spPr>
      </p:pic>
      <p:grpSp>
        <p:nvGrpSpPr>
          <p:cNvPr id="50" name="Group 4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3" y="2900856"/>
            <a:ext cx="304800" cy="429768"/>
            <a:chOff x="215328" y="-46937"/>
            <a:chExt cx="304800" cy="2773841"/>
          </a:xfrm>
        </p:grpSpPr>
        <p:cxnSp>
          <p:nvCxnSpPr>
            <p:cNvPr id="51" name="Straight Connector 5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7" name="Tabla 7">
            <a:extLst>
              <a:ext uri="{FF2B5EF4-FFF2-40B4-BE49-F238E27FC236}">
                <a16:creationId xmlns:a16="http://schemas.microsoft.com/office/drawing/2014/main" id="{9AE939B1-76AB-5DF4-BA40-567CB0E51F6F}"/>
              </a:ext>
            </a:extLst>
          </p:cNvPr>
          <p:cNvGraphicFramePr>
            <a:graphicFrameLocks noGrp="1"/>
          </p:cNvGraphicFramePr>
          <p:nvPr>
            <p:ph sz="quarter" idx="4"/>
            <p:extLst>
              <p:ext uri="{D42A27DB-BD31-4B8C-83A1-F6EECF244321}">
                <p14:modId xmlns:p14="http://schemas.microsoft.com/office/powerpoint/2010/main" val="1347397231"/>
              </p:ext>
            </p:extLst>
          </p:nvPr>
        </p:nvGraphicFramePr>
        <p:xfrm>
          <a:off x="6824622" y="1510032"/>
          <a:ext cx="4434917" cy="3471287"/>
        </p:xfrm>
        <a:graphic>
          <a:graphicData uri="http://schemas.openxmlformats.org/drawingml/2006/table">
            <a:tbl>
              <a:tblPr firstRow="1" bandRow="1">
                <a:tableStyleId>{8799B23B-EC83-4686-B30A-512413B5E67A}</a:tableStyleId>
              </a:tblPr>
              <a:tblGrid>
                <a:gridCol w="4434917">
                  <a:extLst>
                    <a:ext uri="{9D8B030D-6E8A-4147-A177-3AD203B41FA5}">
                      <a16:colId xmlns:a16="http://schemas.microsoft.com/office/drawing/2014/main" val="81013385"/>
                    </a:ext>
                  </a:extLst>
                </a:gridCol>
              </a:tblGrid>
              <a:tr h="2230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900" b="0" dirty="0">
                          <a:solidFill>
                            <a:schemeClr val="bg1"/>
                          </a:solidFill>
                          <a:effectLst/>
                        </a:rPr>
                        <a:t>La innovación es el proceso de desarrollar y aplicar nuevas ideas, productos, servicios, procesos, tecnologías o modelos de negocio que agregan valor a los clientes y a la empresa. La innovación implica crear soluciones creativas a problemas existentes o identificar nuevas oportunidades en el mercado.</a:t>
                      </a:r>
                    </a:p>
                    <a:p>
                      <a:endParaRPr lang="es-CL" sz="1900" dirty="0"/>
                    </a:p>
                  </a:txBody>
                  <a:tcPr marL="95948" marR="95948" marT="47974" marB="47974"/>
                </a:tc>
                <a:extLst>
                  <a:ext uri="{0D108BD9-81ED-4DB2-BD59-A6C34878D82A}">
                    <a16:rowId xmlns:a16="http://schemas.microsoft.com/office/drawing/2014/main" val="776788934"/>
                  </a:ext>
                </a:extLst>
              </a:tr>
              <a:tr h="479739">
                <a:tc>
                  <a:txBody>
                    <a:bodyPr/>
                    <a:lstStyle/>
                    <a:p>
                      <a:endParaRPr lang="es-CL" sz="1900" dirty="0"/>
                    </a:p>
                  </a:txBody>
                  <a:tcPr marL="95948" marR="95948" marT="47974" marB="47974"/>
                </a:tc>
                <a:extLst>
                  <a:ext uri="{0D108BD9-81ED-4DB2-BD59-A6C34878D82A}">
                    <a16:rowId xmlns:a16="http://schemas.microsoft.com/office/drawing/2014/main" val="4121208717"/>
                  </a:ext>
                </a:extLst>
              </a:tr>
            </a:tbl>
          </a:graphicData>
        </a:graphic>
      </p:graphicFrame>
    </p:spTree>
    <p:extLst>
      <p:ext uri="{BB962C8B-B14F-4D97-AF65-F5344CB8AC3E}">
        <p14:creationId xmlns:p14="http://schemas.microsoft.com/office/powerpoint/2010/main" val="21304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 Aplicación&#10;&#10;Descripción generada automáticamente">
            <a:extLst>
              <a:ext uri="{FF2B5EF4-FFF2-40B4-BE49-F238E27FC236}">
                <a16:creationId xmlns:a16="http://schemas.microsoft.com/office/drawing/2014/main" id="{E24B943C-4769-BCC7-A97D-D185485F21F5}"/>
              </a:ext>
            </a:extLst>
          </p:cNvPr>
          <p:cNvPicPr>
            <a:picLocks noChangeAspect="1"/>
          </p:cNvPicPr>
          <p:nvPr/>
        </p:nvPicPr>
        <p:blipFill rotWithShape="1">
          <a:blip r:embed="rId2">
            <a:extLst>
              <a:ext uri="{28A0092B-C50C-407E-A947-70E740481C1C}">
                <a14:useLocalDpi xmlns:a14="http://schemas.microsoft.com/office/drawing/2010/main" val="0"/>
              </a:ext>
            </a:extLst>
          </a:blip>
          <a:srcRect l="20311" t="15556" r="40860" b="11250"/>
          <a:stretch/>
        </p:blipFill>
        <p:spPr>
          <a:xfrm>
            <a:off x="0" y="238125"/>
            <a:ext cx="5672225" cy="6014613"/>
          </a:xfrm>
          <a:prstGeom prst="rect">
            <a:avLst/>
          </a:prstGeom>
        </p:spPr>
      </p:pic>
      <p:pic>
        <p:nvPicPr>
          <p:cNvPr id="3" name="Imagen 2" descr="Interfaz de usuario gráfica, Texto, Aplicación&#10;&#10;Descripción generada automáticamente">
            <a:extLst>
              <a:ext uri="{FF2B5EF4-FFF2-40B4-BE49-F238E27FC236}">
                <a16:creationId xmlns:a16="http://schemas.microsoft.com/office/drawing/2014/main" id="{99FE0739-5B76-3FDA-FC0A-1A67AB86FA26}"/>
              </a:ext>
            </a:extLst>
          </p:cNvPr>
          <p:cNvPicPr>
            <a:picLocks noChangeAspect="1"/>
          </p:cNvPicPr>
          <p:nvPr/>
        </p:nvPicPr>
        <p:blipFill rotWithShape="1">
          <a:blip r:embed="rId3">
            <a:extLst>
              <a:ext uri="{28A0092B-C50C-407E-A947-70E740481C1C}">
                <a14:useLocalDpi xmlns:a14="http://schemas.microsoft.com/office/drawing/2010/main" val="0"/>
              </a:ext>
            </a:extLst>
          </a:blip>
          <a:srcRect l="19609" t="15022" r="34297" b="14723"/>
          <a:stretch/>
        </p:blipFill>
        <p:spPr>
          <a:xfrm>
            <a:off x="4990596" y="200996"/>
            <a:ext cx="7058705" cy="6051741"/>
          </a:xfrm>
          <a:prstGeom prst="rect">
            <a:avLst/>
          </a:prstGeom>
        </p:spPr>
      </p:pic>
    </p:spTree>
    <p:extLst>
      <p:ext uri="{BB962C8B-B14F-4D97-AF65-F5344CB8AC3E}">
        <p14:creationId xmlns:p14="http://schemas.microsoft.com/office/powerpoint/2010/main" val="2633764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Compañeros acurrucados">
            <a:extLst>
              <a:ext uri="{FF2B5EF4-FFF2-40B4-BE49-F238E27FC236}">
                <a16:creationId xmlns:a16="http://schemas.microsoft.com/office/drawing/2014/main" id="{DCBF9F3C-D86C-D719-0CFE-8B879B5FAB77}"/>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9002" b="6729"/>
          <a:stretch/>
        </p:blipFill>
        <p:spPr>
          <a:xfrm>
            <a:off x="20" y="10"/>
            <a:ext cx="12191979" cy="6857990"/>
          </a:xfrm>
          <a:prstGeom prst="rect">
            <a:avLst/>
          </a:prstGeom>
        </p:spPr>
      </p:pic>
      <p:sp>
        <p:nvSpPr>
          <p:cNvPr id="2" name="Título 1">
            <a:extLst>
              <a:ext uri="{FF2B5EF4-FFF2-40B4-BE49-F238E27FC236}">
                <a16:creationId xmlns:a16="http://schemas.microsoft.com/office/drawing/2014/main" id="{CE59AC96-F785-A057-0DAB-C9E2CF877D5F}"/>
              </a:ext>
            </a:extLst>
          </p:cNvPr>
          <p:cNvSpPr>
            <a:spLocks noGrp="1"/>
          </p:cNvSpPr>
          <p:nvPr>
            <p:ph type="title"/>
          </p:nvPr>
        </p:nvSpPr>
        <p:spPr>
          <a:xfrm>
            <a:off x="841249" y="941832"/>
            <a:ext cx="10506456" cy="2057400"/>
          </a:xfrm>
        </p:spPr>
        <p:txBody>
          <a:bodyPr vert="horz" lIns="91440" tIns="45720" rIns="91440" bIns="45720" rtlCol="0" anchor="b">
            <a:normAutofit/>
          </a:bodyPr>
          <a:lstStyle/>
          <a:p>
            <a:pPr marL="571500" indent="-571500"/>
            <a:r>
              <a:rPr lang="en-US" sz="2800">
                <a:latin typeface="+mj-lt"/>
              </a:rPr>
              <a:t>Gestión de proyectos</a:t>
            </a:r>
            <a:br>
              <a:rPr lang="en-US" sz="2800">
                <a:latin typeface="+mj-lt"/>
              </a:rPr>
            </a:br>
            <a:r>
              <a:rPr lang="en-US" sz="2800">
                <a:latin typeface="+mj-lt"/>
              </a:rPr>
              <a:t>	- Análisis de factibilidad de y proyecto o Emprendimiento</a:t>
            </a:r>
            <a:br>
              <a:rPr lang="en-US" sz="2800">
                <a:latin typeface="+mj-lt"/>
              </a:rPr>
            </a:br>
            <a:r>
              <a:rPr lang="en-US" sz="2800">
                <a:latin typeface="+mj-lt"/>
              </a:rPr>
              <a:t>    - Planificación </a:t>
            </a:r>
            <a:br>
              <a:rPr lang="en-US" sz="2800">
                <a:latin typeface="+mj-lt"/>
              </a:rPr>
            </a:br>
            <a:r>
              <a:rPr lang="en-US" sz="2800">
                <a:latin typeface="+mj-lt"/>
              </a:rPr>
              <a:t>    - Rol del Gerente o gestor de un proyecto</a:t>
            </a:r>
            <a:br>
              <a:rPr lang="en-US" sz="2800">
                <a:latin typeface="+mj-lt"/>
              </a:rPr>
            </a:br>
            <a:r>
              <a:rPr lang="en-US" sz="2800">
                <a:latin typeface="+mj-lt"/>
              </a:rPr>
              <a:t>    - Seguimiento de un proyecto  </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AC150DBF-9F57-D908-21F1-55ECA262F805}"/>
              </a:ext>
            </a:extLst>
          </p:cNvPr>
          <p:cNvSpPr txBox="1">
            <a:spLocks/>
          </p:cNvSpPr>
          <p:nvPr/>
        </p:nvSpPr>
        <p:spPr>
          <a:xfrm>
            <a:off x="841248" y="3502152"/>
            <a:ext cx="10506456" cy="267004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indent="-228600">
              <a:spcAft>
                <a:spcPts val="600"/>
              </a:spcAft>
              <a:buFont typeface="Arial" panose="020B0604020202020204" pitchFamily="34" charset="0"/>
              <a:buChar char="•"/>
            </a:pPr>
            <a:r>
              <a:rPr lang="en-US" sz="4800" dirty="0" err="1">
                <a:latin typeface="+mn-lt"/>
                <a:ea typeface="+mn-ea"/>
                <a:cs typeface="+mn-cs"/>
              </a:rPr>
              <a:t>Gestión</a:t>
            </a:r>
            <a:r>
              <a:rPr lang="en-US" sz="4800" dirty="0">
                <a:latin typeface="+mn-lt"/>
                <a:ea typeface="+mn-ea"/>
                <a:cs typeface="+mn-cs"/>
              </a:rPr>
              <a:t> de </a:t>
            </a:r>
            <a:r>
              <a:rPr lang="en-US" sz="4800" dirty="0" err="1">
                <a:latin typeface="+mn-lt"/>
                <a:ea typeface="+mn-ea"/>
                <a:cs typeface="+mn-cs"/>
              </a:rPr>
              <a:t>riesgos</a:t>
            </a:r>
            <a:endParaRPr lang="en-US" sz="4800" dirty="0">
              <a:latin typeface="+mn-lt"/>
              <a:ea typeface="+mn-ea"/>
              <a:cs typeface="+mn-cs"/>
            </a:endParaRPr>
          </a:p>
          <a:p>
            <a:pPr marL="571500" indent="-228600">
              <a:spcAft>
                <a:spcPts val="600"/>
              </a:spcAft>
              <a:buFont typeface="Arial" panose="020B0604020202020204" pitchFamily="34" charset="0"/>
              <a:buChar char="•"/>
            </a:pPr>
            <a:r>
              <a:rPr lang="en-US" sz="4800" dirty="0">
                <a:latin typeface="+mn-lt"/>
                <a:ea typeface="+mn-ea"/>
                <a:cs typeface="+mn-cs"/>
              </a:rPr>
              <a:t>Los 5 </a:t>
            </a:r>
            <a:r>
              <a:rPr lang="en-US" sz="4800" dirty="0" err="1">
                <a:latin typeface="+mn-lt"/>
                <a:ea typeface="+mn-ea"/>
                <a:cs typeface="+mn-cs"/>
              </a:rPr>
              <a:t>porqués</a:t>
            </a:r>
            <a:r>
              <a:rPr lang="en-US" sz="4800" dirty="0">
                <a:latin typeface="+mn-lt"/>
                <a:ea typeface="+mn-ea"/>
                <a:cs typeface="+mn-cs"/>
              </a:rPr>
              <a:t> </a:t>
            </a:r>
          </a:p>
          <a:p>
            <a:pPr marL="571500" indent="-228600">
              <a:spcAft>
                <a:spcPts val="600"/>
              </a:spcAft>
              <a:buFont typeface="Arial" panose="020B0604020202020204" pitchFamily="34" charset="0"/>
              <a:buChar char="•"/>
            </a:pPr>
            <a:r>
              <a:rPr lang="en-US" sz="4800" dirty="0">
                <a:latin typeface="+mn-lt"/>
                <a:ea typeface="+mn-ea"/>
                <a:cs typeface="+mn-cs"/>
              </a:rPr>
              <a:t>What if?</a:t>
            </a:r>
          </a:p>
          <a:p>
            <a:pPr marL="571500" indent="-228600">
              <a:spcAft>
                <a:spcPts val="600"/>
              </a:spcAft>
              <a:buFont typeface="Arial" panose="020B0604020202020204" pitchFamily="34" charset="0"/>
              <a:buChar char="•"/>
            </a:pPr>
            <a:endParaRPr lang="en-US" sz="2000" dirty="0">
              <a:latin typeface="+mn-lt"/>
              <a:ea typeface="+mn-ea"/>
              <a:cs typeface="+mn-cs"/>
            </a:endParaRPr>
          </a:p>
        </p:txBody>
      </p:sp>
      <p:sp>
        <p:nvSpPr>
          <p:cNvPr id="6" name="Elipse 5">
            <a:extLst>
              <a:ext uri="{FF2B5EF4-FFF2-40B4-BE49-F238E27FC236}">
                <a16:creationId xmlns:a16="http://schemas.microsoft.com/office/drawing/2014/main" id="{E706D2BD-EDAC-9F29-CF58-8FE1E7EF6089}"/>
              </a:ext>
            </a:extLst>
          </p:cNvPr>
          <p:cNvSpPr/>
          <p:nvPr/>
        </p:nvSpPr>
        <p:spPr>
          <a:xfrm>
            <a:off x="8229600" y="3740727"/>
            <a:ext cx="3397827" cy="23948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latin typeface="Candara Light" panose="020E0502030303020204" pitchFamily="34" charset="0"/>
              </a:rPr>
              <a:t>Gestión de Equipos</a:t>
            </a:r>
          </a:p>
        </p:txBody>
      </p:sp>
    </p:spTree>
    <p:extLst>
      <p:ext uri="{BB962C8B-B14F-4D97-AF65-F5344CB8AC3E}">
        <p14:creationId xmlns:p14="http://schemas.microsoft.com/office/powerpoint/2010/main" val="3627627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superiores cortadas 2">
            <a:extLst>
              <a:ext uri="{FF2B5EF4-FFF2-40B4-BE49-F238E27FC236}">
                <a16:creationId xmlns:a16="http://schemas.microsoft.com/office/drawing/2014/main" id="{1517A256-FFD6-1C6A-7DE7-0E2E4B6AF01E}"/>
              </a:ext>
            </a:extLst>
          </p:cNvPr>
          <p:cNvSpPr/>
          <p:nvPr/>
        </p:nvSpPr>
        <p:spPr>
          <a:xfrm>
            <a:off x="395668" y="3429000"/>
            <a:ext cx="5437238" cy="21336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ln w="0"/>
                <a:solidFill>
                  <a:schemeClr val="bg1"/>
                </a:solidFill>
                <a:effectLst>
                  <a:outerShdw blurRad="38100" dist="19050" dir="2700000" algn="tl" rotWithShape="0">
                    <a:schemeClr val="dk1">
                      <a:alpha val="40000"/>
                    </a:schemeClr>
                  </a:outerShdw>
                </a:effectLst>
                <a:latin typeface="Candara Light" panose="020E0502030303020204" pitchFamily="34" charset="0"/>
              </a:rPr>
              <a:t>Internacionalización</a:t>
            </a:r>
          </a:p>
        </p:txBody>
      </p:sp>
      <p:sp>
        <p:nvSpPr>
          <p:cNvPr id="4" name="Rectángulo: esquinas superiores cortadas 3">
            <a:extLst>
              <a:ext uri="{FF2B5EF4-FFF2-40B4-BE49-F238E27FC236}">
                <a16:creationId xmlns:a16="http://schemas.microsoft.com/office/drawing/2014/main" id="{99C21D78-1688-2277-915E-04C7D0E6E2A6}"/>
              </a:ext>
            </a:extLst>
          </p:cNvPr>
          <p:cNvSpPr/>
          <p:nvPr/>
        </p:nvSpPr>
        <p:spPr>
          <a:xfrm>
            <a:off x="6754762" y="3429000"/>
            <a:ext cx="5437238" cy="21336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ln w="0"/>
                <a:solidFill>
                  <a:schemeClr val="bg1"/>
                </a:solidFill>
                <a:effectLst>
                  <a:outerShdw blurRad="38100" dist="19050" dir="2700000" algn="tl" rotWithShape="0">
                    <a:schemeClr val="dk1">
                      <a:alpha val="40000"/>
                    </a:schemeClr>
                  </a:outerShdw>
                </a:effectLst>
                <a:latin typeface="Candara Light" panose="020E0502030303020204" pitchFamily="34" charset="0"/>
              </a:rPr>
              <a:t>Emprendimiento Social </a:t>
            </a:r>
          </a:p>
        </p:txBody>
      </p:sp>
      <p:sp>
        <p:nvSpPr>
          <p:cNvPr id="5" name="Rectángulo: esquinas superiores cortadas 4">
            <a:extLst>
              <a:ext uri="{FF2B5EF4-FFF2-40B4-BE49-F238E27FC236}">
                <a16:creationId xmlns:a16="http://schemas.microsoft.com/office/drawing/2014/main" id="{768FA566-5F53-DF49-6F7B-B49524FBA90D}"/>
              </a:ext>
            </a:extLst>
          </p:cNvPr>
          <p:cNvSpPr/>
          <p:nvPr/>
        </p:nvSpPr>
        <p:spPr>
          <a:xfrm>
            <a:off x="612625" y="561167"/>
            <a:ext cx="11503741" cy="21336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ln w="0"/>
                <a:solidFill>
                  <a:schemeClr val="bg1"/>
                </a:solidFill>
                <a:effectLst>
                  <a:outerShdw blurRad="38100" dist="19050" dir="2700000" algn="tl" rotWithShape="0">
                    <a:schemeClr val="dk1">
                      <a:alpha val="40000"/>
                    </a:schemeClr>
                  </a:outerShdw>
                </a:effectLst>
                <a:latin typeface="Candara Light" panose="020E0502030303020204" pitchFamily="34" charset="0"/>
              </a:rPr>
              <a:t>Ética</a:t>
            </a:r>
            <a:r>
              <a:rPr lang="es-CL" sz="4000" dirty="0">
                <a:ln w="0"/>
                <a:solidFill>
                  <a:schemeClr val="bg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23653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contenido 6" descr="Un hombre en frente de una computadora&#10;&#10;Descripción generada automáticamente con confianza media">
            <a:extLst>
              <a:ext uri="{FF2B5EF4-FFF2-40B4-BE49-F238E27FC236}">
                <a16:creationId xmlns:a16="http://schemas.microsoft.com/office/drawing/2014/main" id="{764A4FC5-21C4-AB32-AFBD-075EDBE60D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9963" y="642938"/>
            <a:ext cx="6772275" cy="4489450"/>
          </a:xfrm>
        </p:spPr>
      </p:pic>
      <p:pic>
        <p:nvPicPr>
          <p:cNvPr id="3" name="Imagen 2" descr="Imagen que contiene Texto&#10;&#10;Descripción generada automáticamente">
            <a:extLst>
              <a:ext uri="{FF2B5EF4-FFF2-40B4-BE49-F238E27FC236}">
                <a16:creationId xmlns:a16="http://schemas.microsoft.com/office/drawing/2014/main" id="{05CC1C70-4017-8CCF-38CE-8326EBBBD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963" y="5200650"/>
            <a:ext cx="6772275" cy="1009650"/>
          </a:xfrm>
          <a:prstGeom prst="rect">
            <a:avLst/>
          </a:prstGeom>
        </p:spPr>
      </p:pic>
      <p:sp>
        <p:nvSpPr>
          <p:cNvPr id="2" name="Título 1">
            <a:extLst>
              <a:ext uri="{FF2B5EF4-FFF2-40B4-BE49-F238E27FC236}">
                <a16:creationId xmlns:a16="http://schemas.microsoft.com/office/drawing/2014/main" id="{46B80645-DB7A-E183-422D-325AD4FF579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Detalle del día de hoy</a:t>
            </a:r>
          </a:p>
        </p:txBody>
      </p:sp>
    </p:spTree>
    <p:extLst>
      <p:ext uri="{BB962C8B-B14F-4D97-AF65-F5344CB8AC3E}">
        <p14:creationId xmlns:p14="http://schemas.microsoft.com/office/powerpoint/2010/main" val="312281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21D73C0-A7EB-5936-E20B-7E7B8C917DB8}"/>
              </a:ext>
            </a:extLst>
          </p:cNvPr>
          <p:cNvGraphicFramePr>
            <a:graphicFrameLocks noGrp="1"/>
          </p:cNvGraphicFramePr>
          <p:nvPr>
            <p:extLst>
              <p:ext uri="{D42A27DB-BD31-4B8C-83A1-F6EECF244321}">
                <p14:modId xmlns:p14="http://schemas.microsoft.com/office/powerpoint/2010/main" val="252014816"/>
              </p:ext>
            </p:extLst>
          </p:nvPr>
        </p:nvGraphicFramePr>
        <p:xfrm>
          <a:off x="2374710" y="1536183"/>
          <a:ext cx="9173825" cy="3929904"/>
        </p:xfrm>
        <a:graphic>
          <a:graphicData uri="http://schemas.openxmlformats.org/drawingml/2006/table">
            <a:tbl>
              <a:tblPr firstRow="1" firstCol="1" lastRow="1" lastCol="1" bandRow="1" bandCol="1"/>
              <a:tblGrid>
                <a:gridCol w="339469">
                  <a:extLst>
                    <a:ext uri="{9D8B030D-6E8A-4147-A177-3AD203B41FA5}">
                      <a16:colId xmlns:a16="http://schemas.microsoft.com/office/drawing/2014/main" val="3729748170"/>
                    </a:ext>
                  </a:extLst>
                </a:gridCol>
                <a:gridCol w="2811950">
                  <a:extLst>
                    <a:ext uri="{9D8B030D-6E8A-4147-A177-3AD203B41FA5}">
                      <a16:colId xmlns:a16="http://schemas.microsoft.com/office/drawing/2014/main" val="3358396529"/>
                    </a:ext>
                  </a:extLst>
                </a:gridCol>
                <a:gridCol w="1673286">
                  <a:extLst>
                    <a:ext uri="{9D8B030D-6E8A-4147-A177-3AD203B41FA5}">
                      <a16:colId xmlns:a16="http://schemas.microsoft.com/office/drawing/2014/main" val="1419167311"/>
                    </a:ext>
                  </a:extLst>
                </a:gridCol>
                <a:gridCol w="4349120">
                  <a:extLst>
                    <a:ext uri="{9D8B030D-6E8A-4147-A177-3AD203B41FA5}">
                      <a16:colId xmlns:a16="http://schemas.microsoft.com/office/drawing/2014/main" val="3577214075"/>
                    </a:ext>
                  </a:extLst>
                </a:gridCol>
              </a:tblGrid>
              <a:tr h="3785637">
                <a:tc>
                  <a:txBody>
                    <a:bodyPr/>
                    <a:lstStyle/>
                    <a:p>
                      <a:pPr algn="l" fontAlgn="ctr">
                        <a:lnSpc>
                          <a:spcPct val="107000"/>
                        </a:lnSpc>
                        <a:spcBef>
                          <a:spcPts val="0"/>
                        </a:spcBef>
                        <a:spcAft>
                          <a:spcPts val="800"/>
                        </a:spcAft>
                      </a:pPr>
                      <a:r>
                        <a:rPr lang="es-CL" sz="1900" b="1" i="0" u="none" strike="noStrike">
                          <a:effectLst/>
                          <a:latin typeface="Calibri" panose="020F0502020204030204" pitchFamily="34" charset="0"/>
                          <a:ea typeface="Calibri" panose="020F0502020204030204" pitchFamily="34" charset="0"/>
                          <a:cs typeface="Calibri" panose="020F0502020204030204" pitchFamily="34" charset="0"/>
                        </a:rPr>
                        <a:t>5</a:t>
                      </a:r>
                      <a:endParaRPr lang="es-CL" sz="3100" b="0" i="0" u="none" strike="noStrike">
                        <a:effectLst/>
                        <a:latin typeface="Arial" panose="020B0604020202020204" pitchFamily="34" charset="0"/>
                      </a:endParaRPr>
                    </a:p>
                  </a:txBody>
                  <a:tcPr marL="16399" marR="16399" marT="16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880" algn="l" fontAlgn="t">
                        <a:lnSpc>
                          <a:spcPct val="107000"/>
                        </a:lnSpc>
                        <a:spcBef>
                          <a:spcPts val="0"/>
                        </a:spcBef>
                        <a:spcAft>
                          <a:spcPts val="0"/>
                        </a:spcAft>
                      </a:pPr>
                      <a:r>
                        <a:rPr lang="es-CL" sz="1900" b="0" i="0" u="none" strike="noStrike"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Entrega de Informe Final Plan de Negocios </a:t>
                      </a:r>
                      <a:endParaRPr lang="es-CL" sz="3100" b="0" i="0" u="none" strike="noStrike" dirty="0">
                        <a:effectLst/>
                        <a:latin typeface="Arial" panose="020B0604020202020204" pitchFamily="34" charset="0"/>
                      </a:endParaRPr>
                    </a:p>
                    <a:p>
                      <a:pPr marL="182880" algn="l" fontAlgn="t">
                        <a:lnSpc>
                          <a:spcPct val="107000"/>
                        </a:lnSpc>
                        <a:spcBef>
                          <a:spcPts val="0"/>
                        </a:spcBef>
                        <a:spcAft>
                          <a:spcPts val="0"/>
                        </a:spcAft>
                      </a:pPr>
                      <a:r>
                        <a:rPr lang="es-CL" sz="1900" b="0" i="0" u="none" strike="noStrike" spc="10" dirty="0">
                          <a:effectLst/>
                          <a:latin typeface="Calibri" panose="020F0502020204030204" pitchFamily="34" charset="0"/>
                          <a:ea typeface="Calibri" panose="020F0502020204030204" pitchFamily="34" charset="0"/>
                          <a:cs typeface="Calibri" panose="020F0502020204030204" pitchFamily="34" charset="0"/>
                        </a:rPr>
                        <a:t> </a:t>
                      </a:r>
                      <a:endParaRPr lang="es-CL" sz="3100" b="0" i="0" u="none" strike="noStrike" dirty="0">
                        <a:effectLst/>
                        <a:latin typeface="Arial" panose="020B0604020202020204" pitchFamily="34" charset="0"/>
                      </a:endParaRPr>
                    </a:p>
                    <a:p>
                      <a:pPr marL="347472" indent="-347472"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Emprendimiento Digital </a:t>
                      </a:r>
                    </a:p>
                    <a:p>
                      <a:pPr marL="347472" indent="-347472" algn="l" fontAlgn="t">
                        <a:lnSpc>
                          <a:spcPct val="107000"/>
                        </a:lnSpc>
                        <a:spcBef>
                          <a:spcPts val="0"/>
                        </a:spcBef>
                        <a:spcAft>
                          <a:spcPts val="0"/>
                        </a:spcAft>
                      </a:pPr>
                      <a:endParaRPr lang="es-CL" sz="3100" b="0" i="0" u="none" strike="noStrike" dirty="0">
                        <a:effectLst/>
                        <a:latin typeface="Arial" panose="020B0604020202020204" pitchFamily="34" charset="0"/>
                      </a:endParaRPr>
                    </a:p>
                    <a:p>
                      <a:pPr marL="347472" indent="-347472"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Herramientas para Emprendedores  (Técnicas de presentación efectivas, defensa de proyectos, </a:t>
                      </a:r>
                      <a:r>
                        <a:rPr lang="es-CL" sz="19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feedback</a:t>
                      </a: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constructivo)</a:t>
                      </a:r>
                      <a:endParaRPr lang="es-CL" sz="3100" b="0" i="0" u="none" strike="noStrike" dirty="0">
                        <a:effectLst/>
                        <a:latin typeface="Arial" panose="020B0604020202020204" pitchFamily="34" charset="0"/>
                      </a:endParaRPr>
                    </a:p>
                    <a:p>
                      <a:pPr marL="182880" algn="l" fontAlgn="t">
                        <a:lnSpc>
                          <a:spcPct val="107000"/>
                        </a:lnSpc>
                        <a:spcBef>
                          <a:spcPts val="0"/>
                        </a:spcBef>
                        <a:spcAft>
                          <a:spcPts val="800"/>
                        </a:spcAft>
                      </a:pPr>
                      <a:r>
                        <a:rPr lang="es-CL" sz="1900" b="0" i="0" u="none" strike="noStrike" spc="10" dirty="0">
                          <a:effectLst/>
                          <a:latin typeface="Calibri" panose="020F0502020204030204" pitchFamily="34" charset="0"/>
                          <a:ea typeface="Calibri" panose="020F0502020204030204" pitchFamily="34" charset="0"/>
                          <a:cs typeface="Calibri" panose="020F0502020204030204" pitchFamily="34" charset="0"/>
                        </a:rPr>
                        <a:t> </a:t>
                      </a:r>
                      <a:endParaRPr lang="es-CL" sz="3100" b="0" i="0" u="none" strike="noStrike" dirty="0">
                        <a:effectLst/>
                        <a:latin typeface="Arial" panose="020B0604020202020204" pitchFamily="34" charset="0"/>
                      </a:endParaRPr>
                    </a:p>
                  </a:txBody>
                  <a:tcPr marL="16399" marR="16399" marT="163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20"/>
                        </a:spcBef>
                        <a:spcAft>
                          <a:spcPts val="800"/>
                        </a:spcAft>
                      </a:pPr>
                      <a:r>
                        <a:rPr lang="es-CL"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r>
                        <a:rPr lang="es-CL" sz="1700" b="0" i="0" u="none" strike="noStrike" dirty="0">
                          <a:effectLst/>
                          <a:latin typeface="Calibri" panose="020F0502020204030204" pitchFamily="34" charset="0"/>
                          <a:ea typeface="Times New Roman" panose="02020603050405020304" pitchFamily="18" charset="0"/>
                          <a:cs typeface="Calibri" panose="020F0502020204030204" pitchFamily="34" charset="0"/>
                        </a:rPr>
                        <a:t>Cátedra 18.30 a 21.30</a:t>
                      </a:r>
                      <a:endParaRPr lang="es-CL" sz="3100" b="0" i="0" u="none" strike="noStrike" dirty="0">
                        <a:effectLst/>
                        <a:latin typeface="Arial" panose="020B0604020202020204" pitchFamily="34" charset="0"/>
                      </a:endParaRPr>
                    </a:p>
                    <a:p>
                      <a:pPr marL="274320" algn="l" fontAlgn="t">
                        <a:lnSpc>
                          <a:spcPct val="107000"/>
                        </a:lnSpc>
                        <a:spcBef>
                          <a:spcPts val="20"/>
                        </a:spcBef>
                        <a:spcAft>
                          <a:spcPts val="800"/>
                        </a:spcAft>
                      </a:pPr>
                      <a:r>
                        <a:rPr lang="es-CL"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dirty="0">
                        <a:effectLst/>
                        <a:latin typeface="Arial" panose="020B0604020202020204" pitchFamily="34" charset="0"/>
                      </a:endParaRPr>
                    </a:p>
                    <a:p>
                      <a:pPr algn="l" fontAlgn="t">
                        <a:lnSpc>
                          <a:spcPct val="107000"/>
                        </a:lnSpc>
                        <a:spcBef>
                          <a:spcPts val="20"/>
                        </a:spcBef>
                        <a:spcAft>
                          <a:spcPts val="1000"/>
                        </a:spcAft>
                      </a:pPr>
                      <a:r>
                        <a:rPr lang="es-CL"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   Descanso 15 min (19.45 a 20.00)</a:t>
                      </a:r>
                      <a:endParaRPr lang="es-CL" sz="3100" b="0" i="0" u="none" strike="noStrike" dirty="0">
                        <a:effectLst/>
                        <a:latin typeface="Arial" panose="020B0604020202020204" pitchFamily="34" charset="0"/>
                      </a:endParaRPr>
                    </a:p>
                  </a:txBody>
                  <a:tcPr marL="16399" marR="16399" marT="163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20"/>
                        </a:spcBef>
                        <a:spcAft>
                          <a:spcPts val="1000"/>
                        </a:spcAft>
                      </a:pPr>
                      <a:r>
                        <a:rPr lang="es-CL"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Lectura complementaria recomendada:</a:t>
                      </a:r>
                      <a:endParaRPr lang="es-CL" sz="3100" b="0" i="0" u="none" strike="noStrike" dirty="0">
                        <a:effectLst/>
                        <a:latin typeface="Arial" panose="020B0604020202020204" pitchFamily="34" charset="0"/>
                      </a:endParaRPr>
                    </a:p>
                    <a:p>
                      <a:pPr algn="l" fontAlgn="t">
                        <a:lnSpc>
                          <a:spcPct val="107000"/>
                        </a:lnSpc>
                        <a:spcBef>
                          <a:spcPts val="20"/>
                        </a:spcBef>
                        <a:spcAft>
                          <a:spcPts val="1000"/>
                        </a:spcAft>
                      </a:pPr>
                      <a:r>
                        <a:rPr lang="es-CL" sz="1500" b="0" i="0" u="none" strike="noStrike" dirty="0">
                          <a:effectLst/>
                          <a:latin typeface="Calibri" panose="020F0502020204030204" pitchFamily="34" charset="0"/>
                          <a:ea typeface="Times New Roman" panose="02020603050405020304" pitchFamily="18" charset="0"/>
                          <a:cs typeface="Calibri" panose="020F0502020204030204" pitchFamily="34" charset="0"/>
                        </a:rPr>
                        <a:t>1.-Marketing Digital: Estrategias y Herramientas" de Carlos </a:t>
                      </a:r>
                      <a:r>
                        <a:rPr lang="es-CL" sz="15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Vassallo</a:t>
                      </a:r>
                      <a:endParaRPr lang="es-CL" sz="3100" b="0" i="0" u="none" strike="noStrike" dirty="0">
                        <a:effectLst/>
                        <a:latin typeface="Arial" panose="020B0604020202020204" pitchFamily="34" charset="0"/>
                      </a:endParaRPr>
                    </a:p>
                    <a:p>
                      <a:pPr algn="l" fontAlgn="t">
                        <a:lnSpc>
                          <a:spcPct val="107000"/>
                        </a:lnSpc>
                        <a:spcBef>
                          <a:spcPts val="200"/>
                        </a:spcBef>
                        <a:spcAft>
                          <a:spcPts val="0"/>
                        </a:spcAft>
                      </a:pPr>
                      <a:r>
                        <a:rPr lang="es-CL" sz="1500" b="1" i="0" u="none" strike="noStrike"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2.- Cursos de marketing Digital Felipe </a:t>
                      </a:r>
                      <a:r>
                        <a:rPr lang="es-CL" sz="1500" b="1" i="0" u="none" strike="noStrike" dirty="0" err="1">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Rios</a:t>
                      </a:r>
                      <a:r>
                        <a:rPr lang="es-CL" sz="1500" b="1" i="0" u="none" strike="noStrike"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 @frios Perfil de Felipe</a:t>
                      </a:r>
                      <a:endParaRPr lang="es-CL" sz="3100" b="0" i="0" u="none" strike="noStrike" dirty="0">
                        <a:effectLst/>
                        <a:latin typeface="Arial" panose="020B0604020202020204" pitchFamily="34" charset="0"/>
                      </a:endParaRPr>
                    </a:p>
                    <a:p>
                      <a:pPr algn="l" fontAlgn="t">
                        <a:lnSpc>
                          <a:spcPct val="107000"/>
                        </a:lnSpc>
                        <a:spcBef>
                          <a:spcPts val="0"/>
                        </a:spcBef>
                        <a:spcAft>
                          <a:spcPts val="800"/>
                        </a:spcAft>
                      </a:pPr>
                      <a:r>
                        <a:rPr lang="es-CL" sz="1500" b="0" i="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linkedin.com/in/</a:t>
                      </a:r>
                      <a:r>
                        <a:rPr lang="es-CL" sz="1500" b="0" i="0" u="none" strike="noStrike"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feliperiosbarraza</a:t>
                      </a:r>
                      <a:endParaRPr lang="es-CL" sz="3100" b="0" i="0" u="none" strike="noStrike" dirty="0">
                        <a:effectLst/>
                        <a:latin typeface="Arial" panose="020B0604020202020204" pitchFamily="34" charset="0"/>
                      </a:endParaRPr>
                    </a:p>
                    <a:p>
                      <a:pPr algn="l" fontAlgn="t">
                        <a:lnSpc>
                          <a:spcPct val="107000"/>
                        </a:lnSpc>
                        <a:spcBef>
                          <a:spcPts val="200"/>
                        </a:spcBef>
                        <a:spcAft>
                          <a:spcPts val="0"/>
                        </a:spcAft>
                      </a:pPr>
                      <a:r>
                        <a:rPr lang="es-CL" sz="1500" b="1" i="0" u="none" strike="noStrike"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hlinkClick r:id="rId3"/>
                        </a:rPr>
                        <a:t>friosmarketing.com </a:t>
                      </a:r>
                      <a:r>
                        <a:rPr lang="es-CL" sz="1500" b="1" i="0" u="none" strike="noStrike" dirty="0">
                          <a:solidFill>
                            <a:srgbClr val="1F4D78"/>
                          </a:solidFill>
                          <a:effectLst/>
                          <a:latin typeface="Calibri" panose="020F0502020204030204" pitchFamily="34" charset="0"/>
                          <a:ea typeface="Times New Roman" panose="02020603050405020304" pitchFamily="18" charset="0"/>
                          <a:cs typeface="Times New Roman" panose="02020603050405020304" pitchFamily="18" charset="0"/>
                        </a:rPr>
                        <a:t>(Cursos de marketing digital)</a:t>
                      </a:r>
                      <a:endParaRPr lang="es-CL" sz="3100" b="0" i="0" u="none" strike="noStrike" dirty="0">
                        <a:effectLst/>
                        <a:latin typeface="Arial" panose="020B0604020202020204" pitchFamily="34" charset="0"/>
                      </a:endParaRPr>
                    </a:p>
                  </a:txBody>
                  <a:tcPr marL="16399" marR="16399" marT="163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861525"/>
                  </a:ext>
                </a:extLst>
              </a:tr>
            </a:tbl>
          </a:graphicData>
        </a:graphic>
      </p:graphicFrame>
    </p:spTree>
    <p:extLst>
      <p:ext uri="{BB962C8B-B14F-4D97-AF65-F5344CB8AC3E}">
        <p14:creationId xmlns:p14="http://schemas.microsoft.com/office/powerpoint/2010/main" val="169295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16EAF5A-6002-2DA5-76BA-A21C3AAD69A2}"/>
              </a:ext>
            </a:extLst>
          </p:cNvPr>
          <p:cNvSpPr/>
          <p:nvPr/>
        </p:nvSpPr>
        <p:spPr>
          <a:xfrm>
            <a:off x="1750142" y="540775"/>
            <a:ext cx="7678993" cy="1140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latin typeface="Candara Light" panose="020E0502030303020204" pitchFamily="34" charset="0"/>
              </a:rPr>
              <a:t>Emprendimiento Digital </a:t>
            </a:r>
          </a:p>
        </p:txBody>
      </p:sp>
      <p:sp>
        <p:nvSpPr>
          <p:cNvPr id="4" name="CuadroTexto 3">
            <a:extLst>
              <a:ext uri="{FF2B5EF4-FFF2-40B4-BE49-F238E27FC236}">
                <a16:creationId xmlns:a16="http://schemas.microsoft.com/office/drawing/2014/main" id="{F2C34AE7-3E60-BEA2-0C08-B94C4945CD10}"/>
              </a:ext>
            </a:extLst>
          </p:cNvPr>
          <p:cNvSpPr txBox="1"/>
          <p:nvPr/>
        </p:nvSpPr>
        <p:spPr>
          <a:xfrm>
            <a:off x="570271" y="2277296"/>
            <a:ext cx="11071123" cy="1477328"/>
          </a:xfrm>
          <a:prstGeom prst="rect">
            <a:avLst/>
          </a:prstGeom>
          <a:noFill/>
        </p:spPr>
        <p:txBody>
          <a:bodyPr wrap="square">
            <a:spAutoFit/>
          </a:bodyPr>
          <a:lstStyle/>
          <a:p>
            <a:r>
              <a:rPr lang="es-ES" b="0" i="0" dirty="0">
                <a:solidFill>
                  <a:srgbClr val="374151"/>
                </a:solidFill>
                <a:effectLst/>
                <a:latin typeface="Söhne"/>
              </a:rPr>
              <a:t>El emprendimiento digital se refiere a la creación y gestión de un negocio que se basa en la tecnología y el uso de herramientas digitales para ofrecer productos o servicios en línea. Los emprendedores digitales utilizan una amplia variedad de tecnologías para innovar y transformar la forma en que se hacen los negocios, desde el desarrollo de aplicaciones móviles y plataformas de comercio electrónico hasta la automatización de procesos y el análisis de datos.</a:t>
            </a:r>
            <a:endParaRPr lang="es-CL" dirty="0"/>
          </a:p>
        </p:txBody>
      </p:sp>
      <p:graphicFrame>
        <p:nvGraphicFramePr>
          <p:cNvPr id="7" name="Tabla 7">
            <a:extLst>
              <a:ext uri="{FF2B5EF4-FFF2-40B4-BE49-F238E27FC236}">
                <a16:creationId xmlns:a16="http://schemas.microsoft.com/office/drawing/2014/main" id="{963A2B31-BF6F-2713-B1DF-DAFF5930BADE}"/>
              </a:ext>
            </a:extLst>
          </p:cNvPr>
          <p:cNvGraphicFramePr>
            <a:graphicFrameLocks noGrp="1"/>
          </p:cNvGraphicFramePr>
          <p:nvPr>
            <p:extLst>
              <p:ext uri="{D42A27DB-BD31-4B8C-83A1-F6EECF244321}">
                <p14:modId xmlns:p14="http://schemas.microsoft.com/office/powerpoint/2010/main" val="2589646726"/>
              </p:ext>
            </p:extLst>
          </p:nvPr>
        </p:nvGraphicFramePr>
        <p:xfrm>
          <a:off x="1604962" y="3754624"/>
          <a:ext cx="9310898" cy="2646680"/>
        </p:xfrm>
        <a:graphic>
          <a:graphicData uri="http://schemas.openxmlformats.org/drawingml/2006/table">
            <a:tbl>
              <a:tblPr firstRow="1" bandRow="1">
                <a:tableStyleId>{5C22544A-7EE6-4342-B048-85BDC9FD1C3A}</a:tableStyleId>
              </a:tblPr>
              <a:tblGrid>
                <a:gridCol w="9310898">
                  <a:extLst>
                    <a:ext uri="{9D8B030D-6E8A-4147-A177-3AD203B41FA5}">
                      <a16:colId xmlns:a16="http://schemas.microsoft.com/office/drawing/2014/main" val="366199846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800" dirty="0">
                          <a:solidFill>
                            <a:schemeClr val="bg1"/>
                          </a:solidFill>
                          <a:latin typeface="Söhne"/>
                        </a:rPr>
                        <a:t>V</a:t>
                      </a:r>
                      <a:r>
                        <a:rPr lang="es-CL" sz="2800" b="0" i="0" dirty="0">
                          <a:solidFill>
                            <a:schemeClr val="bg1"/>
                          </a:solidFill>
                          <a:effectLst/>
                          <a:latin typeface="Söhne"/>
                        </a:rPr>
                        <a:t>entajas del emprendimiento digital </a:t>
                      </a:r>
                      <a:endParaRPr lang="es-CL" sz="2800" dirty="0">
                        <a:solidFill>
                          <a:schemeClr val="bg1"/>
                        </a:solidFill>
                      </a:endParaRPr>
                    </a:p>
                    <a:p>
                      <a:endParaRPr lang="es-CL" dirty="0"/>
                    </a:p>
                  </a:txBody>
                  <a:tcPr/>
                </a:tc>
                <a:extLst>
                  <a:ext uri="{0D108BD9-81ED-4DB2-BD59-A6C34878D82A}">
                    <a16:rowId xmlns:a16="http://schemas.microsoft.com/office/drawing/2014/main" val="2542902019"/>
                  </a:ext>
                </a:extLst>
              </a:tr>
              <a:tr h="370840">
                <a:tc>
                  <a:txBody>
                    <a:bodyPr/>
                    <a:lstStyle/>
                    <a:p>
                      <a:r>
                        <a:rPr lang="es-ES" sz="1800" b="0" i="0" kern="1200" dirty="0">
                          <a:solidFill>
                            <a:schemeClr val="dk1"/>
                          </a:solidFill>
                          <a:effectLst/>
                          <a:latin typeface="+mn-lt"/>
                          <a:ea typeface="+mn-ea"/>
                          <a:cs typeface="+mn-cs"/>
                        </a:rPr>
                        <a:t>Posibilidad de llegar a un público global</a:t>
                      </a:r>
                      <a:endParaRPr lang="es-CL" dirty="0"/>
                    </a:p>
                  </a:txBody>
                  <a:tcPr/>
                </a:tc>
                <a:extLst>
                  <a:ext uri="{0D108BD9-81ED-4DB2-BD59-A6C34878D82A}">
                    <a16:rowId xmlns:a16="http://schemas.microsoft.com/office/drawing/2014/main" val="2501715988"/>
                  </a:ext>
                </a:extLst>
              </a:tr>
              <a:tr h="370840">
                <a:tc>
                  <a:txBody>
                    <a:bodyPr/>
                    <a:lstStyle/>
                    <a:p>
                      <a:r>
                        <a:rPr lang="es-ES" sz="1800" b="0" i="0" kern="1200" dirty="0">
                          <a:solidFill>
                            <a:schemeClr val="dk1"/>
                          </a:solidFill>
                          <a:effectLst/>
                          <a:latin typeface="+mn-lt"/>
                          <a:ea typeface="+mn-ea"/>
                          <a:cs typeface="+mn-cs"/>
                        </a:rPr>
                        <a:t>Reducción de los costos de infraestructura</a:t>
                      </a:r>
                      <a:endParaRPr lang="es-CL" dirty="0"/>
                    </a:p>
                  </a:txBody>
                  <a:tcPr/>
                </a:tc>
                <a:extLst>
                  <a:ext uri="{0D108BD9-81ED-4DB2-BD59-A6C34878D82A}">
                    <a16:rowId xmlns:a16="http://schemas.microsoft.com/office/drawing/2014/main" val="699322521"/>
                  </a:ext>
                </a:extLst>
              </a:tr>
              <a:tr h="370840">
                <a:tc>
                  <a:txBody>
                    <a:bodyPr/>
                    <a:lstStyle/>
                    <a:p>
                      <a:r>
                        <a:rPr lang="es-ES" sz="1800" b="0" i="0" kern="1200" dirty="0">
                          <a:solidFill>
                            <a:schemeClr val="dk1"/>
                          </a:solidFill>
                          <a:effectLst/>
                          <a:latin typeface="+mn-lt"/>
                          <a:ea typeface="+mn-ea"/>
                          <a:cs typeface="+mn-cs"/>
                        </a:rPr>
                        <a:t>Acceso a una amplia variedad de herramientas de marketing y análisis de datos</a:t>
                      </a:r>
                      <a:endParaRPr lang="es-CL" dirty="0"/>
                    </a:p>
                  </a:txBody>
                  <a:tcPr/>
                </a:tc>
                <a:extLst>
                  <a:ext uri="{0D108BD9-81ED-4DB2-BD59-A6C34878D82A}">
                    <a16:rowId xmlns:a16="http://schemas.microsoft.com/office/drawing/2014/main" val="765396762"/>
                  </a:ext>
                </a:extLst>
              </a:tr>
              <a:tr h="370840">
                <a:tc>
                  <a:txBody>
                    <a:bodyPr/>
                    <a:lstStyle/>
                    <a:p>
                      <a:endParaRPr lang="es-CL"/>
                    </a:p>
                  </a:txBody>
                  <a:tcPr/>
                </a:tc>
                <a:extLst>
                  <a:ext uri="{0D108BD9-81ED-4DB2-BD59-A6C34878D82A}">
                    <a16:rowId xmlns:a16="http://schemas.microsoft.com/office/drawing/2014/main" val="806967903"/>
                  </a:ext>
                </a:extLst>
              </a:tr>
              <a:tr h="370840">
                <a:tc>
                  <a:txBody>
                    <a:bodyPr/>
                    <a:lstStyle/>
                    <a:p>
                      <a:endParaRPr lang="es-CL" dirty="0"/>
                    </a:p>
                  </a:txBody>
                  <a:tcPr/>
                </a:tc>
                <a:extLst>
                  <a:ext uri="{0D108BD9-81ED-4DB2-BD59-A6C34878D82A}">
                    <a16:rowId xmlns:a16="http://schemas.microsoft.com/office/drawing/2014/main" val="903043645"/>
                  </a:ext>
                </a:extLst>
              </a:tr>
            </a:tbl>
          </a:graphicData>
        </a:graphic>
      </p:graphicFrame>
    </p:spTree>
    <p:extLst>
      <p:ext uri="{BB962C8B-B14F-4D97-AF65-F5344CB8AC3E}">
        <p14:creationId xmlns:p14="http://schemas.microsoft.com/office/powerpoint/2010/main" val="482547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D7FE4370-BE8E-0C44-724F-36E8419024E3}"/>
              </a:ext>
            </a:extLst>
          </p:cNvPr>
          <p:cNvSpPr/>
          <p:nvPr/>
        </p:nvSpPr>
        <p:spPr>
          <a:xfrm>
            <a:off x="1828800" y="595515"/>
            <a:ext cx="9244484" cy="9517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EJEMPLOS   Emprendimiento Digital </a:t>
            </a:r>
          </a:p>
        </p:txBody>
      </p:sp>
      <p:sp>
        <p:nvSpPr>
          <p:cNvPr id="8" name="CuadroTexto 7">
            <a:extLst>
              <a:ext uri="{FF2B5EF4-FFF2-40B4-BE49-F238E27FC236}">
                <a16:creationId xmlns:a16="http://schemas.microsoft.com/office/drawing/2014/main" id="{322386E9-8726-4BFD-C99C-8CFE15D6FF8E}"/>
              </a:ext>
            </a:extLst>
          </p:cNvPr>
          <p:cNvSpPr txBox="1"/>
          <p:nvPr/>
        </p:nvSpPr>
        <p:spPr>
          <a:xfrm>
            <a:off x="685203" y="2007457"/>
            <a:ext cx="11346024" cy="2308324"/>
          </a:xfrm>
          <a:prstGeom prst="rect">
            <a:avLst/>
          </a:prstGeom>
          <a:solidFill>
            <a:srgbClr val="00B0F0"/>
          </a:solidFill>
        </p:spPr>
        <p:txBody>
          <a:bodyPr wrap="square">
            <a:spAutoFit/>
          </a:bodyPr>
          <a:lstStyle/>
          <a:p>
            <a:pPr algn="l"/>
            <a:r>
              <a:rPr lang="es-ES" dirty="0">
                <a:solidFill>
                  <a:srgbClr val="374151"/>
                </a:solidFill>
                <a:latin typeface="Söhne"/>
              </a:rPr>
              <a:t>Al</a:t>
            </a:r>
            <a:r>
              <a:rPr lang="es-ES" b="0" i="0" dirty="0">
                <a:solidFill>
                  <a:srgbClr val="374151"/>
                </a:solidFill>
                <a:effectLst/>
                <a:latin typeface="Söhne"/>
              </a:rPr>
              <a:t>gunos ejemplos de emprendimientos digitales son:</a:t>
            </a:r>
          </a:p>
          <a:p>
            <a:pPr marL="342900" indent="-342900" algn="l">
              <a:buAutoNum type="arabicParenR"/>
            </a:pPr>
            <a:r>
              <a:rPr lang="es-ES" b="0" i="0" dirty="0">
                <a:solidFill>
                  <a:srgbClr val="374151"/>
                </a:solidFill>
                <a:effectLst/>
                <a:latin typeface="Söhne"/>
              </a:rPr>
              <a:t>los negocios de comercio electrónico, </a:t>
            </a:r>
          </a:p>
          <a:p>
            <a:pPr marL="342900" indent="-342900" algn="l">
              <a:buAutoNum type="arabicParenR"/>
            </a:pPr>
            <a:r>
              <a:rPr lang="es-ES" b="0" i="0" dirty="0">
                <a:solidFill>
                  <a:srgbClr val="374151"/>
                </a:solidFill>
                <a:effectLst/>
                <a:latin typeface="Söhne"/>
              </a:rPr>
              <a:t>los servicios de marketing digital, </a:t>
            </a:r>
          </a:p>
          <a:p>
            <a:pPr marL="342900" indent="-342900" algn="l">
              <a:buAutoNum type="arabicParenR"/>
            </a:pPr>
            <a:r>
              <a:rPr lang="es-ES" b="0" i="0" dirty="0">
                <a:solidFill>
                  <a:srgbClr val="374151"/>
                </a:solidFill>
                <a:effectLst/>
                <a:latin typeface="Söhne"/>
              </a:rPr>
              <a:t>los sitios web de reserva de alojamiento y </a:t>
            </a:r>
          </a:p>
          <a:p>
            <a:pPr marL="342900" indent="-342900" algn="l">
              <a:buAutoNum type="arabicParenR"/>
            </a:pPr>
            <a:r>
              <a:rPr lang="es-ES" b="0" i="0" dirty="0">
                <a:solidFill>
                  <a:srgbClr val="374151"/>
                </a:solidFill>
                <a:effectLst/>
                <a:latin typeface="Söhne"/>
              </a:rPr>
              <a:t>los juegos en línea. </a:t>
            </a:r>
          </a:p>
          <a:p>
            <a:pPr marL="342900" indent="-342900" algn="l">
              <a:buAutoNum type="arabicParenR"/>
            </a:pPr>
            <a:endParaRPr lang="es-ES" dirty="0">
              <a:solidFill>
                <a:srgbClr val="374151"/>
              </a:solidFill>
              <a:latin typeface="Söhne"/>
            </a:endParaRPr>
          </a:p>
          <a:p>
            <a:pPr algn="l"/>
            <a:r>
              <a:rPr lang="es-ES" b="0" i="0" dirty="0">
                <a:solidFill>
                  <a:srgbClr val="374151"/>
                </a:solidFill>
                <a:effectLst/>
                <a:latin typeface="Söhne"/>
              </a:rPr>
              <a:t>En resumen, el emprendimiento digital ofrece una gran oportunidad para aquellos que quieren crear un negocio innovador y escalable, aprovechando las ventajas de la tecnología y el mundo digital.</a:t>
            </a:r>
            <a:endParaRPr lang="es-ES" b="0" i="0" dirty="0">
              <a:solidFill>
                <a:srgbClr val="333333"/>
              </a:solidFill>
              <a:effectLst/>
              <a:latin typeface="PTSans"/>
            </a:endParaRPr>
          </a:p>
        </p:txBody>
      </p:sp>
    </p:spTree>
    <p:extLst>
      <p:ext uri="{BB962C8B-B14F-4D97-AF65-F5344CB8AC3E}">
        <p14:creationId xmlns:p14="http://schemas.microsoft.com/office/powerpoint/2010/main" val="246061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534DAB85-6D3A-96E6-ACEB-DF3908CA5762}"/>
              </a:ext>
            </a:extLst>
          </p:cNvPr>
          <p:cNvSpPr>
            <a:spLocks noChangeArrowheads="1"/>
          </p:cNvSpPr>
          <p:nvPr/>
        </p:nvSpPr>
        <p:spPr bwMode="auto">
          <a:xfrm>
            <a:off x="642938" y="642938"/>
            <a:ext cx="10904538"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90000"/>
              </a:lnSpc>
              <a:spcBef>
                <a:spcPct val="0"/>
              </a:spcBef>
              <a:spcAft>
                <a:spcPts val="600"/>
              </a:spcAft>
              <a:buClrTx/>
              <a:buSzTx/>
              <a:buFontTx/>
              <a:buNone/>
              <a:tabLst/>
            </a:pPr>
            <a:r>
              <a:rPr kumimoji="0" lang="es-CL" altLang="es-CL" sz="2000" b="0" i="0" u="none" strike="noStrike" cap="none" normalizeH="0" baseline="0" dirty="0" err="1">
                <a:ln>
                  <a:noFill/>
                </a:ln>
                <a:solidFill>
                  <a:srgbClr val="000000"/>
                </a:solidFill>
                <a:effectLst/>
                <a:latin typeface="Söhne"/>
              </a:rPr>
              <a:t>Warby</a:t>
            </a:r>
            <a:r>
              <a:rPr kumimoji="0" lang="es-CL" altLang="es-CL" sz="2000" b="0" i="0" u="none" strike="noStrike" cap="none" normalizeH="0" baseline="0" dirty="0">
                <a:ln>
                  <a:noFill/>
                </a:ln>
                <a:solidFill>
                  <a:srgbClr val="000000"/>
                </a:solidFill>
                <a:effectLst/>
                <a:latin typeface="Söhne"/>
              </a:rPr>
              <a:t> Parker es una empresa de anteojos que comenzó como un emprendimiento digital en los Estados Unidos en 2010. Su historia comienza cuando uno de los fundadores, Neil Blumenthal, perdió sus anteojos y se dio cuenta de que reemplazarlos era costoso y poco accesible para muchas personas.</a:t>
            </a:r>
          </a:p>
          <a:p>
            <a:pPr marL="0" marR="0" lvl="0" indent="0" algn="ctr" defTabSz="914400" rtl="0" eaLnBrk="0" fontAlgn="base" latinLnBrk="0" hangingPunct="0">
              <a:lnSpc>
                <a:spcPct val="90000"/>
              </a:lnSpc>
              <a:spcBef>
                <a:spcPct val="0"/>
              </a:spcBef>
              <a:spcAft>
                <a:spcPts val="600"/>
              </a:spcAft>
              <a:buClrTx/>
              <a:buSzTx/>
              <a:buFontTx/>
              <a:buNone/>
              <a:tabLst/>
            </a:pPr>
            <a:r>
              <a:rPr kumimoji="0" lang="es-CL" altLang="es-CL" sz="2000" b="0" i="0" u="none" strike="noStrike" cap="none" normalizeH="0" baseline="0" dirty="0">
                <a:ln>
                  <a:noFill/>
                </a:ln>
                <a:solidFill>
                  <a:srgbClr val="000000"/>
                </a:solidFill>
                <a:effectLst/>
                <a:latin typeface="Söhne"/>
              </a:rPr>
              <a:t>Junto con sus socios, Dave </a:t>
            </a:r>
            <a:r>
              <a:rPr kumimoji="0" lang="es-CL" altLang="es-CL" sz="2000" b="0" i="0" u="none" strike="noStrike" cap="none" normalizeH="0" baseline="0" dirty="0" err="1">
                <a:ln>
                  <a:noFill/>
                </a:ln>
                <a:solidFill>
                  <a:srgbClr val="000000"/>
                </a:solidFill>
                <a:effectLst/>
                <a:latin typeface="Söhne"/>
              </a:rPr>
              <a:t>Gilboa</a:t>
            </a:r>
            <a:r>
              <a:rPr kumimoji="0" lang="es-CL" altLang="es-CL" sz="2000" b="0" i="0" u="none" strike="noStrike" cap="none" normalizeH="0" baseline="0" dirty="0">
                <a:ln>
                  <a:noFill/>
                </a:ln>
                <a:solidFill>
                  <a:srgbClr val="000000"/>
                </a:solidFill>
                <a:effectLst/>
                <a:latin typeface="Söhne"/>
              </a:rPr>
              <a:t>, Andrew Hunt y Jeffrey </a:t>
            </a:r>
            <a:r>
              <a:rPr kumimoji="0" lang="es-CL" altLang="es-CL" sz="2000" b="0" i="0" u="none" strike="noStrike" cap="none" normalizeH="0" baseline="0" dirty="0" err="1">
                <a:ln>
                  <a:noFill/>
                </a:ln>
                <a:solidFill>
                  <a:srgbClr val="000000"/>
                </a:solidFill>
                <a:effectLst/>
                <a:latin typeface="Söhne"/>
              </a:rPr>
              <a:t>Raider</a:t>
            </a:r>
            <a:r>
              <a:rPr kumimoji="0" lang="es-CL" altLang="es-CL" sz="2000" b="0" i="0" u="none" strike="noStrike" cap="none" normalizeH="0" baseline="0" dirty="0">
                <a:ln>
                  <a:noFill/>
                </a:ln>
                <a:solidFill>
                  <a:srgbClr val="000000"/>
                </a:solidFill>
                <a:effectLst/>
                <a:latin typeface="Söhne"/>
              </a:rPr>
              <a:t>, Blumenthal decidió crear una empresa que ofreciera anteojos de calidad a precios asequibles. Para lograrlo, decidieron cortar intermediarios y vender directamente a los consumidores a través de Internet.</a:t>
            </a:r>
          </a:p>
          <a:p>
            <a:pPr marL="0" marR="0" lvl="0" indent="0" algn="ctr" defTabSz="914400" rtl="0" eaLnBrk="0" fontAlgn="base" latinLnBrk="0" hangingPunct="0">
              <a:lnSpc>
                <a:spcPct val="90000"/>
              </a:lnSpc>
              <a:spcBef>
                <a:spcPct val="0"/>
              </a:spcBef>
              <a:spcAft>
                <a:spcPts val="600"/>
              </a:spcAft>
              <a:buClrTx/>
              <a:buSzTx/>
              <a:buFontTx/>
              <a:buNone/>
              <a:tabLst/>
            </a:pPr>
            <a:endParaRPr kumimoji="0" lang="es-CL" altLang="es-CL" sz="2000" b="0" i="0" u="none" strike="noStrike" cap="none" normalizeH="0" baseline="0" dirty="0">
              <a:ln>
                <a:noFill/>
              </a:ln>
              <a:solidFill>
                <a:srgbClr val="000000"/>
              </a:solidFill>
              <a:effectLst/>
              <a:latin typeface="Söhne"/>
            </a:endParaRPr>
          </a:p>
          <a:p>
            <a:pPr marL="0" marR="0" lvl="0" indent="0" algn="ctr" defTabSz="914400" rtl="0" eaLnBrk="0" fontAlgn="base" latinLnBrk="0" hangingPunct="0">
              <a:lnSpc>
                <a:spcPct val="90000"/>
              </a:lnSpc>
              <a:spcBef>
                <a:spcPct val="0"/>
              </a:spcBef>
              <a:spcAft>
                <a:spcPts val="600"/>
              </a:spcAft>
              <a:buClrTx/>
              <a:buSzTx/>
              <a:buFontTx/>
              <a:buNone/>
              <a:tabLst/>
            </a:pPr>
            <a:r>
              <a:rPr kumimoji="0" lang="es-CL" altLang="es-CL" sz="2000" b="0" i="0" u="none" strike="noStrike" cap="none" normalizeH="0" baseline="0" dirty="0" err="1">
                <a:ln>
                  <a:noFill/>
                </a:ln>
                <a:solidFill>
                  <a:srgbClr val="000000"/>
                </a:solidFill>
                <a:effectLst/>
                <a:latin typeface="Söhne"/>
              </a:rPr>
              <a:t>Warby</a:t>
            </a:r>
            <a:r>
              <a:rPr kumimoji="0" lang="es-CL" altLang="es-CL" sz="2000" b="0" i="0" u="none" strike="noStrike" cap="none" normalizeH="0" baseline="0" dirty="0">
                <a:ln>
                  <a:noFill/>
                </a:ln>
                <a:solidFill>
                  <a:srgbClr val="000000"/>
                </a:solidFill>
                <a:effectLst/>
                <a:latin typeface="Söhne"/>
              </a:rPr>
              <a:t> Parker lanzó su sitio web en 2010 y su modelo de negocio tuvo una gran aceptación, especialmente entre los consumidores jóvenes y conscientes de la moda. La empresa logró capturar una parte significativa del mercado de anteojos en línea y, a medida que su éxito creció, comenzó a expandirse a través de tiendas físicas.</a:t>
            </a:r>
          </a:p>
          <a:p>
            <a:pPr marL="0" marR="0" lvl="0" indent="0" algn="ctr" defTabSz="914400" rtl="0" eaLnBrk="0" fontAlgn="base" latinLnBrk="0" hangingPunct="0">
              <a:lnSpc>
                <a:spcPct val="90000"/>
              </a:lnSpc>
              <a:spcBef>
                <a:spcPct val="0"/>
              </a:spcBef>
              <a:spcAft>
                <a:spcPts val="600"/>
              </a:spcAft>
              <a:buClrTx/>
              <a:buSzTx/>
              <a:buFontTx/>
              <a:buNone/>
              <a:tabLst/>
            </a:pPr>
            <a:endParaRPr kumimoji="0" lang="es-CL" altLang="es-CL" sz="2000" b="0" i="0" u="none" strike="noStrike" cap="none" normalizeH="0" baseline="0" dirty="0">
              <a:ln>
                <a:noFill/>
              </a:ln>
              <a:solidFill>
                <a:srgbClr val="000000"/>
              </a:solidFill>
              <a:effectLst/>
              <a:latin typeface="Söhne"/>
            </a:endParaRPr>
          </a:p>
          <a:p>
            <a:pPr marL="0" marR="0" lvl="0" indent="0" algn="ctr" defTabSz="914400" rtl="0" eaLnBrk="0" fontAlgn="base" latinLnBrk="0" hangingPunct="0">
              <a:lnSpc>
                <a:spcPct val="90000"/>
              </a:lnSpc>
              <a:spcBef>
                <a:spcPct val="0"/>
              </a:spcBef>
              <a:spcAft>
                <a:spcPts val="600"/>
              </a:spcAft>
              <a:buClrTx/>
              <a:buSzTx/>
              <a:buFontTx/>
              <a:buNone/>
              <a:tabLst/>
            </a:pPr>
            <a:r>
              <a:rPr kumimoji="0" lang="es-CL" altLang="es-CL" sz="2000" b="0" i="0" u="none" strike="noStrike" cap="none" normalizeH="0" baseline="0" dirty="0">
                <a:ln>
                  <a:noFill/>
                </a:ln>
                <a:solidFill>
                  <a:srgbClr val="000000"/>
                </a:solidFill>
                <a:effectLst/>
                <a:latin typeface="Söhne"/>
              </a:rPr>
              <a:t>En la actualidad, </a:t>
            </a:r>
            <a:r>
              <a:rPr kumimoji="0" lang="es-CL" altLang="es-CL" sz="2000" b="0" i="0" u="none" strike="noStrike" cap="none" normalizeH="0" baseline="0" dirty="0" err="1">
                <a:ln>
                  <a:noFill/>
                </a:ln>
                <a:solidFill>
                  <a:srgbClr val="000000"/>
                </a:solidFill>
                <a:effectLst/>
                <a:latin typeface="Söhne"/>
              </a:rPr>
              <a:t>Warby</a:t>
            </a:r>
            <a:r>
              <a:rPr kumimoji="0" lang="es-CL" altLang="es-CL" sz="2000" b="0" i="0" u="none" strike="noStrike" cap="none" normalizeH="0" baseline="0" dirty="0">
                <a:ln>
                  <a:noFill/>
                </a:ln>
                <a:solidFill>
                  <a:srgbClr val="000000"/>
                </a:solidFill>
                <a:effectLst/>
                <a:latin typeface="Söhne"/>
              </a:rPr>
              <a:t> Parker cuenta con una presencia internacional y ha abierto tiendas físicas en Estados Unidos, Canadá, Reino Unido y algunos otros países. Su modelo de negocio y su enfoque en la accesibilidad y el estilo han sido claves para su éxito como emprendimiento digital.</a:t>
            </a:r>
            <a:endParaRPr kumimoji="0" lang="es-CL" altLang="es-CL" sz="2000" b="0" i="0" u="none" strike="noStrike" cap="none" normalizeH="0" baseline="0" dirty="0">
              <a:ln>
                <a:noFill/>
              </a:ln>
              <a:solidFill>
                <a:schemeClr val="tx1"/>
              </a:solidFill>
              <a:effectLst/>
              <a:latin typeface="Arial" panose="020B0604020202020204" pitchFamily="34" charset="0"/>
            </a:endParaRPr>
          </a:p>
        </p:txBody>
      </p:sp>
      <p:sp>
        <p:nvSpPr>
          <p:cNvPr id="3" name="CuadroTexto 2">
            <a:extLst>
              <a:ext uri="{FF2B5EF4-FFF2-40B4-BE49-F238E27FC236}">
                <a16:creationId xmlns:a16="http://schemas.microsoft.com/office/drawing/2014/main" id="{939577A4-8427-3BD1-82CF-EEDD6E4300DD}"/>
              </a:ext>
            </a:extLst>
          </p:cNvPr>
          <p:cNvSpPr txBox="1"/>
          <p:nvPr/>
        </p:nvSpPr>
        <p:spPr>
          <a:xfrm>
            <a:off x="642938" y="5476875"/>
            <a:ext cx="10904538" cy="738188"/>
          </a:xfrm>
          <a:prstGeom prst="rect">
            <a:avLst/>
          </a:prstGeom>
          <a:solidFill>
            <a:srgbClr val="00B0F0"/>
          </a:solidFill>
        </p:spPr>
        <p:txBody>
          <a:bodyPr wrap="square" anchor="t">
            <a:normAutofit/>
          </a:bodyPr>
          <a:lstStyle/>
          <a:p>
            <a:pPr>
              <a:lnSpc>
                <a:spcPct val="90000"/>
              </a:lnSpc>
              <a:spcAft>
                <a:spcPts val="600"/>
              </a:spcAft>
            </a:pPr>
            <a:r>
              <a:rPr lang="es-ES" sz="1500" b="0" i="0" err="1">
                <a:solidFill>
                  <a:schemeClr val="bg1"/>
                </a:solidFill>
                <a:effectLst/>
                <a:latin typeface="georgia" panose="02040502050405020303" pitchFamily="18" charset="0"/>
              </a:rPr>
              <a:t>Warby</a:t>
            </a:r>
            <a:r>
              <a:rPr lang="es-ES" sz="1500" b="0" i="0">
                <a:solidFill>
                  <a:schemeClr val="bg1"/>
                </a:solidFill>
                <a:effectLst/>
                <a:latin typeface="georgia" panose="02040502050405020303" pitchFamily="18" charset="0"/>
              </a:rPr>
              <a:t> Parker es una empresa que comenzó </a:t>
            </a:r>
            <a:r>
              <a:rPr lang="es-ES" sz="1500" b="1" i="0">
                <a:solidFill>
                  <a:schemeClr val="bg1"/>
                </a:solidFill>
                <a:effectLst/>
                <a:latin typeface="georgia" panose="02040502050405020303" pitchFamily="18" charset="0"/>
              </a:rPr>
              <a:t>ofreciendo venta de gafas graduadas online</a:t>
            </a:r>
            <a:r>
              <a:rPr lang="es-ES" sz="1500" b="0" i="0">
                <a:solidFill>
                  <a:schemeClr val="bg1"/>
                </a:solidFill>
                <a:effectLst/>
                <a:latin typeface="georgia" panose="02040502050405020303" pitchFamily="18" charset="0"/>
              </a:rPr>
              <a:t>, con un modelo que facilitaba la elección de varios modelos para probarlos desde casa a un precio más reducido que el estándar.</a:t>
            </a:r>
            <a:endParaRPr lang="es-CL" sz="1500">
              <a:solidFill>
                <a:schemeClr val="bg1"/>
              </a:solidFill>
            </a:endParaRPr>
          </a:p>
        </p:txBody>
      </p:sp>
    </p:spTree>
    <p:extLst>
      <p:ext uri="{BB962C8B-B14F-4D97-AF65-F5344CB8AC3E}">
        <p14:creationId xmlns:p14="http://schemas.microsoft.com/office/powerpoint/2010/main" val="75509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A5A88A-2EEA-D54E-C18D-E74F8ACFEDF0}"/>
              </a:ext>
            </a:extLst>
          </p:cNvPr>
          <p:cNvSpPr txBox="1"/>
          <p:nvPr/>
        </p:nvSpPr>
        <p:spPr>
          <a:xfrm>
            <a:off x="806245" y="522515"/>
            <a:ext cx="9031091" cy="1754326"/>
          </a:xfrm>
          <a:prstGeom prst="rect">
            <a:avLst/>
          </a:prstGeom>
          <a:noFill/>
        </p:spPr>
        <p:txBody>
          <a:bodyPr wrap="square">
            <a:spAutoFit/>
          </a:bodyPr>
          <a:lstStyle/>
          <a:p>
            <a:pPr algn="l"/>
            <a:r>
              <a:rPr lang="es-ES" b="0" i="0" dirty="0">
                <a:solidFill>
                  <a:srgbClr val="111111"/>
                </a:solidFill>
                <a:effectLst/>
                <a:latin typeface="Candara Light" panose="020E0502030303020204" pitchFamily="34" charset="0"/>
              </a:rPr>
              <a:t>“Antes de empezar un nuevo curso en la Universidad, en 2008, me tomé unos meses para viajar de mochilero por el mundo y perdí mis gafas en un avión. Pasé la mayor parte del primer semestre sin gafas porque me sorprendió el coste. Podía comprar un teléfono nuevo por 200 dólares, pero unas gafas de diseño costaban 700 dólares. Empecé a quejarme a todo el que quisiera escucharme de que no podía creer que las gafas fueran tan caras”</a:t>
            </a:r>
          </a:p>
          <a:p>
            <a:r>
              <a:rPr lang="es-ES" b="0" i="0" dirty="0">
                <a:solidFill>
                  <a:srgbClr val="111111"/>
                </a:solidFill>
                <a:effectLst/>
                <a:latin typeface="Candara Light" panose="020E0502030303020204" pitchFamily="34" charset="0"/>
              </a:rPr>
              <a:t>David </a:t>
            </a:r>
            <a:r>
              <a:rPr lang="es-ES" b="0" i="0" dirty="0" err="1">
                <a:solidFill>
                  <a:srgbClr val="111111"/>
                </a:solidFill>
                <a:effectLst/>
                <a:latin typeface="Candara Light" panose="020E0502030303020204" pitchFamily="34" charset="0"/>
              </a:rPr>
              <a:t>Gilboa</a:t>
            </a:r>
            <a:r>
              <a:rPr lang="es-ES" b="0" i="0" dirty="0">
                <a:solidFill>
                  <a:srgbClr val="111111"/>
                </a:solidFill>
                <a:effectLst/>
                <a:latin typeface="Candara Light" panose="020E0502030303020204" pitchFamily="34" charset="0"/>
              </a:rPr>
              <a:t> , </a:t>
            </a:r>
            <a:r>
              <a:rPr lang="es-ES" b="0" i="0" dirty="0" err="1">
                <a:solidFill>
                  <a:srgbClr val="111111"/>
                </a:solidFill>
                <a:effectLst/>
                <a:latin typeface="Candara Light" panose="020E0502030303020204" pitchFamily="34" charset="0"/>
              </a:rPr>
              <a:t>co</a:t>
            </a:r>
            <a:r>
              <a:rPr lang="es-ES" b="0" i="0" dirty="0">
                <a:solidFill>
                  <a:srgbClr val="111111"/>
                </a:solidFill>
                <a:effectLst/>
                <a:latin typeface="Candara Light" panose="020E0502030303020204" pitchFamily="34" charset="0"/>
              </a:rPr>
              <a:t>-CEO de </a:t>
            </a:r>
            <a:r>
              <a:rPr lang="es-ES" b="0" i="0" dirty="0" err="1">
                <a:solidFill>
                  <a:srgbClr val="111111"/>
                </a:solidFill>
                <a:effectLst/>
                <a:latin typeface="Candara Light" panose="020E0502030303020204" pitchFamily="34" charset="0"/>
              </a:rPr>
              <a:t>Warby</a:t>
            </a:r>
            <a:r>
              <a:rPr lang="es-ES" b="0" i="0" dirty="0">
                <a:solidFill>
                  <a:srgbClr val="111111"/>
                </a:solidFill>
                <a:effectLst/>
                <a:latin typeface="Candara Light" panose="020E0502030303020204" pitchFamily="34" charset="0"/>
              </a:rPr>
              <a:t> Parker</a:t>
            </a:r>
            <a:endParaRPr lang="es-CL" dirty="0">
              <a:latin typeface="Candara Light" panose="020E0502030303020204" pitchFamily="34" charset="0"/>
            </a:endParaRPr>
          </a:p>
        </p:txBody>
      </p:sp>
      <p:sp>
        <p:nvSpPr>
          <p:cNvPr id="5" name="CuadroTexto 4">
            <a:extLst>
              <a:ext uri="{FF2B5EF4-FFF2-40B4-BE49-F238E27FC236}">
                <a16:creationId xmlns:a16="http://schemas.microsoft.com/office/drawing/2014/main" id="{2BC9D3A3-DBC6-A81D-9933-A65B10E5AD1A}"/>
              </a:ext>
            </a:extLst>
          </p:cNvPr>
          <p:cNvSpPr txBox="1"/>
          <p:nvPr/>
        </p:nvSpPr>
        <p:spPr>
          <a:xfrm>
            <a:off x="1168958" y="3104941"/>
            <a:ext cx="11110129" cy="1754326"/>
          </a:xfrm>
          <a:prstGeom prst="rect">
            <a:avLst/>
          </a:prstGeom>
          <a:noFill/>
        </p:spPr>
        <p:txBody>
          <a:bodyPr wrap="square">
            <a:spAutoFit/>
          </a:bodyPr>
          <a:lstStyle/>
          <a:p>
            <a:pPr algn="l"/>
            <a:r>
              <a:rPr lang="es-ES" b="0" i="0">
                <a:solidFill>
                  <a:srgbClr val="111111"/>
                </a:solidFill>
                <a:effectLst/>
                <a:latin typeface="Candara Light" panose="020E0502030303020204" pitchFamily="34" charset="0"/>
                <a:ea typeface="FangSong" panose="020B0503020204020204" pitchFamily="49" charset="-122"/>
              </a:rPr>
              <a:t>En 2018, </a:t>
            </a:r>
            <a:r>
              <a:rPr lang="es-ES" b="1" i="0" dirty="0" err="1">
                <a:solidFill>
                  <a:srgbClr val="111111"/>
                </a:solidFill>
                <a:effectLst/>
                <a:latin typeface="Candara Light" panose="020E0502030303020204" pitchFamily="34" charset="0"/>
                <a:ea typeface="FangSong" panose="020B0503020204020204" pitchFamily="49" charset="-122"/>
              </a:rPr>
              <a:t>Warby</a:t>
            </a:r>
            <a:r>
              <a:rPr lang="es-ES" b="1" i="0" dirty="0">
                <a:solidFill>
                  <a:srgbClr val="111111"/>
                </a:solidFill>
                <a:effectLst/>
                <a:latin typeface="Candara Light" panose="020E0502030303020204" pitchFamily="34" charset="0"/>
                <a:ea typeface="FangSong" panose="020B0503020204020204" pitchFamily="49" charset="-122"/>
              </a:rPr>
              <a:t> Parker tenía 1,45 millones de clientes activos, creciendo hasta casi 2,1 millones en junio de 2021</a:t>
            </a:r>
            <a:r>
              <a:rPr lang="es-ES" b="0" i="0" dirty="0">
                <a:solidFill>
                  <a:srgbClr val="111111"/>
                </a:solidFill>
                <a:effectLst/>
                <a:latin typeface="Candara Light" panose="020E0502030303020204" pitchFamily="34" charset="0"/>
                <a:ea typeface="FangSong" panose="020B0503020204020204" pitchFamily="49" charset="-122"/>
              </a:rPr>
              <a:t>. La empresa define a los clientes activos como una entidad única que realizó al menos una compra en los últimos 12 meses.</a:t>
            </a:r>
          </a:p>
          <a:p>
            <a:pPr algn="l"/>
            <a:r>
              <a:rPr lang="es-ES" b="0" i="0" dirty="0">
                <a:solidFill>
                  <a:srgbClr val="111111"/>
                </a:solidFill>
                <a:effectLst/>
                <a:latin typeface="Candara Light" panose="020E0502030303020204" pitchFamily="34" charset="0"/>
                <a:ea typeface="FangSong" panose="020B0503020204020204" pitchFamily="49" charset="-122"/>
              </a:rPr>
              <a:t>Entre 2018 y 2020, los ingresos netos de </a:t>
            </a:r>
            <a:r>
              <a:rPr lang="es-ES" b="0" i="0" dirty="0" err="1">
                <a:solidFill>
                  <a:srgbClr val="111111"/>
                </a:solidFill>
                <a:effectLst/>
                <a:latin typeface="Candara Light" panose="020E0502030303020204" pitchFamily="34" charset="0"/>
                <a:ea typeface="FangSong" panose="020B0503020204020204" pitchFamily="49" charset="-122"/>
              </a:rPr>
              <a:t>Warby</a:t>
            </a:r>
            <a:r>
              <a:rPr lang="es-ES" b="0" i="0" dirty="0">
                <a:solidFill>
                  <a:srgbClr val="111111"/>
                </a:solidFill>
                <a:effectLst/>
                <a:latin typeface="Candara Light" panose="020E0502030303020204" pitchFamily="34" charset="0"/>
                <a:ea typeface="FangSong" panose="020B0503020204020204" pitchFamily="49" charset="-122"/>
              </a:rPr>
              <a:t> Parker crecieron de aproximadamente 270 millones de dólares a casi 400 millones de dólares. Para finales de 2021, la empresa espera añadir entre 10 y 15 tiendas más y aumentar sus ingresos en un 35%.</a:t>
            </a:r>
          </a:p>
        </p:txBody>
      </p:sp>
    </p:spTree>
    <p:extLst>
      <p:ext uri="{BB962C8B-B14F-4D97-AF65-F5344CB8AC3E}">
        <p14:creationId xmlns:p14="http://schemas.microsoft.com/office/powerpoint/2010/main" val="108654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descr="Personas de negocios en una reunión">
            <a:extLst>
              <a:ext uri="{FF2B5EF4-FFF2-40B4-BE49-F238E27FC236}">
                <a16:creationId xmlns:a16="http://schemas.microsoft.com/office/drawing/2014/main" id="{F05B6565-B7DE-9B52-51E7-438314C7A0A1}"/>
              </a:ext>
            </a:extLst>
          </p:cNvPr>
          <p:cNvPicPr>
            <a:picLocks noGrp="1" noChangeAspect="1"/>
          </p:cNvPicPr>
          <p:nvPr>
            <p:ph sz="half" idx="2"/>
          </p:nvPr>
        </p:nvPicPr>
        <p:blipFill rotWithShape="1">
          <a:blip r:embed="rId2" cstate="print">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C28FF6B7-F646-AFF2-1DBA-6773B61AA75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rPr>
              <a:t>Resumen del módulo Emprendimiento y Gestión de Proyectos </a:t>
            </a:r>
          </a:p>
        </p:txBody>
      </p:sp>
    </p:spTree>
    <p:extLst>
      <p:ext uri="{BB962C8B-B14F-4D97-AF65-F5344CB8AC3E}">
        <p14:creationId xmlns:p14="http://schemas.microsoft.com/office/powerpoint/2010/main" val="2950486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13E25-05BB-D75A-C6A4-615261F46A00}"/>
              </a:ext>
            </a:extLst>
          </p:cNvPr>
          <p:cNvSpPr>
            <a:spLocks noGrp="1"/>
          </p:cNvSpPr>
          <p:nvPr>
            <p:ph type="title"/>
          </p:nvPr>
        </p:nvSpPr>
        <p:spPr>
          <a:xfrm>
            <a:off x="838200" y="365125"/>
            <a:ext cx="4150360" cy="1325563"/>
          </a:xfrm>
          <a:solidFill>
            <a:srgbClr val="00B0F0"/>
          </a:solidFill>
        </p:spPr>
        <p:txBody>
          <a:bodyPr/>
          <a:lstStyle/>
          <a:p>
            <a:r>
              <a:rPr lang="es-CL" dirty="0">
                <a:solidFill>
                  <a:schemeClr val="bg1"/>
                </a:solidFill>
              </a:rPr>
              <a:t>AIRBNB</a:t>
            </a:r>
            <a:r>
              <a:rPr lang="es-CL" dirty="0"/>
              <a:t> </a:t>
            </a:r>
          </a:p>
        </p:txBody>
      </p:sp>
      <p:sp>
        <p:nvSpPr>
          <p:cNvPr id="6" name="CuadroTexto 5">
            <a:extLst>
              <a:ext uri="{FF2B5EF4-FFF2-40B4-BE49-F238E27FC236}">
                <a16:creationId xmlns:a16="http://schemas.microsoft.com/office/drawing/2014/main" id="{AF25B2C2-D49E-B60D-582B-14237956B4BA}"/>
              </a:ext>
            </a:extLst>
          </p:cNvPr>
          <p:cNvSpPr txBox="1"/>
          <p:nvPr/>
        </p:nvSpPr>
        <p:spPr>
          <a:xfrm>
            <a:off x="983226" y="1907458"/>
            <a:ext cx="9999734" cy="923330"/>
          </a:xfrm>
          <a:prstGeom prst="rect">
            <a:avLst/>
          </a:prstGeom>
          <a:solidFill>
            <a:srgbClr val="00B0F0"/>
          </a:solidFill>
        </p:spPr>
        <p:txBody>
          <a:bodyPr wrap="square">
            <a:spAutoFit/>
          </a:bodyPr>
          <a:lstStyle/>
          <a:p>
            <a:pPr algn="l"/>
            <a:r>
              <a:rPr lang="es-ES" b="0" i="0" dirty="0">
                <a:solidFill>
                  <a:srgbClr val="374151"/>
                </a:solidFill>
                <a:effectLst/>
                <a:latin typeface="Söhne"/>
              </a:rPr>
              <a:t>Airbnb: es una plataforma de alquiler de alojamiento que comenzó como un emprendimiento digital en 2008. Actualmente, cuenta con más de 7 millones de alojamientos en todo el mundo y su valor de mercado supera los 100 mil millones de </a:t>
            </a:r>
            <a:r>
              <a:rPr lang="es-ES" b="0" i="0" dirty="0" err="1">
                <a:solidFill>
                  <a:srgbClr val="374151"/>
                </a:solidFill>
                <a:effectLst/>
                <a:latin typeface="Söhne"/>
              </a:rPr>
              <a:t>dólares.c</a:t>
            </a:r>
            <a:endParaRPr lang="es-ES" b="0" i="0" dirty="0">
              <a:solidFill>
                <a:srgbClr val="374151"/>
              </a:solidFill>
              <a:effectLst/>
              <a:latin typeface="Söhne"/>
            </a:endParaRPr>
          </a:p>
        </p:txBody>
      </p:sp>
      <p:sp>
        <p:nvSpPr>
          <p:cNvPr id="7" name="Título 1">
            <a:extLst>
              <a:ext uri="{FF2B5EF4-FFF2-40B4-BE49-F238E27FC236}">
                <a16:creationId xmlns:a16="http://schemas.microsoft.com/office/drawing/2014/main" id="{E1FAED3A-6668-2194-DB27-07DC187F8298}"/>
              </a:ext>
            </a:extLst>
          </p:cNvPr>
          <p:cNvSpPr txBox="1">
            <a:spLocks/>
          </p:cNvSpPr>
          <p:nvPr/>
        </p:nvSpPr>
        <p:spPr>
          <a:xfrm>
            <a:off x="838200" y="3172157"/>
            <a:ext cx="4150360" cy="1325563"/>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s-CL" dirty="0">
                <a:solidFill>
                  <a:schemeClr val="bg1"/>
                </a:solidFill>
              </a:rPr>
              <a:t>Netflix</a:t>
            </a:r>
            <a:r>
              <a:rPr lang="es-CL" dirty="0"/>
              <a:t> </a:t>
            </a:r>
          </a:p>
        </p:txBody>
      </p:sp>
      <p:sp>
        <p:nvSpPr>
          <p:cNvPr id="8" name="CuadroTexto 7">
            <a:extLst>
              <a:ext uri="{FF2B5EF4-FFF2-40B4-BE49-F238E27FC236}">
                <a16:creationId xmlns:a16="http://schemas.microsoft.com/office/drawing/2014/main" id="{E3902B7A-0039-2B7B-4B39-64CBD80F0C29}"/>
              </a:ext>
            </a:extLst>
          </p:cNvPr>
          <p:cNvSpPr txBox="1"/>
          <p:nvPr/>
        </p:nvSpPr>
        <p:spPr>
          <a:xfrm>
            <a:off x="575187" y="4650120"/>
            <a:ext cx="11361174" cy="2031325"/>
          </a:xfrm>
          <a:prstGeom prst="rect">
            <a:avLst/>
          </a:prstGeom>
          <a:solidFill>
            <a:schemeClr val="accent1"/>
          </a:solidFill>
        </p:spPr>
        <p:txBody>
          <a:bodyPr wrap="square">
            <a:spAutoFit/>
          </a:bodyPr>
          <a:lstStyle/>
          <a:p>
            <a:pPr algn="l"/>
            <a:r>
              <a:rPr lang="es-ES" b="0" i="0" dirty="0">
                <a:solidFill>
                  <a:schemeClr val="bg1"/>
                </a:solidFill>
                <a:effectLst/>
                <a:latin typeface="Söhne"/>
              </a:rPr>
              <a:t>Netflix es una empresa de entretenimiento en línea que ofrece una amplia variedad de películas, series de televisión, documentales y otros contenidos a sus suscriptores. Fundada en 1997 en los Estados Unidos, Netflix ha crecido hasta convertirse en una de las empresas de medios más grandes del mundo, con más de 200 millones de suscriptores en todo el mundo a partir de 2021.</a:t>
            </a:r>
          </a:p>
          <a:p>
            <a:pPr algn="l"/>
            <a:r>
              <a:rPr lang="es-ES" b="0" i="0" dirty="0">
                <a:solidFill>
                  <a:schemeClr val="bg1"/>
                </a:solidFill>
                <a:effectLst/>
                <a:latin typeface="Söhne"/>
              </a:rPr>
              <a:t>El modelo de negocio de Netflix se basa en el </a:t>
            </a:r>
            <a:r>
              <a:rPr lang="es-ES" b="0" i="0" dirty="0" err="1">
                <a:solidFill>
                  <a:schemeClr val="bg1"/>
                </a:solidFill>
                <a:effectLst/>
                <a:latin typeface="Söhne"/>
              </a:rPr>
              <a:t>streaming</a:t>
            </a:r>
            <a:r>
              <a:rPr lang="es-ES" b="0" i="0" dirty="0">
                <a:solidFill>
                  <a:schemeClr val="bg1"/>
                </a:solidFill>
                <a:effectLst/>
                <a:latin typeface="Söhne"/>
              </a:rPr>
              <a:t> de video, lo que significa que los usuarios pueden ver contenido en línea en lugar de descargarlo o comprarlo en formato físico. Netflix produce contenido original en forma de series y películas, y también adquiere los derechos de contenido de otros estudios y productoras para ofrecer a sus suscriptores.</a:t>
            </a:r>
          </a:p>
        </p:txBody>
      </p:sp>
    </p:spTree>
    <p:extLst>
      <p:ext uri="{BB962C8B-B14F-4D97-AF65-F5344CB8AC3E}">
        <p14:creationId xmlns:p14="http://schemas.microsoft.com/office/powerpoint/2010/main" val="358580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E1F45-A9EE-C865-4E63-82B5AD7B039B}"/>
              </a:ext>
            </a:extLst>
          </p:cNvPr>
          <p:cNvSpPr>
            <a:spLocks noGrp="1"/>
          </p:cNvSpPr>
          <p:nvPr>
            <p:ph type="title"/>
          </p:nvPr>
        </p:nvSpPr>
        <p:spPr>
          <a:xfrm>
            <a:off x="838200" y="237305"/>
            <a:ext cx="10515600" cy="490281"/>
          </a:xfrm>
        </p:spPr>
        <p:txBody>
          <a:bodyPr>
            <a:normAutofit fontScale="90000"/>
          </a:bodyPr>
          <a:lstStyle/>
          <a:p>
            <a:r>
              <a:rPr lang="es-CL" dirty="0"/>
              <a:t>Emprendimientos digitales en CHILE </a:t>
            </a:r>
          </a:p>
        </p:txBody>
      </p:sp>
      <p:sp>
        <p:nvSpPr>
          <p:cNvPr id="3" name="Rectangle 1">
            <a:extLst>
              <a:ext uri="{FF2B5EF4-FFF2-40B4-BE49-F238E27FC236}">
                <a16:creationId xmlns:a16="http://schemas.microsoft.com/office/drawing/2014/main" id="{D7E1C553-C412-0F1B-8A2E-7E48ACA215C4}"/>
              </a:ext>
            </a:extLst>
          </p:cNvPr>
          <p:cNvSpPr>
            <a:spLocks noChangeArrowheads="1"/>
          </p:cNvSpPr>
          <p:nvPr/>
        </p:nvSpPr>
        <p:spPr bwMode="auto">
          <a:xfrm>
            <a:off x="232192" y="1304906"/>
            <a:ext cx="10892413" cy="510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err="1">
                <a:ln>
                  <a:noFill/>
                </a:ln>
                <a:solidFill>
                  <a:srgbClr val="000000"/>
                </a:solidFill>
                <a:effectLst/>
                <a:latin typeface="Söhne"/>
              </a:rPr>
              <a:t>NotCo</a:t>
            </a:r>
            <a:r>
              <a:rPr kumimoji="0" lang="es-CL" altLang="es-CL" sz="1800" b="0" i="0" u="none" strike="noStrike" cap="none" normalizeH="0" baseline="0" dirty="0">
                <a:ln>
                  <a:noFill/>
                </a:ln>
                <a:solidFill>
                  <a:srgbClr val="000000"/>
                </a:solidFill>
                <a:effectLst/>
                <a:latin typeface="Söhne"/>
              </a:rPr>
              <a:t>: Es una empresa de alimentos que utiliza inteligencia artificial para crear productos veganos. Fundada en 2015, </a:t>
            </a:r>
            <a:r>
              <a:rPr kumimoji="0" lang="es-CL" altLang="es-CL" sz="1800" b="0" i="0" u="none" strike="noStrike" cap="none" normalizeH="0" baseline="0" dirty="0" err="1">
                <a:ln>
                  <a:noFill/>
                </a:ln>
                <a:solidFill>
                  <a:srgbClr val="000000"/>
                </a:solidFill>
                <a:effectLst/>
                <a:latin typeface="Söhne"/>
              </a:rPr>
              <a:t>NotCo</a:t>
            </a:r>
            <a:r>
              <a:rPr kumimoji="0" lang="es-CL" altLang="es-CL" sz="1800" b="0" i="0" u="none" strike="noStrike" cap="none" normalizeH="0" baseline="0" dirty="0">
                <a:ln>
                  <a:noFill/>
                </a:ln>
                <a:solidFill>
                  <a:srgbClr val="000000"/>
                </a:solidFill>
                <a:effectLst/>
                <a:latin typeface="Söhne"/>
              </a:rPr>
              <a:t> ha logrado recaudar más de 100 millones de dólares en financiamiento y ahora tiene presencia en varios países.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0" i="0" u="none" strike="noStrike" cap="none" normalizeH="0" baseline="0" dirty="0" err="1">
                <a:ln>
                  <a:noFill/>
                </a:ln>
                <a:solidFill>
                  <a:srgbClr val="000000"/>
                </a:solidFill>
                <a:effectLst/>
                <a:latin typeface="Söhne"/>
              </a:rPr>
              <a:t>Cornershop</a:t>
            </a:r>
            <a:r>
              <a:rPr kumimoji="0" lang="es-CL" altLang="es-CL" sz="1800" b="0" i="0" u="none" strike="noStrike" cap="none" normalizeH="0" baseline="0" dirty="0">
                <a:ln>
                  <a:noFill/>
                </a:ln>
                <a:solidFill>
                  <a:srgbClr val="000000"/>
                </a:solidFill>
                <a:effectLst/>
                <a:latin typeface="Söhne"/>
              </a:rPr>
              <a:t>: Es una aplicación que permite a los usuarios comprar productos de supermercado y recibirlos en su hogar. Fundada en 2015, </a:t>
            </a:r>
            <a:r>
              <a:rPr kumimoji="0" lang="es-CL" altLang="es-CL" sz="1800" b="0" i="0" u="none" strike="noStrike" cap="none" normalizeH="0" baseline="0" dirty="0" err="1">
                <a:ln>
                  <a:noFill/>
                </a:ln>
                <a:solidFill>
                  <a:srgbClr val="000000"/>
                </a:solidFill>
                <a:effectLst/>
                <a:latin typeface="Söhne"/>
              </a:rPr>
              <a:t>Cornershop</a:t>
            </a:r>
            <a:r>
              <a:rPr kumimoji="0" lang="es-CL" altLang="es-CL" sz="1800" b="0" i="0" u="none" strike="noStrike" cap="none" normalizeH="0" baseline="0" dirty="0">
                <a:ln>
                  <a:noFill/>
                </a:ln>
                <a:solidFill>
                  <a:srgbClr val="000000"/>
                </a:solidFill>
                <a:effectLst/>
                <a:latin typeface="Söhne"/>
              </a:rPr>
              <a:t> ha crecido rápidamente y fue adquirida por Uber en 2020.</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err="1">
                <a:ln>
                  <a:noFill/>
                </a:ln>
                <a:solidFill>
                  <a:srgbClr val="000000"/>
                </a:solidFill>
                <a:effectLst/>
                <a:latin typeface="Söhne"/>
              </a:rPr>
              <a:t>Beetrack</a:t>
            </a:r>
            <a:r>
              <a:rPr kumimoji="0" lang="es-CL" altLang="es-CL" sz="1800" b="0" i="0" u="none" strike="noStrike" cap="none" normalizeH="0" baseline="0" dirty="0">
                <a:ln>
                  <a:noFill/>
                </a:ln>
                <a:solidFill>
                  <a:srgbClr val="000000"/>
                </a:solidFill>
                <a:effectLst/>
                <a:latin typeface="Söhne"/>
              </a:rPr>
              <a:t>: Es una plataforma de seguimiento y logística para empresas que operan en línea. Fundada en 2014, </a:t>
            </a:r>
            <a:r>
              <a:rPr kumimoji="0" lang="es-CL" altLang="es-CL" sz="1800" b="0" i="0" u="none" strike="noStrike" cap="none" normalizeH="0" baseline="0" dirty="0" err="1">
                <a:ln>
                  <a:noFill/>
                </a:ln>
                <a:solidFill>
                  <a:srgbClr val="000000"/>
                </a:solidFill>
                <a:effectLst/>
                <a:latin typeface="Söhne"/>
              </a:rPr>
              <a:t>Beetrack</a:t>
            </a:r>
            <a:r>
              <a:rPr kumimoji="0" lang="es-CL" altLang="es-CL" sz="1800" b="0" i="0" u="none" strike="noStrike" cap="none" normalizeH="0" baseline="0" dirty="0">
                <a:ln>
                  <a:noFill/>
                </a:ln>
                <a:solidFill>
                  <a:srgbClr val="000000"/>
                </a:solidFill>
                <a:effectLst/>
                <a:latin typeface="Söhne"/>
              </a:rPr>
              <a:t> ha logrado recaudar más de 10 millones de dólares en financiamiento y ahora tiene presencia en varios países de Latinoamérica.</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err="1">
                <a:ln>
                  <a:noFill/>
                </a:ln>
                <a:solidFill>
                  <a:srgbClr val="000000"/>
                </a:solidFill>
                <a:effectLst/>
                <a:latin typeface="Söhne"/>
              </a:rPr>
              <a:t>Xepelin</a:t>
            </a:r>
            <a:r>
              <a:rPr kumimoji="0" lang="es-CL" altLang="es-CL" sz="1800" b="0" i="0" u="none" strike="noStrike" cap="none" normalizeH="0" baseline="0" dirty="0">
                <a:ln>
                  <a:noFill/>
                </a:ln>
                <a:solidFill>
                  <a:srgbClr val="000000"/>
                </a:solidFill>
                <a:effectLst/>
                <a:latin typeface="Söhne"/>
              </a:rPr>
              <a:t>: Es una plataforma de gestión financiera para pequeñas y medianas empresas. Fundada en 2017, </a:t>
            </a:r>
            <a:r>
              <a:rPr kumimoji="0" lang="es-CL" altLang="es-CL" sz="1800" b="0" i="0" u="none" strike="noStrike" cap="none" normalizeH="0" baseline="0" dirty="0" err="1">
                <a:ln>
                  <a:noFill/>
                </a:ln>
                <a:solidFill>
                  <a:srgbClr val="000000"/>
                </a:solidFill>
                <a:effectLst/>
                <a:latin typeface="Söhne"/>
              </a:rPr>
              <a:t>Xepelin</a:t>
            </a:r>
            <a:r>
              <a:rPr kumimoji="0" lang="es-CL" altLang="es-CL" sz="1800" b="0" i="0" u="none" strike="noStrike" cap="none" normalizeH="0" baseline="0" dirty="0">
                <a:ln>
                  <a:noFill/>
                </a:ln>
                <a:solidFill>
                  <a:srgbClr val="000000"/>
                </a:solidFill>
                <a:effectLst/>
                <a:latin typeface="Söhne"/>
              </a:rPr>
              <a:t> ha logrado recaudar más de 30 millones de dólares en financiamiento y ha ayudado a miles de empresas a manejar sus finanzas de manera más eficiente.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4408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5DD2159D-CE4C-A792-E5EB-2F5C786B9AA2}"/>
              </a:ext>
            </a:extLst>
          </p:cNvPr>
          <p:cNvSpPr>
            <a:spLocks noGrp="1"/>
          </p:cNvSpPr>
          <p:nvPr>
            <p:ph type="title"/>
          </p:nvPr>
        </p:nvSpPr>
        <p:spPr>
          <a:xfrm>
            <a:off x="793159" y="1377146"/>
            <a:ext cx="4076460" cy="3626217"/>
          </a:xfrm>
        </p:spPr>
        <p:txBody>
          <a:bodyPr vert="horz" lIns="91440" tIns="45720" rIns="91440" bIns="45720" rtlCol="0" anchor="b">
            <a:normAutofit/>
          </a:bodyPr>
          <a:lstStyle/>
          <a:p>
            <a:pPr algn="r"/>
            <a:r>
              <a:rPr lang="en-US" sz="6800" kern="1200">
                <a:solidFill>
                  <a:srgbClr val="FFFFFF"/>
                </a:solidFill>
                <a:latin typeface="+mj-lt"/>
                <a:ea typeface="+mj-ea"/>
                <a:cs typeface="+mj-cs"/>
              </a:rPr>
              <a:t>Marketing Digital </a:t>
            </a:r>
          </a:p>
        </p:txBody>
      </p:sp>
      <p:sp>
        <p:nvSpPr>
          <p:cNvPr id="4" name="Marcador de texto 3">
            <a:extLst>
              <a:ext uri="{FF2B5EF4-FFF2-40B4-BE49-F238E27FC236}">
                <a16:creationId xmlns:a16="http://schemas.microsoft.com/office/drawing/2014/main" id="{6BE2DD8B-FC6B-C32B-AF2D-535EEFEE561C}"/>
              </a:ext>
            </a:extLst>
          </p:cNvPr>
          <p:cNvSpPr>
            <a:spLocks noGrp="1"/>
          </p:cNvSpPr>
          <p:nvPr>
            <p:ph type="body" sz="half" idx="2"/>
          </p:nvPr>
        </p:nvSpPr>
        <p:spPr>
          <a:xfrm>
            <a:off x="793159" y="5170453"/>
            <a:ext cx="4076458" cy="990197"/>
          </a:xfrm>
        </p:spPr>
        <p:txBody>
          <a:bodyPr vert="horz" lIns="91440" tIns="45720" rIns="91440" bIns="45720" rtlCol="0">
            <a:normAutofit/>
          </a:bodyPr>
          <a:lstStyle/>
          <a:p>
            <a:pPr algn="r"/>
            <a:r>
              <a:rPr lang="en-US" sz="2000" kern="1200">
                <a:solidFill>
                  <a:srgbClr val="FFFFFF"/>
                </a:solidFill>
                <a:latin typeface="+mn-lt"/>
                <a:ea typeface="+mn-ea"/>
                <a:cs typeface="+mn-cs"/>
              </a:rPr>
              <a:t>Para Emprendedores </a:t>
            </a:r>
          </a:p>
        </p:txBody>
      </p:sp>
      <p:pic>
        <p:nvPicPr>
          <p:cNvPr id="8" name="Marcador de contenido 7" descr="Portátil con teléfono y calculadora">
            <a:extLst>
              <a:ext uri="{FF2B5EF4-FFF2-40B4-BE49-F238E27FC236}">
                <a16:creationId xmlns:a16="http://schemas.microsoft.com/office/drawing/2014/main" id="{B7653E62-208E-EF3E-418C-7E8B3272F486}"/>
              </a:ext>
            </a:extLst>
          </p:cNvPr>
          <p:cNvPicPr>
            <a:picLocks noGrp="1" noChangeAspect="1"/>
          </p:cNvPicPr>
          <p:nvPr>
            <p:ph idx="1"/>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39375" y="814999"/>
            <a:ext cx="4912619" cy="4912619"/>
          </a:xfrm>
          <a:prstGeom prst="rect">
            <a:avLst/>
          </a:prstGeom>
        </p:spPr>
      </p:pic>
      <p:grpSp>
        <p:nvGrpSpPr>
          <p:cNvPr id="24" name="Group 23">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2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6"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1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EBC5C9-502F-1394-B777-743225EE4C7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a:latin typeface="+mj-lt"/>
              </a:rPr>
              <a:t>Qué es el Marketing Digital y como ayuda a un emprendimiento </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70B507D0-AC03-E74F-0EE5-EFFDABE48A40}"/>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b="0" i="0">
                <a:effectLst/>
              </a:rPr>
              <a:t>El Marketing Digital es una disciplina que utiliza herramientas y técnicas de marketing en línea para promocionar productos o servicios a través de canales digitales, como redes sociales, motores de búsqueda, correo electrónico y otros medios electrónicos. El objetivo del Marketing Digital es llegar a un público objetivo de manera efectiva y en el momento adecuado, con el fin de generar ventas, aumentar la visibilidad de la marca y fidelizar clientes.</a:t>
            </a:r>
            <a:endParaRPr lang="en-US" sz="1700"/>
          </a:p>
        </p:txBody>
      </p:sp>
      <p:pic>
        <p:nvPicPr>
          <p:cNvPr id="8" name="Imagen 7" descr="Persona escribiendo en una mesa">
            <a:extLst>
              <a:ext uri="{FF2B5EF4-FFF2-40B4-BE49-F238E27FC236}">
                <a16:creationId xmlns:a16="http://schemas.microsoft.com/office/drawing/2014/main" id="{2978431B-EAA5-A610-E316-A39823557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56" r="149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7831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2">
            <a:extLst>
              <a:ext uri="{FF2B5EF4-FFF2-40B4-BE49-F238E27FC236}">
                <a16:creationId xmlns:a16="http://schemas.microsoft.com/office/drawing/2014/main" id="{141A9180-1A4A-D682-388A-FCC63B27C2C6}"/>
              </a:ext>
            </a:extLst>
          </p:cNvPr>
          <p:cNvSpPr>
            <a:spLocks noChangeArrowheads="1"/>
          </p:cNvSpPr>
          <p:nvPr/>
        </p:nvSpPr>
        <p:spPr bwMode="auto">
          <a:xfrm>
            <a:off x="384464" y="270594"/>
            <a:ext cx="11554691" cy="507678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2000" b="0" i="0" u="none" strike="noStrike" cap="none" normalizeH="0" baseline="0" dirty="0">
                <a:ln>
                  <a:noFill/>
                </a:ln>
                <a:effectLst/>
                <a:latin typeface="Candara Light" panose="020E0502030303020204" pitchFamily="34" charset="0"/>
              </a:rPr>
              <a:t>Para un </a:t>
            </a:r>
            <a:r>
              <a:rPr kumimoji="0" lang="en-US" altLang="es-CL" sz="2000" b="0" i="0" u="none" strike="noStrike" cap="none" normalizeH="0" baseline="0" dirty="0" err="1">
                <a:ln>
                  <a:noFill/>
                </a:ln>
                <a:effectLst/>
                <a:latin typeface="Candara Light" panose="020E0502030303020204" pitchFamily="34" charset="0"/>
              </a:rPr>
              <a:t>emprendimiento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Marketing Digital </a:t>
            </a:r>
            <a:r>
              <a:rPr kumimoji="0" lang="en-US" altLang="es-CL" sz="2000" b="0" i="0" u="none" strike="noStrike" cap="none" normalizeH="0" baseline="0" dirty="0" err="1">
                <a:ln>
                  <a:noFill/>
                </a:ln>
                <a:effectLst/>
                <a:latin typeface="Candara Light" panose="020E0502030303020204" pitchFamily="34" charset="0"/>
              </a:rPr>
              <a:t>puede</a:t>
            </a:r>
            <a:r>
              <a:rPr kumimoji="0" lang="en-US" altLang="es-CL" sz="2000" b="0" i="0" u="none" strike="noStrike" cap="none" normalizeH="0" baseline="0" dirty="0">
                <a:ln>
                  <a:noFill/>
                </a:ln>
                <a:effectLst/>
                <a:latin typeface="Candara Light" panose="020E0502030303020204" pitchFamily="34" charset="0"/>
              </a:rPr>
              <a:t> ser </a:t>
            </a:r>
            <a:r>
              <a:rPr kumimoji="0" lang="en-US" altLang="es-CL" sz="2000" b="0" i="0" u="none" strike="noStrike" cap="none" normalizeH="0" baseline="0" dirty="0" err="1">
                <a:ln>
                  <a:noFill/>
                </a:ln>
                <a:effectLst/>
                <a:latin typeface="Candara Light" panose="020E0502030303020204" pitchFamily="34" charset="0"/>
              </a:rPr>
              <a:t>una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herramienta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muy</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poderosa</a:t>
            </a:r>
            <a:r>
              <a:rPr kumimoji="0" lang="en-US" altLang="es-CL" sz="2000" b="0" i="0" u="none" strike="noStrike" cap="none" normalizeH="0" baseline="0" dirty="0">
                <a:ln>
                  <a:noFill/>
                </a:ln>
                <a:effectLst/>
                <a:latin typeface="Candara Light" panose="020E0502030303020204" pitchFamily="34" charset="0"/>
              </a:rPr>
              <a:t> para </a:t>
            </a:r>
            <a:r>
              <a:rPr kumimoji="0" lang="en-US" altLang="es-CL" sz="2000" b="0" i="0" u="none" strike="noStrike" cap="none" normalizeH="0" baseline="0" dirty="0" err="1">
                <a:ln>
                  <a:noFill/>
                </a:ln>
                <a:effectLst/>
                <a:latin typeface="Candara Light" panose="020E0502030303020204" pitchFamily="34" charset="0"/>
              </a:rPr>
              <a:t>lograr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una</a:t>
            </a:r>
            <a:r>
              <a:rPr kumimoji="0" lang="en-US" altLang="es-CL" sz="2000" b="0" i="0" u="none" strike="noStrike" cap="none" normalizeH="0" baseline="0" dirty="0">
                <a:ln>
                  <a:noFill/>
                </a:ln>
                <a:effectLst/>
                <a:latin typeface="Candara Light" panose="020E0502030303020204" pitchFamily="34" charset="0"/>
              </a:rPr>
              <a:t> mayor </a:t>
            </a:r>
            <a:r>
              <a:rPr kumimoji="0" lang="en-US" altLang="es-CL" sz="2000" b="0" i="0" u="none" strike="noStrike" cap="none" normalizeH="0" baseline="0" dirty="0" err="1">
                <a:ln>
                  <a:noFill/>
                </a:ln>
                <a:effectLst/>
                <a:latin typeface="Candara Light" panose="020E0502030303020204" pitchFamily="34" charset="0"/>
              </a:rPr>
              <a:t>visibilidad</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atraer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nuevos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clientes</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generar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ventas</a:t>
            </a:r>
            <a:r>
              <a:rPr kumimoji="0" lang="en-US" altLang="es-CL" sz="2000" b="0" i="0" u="none" strike="noStrike" cap="none" normalizeH="0" baseline="0" dirty="0">
                <a:ln>
                  <a:noFill/>
                </a:ln>
                <a:effectLst/>
                <a:latin typeface="Candara Light" panose="020E0502030303020204" pitchFamily="34" charset="0"/>
              </a:rPr>
              <a:t>. En un mercado </a:t>
            </a:r>
            <a:r>
              <a:rPr kumimoji="0" lang="en-US" altLang="es-CL" sz="2000" b="0" i="0" u="none" strike="noStrike" cap="none" normalizeH="0" baseline="0" dirty="0" err="1">
                <a:ln>
                  <a:noFill/>
                </a:ln>
                <a:effectLst/>
                <a:latin typeface="Candara Light" panose="020E0502030303020204" pitchFamily="34" charset="0"/>
              </a:rPr>
              <a:t>cada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vez</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competitivo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contar</a:t>
            </a:r>
            <a:r>
              <a:rPr kumimoji="0" lang="en-US" altLang="es-CL" sz="2000" b="0" i="0" u="none" strike="noStrike" cap="none" normalizeH="0" baseline="0" dirty="0">
                <a:ln>
                  <a:noFill/>
                </a:ln>
                <a:effectLst/>
                <a:latin typeface="Candara Light" panose="020E0502030303020204" pitchFamily="34" charset="0"/>
              </a:rPr>
              <a:t> con </a:t>
            </a:r>
            <a:r>
              <a:rPr kumimoji="0" lang="en-US" altLang="es-CL" sz="2000" b="0" i="0" u="none" strike="noStrike" cap="none" normalizeH="0" baseline="0" dirty="0" err="1">
                <a:ln>
                  <a:noFill/>
                </a:ln>
                <a:effectLst/>
                <a:latin typeface="Candara Light" panose="020E0502030303020204" pitchFamily="34" charset="0"/>
              </a:rPr>
              <a:t>una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estrategia</a:t>
            </a:r>
            <a:r>
              <a:rPr kumimoji="0" lang="en-US" altLang="es-CL" sz="2000" b="0" i="0" u="none" strike="noStrike" cap="none" normalizeH="0" baseline="0" dirty="0">
                <a:ln>
                  <a:noFill/>
                </a:ln>
                <a:effectLst/>
                <a:latin typeface="Candara Light" panose="020E0502030303020204" pitchFamily="34" charset="0"/>
              </a:rPr>
              <a:t> de Marketing Digital </a:t>
            </a:r>
            <a:r>
              <a:rPr kumimoji="0" lang="en-US" altLang="es-CL" sz="2000" b="0" i="0" u="none" strike="noStrike" cap="none" normalizeH="0" baseline="0" dirty="0" err="1">
                <a:ln>
                  <a:noFill/>
                </a:ln>
                <a:effectLst/>
                <a:latin typeface="Candara Light" panose="020E0502030303020204" pitchFamily="34" charset="0"/>
              </a:rPr>
              <a:t>efectiva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puede</a:t>
            </a:r>
            <a:r>
              <a:rPr kumimoji="0" lang="en-US" altLang="es-CL" sz="2000" b="0" i="0" u="none" strike="noStrike" cap="none" normalizeH="0" baseline="0" dirty="0">
                <a:ln>
                  <a:noFill/>
                </a:ln>
                <a:effectLst/>
                <a:latin typeface="Candara Light" panose="020E0502030303020204" pitchFamily="34" charset="0"/>
              </a:rPr>
              <a:t> ser la </a:t>
            </a:r>
            <a:r>
              <a:rPr kumimoji="0" lang="en-US" altLang="es-CL" sz="2000" b="0" i="0" u="none" strike="noStrike" cap="none" normalizeH="0" baseline="0" dirty="0" err="1">
                <a:ln>
                  <a:noFill/>
                </a:ln>
                <a:effectLst/>
                <a:latin typeface="Candara Light" panose="020E0502030303020204" pitchFamily="34" charset="0"/>
              </a:rPr>
              <a:t>diferencia</a:t>
            </a:r>
            <a:r>
              <a:rPr kumimoji="0" lang="en-US" altLang="es-CL" sz="2000" b="0" i="0" u="none" strike="noStrike" cap="none" normalizeH="0" baseline="0" dirty="0">
                <a:ln>
                  <a:noFill/>
                </a:ln>
                <a:effectLst/>
                <a:latin typeface="Candara Light" panose="020E0502030303020204" pitchFamily="34" charset="0"/>
              </a:rPr>
              <a:t> entre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éxito</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fracaso</a:t>
            </a:r>
            <a:r>
              <a:rPr kumimoji="0" lang="en-US" altLang="es-CL" sz="2000" b="0" i="0" u="none" strike="noStrike" cap="none" normalizeH="0" baseline="0" dirty="0">
                <a:ln>
                  <a:noFill/>
                </a:ln>
                <a:effectLst/>
                <a:latin typeface="Candara Light" panose="020E0502030303020204" pitchFamily="34" charset="0"/>
              </a:rPr>
              <a:t> de un </a:t>
            </a:r>
            <a:r>
              <a:rPr kumimoji="0" lang="en-US" altLang="es-CL" sz="2000" b="0" i="0" u="none" strike="noStrike" cap="none" normalizeH="0" baseline="0" dirty="0" err="1">
                <a:ln>
                  <a:noFill/>
                </a:ln>
                <a:effectLst/>
                <a:latin typeface="Candara Light" panose="020E0502030303020204" pitchFamily="34" charset="0"/>
              </a:rPr>
              <a:t>emprendimiento</a:t>
            </a:r>
            <a:r>
              <a:rPr kumimoji="0" lang="en-US" altLang="es-CL" sz="2000" b="0" i="0" u="none" strike="noStrike" cap="none" normalizeH="0" baseline="0" dirty="0">
                <a:ln>
                  <a:noFill/>
                </a:ln>
                <a:effectLst/>
                <a:latin typeface="Candara Light" panose="020E050203030302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2000" b="0" i="0" u="none" strike="noStrike" cap="none" normalizeH="0" baseline="0" dirty="0">
                <a:ln>
                  <a:noFill/>
                </a:ln>
                <a:effectLst/>
                <a:latin typeface="Candara Light" panose="020E0502030303020204" pitchFamily="34" charset="0"/>
              </a:rPr>
              <a:t>El </a:t>
            </a:r>
            <a:r>
              <a:rPr kumimoji="0" lang="en-US" altLang="es-CL" sz="2000" b="1" i="0" u="none" strike="noStrike" cap="none" normalizeH="0" baseline="0" dirty="0">
                <a:ln>
                  <a:noFill/>
                </a:ln>
                <a:effectLst/>
                <a:highlight>
                  <a:srgbClr val="FFFF00"/>
                </a:highlight>
                <a:latin typeface="Candara Light" panose="020E0502030303020204" pitchFamily="34" charset="0"/>
              </a:rPr>
              <a:t>Marketing Digital </a:t>
            </a:r>
            <a:r>
              <a:rPr kumimoji="0" lang="en-US" altLang="es-CL" sz="2000" b="0" i="0" u="none" strike="noStrike" cap="none" normalizeH="0" baseline="0" dirty="0" err="1">
                <a:ln>
                  <a:noFill/>
                </a:ln>
                <a:effectLst/>
                <a:latin typeface="Candara Light" panose="020E0502030303020204" pitchFamily="34" charset="0"/>
              </a:rPr>
              <a:t>permite</a:t>
            </a:r>
            <a:r>
              <a:rPr kumimoji="0" lang="en-US" altLang="es-CL" sz="2000" b="0" i="0" u="none" strike="noStrike" cap="none" normalizeH="0" baseline="0" dirty="0">
                <a:ln>
                  <a:noFill/>
                </a:ln>
                <a:effectLst/>
                <a:latin typeface="Candara Light" panose="020E0502030303020204" pitchFamily="34" charset="0"/>
              </a:rPr>
              <a:t> a un </a:t>
            </a:r>
            <a:r>
              <a:rPr kumimoji="0" lang="en-US" altLang="es-CL" sz="2000" b="0" i="0" u="none" strike="noStrike" cap="none" normalizeH="0" baseline="0" dirty="0" err="1">
                <a:ln>
                  <a:noFill/>
                </a:ln>
                <a:effectLst/>
                <a:latin typeface="Candara Light" panose="020E0502030303020204" pitchFamily="34" charset="0"/>
              </a:rPr>
              <a:t>emprendimiento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llegar</a:t>
            </a:r>
            <a:r>
              <a:rPr kumimoji="0" lang="en-US" altLang="es-CL" sz="2000" b="0" i="0" u="none" strike="noStrike" cap="none" normalizeH="0" baseline="0" dirty="0">
                <a:ln>
                  <a:noFill/>
                </a:ln>
                <a:effectLst/>
                <a:latin typeface="Candara Light" panose="020E0502030303020204" pitchFamily="34" charset="0"/>
              </a:rPr>
              <a:t> a un </a:t>
            </a:r>
            <a:r>
              <a:rPr kumimoji="0" lang="en-US" altLang="es-CL" sz="2000" b="0" i="0" u="none" strike="noStrike" cap="none" normalizeH="0" baseline="0" dirty="0" err="1">
                <a:ln>
                  <a:noFill/>
                </a:ln>
                <a:effectLst/>
                <a:latin typeface="Candara Light" panose="020E0502030303020204" pitchFamily="34" charset="0"/>
              </a:rPr>
              <a:t>público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amplio</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diverso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ya</a:t>
            </a:r>
            <a:r>
              <a:rPr kumimoji="0" lang="en-US" altLang="es-CL" sz="2000" b="0" i="0" u="none" strike="noStrike" cap="none" normalizeH="0" baseline="0" dirty="0">
                <a:ln>
                  <a:noFill/>
                </a:ln>
                <a:effectLst/>
                <a:latin typeface="Candara Light" panose="020E0502030303020204" pitchFamily="34" charset="0"/>
              </a:rPr>
              <a:t> que </a:t>
            </a:r>
            <a:r>
              <a:rPr kumimoji="0" lang="en-US" altLang="es-CL" sz="2000" b="0" i="0" u="none" strike="noStrike" cap="none" normalizeH="0" baseline="0" dirty="0" err="1">
                <a:ln>
                  <a:noFill/>
                </a:ln>
                <a:effectLst/>
                <a:latin typeface="Candara Light" panose="020E0502030303020204" pitchFamily="34" charset="0"/>
              </a:rPr>
              <a:t>permite</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dirigirse</a:t>
            </a:r>
            <a:r>
              <a:rPr kumimoji="0" lang="en-US" altLang="es-CL" sz="2000" b="0" i="0" u="none" strike="noStrike" cap="none" normalizeH="0" baseline="0" dirty="0">
                <a:ln>
                  <a:noFill/>
                </a:ln>
                <a:effectLst/>
                <a:latin typeface="Candara Light" panose="020E0502030303020204" pitchFamily="34" charset="0"/>
              </a:rPr>
              <a:t> a </a:t>
            </a:r>
            <a:r>
              <a:rPr kumimoji="0" lang="en-US" altLang="es-CL" sz="2000" b="0" i="0" u="none" strike="noStrike" cap="none" normalizeH="0" baseline="0" dirty="0" err="1">
                <a:ln>
                  <a:noFill/>
                </a:ln>
                <a:effectLst/>
                <a:latin typeface="Candara Light" panose="020E0502030303020204" pitchFamily="34" charset="0"/>
              </a:rPr>
              <a:t>diferentes</a:t>
            </a:r>
            <a:r>
              <a:rPr kumimoji="0" lang="en-US" altLang="es-CL" sz="2000" b="0" i="0" u="none" strike="noStrike" cap="none" normalizeH="0" baseline="0" dirty="0">
                <a:ln>
                  <a:noFill/>
                </a:ln>
                <a:effectLst/>
                <a:latin typeface="Candara Light" panose="020E0502030303020204" pitchFamily="34" charset="0"/>
              </a:rPr>
              <a:t> audiencias </a:t>
            </a:r>
            <a:r>
              <a:rPr kumimoji="0" lang="en-US" altLang="es-CL" sz="2000" b="0" i="0" u="none" strike="noStrike" cap="none" normalizeH="0" baseline="0" dirty="0" err="1">
                <a:ln>
                  <a:noFill/>
                </a:ln>
                <a:effectLst/>
                <a:latin typeface="Candara Light" panose="020E0502030303020204" pitchFamily="34" charset="0"/>
              </a:rPr>
              <a:t>según</a:t>
            </a:r>
            <a:r>
              <a:rPr kumimoji="0" lang="en-US" altLang="es-CL" sz="2000" b="0" i="0" u="none" strike="noStrike" cap="none" normalizeH="0" baseline="0" dirty="0">
                <a:ln>
                  <a:noFill/>
                </a:ln>
                <a:effectLst/>
                <a:latin typeface="Candara Light" panose="020E0502030303020204" pitchFamily="34" charset="0"/>
              </a:rPr>
              <a:t> sus </a:t>
            </a:r>
            <a:r>
              <a:rPr kumimoji="0" lang="en-US" altLang="es-CL" sz="2000" b="0" i="0" u="none" strike="noStrike" cap="none" normalizeH="0" baseline="0" dirty="0" err="1">
                <a:ln>
                  <a:noFill/>
                </a:ln>
                <a:effectLst/>
                <a:latin typeface="Candara Light" panose="020E0502030303020204" pitchFamily="34" charset="0"/>
              </a:rPr>
              <a:t>intereses</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comportamientos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en</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línea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Además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Marketing Digital es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accesible</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económico</a:t>
            </a:r>
            <a:r>
              <a:rPr kumimoji="0" lang="en-US" altLang="es-CL" sz="2000" b="0" i="0" u="none" strike="noStrike" cap="none" normalizeH="0" baseline="0" dirty="0">
                <a:ln>
                  <a:noFill/>
                </a:ln>
                <a:effectLst/>
                <a:latin typeface="Candara Light" panose="020E0502030303020204" pitchFamily="34" charset="0"/>
              </a:rPr>
              <a:t> que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marketing </a:t>
            </a:r>
            <a:r>
              <a:rPr kumimoji="0" lang="en-US" altLang="es-CL" sz="2000" b="0" i="0" u="none" strike="noStrike" cap="none" normalizeH="0" baseline="0" dirty="0" err="1">
                <a:ln>
                  <a:noFill/>
                </a:ln>
                <a:effectLst/>
                <a:latin typeface="Candara Light" panose="020E0502030303020204" pitchFamily="34" charset="0"/>
              </a:rPr>
              <a:t>tradicional</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ya</a:t>
            </a:r>
            <a:r>
              <a:rPr kumimoji="0" lang="en-US" altLang="es-CL" sz="2000" b="0" i="0" u="none" strike="noStrike" cap="none" normalizeH="0" baseline="0" dirty="0">
                <a:ln>
                  <a:noFill/>
                </a:ln>
                <a:effectLst/>
                <a:latin typeface="Candara Light" panose="020E0502030303020204" pitchFamily="34" charset="0"/>
              </a:rPr>
              <a:t> que </a:t>
            </a:r>
            <a:r>
              <a:rPr kumimoji="0" lang="en-US" altLang="es-CL" sz="2000" b="0" i="0" u="none" strike="noStrike" cap="none" normalizeH="0" baseline="0" dirty="0" err="1">
                <a:ln>
                  <a:noFill/>
                </a:ln>
                <a:effectLst/>
                <a:latin typeface="Candara Light" panose="020E0502030303020204" pitchFamily="34" charset="0"/>
              </a:rPr>
              <a:t>muchas</a:t>
            </a:r>
            <a:r>
              <a:rPr kumimoji="0" lang="en-US" altLang="es-CL" sz="2000" b="0" i="0" u="none" strike="noStrike" cap="none" normalizeH="0" baseline="0" dirty="0">
                <a:ln>
                  <a:noFill/>
                </a:ln>
                <a:effectLst/>
                <a:latin typeface="Candara Light" panose="020E0502030303020204" pitchFamily="34" charset="0"/>
              </a:rPr>
              <a:t> de las </a:t>
            </a:r>
            <a:r>
              <a:rPr kumimoji="0" lang="en-US" altLang="es-CL" sz="2000" b="0" i="0" u="none" strike="noStrike" cap="none" normalizeH="0" baseline="0" dirty="0" err="1">
                <a:ln>
                  <a:noFill/>
                </a:ln>
                <a:effectLst/>
                <a:latin typeface="Candara Light" panose="020E0502030303020204" pitchFamily="34" charset="0"/>
              </a:rPr>
              <a:t>herramientas</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plataformas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utilizadas</a:t>
            </a:r>
            <a:r>
              <a:rPr kumimoji="0" lang="en-US" altLang="es-CL" sz="2000" b="0" i="0" u="none" strike="noStrike" cap="none" normalizeH="0" baseline="0" dirty="0">
                <a:ln>
                  <a:noFill/>
                </a:ln>
                <a:effectLst/>
                <a:latin typeface="Candara Light" panose="020E0502030303020204" pitchFamily="34" charset="0"/>
              </a:rPr>
              <a:t> son </a:t>
            </a:r>
            <a:r>
              <a:rPr kumimoji="0" lang="en-US" altLang="es-CL" sz="2000" b="0" i="0" u="none" strike="noStrike" cap="none" normalizeH="0" baseline="0" dirty="0" err="1">
                <a:ln>
                  <a:noFill/>
                </a:ln>
                <a:effectLst/>
                <a:latin typeface="Candara Light" panose="020E0502030303020204" pitchFamily="34" charset="0"/>
              </a:rPr>
              <a:t>gratuitas</a:t>
            </a:r>
            <a:r>
              <a:rPr kumimoji="0" lang="en-US" altLang="es-CL" sz="2000" b="0" i="0" u="none" strike="noStrike" cap="none" normalizeH="0" baseline="0" dirty="0">
                <a:ln>
                  <a:noFill/>
                </a:ln>
                <a:effectLst/>
                <a:latin typeface="Candara Light" panose="020E0502030303020204" pitchFamily="34" charset="0"/>
              </a:rPr>
              <a:t> o </a:t>
            </a:r>
            <a:r>
              <a:rPr kumimoji="0" lang="en-US" altLang="es-CL" sz="2000" b="0" i="0" u="none" strike="noStrike" cap="none" normalizeH="0" baseline="0" dirty="0" err="1">
                <a:ln>
                  <a:noFill/>
                </a:ln>
                <a:effectLst/>
                <a:latin typeface="Candara Light" panose="020E0502030303020204" pitchFamily="34" charset="0"/>
              </a:rPr>
              <a:t>tienen</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costos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mucho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menores</a:t>
            </a:r>
            <a:r>
              <a:rPr kumimoji="0" lang="en-US" altLang="es-CL" sz="2000" b="0" i="0" u="none" strike="noStrike" cap="none" normalizeH="0" baseline="0" dirty="0">
                <a:ln>
                  <a:noFill/>
                </a:ln>
                <a:effectLst/>
                <a:latin typeface="Candara Light" panose="020E0502030303020204" pitchFamily="34" charset="0"/>
              </a:rPr>
              <a:t> que </a:t>
            </a:r>
            <a:r>
              <a:rPr kumimoji="0" lang="en-US" altLang="es-CL" sz="2000" b="0" i="0" u="none" strike="noStrike" cap="none" normalizeH="0" baseline="0" dirty="0" err="1">
                <a:ln>
                  <a:noFill/>
                </a:ln>
                <a:effectLst/>
                <a:latin typeface="Candara Light" panose="020E0502030303020204" pitchFamily="34" charset="0"/>
              </a:rPr>
              <a:t>los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medios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tradicionales</a:t>
            </a:r>
            <a:r>
              <a:rPr kumimoji="0" lang="en-US" altLang="es-CL" sz="2000" b="0" i="0" u="none" strike="noStrike" cap="none" normalizeH="0" baseline="0" dirty="0">
                <a:ln>
                  <a:noFill/>
                </a:ln>
                <a:effectLst/>
                <a:latin typeface="Candara Light" panose="020E0502030303020204" pitchFamily="34" charset="0"/>
              </a:rPr>
              <a:t> de </a:t>
            </a:r>
            <a:r>
              <a:rPr kumimoji="0" lang="en-US" altLang="es-CL" sz="2000" b="0" i="0" u="none" strike="noStrike" cap="none" normalizeH="0" baseline="0" dirty="0" err="1">
                <a:ln>
                  <a:noFill/>
                </a:ln>
                <a:effectLst/>
                <a:latin typeface="Candara Light" panose="020E0502030303020204" pitchFamily="34" charset="0"/>
              </a:rPr>
              <a:t>publicidad</a:t>
            </a:r>
            <a:r>
              <a:rPr kumimoji="0" lang="en-US" altLang="es-CL" sz="2000" b="0" i="0" u="none" strike="noStrike" cap="none" normalizeH="0" baseline="0" dirty="0">
                <a:ln>
                  <a:noFill/>
                </a:ln>
                <a:effectLst/>
                <a:latin typeface="Candara Light" panose="020E050203030302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2000" b="0" i="0" u="none" strike="noStrike" cap="none" normalizeH="0" baseline="0" dirty="0" err="1">
                <a:ln>
                  <a:noFill/>
                </a:ln>
                <a:effectLst/>
                <a:latin typeface="Candara Light" panose="020E0502030303020204" pitchFamily="34" charset="0"/>
              </a:rPr>
              <a:t>Otro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beneficio</a:t>
            </a:r>
            <a:r>
              <a:rPr kumimoji="0" lang="en-US" altLang="es-CL" sz="2000" b="0" i="0" u="none" strike="noStrike" cap="none" normalizeH="0" baseline="0" dirty="0">
                <a:ln>
                  <a:noFill/>
                </a:ln>
                <a:effectLst/>
                <a:latin typeface="Candara Light" panose="020E0502030303020204" pitchFamily="34" charset="0"/>
              </a:rPr>
              <a:t> del Marketing Digital para </a:t>
            </a:r>
            <a:r>
              <a:rPr kumimoji="0" lang="en-US" altLang="es-CL" sz="2000" b="0" i="0" u="none" strike="noStrike" cap="none" normalizeH="0" baseline="0" dirty="0" err="1">
                <a:ln>
                  <a:noFill/>
                </a:ln>
                <a:effectLst/>
                <a:latin typeface="Candara Light" panose="020E0502030303020204" pitchFamily="34" charset="0"/>
              </a:rPr>
              <a:t>los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emprendimientos</a:t>
            </a:r>
            <a:r>
              <a:rPr kumimoji="0" lang="en-US" altLang="es-CL" sz="2000" b="0" i="0" u="none" strike="noStrike" cap="none" normalizeH="0" baseline="0" dirty="0">
                <a:ln>
                  <a:noFill/>
                </a:ln>
                <a:effectLst/>
                <a:latin typeface="Candara Light" panose="020E0502030303020204" pitchFamily="34" charset="0"/>
              </a:rPr>
              <a:t> es que </a:t>
            </a:r>
            <a:r>
              <a:rPr kumimoji="0" lang="en-US" altLang="es-CL" sz="2000" b="0" i="0" u="none" strike="noStrike" cap="none" normalizeH="0" baseline="0" dirty="0" err="1">
                <a:ln>
                  <a:noFill/>
                </a:ln>
                <a:effectLst/>
                <a:latin typeface="Candara Light" panose="020E0502030303020204" pitchFamily="34" charset="0"/>
              </a:rPr>
              <a:t>permite</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medir</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analizar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los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resultados</a:t>
            </a:r>
            <a:r>
              <a:rPr kumimoji="0" lang="en-US" altLang="es-CL" sz="2000" b="0" i="0" u="none" strike="noStrike" cap="none" normalizeH="0" baseline="0" dirty="0">
                <a:ln>
                  <a:noFill/>
                </a:ln>
                <a:effectLst/>
                <a:latin typeface="Candara Light" panose="020E0502030303020204" pitchFamily="34" charset="0"/>
              </a:rPr>
              <a:t> de las </a:t>
            </a:r>
            <a:r>
              <a:rPr kumimoji="0" lang="en-US" altLang="es-CL" sz="2000" b="0" i="0" u="none" strike="noStrike" cap="none" normalizeH="0" baseline="0" dirty="0" err="1">
                <a:ln>
                  <a:noFill/>
                </a:ln>
                <a:effectLst/>
                <a:latin typeface="Candara Light" panose="020E0502030303020204" pitchFamily="34" charset="0"/>
              </a:rPr>
              <a:t>campañas</a:t>
            </a:r>
            <a:r>
              <a:rPr kumimoji="0" lang="en-US" altLang="es-CL" sz="2000" b="0" i="0" u="none" strike="noStrike" cap="none" normalizeH="0" baseline="0" dirty="0">
                <a:ln>
                  <a:noFill/>
                </a:ln>
                <a:effectLst/>
                <a:latin typeface="Candara Light" panose="020E0502030303020204" pitchFamily="34" charset="0"/>
              </a:rPr>
              <a:t> de marketing de </a:t>
            </a:r>
            <a:r>
              <a:rPr kumimoji="0" lang="en-US" altLang="es-CL" sz="2000" b="0" i="0" u="none" strike="noStrike" cap="none" normalizeH="0" baseline="0" dirty="0" err="1">
                <a:ln>
                  <a:noFill/>
                </a:ln>
                <a:effectLst/>
                <a:latin typeface="Candara Light" panose="020E0502030303020204" pitchFamily="34" charset="0"/>
              </a:rPr>
              <a:t>manera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precisa</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en</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tiempo</a:t>
            </a:r>
            <a:r>
              <a:rPr kumimoji="0" lang="en-US" altLang="es-CL" sz="2000" b="0" i="0" u="none" strike="noStrike" cap="none" normalizeH="0" baseline="0" dirty="0">
                <a:ln>
                  <a:noFill/>
                </a:ln>
                <a:effectLst/>
                <a:latin typeface="Candara Light" panose="020E0502030303020204" pitchFamily="34" charset="0"/>
              </a:rPr>
              <a:t> real. </a:t>
            </a:r>
            <a:r>
              <a:rPr kumimoji="0" lang="en-US" altLang="es-CL" sz="2000" b="0" i="0" u="none" strike="noStrike" cap="none" normalizeH="0" baseline="0" dirty="0" err="1">
                <a:ln>
                  <a:noFill/>
                </a:ln>
                <a:effectLst/>
                <a:latin typeface="Candara Light" panose="020E0502030303020204" pitchFamily="34" charset="0"/>
              </a:rPr>
              <a:t>Esto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permite</a:t>
            </a:r>
            <a:r>
              <a:rPr kumimoji="0" lang="en-US" altLang="es-CL" sz="2000" b="0" i="0" u="none" strike="noStrike" cap="none" normalizeH="0" baseline="0" dirty="0">
                <a:ln>
                  <a:noFill/>
                </a:ln>
                <a:effectLst/>
                <a:latin typeface="Candara Light" panose="020E0502030303020204" pitchFamily="34" charset="0"/>
              </a:rPr>
              <a:t> a </a:t>
            </a:r>
            <a:r>
              <a:rPr kumimoji="0" lang="en-US" altLang="es-CL" sz="2000" b="0" i="0" u="none" strike="noStrike" cap="none" normalizeH="0" baseline="0" dirty="0" err="1">
                <a:ln>
                  <a:noFill/>
                </a:ln>
                <a:effectLst/>
                <a:latin typeface="Candara Light" panose="020E0502030303020204" pitchFamily="34" charset="0"/>
              </a:rPr>
              <a:t>los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emprendedores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ajustar</a:t>
            </a:r>
            <a:r>
              <a:rPr kumimoji="0" lang="en-US" altLang="es-CL" sz="2000" b="0" i="0" u="none" strike="noStrike" cap="none" normalizeH="0" baseline="0" dirty="0">
                <a:ln>
                  <a:noFill/>
                </a:ln>
                <a:effectLst/>
                <a:latin typeface="Candara Light" panose="020E0502030303020204" pitchFamily="34" charset="0"/>
              </a:rPr>
              <a:t> sus </a:t>
            </a:r>
            <a:r>
              <a:rPr kumimoji="0" lang="en-US" altLang="es-CL" sz="2000" b="0" i="0" u="none" strike="noStrike" cap="none" normalizeH="0" baseline="0" dirty="0" err="1">
                <a:ln>
                  <a:noFill/>
                </a:ln>
                <a:effectLst/>
                <a:latin typeface="Candara Light" panose="020E0502030303020204" pitchFamily="34" charset="0"/>
              </a:rPr>
              <a:t>estrategias</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tomar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decisiones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informadas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sobre</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cómo</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invertir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en</a:t>
            </a:r>
            <a:r>
              <a:rPr kumimoji="0" lang="en-US" altLang="es-CL" sz="2000" b="0" i="0" u="none" strike="noStrike" cap="none" normalizeH="0" baseline="0" dirty="0">
                <a:ln>
                  <a:noFill/>
                </a:ln>
                <a:effectLst/>
                <a:latin typeface="Candara Light" panose="020E0502030303020204" pitchFamily="34" charset="0"/>
              </a:rPr>
              <a:t> marketing para </a:t>
            </a:r>
            <a:r>
              <a:rPr kumimoji="0" lang="en-US" altLang="es-CL" sz="2000" b="0" i="0" u="none" strike="noStrike" cap="none" normalizeH="0" baseline="0" dirty="0" err="1">
                <a:ln>
                  <a:noFill/>
                </a:ln>
                <a:effectLst/>
                <a:latin typeface="Candara Light" panose="020E0502030303020204" pitchFamily="34" charset="0"/>
              </a:rPr>
              <a:t>obtener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los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mejores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resultados</a:t>
            </a:r>
            <a:r>
              <a:rPr kumimoji="0" lang="en-US" altLang="es-CL" sz="2000" b="0" i="0" u="none" strike="noStrike" cap="none" normalizeH="0" baseline="0" dirty="0">
                <a:ln>
                  <a:noFill/>
                </a:ln>
                <a:effectLst/>
                <a:latin typeface="Candara Light" panose="020E050203030302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s-CL" sz="2000" b="0" i="0" u="none" strike="noStrike" cap="none" normalizeH="0" baseline="0" dirty="0">
                <a:ln>
                  <a:noFill/>
                </a:ln>
                <a:effectLst/>
                <a:latin typeface="Candara Light" panose="020E0502030303020204" pitchFamily="34" charset="0"/>
              </a:rPr>
              <a:t>En </a:t>
            </a:r>
            <a:r>
              <a:rPr kumimoji="0" lang="en-US" altLang="es-CL" sz="2000" b="0" i="0" u="none" strike="noStrike" cap="none" normalizeH="0" baseline="0" dirty="0" err="1">
                <a:ln>
                  <a:noFill/>
                </a:ln>
                <a:effectLst/>
                <a:latin typeface="Candara Light" panose="020E0502030303020204" pitchFamily="34" charset="0"/>
              </a:rPr>
              <a:t>resumen</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el</a:t>
            </a:r>
            <a:r>
              <a:rPr kumimoji="0" lang="en-US" altLang="es-CL" sz="2000" b="0" i="0" u="none" strike="noStrike" cap="none" normalizeH="0" baseline="0" dirty="0">
                <a:ln>
                  <a:noFill/>
                </a:ln>
                <a:effectLst/>
                <a:latin typeface="Candara Light" panose="020E0502030303020204" pitchFamily="34" charset="0"/>
              </a:rPr>
              <a:t> Marketing Digital </a:t>
            </a:r>
            <a:r>
              <a:rPr kumimoji="0" lang="en-US" altLang="es-CL" sz="2000" b="0" i="0" u="none" strike="noStrike" cap="none" normalizeH="0" baseline="0" dirty="0" err="1">
                <a:ln>
                  <a:noFill/>
                </a:ln>
                <a:effectLst/>
                <a:latin typeface="Candara Light" panose="020E0502030303020204" pitchFamily="34" charset="0"/>
              </a:rPr>
              <a:t>puede</a:t>
            </a:r>
            <a:r>
              <a:rPr kumimoji="0" lang="en-US" altLang="es-CL" sz="2000" b="0" i="0" u="none" strike="noStrike" cap="none" normalizeH="0" baseline="0" dirty="0">
                <a:ln>
                  <a:noFill/>
                </a:ln>
                <a:effectLst/>
                <a:latin typeface="Candara Light" panose="020E0502030303020204" pitchFamily="34" charset="0"/>
              </a:rPr>
              <a:t> ser </a:t>
            </a:r>
            <a:r>
              <a:rPr kumimoji="0" lang="en-US" altLang="es-CL" sz="2000" b="0" i="0" u="none" strike="noStrike" cap="none" normalizeH="0" baseline="0" dirty="0" err="1">
                <a:ln>
                  <a:noFill/>
                </a:ln>
                <a:effectLst/>
                <a:latin typeface="Candara Light" panose="020E0502030303020204" pitchFamily="34" charset="0"/>
              </a:rPr>
              <a:t>una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herramienta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poderosa</a:t>
            </a:r>
            <a:r>
              <a:rPr kumimoji="0" lang="en-US" altLang="es-CL" sz="2000" b="0" i="0" u="none" strike="noStrike" cap="none" normalizeH="0" baseline="0" dirty="0">
                <a:ln>
                  <a:noFill/>
                </a:ln>
                <a:effectLst/>
                <a:latin typeface="Candara Light" panose="020E0502030303020204" pitchFamily="34" charset="0"/>
              </a:rPr>
              <a:t> para </a:t>
            </a:r>
            <a:r>
              <a:rPr kumimoji="0" lang="en-US" altLang="es-CL" sz="2000" b="0" i="0" u="none" strike="noStrike" cap="none" normalizeH="0" baseline="0" dirty="0" err="1">
                <a:ln>
                  <a:noFill/>
                </a:ln>
                <a:effectLst/>
                <a:latin typeface="Candara Light" panose="020E0502030303020204" pitchFamily="34" charset="0"/>
              </a:rPr>
              <a:t>ayudar</a:t>
            </a:r>
            <a:r>
              <a:rPr kumimoji="0" lang="en-US" altLang="es-CL" sz="2000" b="0" i="0" u="none" strike="noStrike" cap="none" normalizeH="0" baseline="0" dirty="0">
                <a:ln>
                  <a:noFill/>
                </a:ln>
                <a:effectLst/>
                <a:latin typeface="Candara Light" panose="020E0502030303020204" pitchFamily="34" charset="0"/>
              </a:rPr>
              <a:t> a un </a:t>
            </a:r>
            <a:r>
              <a:rPr kumimoji="0" lang="en-US" altLang="es-CL" sz="2000" b="0" i="0" u="none" strike="noStrike" cap="none" normalizeH="0" baseline="0" dirty="0" err="1">
                <a:ln>
                  <a:noFill/>
                </a:ln>
                <a:effectLst/>
                <a:latin typeface="Candara Light" panose="020E0502030303020204" pitchFamily="34" charset="0"/>
              </a:rPr>
              <a:t>emprendimiento</a:t>
            </a:r>
            <a:r>
              <a:rPr kumimoji="0" lang="en-US" altLang="es-CL" sz="2000" b="0" i="0" u="none" strike="noStrike" cap="none" normalizeH="0" baseline="0" dirty="0">
                <a:ln>
                  <a:noFill/>
                </a:ln>
                <a:effectLst/>
                <a:latin typeface="Candara Light" panose="020E0502030303020204" pitchFamily="34" charset="0"/>
              </a:rPr>
              <a:t> a </a:t>
            </a:r>
            <a:r>
              <a:rPr kumimoji="0" lang="en-US" altLang="es-CL" sz="2000" b="0" i="0" u="none" strike="noStrike" cap="none" normalizeH="0" baseline="0" dirty="0" err="1">
                <a:ln>
                  <a:noFill/>
                </a:ln>
                <a:effectLst/>
                <a:latin typeface="Candara Light" panose="020E0502030303020204" pitchFamily="34" charset="0"/>
              </a:rPr>
              <a:t>alcanzar</a:t>
            </a:r>
            <a:r>
              <a:rPr kumimoji="0" lang="en-US" altLang="es-CL" sz="2000" b="0" i="0" u="none" strike="noStrike" cap="none" normalizeH="0" baseline="0" dirty="0">
                <a:ln>
                  <a:noFill/>
                </a:ln>
                <a:effectLst/>
                <a:latin typeface="Candara Light" panose="020E0502030303020204" pitchFamily="34" charset="0"/>
              </a:rPr>
              <a:t> sus </a:t>
            </a:r>
            <a:r>
              <a:rPr kumimoji="0" lang="en-US" altLang="es-CL" sz="2000" b="0" i="0" u="none" strike="noStrike" cap="none" normalizeH="0" baseline="0" dirty="0" err="1">
                <a:ln>
                  <a:noFill/>
                </a:ln>
                <a:effectLst/>
                <a:latin typeface="Candara Light" panose="020E0502030303020204" pitchFamily="34" charset="0"/>
              </a:rPr>
              <a:t>objetivos</a:t>
            </a:r>
            <a:r>
              <a:rPr kumimoji="0" lang="en-US" altLang="es-CL" sz="2000" b="0" i="0" u="none" strike="noStrike" cap="none" normalizeH="0" baseline="0" dirty="0">
                <a:ln>
                  <a:noFill/>
                </a:ln>
                <a:effectLst/>
                <a:latin typeface="Candara Light" panose="020E0502030303020204" pitchFamily="34" charset="0"/>
              </a:rPr>
              <a:t> de </a:t>
            </a:r>
            <a:r>
              <a:rPr kumimoji="0" lang="en-US" altLang="es-CL" sz="2000" b="0" i="0" u="none" strike="noStrike" cap="none" normalizeH="0" baseline="0" dirty="0" err="1">
                <a:ln>
                  <a:noFill/>
                </a:ln>
                <a:effectLst/>
                <a:latin typeface="Candara Light" panose="020E0502030303020204" pitchFamily="34" charset="0"/>
              </a:rPr>
              <a:t>ventas</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visibilidad</a:t>
            </a:r>
            <a:r>
              <a:rPr kumimoji="0" lang="en-US" altLang="es-CL" sz="2000" b="0" i="0" u="none" strike="noStrike" cap="none" normalizeH="0" baseline="0" dirty="0">
                <a:ln>
                  <a:noFill/>
                </a:ln>
                <a:effectLst/>
                <a:latin typeface="Candara Light" panose="020E0502030303020204" pitchFamily="34" charset="0"/>
              </a:rPr>
              <a:t> y </a:t>
            </a:r>
            <a:r>
              <a:rPr kumimoji="0" lang="en-US" altLang="es-CL" sz="2000" b="0" i="0" u="none" strike="noStrike" cap="none" normalizeH="0" baseline="0" dirty="0" err="1">
                <a:ln>
                  <a:noFill/>
                </a:ln>
                <a:effectLst/>
                <a:latin typeface="Candara Light" panose="020E0502030303020204" pitchFamily="34" charset="0"/>
              </a:rPr>
              <a:t>fidelización</a:t>
            </a:r>
            <a:r>
              <a:rPr kumimoji="0" lang="en-US" altLang="es-CL" sz="2000" b="0" i="0" u="none" strike="noStrike" cap="none" normalizeH="0" baseline="0" dirty="0">
                <a:ln>
                  <a:noFill/>
                </a:ln>
                <a:effectLst/>
                <a:latin typeface="Candara Light" panose="020E0502030303020204" pitchFamily="34" charset="0"/>
              </a:rPr>
              <a:t> de </a:t>
            </a:r>
            <a:r>
              <a:rPr kumimoji="0" lang="en-US" altLang="es-CL" sz="2000" b="0" i="0" u="none" strike="noStrike" cap="none" normalizeH="0" baseline="0" dirty="0" err="1">
                <a:ln>
                  <a:noFill/>
                </a:ln>
                <a:effectLst/>
                <a:latin typeface="Candara Light" panose="020E0502030303020204" pitchFamily="34" charset="0"/>
              </a:rPr>
              <a:t>clientes</a:t>
            </a:r>
            <a:r>
              <a:rPr kumimoji="0" lang="en-US" altLang="es-CL" sz="2000" b="0" i="0" u="none" strike="noStrike" cap="none" normalizeH="0" baseline="0" dirty="0">
                <a:ln>
                  <a:noFill/>
                </a:ln>
                <a:effectLst/>
                <a:latin typeface="Candara Light" panose="020E0502030303020204" pitchFamily="34" charset="0"/>
              </a:rPr>
              <a:t>, y a </a:t>
            </a:r>
            <a:r>
              <a:rPr kumimoji="0" lang="en-US" altLang="es-CL" sz="2000" b="0" i="0" u="none" strike="noStrike" cap="none" normalizeH="0" baseline="0" dirty="0" err="1">
                <a:ln>
                  <a:noFill/>
                </a:ln>
                <a:effectLst/>
                <a:latin typeface="Candara Light" panose="020E0502030303020204" pitchFamily="34" charset="0"/>
              </a:rPr>
              <a:t>competir</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en</a:t>
            </a:r>
            <a:r>
              <a:rPr kumimoji="0" lang="en-US" altLang="es-CL" sz="2000" b="0" i="0" u="none" strike="noStrike" cap="none" normalizeH="0" baseline="0" dirty="0">
                <a:ln>
                  <a:noFill/>
                </a:ln>
                <a:effectLst/>
                <a:latin typeface="Candara Light" panose="020E0502030303020204" pitchFamily="34" charset="0"/>
              </a:rPr>
              <a:t> un mercado </a:t>
            </a:r>
            <a:r>
              <a:rPr kumimoji="0" lang="en-US" altLang="es-CL" sz="2000" b="0" i="0" u="none" strike="noStrike" cap="none" normalizeH="0" baseline="0" dirty="0" err="1">
                <a:ln>
                  <a:noFill/>
                </a:ln>
                <a:effectLst/>
                <a:latin typeface="Candara Light" panose="020E0502030303020204" pitchFamily="34" charset="0"/>
              </a:rPr>
              <a:t>cada</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vez</a:t>
            </a:r>
            <a:r>
              <a:rPr kumimoji="0" lang="en-US" altLang="es-CL" sz="2000" b="0" i="0" u="none" strike="noStrike" cap="none" normalizeH="0" baseline="0" dirty="0">
                <a:ln>
                  <a:noFill/>
                </a:ln>
                <a:effectLst/>
                <a:latin typeface="Candara Light" panose="020E0502030303020204" pitchFamily="34" charset="0"/>
              </a:rPr>
              <a:t> </a:t>
            </a:r>
            <a:r>
              <a:rPr kumimoji="0" lang="en-US" altLang="es-CL" sz="2000" b="0" i="0" u="none" strike="noStrike" cap="none" normalizeH="0" baseline="0" dirty="0" err="1">
                <a:ln>
                  <a:noFill/>
                </a:ln>
                <a:effectLst/>
                <a:latin typeface="Candara Light" panose="020E0502030303020204" pitchFamily="34" charset="0"/>
              </a:rPr>
              <a:t>más</a:t>
            </a:r>
            <a:r>
              <a:rPr kumimoji="0" lang="en-US" altLang="es-CL" sz="2000" b="0" i="0" u="none" strike="noStrike" cap="none" normalizeH="0" baseline="0" dirty="0">
                <a:ln>
                  <a:noFill/>
                </a:ln>
                <a:effectLst/>
                <a:latin typeface="Candara Light" panose="020E0502030303020204" pitchFamily="34" charset="0"/>
              </a:rPr>
              <a:t> digital y </a:t>
            </a:r>
            <a:r>
              <a:rPr kumimoji="0" lang="en-US" altLang="es-CL" sz="2000" b="0" i="0" u="none" strike="noStrike" cap="none" normalizeH="0" baseline="0" dirty="0" err="1">
                <a:ln>
                  <a:noFill/>
                </a:ln>
                <a:effectLst/>
                <a:latin typeface="Candara Light" panose="020E0502030303020204" pitchFamily="34" charset="0"/>
              </a:rPr>
              <a:t>competitivo</a:t>
            </a:r>
            <a:r>
              <a:rPr kumimoji="0" lang="en-US" altLang="es-CL" sz="2000" b="0" i="0" u="none" strike="noStrike" cap="none" normalizeH="0" baseline="0" dirty="0">
                <a:ln>
                  <a:noFill/>
                </a:ln>
                <a:effectLst/>
                <a:latin typeface="Candara Light" panose="020E0502030303020204" pitchFamily="34" charset="0"/>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s-CL" sz="2000" b="0" i="0" u="none" strike="noStrike" cap="none" normalizeH="0" baseline="0" dirty="0">
              <a:ln>
                <a:noFill/>
              </a:ln>
              <a:effectLst/>
              <a:latin typeface="Candara Light" panose="020E0502030303020204" pitchFamily="34" charset="0"/>
            </a:endParaRPr>
          </a:p>
        </p:txBody>
      </p:sp>
      <p:pic>
        <p:nvPicPr>
          <p:cNvPr id="5" name="Imagen 4" descr="Imagen que contiene Texto&#10;&#10;Descripción generada automáticamente">
            <a:extLst>
              <a:ext uri="{FF2B5EF4-FFF2-40B4-BE49-F238E27FC236}">
                <a16:creationId xmlns:a16="http://schemas.microsoft.com/office/drawing/2014/main" id="{DBF0CEA1-08CA-C4AF-91AC-41659594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993" y="5617970"/>
            <a:ext cx="6155141" cy="969436"/>
          </a:xfrm>
          <a:prstGeom prst="rect">
            <a:avLst/>
          </a:prstGeom>
        </p:spPr>
      </p:pic>
    </p:spTree>
    <p:extLst>
      <p:ext uri="{BB962C8B-B14F-4D97-AF65-F5344CB8AC3E}">
        <p14:creationId xmlns:p14="http://schemas.microsoft.com/office/powerpoint/2010/main" val="128654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88468638-081D-477B-B4CA-2C50D8648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pic>
        <p:nvPicPr>
          <p:cNvPr id="13" name="Imagen 12" descr="Imagen que contiene Texto&#10;&#10;Descripción generada automáticamente">
            <a:extLst>
              <a:ext uri="{FF2B5EF4-FFF2-40B4-BE49-F238E27FC236}">
                <a16:creationId xmlns:a16="http://schemas.microsoft.com/office/drawing/2014/main" id="{ECD966F1-C176-0BEF-44C4-30F4DA956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84" y="5312043"/>
            <a:ext cx="5186315" cy="817408"/>
          </a:xfrm>
          <a:prstGeom prst="rect">
            <a:avLst/>
          </a:prstGeom>
        </p:spPr>
      </p:pic>
      <p:pic>
        <p:nvPicPr>
          <p:cNvPr id="7" name="Imagen 6" descr="Diagrama&#10;&#10;Descripción generada automáticamente">
            <a:extLst>
              <a:ext uri="{FF2B5EF4-FFF2-40B4-BE49-F238E27FC236}">
                <a16:creationId xmlns:a16="http://schemas.microsoft.com/office/drawing/2014/main" id="{30F169FA-F1DF-DD2C-8339-516677C25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727" y="356755"/>
            <a:ext cx="6009409" cy="6009409"/>
          </a:xfrm>
          <a:prstGeom prst="rect">
            <a:avLst/>
          </a:prstGeom>
        </p:spPr>
      </p:pic>
    </p:spTree>
    <p:extLst>
      <p:ext uri="{BB962C8B-B14F-4D97-AF65-F5344CB8AC3E}">
        <p14:creationId xmlns:p14="http://schemas.microsoft.com/office/powerpoint/2010/main" val="169071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427028-3076-F0A0-5D6F-CE733C600093}"/>
              </a:ext>
            </a:extLst>
          </p:cNvPr>
          <p:cNvSpPr txBox="1"/>
          <p:nvPr/>
        </p:nvSpPr>
        <p:spPr>
          <a:xfrm>
            <a:off x="275303" y="1271521"/>
            <a:ext cx="11916697" cy="4524315"/>
          </a:xfrm>
          <a:prstGeom prst="rect">
            <a:avLst/>
          </a:prstGeom>
          <a:noFill/>
        </p:spPr>
        <p:txBody>
          <a:bodyPr wrap="square">
            <a:spAutoFit/>
          </a:bodyPr>
          <a:lstStyle/>
          <a:p>
            <a:r>
              <a:rPr lang="es-ES" dirty="0">
                <a:highlight>
                  <a:srgbClr val="FFFF00"/>
                </a:highlight>
              </a:rPr>
              <a:t>El Momento Cero de la Verdad </a:t>
            </a:r>
          </a:p>
          <a:p>
            <a:r>
              <a:rPr lang="es-ES" dirty="0"/>
              <a:t>Antes del auge del marketing digital, el clásico modelo del Marketing se basaba sólo en tres pasos: </a:t>
            </a:r>
          </a:p>
          <a:p>
            <a:pPr marL="342900" indent="-342900">
              <a:buAutoNum type="arabicParenR"/>
            </a:pPr>
            <a:r>
              <a:rPr lang="es-ES" dirty="0"/>
              <a:t>estímulo, </a:t>
            </a:r>
          </a:p>
          <a:p>
            <a:pPr marL="342900" indent="-342900">
              <a:buAutoNum type="arabicParenR"/>
            </a:pPr>
            <a:r>
              <a:rPr lang="es-ES" dirty="0"/>
              <a:t>compra y </a:t>
            </a:r>
          </a:p>
          <a:p>
            <a:pPr marL="342900" indent="-342900">
              <a:buAutoNum type="arabicParenR"/>
            </a:pPr>
            <a:r>
              <a:rPr lang="es-ES" dirty="0"/>
              <a:t>experiencia. </a:t>
            </a:r>
          </a:p>
          <a:p>
            <a:pPr marL="342900" indent="-342900">
              <a:buAutoNum type="arabicParenR"/>
            </a:pPr>
            <a:endParaRPr lang="es-ES" dirty="0"/>
          </a:p>
          <a:p>
            <a:r>
              <a:rPr lang="es-ES" dirty="0"/>
              <a:t>Hoy nos enfrentamos a un escenario de </a:t>
            </a:r>
            <a:r>
              <a:rPr lang="es-ES" dirty="0">
                <a:highlight>
                  <a:srgbClr val="FFFF00"/>
                </a:highlight>
              </a:rPr>
              <a:t>consumidores evolucionados, </a:t>
            </a:r>
            <a:r>
              <a:rPr lang="es-ES" dirty="0"/>
              <a:t>debido al desarrollo de su comportamiento en motores de búsqueda y de su forma de comprar por Internet. </a:t>
            </a:r>
          </a:p>
          <a:p>
            <a:r>
              <a:rPr lang="es-ES" dirty="0"/>
              <a:t>En los últimos años, el concepto del Zero </a:t>
            </a:r>
            <a:r>
              <a:rPr lang="es-ES" dirty="0" err="1"/>
              <a:t>Moment</a:t>
            </a:r>
            <a:r>
              <a:rPr lang="es-ES" dirty="0"/>
              <a:t> </a:t>
            </a:r>
            <a:r>
              <a:rPr lang="es-ES" dirty="0" err="1"/>
              <a:t>Of</a:t>
            </a:r>
            <a:r>
              <a:rPr lang="es-ES" dirty="0"/>
              <a:t> </a:t>
            </a:r>
            <a:r>
              <a:rPr lang="es-ES" dirty="0" err="1"/>
              <a:t>The</a:t>
            </a:r>
            <a:r>
              <a:rPr lang="es-ES" dirty="0"/>
              <a:t> True (Momento Cero de la Verdad), simplemente conocido como ZMOT, se ha convertido en uno de los más interesantes estudiados en el mundo del Marketing Digital. Se trata de un término acuñado en diciembre de 2011 por Google que describe una nueva forma de comprender a los consumidores digitales a la hora de buscar información en Internet y su comportamiento frente a un creciente mercado de publicidad y marketing. </a:t>
            </a:r>
          </a:p>
          <a:p>
            <a:endParaRPr lang="es-ES" dirty="0"/>
          </a:p>
          <a:p>
            <a:r>
              <a:rPr lang="es-ES" dirty="0"/>
              <a:t>Este modelo, elaborado por Jim </a:t>
            </a:r>
            <a:r>
              <a:rPr lang="es-ES" dirty="0" err="1"/>
              <a:t>Lecinsky</a:t>
            </a:r>
            <a:r>
              <a:rPr lang="es-ES" dirty="0"/>
              <a:t>, vicepresidente de Ventas y Servicios de Google para ese entonces, establece la relevancia de los medios digitales en la toma de decisión de los consumidores actuales. </a:t>
            </a:r>
            <a:endParaRPr lang="es-CL" dirty="0"/>
          </a:p>
        </p:txBody>
      </p:sp>
      <p:sp>
        <p:nvSpPr>
          <p:cNvPr id="4" name="Rectángulo: esquinas redondeadas 3">
            <a:extLst>
              <a:ext uri="{FF2B5EF4-FFF2-40B4-BE49-F238E27FC236}">
                <a16:creationId xmlns:a16="http://schemas.microsoft.com/office/drawing/2014/main" id="{ACA0F185-BADB-78AB-BCCD-E874D0E5F4BF}"/>
              </a:ext>
            </a:extLst>
          </p:cNvPr>
          <p:cNvSpPr/>
          <p:nvPr/>
        </p:nvSpPr>
        <p:spPr>
          <a:xfrm>
            <a:off x="2094270" y="550606"/>
            <a:ext cx="7118555" cy="491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Saben lo que es el momento CERO de la verdad en Marketing?</a:t>
            </a:r>
          </a:p>
        </p:txBody>
      </p:sp>
    </p:spTree>
    <p:extLst>
      <p:ext uri="{BB962C8B-B14F-4D97-AF65-F5344CB8AC3E}">
        <p14:creationId xmlns:p14="http://schemas.microsoft.com/office/powerpoint/2010/main" val="224123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13DCC-B005-D08B-98F4-99B319F076D4}"/>
              </a:ext>
            </a:extLst>
          </p:cNvPr>
          <p:cNvSpPr>
            <a:spLocks noGrp="1"/>
          </p:cNvSpPr>
          <p:nvPr>
            <p:ph type="title"/>
          </p:nvPr>
        </p:nvSpPr>
        <p:spPr>
          <a:xfrm>
            <a:off x="838200" y="365126"/>
            <a:ext cx="10515600" cy="372294"/>
          </a:xfrm>
        </p:spPr>
        <p:txBody>
          <a:bodyPr>
            <a:normAutofit fontScale="90000"/>
          </a:bodyPr>
          <a:lstStyle/>
          <a:p>
            <a:r>
              <a:rPr lang="es-CL" dirty="0"/>
              <a:t>Modelo ZMOT</a:t>
            </a:r>
          </a:p>
        </p:txBody>
      </p:sp>
      <p:sp>
        <p:nvSpPr>
          <p:cNvPr id="3" name="Rectangle 1">
            <a:extLst>
              <a:ext uri="{FF2B5EF4-FFF2-40B4-BE49-F238E27FC236}">
                <a16:creationId xmlns:a16="http://schemas.microsoft.com/office/drawing/2014/main" id="{4997FAB4-1F60-1465-F228-3BAB15E7BB28}"/>
              </a:ext>
            </a:extLst>
          </p:cNvPr>
          <p:cNvSpPr>
            <a:spLocks noChangeArrowheads="1"/>
          </p:cNvSpPr>
          <p:nvPr/>
        </p:nvSpPr>
        <p:spPr bwMode="auto">
          <a:xfrm>
            <a:off x="152177" y="661279"/>
            <a:ext cx="11394568" cy="400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a:ln>
                  <a:noFill/>
                </a:ln>
                <a:solidFill>
                  <a:srgbClr val="000000"/>
                </a:solidFill>
                <a:effectLst/>
                <a:latin typeface="Söhne"/>
              </a:rPr>
              <a:t>Estímulo: El estímulo es la primera fase en la que un consumidor se da cuenta de que necesita un producto o servicio. Puede ser el resultado de un anuncio, una recomendación de un amigo o cualquier otra fuente que despierte su interés.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0" i="0" u="none" strike="noStrike" cap="none" normalizeH="0" baseline="0" dirty="0">
                <a:ln>
                  <a:noFill/>
                </a:ln>
                <a:solidFill>
                  <a:srgbClr val="000000"/>
                </a:solidFill>
                <a:effectLst/>
                <a:latin typeface="Söhne"/>
              </a:rPr>
              <a:t>Momento Zero de la </a:t>
            </a:r>
            <a:r>
              <a:rPr kumimoji="0" lang="es-CL" altLang="es-CL" sz="1800" b="0" i="0" u="none" strike="noStrike" cap="none" normalizeH="0" baseline="0" dirty="0" err="1">
                <a:ln>
                  <a:noFill/>
                </a:ln>
                <a:solidFill>
                  <a:srgbClr val="000000"/>
                </a:solidFill>
                <a:effectLst/>
                <a:latin typeface="Söhne"/>
              </a:rPr>
              <a:t>Verdd</a:t>
            </a:r>
            <a:r>
              <a:rPr kumimoji="0" lang="es-CL" altLang="es-CL" sz="1800" b="0" i="0" u="none" strike="noStrike" cap="none" normalizeH="0" baseline="0" dirty="0">
                <a:ln>
                  <a:noFill/>
                </a:ln>
                <a:solidFill>
                  <a:srgbClr val="000000"/>
                </a:solidFill>
                <a:effectLst/>
                <a:latin typeface="Söhne"/>
              </a:rPr>
              <a:t>: El Momento Zero de la Verdad es la segunda fase en la que el consumidor busca información en línea para investigar el producto o servicio que le interesa. Durante este proceso, el consumidor busca información en línea a través de motores de búsqueda, redes sociales, blogs y otras fuentes de información para tomar una decisión informada.</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rgbClr val="000000"/>
                </a:solidFill>
                <a:effectLst/>
                <a:latin typeface="Söhne"/>
              </a:rPr>
              <a:t>Decisión: La fase final es la toma de decisión del consumidor, en la que decide si comprará o no el producto o servicio en cuestión. Esta decisión puede estar influenciada por la información que ha encontrado durante la fase del Momento Zero de la Verdad.</a:t>
            </a: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rgbClr val="000000"/>
                </a:solidFill>
                <a:effectLst/>
                <a:latin typeface="Söhne"/>
              </a:rPr>
              <a:t>En resumen, </a:t>
            </a: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A3A26C6B-78A2-CA4F-02BE-4E5F14AAFA86}"/>
              </a:ext>
            </a:extLst>
          </p:cNvPr>
          <p:cNvSpPr txBox="1"/>
          <p:nvPr/>
        </p:nvSpPr>
        <p:spPr>
          <a:xfrm>
            <a:off x="2654710" y="4351335"/>
            <a:ext cx="9537290" cy="2585323"/>
          </a:xfrm>
          <a:prstGeom prst="rect">
            <a:avLst/>
          </a:prstGeom>
          <a:solidFill>
            <a:srgbClr val="00B0F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bg1"/>
                </a:solidFill>
                <a:effectLst/>
                <a:latin typeface="Söhne"/>
              </a:rPr>
              <a:t>el modelo del Momento Zero de la Verdad en Marketing Digital se enfoca en la importancia de la presencia en línea y la reputación de marca para influir en las decisiones de compra de los consumidores. Las empresas pueden aprovechar este modelo desarrollando una estrategia de marketing digital que se centre en brindar información útil y relevante a los consumidores en el momento en que están investigando sobre un producto o servicio. Esto puede ayudar a las empresas a ser consideradas como líderes de opinión y expertos en su campo, y aumentar la probabilidad de que los consumidores elijan su producto o servicio durante la fase de decisión.</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dirty="0">
                <a:ln>
                  <a:noFill/>
                </a:ln>
                <a:solidFill>
                  <a:schemeClr val="bg1"/>
                </a:solidFill>
                <a:effectLst/>
              </a:rPr>
            </a:br>
            <a:endParaRPr kumimoji="0" lang="es-CL" altLang="es-CL"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66283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8330F-3361-EBC0-162F-F74F34AA5DDB}"/>
              </a:ext>
            </a:extLst>
          </p:cNvPr>
          <p:cNvSpPr>
            <a:spLocks noGrp="1"/>
          </p:cNvSpPr>
          <p:nvPr>
            <p:ph type="title"/>
          </p:nvPr>
        </p:nvSpPr>
        <p:spPr>
          <a:xfrm>
            <a:off x="621890" y="1338518"/>
            <a:ext cx="10515600" cy="1325563"/>
          </a:xfrm>
        </p:spPr>
        <p:txBody>
          <a:bodyPr>
            <a:normAutofit/>
          </a:bodyPr>
          <a:lstStyle/>
          <a:p>
            <a:r>
              <a:rPr lang="es-CL" dirty="0">
                <a:latin typeface="Candara Light" panose="020E0502030303020204" pitchFamily="34" charset="0"/>
              </a:rPr>
              <a:t>Si la gente busca en línea… un emprendedor </a:t>
            </a:r>
            <a:r>
              <a:rPr lang="es-CL" dirty="0">
                <a:highlight>
                  <a:srgbClr val="FFFF00"/>
                </a:highlight>
                <a:latin typeface="Candara Light" panose="020E0502030303020204" pitchFamily="34" charset="0"/>
              </a:rPr>
              <a:t>dónde debe estar? </a:t>
            </a:r>
          </a:p>
        </p:txBody>
      </p:sp>
      <p:sp>
        <p:nvSpPr>
          <p:cNvPr id="3" name="Título 1">
            <a:extLst>
              <a:ext uri="{FF2B5EF4-FFF2-40B4-BE49-F238E27FC236}">
                <a16:creationId xmlns:a16="http://schemas.microsoft.com/office/drawing/2014/main" id="{1A80278F-63A9-8148-418F-19369CFFDADA}"/>
              </a:ext>
            </a:extLst>
          </p:cNvPr>
          <p:cNvSpPr txBox="1">
            <a:spLocks/>
          </p:cNvSpPr>
          <p:nvPr/>
        </p:nvSpPr>
        <p:spPr>
          <a:xfrm>
            <a:off x="1069258" y="33000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s-CL" dirty="0">
                <a:latin typeface="Candara Light" panose="020E0502030303020204" pitchFamily="34" charset="0"/>
              </a:rPr>
              <a:t>¿Porqué hay que tener una página web?</a:t>
            </a:r>
          </a:p>
        </p:txBody>
      </p:sp>
      <p:pic>
        <p:nvPicPr>
          <p:cNvPr id="4" name="Imagen 3" descr="Imagen que contiene Texto&#10;&#10;Descripción generada automáticamente">
            <a:extLst>
              <a:ext uri="{FF2B5EF4-FFF2-40B4-BE49-F238E27FC236}">
                <a16:creationId xmlns:a16="http://schemas.microsoft.com/office/drawing/2014/main" id="{31353FFB-52FF-6A05-F85A-DA4D729CF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0389" y="5519482"/>
            <a:ext cx="5461328" cy="860160"/>
          </a:xfrm>
          <a:prstGeom prst="rect">
            <a:avLst/>
          </a:prstGeom>
        </p:spPr>
      </p:pic>
      <p:cxnSp>
        <p:nvCxnSpPr>
          <p:cNvPr id="6" name="Conector recto de flecha 5">
            <a:extLst>
              <a:ext uri="{FF2B5EF4-FFF2-40B4-BE49-F238E27FC236}">
                <a16:creationId xmlns:a16="http://schemas.microsoft.com/office/drawing/2014/main" id="{DC34BFCE-88D6-056B-E10C-18C8119E5F8F}"/>
              </a:ext>
            </a:extLst>
          </p:cNvPr>
          <p:cNvCxnSpPr/>
          <p:nvPr/>
        </p:nvCxnSpPr>
        <p:spPr>
          <a:xfrm>
            <a:off x="5879690" y="4349081"/>
            <a:ext cx="2743200" cy="912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echa: a la derecha 6">
            <a:extLst>
              <a:ext uri="{FF2B5EF4-FFF2-40B4-BE49-F238E27FC236}">
                <a16:creationId xmlns:a16="http://schemas.microsoft.com/office/drawing/2014/main" id="{028BD353-6260-37A6-D936-F6BC7C34A0DB}"/>
              </a:ext>
            </a:extLst>
          </p:cNvPr>
          <p:cNvSpPr/>
          <p:nvPr/>
        </p:nvSpPr>
        <p:spPr>
          <a:xfrm>
            <a:off x="9261231" y="4876800"/>
            <a:ext cx="2133600" cy="1325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Video </a:t>
            </a:r>
          </a:p>
        </p:txBody>
      </p:sp>
    </p:spTree>
    <p:extLst>
      <p:ext uri="{BB962C8B-B14F-4D97-AF65-F5344CB8AC3E}">
        <p14:creationId xmlns:p14="http://schemas.microsoft.com/office/powerpoint/2010/main" val="1408708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A2CF4-39F9-2998-9545-BA43EEBD6738}"/>
              </a:ext>
            </a:extLst>
          </p:cNvPr>
          <p:cNvSpPr>
            <a:spLocks noGrp="1"/>
          </p:cNvSpPr>
          <p:nvPr>
            <p:ph type="title"/>
          </p:nvPr>
        </p:nvSpPr>
        <p:spPr/>
        <p:txBody>
          <a:bodyPr/>
          <a:lstStyle/>
          <a:p>
            <a:r>
              <a:rPr lang="es-CL" dirty="0">
                <a:latin typeface="Candara Light" panose="020E0502030303020204" pitchFamily="34" charset="0"/>
              </a:rPr>
              <a:t>Qué debe saber un emprendedor de Marketing Digital </a:t>
            </a:r>
          </a:p>
        </p:txBody>
      </p:sp>
      <p:sp>
        <p:nvSpPr>
          <p:cNvPr id="4" name="Elipse 3">
            <a:extLst>
              <a:ext uri="{FF2B5EF4-FFF2-40B4-BE49-F238E27FC236}">
                <a16:creationId xmlns:a16="http://schemas.microsoft.com/office/drawing/2014/main" id="{32A0812F-53DB-2148-4ACA-886F6BF0B540}"/>
              </a:ext>
            </a:extLst>
          </p:cNvPr>
          <p:cNvSpPr/>
          <p:nvPr/>
        </p:nvSpPr>
        <p:spPr>
          <a:xfrm>
            <a:off x="1798320" y="2032000"/>
            <a:ext cx="3738880"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Buscadores (</a:t>
            </a:r>
            <a:r>
              <a:rPr lang="es-CL" dirty="0" err="1"/>
              <a:t>Search</a:t>
            </a:r>
            <a:r>
              <a:rPr lang="es-CL" dirty="0"/>
              <a:t>)</a:t>
            </a:r>
          </a:p>
        </p:txBody>
      </p:sp>
      <p:sp>
        <p:nvSpPr>
          <p:cNvPr id="5" name="Elipse 4">
            <a:extLst>
              <a:ext uri="{FF2B5EF4-FFF2-40B4-BE49-F238E27FC236}">
                <a16:creationId xmlns:a16="http://schemas.microsoft.com/office/drawing/2014/main" id="{89EF35BA-02A5-721A-0EC1-0F99E1E9BB83}"/>
              </a:ext>
            </a:extLst>
          </p:cNvPr>
          <p:cNvSpPr/>
          <p:nvPr/>
        </p:nvSpPr>
        <p:spPr>
          <a:xfrm>
            <a:off x="6441440" y="1333024"/>
            <a:ext cx="3738880"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Redes Sociales  </a:t>
            </a:r>
          </a:p>
        </p:txBody>
      </p:sp>
      <p:sp>
        <p:nvSpPr>
          <p:cNvPr id="6" name="Elipse 5">
            <a:extLst>
              <a:ext uri="{FF2B5EF4-FFF2-40B4-BE49-F238E27FC236}">
                <a16:creationId xmlns:a16="http://schemas.microsoft.com/office/drawing/2014/main" id="{358C25DF-06E6-90FB-A6BD-AD4571B8C75B}"/>
              </a:ext>
            </a:extLst>
          </p:cNvPr>
          <p:cNvSpPr/>
          <p:nvPr/>
        </p:nvSpPr>
        <p:spPr>
          <a:xfrm>
            <a:off x="7376160" y="3271520"/>
            <a:ext cx="3738880"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a:t>SEO -  SEM </a:t>
            </a:r>
          </a:p>
        </p:txBody>
      </p:sp>
      <p:sp>
        <p:nvSpPr>
          <p:cNvPr id="7" name="Elipse 6">
            <a:extLst>
              <a:ext uri="{FF2B5EF4-FFF2-40B4-BE49-F238E27FC236}">
                <a16:creationId xmlns:a16="http://schemas.microsoft.com/office/drawing/2014/main" id="{FA2A722A-4B42-47A2-AC02-AD95A34B85F1}"/>
              </a:ext>
            </a:extLst>
          </p:cNvPr>
          <p:cNvSpPr/>
          <p:nvPr/>
        </p:nvSpPr>
        <p:spPr>
          <a:xfrm>
            <a:off x="2357120" y="4348480"/>
            <a:ext cx="3738880"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Palabras Clave </a:t>
            </a:r>
          </a:p>
        </p:txBody>
      </p:sp>
      <p:sp>
        <p:nvSpPr>
          <p:cNvPr id="8" name="Elipse 7">
            <a:extLst>
              <a:ext uri="{FF2B5EF4-FFF2-40B4-BE49-F238E27FC236}">
                <a16:creationId xmlns:a16="http://schemas.microsoft.com/office/drawing/2014/main" id="{979F544A-E7C4-3F3E-6917-82225FC71631}"/>
              </a:ext>
            </a:extLst>
          </p:cNvPr>
          <p:cNvSpPr/>
          <p:nvPr/>
        </p:nvSpPr>
        <p:spPr>
          <a:xfrm>
            <a:off x="6370320" y="5085080"/>
            <a:ext cx="4983480" cy="147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Publicidad Google </a:t>
            </a:r>
            <a:r>
              <a:rPr lang="es-CL" dirty="0" err="1"/>
              <a:t>Ads</a:t>
            </a:r>
            <a:r>
              <a:rPr lang="es-CL" dirty="0"/>
              <a:t>  /Facebook </a:t>
            </a:r>
            <a:r>
              <a:rPr lang="es-CL" dirty="0" err="1"/>
              <a:t>Ads</a:t>
            </a:r>
            <a:r>
              <a:rPr lang="es-CL" dirty="0"/>
              <a:t> / Twitter </a:t>
            </a:r>
            <a:r>
              <a:rPr lang="es-CL" dirty="0" err="1"/>
              <a:t>Ads</a:t>
            </a:r>
            <a:r>
              <a:rPr lang="es-CL" dirty="0"/>
              <a:t> / </a:t>
            </a:r>
            <a:r>
              <a:rPr lang="es-CL" dirty="0" err="1"/>
              <a:t>Linkedin</a:t>
            </a:r>
            <a:r>
              <a:rPr lang="es-CL" dirty="0"/>
              <a:t> </a:t>
            </a:r>
            <a:r>
              <a:rPr lang="es-CL" dirty="0" err="1"/>
              <a:t>Ads</a:t>
            </a:r>
            <a:r>
              <a:rPr lang="es-CL" dirty="0"/>
              <a:t>  </a:t>
            </a:r>
          </a:p>
        </p:txBody>
      </p:sp>
    </p:spTree>
    <p:extLst>
      <p:ext uri="{BB962C8B-B14F-4D97-AF65-F5344CB8AC3E}">
        <p14:creationId xmlns:p14="http://schemas.microsoft.com/office/powerpoint/2010/main" val="71873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0D461-4E4A-8CFD-EF7E-D9F804BB2A95}"/>
              </a:ext>
            </a:extLst>
          </p:cNvPr>
          <p:cNvSpPr>
            <a:spLocks noGrp="1"/>
          </p:cNvSpPr>
          <p:nvPr>
            <p:ph type="title"/>
          </p:nvPr>
        </p:nvSpPr>
        <p:spPr/>
        <p:txBody>
          <a:bodyPr/>
          <a:lstStyle/>
          <a:p>
            <a:r>
              <a:rPr lang="es-CL" dirty="0"/>
              <a:t>Primero vimos puntos clave de un Emprendimiento </a:t>
            </a:r>
          </a:p>
        </p:txBody>
      </p:sp>
      <p:graphicFrame>
        <p:nvGraphicFramePr>
          <p:cNvPr id="5" name="Marcador de contenido 4">
            <a:extLst>
              <a:ext uri="{FF2B5EF4-FFF2-40B4-BE49-F238E27FC236}">
                <a16:creationId xmlns:a16="http://schemas.microsoft.com/office/drawing/2014/main" id="{25AD7688-C4EF-DF74-DA93-626DF75CA6C2}"/>
              </a:ext>
            </a:extLst>
          </p:cNvPr>
          <p:cNvGraphicFramePr>
            <a:graphicFrameLocks noGrp="1"/>
          </p:cNvGraphicFramePr>
          <p:nvPr>
            <p:ph sz="half" idx="1"/>
            <p:extLst>
              <p:ext uri="{D42A27DB-BD31-4B8C-83A1-F6EECF244321}">
                <p14:modId xmlns:p14="http://schemas.microsoft.com/office/powerpoint/2010/main" val="1965600076"/>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69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E8379E9C-5184-3AF9-5CC8-DF6B7863C7E8}"/>
              </a:ext>
            </a:extLst>
          </p:cNvPr>
          <p:cNvPicPr>
            <a:picLocks noChangeAspect="1"/>
          </p:cNvPicPr>
          <p:nvPr/>
        </p:nvPicPr>
        <p:blipFill rotWithShape="1">
          <a:blip r:embed="rId2">
            <a:extLst>
              <a:ext uri="{28A0092B-C50C-407E-A947-70E740481C1C}">
                <a14:useLocalDpi xmlns:a14="http://schemas.microsoft.com/office/drawing/2010/main" val="0"/>
              </a:ext>
            </a:extLst>
          </a:blip>
          <a:srcRect l="1092" t="25426" r="10099" b="11162"/>
          <a:stretch/>
        </p:blipFill>
        <p:spPr>
          <a:xfrm>
            <a:off x="-243840" y="489635"/>
            <a:ext cx="11914570" cy="4785360"/>
          </a:xfrm>
          <a:prstGeom prst="rect">
            <a:avLst/>
          </a:prstGeom>
        </p:spPr>
      </p:pic>
      <p:sp>
        <p:nvSpPr>
          <p:cNvPr id="5" name="CuadroTexto 4">
            <a:extLst>
              <a:ext uri="{FF2B5EF4-FFF2-40B4-BE49-F238E27FC236}">
                <a16:creationId xmlns:a16="http://schemas.microsoft.com/office/drawing/2014/main" id="{A06D0999-948E-A45C-4189-9F201E3BB328}"/>
              </a:ext>
            </a:extLst>
          </p:cNvPr>
          <p:cNvSpPr txBox="1"/>
          <p:nvPr/>
        </p:nvSpPr>
        <p:spPr>
          <a:xfrm>
            <a:off x="3385250" y="5457150"/>
            <a:ext cx="8285480" cy="923330"/>
          </a:xfrm>
          <a:prstGeom prst="rect">
            <a:avLst/>
          </a:prstGeom>
          <a:noFill/>
        </p:spPr>
        <p:txBody>
          <a:bodyPr wrap="square">
            <a:spAutoFit/>
          </a:bodyPr>
          <a:lstStyle/>
          <a:p>
            <a:r>
              <a:rPr lang="es-ES" b="0" i="0">
                <a:solidFill>
                  <a:srgbClr val="111111"/>
                </a:solidFill>
                <a:effectLst/>
                <a:latin typeface="Charter"/>
              </a:rPr>
              <a:t>Algunas personas, incluso, creen que esta tecnología conversacional podría reemplazar a los buscadores tradicionales en muchos casos. Google, sin embargo, cree que es demasiado pronto como para adoptar esta herramienta.</a:t>
            </a:r>
            <a:endParaRPr lang="es-CL" dirty="0"/>
          </a:p>
        </p:txBody>
      </p:sp>
      <p:pic>
        <p:nvPicPr>
          <p:cNvPr id="5124" name="Picture 4" descr="Cómo usar ChatGPT, la nueva sensación de Internet">
            <a:extLst>
              <a:ext uri="{FF2B5EF4-FFF2-40B4-BE49-F238E27FC236}">
                <a16:creationId xmlns:a16="http://schemas.microsoft.com/office/drawing/2014/main" id="{0EFE32B7-283C-6784-F799-6A9AEE5FF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5066030"/>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9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AFBE207-FEEB-C449-3492-A6692ACE3235}"/>
              </a:ext>
            </a:extLst>
          </p:cNvPr>
          <p:cNvSpPr/>
          <p:nvPr/>
        </p:nvSpPr>
        <p:spPr>
          <a:xfrm>
            <a:off x="5364480" y="335280"/>
            <a:ext cx="3738880" cy="1473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a:t>SEO -  SEM </a:t>
            </a:r>
          </a:p>
        </p:txBody>
      </p:sp>
      <p:sp>
        <p:nvSpPr>
          <p:cNvPr id="3" name="Rectángulo: esquinas redondeadas 2">
            <a:extLst>
              <a:ext uri="{FF2B5EF4-FFF2-40B4-BE49-F238E27FC236}">
                <a16:creationId xmlns:a16="http://schemas.microsoft.com/office/drawing/2014/main" id="{BDE454A4-4E37-E659-A986-384EE98250C6}"/>
              </a:ext>
            </a:extLst>
          </p:cNvPr>
          <p:cNvSpPr/>
          <p:nvPr/>
        </p:nvSpPr>
        <p:spPr>
          <a:xfrm>
            <a:off x="650240" y="2225040"/>
            <a:ext cx="6451600" cy="1849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SEO Búsquedas Orgánicas </a:t>
            </a:r>
          </a:p>
        </p:txBody>
      </p:sp>
      <p:sp>
        <p:nvSpPr>
          <p:cNvPr id="4" name="Rectángulo: esquinas redondeadas 3">
            <a:extLst>
              <a:ext uri="{FF2B5EF4-FFF2-40B4-BE49-F238E27FC236}">
                <a16:creationId xmlns:a16="http://schemas.microsoft.com/office/drawing/2014/main" id="{CAC42F35-3707-D5C0-04B1-0CA0AF39EA8C}"/>
              </a:ext>
            </a:extLst>
          </p:cNvPr>
          <p:cNvSpPr/>
          <p:nvPr/>
        </p:nvSpPr>
        <p:spPr>
          <a:xfrm>
            <a:off x="3754120" y="4378960"/>
            <a:ext cx="6451600" cy="18491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SEM Pago para que me encuentren ( a Google </a:t>
            </a:r>
            <a:r>
              <a:rPr lang="es-CL" dirty="0" err="1"/>
              <a:t>of</a:t>
            </a:r>
            <a:r>
              <a:rPr lang="es-CL" dirty="0"/>
              <a:t> </a:t>
            </a:r>
            <a:r>
              <a:rPr lang="es-CL" dirty="0" err="1"/>
              <a:t>course</a:t>
            </a:r>
            <a:r>
              <a:rPr lang="es-CL" dirty="0"/>
              <a:t>) </a:t>
            </a:r>
          </a:p>
        </p:txBody>
      </p:sp>
    </p:spTree>
    <p:extLst>
      <p:ext uri="{BB962C8B-B14F-4D97-AF65-F5344CB8AC3E}">
        <p14:creationId xmlns:p14="http://schemas.microsoft.com/office/powerpoint/2010/main" val="300574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DAFBE207-FEEB-C449-3492-A6692ACE3235}"/>
              </a:ext>
            </a:extLst>
          </p:cNvPr>
          <p:cNvSpPr/>
          <p:nvPr/>
        </p:nvSpPr>
        <p:spPr>
          <a:xfrm>
            <a:off x="5364480" y="335280"/>
            <a:ext cx="3738880" cy="1473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a:t>Publicidad Digital </a:t>
            </a:r>
          </a:p>
        </p:txBody>
      </p:sp>
      <p:sp>
        <p:nvSpPr>
          <p:cNvPr id="3" name="Rectángulo: esquinas redondeadas 2">
            <a:extLst>
              <a:ext uri="{FF2B5EF4-FFF2-40B4-BE49-F238E27FC236}">
                <a16:creationId xmlns:a16="http://schemas.microsoft.com/office/drawing/2014/main" id="{BDE454A4-4E37-E659-A986-384EE98250C6}"/>
              </a:ext>
            </a:extLst>
          </p:cNvPr>
          <p:cNvSpPr/>
          <p:nvPr/>
        </p:nvSpPr>
        <p:spPr>
          <a:xfrm>
            <a:off x="1082040" y="4950457"/>
            <a:ext cx="6451600" cy="8280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Facebook / Instagram </a:t>
            </a:r>
          </a:p>
        </p:txBody>
      </p:sp>
      <p:sp>
        <p:nvSpPr>
          <p:cNvPr id="4" name="Rectángulo: esquinas redondeadas 3">
            <a:extLst>
              <a:ext uri="{FF2B5EF4-FFF2-40B4-BE49-F238E27FC236}">
                <a16:creationId xmlns:a16="http://schemas.microsoft.com/office/drawing/2014/main" id="{CAC42F35-3707-D5C0-04B1-0CA0AF39EA8C}"/>
              </a:ext>
            </a:extLst>
          </p:cNvPr>
          <p:cNvSpPr/>
          <p:nvPr/>
        </p:nvSpPr>
        <p:spPr>
          <a:xfrm>
            <a:off x="335280" y="2137404"/>
            <a:ext cx="6969760" cy="129159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Google </a:t>
            </a:r>
            <a:r>
              <a:rPr lang="es-CL" dirty="0" err="1"/>
              <a:t>Ads</a:t>
            </a:r>
            <a:r>
              <a:rPr lang="es-CL" dirty="0"/>
              <a:t> </a:t>
            </a:r>
          </a:p>
        </p:txBody>
      </p:sp>
      <p:sp>
        <p:nvSpPr>
          <p:cNvPr id="5" name="Rectángulo: esquinas redondeadas 4">
            <a:extLst>
              <a:ext uri="{FF2B5EF4-FFF2-40B4-BE49-F238E27FC236}">
                <a16:creationId xmlns:a16="http://schemas.microsoft.com/office/drawing/2014/main" id="{D1D85526-4948-B678-0705-6CC06B8AD145}"/>
              </a:ext>
            </a:extLst>
          </p:cNvPr>
          <p:cNvSpPr/>
          <p:nvPr/>
        </p:nvSpPr>
        <p:spPr>
          <a:xfrm>
            <a:off x="5552440" y="3611879"/>
            <a:ext cx="6451600" cy="8280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a:t>Linkedin</a:t>
            </a:r>
            <a:r>
              <a:rPr lang="es-CL" dirty="0"/>
              <a:t> </a:t>
            </a:r>
          </a:p>
        </p:txBody>
      </p:sp>
      <p:sp>
        <p:nvSpPr>
          <p:cNvPr id="6" name="Rectángulo: esquinas redondeadas 5">
            <a:extLst>
              <a:ext uri="{FF2B5EF4-FFF2-40B4-BE49-F238E27FC236}">
                <a16:creationId xmlns:a16="http://schemas.microsoft.com/office/drawing/2014/main" id="{9CCF17AE-7503-E818-F305-573C0F02A6AF}"/>
              </a:ext>
            </a:extLst>
          </p:cNvPr>
          <p:cNvSpPr/>
          <p:nvPr/>
        </p:nvSpPr>
        <p:spPr>
          <a:xfrm>
            <a:off x="7711440" y="2113280"/>
            <a:ext cx="4145280" cy="9499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Twitter </a:t>
            </a:r>
          </a:p>
        </p:txBody>
      </p:sp>
    </p:spTree>
    <p:extLst>
      <p:ext uri="{BB962C8B-B14F-4D97-AF65-F5344CB8AC3E}">
        <p14:creationId xmlns:p14="http://schemas.microsoft.com/office/powerpoint/2010/main" val="306949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exto&#10;&#10;Descripción generada automáticamente">
            <a:extLst>
              <a:ext uri="{FF2B5EF4-FFF2-40B4-BE49-F238E27FC236}">
                <a16:creationId xmlns:a16="http://schemas.microsoft.com/office/drawing/2014/main" id="{515964C7-828E-2E50-F76C-5FE1E2E3C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3766157"/>
            <a:ext cx="11548872" cy="1818950"/>
          </a:xfrm>
          <a:prstGeom prst="rect">
            <a:avLst/>
          </a:prstGeom>
        </p:spPr>
      </p:pic>
    </p:spTree>
    <p:extLst>
      <p:ext uri="{BB962C8B-B14F-4D97-AF65-F5344CB8AC3E}">
        <p14:creationId xmlns:p14="http://schemas.microsoft.com/office/powerpoint/2010/main" val="3766107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717422" y="2074681"/>
            <a:ext cx="3025140" cy="2299934"/>
          </a:xfrm>
          <a:noFill/>
        </p:spPr>
        <p:txBody>
          <a:bodyPr vert="horz" lIns="91440" tIns="45720" rIns="91440" bIns="45720" rtlCol="0" anchor="ctr">
            <a:normAutofit/>
          </a:bodyPr>
          <a:lstStyle/>
          <a:p>
            <a:pPr algn="ctr"/>
            <a:r>
              <a:rPr lang="en-US" sz="3600" dirty="0" err="1">
                <a:solidFill>
                  <a:srgbClr val="FFFFFF"/>
                </a:solidFill>
                <a:latin typeface="+mj-lt"/>
              </a:rPr>
              <a:t>Herramientas</a:t>
            </a:r>
            <a:r>
              <a:rPr lang="en-US" sz="3600" dirty="0">
                <a:solidFill>
                  <a:srgbClr val="FFFFFF"/>
                </a:solidFill>
                <a:latin typeface="+mj-lt"/>
              </a:rPr>
              <a:t> para un </a:t>
            </a:r>
            <a:r>
              <a:rPr lang="en-US" sz="3600" dirty="0" err="1">
                <a:solidFill>
                  <a:srgbClr val="FFFFFF"/>
                </a:solidFill>
                <a:latin typeface="+mj-lt"/>
              </a:rPr>
              <a:t>emprendedor</a:t>
            </a:r>
            <a:endParaRPr lang="en-US" sz="3600" kern="1200" dirty="0">
              <a:solidFill>
                <a:srgbClr val="FFFFFF"/>
              </a:solidFill>
              <a:latin typeface="+mj-lt"/>
              <a:ea typeface="+mj-ea"/>
              <a:cs typeface="+mj-cs"/>
            </a:endParaRPr>
          </a:p>
        </p:txBody>
      </p:sp>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85" y="5864461"/>
            <a:ext cx="5186315" cy="817408"/>
          </a:xfrm>
          <a:prstGeom prst="rect">
            <a:avLst/>
          </a:prstGeom>
        </p:spPr>
      </p:pic>
      <p:sp>
        <p:nvSpPr>
          <p:cNvPr id="4" name="Marcador de contenido 3">
            <a:extLst>
              <a:ext uri="{FF2B5EF4-FFF2-40B4-BE49-F238E27FC236}">
                <a16:creationId xmlns:a16="http://schemas.microsoft.com/office/drawing/2014/main" id="{1E054D9B-C758-A0B4-99BC-8088B0D60AB7}"/>
              </a:ext>
            </a:extLst>
          </p:cNvPr>
          <p:cNvSpPr>
            <a:spLocks noGrp="1"/>
          </p:cNvSpPr>
          <p:nvPr>
            <p:ph sz="half" idx="2"/>
          </p:nvPr>
        </p:nvSpPr>
        <p:spPr>
          <a:xfrm>
            <a:off x="4714116" y="299446"/>
            <a:ext cx="5181600" cy="571329"/>
          </a:xfrm>
        </p:spPr>
        <p:txBody>
          <a:bodyPr/>
          <a:lstStyle/>
          <a:p>
            <a:r>
              <a:rPr lang="es-CL" dirty="0" err="1"/>
              <a:t>Elevator</a:t>
            </a:r>
            <a:r>
              <a:rPr lang="es-CL" dirty="0"/>
              <a:t> </a:t>
            </a:r>
            <a:r>
              <a:rPr lang="es-CL" dirty="0" err="1"/>
              <a:t>Speech</a:t>
            </a:r>
            <a:endParaRPr lang="es-CL" dirty="0"/>
          </a:p>
        </p:txBody>
      </p:sp>
      <p:sp>
        <p:nvSpPr>
          <p:cNvPr id="8" name="CuadroTexto 7">
            <a:extLst>
              <a:ext uri="{FF2B5EF4-FFF2-40B4-BE49-F238E27FC236}">
                <a16:creationId xmlns:a16="http://schemas.microsoft.com/office/drawing/2014/main" id="{D1281D82-5D84-2B70-426D-82E9E10D68C7}"/>
              </a:ext>
            </a:extLst>
          </p:cNvPr>
          <p:cNvSpPr txBox="1"/>
          <p:nvPr/>
        </p:nvSpPr>
        <p:spPr>
          <a:xfrm>
            <a:off x="4216526" y="973525"/>
            <a:ext cx="7004302" cy="2585323"/>
          </a:xfrm>
          <a:prstGeom prst="rect">
            <a:avLst/>
          </a:prstGeom>
          <a:noFill/>
        </p:spPr>
        <p:txBody>
          <a:bodyPr wrap="square">
            <a:spAutoFit/>
          </a:bodyPr>
          <a:lstStyle/>
          <a:p>
            <a:r>
              <a:rPr lang="es-ES" b="0" i="0" dirty="0">
                <a:solidFill>
                  <a:srgbClr val="374151"/>
                </a:solidFill>
                <a:effectLst/>
                <a:latin typeface="Söhne"/>
              </a:rPr>
              <a:t>El </a:t>
            </a:r>
            <a:r>
              <a:rPr lang="es-ES" b="0" i="0" dirty="0" err="1">
                <a:solidFill>
                  <a:srgbClr val="374151"/>
                </a:solidFill>
                <a:effectLst/>
                <a:latin typeface="Söhne"/>
              </a:rPr>
              <a:t>Elevator</a:t>
            </a:r>
            <a:r>
              <a:rPr lang="es-ES" b="0" i="0" dirty="0">
                <a:solidFill>
                  <a:srgbClr val="374151"/>
                </a:solidFill>
                <a:effectLst/>
                <a:latin typeface="Söhne"/>
              </a:rPr>
              <a:t> </a:t>
            </a:r>
            <a:r>
              <a:rPr lang="es-ES" b="0" i="0" dirty="0" err="1">
                <a:solidFill>
                  <a:srgbClr val="374151"/>
                </a:solidFill>
                <a:effectLst/>
                <a:latin typeface="Söhne"/>
              </a:rPr>
              <a:t>Speech</a:t>
            </a:r>
            <a:r>
              <a:rPr lang="es-ES" b="0" i="0" dirty="0">
                <a:solidFill>
                  <a:srgbClr val="374151"/>
                </a:solidFill>
                <a:effectLst/>
                <a:latin typeface="Söhne"/>
              </a:rPr>
              <a:t> es una herramienta muy útil para los emprendedores y los profesionales que buscan presentar sus ideas o proyectos de manera efectiva y persuasiva en situaciones informales o formales, como en reuniones de </a:t>
            </a:r>
            <a:r>
              <a:rPr lang="es-ES" b="0" i="0" dirty="0" err="1">
                <a:solidFill>
                  <a:srgbClr val="374151"/>
                </a:solidFill>
                <a:effectLst/>
                <a:latin typeface="Söhne"/>
              </a:rPr>
              <a:t>networking</a:t>
            </a:r>
            <a:r>
              <a:rPr lang="es-ES" b="0" i="0" dirty="0">
                <a:solidFill>
                  <a:srgbClr val="374151"/>
                </a:solidFill>
                <a:effectLst/>
                <a:latin typeface="Söhne"/>
              </a:rPr>
              <a:t>, entrevistas de trabajo, presentaciones en ferias o eventos, entre otros. </a:t>
            </a:r>
          </a:p>
          <a:p>
            <a:endParaRPr lang="es-ES" dirty="0">
              <a:solidFill>
                <a:srgbClr val="374151"/>
              </a:solidFill>
              <a:latin typeface="Söhne"/>
            </a:endParaRPr>
          </a:p>
          <a:p>
            <a:r>
              <a:rPr lang="es-ES" b="0" i="0" dirty="0">
                <a:solidFill>
                  <a:srgbClr val="374151"/>
                </a:solidFill>
                <a:effectLst/>
                <a:latin typeface="Söhne"/>
              </a:rPr>
              <a:t>Un buen </a:t>
            </a:r>
            <a:r>
              <a:rPr lang="es-ES" b="0" i="0" dirty="0" err="1">
                <a:solidFill>
                  <a:srgbClr val="374151"/>
                </a:solidFill>
                <a:effectLst/>
                <a:latin typeface="Söhne"/>
              </a:rPr>
              <a:t>Elevator</a:t>
            </a:r>
            <a:r>
              <a:rPr lang="es-ES" b="0" i="0" dirty="0">
                <a:solidFill>
                  <a:srgbClr val="374151"/>
                </a:solidFill>
                <a:effectLst/>
                <a:latin typeface="Söhne"/>
              </a:rPr>
              <a:t> </a:t>
            </a:r>
            <a:r>
              <a:rPr lang="es-ES" b="0" i="0" dirty="0" err="1">
                <a:solidFill>
                  <a:srgbClr val="374151"/>
                </a:solidFill>
                <a:effectLst/>
                <a:latin typeface="Söhne"/>
              </a:rPr>
              <a:t>Speech</a:t>
            </a:r>
            <a:r>
              <a:rPr lang="es-ES" b="0" i="0" dirty="0">
                <a:solidFill>
                  <a:srgbClr val="374151"/>
                </a:solidFill>
                <a:effectLst/>
                <a:latin typeface="Söhne"/>
              </a:rPr>
              <a:t> puede ayudar a captar la atención de posibles inversores, socios comerciales o clientes, lo que puede ser crucial para el éxito de un emprendimiento o proyecto.</a:t>
            </a:r>
            <a:endParaRPr lang="es-CL" dirty="0"/>
          </a:p>
        </p:txBody>
      </p:sp>
      <p:sp>
        <p:nvSpPr>
          <p:cNvPr id="10" name="CuadroTexto 9">
            <a:extLst>
              <a:ext uri="{FF2B5EF4-FFF2-40B4-BE49-F238E27FC236}">
                <a16:creationId xmlns:a16="http://schemas.microsoft.com/office/drawing/2014/main" id="{56E0CF32-C587-7840-C7BB-789CEAA5965F}"/>
              </a:ext>
            </a:extLst>
          </p:cNvPr>
          <p:cNvSpPr txBox="1"/>
          <p:nvPr/>
        </p:nvSpPr>
        <p:spPr>
          <a:xfrm>
            <a:off x="4927476" y="3853150"/>
            <a:ext cx="7004302" cy="1754326"/>
          </a:xfrm>
          <a:prstGeom prst="rect">
            <a:avLst/>
          </a:prstGeom>
          <a:noFill/>
        </p:spPr>
        <p:txBody>
          <a:bodyPr wrap="square">
            <a:spAutoFit/>
          </a:bodyPr>
          <a:lstStyle/>
          <a:p>
            <a:r>
              <a:rPr lang="es-ES" b="0" i="0" dirty="0">
                <a:solidFill>
                  <a:srgbClr val="374151"/>
                </a:solidFill>
                <a:effectLst/>
                <a:latin typeface="Söhne"/>
              </a:rPr>
              <a:t>El </a:t>
            </a:r>
            <a:r>
              <a:rPr lang="es-ES" b="0" i="0" dirty="0" err="1">
                <a:solidFill>
                  <a:srgbClr val="374151"/>
                </a:solidFill>
                <a:effectLst/>
                <a:latin typeface="Söhne"/>
              </a:rPr>
              <a:t>Elevator</a:t>
            </a:r>
            <a:r>
              <a:rPr lang="es-ES" b="0" i="0" dirty="0">
                <a:solidFill>
                  <a:srgbClr val="374151"/>
                </a:solidFill>
                <a:effectLst/>
                <a:latin typeface="Söhne"/>
              </a:rPr>
              <a:t> </a:t>
            </a:r>
            <a:r>
              <a:rPr lang="es-ES" b="0" i="0" dirty="0" err="1">
                <a:solidFill>
                  <a:srgbClr val="374151"/>
                </a:solidFill>
                <a:effectLst/>
                <a:latin typeface="Söhne"/>
              </a:rPr>
              <a:t>Speech</a:t>
            </a:r>
            <a:r>
              <a:rPr lang="es-ES" b="0" i="0" dirty="0">
                <a:solidFill>
                  <a:srgbClr val="374151"/>
                </a:solidFill>
                <a:effectLst/>
                <a:latin typeface="Söhne"/>
              </a:rPr>
              <a:t> (discurso de ascensor) es una técnica de comunicación que se utiliza para presentar un resumen conciso y persuasivo de una idea de negocio, proyecto o propuesta en un breve espacio de tiempo, por ejemplo, en el tiempo que dura un viaje en ascensor.</a:t>
            </a:r>
          </a:p>
          <a:p>
            <a:r>
              <a:rPr lang="es-ES" b="0" i="0" dirty="0">
                <a:solidFill>
                  <a:srgbClr val="374151"/>
                </a:solidFill>
                <a:effectLst/>
                <a:latin typeface="Söhne"/>
              </a:rPr>
              <a:t> El objetivo del </a:t>
            </a:r>
            <a:r>
              <a:rPr lang="es-ES" b="0" i="0" dirty="0" err="1">
                <a:solidFill>
                  <a:srgbClr val="374151"/>
                </a:solidFill>
                <a:effectLst/>
                <a:latin typeface="Söhne"/>
              </a:rPr>
              <a:t>Elevator</a:t>
            </a:r>
            <a:r>
              <a:rPr lang="es-ES" b="0" i="0" dirty="0">
                <a:solidFill>
                  <a:srgbClr val="374151"/>
                </a:solidFill>
                <a:effectLst/>
                <a:latin typeface="Söhne"/>
              </a:rPr>
              <a:t> </a:t>
            </a:r>
            <a:r>
              <a:rPr lang="es-ES" b="0" i="0" dirty="0" err="1">
                <a:solidFill>
                  <a:srgbClr val="374151"/>
                </a:solidFill>
                <a:effectLst/>
                <a:latin typeface="Söhne"/>
              </a:rPr>
              <a:t>Speech</a:t>
            </a:r>
            <a:r>
              <a:rPr lang="es-ES" b="0" i="0" dirty="0">
                <a:solidFill>
                  <a:srgbClr val="374151"/>
                </a:solidFill>
                <a:effectLst/>
                <a:latin typeface="Söhne"/>
              </a:rPr>
              <a:t> es captar la atención del interlocutor y generar interés en la idea o propuesta que se está presentando.</a:t>
            </a:r>
            <a:endParaRPr lang="es-CL" dirty="0"/>
          </a:p>
        </p:txBody>
      </p:sp>
    </p:spTree>
    <p:extLst>
      <p:ext uri="{BB962C8B-B14F-4D97-AF65-F5344CB8AC3E}">
        <p14:creationId xmlns:p14="http://schemas.microsoft.com/office/powerpoint/2010/main" val="3559125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443153" y="1967266"/>
            <a:ext cx="5083887" cy="2547257"/>
          </a:xfrm>
          <a:solidFill>
            <a:srgbClr val="0070C0"/>
          </a:solid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Canva o </a:t>
            </a:r>
            <a:r>
              <a:rPr lang="en-US" sz="3600" kern="1200" dirty="0" err="1">
                <a:solidFill>
                  <a:srgbClr val="FFFFFF"/>
                </a:solidFill>
                <a:latin typeface="+mj-lt"/>
                <a:ea typeface="+mj-ea"/>
                <a:cs typeface="+mj-cs"/>
              </a:rPr>
              <a:t>cómo</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hace</a:t>
            </a:r>
            <a:r>
              <a:rPr lang="en-US" sz="3600" dirty="0" err="1">
                <a:solidFill>
                  <a:srgbClr val="FFFFFF"/>
                </a:solidFill>
                <a:latin typeface="+mj-lt"/>
              </a:rPr>
              <a:t>r</a:t>
            </a:r>
            <a:r>
              <a:rPr lang="en-US" sz="3600" dirty="0">
                <a:solidFill>
                  <a:srgbClr val="FFFFFF"/>
                </a:solidFill>
                <a:latin typeface="+mj-lt"/>
              </a:rPr>
              <a:t> </a:t>
            </a:r>
            <a:r>
              <a:rPr lang="en-US" sz="3600" dirty="0" err="1">
                <a:solidFill>
                  <a:srgbClr val="FFFFFF"/>
                </a:solidFill>
                <a:latin typeface="+mj-lt"/>
              </a:rPr>
              <a:t>presentaciones</a:t>
            </a:r>
            <a:r>
              <a:rPr lang="en-US" sz="3600" dirty="0">
                <a:solidFill>
                  <a:srgbClr val="FFFFFF"/>
                </a:solidFill>
                <a:latin typeface="+mj-lt"/>
              </a:rPr>
              <a:t> o </a:t>
            </a:r>
            <a:r>
              <a:rPr lang="en-US" sz="3600" dirty="0" err="1">
                <a:solidFill>
                  <a:srgbClr val="FFFFFF"/>
                </a:solidFill>
                <a:latin typeface="+mj-lt"/>
              </a:rPr>
              <a:t>publicaciones</a:t>
            </a:r>
            <a:r>
              <a:rPr lang="en-US" sz="3600" dirty="0">
                <a:solidFill>
                  <a:srgbClr val="FFFFFF"/>
                </a:solidFill>
                <a:latin typeface="+mj-lt"/>
              </a:rPr>
              <a:t> </a:t>
            </a:r>
            <a:r>
              <a:rPr lang="en-US" sz="3600" dirty="0" err="1">
                <a:solidFill>
                  <a:srgbClr val="FFFFFF"/>
                </a:solidFill>
                <a:latin typeface="+mj-lt"/>
              </a:rPr>
              <a:t>atractivas</a:t>
            </a:r>
            <a:r>
              <a:rPr lang="en-US" sz="3600" dirty="0">
                <a:solidFill>
                  <a:srgbClr val="FFFFFF"/>
                </a:solidFill>
                <a:latin typeface="+mj-lt"/>
              </a:rPr>
              <a:t> </a:t>
            </a:r>
            <a:r>
              <a:rPr lang="en-US" sz="3600" kern="1200" dirty="0">
                <a:solidFill>
                  <a:srgbClr val="FFFFFF"/>
                </a:solidFill>
                <a:latin typeface="+mj-lt"/>
                <a:ea typeface="+mj-ea"/>
                <a:cs typeface="+mj-cs"/>
              </a:rPr>
              <a:t> </a:t>
            </a:r>
          </a:p>
        </p:txBody>
      </p:sp>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74" y="135465"/>
            <a:ext cx="5186315" cy="817408"/>
          </a:xfrm>
          <a:prstGeom prst="rect">
            <a:avLst/>
          </a:prstGeom>
        </p:spPr>
      </p:pic>
      <p:pic>
        <p:nvPicPr>
          <p:cNvPr id="9" name="Marcador de contenido 8" descr="Imagen que contiene texto, firmar, hombre, tabla&#10;&#10;Descripción generada automáticamente">
            <a:extLst>
              <a:ext uri="{FF2B5EF4-FFF2-40B4-BE49-F238E27FC236}">
                <a16:creationId xmlns:a16="http://schemas.microsoft.com/office/drawing/2014/main" id="{9BCF6D21-2446-A6BD-E9AA-51AEDD8F989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4960" y="418405"/>
            <a:ext cx="4522634" cy="6021190"/>
          </a:xfrm>
        </p:spPr>
      </p:pic>
    </p:spTree>
    <p:extLst>
      <p:ext uri="{BB962C8B-B14F-4D97-AF65-F5344CB8AC3E}">
        <p14:creationId xmlns:p14="http://schemas.microsoft.com/office/powerpoint/2010/main" val="272765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7203" y="279718"/>
            <a:ext cx="4470717" cy="671279"/>
          </a:xfrm>
          <a:prstGeom prst="rect">
            <a:avLst/>
          </a:prstGeom>
        </p:spPr>
      </p:pic>
      <p:pic>
        <p:nvPicPr>
          <p:cNvPr id="6" name="Marcador de contenido 5" descr="Interfaz de usuario gráfica&#10;&#10;Descripción generada automáticamente">
            <a:extLst>
              <a:ext uri="{FF2B5EF4-FFF2-40B4-BE49-F238E27FC236}">
                <a16:creationId xmlns:a16="http://schemas.microsoft.com/office/drawing/2014/main" id="{30D3920A-883F-C3DA-65A8-29E301B160D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35558" y="1348740"/>
            <a:ext cx="8132493" cy="4542473"/>
          </a:xfrm>
        </p:spPr>
      </p:pic>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Metricool   </a:t>
            </a:r>
          </a:p>
        </p:txBody>
      </p:sp>
    </p:spTree>
    <p:extLst>
      <p:ext uri="{BB962C8B-B14F-4D97-AF65-F5344CB8AC3E}">
        <p14:creationId xmlns:p14="http://schemas.microsoft.com/office/powerpoint/2010/main" val="269763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5AF77-4A17-546D-6BA4-7E99364D7880}"/>
              </a:ext>
            </a:extLst>
          </p:cNvPr>
          <p:cNvSpPr>
            <a:spLocks noGrp="1"/>
          </p:cNvSpPr>
          <p:nvPr>
            <p:ph type="title"/>
          </p:nvPr>
        </p:nvSpPr>
        <p:spPr/>
        <p:txBody>
          <a:bodyPr/>
          <a:lstStyle/>
          <a:p>
            <a:r>
              <a:rPr lang="es-CL" dirty="0"/>
              <a:t>Certificados Google </a:t>
            </a:r>
          </a:p>
        </p:txBody>
      </p:sp>
      <p:sp>
        <p:nvSpPr>
          <p:cNvPr id="4" name="CuadroTexto 3">
            <a:extLst>
              <a:ext uri="{FF2B5EF4-FFF2-40B4-BE49-F238E27FC236}">
                <a16:creationId xmlns:a16="http://schemas.microsoft.com/office/drawing/2014/main" id="{086AE0AD-2ECD-1FA8-327B-30828D809324}"/>
              </a:ext>
            </a:extLst>
          </p:cNvPr>
          <p:cNvSpPr txBox="1"/>
          <p:nvPr/>
        </p:nvSpPr>
        <p:spPr>
          <a:xfrm>
            <a:off x="955040" y="1483975"/>
            <a:ext cx="9326880" cy="646331"/>
          </a:xfrm>
          <a:prstGeom prst="rect">
            <a:avLst/>
          </a:prstGeom>
          <a:noFill/>
        </p:spPr>
        <p:txBody>
          <a:bodyPr wrap="square">
            <a:spAutoFit/>
          </a:bodyPr>
          <a:lstStyle/>
          <a:p>
            <a:r>
              <a:rPr lang="es-ES" b="0" i="0" dirty="0">
                <a:solidFill>
                  <a:srgbClr val="374151"/>
                </a:solidFill>
                <a:effectLst/>
                <a:latin typeface="Candara Light" panose="020E0502030303020204" pitchFamily="34" charset="0"/>
              </a:rPr>
              <a:t>Google ofrece una amplia variedad de certificaciones para profesionales que deseen mejorar sus habilidades en el ámbito digital. </a:t>
            </a:r>
            <a:endParaRPr lang="es-CL" dirty="0">
              <a:latin typeface="Candara Light" panose="020E0502030303020204" pitchFamily="34" charset="0"/>
            </a:endParaRPr>
          </a:p>
        </p:txBody>
      </p:sp>
      <p:sp>
        <p:nvSpPr>
          <p:cNvPr id="6" name="CuadroTexto 5">
            <a:extLst>
              <a:ext uri="{FF2B5EF4-FFF2-40B4-BE49-F238E27FC236}">
                <a16:creationId xmlns:a16="http://schemas.microsoft.com/office/drawing/2014/main" id="{37BEC614-2A6A-2409-2E50-D08D9BF9FD81}"/>
              </a:ext>
            </a:extLst>
          </p:cNvPr>
          <p:cNvSpPr txBox="1"/>
          <p:nvPr/>
        </p:nvSpPr>
        <p:spPr>
          <a:xfrm>
            <a:off x="4023360" y="2049701"/>
            <a:ext cx="7762240" cy="4247317"/>
          </a:xfrm>
          <a:prstGeom prst="rect">
            <a:avLst/>
          </a:prstGeom>
          <a:noFill/>
        </p:spPr>
        <p:txBody>
          <a:bodyPr wrap="square">
            <a:spAutoFit/>
          </a:bodyPr>
          <a:lstStyle/>
          <a:p>
            <a:pPr algn="l">
              <a:buFont typeface="+mj-lt"/>
              <a:buAutoNum type="arabicPeriod"/>
            </a:pPr>
            <a:r>
              <a:rPr lang="es-CL" b="0" i="0" dirty="0">
                <a:solidFill>
                  <a:srgbClr val="374151"/>
                </a:solidFill>
                <a:effectLst/>
                <a:latin typeface="Candara Light" panose="020E0502030303020204" pitchFamily="34" charset="0"/>
              </a:rPr>
              <a:t>Google </a:t>
            </a:r>
            <a:r>
              <a:rPr lang="es-CL" b="0" i="0" dirty="0" err="1">
                <a:solidFill>
                  <a:srgbClr val="374151"/>
                </a:solidFill>
                <a:effectLst/>
                <a:latin typeface="Candara Light" panose="020E0502030303020204" pitchFamily="34" charset="0"/>
              </a:rPr>
              <a:t>Ads</a:t>
            </a:r>
            <a:r>
              <a:rPr lang="es-CL" b="0" i="0" dirty="0">
                <a:solidFill>
                  <a:srgbClr val="374151"/>
                </a:solidFill>
                <a:effectLst/>
                <a:latin typeface="Candara Light" panose="020E0502030303020204" pitchFamily="34" charset="0"/>
              </a:rPr>
              <a:t>: Certificación de Publicidad en Búsqueda, Certificación de Publicidad en </a:t>
            </a:r>
            <a:r>
              <a:rPr lang="es-CL" b="0" i="0" dirty="0" err="1">
                <a:solidFill>
                  <a:srgbClr val="374151"/>
                </a:solidFill>
                <a:effectLst/>
                <a:latin typeface="Candara Light" panose="020E0502030303020204" pitchFamily="34" charset="0"/>
              </a:rPr>
              <a:t>Display</a:t>
            </a:r>
            <a:r>
              <a:rPr lang="es-CL" b="0" i="0" dirty="0">
                <a:solidFill>
                  <a:srgbClr val="374151"/>
                </a:solidFill>
                <a:effectLst/>
                <a:latin typeface="Candara Light" panose="020E0502030303020204" pitchFamily="34" charset="0"/>
              </a:rPr>
              <a:t>, Certificación de Publicidad en Video, Certificación de Publicidad en Shopping, Certificación de Medición.</a:t>
            </a:r>
          </a:p>
          <a:p>
            <a:pPr algn="l">
              <a:buFont typeface="+mj-lt"/>
              <a:buAutoNum type="arabicPeriod"/>
            </a:pPr>
            <a:endParaRPr lang="es-CL" b="0" i="0" dirty="0">
              <a:solidFill>
                <a:srgbClr val="374151"/>
              </a:solidFill>
              <a:effectLst/>
              <a:latin typeface="Candara Light" panose="020E0502030303020204" pitchFamily="34" charset="0"/>
            </a:endParaRPr>
          </a:p>
          <a:p>
            <a:pPr algn="l">
              <a:buFont typeface="+mj-lt"/>
              <a:buAutoNum type="arabicPeriod"/>
            </a:pPr>
            <a:r>
              <a:rPr lang="es-CL" b="0" i="0" dirty="0">
                <a:solidFill>
                  <a:srgbClr val="374151"/>
                </a:solidFill>
                <a:effectLst/>
                <a:highlight>
                  <a:srgbClr val="FFFF00"/>
                </a:highlight>
                <a:latin typeface="Candara Light" panose="020E0502030303020204" pitchFamily="34" charset="0"/>
              </a:rPr>
              <a:t>Google </a:t>
            </a:r>
            <a:r>
              <a:rPr lang="es-CL" b="0" i="0" dirty="0" err="1">
                <a:solidFill>
                  <a:srgbClr val="374151"/>
                </a:solidFill>
                <a:effectLst/>
                <a:highlight>
                  <a:srgbClr val="FFFF00"/>
                </a:highlight>
                <a:latin typeface="Candara Light" panose="020E0502030303020204" pitchFamily="34" charset="0"/>
              </a:rPr>
              <a:t>Analytics</a:t>
            </a:r>
            <a:r>
              <a:rPr lang="es-CL" b="0" i="0" dirty="0">
                <a:solidFill>
                  <a:srgbClr val="374151"/>
                </a:solidFill>
                <a:effectLst/>
                <a:latin typeface="Candara Light" panose="020E0502030303020204" pitchFamily="34" charset="0"/>
              </a:rPr>
              <a:t>: Certificación de Google </a:t>
            </a:r>
            <a:r>
              <a:rPr lang="es-CL" b="0" i="0" dirty="0" err="1">
                <a:solidFill>
                  <a:srgbClr val="374151"/>
                </a:solidFill>
                <a:effectLst/>
                <a:latin typeface="Candara Light" panose="020E0502030303020204" pitchFamily="34" charset="0"/>
              </a:rPr>
              <a:t>Analytics</a:t>
            </a:r>
            <a:r>
              <a:rPr lang="es-CL" b="0" i="0" dirty="0">
                <a:solidFill>
                  <a:srgbClr val="374151"/>
                </a:solidFill>
                <a:effectLst/>
                <a:latin typeface="Candara Light" panose="020E0502030303020204" pitchFamily="34" charset="0"/>
              </a:rPr>
              <a:t>.</a:t>
            </a:r>
          </a:p>
          <a:p>
            <a:pPr algn="l">
              <a:buFont typeface="+mj-lt"/>
              <a:buAutoNum type="arabicPeriod"/>
            </a:pPr>
            <a:endParaRPr lang="es-CL" b="0" i="0" dirty="0">
              <a:solidFill>
                <a:srgbClr val="374151"/>
              </a:solidFill>
              <a:effectLst/>
              <a:latin typeface="Candara Light" panose="020E0502030303020204" pitchFamily="34" charset="0"/>
            </a:endParaRPr>
          </a:p>
          <a:p>
            <a:pPr algn="l">
              <a:buFont typeface="+mj-lt"/>
              <a:buAutoNum type="arabicPeriod"/>
            </a:pPr>
            <a:r>
              <a:rPr lang="es-CL" b="0" i="0" dirty="0">
                <a:solidFill>
                  <a:srgbClr val="374151"/>
                </a:solidFill>
                <a:effectLst/>
                <a:latin typeface="Candara Light" panose="020E0502030303020204" pitchFamily="34" charset="0"/>
              </a:rPr>
              <a:t>Google Marketing </a:t>
            </a:r>
            <a:r>
              <a:rPr lang="es-CL" b="0" i="0" dirty="0" err="1">
                <a:solidFill>
                  <a:srgbClr val="374151"/>
                </a:solidFill>
                <a:effectLst/>
                <a:latin typeface="Candara Light" panose="020E0502030303020204" pitchFamily="34" charset="0"/>
              </a:rPr>
              <a:t>Platform</a:t>
            </a:r>
            <a:r>
              <a:rPr lang="es-CL" b="0" i="0" dirty="0">
                <a:solidFill>
                  <a:srgbClr val="374151"/>
                </a:solidFill>
                <a:effectLst/>
                <a:latin typeface="Candara Light" panose="020E0502030303020204" pitchFamily="34" charset="0"/>
              </a:rPr>
              <a:t>: Certificación de Google Marketing </a:t>
            </a:r>
            <a:r>
              <a:rPr lang="es-CL" b="0" i="0" dirty="0" err="1">
                <a:solidFill>
                  <a:srgbClr val="374151"/>
                </a:solidFill>
                <a:effectLst/>
                <a:latin typeface="Candara Light" panose="020E0502030303020204" pitchFamily="34" charset="0"/>
              </a:rPr>
              <a:t>Platform</a:t>
            </a:r>
            <a:r>
              <a:rPr lang="es-CL" b="0" i="0" dirty="0">
                <a:solidFill>
                  <a:srgbClr val="374151"/>
                </a:solidFill>
                <a:effectLst/>
                <a:latin typeface="Candara Light" panose="020E0502030303020204" pitchFamily="34" charset="0"/>
              </a:rPr>
              <a:t>.</a:t>
            </a:r>
          </a:p>
          <a:p>
            <a:pPr algn="l">
              <a:buFont typeface="+mj-lt"/>
              <a:buAutoNum type="arabicPeriod"/>
            </a:pPr>
            <a:endParaRPr lang="es-CL" b="0" i="0" dirty="0">
              <a:solidFill>
                <a:srgbClr val="374151"/>
              </a:solidFill>
              <a:effectLst/>
              <a:latin typeface="Candara Light" panose="020E0502030303020204" pitchFamily="34" charset="0"/>
            </a:endParaRPr>
          </a:p>
          <a:p>
            <a:pPr algn="l">
              <a:buFont typeface="+mj-lt"/>
              <a:buAutoNum type="arabicPeriod"/>
            </a:pPr>
            <a:r>
              <a:rPr lang="es-CL" b="0" i="0" dirty="0">
                <a:solidFill>
                  <a:srgbClr val="374151"/>
                </a:solidFill>
                <a:effectLst/>
                <a:latin typeface="Candara Light" panose="020E0502030303020204" pitchFamily="34" charset="0"/>
              </a:rPr>
              <a:t>Google Cloud: Certificación de Google Cloud.</a:t>
            </a:r>
          </a:p>
          <a:p>
            <a:pPr algn="l">
              <a:buFont typeface="+mj-lt"/>
              <a:buAutoNum type="arabicPeriod"/>
            </a:pPr>
            <a:endParaRPr lang="es-CL" b="0" i="0" dirty="0">
              <a:solidFill>
                <a:srgbClr val="374151"/>
              </a:solidFill>
              <a:effectLst/>
              <a:latin typeface="Candara Light" panose="020E0502030303020204" pitchFamily="34" charset="0"/>
            </a:endParaRPr>
          </a:p>
          <a:p>
            <a:pPr algn="l">
              <a:buFont typeface="+mj-lt"/>
              <a:buAutoNum type="arabicPeriod"/>
            </a:pPr>
            <a:r>
              <a:rPr lang="es-CL" b="0" i="0" dirty="0">
                <a:solidFill>
                  <a:srgbClr val="374151"/>
                </a:solidFill>
                <a:effectLst/>
                <a:latin typeface="Candara Light" panose="020E0502030303020204" pitchFamily="34" charset="0"/>
              </a:rPr>
              <a:t>Google Mobile Sites: Certificación de Google Mobile Sites.</a:t>
            </a:r>
          </a:p>
          <a:p>
            <a:pPr algn="l">
              <a:buFont typeface="+mj-lt"/>
              <a:buAutoNum type="arabicPeriod"/>
            </a:pPr>
            <a:r>
              <a:rPr lang="es-CL" b="0" i="0" dirty="0">
                <a:solidFill>
                  <a:srgbClr val="374151"/>
                </a:solidFill>
                <a:effectLst/>
                <a:latin typeface="Candara Light" panose="020E0502030303020204" pitchFamily="34" charset="0"/>
              </a:rPr>
              <a:t>Google </a:t>
            </a:r>
            <a:r>
              <a:rPr lang="es-CL" b="0" i="0" dirty="0" err="1">
                <a:solidFill>
                  <a:srgbClr val="374151"/>
                </a:solidFill>
                <a:effectLst/>
                <a:latin typeface="Candara Light" panose="020E0502030303020204" pitchFamily="34" charset="0"/>
              </a:rPr>
              <a:t>My</a:t>
            </a:r>
            <a:r>
              <a:rPr lang="es-CL" b="0" i="0" dirty="0">
                <a:solidFill>
                  <a:srgbClr val="374151"/>
                </a:solidFill>
                <a:effectLst/>
                <a:latin typeface="Candara Light" panose="020E0502030303020204" pitchFamily="34" charset="0"/>
              </a:rPr>
              <a:t> Business: Certificación de Google </a:t>
            </a:r>
            <a:r>
              <a:rPr lang="es-CL" b="0" i="0" dirty="0" err="1">
                <a:solidFill>
                  <a:srgbClr val="374151"/>
                </a:solidFill>
                <a:effectLst/>
                <a:latin typeface="Candara Light" panose="020E0502030303020204" pitchFamily="34" charset="0"/>
              </a:rPr>
              <a:t>My</a:t>
            </a:r>
            <a:r>
              <a:rPr lang="es-CL" b="0" i="0" dirty="0">
                <a:solidFill>
                  <a:srgbClr val="374151"/>
                </a:solidFill>
                <a:effectLst/>
                <a:latin typeface="Candara Light" panose="020E0502030303020204" pitchFamily="34" charset="0"/>
              </a:rPr>
              <a:t> Business.</a:t>
            </a:r>
          </a:p>
          <a:p>
            <a:pPr algn="l">
              <a:buFont typeface="+mj-lt"/>
              <a:buAutoNum type="arabicPeriod"/>
            </a:pPr>
            <a:r>
              <a:rPr lang="es-CL" b="0" i="0" dirty="0">
                <a:solidFill>
                  <a:srgbClr val="374151"/>
                </a:solidFill>
                <a:effectLst/>
                <a:latin typeface="Candara Light" panose="020E0502030303020204" pitchFamily="34" charset="0"/>
              </a:rPr>
              <a:t>Google </a:t>
            </a:r>
            <a:r>
              <a:rPr lang="es-CL" b="0" i="0" dirty="0" err="1">
                <a:solidFill>
                  <a:srgbClr val="374151"/>
                </a:solidFill>
                <a:effectLst/>
                <a:latin typeface="Candara Light" panose="020E0502030303020204" pitchFamily="34" charset="0"/>
              </a:rPr>
              <a:t>Developers</a:t>
            </a:r>
            <a:r>
              <a:rPr lang="es-CL" b="0" i="0" dirty="0">
                <a:solidFill>
                  <a:srgbClr val="374151"/>
                </a:solidFill>
                <a:effectLst/>
                <a:latin typeface="Candara Light" panose="020E0502030303020204" pitchFamily="34" charset="0"/>
              </a:rPr>
              <a:t>: Certificación de Google </a:t>
            </a:r>
            <a:r>
              <a:rPr lang="es-CL" b="0" i="0" dirty="0" err="1">
                <a:solidFill>
                  <a:srgbClr val="374151"/>
                </a:solidFill>
                <a:effectLst/>
                <a:latin typeface="Candara Light" panose="020E0502030303020204" pitchFamily="34" charset="0"/>
              </a:rPr>
              <a:t>Developers</a:t>
            </a:r>
            <a:r>
              <a:rPr lang="es-CL" b="0" i="0" dirty="0">
                <a:solidFill>
                  <a:srgbClr val="374151"/>
                </a:solidFill>
                <a:effectLst/>
                <a:latin typeface="Candara Light" panose="020E0502030303020204" pitchFamily="34" charset="0"/>
              </a:rPr>
              <a:t>.</a:t>
            </a:r>
          </a:p>
          <a:p>
            <a:pPr algn="l">
              <a:buFont typeface="+mj-lt"/>
              <a:buAutoNum type="arabicPeriod"/>
            </a:pPr>
            <a:r>
              <a:rPr lang="es-CL" b="0" i="0" dirty="0">
                <a:solidFill>
                  <a:srgbClr val="374151"/>
                </a:solidFill>
                <a:effectLst/>
                <a:latin typeface="Candara Light" panose="020E0502030303020204" pitchFamily="34" charset="0"/>
              </a:rPr>
              <a:t>YouTube: Certificación de YouTube.</a:t>
            </a:r>
          </a:p>
          <a:p>
            <a:pPr algn="l">
              <a:buFont typeface="+mj-lt"/>
              <a:buAutoNum type="arabicPeriod"/>
            </a:pPr>
            <a:r>
              <a:rPr lang="es-CL" b="0" i="0" dirty="0">
                <a:solidFill>
                  <a:srgbClr val="374151"/>
                </a:solidFill>
                <a:effectLst/>
                <a:latin typeface="Candara Light" panose="020E0502030303020204" pitchFamily="34" charset="0"/>
              </a:rPr>
              <a:t>Google Educación: Certificación de Google Educación.</a:t>
            </a:r>
          </a:p>
        </p:txBody>
      </p:sp>
    </p:spTree>
    <p:extLst>
      <p:ext uri="{BB962C8B-B14F-4D97-AF65-F5344CB8AC3E}">
        <p14:creationId xmlns:p14="http://schemas.microsoft.com/office/powerpoint/2010/main" val="1178801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5265337"/>
            <a:ext cx="12192000" cy="1592664"/>
          </a:xfrm>
          <a:prstGeom prst="rect">
            <a:avLst/>
          </a:prstGeom>
          <a:solidFill>
            <a:srgbClr val="E44142"/>
          </a:solidFill>
          <a:ln>
            <a:solidFill>
              <a:srgbClr val="E44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rial" panose="020B0604020202020204" pitchFamily="34" charset="0"/>
            </a:endParaRPr>
          </a:p>
        </p:txBody>
      </p:sp>
      <p:sp>
        <p:nvSpPr>
          <p:cNvPr id="5" name="Rectángulo 4"/>
          <p:cNvSpPr/>
          <p:nvPr/>
        </p:nvSpPr>
        <p:spPr>
          <a:xfrm>
            <a:off x="4956901" y="3786711"/>
            <a:ext cx="2278189" cy="400110"/>
          </a:xfrm>
          <a:prstGeom prst="rect">
            <a:avLst/>
          </a:prstGeom>
        </p:spPr>
        <p:txBody>
          <a:bodyPr wrap="none">
            <a:spAutoFit/>
          </a:bodyPr>
          <a:lstStyle/>
          <a:p>
            <a:pPr algn="ctr"/>
            <a:r>
              <a:rPr lang="es-CL" sz="2000" b="1" dirty="0">
                <a:solidFill>
                  <a:srgbClr val="5C6878"/>
                </a:solidFill>
                <a:latin typeface="Arial" panose="020B0604020202020204" pitchFamily="34" charset="0"/>
              </a:rPr>
              <a:t>¡Muchas gracias!</a:t>
            </a:r>
            <a:endParaRPr lang="es-CL" sz="2000" dirty="0">
              <a:solidFill>
                <a:srgbClr val="5C6878"/>
              </a:solidFill>
              <a:latin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547" y="5871410"/>
            <a:ext cx="1618905" cy="46543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850" y="5841659"/>
            <a:ext cx="1990122" cy="43803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075" y="5692218"/>
            <a:ext cx="1510848" cy="644628"/>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1D53F461-DD07-42DE-8DCA-C9D0D8584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837" y="1713522"/>
            <a:ext cx="5186315" cy="817408"/>
          </a:xfrm>
          <a:prstGeom prst="rect">
            <a:avLst/>
          </a:prstGeom>
        </p:spPr>
      </p:pic>
      <p:pic>
        <p:nvPicPr>
          <p:cNvPr id="10" name="Imagen 9" descr="Icono&#10;&#10;Descripción generada automáticamente">
            <a:extLst>
              <a:ext uri="{FF2B5EF4-FFF2-40B4-BE49-F238E27FC236}">
                <a16:creationId xmlns:a16="http://schemas.microsoft.com/office/drawing/2014/main" id="{D4A7E757-5E6E-4FD9-80D9-A728BFA5E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Tree>
    <p:extLst>
      <p:ext uri="{BB962C8B-B14F-4D97-AF65-F5344CB8AC3E}">
        <p14:creationId xmlns:p14="http://schemas.microsoft.com/office/powerpoint/2010/main" val="1993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A777D-7A0B-82CA-DBE7-E069CC87AE12}"/>
              </a:ext>
            </a:extLst>
          </p:cNvPr>
          <p:cNvSpPr>
            <a:spLocks noGrp="1"/>
          </p:cNvSpPr>
          <p:nvPr>
            <p:ph type="title"/>
          </p:nvPr>
        </p:nvSpPr>
        <p:spPr/>
        <p:txBody>
          <a:bodyPr/>
          <a:lstStyle/>
          <a:p>
            <a:r>
              <a:rPr lang="es-CL" dirty="0"/>
              <a:t>Vimos herramientas para detectar oportunidades </a:t>
            </a:r>
          </a:p>
        </p:txBody>
      </p:sp>
      <p:sp>
        <p:nvSpPr>
          <p:cNvPr id="3" name="Rectángulo: esquinas redondeadas 2">
            <a:extLst>
              <a:ext uri="{FF2B5EF4-FFF2-40B4-BE49-F238E27FC236}">
                <a16:creationId xmlns:a16="http://schemas.microsoft.com/office/drawing/2014/main" id="{FC748BC2-F0D8-CA2D-EE96-67F96B0D27D0}"/>
              </a:ext>
            </a:extLst>
          </p:cNvPr>
          <p:cNvSpPr/>
          <p:nvPr/>
        </p:nvSpPr>
        <p:spPr>
          <a:xfrm>
            <a:off x="1278194" y="2035277"/>
            <a:ext cx="4621161" cy="993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Tendencias</a:t>
            </a:r>
            <a:r>
              <a:rPr lang="es-CL" dirty="0"/>
              <a:t> </a:t>
            </a:r>
          </a:p>
        </p:txBody>
      </p:sp>
      <p:sp>
        <p:nvSpPr>
          <p:cNvPr id="4" name="Rectángulo: esquinas redondeadas 3">
            <a:extLst>
              <a:ext uri="{FF2B5EF4-FFF2-40B4-BE49-F238E27FC236}">
                <a16:creationId xmlns:a16="http://schemas.microsoft.com/office/drawing/2014/main" id="{1C8ADAB1-91E4-A586-6C9C-E5ADFC2E0958}"/>
              </a:ext>
            </a:extLst>
          </p:cNvPr>
          <p:cNvSpPr/>
          <p:nvPr/>
        </p:nvSpPr>
        <p:spPr>
          <a:xfrm>
            <a:off x="6732639" y="4188541"/>
            <a:ext cx="4621161" cy="993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Clientes insatisfechos</a:t>
            </a:r>
            <a:r>
              <a:rPr lang="es-CL" dirty="0"/>
              <a:t> </a:t>
            </a:r>
          </a:p>
        </p:txBody>
      </p:sp>
      <p:sp>
        <p:nvSpPr>
          <p:cNvPr id="5" name="Rectángulo: esquinas redondeadas 4">
            <a:extLst>
              <a:ext uri="{FF2B5EF4-FFF2-40B4-BE49-F238E27FC236}">
                <a16:creationId xmlns:a16="http://schemas.microsoft.com/office/drawing/2014/main" id="{2169267C-35AF-1A4E-5DAD-D16844B86A77}"/>
              </a:ext>
            </a:extLst>
          </p:cNvPr>
          <p:cNvSpPr/>
          <p:nvPr/>
        </p:nvSpPr>
        <p:spPr>
          <a:xfrm>
            <a:off x="6499123" y="2035277"/>
            <a:ext cx="4621161" cy="993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FODA</a:t>
            </a:r>
            <a:endParaRPr lang="es-CL" dirty="0"/>
          </a:p>
        </p:txBody>
      </p:sp>
      <p:sp>
        <p:nvSpPr>
          <p:cNvPr id="6" name="Rectángulo: esquinas redondeadas 5">
            <a:extLst>
              <a:ext uri="{FF2B5EF4-FFF2-40B4-BE49-F238E27FC236}">
                <a16:creationId xmlns:a16="http://schemas.microsoft.com/office/drawing/2014/main" id="{0CA1D603-32D9-C5B0-1776-8F06B30C5CAF}"/>
              </a:ext>
            </a:extLst>
          </p:cNvPr>
          <p:cNvSpPr/>
          <p:nvPr/>
        </p:nvSpPr>
        <p:spPr>
          <a:xfrm>
            <a:off x="1278193" y="4188541"/>
            <a:ext cx="4621161" cy="993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Buscar DATOS</a:t>
            </a:r>
            <a:r>
              <a:rPr lang="es-CL" dirty="0"/>
              <a:t> </a:t>
            </a:r>
          </a:p>
        </p:txBody>
      </p:sp>
      <p:pic>
        <p:nvPicPr>
          <p:cNvPr id="7" name="Imagen 6" descr="Imagen que contiene Texto&#10;&#10;Descripción generada automáticamente">
            <a:extLst>
              <a:ext uri="{FF2B5EF4-FFF2-40B4-BE49-F238E27FC236}">
                <a16:creationId xmlns:a16="http://schemas.microsoft.com/office/drawing/2014/main" id="{9A625FA9-CD29-5FCA-0F8C-5F31C5A11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6196" y="5440087"/>
            <a:ext cx="5186315" cy="817408"/>
          </a:xfrm>
          <a:prstGeom prst="rect">
            <a:avLst/>
          </a:prstGeom>
        </p:spPr>
      </p:pic>
    </p:spTree>
    <p:extLst>
      <p:ext uri="{BB962C8B-B14F-4D97-AF65-F5344CB8AC3E}">
        <p14:creationId xmlns:p14="http://schemas.microsoft.com/office/powerpoint/2010/main" val="257548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3E974-008E-9B94-7C0B-C7C0C56DE5AE}"/>
              </a:ext>
            </a:extLst>
          </p:cNvPr>
          <p:cNvSpPr>
            <a:spLocks noGrp="1"/>
          </p:cNvSpPr>
          <p:nvPr>
            <p:ph type="title"/>
          </p:nvPr>
        </p:nvSpPr>
        <p:spPr>
          <a:xfrm>
            <a:off x="387504" y="378542"/>
            <a:ext cx="9710225" cy="610470"/>
          </a:xfrm>
        </p:spPr>
        <p:txBody>
          <a:bodyPr/>
          <a:lstStyle/>
          <a:p>
            <a:r>
              <a:rPr lang="es-CL" dirty="0"/>
              <a:t>MODELO para presentar mi emprendimiento </a:t>
            </a:r>
          </a:p>
        </p:txBody>
      </p:sp>
      <p:pic>
        <p:nvPicPr>
          <p:cNvPr id="6" name="Marcador de contenido 5" descr="Tabla&#10;&#10;Descripción generada automáticamente">
            <a:extLst>
              <a:ext uri="{FF2B5EF4-FFF2-40B4-BE49-F238E27FC236}">
                <a16:creationId xmlns:a16="http://schemas.microsoft.com/office/drawing/2014/main" id="{889C6EFB-ABD6-E394-B40F-CF1A065903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1288" y="1281112"/>
            <a:ext cx="6096000" cy="4286250"/>
          </a:xfrm>
        </p:spPr>
      </p:pic>
      <p:sp>
        <p:nvSpPr>
          <p:cNvPr id="4" name="Marcador de texto 3">
            <a:extLst>
              <a:ext uri="{FF2B5EF4-FFF2-40B4-BE49-F238E27FC236}">
                <a16:creationId xmlns:a16="http://schemas.microsoft.com/office/drawing/2014/main" id="{42E70C4F-98BC-43AE-9C18-24A116E1AAC8}"/>
              </a:ext>
            </a:extLst>
          </p:cNvPr>
          <p:cNvSpPr>
            <a:spLocks noGrp="1"/>
          </p:cNvSpPr>
          <p:nvPr>
            <p:ph type="body" sz="half" idx="2"/>
          </p:nvPr>
        </p:nvSpPr>
        <p:spPr>
          <a:xfrm>
            <a:off x="682472" y="1356851"/>
            <a:ext cx="3932237" cy="2575182"/>
          </a:xfrm>
        </p:spPr>
        <p:txBody>
          <a:bodyPr/>
          <a:lstStyle/>
          <a:p>
            <a:r>
              <a:rPr lang="es-CL" dirty="0"/>
              <a:t>1.- a mi mismo </a:t>
            </a:r>
          </a:p>
          <a:p>
            <a:r>
              <a:rPr lang="es-CL" dirty="0"/>
              <a:t>2.- a un posible socio(a)</a:t>
            </a:r>
          </a:p>
          <a:p>
            <a:r>
              <a:rPr lang="es-CL" dirty="0"/>
              <a:t>3.- a un posible inversionista</a:t>
            </a:r>
          </a:p>
          <a:p>
            <a:r>
              <a:rPr lang="es-CL" dirty="0"/>
              <a:t>4.- a un banco </a:t>
            </a:r>
          </a:p>
        </p:txBody>
      </p:sp>
      <p:pic>
        <p:nvPicPr>
          <p:cNvPr id="7" name="Imagen 6" descr="Imagen que contiene Texto&#10;&#10;Descripción generada automáticamente">
            <a:extLst>
              <a:ext uri="{FF2B5EF4-FFF2-40B4-BE49-F238E27FC236}">
                <a16:creationId xmlns:a16="http://schemas.microsoft.com/office/drawing/2014/main" id="{8B430A21-2E9A-AF0A-9DBD-EAB359428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973" y="5526497"/>
            <a:ext cx="5186315" cy="817408"/>
          </a:xfrm>
          <a:prstGeom prst="rect">
            <a:avLst/>
          </a:prstGeom>
        </p:spPr>
      </p:pic>
    </p:spTree>
    <p:extLst>
      <p:ext uri="{BB962C8B-B14F-4D97-AF65-F5344CB8AC3E}">
        <p14:creationId xmlns:p14="http://schemas.microsoft.com/office/powerpoint/2010/main" val="10512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15A19-B7B4-1D00-DE1F-4B72EBB30289}"/>
              </a:ext>
            </a:extLst>
          </p:cNvPr>
          <p:cNvSpPr>
            <a:spLocks noGrp="1"/>
          </p:cNvSpPr>
          <p:nvPr>
            <p:ph type="title"/>
          </p:nvPr>
        </p:nvSpPr>
        <p:spPr/>
        <p:txBody>
          <a:bodyPr>
            <a:normAutofit fontScale="90000"/>
          </a:bodyPr>
          <a:lstStyle/>
          <a:p>
            <a:r>
              <a:rPr lang="es-CL" sz="8000" dirty="0">
                <a:highlight>
                  <a:srgbClr val="FFFF00"/>
                </a:highlight>
              </a:rPr>
              <a:t>20</a:t>
            </a:r>
            <a:r>
              <a:rPr lang="es-CL" sz="3600" dirty="0">
                <a:highlight>
                  <a:srgbClr val="FFFF00"/>
                </a:highlight>
              </a:rPr>
              <a:t>% </a:t>
            </a:r>
            <a:r>
              <a:rPr lang="es-CL" sz="3600" dirty="0"/>
              <a:t>de los </a:t>
            </a:r>
            <a:r>
              <a:rPr lang="es-CL" sz="2800" dirty="0"/>
              <a:t>emprendimientos</a:t>
            </a:r>
            <a:r>
              <a:rPr lang="es-CL" sz="3600" dirty="0"/>
              <a:t> celebra el </a:t>
            </a:r>
            <a:r>
              <a:rPr lang="es-CL" sz="3600" dirty="0">
                <a:highlight>
                  <a:srgbClr val="FFFF00"/>
                </a:highlight>
              </a:rPr>
              <a:t>tercer cumpleaños </a:t>
            </a:r>
          </a:p>
        </p:txBody>
      </p:sp>
      <p:pic>
        <p:nvPicPr>
          <p:cNvPr id="13" name="Marcador de contenido 12" descr="Tarta con velas y frutas">
            <a:extLst>
              <a:ext uri="{FF2B5EF4-FFF2-40B4-BE49-F238E27FC236}">
                <a16:creationId xmlns:a16="http://schemas.microsoft.com/office/drawing/2014/main" id="{D315BED3-6161-A1DB-A2E2-833467F618DD}"/>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6307" y="1804436"/>
            <a:ext cx="4351338" cy="4351338"/>
          </a:xfrm>
        </p:spPr>
      </p:pic>
      <p:sp>
        <p:nvSpPr>
          <p:cNvPr id="14" name="Estrella: 8 puntas 13">
            <a:extLst>
              <a:ext uri="{FF2B5EF4-FFF2-40B4-BE49-F238E27FC236}">
                <a16:creationId xmlns:a16="http://schemas.microsoft.com/office/drawing/2014/main" id="{B4D3E822-0F5A-4C40-73FF-C43E39385EA2}"/>
              </a:ext>
            </a:extLst>
          </p:cNvPr>
          <p:cNvSpPr/>
          <p:nvPr/>
        </p:nvSpPr>
        <p:spPr>
          <a:xfrm>
            <a:off x="7352522" y="1884784"/>
            <a:ext cx="1968760" cy="202474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000" dirty="0"/>
              <a:t>3</a:t>
            </a:r>
          </a:p>
        </p:txBody>
      </p:sp>
      <p:cxnSp>
        <p:nvCxnSpPr>
          <p:cNvPr id="16" name="Conector recto 15">
            <a:extLst>
              <a:ext uri="{FF2B5EF4-FFF2-40B4-BE49-F238E27FC236}">
                <a16:creationId xmlns:a16="http://schemas.microsoft.com/office/drawing/2014/main" id="{BB474964-B008-A472-7495-55CBCE4E1E8D}"/>
              </a:ext>
            </a:extLst>
          </p:cNvPr>
          <p:cNvCxnSpPr/>
          <p:nvPr/>
        </p:nvCxnSpPr>
        <p:spPr>
          <a:xfrm>
            <a:off x="5896947" y="2407298"/>
            <a:ext cx="811763" cy="1147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C82CC41-10D3-EE51-F7EF-F92EAEC7FF5A}"/>
              </a:ext>
            </a:extLst>
          </p:cNvPr>
          <p:cNvCxnSpPr/>
          <p:nvPr/>
        </p:nvCxnSpPr>
        <p:spPr>
          <a:xfrm flipH="1">
            <a:off x="5908885" y="2407298"/>
            <a:ext cx="799825" cy="10217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1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10;&#10;Descripción generada automáticamente">
            <a:extLst>
              <a:ext uri="{FF2B5EF4-FFF2-40B4-BE49-F238E27FC236}">
                <a16:creationId xmlns:a16="http://schemas.microsoft.com/office/drawing/2014/main" id="{29CA4A96-3840-ABC0-87DB-8346344EF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34" y="5526813"/>
            <a:ext cx="5483601" cy="863666"/>
          </a:xfrm>
          <a:prstGeom prst="rect">
            <a:avLst/>
          </a:prstGeom>
        </p:spPr>
      </p:pic>
      <p:graphicFrame>
        <p:nvGraphicFramePr>
          <p:cNvPr id="3" name="Diagrama 2">
            <a:extLst>
              <a:ext uri="{FF2B5EF4-FFF2-40B4-BE49-F238E27FC236}">
                <a16:creationId xmlns:a16="http://schemas.microsoft.com/office/drawing/2014/main" id="{EACEE626-89AA-B357-D9D6-05FB21B37F0A}"/>
              </a:ext>
            </a:extLst>
          </p:cNvPr>
          <p:cNvGraphicFramePr/>
          <p:nvPr>
            <p:extLst>
              <p:ext uri="{D42A27DB-BD31-4B8C-83A1-F6EECF244321}">
                <p14:modId xmlns:p14="http://schemas.microsoft.com/office/powerpoint/2010/main" val="3658151536"/>
              </p:ext>
            </p:extLst>
          </p:nvPr>
        </p:nvGraphicFramePr>
        <p:xfrm>
          <a:off x="1060449" y="2057400"/>
          <a:ext cx="7611603" cy="3186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id="{6A227443-A65E-9AC9-D36D-7B2509E9EC92}"/>
              </a:ext>
            </a:extLst>
          </p:cNvPr>
          <p:cNvSpPr>
            <a:spLocks noGrp="1"/>
          </p:cNvSpPr>
          <p:nvPr>
            <p:ph type="title"/>
          </p:nvPr>
        </p:nvSpPr>
        <p:spPr>
          <a:xfrm>
            <a:off x="839788" y="457200"/>
            <a:ext cx="9326767" cy="1600200"/>
          </a:xfrm>
        </p:spPr>
        <p:txBody>
          <a:bodyPr>
            <a:normAutofit/>
          </a:bodyPr>
          <a:lstStyle/>
          <a:p>
            <a:r>
              <a:rPr lang="es-CL" dirty="0">
                <a:latin typeface="Candara Light" panose="020E0502030303020204" pitchFamily="34" charset="0"/>
              </a:rPr>
              <a:t>Financiamiento para emprendimientos </a:t>
            </a:r>
          </a:p>
        </p:txBody>
      </p:sp>
      <p:sp>
        <p:nvSpPr>
          <p:cNvPr id="6" name="CuadroTexto 5">
            <a:extLst>
              <a:ext uri="{FF2B5EF4-FFF2-40B4-BE49-F238E27FC236}">
                <a16:creationId xmlns:a16="http://schemas.microsoft.com/office/drawing/2014/main" id="{E896B2FD-2D5D-44DC-063F-69060733F3DC}"/>
              </a:ext>
            </a:extLst>
          </p:cNvPr>
          <p:cNvSpPr txBox="1"/>
          <p:nvPr/>
        </p:nvSpPr>
        <p:spPr>
          <a:xfrm>
            <a:off x="5171768" y="5059137"/>
            <a:ext cx="6096000" cy="369332"/>
          </a:xfrm>
          <a:prstGeom prst="rect">
            <a:avLst/>
          </a:prstGeom>
          <a:noFill/>
        </p:spPr>
        <p:txBody>
          <a:bodyPr wrap="square">
            <a:spAutoFit/>
          </a:bodyPr>
          <a:lstStyle/>
          <a:p>
            <a:r>
              <a:rPr lang="es-CL" dirty="0">
                <a:latin typeface="Candara Light" panose="020E0502030303020204" pitchFamily="34" charset="0"/>
              </a:rPr>
              <a:t>Existen varias opciones (no siempre es fácil) </a:t>
            </a:r>
          </a:p>
        </p:txBody>
      </p:sp>
    </p:spTree>
    <p:extLst>
      <p:ext uri="{BB962C8B-B14F-4D97-AF65-F5344CB8AC3E}">
        <p14:creationId xmlns:p14="http://schemas.microsoft.com/office/powerpoint/2010/main" val="3564033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10;&#10;Descripción generada automáticamente">
            <a:extLst>
              <a:ext uri="{FF2B5EF4-FFF2-40B4-BE49-F238E27FC236}">
                <a16:creationId xmlns:a16="http://schemas.microsoft.com/office/drawing/2014/main" id="{29CA4A96-3840-ABC0-87DB-8346344EF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34" y="5526813"/>
            <a:ext cx="5483601" cy="863666"/>
          </a:xfrm>
          <a:prstGeom prst="rect">
            <a:avLst/>
          </a:prstGeom>
        </p:spPr>
      </p:pic>
      <p:graphicFrame>
        <p:nvGraphicFramePr>
          <p:cNvPr id="3" name="Diagrama 2">
            <a:extLst>
              <a:ext uri="{FF2B5EF4-FFF2-40B4-BE49-F238E27FC236}">
                <a16:creationId xmlns:a16="http://schemas.microsoft.com/office/drawing/2014/main" id="{EACEE626-89AA-B357-D9D6-05FB21B37F0A}"/>
              </a:ext>
            </a:extLst>
          </p:cNvPr>
          <p:cNvGraphicFramePr/>
          <p:nvPr>
            <p:extLst>
              <p:ext uri="{D42A27DB-BD31-4B8C-83A1-F6EECF244321}">
                <p14:modId xmlns:p14="http://schemas.microsoft.com/office/powerpoint/2010/main" val="3258010800"/>
              </p:ext>
            </p:extLst>
          </p:nvPr>
        </p:nvGraphicFramePr>
        <p:xfrm>
          <a:off x="1060449" y="2057400"/>
          <a:ext cx="7611603" cy="3186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id="{6A227443-A65E-9AC9-D36D-7B2509E9EC92}"/>
              </a:ext>
            </a:extLst>
          </p:cNvPr>
          <p:cNvSpPr>
            <a:spLocks noGrp="1"/>
          </p:cNvSpPr>
          <p:nvPr>
            <p:ph type="title"/>
          </p:nvPr>
        </p:nvSpPr>
        <p:spPr>
          <a:xfrm>
            <a:off x="437535" y="174190"/>
            <a:ext cx="11316929" cy="1600200"/>
          </a:xfrm>
        </p:spPr>
        <p:txBody>
          <a:bodyPr>
            <a:normAutofit/>
          </a:bodyPr>
          <a:lstStyle/>
          <a:p>
            <a:r>
              <a:rPr lang="es-CL" dirty="0">
                <a:latin typeface="Candara Light" panose="020E0502030303020204" pitchFamily="34" charset="0"/>
              </a:rPr>
              <a:t>Aprendimos que en CHILE si! Hay apoyo al emprendimiento </a:t>
            </a:r>
          </a:p>
        </p:txBody>
      </p:sp>
      <p:sp>
        <p:nvSpPr>
          <p:cNvPr id="6" name="CuadroTexto 5">
            <a:extLst>
              <a:ext uri="{FF2B5EF4-FFF2-40B4-BE49-F238E27FC236}">
                <a16:creationId xmlns:a16="http://schemas.microsoft.com/office/drawing/2014/main" id="{E896B2FD-2D5D-44DC-063F-69060733F3DC}"/>
              </a:ext>
            </a:extLst>
          </p:cNvPr>
          <p:cNvSpPr txBox="1"/>
          <p:nvPr/>
        </p:nvSpPr>
        <p:spPr>
          <a:xfrm>
            <a:off x="5279923" y="1614197"/>
            <a:ext cx="8042787" cy="369332"/>
          </a:xfrm>
          <a:prstGeom prst="rect">
            <a:avLst/>
          </a:prstGeom>
          <a:noFill/>
        </p:spPr>
        <p:txBody>
          <a:bodyPr wrap="square">
            <a:spAutoFit/>
          </a:bodyPr>
          <a:lstStyle/>
          <a:p>
            <a:r>
              <a:rPr lang="es-CL" dirty="0"/>
              <a:t>Es muy cambiante por lo que hay que estar siempre mirando </a:t>
            </a:r>
          </a:p>
        </p:txBody>
      </p:sp>
      <p:sp>
        <p:nvSpPr>
          <p:cNvPr id="5" name="CuadroTexto 4">
            <a:extLst>
              <a:ext uri="{FF2B5EF4-FFF2-40B4-BE49-F238E27FC236}">
                <a16:creationId xmlns:a16="http://schemas.microsoft.com/office/drawing/2014/main" id="{91E56DDF-AF35-7D8F-AD74-1033AC8FBE58}"/>
              </a:ext>
            </a:extLst>
          </p:cNvPr>
          <p:cNvSpPr txBox="1"/>
          <p:nvPr/>
        </p:nvSpPr>
        <p:spPr>
          <a:xfrm>
            <a:off x="4970207" y="5059137"/>
            <a:ext cx="6784257" cy="646331"/>
          </a:xfrm>
          <a:prstGeom prst="rect">
            <a:avLst/>
          </a:prstGeom>
          <a:noFill/>
        </p:spPr>
        <p:txBody>
          <a:bodyPr wrap="square">
            <a:spAutoFit/>
          </a:bodyPr>
          <a:lstStyle/>
          <a:p>
            <a:r>
              <a:rPr lang="es-CL" dirty="0"/>
              <a:t>Es complejo y burocrático  </a:t>
            </a:r>
          </a:p>
          <a:p>
            <a:r>
              <a:rPr lang="es-CL" dirty="0"/>
              <a:t>(mejor empezar con socios o con mi propio capital</a:t>
            </a:r>
          </a:p>
        </p:txBody>
      </p:sp>
    </p:spTree>
    <p:extLst>
      <p:ext uri="{BB962C8B-B14F-4D97-AF65-F5344CB8AC3E}">
        <p14:creationId xmlns:p14="http://schemas.microsoft.com/office/powerpoint/2010/main" val="159316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c 29">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ítulo 5">
            <a:extLst>
              <a:ext uri="{FF2B5EF4-FFF2-40B4-BE49-F238E27FC236}">
                <a16:creationId xmlns:a16="http://schemas.microsoft.com/office/drawing/2014/main" id="{A0285FFD-7A79-BA0C-17A0-F8ED68D86EB4}"/>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6000">
                <a:solidFill>
                  <a:srgbClr val="FFFFFF"/>
                </a:solidFill>
                <a:latin typeface="+mj-lt"/>
              </a:rPr>
              <a:t>Marketing y ventas </a:t>
            </a:r>
          </a:p>
        </p:txBody>
      </p:sp>
      <p:sp>
        <p:nvSpPr>
          <p:cNvPr id="4" name="Marcador de texto 3">
            <a:extLst>
              <a:ext uri="{FF2B5EF4-FFF2-40B4-BE49-F238E27FC236}">
                <a16:creationId xmlns:a16="http://schemas.microsoft.com/office/drawing/2014/main" id="{76431281-5378-2DFC-D848-368C9BD4346C}"/>
              </a:ext>
            </a:extLst>
          </p:cNvPr>
          <p:cNvSpPr>
            <a:spLocks noGrp="1"/>
          </p:cNvSpPr>
          <p:nvPr>
            <p:ph type="body" sz="half" idx="2"/>
          </p:nvPr>
        </p:nvSpPr>
        <p:spPr>
          <a:xfrm>
            <a:off x="892817" y="3849845"/>
            <a:ext cx="4425551" cy="1881751"/>
          </a:xfrm>
        </p:spPr>
        <p:txBody>
          <a:bodyPr vert="horz" lIns="91440" tIns="45720" rIns="91440" bIns="45720" rtlCol="0">
            <a:normAutofit/>
          </a:bodyPr>
          <a:lstStyle/>
          <a:p>
            <a:r>
              <a:rPr lang="en-US" sz="2400">
                <a:solidFill>
                  <a:srgbClr val="FFFFFF"/>
                </a:solidFill>
                <a:latin typeface="+mn-lt"/>
              </a:rPr>
              <a:t>Una pincelada del Marketing y cómo ha cambiado en la última década </a:t>
            </a:r>
          </a:p>
        </p:txBody>
      </p:sp>
      <p:sp>
        <p:nvSpPr>
          <p:cNvPr id="32" name="Oval 31">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Marcador de contenido 7" descr="Autobús escolar">
            <a:extLst>
              <a:ext uri="{FF2B5EF4-FFF2-40B4-BE49-F238E27FC236}">
                <a16:creationId xmlns:a16="http://schemas.microsoft.com/office/drawing/2014/main" id="{FA68C6D0-1719-FC88-C8D3-731F1A37310A}"/>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0" name="Gráfico 9" descr="Portátil con teléfono y calculadora">
            <a:extLst>
              <a:ext uri="{FF2B5EF4-FFF2-40B4-BE49-F238E27FC236}">
                <a16:creationId xmlns:a16="http://schemas.microsoft.com/office/drawing/2014/main" id="{EFB9A98B-5372-6F39-AD36-C8A00535AD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910827037"/>
      </p:ext>
    </p:extLst>
  </p:cSld>
  <p:clrMapOvr>
    <a:masterClrMapping/>
  </p:clrMapOvr>
</p:sld>
</file>

<file path=ppt/theme/theme1.xml><?xml version="1.0" encoding="utf-8"?>
<a:theme xmlns:a="http://schemas.openxmlformats.org/drawingml/2006/main" name="Tema de Office">
  <a:themeElements>
    <a:clrScheme name="Personalizado 1">
      <a:dk1>
        <a:srgbClr val="7F7F7F"/>
      </a:dk1>
      <a:lt1>
        <a:sysClr val="window" lastClr="FFFFFF"/>
      </a:lt1>
      <a:dk2>
        <a:srgbClr val="A5A5A5"/>
      </a:dk2>
      <a:lt2>
        <a:srgbClr val="BFBFBF"/>
      </a:lt2>
      <a:accent1>
        <a:srgbClr val="FF0000"/>
      </a:accent1>
      <a:accent2>
        <a:srgbClr val="DF1303"/>
      </a:accent2>
      <a:accent3>
        <a:srgbClr val="A5A5A5"/>
      </a:accent3>
      <a:accent4>
        <a:srgbClr val="757070"/>
      </a:accent4>
      <a:accent5>
        <a:srgbClr val="D02A26"/>
      </a:accent5>
      <a:accent6>
        <a:srgbClr val="3F3F3F"/>
      </a:accent6>
      <a:hlink>
        <a:srgbClr val="FF0000"/>
      </a:hlink>
      <a:folHlink>
        <a:srgbClr val="FF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7770</TotalTime>
  <Words>2557</Words>
  <Application>Microsoft Office PowerPoint</Application>
  <PresentationFormat>Panorámica</PresentationFormat>
  <Paragraphs>176</Paragraphs>
  <Slides>38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38</vt:i4>
      </vt:variant>
    </vt:vector>
  </HeadingPairs>
  <TitlesOfParts>
    <vt:vector size="47" baseType="lpstr">
      <vt:lpstr>Arial</vt:lpstr>
      <vt:lpstr>Calibri</vt:lpstr>
      <vt:lpstr>Candara Light</vt:lpstr>
      <vt:lpstr>Charter</vt:lpstr>
      <vt:lpstr>Georgia</vt:lpstr>
      <vt:lpstr>PTSans</vt:lpstr>
      <vt:lpstr>Söhne</vt:lpstr>
      <vt:lpstr>Trebuchet MS</vt:lpstr>
      <vt:lpstr>Tema de Office</vt:lpstr>
      <vt:lpstr>Presentación de PowerPoint</vt:lpstr>
      <vt:lpstr>Resumen del módulo Emprendimiento y Gestión de Proyectos </vt:lpstr>
      <vt:lpstr>Primero vimos puntos clave de un Emprendimiento </vt:lpstr>
      <vt:lpstr>Vimos herramientas para detectar oportunidades </vt:lpstr>
      <vt:lpstr>MODELO para presentar mi emprendimiento </vt:lpstr>
      <vt:lpstr>20% de los emprendimientos celebra el tercer cumpleaños </vt:lpstr>
      <vt:lpstr>Financiamiento para emprendimientos </vt:lpstr>
      <vt:lpstr>Aprendimos que en CHILE si! Hay apoyo al emprendimiento </vt:lpstr>
      <vt:lpstr>Marketing y ventas </vt:lpstr>
      <vt:lpstr>Innovación</vt:lpstr>
      <vt:lpstr>Presentación de PowerPoint</vt:lpstr>
      <vt:lpstr>Gestión de proyectos  - Análisis de factibilidad de y proyecto o Emprendimiento     - Planificación      - Rol del Gerente o gestor de un proyecto     - Seguimiento de un proyecto  </vt:lpstr>
      <vt:lpstr>Presentación de PowerPoint</vt:lpstr>
      <vt:lpstr>Detalle del día de hoy</vt:lpstr>
      <vt:lpstr>Presentación de PowerPoint</vt:lpstr>
      <vt:lpstr>Presentación de PowerPoint</vt:lpstr>
      <vt:lpstr>Presentación de PowerPoint</vt:lpstr>
      <vt:lpstr>Presentación de PowerPoint</vt:lpstr>
      <vt:lpstr>Presentación de PowerPoint</vt:lpstr>
      <vt:lpstr>AIRBNB </vt:lpstr>
      <vt:lpstr>Emprendimientos digitales en CHILE </vt:lpstr>
      <vt:lpstr>Marketing Digital </vt:lpstr>
      <vt:lpstr>Qué es el Marketing Digital y como ayuda a un emprendimiento </vt:lpstr>
      <vt:lpstr>Presentación de PowerPoint</vt:lpstr>
      <vt:lpstr>Presentación de PowerPoint</vt:lpstr>
      <vt:lpstr>Presentación de PowerPoint</vt:lpstr>
      <vt:lpstr>Modelo ZMOT</vt:lpstr>
      <vt:lpstr>Si la gente busca en línea… un emprendedor dónde debe estar? </vt:lpstr>
      <vt:lpstr>Qué debe saber un emprendedor de Marketing Digital </vt:lpstr>
      <vt:lpstr>Presentación de PowerPoint</vt:lpstr>
      <vt:lpstr>Presentación de PowerPoint</vt:lpstr>
      <vt:lpstr>Presentación de PowerPoint</vt:lpstr>
      <vt:lpstr>Presentación de PowerPoint</vt:lpstr>
      <vt:lpstr>Herramientas para un emprendedor</vt:lpstr>
      <vt:lpstr>Canva o cómo hacer presentaciones o publicaciones atractivas  </vt:lpstr>
      <vt:lpstr>Metricool   </vt:lpstr>
      <vt:lpstr>Certificados Google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Ventas</dc:creator>
  <cp:lastModifiedBy>Pamela Valdes Ibarra</cp:lastModifiedBy>
  <cp:revision>105</cp:revision>
  <dcterms:created xsi:type="dcterms:W3CDTF">2017-06-27T14:48:27Z</dcterms:created>
  <dcterms:modified xsi:type="dcterms:W3CDTF">2023-03-29T19:30:44Z</dcterms:modified>
</cp:coreProperties>
</file>